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450" r:id="rId3"/>
    <p:sldId id="424" r:id="rId4"/>
    <p:sldId id="380" r:id="rId5"/>
    <p:sldId id="381" r:id="rId6"/>
    <p:sldId id="382" r:id="rId7"/>
    <p:sldId id="447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51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16" r:id="rId43"/>
    <p:sldId id="417" r:id="rId44"/>
    <p:sldId id="418" r:id="rId45"/>
    <p:sldId id="419" r:id="rId46"/>
    <p:sldId id="420" r:id="rId47"/>
    <p:sldId id="421" r:id="rId48"/>
    <p:sldId id="422" r:id="rId49"/>
    <p:sldId id="423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14DE"/>
    <a:srgbClr val="D20000"/>
    <a:srgbClr val="008000"/>
    <a:srgbClr val="B80000"/>
    <a:srgbClr val="2F1BC7"/>
    <a:srgbClr val="27558D"/>
    <a:srgbClr val="39DFE7"/>
    <a:srgbClr val="160C5C"/>
    <a:srgbClr val="4F5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3979" autoAdjust="0"/>
  </p:normalViewPr>
  <p:slideViewPr>
    <p:cSldViewPr>
      <p:cViewPr varScale="1">
        <p:scale>
          <a:sx n="69" d="100"/>
          <a:sy n="69" d="100"/>
        </p:scale>
        <p:origin x="119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C0C88-7267-4399-A55D-D2971BA77B1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5FC15-40B4-45E5-86AE-2E64D22F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25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68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AB6B84C-954D-4201-87EC-7E23263E5BBD}" type="slidenum">
              <a:rPr lang="en-US" sz="1200"/>
              <a:pPr eaLnBrk="1" hangingPunct="1"/>
              <a:t>18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346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2973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192B-E1F2-4D51-9245-C9CE8F612D86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" y="44449"/>
            <a:ext cx="895349" cy="8953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36" y="1882775"/>
            <a:ext cx="8991600" cy="16224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60C5C"/>
                </a:solidFill>
              </a:rPr>
              <a:t>Operator Overloading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600" dirty="0" smtClean="0"/>
              <a:t>(CS 217)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8686800" cy="2743200"/>
          </a:xfrm>
        </p:spPr>
        <p:txBody>
          <a:bodyPr>
            <a:normAutofit lnSpcReduction="10000"/>
          </a:bodyPr>
          <a:lstStyle/>
          <a:p>
            <a:endParaRPr lang="en-US" sz="2600" dirty="0" smtClean="0"/>
          </a:p>
          <a:p>
            <a:r>
              <a:rPr lang="en-US" sz="2600" smtClean="0"/>
              <a:t>Mr. Jawad </a:t>
            </a:r>
            <a:r>
              <a:rPr lang="en-US" sz="2600" dirty="0" smtClean="0"/>
              <a:t>Hassan,</a:t>
            </a:r>
          </a:p>
          <a:p>
            <a:endParaRPr lang="en-US" sz="2600" dirty="0" smtClean="0"/>
          </a:p>
          <a:p>
            <a:r>
              <a:rPr lang="en-US" sz="2600" dirty="0" smtClean="0"/>
              <a:t>Department of Computer Science, </a:t>
            </a:r>
          </a:p>
          <a:p>
            <a:r>
              <a:rPr lang="en-US" sz="2800" dirty="0"/>
              <a:t>National University of Computer </a:t>
            </a:r>
            <a:r>
              <a:rPr lang="en-US" sz="2800" dirty="0" smtClean="0"/>
              <a:t>&amp; Emerging </a:t>
            </a:r>
            <a:r>
              <a:rPr lang="en-US" sz="2800" dirty="0"/>
              <a:t>Sciences</a:t>
            </a:r>
            <a:r>
              <a:rPr lang="en-US" sz="2600" dirty="0" smtClean="0"/>
              <a:t>, Islamabad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r>
              <a:rPr lang="en-US" b="1" dirty="0" smtClean="0">
                <a:solidFill>
                  <a:srgbClr val="B80000"/>
                </a:solidFill>
              </a:rPr>
              <a:t>Example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52400" y="1219200"/>
            <a:ext cx="84582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2C14DE"/>
                </a:solidFill>
                <a:latin typeface="Consolas" panose="020B0609020204030204" pitchFamily="49" charset="0"/>
              </a:rPr>
              <a:t>float operator+(float var1, Point &amp;p)</a:t>
            </a:r>
          </a:p>
          <a:p>
            <a:pPr eaLnBrk="1" hangingPunct="1"/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sz="2400" b="1" dirty="0">
                <a:latin typeface="Consolas" panose="020B0609020204030204" pitchFamily="49" charset="0"/>
              </a:rPr>
              <a:t>	return ( var1 + </a:t>
            </a:r>
            <a:r>
              <a:rPr lang="en-US" sz="2400" b="1" dirty="0" err="1">
                <a:latin typeface="Consolas" panose="020B0609020204030204" pitchFamily="49" charset="0"/>
              </a:rPr>
              <a:t>p.m_dX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eaLnBrk="1" hangingPunct="1"/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eaLnBrk="1" hangingPunct="1"/>
            <a:endParaRPr lang="en-US" sz="2400" b="1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</a:rPr>
              <a:t> main (void)</a:t>
            </a:r>
          </a:p>
          <a:p>
            <a:pPr eaLnBrk="1" hangingPunct="1"/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sz="2400" b="1" dirty="0">
                <a:latin typeface="Consolas" panose="020B0609020204030204" pitchFamily="49" charset="0"/>
              </a:rPr>
              <a:t>	float variable = 5.6;</a:t>
            </a:r>
          </a:p>
          <a:p>
            <a:pPr eaLnBrk="1" hangingPunct="1"/>
            <a:r>
              <a:rPr lang="en-US" sz="2400" b="1" dirty="0">
                <a:latin typeface="Consolas" panose="020B0609020204030204" pitchFamily="49" charset="0"/>
              </a:rPr>
              <a:t>	Point </a:t>
            </a:r>
            <a:r>
              <a:rPr lang="en-US" sz="2400" b="1" dirty="0" err="1">
                <a:latin typeface="Consolas" panose="020B0609020204030204" pitchFamily="49" charset="0"/>
              </a:rPr>
              <a:t>cPoint</a:t>
            </a:r>
            <a:r>
              <a:rPr lang="en-US" sz="2400" b="1" dirty="0">
                <a:latin typeface="Consolas" panose="020B0609020204030204" pitchFamily="49" charset="0"/>
              </a:rPr>
              <a:t> ( 2, 9.8, 3.3 );</a:t>
            </a:r>
          </a:p>
          <a:p>
            <a:pPr eaLnBrk="1" hangingPunct="1"/>
            <a:r>
              <a:rPr lang="en-US" sz="2400" b="1" dirty="0">
                <a:latin typeface="Consolas" panose="020B0609020204030204" pitchFamily="49" charset="0"/>
              </a:rPr>
              <a:t>	float </a:t>
            </a:r>
            <a:r>
              <a:rPr lang="en-US" sz="2400" b="1" dirty="0" err="1">
                <a:latin typeface="Consolas" panose="020B0609020204030204" pitchFamily="49" charset="0"/>
              </a:rPr>
              <a:t>returnVar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sz="2400" b="1" dirty="0">
                <a:latin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rgbClr val="2C14DE"/>
                </a:solidFill>
                <a:latin typeface="Consolas" panose="020B0609020204030204" pitchFamily="49" charset="0"/>
              </a:rPr>
              <a:t>returnVar</a:t>
            </a:r>
            <a:r>
              <a:rPr lang="en-US" sz="2400" b="1" dirty="0">
                <a:solidFill>
                  <a:srgbClr val="2C14DE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solidFill>
                  <a:srgbClr val="2C14DE"/>
                </a:solidFill>
                <a:latin typeface="Consolas" panose="020B0609020204030204" pitchFamily="49" charset="0"/>
              </a:rPr>
              <a:t>variable + </a:t>
            </a:r>
            <a:r>
              <a:rPr lang="en-US" sz="2400" b="1" dirty="0" err="1" smtClean="0">
                <a:solidFill>
                  <a:srgbClr val="2C14DE"/>
                </a:solidFill>
                <a:latin typeface="Consolas" panose="020B0609020204030204" pitchFamily="49" charset="0"/>
              </a:rPr>
              <a:t>cPoint</a:t>
            </a:r>
            <a:r>
              <a:rPr lang="en-US" sz="2400" b="1" dirty="0" smtClean="0">
                <a:solidFill>
                  <a:srgbClr val="2C14DE"/>
                </a:solidFill>
                <a:latin typeface="Consolas" panose="020B0609020204030204" pitchFamily="49" charset="0"/>
              </a:rPr>
              <a:t>; //operator+(variable, </a:t>
            </a:r>
            <a:r>
              <a:rPr lang="en-US" sz="2400" b="1" dirty="0" err="1" smtClean="0">
                <a:solidFill>
                  <a:srgbClr val="2C14DE"/>
                </a:solidFill>
                <a:latin typeface="Consolas" panose="020B0609020204030204" pitchFamily="49" charset="0"/>
              </a:rPr>
              <a:t>cPoint</a:t>
            </a:r>
            <a:r>
              <a:rPr lang="en-US" sz="2400" b="1" dirty="0" smtClean="0">
                <a:solidFill>
                  <a:srgbClr val="2C14DE"/>
                </a:solidFill>
                <a:latin typeface="Consolas" panose="020B0609020204030204" pitchFamily="49" charset="0"/>
              </a:rPr>
              <a:t>); </a:t>
            </a:r>
            <a:endParaRPr lang="en-US" sz="2400" b="1" dirty="0">
              <a:solidFill>
                <a:srgbClr val="2C14DE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sz="2400" b="1" dirty="0">
                <a:latin typeface="Consolas" panose="020B0609020204030204" pitchFamily="49" charset="0"/>
              </a:rPr>
              <a:t>	</a:t>
            </a:r>
            <a:r>
              <a:rPr lang="en-US" sz="2400" b="1" dirty="0" err="1">
                <a:latin typeface="Consolas" panose="020B0609020204030204" pitchFamily="49" charset="0"/>
              </a:rPr>
              <a:t>cout</a:t>
            </a:r>
            <a:r>
              <a:rPr lang="en-US" sz="2400" b="1" dirty="0">
                <a:latin typeface="Consolas" panose="020B0609020204030204" pitchFamily="49" charset="0"/>
              </a:rPr>
              <a:t> &lt;&lt; </a:t>
            </a:r>
            <a:r>
              <a:rPr lang="en-US" sz="2400" b="1" dirty="0" err="1">
                <a:latin typeface="Consolas" panose="020B0609020204030204" pitchFamily="49" charset="0"/>
              </a:rPr>
              <a:t>returnVar</a:t>
            </a:r>
            <a:r>
              <a:rPr lang="en-US" sz="2400" b="1" dirty="0">
                <a:latin typeface="Consolas" panose="020B0609020204030204" pitchFamily="49" charset="0"/>
              </a:rPr>
              <a:t>; // 7.6 </a:t>
            </a:r>
          </a:p>
          <a:p>
            <a:pPr eaLnBrk="1" hangingPunct="1"/>
            <a:r>
              <a:rPr lang="en-US" sz="2400" b="1" dirty="0">
                <a:latin typeface="Consolas" panose="020B0609020204030204" pitchFamily="49" charset="0"/>
              </a:rPr>
              <a:t>	return 0;</a:t>
            </a:r>
          </a:p>
          <a:p>
            <a:pPr eaLnBrk="1" hangingPunct="1"/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Overloading </a:t>
            </a:r>
            <a:r>
              <a:rPr lang="en-US" b="1" dirty="0" err="1" smtClean="0">
                <a:solidFill>
                  <a:srgbClr val="B80000"/>
                </a:solidFill>
              </a:rPr>
              <a:t>iostream</a:t>
            </a:r>
            <a:r>
              <a:rPr lang="en-US" b="1" dirty="0" smtClean="0">
                <a:solidFill>
                  <a:srgbClr val="B80000"/>
                </a:solidFill>
              </a:rPr>
              <a:t> operators &gt;&gt; and &lt;&lt;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9756" y="1143000"/>
            <a:ext cx="9104244" cy="5638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000" dirty="0" smtClean="0">
                <a:cs typeface="Tahoma" panose="020B0604030504040204" pitchFamily="34" charset="0"/>
              </a:rPr>
              <a:t>We can </a:t>
            </a:r>
            <a:r>
              <a:rPr lang="en-US" sz="3000" b="1" dirty="0" smtClean="0">
                <a:solidFill>
                  <a:srgbClr val="B80000"/>
                </a:solidFill>
                <a:cs typeface="Tahoma" panose="020B0604030504040204" pitchFamily="34" charset="0"/>
              </a:rPr>
              <a:t>use </a:t>
            </a:r>
            <a:r>
              <a:rPr lang="en-US" sz="3000" b="1" u="sng" dirty="0" smtClean="0">
                <a:solidFill>
                  <a:srgbClr val="B80000"/>
                </a:solidFill>
                <a:cs typeface="Tahoma" panose="020B0604030504040204" pitchFamily="34" charset="0"/>
              </a:rPr>
              <a:t>friend function </a:t>
            </a:r>
            <a:r>
              <a:rPr lang="en-US" sz="3000" dirty="0" smtClean="0">
                <a:cs typeface="Tahoma" panose="020B0604030504040204" pitchFamily="34" charset="0"/>
              </a:rPr>
              <a:t>for </a:t>
            </a:r>
            <a:r>
              <a:rPr lang="en-US" sz="3000" b="1" dirty="0" smtClean="0">
                <a:solidFill>
                  <a:srgbClr val="B80000"/>
                </a:solidFill>
                <a:cs typeface="Tahoma" panose="020B0604030504040204" pitchFamily="34" charset="0"/>
              </a:rPr>
              <a:t>overloading </a:t>
            </a:r>
            <a:r>
              <a:rPr lang="en-US" sz="3000" b="1" dirty="0" err="1" smtClean="0">
                <a:solidFill>
                  <a:srgbClr val="B80000"/>
                </a:solidFill>
                <a:cs typeface="Tahoma" panose="020B0604030504040204" pitchFamily="34" charset="0"/>
              </a:rPr>
              <a:t>iostream</a:t>
            </a:r>
            <a:r>
              <a:rPr lang="en-US" sz="3000" b="1" dirty="0" smtClean="0">
                <a:solidFill>
                  <a:srgbClr val="B80000"/>
                </a:solidFill>
                <a:cs typeface="Tahoma" panose="020B0604030504040204" pitchFamily="34" charset="0"/>
              </a:rPr>
              <a:t> operators</a:t>
            </a:r>
            <a:r>
              <a:rPr lang="en-US" sz="3000" dirty="0" smtClean="0">
                <a:cs typeface="Tahoma" panose="020B0604030504040204" pitchFamily="34" charset="0"/>
              </a:rPr>
              <a:t> ( </a:t>
            </a:r>
            <a:r>
              <a:rPr lang="en-US" sz="30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&gt;&gt;</a:t>
            </a:r>
            <a:r>
              <a:rPr lang="en-US" sz="3000" dirty="0" smtClean="0">
                <a:cs typeface="Tahoma" panose="020B0604030504040204" pitchFamily="34" charset="0"/>
              </a:rPr>
              <a:t> or </a:t>
            </a:r>
            <a:r>
              <a:rPr lang="en-US" sz="30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&lt;&lt;</a:t>
            </a:r>
            <a:r>
              <a:rPr lang="en-US" sz="3000" dirty="0" smtClean="0">
                <a:cs typeface="Tahoma" panose="020B0604030504040204" pitchFamily="34" charset="0"/>
              </a:rPr>
              <a:t>).</a:t>
            </a:r>
          </a:p>
          <a:p>
            <a:endParaRPr lang="en-US" dirty="0" smtClean="0">
              <a:cs typeface="Tahoma" panose="020B0604030504040204" pitchFamily="34" charset="0"/>
            </a:endParaRPr>
          </a:p>
          <a:p>
            <a:pPr algn="just"/>
            <a:r>
              <a:rPr lang="en-US" sz="3000" dirty="0" smtClean="0">
                <a:cs typeface="Tahoma" panose="020B0604030504040204" pitchFamily="34" charset="0"/>
              </a:rPr>
              <a:t>Usually </a:t>
            </a:r>
            <a:r>
              <a:rPr lang="en-US" sz="3000" b="1" dirty="0" err="1" smtClean="0">
                <a:solidFill>
                  <a:srgbClr val="D20000"/>
                </a:solidFill>
                <a:cs typeface="Tahoma" panose="020B0604030504040204" pitchFamily="34" charset="0"/>
              </a:rPr>
              <a:t>iostream</a:t>
            </a:r>
            <a:r>
              <a:rPr lang="en-US" sz="3000" b="1" dirty="0" smtClean="0">
                <a:solidFill>
                  <a:srgbClr val="D20000"/>
                </a:solidFill>
                <a:cs typeface="Tahoma" panose="020B0604030504040204" pitchFamily="34" charset="0"/>
              </a:rPr>
              <a:t> operators</a:t>
            </a:r>
            <a:r>
              <a:rPr lang="en-US" sz="3000" dirty="0" smtClean="0">
                <a:solidFill>
                  <a:srgbClr val="D20000"/>
                </a:solidFill>
                <a:cs typeface="Tahoma" panose="020B0604030504040204" pitchFamily="34" charset="0"/>
              </a:rPr>
              <a:t> </a:t>
            </a:r>
            <a:r>
              <a:rPr lang="en-US" sz="3000" dirty="0" smtClean="0">
                <a:cs typeface="Tahoma" panose="020B0604030504040204" pitchFamily="34" charset="0"/>
              </a:rPr>
              <a:t>( </a:t>
            </a:r>
            <a:r>
              <a:rPr lang="en-US" sz="3000" b="1" dirty="0" smtClean="0">
                <a:solidFill>
                  <a:srgbClr val="D20000"/>
                </a:solidFill>
                <a:cs typeface="Tahoma" panose="020B0604030504040204" pitchFamily="34" charset="0"/>
              </a:rPr>
              <a:t>&gt;&gt;</a:t>
            </a:r>
            <a:r>
              <a:rPr lang="en-US" sz="3000" dirty="0" smtClean="0">
                <a:solidFill>
                  <a:srgbClr val="D20000"/>
                </a:solidFill>
                <a:cs typeface="Tahoma" panose="020B0604030504040204" pitchFamily="34" charset="0"/>
              </a:rPr>
              <a:t> </a:t>
            </a:r>
            <a:r>
              <a:rPr lang="en-US" sz="3000" dirty="0" smtClean="0">
                <a:cs typeface="Tahoma" panose="020B0604030504040204" pitchFamily="34" charset="0"/>
              </a:rPr>
              <a:t>or </a:t>
            </a:r>
            <a:r>
              <a:rPr lang="en-US" sz="3000" b="1" dirty="0" smtClean="0">
                <a:solidFill>
                  <a:srgbClr val="D20000"/>
                </a:solidFill>
                <a:cs typeface="Tahoma" panose="020B0604030504040204" pitchFamily="34" charset="0"/>
              </a:rPr>
              <a:t>&lt;&lt;</a:t>
            </a:r>
            <a:r>
              <a:rPr lang="en-US" sz="3000" dirty="0" smtClean="0">
                <a:solidFill>
                  <a:srgbClr val="D20000"/>
                </a:solidFill>
                <a:cs typeface="Tahoma" panose="020B0604030504040204" pitchFamily="34" charset="0"/>
              </a:rPr>
              <a:t> </a:t>
            </a:r>
            <a:r>
              <a:rPr lang="en-US" sz="3000" dirty="0" smtClean="0">
                <a:cs typeface="Tahoma" panose="020B0604030504040204" pitchFamily="34" charset="0"/>
              </a:rPr>
              <a:t>) are </a:t>
            </a:r>
            <a:r>
              <a:rPr lang="en-US" sz="30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not called </a:t>
            </a:r>
            <a:r>
              <a:rPr lang="en-US" sz="3000" dirty="0" smtClean="0">
                <a:cs typeface="Tahoma" panose="020B0604030504040204" pitchFamily="34" charset="0"/>
              </a:rPr>
              <a:t>from an </a:t>
            </a:r>
            <a:r>
              <a:rPr lang="en-US" sz="30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object of the class</a:t>
            </a:r>
          </a:p>
          <a:p>
            <a:pPr lvl="2">
              <a:buFontTx/>
              <a:buNone/>
            </a:pPr>
            <a:r>
              <a:rPr lang="en-US" sz="2800" b="1" dirty="0" smtClean="0">
                <a:cs typeface="Tahoma" panose="020B0604030504040204" pitchFamily="34" charset="0"/>
              </a:rPr>
              <a:t>Point p; </a:t>
            </a:r>
          </a:p>
          <a:p>
            <a:pPr lvl="2">
              <a:buFontTx/>
              <a:buNone/>
            </a:pPr>
            <a:r>
              <a:rPr lang="en-US" sz="2800" b="1" dirty="0" err="1" smtClean="0">
                <a:cs typeface="Tahoma" panose="020B0604030504040204" pitchFamily="34" charset="0"/>
              </a:rPr>
              <a:t>cin</a:t>
            </a:r>
            <a:r>
              <a:rPr lang="en-US" sz="2800" b="1" dirty="0" smtClean="0">
                <a:cs typeface="Tahoma" panose="020B0604030504040204" pitchFamily="34" charset="0"/>
              </a:rPr>
              <a:t>   &gt;&gt; p</a:t>
            </a:r>
            <a:r>
              <a:rPr lang="en-US" sz="2800" b="1" dirty="0" smtClean="0">
                <a:cs typeface="Tahoma" panose="020B0604030504040204" pitchFamily="34" charset="0"/>
              </a:rPr>
              <a:t>; // operator&gt;&gt;(</a:t>
            </a:r>
            <a:r>
              <a:rPr lang="en-US" sz="2800" b="1" dirty="0" err="1" smtClean="0">
                <a:cs typeface="Tahoma" panose="020B0604030504040204" pitchFamily="34" charset="0"/>
              </a:rPr>
              <a:t>cin,p</a:t>
            </a:r>
            <a:r>
              <a:rPr lang="en-US" sz="2800" b="1" dirty="0" smtClean="0">
                <a:cs typeface="Tahoma" panose="020B0604030504040204" pitchFamily="34" charset="0"/>
              </a:rPr>
              <a:t>);</a:t>
            </a:r>
            <a:endParaRPr lang="en-US" sz="2800" b="1" dirty="0" smtClean="0">
              <a:cs typeface="Tahoma" panose="020B0604030504040204" pitchFamily="34" charset="0"/>
            </a:endParaRPr>
          </a:p>
          <a:p>
            <a:pPr lvl="2">
              <a:buNone/>
            </a:pPr>
            <a:r>
              <a:rPr lang="en-US" sz="2800" b="1" dirty="0" err="1" smtClean="0">
                <a:cs typeface="Tahoma" panose="020B0604030504040204" pitchFamily="34" charset="0"/>
              </a:rPr>
              <a:t>cout</a:t>
            </a:r>
            <a:r>
              <a:rPr lang="en-US" sz="2800" b="1" dirty="0" smtClean="0">
                <a:cs typeface="Tahoma" panose="020B0604030504040204" pitchFamily="34" charset="0"/>
              </a:rPr>
              <a:t> &lt;&lt; p</a:t>
            </a:r>
            <a:r>
              <a:rPr lang="en-US" sz="2800" b="1" dirty="0">
                <a:cs typeface="Tahoma" panose="020B0604030504040204" pitchFamily="34" charset="0"/>
              </a:rPr>
              <a:t>; // </a:t>
            </a:r>
            <a:r>
              <a:rPr lang="en-US" sz="2800" b="1" dirty="0" smtClean="0">
                <a:cs typeface="Tahoma" panose="020B0604030504040204" pitchFamily="34" charset="0"/>
              </a:rPr>
              <a:t>operator&lt;&lt;(</a:t>
            </a:r>
            <a:r>
              <a:rPr lang="en-US" sz="2800" b="1" dirty="0" err="1" smtClean="0">
                <a:cs typeface="Tahoma" panose="020B0604030504040204" pitchFamily="34" charset="0"/>
              </a:rPr>
              <a:t>cout,p</a:t>
            </a:r>
            <a:r>
              <a:rPr lang="en-US" sz="2800" b="1" dirty="0">
                <a:cs typeface="Tahoma" panose="020B0604030504040204" pitchFamily="34" charset="0"/>
              </a:rPr>
              <a:t>);</a:t>
            </a:r>
          </a:p>
          <a:p>
            <a:pPr lvl="2">
              <a:buFontTx/>
              <a:buNone/>
            </a:pPr>
            <a:endParaRPr lang="en-US" sz="2800" b="1" dirty="0" smtClean="0"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cs typeface="Tahoma" panose="020B0604030504040204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cs typeface="Tahoma" panose="020B0604030504040204" pitchFamily="34" charset="0"/>
              </a:rPr>
              <a:t>	</a:t>
            </a:r>
            <a:r>
              <a:rPr lang="en-US" dirty="0" smtClean="0">
                <a:cs typeface="Tahoma" panose="020B0604030504040204" pitchFamily="34" charset="0"/>
              </a:rPr>
              <a:t>where </a:t>
            </a:r>
            <a:r>
              <a:rPr lang="en-US" b="1" i="1" dirty="0" err="1" smtClean="0">
                <a:solidFill>
                  <a:srgbClr val="2C14DE"/>
                </a:solidFill>
                <a:cs typeface="Tahoma" panose="020B0604030504040204" pitchFamily="34" charset="0"/>
              </a:rPr>
              <a:t>cin</a:t>
            </a:r>
            <a:r>
              <a:rPr lang="en-US" dirty="0" smtClean="0">
                <a:solidFill>
                  <a:srgbClr val="2C14DE"/>
                </a:solidFill>
                <a:cs typeface="Tahoma" panose="020B0604030504040204" pitchFamily="34" charset="0"/>
              </a:rPr>
              <a:t> </a:t>
            </a:r>
            <a:r>
              <a:rPr lang="en-US" dirty="0" smtClean="0">
                <a:cs typeface="Tahoma" panose="020B0604030504040204" pitchFamily="34" charset="0"/>
              </a:rPr>
              <a:t>and </a:t>
            </a:r>
            <a:r>
              <a:rPr lang="en-US" b="1" i="1" dirty="0" err="1" smtClean="0">
                <a:solidFill>
                  <a:srgbClr val="2C14DE"/>
                </a:solidFill>
                <a:cs typeface="Tahoma" panose="020B0604030504040204" pitchFamily="34" charset="0"/>
              </a:rPr>
              <a:t>cout</a:t>
            </a:r>
            <a:r>
              <a:rPr lang="en-US" dirty="0" smtClean="0">
                <a:solidFill>
                  <a:srgbClr val="2C14DE"/>
                </a:solidFill>
                <a:cs typeface="Tahoma" panose="020B0604030504040204" pitchFamily="34" charset="0"/>
              </a:rPr>
              <a:t> </a:t>
            </a:r>
            <a:r>
              <a:rPr lang="en-US" dirty="0" smtClean="0">
                <a:cs typeface="Tahoma" panose="020B0604030504040204" pitchFamily="34" charset="0"/>
              </a:rPr>
              <a:t>are object of </a:t>
            </a:r>
            <a:r>
              <a:rPr lang="en-US" b="1" dirty="0" err="1" smtClean="0">
                <a:solidFill>
                  <a:srgbClr val="2C14DE"/>
                </a:solidFill>
                <a:cs typeface="Tahoma" panose="020B0604030504040204" pitchFamily="34" charset="0"/>
              </a:rPr>
              <a:t>iostream</a:t>
            </a:r>
            <a:r>
              <a:rPr lang="en-US" dirty="0" smtClean="0">
                <a:solidFill>
                  <a:srgbClr val="2C14DE"/>
                </a:solidFill>
                <a:cs typeface="Tahoma" panose="020B0604030504040204" pitchFamily="34" charset="0"/>
              </a:rPr>
              <a:t> </a:t>
            </a:r>
            <a:r>
              <a:rPr lang="en-US" dirty="0" smtClean="0">
                <a:cs typeface="Tahoma" panose="020B0604030504040204" pitchFamily="34" charset="0"/>
              </a:rPr>
              <a:t>class</a:t>
            </a:r>
          </a:p>
          <a:p>
            <a:endParaRPr lang="en-US" dirty="0" smtClean="0">
              <a:cs typeface="Tahoma" panose="020B0604030504040204" pitchFamily="34" charset="0"/>
            </a:endParaRPr>
          </a:p>
          <a:p>
            <a:endParaRPr lang="en-US" dirty="0" smtClean="0"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B80000"/>
                </a:solidFill>
              </a:rPr>
              <a:t>Overloading </a:t>
            </a:r>
            <a:r>
              <a:rPr lang="en-US" sz="3600" b="1" dirty="0" err="1" smtClean="0">
                <a:solidFill>
                  <a:srgbClr val="B80000"/>
                </a:solidFill>
              </a:rPr>
              <a:t>iostream</a:t>
            </a:r>
            <a:r>
              <a:rPr lang="en-US" sz="3600" b="1" dirty="0" smtClean="0">
                <a:solidFill>
                  <a:srgbClr val="B80000"/>
                </a:solidFill>
              </a:rPr>
              <a:t> operators &gt;&gt; and &lt;&lt;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9067800" cy="5638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cs typeface="Tahoma" panose="020B0604030504040204" pitchFamily="34" charset="0"/>
              </a:rPr>
              <a:t>We can define the </a:t>
            </a:r>
            <a:r>
              <a:rPr lang="en-US" b="1" dirty="0" smtClean="0">
                <a:cs typeface="Tahoma" panose="020B0604030504040204" pitchFamily="34" charset="0"/>
              </a:rPr>
              <a:t>prototype </a:t>
            </a:r>
            <a:r>
              <a:rPr lang="en-US" dirty="0" smtClean="0">
                <a:cs typeface="Tahoma" panose="020B0604030504040204" pitchFamily="34" charset="0"/>
              </a:rPr>
              <a:t>of </a:t>
            </a:r>
            <a:r>
              <a:rPr lang="en-US" b="1" dirty="0" err="1" smtClean="0">
                <a:solidFill>
                  <a:srgbClr val="2C14DE"/>
                </a:solidFill>
                <a:cs typeface="Tahoma" panose="020B0604030504040204" pitchFamily="34" charset="0"/>
              </a:rPr>
              <a:t>iostream</a:t>
            </a:r>
            <a:r>
              <a:rPr lang="en-US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 operators </a:t>
            </a:r>
            <a:r>
              <a:rPr lang="en-US" dirty="0" smtClean="0">
                <a:cs typeface="Tahoma" panose="020B0604030504040204" pitchFamily="34" charset="0"/>
              </a:rPr>
              <a:t>( </a:t>
            </a:r>
            <a:r>
              <a:rPr lang="en-US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&gt;&gt;</a:t>
            </a:r>
            <a:r>
              <a:rPr lang="en-US" dirty="0" smtClean="0">
                <a:solidFill>
                  <a:srgbClr val="2C14DE"/>
                </a:solidFill>
                <a:cs typeface="Tahoma" panose="020B0604030504040204" pitchFamily="34" charset="0"/>
              </a:rPr>
              <a:t> </a:t>
            </a:r>
            <a:r>
              <a:rPr lang="en-US" dirty="0" smtClean="0">
                <a:cs typeface="Tahoma" panose="020B0604030504040204" pitchFamily="34" charset="0"/>
              </a:rPr>
              <a:t>and </a:t>
            </a:r>
            <a:r>
              <a:rPr lang="en-US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&lt;&lt;</a:t>
            </a:r>
            <a:r>
              <a:rPr lang="en-US" dirty="0" smtClean="0">
                <a:solidFill>
                  <a:srgbClr val="2C14DE"/>
                </a:solidFill>
                <a:cs typeface="Tahoma" panose="020B0604030504040204" pitchFamily="34" charset="0"/>
              </a:rPr>
              <a:t> </a:t>
            </a:r>
            <a:r>
              <a:rPr lang="en-US" dirty="0" smtClean="0">
                <a:cs typeface="Tahoma" panose="020B0604030504040204" pitchFamily="34" charset="0"/>
              </a:rPr>
              <a:t>) with the help of </a:t>
            </a:r>
            <a:r>
              <a:rPr lang="en-US" b="1" dirty="0" smtClean="0">
                <a:solidFill>
                  <a:srgbClr val="B80000"/>
                </a:solidFill>
                <a:cs typeface="Tahoma" panose="020B0604030504040204" pitchFamily="34" charset="0"/>
              </a:rPr>
              <a:t>Friend function</a:t>
            </a:r>
            <a:r>
              <a:rPr lang="en-US" dirty="0" smtClean="0">
                <a:cs typeface="Tahoma" panose="020B0604030504040204" pitchFamily="34" charset="0"/>
              </a:rPr>
              <a:t>, and </a:t>
            </a:r>
            <a:r>
              <a:rPr lang="en-US" b="1" dirty="0" smtClean="0">
                <a:cs typeface="Tahoma" panose="020B0604030504040204" pitchFamily="34" charset="0"/>
              </a:rPr>
              <a:t>then</a:t>
            </a:r>
            <a:r>
              <a:rPr lang="en-US" dirty="0" smtClean="0">
                <a:cs typeface="Tahoma" panose="020B0604030504040204" pitchFamily="34" charset="0"/>
              </a:rPr>
              <a:t> </a:t>
            </a:r>
            <a:r>
              <a:rPr lang="en-US" b="1" u="sng" dirty="0" smtClean="0">
                <a:solidFill>
                  <a:srgbClr val="008000"/>
                </a:solidFill>
                <a:cs typeface="Tahoma" panose="020B0604030504040204" pitchFamily="34" charset="0"/>
              </a:rPr>
              <a:t>we do not need any object of a class for their calling</a:t>
            </a:r>
            <a:r>
              <a:rPr lang="en-US" u="sng" dirty="0" smtClean="0">
                <a:cs typeface="Tahoma" panose="020B0604030504040204" pitchFamily="34" charset="0"/>
              </a:rPr>
              <a:t>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r>
              <a:rPr lang="en-US" b="1" dirty="0" smtClean="0">
                <a:solidFill>
                  <a:srgbClr val="B80000"/>
                </a:solidFill>
              </a:rPr>
              <a:t>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190625"/>
            <a:ext cx="9067800" cy="5638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class Point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Tahoma" panose="020B0604030504040204" pitchFamily="34" charset="0"/>
              </a:rPr>
              <a:t>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private</a:t>
            </a:r>
            <a:r>
              <a:rPr lang="en-US" sz="20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: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   	float </a:t>
            </a:r>
            <a:r>
              <a:rPr lang="en-US" sz="2000" b="1" dirty="0" err="1" smtClean="0">
                <a:latin typeface="Consolas" panose="020B0609020204030204" pitchFamily="49" charset="0"/>
                <a:cs typeface="Tahoma" panose="020B0604030504040204" pitchFamily="34" charset="0"/>
              </a:rPr>
              <a:t>m_dX</a:t>
            </a:r>
            <a:r>
              <a:rPr lang="en-US" sz="20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, </a:t>
            </a:r>
            <a:r>
              <a:rPr lang="en-US" sz="2000" b="1" dirty="0" err="1" smtClean="0">
                <a:latin typeface="Consolas" panose="020B0609020204030204" pitchFamily="49" charset="0"/>
                <a:cs typeface="Tahoma" panose="020B0604030504040204" pitchFamily="34" charset="0"/>
              </a:rPr>
              <a:t>m_dY</a:t>
            </a:r>
            <a:r>
              <a:rPr lang="en-US" sz="20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, </a:t>
            </a:r>
            <a:r>
              <a:rPr lang="en-US" sz="2000" b="1" dirty="0" err="1" smtClean="0">
                <a:latin typeface="Consolas" panose="020B0609020204030204" pitchFamily="49" charset="0"/>
                <a:cs typeface="Tahoma" panose="020B0604030504040204" pitchFamily="34" charset="0"/>
              </a:rPr>
              <a:t>m_dZ</a:t>
            </a:r>
            <a:r>
              <a:rPr lang="en-US" sz="20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;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	public: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   	Point(float </a:t>
            </a:r>
            <a:r>
              <a:rPr lang="en-US" sz="2000" b="1" dirty="0" err="1" smtClean="0">
                <a:latin typeface="Consolas" panose="020B0609020204030204" pitchFamily="49" charset="0"/>
                <a:cs typeface="Tahoma" panose="020B0604030504040204" pitchFamily="34" charset="0"/>
              </a:rPr>
              <a:t>dX</a:t>
            </a:r>
            <a:r>
              <a:rPr lang="en-US" sz="20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, float </a:t>
            </a:r>
            <a:r>
              <a:rPr lang="en-US" sz="2000" b="1" dirty="0" err="1" smtClean="0">
                <a:latin typeface="Consolas" panose="020B0609020204030204" pitchFamily="49" charset="0"/>
                <a:cs typeface="Tahoma" panose="020B0604030504040204" pitchFamily="34" charset="0"/>
              </a:rPr>
              <a:t>dY</a:t>
            </a:r>
            <a:r>
              <a:rPr lang="en-US" sz="20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, float </a:t>
            </a:r>
            <a:r>
              <a:rPr lang="en-US" sz="2000" b="1" dirty="0" err="1" smtClean="0">
                <a:latin typeface="Consolas" panose="020B0609020204030204" pitchFamily="49" charset="0"/>
                <a:cs typeface="Tahoma" panose="020B0604030504040204" pitchFamily="34" charset="0"/>
              </a:rPr>
              <a:t>dZ</a:t>
            </a:r>
            <a:r>
              <a:rPr lang="en-US" sz="20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		{ 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			</a:t>
            </a:r>
            <a:r>
              <a:rPr lang="en-US" sz="2000" b="1" dirty="0" err="1" smtClean="0">
                <a:latin typeface="Consolas" panose="020B0609020204030204" pitchFamily="49" charset="0"/>
                <a:cs typeface="Tahoma" panose="020B0604030504040204" pitchFamily="34" charset="0"/>
              </a:rPr>
              <a:t>m_dX</a:t>
            </a:r>
            <a:r>
              <a:rPr lang="en-US" sz="20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 = </a:t>
            </a:r>
            <a:r>
              <a:rPr lang="en-US" sz="2000" b="1" dirty="0" err="1" smtClean="0">
                <a:latin typeface="Consolas" panose="020B0609020204030204" pitchFamily="49" charset="0"/>
                <a:cs typeface="Tahoma" panose="020B0604030504040204" pitchFamily="34" charset="0"/>
              </a:rPr>
              <a:t>dX</a:t>
            </a:r>
            <a:r>
              <a:rPr lang="en-US" sz="20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         	</a:t>
            </a:r>
            <a:r>
              <a:rPr lang="en-US" sz="2000" b="1" dirty="0" err="1" smtClean="0">
                <a:latin typeface="Consolas" panose="020B0609020204030204" pitchFamily="49" charset="0"/>
                <a:cs typeface="Tahoma" panose="020B0604030504040204" pitchFamily="34" charset="0"/>
              </a:rPr>
              <a:t>m_dY</a:t>
            </a:r>
            <a:r>
              <a:rPr lang="en-US" sz="20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 = </a:t>
            </a:r>
            <a:r>
              <a:rPr lang="en-US" sz="2000" b="1" dirty="0" err="1" smtClean="0">
                <a:latin typeface="Consolas" panose="020B0609020204030204" pitchFamily="49" charset="0"/>
                <a:cs typeface="Tahoma" panose="020B0604030504040204" pitchFamily="34" charset="0"/>
              </a:rPr>
              <a:t>dY</a:t>
            </a:r>
            <a:r>
              <a:rPr lang="en-US" sz="20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;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			</a:t>
            </a:r>
            <a:r>
              <a:rPr lang="en-US" sz="2000" b="1" dirty="0" err="1" smtClean="0">
                <a:latin typeface="Consolas" panose="020B0609020204030204" pitchFamily="49" charset="0"/>
                <a:cs typeface="Tahoma" panose="020B0604030504040204" pitchFamily="34" charset="0"/>
              </a:rPr>
              <a:t>m_dZ</a:t>
            </a:r>
            <a:r>
              <a:rPr lang="en-US" sz="20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 = </a:t>
            </a:r>
            <a:r>
              <a:rPr lang="en-US" sz="2000" b="1" dirty="0" err="1" smtClean="0">
                <a:latin typeface="Consolas" panose="020B0609020204030204" pitchFamily="49" charset="0"/>
                <a:cs typeface="Tahoma" panose="020B0604030504040204" pitchFamily="34" charset="0"/>
              </a:rPr>
              <a:t>dZ</a:t>
            </a:r>
            <a:r>
              <a:rPr lang="en-US" sz="20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;   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Tahoma" panose="020B0604030504040204" pitchFamily="34" charset="0"/>
              </a:rPr>
              <a:t>       } </a:t>
            </a:r>
            <a:endParaRPr lang="en-US" sz="2000" b="1" dirty="0" smtClean="0">
              <a:solidFill>
                <a:srgbClr val="2C14DE"/>
              </a:solidFill>
              <a:latin typeface="Consolas" panose="020B0609020204030204" pitchFamily="49" charset="0"/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solidFill>
                  <a:srgbClr val="2C14DE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 </a:t>
            </a:r>
            <a:r>
              <a:rPr lang="en-US" sz="2000" b="1" dirty="0" smtClean="0">
                <a:solidFill>
                  <a:srgbClr val="2C14DE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    friend </a:t>
            </a:r>
            <a:r>
              <a:rPr lang="en-US" sz="2000" b="1" dirty="0" err="1" smtClean="0">
                <a:solidFill>
                  <a:srgbClr val="2C14DE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ostream</a:t>
            </a:r>
            <a:r>
              <a:rPr lang="en-US" sz="2000" b="1" dirty="0" smtClean="0">
                <a:solidFill>
                  <a:srgbClr val="2C14DE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&amp; operator&lt;&lt; (</a:t>
            </a:r>
            <a:r>
              <a:rPr lang="en-US" sz="2000" b="1" dirty="0" err="1" smtClean="0">
                <a:solidFill>
                  <a:srgbClr val="2C14DE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ostream</a:t>
            </a:r>
            <a:r>
              <a:rPr lang="en-US" sz="2000" b="1" dirty="0" smtClean="0">
                <a:solidFill>
                  <a:srgbClr val="2C14DE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 &amp;out, Point &amp;</a:t>
            </a:r>
            <a:r>
              <a:rPr lang="en-US" sz="2000" b="1" dirty="0" err="1" smtClean="0">
                <a:solidFill>
                  <a:srgbClr val="2C14DE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cPoint</a:t>
            </a:r>
            <a:r>
              <a:rPr lang="en-US" sz="2000" b="1" dirty="0" smtClean="0">
                <a:solidFill>
                  <a:srgbClr val="2C14DE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smtClean="0">
                <a:solidFill>
                  <a:srgbClr val="2C14DE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     friend </a:t>
            </a:r>
            <a:r>
              <a:rPr lang="en-US" sz="2000" b="1" dirty="0" err="1" smtClean="0">
                <a:solidFill>
                  <a:srgbClr val="2C14DE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istream</a:t>
            </a:r>
            <a:r>
              <a:rPr lang="en-US" sz="2000" b="1" dirty="0" smtClean="0">
                <a:solidFill>
                  <a:srgbClr val="2C14DE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&amp; operator&gt;&gt; (</a:t>
            </a:r>
            <a:r>
              <a:rPr lang="en-US" sz="2000" b="1" dirty="0" err="1" smtClean="0">
                <a:solidFill>
                  <a:srgbClr val="2C14DE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istream</a:t>
            </a:r>
            <a:r>
              <a:rPr lang="en-US" sz="2000" b="1" dirty="0" smtClean="0">
                <a:solidFill>
                  <a:srgbClr val="2C14DE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 &amp;in, Point &amp;</a:t>
            </a:r>
            <a:r>
              <a:rPr lang="en-US" sz="2000" b="1" dirty="0" err="1" smtClean="0">
                <a:solidFill>
                  <a:srgbClr val="2C14DE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cPoint</a:t>
            </a:r>
            <a:r>
              <a:rPr lang="en-US" sz="2000" b="1" dirty="0" smtClean="0">
                <a:solidFill>
                  <a:srgbClr val="2C14DE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};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036319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152400" y="1254264"/>
            <a:ext cx="91440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ostream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&amp; operator&lt;&lt; (</a:t>
            </a: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ostream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&amp;out, Point &amp;</a:t>
            </a: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cPoint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out &lt;&lt; "(" &lt;&lt; </a:t>
            </a:r>
            <a:r>
              <a:rPr lang="en-US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cPoint.m_dX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&lt;&lt; ", " &lt;&lt;</a:t>
            </a:r>
          </a:p>
          <a:p>
            <a:pPr eaLnBrk="1" hangingPunct="1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cPoint.m_dY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&lt;&lt; ", " &lt;&lt; </a:t>
            </a:r>
            <a:r>
              <a:rPr lang="en-US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cPoint.m_dZ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&lt;&lt;")";</a:t>
            </a:r>
          </a:p>
          <a:p>
            <a:pPr eaLnBrk="1" hangingPunct="1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return out;</a:t>
            </a:r>
          </a:p>
          <a:p>
            <a:pPr eaLnBrk="1" hangingPunct="1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} </a:t>
            </a:r>
            <a:endParaRPr lang="en-US" sz="2400" b="1" dirty="0" smtClean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eaLnBrk="1" hangingPunct="1"/>
            <a:endParaRPr lang="en-US" sz="2400" b="1" dirty="0" smtClean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eaLnBrk="1" hangingPunct="1"/>
            <a:endParaRPr lang="en-US" sz="24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&amp; operator&gt;&gt; (</a:t>
            </a: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&amp;in, Point &amp;</a:t>
            </a: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cPoint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in &gt;&gt; </a:t>
            </a:r>
            <a:r>
              <a:rPr lang="en-US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cPoint.m_dX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in &gt;&gt; </a:t>
            </a:r>
            <a:r>
              <a:rPr lang="en-US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cPoint.m_dY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in &gt;&gt; </a:t>
            </a:r>
            <a:r>
              <a:rPr lang="en-US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cPoint.m_dZ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return in;</a:t>
            </a:r>
          </a:p>
          <a:p>
            <a:pPr eaLnBrk="1" hangingPunct="1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7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228600" y="1295400"/>
            <a:ext cx="8763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main (void)</a:t>
            </a:r>
          </a:p>
          <a:p>
            <a:pPr eaLnBrk="1" hangingPunct="1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cout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&lt;&lt; "Enter a point: " &lt;&lt; </a:t>
            </a:r>
            <a:r>
              <a:rPr lang="en-US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endl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 </a:t>
            </a:r>
          </a:p>
          <a:p>
            <a:pPr eaLnBrk="1" hangingPunct="1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Point </a:t>
            </a:r>
            <a:r>
              <a:rPr lang="en-US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cPoint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rgbClr val="2C14DE"/>
                </a:solidFill>
                <a:latin typeface="Consolas" panose="020B0609020204030204" pitchFamily="49" charset="0"/>
              </a:rPr>
              <a:t>cin</a:t>
            </a:r>
            <a:r>
              <a:rPr lang="en-US" sz="2400" b="1" dirty="0">
                <a:solidFill>
                  <a:srgbClr val="2C14DE"/>
                </a:solidFill>
                <a:latin typeface="Consolas" panose="020B0609020204030204" pitchFamily="49" charset="0"/>
              </a:rPr>
              <a:t> &gt;&gt; </a:t>
            </a:r>
            <a:r>
              <a:rPr lang="en-US" sz="2400" b="1" dirty="0" err="1">
                <a:solidFill>
                  <a:srgbClr val="2C14DE"/>
                </a:solidFill>
                <a:latin typeface="Consolas" panose="020B0609020204030204" pitchFamily="49" charset="0"/>
              </a:rPr>
              <a:t>cPoint</a:t>
            </a:r>
            <a:r>
              <a:rPr lang="en-US" sz="2400" b="1" dirty="0" smtClean="0">
                <a:solidFill>
                  <a:srgbClr val="2C14DE"/>
                </a:solidFill>
                <a:latin typeface="Consolas" panose="020B0609020204030204" pitchFamily="49" charset="0"/>
              </a:rPr>
              <a:t>;//operator&gt;&gt;(</a:t>
            </a:r>
            <a:r>
              <a:rPr lang="en-US" sz="2400" b="1" dirty="0" err="1" smtClean="0">
                <a:solidFill>
                  <a:srgbClr val="2C14DE"/>
                </a:solidFill>
                <a:latin typeface="Consolas" panose="020B0609020204030204" pitchFamily="49" charset="0"/>
              </a:rPr>
              <a:t>cin,cPoint</a:t>
            </a:r>
            <a:r>
              <a:rPr lang="en-US" sz="2400" b="1" dirty="0" smtClean="0">
                <a:solidFill>
                  <a:srgbClr val="2C14DE"/>
                </a:solidFill>
                <a:latin typeface="Consolas" panose="020B0609020204030204" pitchFamily="49" charset="0"/>
              </a:rPr>
              <a:t>);</a:t>
            </a:r>
            <a:endParaRPr lang="en-US" sz="2400" b="1" dirty="0">
              <a:solidFill>
                <a:srgbClr val="2C14DE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</a:p>
          <a:p>
            <a:pPr eaLnBrk="1" hangingPunct="1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rgbClr val="2C14DE"/>
                </a:solidFill>
                <a:latin typeface="Consolas" panose="020B0609020204030204" pitchFamily="49" charset="0"/>
              </a:rPr>
              <a:t>cout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&lt;&lt; "You entered: " &lt;&lt; </a:t>
            </a:r>
            <a:r>
              <a:rPr lang="en-US" sz="2400" b="1" dirty="0" err="1">
                <a:solidFill>
                  <a:srgbClr val="2C14DE"/>
                </a:solidFill>
                <a:latin typeface="Consolas" panose="020B0609020204030204" pitchFamily="49" charset="0"/>
              </a:rPr>
              <a:t>cPoint</a:t>
            </a:r>
            <a:r>
              <a:rPr lang="en-US" sz="2400" b="1" dirty="0">
                <a:solidFill>
                  <a:srgbClr val="2C14DE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&lt;&lt; </a:t>
            </a:r>
            <a:r>
              <a:rPr lang="en-US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endl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sz="24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//operator&lt;&lt;(</a:t>
            </a:r>
            <a:r>
              <a:rPr lang="en-US" sz="2400" b="1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cout</a:t>
            </a:r>
            <a:r>
              <a:rPr lang="en-US" sz="2400" b="1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,cPoint</a:t>
            </a:r>
            <a:r>
              <a:rPr lang="en-US" sz="24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  <a:endParaRPr lang="en-US" sz="24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3631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Overloading </a:t>
            </a:r>
            <a:r>
              <a:rPr lang="en-US" b="1" dirty="0" err="1" smtClean="0">
                <a:solidFill>
                  <a:srgbClr val="C00000"/>
                </a:solidFill>
              </a:rPr>
              <a:t>iostream</a:t>
            </a:r>
            <a:r>
              <a:rPr lang="en-US" b="1" dirty="0" smtClean="0">
                <a:solidFill>
                  <a:srgbClr val="C00000"/>
                </a:solidFill>
              </a:rPr>
              <a:t> operators &gt;&gt; and &lt;&lt;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7301" y="1219200"/>
            <a:ext cx="9144000" cy="5715000"/>
          </a:xfrm>
        </p:spPr>
        <p:txBody>
          <a:bodyPr/>
          <a:lstStyle/>
          <a:p>
            <a:r>
              <a:rPr lang="en-US" sz="2800" b="1" dirty="0" smtClean="0">
                <a:cs typeface="Tahoma" panose="020B0604030504040204" pitchFamily="34" charset="0"/>
              </a:rPr>
              <a:t>But, </a:t>
            </a:r>
            <a:r>
              <a:rPr lang="en-US" sz="2800" b="1" dirty="0" smtClean="0">
                <a:solidFill>
                  <a:srgbClr val="B80000"/>
                </a:solidFill>
                <a:cs typeface="Tahoma" panose="020B0604030504040204" pitchFamily="34" charset="0"/>
              </a:rPr>
              <a:t>what</a:t>
            </a:r>
            <a:r>
              <a:rPr lang="en-US" sz="2800" b="1" dirty="0" smtClean="0">
                <a:cs typeface="Tahoma" panose="020B0604030504040204" pitchFamily="34" charset="0"/>
              </a:rPr>
              <a:t> is the </a:t>
            </a:r>
            <a:r>
              <a:rPr lang="en-US" sz="2800" b="1" dirty="0" smtClean="0">
                <a:solidFill>
                  <a:srgbClr val="B80000"/>
                </a:solidFill>
                <a:cs typeface="Tahoma" panose="020B0604030504040204" pitchFamily="34" charset="0"/>
              </a:rPr>
              <a:t>advantage of returning references of </a:t>
            </a:r>
            <a:r>
              <a:rPr lang="en-US" sz="2800" b="1" dirty="0" err="1" smtClean="0">
                <a:solidFill>
                  <a:srgbClr val="B80000"/>
                </a:solidFill>
                <a:cs typeface="Tahoma" panose="020B0604030504040204" pitchFamily="34" charset="0"/>
              </a:rPr>
              <a:t>iostream</a:t>
            </a:r>
            <a:r>
              <a:rPr lang="en-US" sz="2800" b="1" dirty="0" smtClean="0">
                <a:solidFill>
                  <a:srgbClr val="B80000"/>
                </a:solidFill>
                <a:cs typeface="Tahoma" panose="020B0604030504040204" pitchFamily="34" charset="0"/>
              </a:rPr>
              <a:t> objects</a:t>
            </a:r>
            <a:endParaRPr lang="en-US" sz="1800" b="1" dirty="0" smtClean="0">
              <a:solidFill>
                <a:srgbClr val="2C14DE"/>
              </a:solidFill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200" b="1" dirty="0">
                <a:solidFill>
                  <a:srgbClr val="2C14DE"/>
                </a:solidFill>
                <a:cs typeface="Tahoma" panose="020B0604030504040204" pitchFamily="34" charset="0"/>
              </a:rPr>
              <a:t>	</a:t>
            </a:r>
            <a:r>
              <a:rPr lang="en-US" sz="22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	</a:t>
            </a:r>
            <a:r>
              <a:rPr lang="en-US" sz="24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friend </a:t>
            </a:r>
            <a:r>
              <a:rPr lang="en-US" sz="2400" b="1" dirty="0" err="1" smtClean="0">
                <a:solidFill>
                  <a:srgbClr val="2C14DE"/>
                </a:solidFill>
                <a:cs typeface="Tahoma" panose="020B0604030504040204" pitchFamily="34" charset="0"/>
              </a:rPr>
              <a:t>ostream</a:t>
            </a:r>
            <a:r>
              <a:rPr lang="en-US" sz="24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&amp; operator&lt;&lt; (</a:t>
            </a:r>
            <a:r>
              <a:rPr lang="en-US" sz="2400" b="1" dirty="0" err="1" smtClean="0">
                <a:solidFill>
                  <a:srgbClr val="2C14DE"/>
                </a:solidFill>
                <a:cs typeface="Tahoma" panose="020B0604030504040204" pitchFamily="34" charset="0"/>
              </a:rPr>
              <a:t>ostream</a:t>
            </a:r>
            <a:r>
              <a:rPr lang="en-US" sz="24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 &amp;out, Point &amp;</a:t>
            </a:r>
            <a:r>
              <a:rPr lang="en-US" sz="2400" b="1" dirty="0" err="1" smtClean="0">
                <a:solidFill>
                  <a:srgbClr val="2C14DE"/>
                </a:solidFill>
                <a:cs typeface="Tahoma" panose="020B0604030504040204" pitchFamily="34" charset="0"/>
              </a:rPr>
              <a:t>cPoint</a:t>
            </a:r>
            <a:r>
              <a:rPr lang="en-US" sz="24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4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     		friend </a:t>
            </a:r>
            <a:r>
              <a:rPr lang="en-US" sz="2400" b="1" dirty="0" err="1" smtClean="0">
                <a:solidFill>
                  <a:srgbClr val="2C14DE"/>
                </a:solidFill>
                <a:cs typeface="Tahoma" panose="020B0604030504040204" pitchFamily="34" charset="0"/>
              </a:rPr>
              <a:t>istream</a:t>
            </a:r>
            <a:r>
              <a:rPr lang="en-US" sz="24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&amp; operator&gt;&gt; (</a:t>
            </a:r>
            <a:r>
              <a:rPr lang="en-US" sz="2400" b="1" dirty="0" err="1" smtClean="0">
                <a:solidFill>
                  <a:srgbClr val="2C14DE"/>
                </a:solidFill>
                <a:cs typeface="Tahoma" panose="020B0604030504040204" pitchFamily="34" charset="0"/>
              </a:rPr>
              <a:t>istream</a:t>
            </a:r>
            <a:r>
              <a:rPr lang="en-US" sz="24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 &amp;in, Point &amp;</a:t>
            </a:r>
            <a:r>
              <a:rPr lang="en-US" sz="2400" b="1" dirty="0" err="1" smtClean="0">
                <a:solidFill>
                  <a:srgbClr val="2C14DE"/>
                </a:solidFill>
                <a:cs typeface="Tahoma" panose="020B0604030504040204" pitchFamily="34" charset="0"/>
              </a:rPr>
              <a:t>cPoint</a:t>
            </a:r>
            <a:r>
              <a:rPr lang="en-US" sz="24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sz="1600" dirty="0" smtClean="0"/>
          </a:p>
          <a:p>
            <a:r>
              <a:rPr lang="en-US" sz="2800" b="1" dirty="0" smtClean="0">
                <a:cs typeface="Tahoma" panose="020B0604030504040204" pitchFamily="34" charset="0"/>
              </a:rPr>
              <a:t>In order to understand above, let take a look on the </a:t>
            </a:r>
            <a:r>
              <a:rPr lang="en-US" sz="2800" b="1" dirty="0" smtClean="0">
                <a:solidFill>
                  <a:srgbClr val="B80000"/>
                </a:solidFill>
                <a:cs typeface="Tahoma" panose="020B0604030504040204" pitchFamily="34" charset="0"/>
              </a:rPr>
              <a:t>first</a:t>
            </a:r>
            <a:r>
              <a:rPr lang="en-US" sz="2800" b="1" dirty="0" smtClean="0">
                <a:cs typeface="Tahoma" panose="020B0604030504040204" pitchFamily="34" charset="0"/>
              </a:rPr>
              <a:t> and </a:t>
            </a:r>
            <a:r>
              <a:rPr lang="en-US" sz="2800" b="1" dirty="0" smtClean="0">
                <a:solidFill>
                  <a:srgbClr val="B80000"/>
                </a:solidFill>
                <a:cs typeface="Tahoma" panose="020B0604030504040204" pitchFamily="34" charset="0"/>
              </a:rPr>
              <a:t>second</a:t>
            </a:r>
            <a:r>
              <a:rPr lang="en-US" sz="2800" b="1" dirty="0" smtClean="0">
                <a:cs typeface="Tahoma" panose="020B0604030504040204" pitchFamily="34" charset="0"/>
              </a:rPr>
              <a:t> </a:t>
            </a:r>
            <a:r>
              <a:rPr lang="en-US" sz="2800" b="1" dirty="0" smtClean="0">
                <a:solidFill>
                  <a:srgbClr val="B80000"/>
                </a:solidFill>
                <a:cs typeface="Tahoma" panose="020B0604030504040204" pitchFamily="34" charset="0"/>
              </a:rPr>
              <a:t>parameters</a:t>
            </a:r>
            <a:r>
              <a:rPr lang="en-US" sz="2800" b="1" dirty="0" smtClean="0">
                <a:cs typeface="Tahoma" panose="020B0604030504040204" pitchFamily="34" charset="0"/>
              </a:rPr>
              <a:t> in case of </a:t>
            </a:r>
            <a:r>
              <a:rPr lang="en-US" sz="2800" b="1" dirty="0" smtClean="0">
                <a:solidFill>
                  <a:srgbClr val="B80000"/>
                </a:solidFill>
                <a:cs typeface="Tahoma" panose="020B0604030504040204" pitchFamily="34" charset="0"/>
              </a:rPr>
              <a:t>&gt;&gt;</a:t>
            </a:r>
            <a:r>
              <a:rPr lang="en-US" sz="2800" b="1" dirty="0" smtClean="0">
                <a:cs typeface="Tahoma" panose="020B0604030504040204" pitchFamily="34" charset="0"/>
              </a:rPr>
              <a:t> and </a:t>
            </a:r>
            <a:r>
              <a:rPr lang="en-US" sz="2800" b="1" dirty="0" smtClean="0">
                <a:solidFill>
                  <a:srgbClr val="B80000"/>
                </a:solidFill>
                <a:cs typeface="Tahoma" panose="020B0604030504040204" pitchFamily="34" charset="0"/>
              </a:rPr>
              <a:t>&lt;&lt; </a:t>
            </a:r>
          </a:p>
          <a:p>
            <a:pPr lvl="1">
              <a:buFontTx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cPoint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cPoint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first parameter and </a:t>
            </a:r>
          </a:p>
          <a:p>
            <a:pPr lvl="1">
              <a:buFontTx/>
              <a:buNone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    //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cPoint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second parameter</a:t>
            </a:r>
          </a:p>
          <a:p>
            <a:pPr lvl="1">
              <a:buFontTx/>
              <a:buNone/>
            </a:pPr>
            <a:endParaRPr lang="en-US" sz="2000" dirty="0" smtClean="0">
              <a:cs typeface="Tahoma" panose="020B0604030504040204" pitchFamily="34" charset="0"/>
            </a:endParaRPr>
          </a:p>
          <a:p>
            <a:r>
              <a:rPr lang="en-US" sz="28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Is</a:t>
            </a:r>
            <a:r>
              <a:rPr lang="en-US" sz="2800" b="1" dirty="0" smtClean="0">
                <a:cs typeface="Tahoma" panose="020B0604030504040204" pitchFamily="34" charset="0"/>
              </a:rPr>
              <a:t> above statement (</a:t>
            </a:r>
            <a:r>
              <a:rPr lang="en-US" sz="2800" b="1" dirty="0" err="1" smtClean="0">
                <a:solidFill>
                  <a:srgbClr val="2C14DE"/>
                </a:solidFill>
                <a:cs typeface="Tahoma" panose="020B0604030504040204" pitchFamily="34" charset="0"/>
              </a:rPr>
              <a:t>cin</a:t>
            </a:r>
            <a:r>
              <a:rPr lang="en-US" sz="28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 &gt;&gt; </a:t>
            </a:r>
            <a:r>
              <a:rPr lang="en-US" sz="2800" b="1" dirty="0" err="1" smtClean="0">
                <a:solidFill>
                  <a:srgbClr val="2C14DE"/>
                </a:solidFill>
                <a:cs typeface="Tahoma" panose="020B0604030504040204" pitchFamily="34" charset="0"/>
              </a:rPr>
              <a:t>cPoint</a:t>
            </a:r>
            <a:r>
              <a:rPr lang="en-US" sz="2800" b="1" dirty="0" smtClean="0">
                <a:cs typeface="Tahoma" panose="020B0604030504040204" pitchFamily="34" charset="0"/>
              </a:rPr>
              <a:t>) </a:t>
            </a:r>
            <a:r>
              <a:rPr lang="en-US" sz="28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returning anything</a:t>
            </a:r>
            <a:r>
              <a:rPr lang="en-US" sz="2800" b="1" dirty="0" smtClean="0">
                <a:cs typeface="Tahoma" panose="020B0604030504040204" pitchFamily="34" charset="0"/>
              </a:rPr>
              <a:t>? </a:t>
            </a:r>
            <a:endParaRPr lang="en-US" sz="2400" b="1" dirty="0" smtClean="0"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8305800" cy="103631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Overloading </a:t>
            </a:r>
            <a:r>
              <a:rPr lang="en-US" b="1" dirty="0" err="1" smtClean="0">
                <a:solidFill>
                  <a:srgbClr val="B80000"/>
                </a:solidFill>
              </a:rPr>
              <a:t>iostream</a:t>
            </a:r>
            <a:r>
              <a:rPr lang="en-US" b="1" dirty="0" smtClean="0">
                <a:solidFill>
                  <a:srgbClr val="B80000"/>
                </a:solidFill>
              </a:rPr>
              <a:t> operators &gt;&gt; and &lt;&lt;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B80000"/>
                </a:solidFill>
                <a:cs typeface="Courier New" panose="02070309020205020404" pitchFamily="49" charset="0"/>
              </a:rPr>
              <a:t>Is</a:t>
            </a:r>
            <a:r>
              <a:rPr lang="en-US" dirty="0" smtClean="0">
                <a:solidFill>
                  <a:srgbClr val="B80000"/>
                </a:solidFill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above </a:t>
            </a:r>
            <a:r>
              <a:rPr lang="en-US" b="1" dirty="0" smtClean="0">
                <a:solidFill>
                  <a:srgbClr val="B80000"/>
                </a:solidFill>
                <a:cs typeface="Courier New" panose="02070309020205020404" pitchFamily="49" charset="0"/>
              </a:rPr>
              <a:t>statement</a:t>
            </a:r>
            <a:r>
              <a:rPr lang="en-US" dirty="0" smtClean="0">
                <a:solidFill>
                  <a:srgbClr val="B80000"/>
                </a:solidFill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B80000"/>
                </a:solidFill>
                <a:cs typeface="Courier New" panose="02070309020205020404" pitchFamily="49" charset="0"/>
              </a:rPr>
              <a:t>cin</a:t>
            </a:r>
            <a:r>
              <a:rPr lang="en-US" b="1" dirty="0" smtClean="0">
                <a:solidFill>
                  <a:srgbClr val="B80000"/>
                </a:solidFill>
                <a:cs typeface="Courier New" panose="02070309020205020404" pitchFamily="49" charset="0"/>
              </a:rPr>
              <a:t> &gt;&gt; </a:t>
            </a:r>
            <a:r>
              <a:rPr lang="en-US" b="1" dirty="0" err="1" smtClean="0">
                <a:solidFill>
                  <a:srgbClr val="B80000"/>
                </a:solidFill>
                <a:cs typeface="Courier New" panose="02070309020205020404" pitchFamily="49" charset="0"/>
              </a:rPr>
              <a:t>cPoint</a:t>
            </a:r>
            <a:r>
              <a:rPr lang="en-US" dirty="0" smtClean="0">
                <a:cs typeface="Courier New" panose="02070309020205020404" pitchFamily="49" charset="0"/>
              </a:rPr>
              <a:t>) </a:t>
            </a:r>
            <a:r>
              <a:rPr lang="en-US" b="1" dirty="0" smtClean="0">
                <a:solidFill>
                  <a:srgbClr val="B80000"/>
                </a:solidFill>
                <a:cs typeface="Courier New" panose="02070309020205020404" pitchFamily="49" charset="0"/>
              </a:rPr>
              <a:t>returning anything</a:t>
            </a:r>
            <a:r>
              <a:rPr lang="en-US" dirty="0" smtClean="0">
                <a:cs typeface="Courier New" panose="02070309020205020404" pitchFamily="49" charset="0"/>
              </a:rPr>
              <a:t>? 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It is </a:t>
            </a:r>
            <a:r>
              <a:rPr lang="en-US" b="1" dirty="0" smtClean="0">
                <a:solidFill>
                  <a:srgbClr val="2C14DE"/>
                </a:solidFill>
                <a:cs typeface="Courier New" panose="02070309020205020404" pitchFamily="49" charset="0"/>
              </a:rPr>
              <a:t>returning</a:t>
            </a:r>
            <a:r>
              <a:rPr lang="en-US" dirty="0" smtClean="0">
                <a:solidFill>
                  <a:srgbClr val="2C14DE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2C14DE"/>
                </a:solidFill>
                <a:cs typeface="Courier New" panose="02070309020205020404" pitchFamily="49" charset="0"/>
              </a:rPr>
              <a:t>reference </a:t>
            </a:r>
            <a:r>
              <a:rPr lang="en-US" b="1" dirty="0" smtClean="0">
                <a:cs typeface="Courier New" panose="02070309020205020404" pitchFamily="49" charset="0"/>
              </a:rPr>
              <a:t>of </a:t>
            </a:r>
            <a:r>
              <a:rPr lang="en-US" b="1" dirty="0" err="1" smtClean="0">
                <a:solidFill>
                  <a:srgbClr val="2C14DE"/>
                </a:solidFill>
                <a:cs typeface="Courier New" panose="02070309020205020404" pitchFamily="49" charset="0"/>
              </a:rPr>
              <a:t>iostream</a:t>
            </a:r>
            <a:r>
              <a:rPr lang="en-US" b="1" dirty="0" smtClean="0">
                <a:solidFill>
                  <a:srgbClr val="2C14DE"/>
                </a:solidFill>
                <a:cs typeface="Courier New" panose="02070309020205020404" pitchFamily="49" charset="0"/>
              </a:rPr>
              <a:t> object</a:t>
            </a:r>
            <a:r>
              <a:rPr lang="en-US" dirty="0" smtClean="0">
                <a:cs typeface="Courier New" panose="02070309020205020404" pitchFamily="49" charset="0"/>
              </a:rPr>
              <a:t>, thus in above </a:t>
            </a:r>
            <a:r>
              <a:rPr lang="en-US" b="1" dirty="0" smtClean="0">
                <a:solidFill>
                  <a:srgbClr val="2C14DE"/>
                </a:solidFill>
                <a:cs typeface="Courier New" panose="02070309020205020404" pitchFamily="49" charset="0"/>
              </a:rPr>
              <a:t>statement</a:t>
            </a:r>
            <a:r>
              <a:rPr lang="en-US" dirty="0" smtClean="0">
                <a:solidFill>
                  <a:srgbClr val="2C14DE"/>
                </a:solidFill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the </a:t>
            </a:r>
            <a:r>
              <a:rPr lang="en-US" b="1" dirty="0" err="1" smtClean="0">
                <a:cs typeface="Courier New" panose="02070309020205020404" pitchFamily="49" charset="0"/>
              </a:rPr>
              <a:t>cin</a:t>
            </a:r>
            <a:r>
              <a:rPr lang="en-US" dirty="0" smtClean="0">
                <a:cs typeface="Courier New" panose="02070309020205020404" pitchFamily="49" charset="0"/>
              </a:rPr>
              <a:t> reference is returned that can be further used for </a:t>
            </a:r>
          </a:p>
          <a:p>
            <a:pPr lvl="1">
              <a:buFontTx/>
              <a:buNone/>
            </a:pPr>
            <a:r>
              <a:rPr lang="en-US" b="1" dirty="0" smtClean="0">
                <a:cs typeface="Courier New" panose="02070309020205020404" pitchFamily="49" charset="0"/>
              </a:rPr>
              <a:t>Point cPoint1, cPoint2;</a:t>
            </a:r>
          </a:p>
          <a:p>
            <a:pPr lvl="1">
              <a:buFontTx/>
              <a:buNone/>
            </a:pPr>
            <a:r>
              <a:rPr lang="en-US" b="1" u="sng" dirty="0" err="1" smtClean="0">
                <a:cs typeface="Courier New" panose="02070309020205020404" pitchFamily="49" charset="0"/>
              </a:rPr>
              <a:t>cin</a:t>
            </a:r>
            <a:r>
              <a:rPr lang="en-US" b="1" u="sng" dirty="0" smtClean="0">
                <a:cs typeface="Courier New" panose="02070309020205020404" pitchFamily="49" charset="0"/>
              </a:rPr>
              <a:t> &gt;&gt; cPoint1 </a:t>
            </a:r>
            <a:r>
              <a:rPr lang="en-US" b="1" dirty="0" smtClean="0">
                <a:cs typeface="Courier New" panose="02070309020205020404" pitchFamily="49" charset="0"/>
              </a:rPr>
              <a:t>&gt;&gt; cPoint2</a:t>
            </a:r>
            <a:r>
              <a:rPr lang="en-US" b="1" dirty="0" smtClean="0">
                <a:cs typeface="Courier New" panose="02070309020205020404" pitchFamily="49" charset="0"/>
              </a:rPr>
              <a:t>;//operator&gt;&gt;(cin,cPoint1)</a:t>
            </a:r>
            <a:endParaRPr lang="en-US" b="1" dirty="0" smtClean="0"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3200" dirty="0" smtClean="0">
                <a:cs typeface="Courier New" panose="02070309020205020404" pitchFamily="49" charset="0"/>
              </a:rPr>
              <a:t>           </a:t>
            </a:r>
            <a:r>
              <a:rPr lang="en-US" sz="3200" dirty="0" err="1" smtClean="0">
                <a:cs typeface="Courier New" panose="02070309020205020404" pitchFamily="49" charset="0"/>
              </a:rPr>
              <a:t>Cin</a:t>
            </a:r>
            <a:r>
              <a:rPr lang="en-US" sz="3200" b="1" dirty="0">
                <a:cs typeface="Courier New" panose="02070309020205020404" pitchFamily="49" charset="0"/>
              </a:rPr>
              <a:t>&gt;&gt; cPoint2;//operator&gt;&gt;(</a:t>
            </a:r>
            <a:r>
              <a:rPr lang="en-US" sz="3200" b="1" dirty="0" smtClean="0">
                <a:cs typeface="Courier New" panose="02070309020205020404" pitchFamily="49" charset="0"/>
              </a:rPr>
              <a:t>cin,cPoint2)</a:t>
            </a:r>
          </a:p>
          <a:p>
            <a:pPr lvl="1">
              <a:buNone/>
            </a:pPr>
            <a:r>
              <a:rPr lang="en-US" sz="3200" b="1" dirty="0" err="1" smtClean="0">
                <a:cs typeface="Courier New" panose="02070309020205020404" pitchFamily="49" charset="0"/>
              </a:rPr>
              <a:t>Cout</a:t>
            </a:r>
            <a:r>
              <a:rPr lang="en-US" sz="3200" b="1" dirty="0" smtClean="0">
                <a:cs typeface="Courier New" panose="02070309020205020404" pitchFamily="49" charset="0"/>
              </a:rPr>
              <a:t>&lt;&lt;cPoint1&lt;&lt;cPoint2;</a:t>
            </a:r>
            <a:endParaRPr lang="en-US" sz="3200" b="1" dirty="0"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sz="3200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In above statement (</a:t>
            </a:r>
            <a:r>
              <a:rPr lang="en-US" b="1" dirty="0" err="1">
                <a:solidFill>
                  <a:srgbClr val="2C14DE"/>
                </a:solidFill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rgbClr val="2C14DE"/>
                </a:solidFill>
                <a:cs typeface="Courier New" panose="02070309020205020404" pitchFamily="49" charset="0"/>
              </a:rPr>
              <a:t> &gt;&gt; cPoint1</a:t>
            </a:r>
            <a:r>
              <a:rPr lang="en-US" dirty="0">
                <a:cs typeface="Courier New" panose="02070309020205020404" pitchFamily="49" charset="0"/>
              </a:rPr>
              <a:t>) </a:t>
            </a:r>
            <a:r>
              <a:rPr lang="en-US" b="1" dirty="0">
                <a:cs typeface="Courier New" panose="02070309020205020404" pitchFamily="49" charset="0"/>
              </a:rPr>
              <a:t>returns a reference </a:t>
            </a:r>
            <a:r>
              <a:rPr lang="en-US" dirty="0">
                <a:cs typeface="Courier New" panose="02070309020205020404" pitchFamily="49" charset="0"/>
              </a:rPr>
              <a:t>of </a:t>
            </a:r>
            <a:r>
              <a:rPr lang="en-US" b="1" dirty="0" err="1">
                <a:solidFill>
                  <a:srgbClr val="2C14DE"/>
                </a:solidFill>
                <a:cs typeface="Courier New" panose="02070309020205020404" pitchFamily="49" charset="0"/>
              </a:rPr>
              <a:t>cin</a:t>
            </a:r>
            <a:r>
              <a:rPr lang="en-US" dirty="0">
                <a:solidFill>
                  <a:srgbClr val="2C14DE"/>
                </a:solidFill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which is </a:t>
            </a:r>
            <a:r>
              <a:rPr lang="en-US" b="1" dirty="0">
                <a:solidFill>
                  <a:srgbClr val="008000"/>
                </a:solidFill>
                <a:cs typeface="Courier New" panose="02070309020205020404" pitchFamily="49" charset="0"/>
              </a:rPr>
              <a:t>further used for </a:t>
            </a:r>
            <a:r>
              <a:rPr lang="en-US" dirty="0">
                <a:cs typeface="Courier New" panose="02070309020205020404" pitchFamily="49" charset="0"/>
              </a:rPr>
              <a:t>( </a:t>
            </a:r>
            <a:r>
              <a:rPr lang="en-US" b="1" dirty="0" err="1">
                <a:solidFill>
                  <a:srgbClr val="2C14DE"/>
                </a:solidFill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rgbClr val="2C14DE"/>
                </a:solidFill>
                <a:cs typeface="Courier New" panose="02070309020205020404" pitchFamily="49" charset="0"/>
              </a:rPr>
              <a:t> &gt;&gt; cPoint2</a:t>
            </a:r>
            <a:r>
              <a:rPr lang="en-US" dirty="0"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B80000"/>
                </a:solidFill>
              </a:rPr>
              <a:t>Data Conversion	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9756" y="1219200"/>
            <a:ext cx="9104244" cy="5562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cs typeface="Tahoma" panose="020B0604030504040204" pitchFamily="34" charset="0"/>
              </a:rPr>
              <a:t>Conversion</a:t>
            </a:r>
            <a:r>
              <a:rPr lang="en-US" sz="2800" dirty="0" smtClean="0">
                <a:cs typeface="Tahoma" panose="020B0604030504040204" pitchFamily="34" charset="0"/>
              </a:rPr>
              <a:t> between </a:t>
            </a:r>
            <a:r>
              <a:rPr lang="en-US" sz="28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basic types</a:t>
            </a:r>
          </a:p>
          <a:p>
            <a:r>
              <a:rPr lang="en-US" sz="2800" b="1" dirty="0" smtClean="0">
                <a:cs typeface="Tahoma" panose="020B0604030504040204" pitchFamily="34" charset="0"/>
              </a:rPr>
              <a:t>Conversion</a:t>
            </a:r>
            <a:r>
              <a:rPr lang="en-US" sz="2800" dirty="0" smtClean="0">
                <a:cs typeface="Tahoma" panose="020B0604030504040204" pitchFamily="34" charset="0"/>
              </a:rPr>
              <a:t> between </a:t>
            </a:r>
            <a:r>
              <a:rPr lang="en-US" sz="28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Objects</a:t>
            </a:r>
            <a:r>
              <a:rPr lang="en-US" sz="2800" dirty="0" smtClean="0">
                <a:solidFill>
                  <a:srgbClr val="2C14DE"/>
                </a:solidFill>
                <a:cs typeface="Tahoma" panose="020B0604030504040204" pitchFamily="34" charset="0"/>
              </a:rPr>
              <a:t> </a:t>
            </a:r>
            <a:r>
              <a:rPr lang="en-US" sz="2800" dirty="0" smtClean="0">
                <a:cs typeface="Tahoma" panose="020B0604030504040204" pitchFamily="34" charset="0"/>
              </a:rPr>
              <a:t>and </a:t>
            </a:r>
            <a:r>
              <a:rPr lang="en-US" sz="28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basic types</a:t>
            </a:r>
          </a:p>
          <a:p>
            <a:r>
              <a:rPr lang="en-US" sz="2800" b="1" dirty="0" smtClean="0">
                <a:cs typeface="Tahoma" panose="020B0604030504040204" pitchFamily="34" charset="0"/>
              </a:rPr>
              <a:t>Conversion</a:t>
            </a:r>
            <a:r>
              <a:rPr lang="en-US" sz="2800" dirty="0" smtClean="0">
                <a:cs typeface="Tahoma" panose="020B0604030504040204" pitchFamily="34" charset="0"/>
              </a:rPr>
              <a:t> between </a:t>
            </a:r>
            <a:r>
              <a:rPr lang="en-US" sz="28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Objects</a:t>
            </a:r>
            <a:r>
              <a:rPr lang="en-US" sz="2800" dirty="0" smtClean="0">
                <a:solidFill>
                  <a:srgbClr val="2C14DE"/>
                </a:solidFill>
                <a:cs typeface="Tahoma" panose="020B0604030504040204" pitchFamily="34" charset="0"/>
              </a:rPr>
              <a:t> </a:t>
            </a:r>
            <a:r>
              <a:rPr lang="en-US" sz="2800" dirty="0" smtClean="0">
                <a:cs typeface="Tahoma" panose="020B0604030504040204" pitchFamily="34" charset="0"/>
              </a:rPr>
              <a:t>of </a:t>
            </a:r>
            <a:r>
              <a:rPr lang="en-US" sz="28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different </a:t>
            </a:r>
            <a:r>
              <a:rPr lang="en-US" sz="28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classes</a:t>
            </a:r>
          </a:p>
          <a:p>
            <a:endParaRPr lang="en-US" sz="2800" b="1" dirty="0">
              <a:solidFill>
                <a:srgbClr val="2C14DE"/>
              </a:solidFill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2C14DE"/>
              </a:solidFill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	</a:t>
            </a:r>
            <a:r>
              <a:rPr lang="en-US" sz="2800" b="1" dirty="0" err="1" smtClean="0">
                <a:solidFill>
                  <a:srgbClr val="2C14DE"/>
                </a:solidFill>
                <a:cs typeface="Tahoma" panose="020B0604030504040204" pitchFamily="34" charset="0"/>
              </a:rPr>
              <a:t>int</a:t>
            </a:r>
            <a:r>
              <a:rPr lang="en-US" sz="28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 a =5;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2C14DE"/>
                </a:solidFill>
                <a:cs typeface="Tahoma" panose="020B0604030504040204" pitchFamily="34" charset="0"/>
              </a:rPr>
              <a:t>	</a:t>
            </a:r>
            <a:r>
              <a:rPr lang="en-US" sz="28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float f 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2C14DE"/>
                </a:solidFill>
                <a:cs typeface="Tahoma" panose="020B0604030504040204" pitchFamily="34" charset="0"/>
              </a:rPr>
              <a:t>	</a:t>
            </a:r>
            <a:r>
              <a:rPr lang="en-US" sz="28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f = a;//float(a)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3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/>
          <a:lstStyle/>
          <a:p>
            <a:r>
              <a:rPr lang="en-US" b="1" dirty="0" smtClean="0">
                <a:solidFill>
                  <a:srgbClr val="B80000"/>
                </a:solidFill>
              </a:rPr>
              <a:t>Conversion b/w Basic Types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8915400" cy="5638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cs typeface="Tahoma" pitchFamily="34" charset="0"/>
              </a:rPr>
              <a:t>When we use </a:t>
            </a:r>
            <a:r>
              <a:rPr lang="en-US" b="1" dirty="0" smtClean="0">
                <a:solidFill>
                  <a:srgbClr val="B80000"/>
                </a:solidFill>
                <a:cs typeface="Tahoma" pitchFamily="34" charset="0"/>
              </a:rPr>
              <a:t>two different Types</a:t>
            </a:r>
            <a:r>
              <a:rPr lang="en-US" dirty="0" smtClean="0">
                <a:cs typeface="Tahoma" pitchFamily="34" charset="0"/>
              </a:rPr>
              <a:t>:</a:t>
            </a:r>
          </a:p>
          <a:p>
            <a:pPr marL="0" indent="0">
              <a:buNone/>
              <a:defRPr/>
            </a:pPr>
            <a:r>
              <a:rPr lang="en-US" altLang="ja-JP" sz="2800" dirty="0">
                <a:cs typeface="Tahoma" pitchFamily="34" charset="0"/>
              </a:rPr>
              <a:t> </a:t>
            </a:r>
            <a:r>
              <a:rPr lang="en-US" altLang="ja-JP" sz="2800" dirty="0" smtClean="0">
                <a:cs typeface="Tahoma" pitchFamily="34" charset="0"/>
              </a:rPr>
              <a:t>    </a:t>
            </a:r>
            <a:r>
              <a:rPr lang="en-US" altLang="ja-JP" sz="2400" b="1" dirty="0" err="1" smtClean="0">
                <a:solidFill>
                  <a:srgbClr val="2C14DE"/>
                </a:solidFill>
                <a:latin typeface="Consolas" panose="020B0609020204030204" pitchFamily="49" charset="0"/>
                <a:cs typeface="Tahoma" pitchFamily="34" charset="0"/>
              </a:rPr>
              <a:t>intvar</a:t>
            </a:r>
            <a:r>
              <a:rPr lang="en-US" altLang="ja-JP" sz="2400" b="1" dirty="0" smtClean="0">
                <a:solidFill>
                  <a:srgbClr val="2C14DE"/>
                </a:solidFill>
                <a:latin typeface="Consolas" panose="020B0609020204030204" pitchFamily="49" charset="0"/>
                <a:cs typeface="Tahoma" pitchFamily="34" charset="0"/>
              </a:rPr>
              <a:t>=</a:t>
            </a:r>
            <a:r>
              <a:rPr lang="en-US" altLang="ja-JP" sz="2400" b="1" dirty="0" err="1" smtClean="0">
                <a:solidFill>
                  <a:srgbClr val="2C14DE"/>
                </a:solidFill>
                <a:latin typeface="Consolas" panose="020B0609020204030204" pitchFamily="49" charset="0"/>
                <a:cs typeface="Tahoma" pitchFamily="34" charset="0"/>
              </a:rPr>
              <a:t>floatvar</a:t>
            </a:r>
            <a:r>
              <a:rPr lang="en-US" altLang="ja-JP" sz="2400" b="1" dirty="0" smtClean="0">
                <a:latin typeface="Consolas" panose="020B0609020204030204" pitchFamily="49" charset="0"/>
                <a:cs typeface="Tahoma" pitchFamily="34" charset="0"/>
              </a:rPr>
              <a:t>;</a:t>
            </a:r>
            <a:r>
              <a:rPr lang="en-US" altLang="ja-JP" sz="2400" dirty="0" smtClean="0">
                <a:latin typeface="Consolas" panose="020B0609020204030204" pitchFamily="49" charset="0"/>
                <a:cs typeface="Tahoma" pitchFamily="34" charset="0"/>
              </a:rPr>
              <a:t> </a:t>
            </a:r>
            <a:r>
              <a:rPr lang="en-US" altLang="ja-JP" sz="2800" dirty="0" smtClean="0">
                <a:solidFill>
                  <a:srgbClr val="FF0000"/>
                </a:solidFill>
                <a:cs typeface="Tahoma" pitchFamily="34" charset="0"/>
              </a:rPr>
              <a:t>//</a:t>
            </a:r>
            <a:r>
              <a:rPr lang="en-US" altLang="ja-JP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the compiler calls a special routine 			      // </a:t>
            </a:r>
            <a:r>
              <a:rPr lang="en-US" altLang="ja-JP" sz="2800" dirty="0" smtClean="0">
                <a:solidFill>
                  <a:srgbClr val="FF0000"/>
                </a:solidFill>
                <a:cs typeface="Tahoma" pitchFamily="34" charset="0"/>
              </a:rPr>
              <a:t>that converts this value from 				      // floating point format to integer 				      // format.</a:t>
            </a:r>
          </a:p>
          <a:p>
            <a:pPr>
              <a:defRPr/>
            </a:pPr>
            <a:endParaRPr lang="en-US" sz="2800" dirty="0" smtClean="0">
              <a:cs typeface="Tahoma" pitchFamily="34" charset="0"/>
            </a:endParaRPr>
          </a:p>
          <a:p>
            <a:pPr algn="just">
              <a:defRPr/>
            </a:pPr>
            <a:r>
              <a:rPr lang="en-US" sz="2800" dirty="0" smtClean="0">
                <a:cs typeface="Tahoma" pitchFamily="34" charset="0"/>
              </a:rPr>
              <a:t>There are </a:t>
            </a:r>
            <a:r>
              <a:rPr lang="en-US" sz="2800" b="1" dirty="0" smtClean="0">
                <a:solidFill>
                  <a:srgbClr val="2C14DE"/>
                </a:solidFill>
                <a:cs typeface="Tahoma" pitchFamily="34" charset="0"/>
              </a:rPr>
              <a:t>many such conversion routine</a:t>
            </a:r>
            <a:r>
              <a:rPr lang="en-US" sz="2800" b="1" dirty="0" smtClean="0">
                <a:cs typeface="Tahoma" pitchFamily="34" charset="0"/>
              </a:rPr>
              <a:t> </a:t>
            </a:r>
            <a:r>
              <a:rPr lang="en-US" sz="2800" dirty="0" smtClean="0">
                <a:cs typeface="Tahoma" pitchFamily="34" charset="0"/>
              </a:rPr>
              <a:t>build in C++ compiler and </a:t>
            </a:r>
            <a:r>
              <a:rPr lang="en-US" sz="2800" b="1" dirty="0" smtClean="0">
                <a:solidFill>
                  <a:srgbClr val="2C14DE"/>
                </a:solidFill>
                <a:cs typeface="Tahoma" pitchFamily="34" charset="0"/>
              </a:rPr>
              <a:t>called upon </a:t>
            </a:r>
            <a:r>
              <a:rPr lang="en-US" sz="2800" dirty="0" smtClean="0">
                <a:cs typeface="Tahoma" pitchFamily="34" charset="0"/>
              </a:rPr>
              <a:t>when </a:t>
            </a:r>
            <a:r>
              <a:rPr lang="en-US" sz="2800" b="1" dirty="0" smtClean="0">
                <a:solidFill>
                  <a:srgbClr val="2C14DE"/>
                </a:solidFill>
                <a:cs typeface="Tahoma" pitchFamily="34" charset="0"/>
              </a:rPr>
              <a:t>any such conversion </a:t>
            </a:r>
            <a:r>
              <a:rPr lang="en-US" sz="2800" dirty="0" smtClean="0">
                <a:cs typeface="Tahoma" pitchFamily="34" charset="0"/>
              </a:rPr>
              <a:t>is </a:t>
            </a:r>
            <a:r>
              <a:rPr lang="en-US" sz="2800" b="1" dirty="0" smtClean="0">
                <a:solidFill>
                  <a:srgbClr val="2C14DE"/>
                </a:solidFill>
                <a:cs typeface="Tahoma" pitchFamily="34" charset="0"/>
              </a:rPr>
              <a:t>required</a:t>
            </a:r>
            <a:r>
              <a:rPr lang="en-US" sz="2800" dirty="0" smtClean="0">
                <a:cs typeface="Tahoma" pitchFamily="34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8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 overloading</a:t>
            </a:r>
          </a:p>
          <a:p>
            <a:r>
              <a:rPr lang="en-US" dirty="0" smtClean="0"/>
              <a:t>Assignment operator(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Arithmetic operators (</a:t>
            </a:r>
            <a:r>
              <a:rPr lang="en-US" dirty="0" smtClean="0">
                <a:solidFill>
                  <a:srgbClr val="FF0000"/>
                </a:solidFill>
              </a:rPr>
              <a:t>+,…..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Relational operator (</a:t>
            </a:r>
            <a:r>
              <a:rPr lang="en-US" dirty="0" smtClean="0">
                <a:solidFill>
                  <a:srgbClr val="FF0000"/>
                </a:solidFill>
              </a:rPr>
              <a:t>&lt;,==,….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Increment/Decrement (</a:t>
            </a:r>
            <a:r>
              <a:rPr lang="en-US" dirty="0" smtClean="0">
                <a:solidFill>
                  <a:srgbClr val="FF0000"/>
                </a:solidFill>
              </a:rPr>
              <a:t>++,--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Subscript operator(</a:t>
            </a:r>
            <a:r>
              <a:rPr lang="en-US" dirty="0" smtClean="0">
                <a:solidFill>
                  <a:srgbClr val="FF0000"/>
                </a:solidFill>
              </a:rPr>
              <a:t>[]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2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r>
              <a:rPr lang="en-US" b="1" dirty="0" smtClean="0">
                <a:solidFill>
                  <a:srgbClr val="B80000"/>
                </a:solidFill>
              </a:rPr>
              <a:t>Explicit Conversion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B80000"/>
                </a:solidFill>
                <a:ea typeface="Tahoma" pitchFamily="34" charset="0"/>
                <a:cs typeface="Tahoma" pitchFamily="34" charset="0"/>
              </a:rPr>
              <a:t>if we want to force compiler to convert data from one native type to other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, we can use </a:t>
            </a:r>
            <a:r>
              <a:rPr lang="en-US" b="1" dirty="0" smtClean="0">
                <a:solidFill>
                  <a:srgbClr val="2C14DE"/>
                </a:solidFill>
                <a:ea typeface="Tahoma" pitchFamily="34" charset="0"/>
                <a:cs typeface="Tahoma" pitchFamily="34" charset="0"/>
              </a:rPr>
              <a:t>explicit casting, 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	</a:t>
            </a:r>
            <a:r>
              <a:rPr lang="en-US" sz="2400" b="1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intvar</a:t>
            </a:r>
            <a:r>
              <a:rPr lang="en-US" sz="24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=</a:t>
            </a:r>
            <a:r>
              <a:rPr lang="en-US" sz="2400" b="1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floatvar</a:t>
            </a:r>
            <a:r>
              <a:rPr lang="en-US" sz="24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  <a:defRPr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intvar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 = 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static_cast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&lt;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&gt;(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floatvar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);</a:t>
            </a:r>
            <a:endParaRPr lang="en-US" sz="2000" b="1" dirty="0" smtClean="0">
              <a:solidFill>
                <a:srgbClr val="008000"/>
              </a:solidFill>
              <a:latin typeface="Courier New" panose="02070309020205020404" pitchFamily="49" charset="0"/>
              <a:ea typeface="Tahoma" pitchFamily="34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dirty="0" smtClean="0">
              <a:ea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2800" dirty="0" smtClean="0">
                <a:ea typeface="Tahoma" pitchFamily="34" charset="0"/>
                <a:cs typeface="Tahoma" pitchFamily="34" charset="0"/>
              </a:rPr>
              <a:t>it is </a:t>
            </a:r>
            <a:r>
              <a:rPr lang="en-US" sz="2800" b="1" dirty="0" smtClean="0">
                <a:solidFill>
                  <a:srgbClr val="2C14DE"/>
                </a:solidFill>
                <a:ea typeface="Tahoma" pitchFamily="34" charset="0"/>
                <a:cs typeface="Tahoma" pitchFamily="34" charset="0"/>
              </a:rPr>
              <a:t>obvious</a:t>
            </a:r>
            <a:r>
              <a:rPr lang="en-US" sz="2800" dirty="0" smtClean="0">
                <a:ea typeface="Tahoma" pitchFamily="34" charset="0"/>
                <a:cs typeface="Tahoma" pitchFamily="34" charset="0"/>
              </a:rPr>
              <a:t> in </a:t>
            </a:r>
            <a:r>
              <a:rPr lang="en-US" sz="2800" b="1" dirty="0" smtClean="0">
                <a:solidFill>
                  <a:srgbClr val="2C14DE"/>
                </a:solidFill>
                <a:ea typeface="Tahoma" pitchFamily="34" charset="0"/>
                <a:cs typeface="Tahoma" pitchFamily="34" charset="0"/>
              </a:rPr>
              <a:t>listing</a:t>
            </a:r>
            <a:r>
              <a:rPr lang="en-US" sz="2800" dirty="0" smtClean="0">
                <a:ea typeface="Tahoma" pitchFamily="34" charset="0"/>
                <a:cs typeface="Tahoma" pitchFamily="34" charset="0"/>
              </a:rPr>
              <a:t> that </a:t>
            </a:r>
            <a:r>
              <a:rPr lang="en-US" sz="2800" b="1" dirty="0" err="1" smtClean="0">
                <a:solidFill>
                  <a:srgbClr val="2C14DE"/>
                </a:solidFill>
                <a:ea typeface="Tahoma" pitchFamily="34" charset="0"/>
                <a:cs typeface="Tahoma" pitchFamily="34" charset="0"/>
              </a:rPr>
              <a:t>int</a:t>
            </a:r>
            <a:r>
              <a:rPr lang="en-US" sz="2800" b="1" dirty="0" smtClean="0">
                <a:solidFill>
                  <a:srgbClr val="2C14DE"/>
                </a:solidFill>
                <a:ea typeface="Tahoma" pitchFamily="34" charset="0"/>
                <a:cs typeface="Tahoma" pitchFamily="34" charset="0"/>
              </a:rPr>
              <a:t>( ) conversion function </a:t>
            </a:r>
            <a:r>
              <a:rPr lang="en-US" sz="2800" dirty="0" smtClean="0">
                <a:ea typeface="Tahoma" pitchFamily="34" charset="0"/>
                <a:cs typeface="Tahoma" pitchFamily="34" charset="0"/>
              </a:rPr>
              <a:t>will convert from </a:t>
            </a:r>
            <a:r>
              <a:rPr lang="en-US" sz="2800" b="1" dirty="0" smtClean="0">
                <a:solidFill>
                  <a:srgbClr val="2C14DE"/>
                </a:solidFill>
                <a:ea typeface="Tahoma" pitchFamily="34" charset="0"/>
                <a:cs typeface="Tahoma" pitchFamily="34" charset="0"/>
              </a:rPr>
              <a:t>float to int</a:t>
            </a:r>
            <a:r>
              <a:rPr lang="en-US" sz="2800" dirty="0" smtClean="0">
                <a:ea typeface="Tahoma" pitchFamily="34" charset="0"/>
                <a:cs typeface="Tahoma" pitchFamily="34" charset="0"/>
              </a:rPr>
              <a:t>.</a:t>
            </a:r>
          </a:p>
          <a:p>
            <a:pPr>
              <a:defRPr/>
            </a:pPr>
            <a:endParaRPr lang="en-US" sz="2800" dirty="0" smtClean="0">
              <a:ea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2800" dirty="0" smtClean="0">
                <a:ea typeface="Tahoma" pitchFamily="34" charset="0"/>
                <a:cs typeface="Tahoma" pitchFamily="34" charset="0"/>
              </a:rPr>
              <a:t>This </a:t>
            </a:r>
            <a:r>
              <a:rPr lang="en-US" sz="2800" b="1" u="sng" dirty="0" smtClean="0">
                <a:solidFill>
                  <a:srgbClr val="2C14DE"/>
                </a:solidFill>
                <a:ea typeface="Tahoma" pitchFamily="34" charset="0"/>
                <a:cs typeface="Tahoma" pitchFamily="34" charset="0"/>
              </a:rPr>
              <a:t>explicit conversion uses same build in routines</a:t>
            </a:r>
            <a:r>
              <a:rPr lang="en-US" sz="2800" dirty="0" smtClean="0">
                <a:ea typeface="Tahoma" pitchFamily="34" charset="0"/>
                <a:cs typeface="Tahoma" pitchFamily="34" charset="0"/>
              </a:rPr>
              <a:t>.</a:t>
            </a:r>
            <a:endParaRPr lang="en-US" sz="2800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7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036319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B80000"/>
                </a:solidFill>
              </a:rPr>
              <a:t>Conversion Between Objects and Basic Types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>
                <a:ea typeface="Tahoma" pitchFamily="34" charset="0"/>
                <a:cs typeface="Tahoma" pitchFamily="34" charset="0"/>
              </a:rPr>
              <a:t>To convert from a </a:t>
            </a:r>
            <a:r>
              <a:rPr lang="en-US" sz="3000" b="1" dirty="0">
                <a:solidFill>
                  <a:srgbClr val="2C14DE"/>
                </a:solidFill>
                <a:ea typeface="Tahoma" pitchFamily="34" charset="0"/>
                <a:cs typeface="Tahoma" pitchFamily="34" charset="0"/>
              </a:rPr>
              <a:t>basic </a:t>
            </a:r>
            <a:r>
              <a:rPr lang="en-US" sz="3000" b="1" dirty="0" smtClean="0">
                <a:solidFill>
                  <a:srgbClr val="2C14DE"/>
                </a:solidFill>
                <a:ea typeface="Tahoma" pitchFamily="34" charset="0"/>
                <a:cs typeface="Tahoma" pitchFamily="34" charset="0"/>
              </a:rPr>
              <a:t>type </a:t>
            </a:r>
            <a:r>
              <a:rPr lang="en-US" sz="3000" dirty="0" smtClean="0">
                <a:ea typeface="Tahoma" pitchFamily="34" charset="0"/>
                <a:cs typeface="Tahoma" pitchFamily="34" charset="0"/>
              </a:rPr>
              <a:t>( </a:t>
            </a:r>
            <a:r>
              <a:rPr lang="en-US" sz="3000" dirty="0">
                <a:ea typeface="Tahoma" pitchFamily="34" charset="0"/>
                <a:cs typeface="Tahoma" pitchFamily="34" charset="0"/>
              </a:rPr>
              <a:t>i.e., </a:t>
            </a:r>
            <a:r>
              <a:rPr lang="en-US" sz="3000" b="1" i="1" dirty="0">
                <a:ea typeface="Tahoma" pitchFamily="34" charset="0"/>
                <a:cs typeface="Tahoma" pitchFamily="34" charset="0"/>
              </a:rPr>
              <a:t>float</a:t>
            </a:r>
            <a:r>
              <a:rPr lang="en-US" sz="3000" dirty="0">
                <a:ea typeface="Tahoma" pitchFamily="34" charset="0"/>
                <a:cs typeface="Tahoma" pitchFamily="34" charset="0"/>
              </a:rPr>
              <a:t>) to </a:t>
            </a:r>
            <a:r>
              <a:rPr lang="en-US" sz="3000" b="1" dirty="0">
                <a:solidFill>
                  <a:srgbClr val="2C14DE"/>
                </a:solidFill>
                <a:ea typeface="Tahoma" pitchFamily="34" charset="0"/>
                <a:cs typeface="Tahoma" pitchFamily="34" charset="0"/>
              </a:rPr>
              <a:t>object types</a:t>
            </a:r>
            <a:r>
              <a:rPr lang="en-US" sz="3000" dirty="0">
                <a:ea typeface="Tahoma" pitchFamily="34" charset="0"/>
                <a:cs typeface="Tahoma" pitchFamily="34" charset="0"/>
              </a:rPr>
              <a:t> (i.e., </a:t>
            </a:r>
            <a:r>
              <a:rPr lang="en-US" sz="3000" b="1" i="1" dirty="0">
                <a:ea typeface="Tahoma" pitchFamily="34" charset="0"/>
                <a:cs typeface="Tahoma" pitchFamily="34" charset="0"/>
              </a:rPr>
              <a:t>Distance</a:t>
            </a:r>
            <a:r>
              <a:rPr lang="en-US" sz="3000" dirty="0">
                <a:ea typeface="Tahoma" pitchFamily="34" charset="0"/>
                <a:cs typeface="Tahoma" pitchFamily="34" charset="0"/>
              </a:rPr>
              <a:t>), </a:t>
            </a:r>
            <a:r>
              <a:rPr lang="en-US" sz="3000" b="1" dirty="0">
                <a:solidFill>
                  <a:srgbClr val="D20000"/>
                </a:solidFill>
                <a:ea typeface="Tahoma" pitchFamily="34" charset="0"/>
                <a:cs typeface="Tahoma" pitchFamily="34" charset="0"/>
              </a:rPr>
              <a:t>we use a </a:t>
            </a:r>
            <a:r>
              <a:rPr lang="en-US" sz="3000" b="1" dirty="0" smtClean="0">
                <a:solidFill>
                  <a:srgbClr val="D20000"/>
                </a:solidFill>
                <a:ea typeface="Tahoma" pitchFamily="34" charset="0"/>
                <a:cs typeface="Tahoma" pitchFamily="34" charset="0"/>
              </a:rPr>
              <a:t>constructor </a:t>
            </a:r>
            <a:r>
              <a:rPr lang="en-US" sz="3000" b="1" dirty="0">
                <a:solidFill>
                  <a:srgbClr val="D20000"/>
                </a:solidFill>
                <a:ea typeface="Tahoma" pitchFamily="34" charset="0"/>
                <a:cs typeface="Tahoma" pitchFamily="34" charset="0"/>
              </a:rPr>
              <a:t>with one argument</a:t>
            </a:r>
            <a:r>
              <a:rPr lang="en-US" sz="3000" dirty="0">
                <a:ea typeface="Tahoma" pitchFamily="34" charset="0"/>
                <a:cs typeface="Tahoma" pitchFamily="34" charset="0"/>
              </a:rPr>
              <a:t>.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i="1" dirty="0" smtClean="0">
                <a:solidFill>
                  <a:srgbClr val="2C14DE"/>
                </a:solidFill>
                <a:ea typeface="Tahoma" pitchFamily="34" charset="0"/>
                <a:cs typeface="Tahoma" pitchFamily="34" charset="0"/>
              </a:rPr>
              <a:t>		</a:t>
            </a:r>
            <a:r>
              <a:rPr lang="en-US" sz="2400" b="1" dirty="0" smtClean="0">
                <a:solidFill>
                  <a:srgbClr val="2C14DE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Distance(float meters){ }</a:t>
            </a:r>
            <a:endParaRPr lang="en-US" sz="2400" b="1" dirty="0">
              <a:solidFill>
                <a:srgbClr val="2C14DE"/>
              </a:solidFill>
              <a:latin typeface="Consolas" panose="020B0609020204030204" pitchFamily="49" charset="0"/>
              <a:ea typeface="Tahoma" pitchFamily="34" charset="0"/>
              <a:cs typeface="Tahoma" pitchFamily="34" charset="0"/>
            </a:endParaRPr>
          </a:p>
          <a:p>
            <a:pPr>
              <a:defRPr/>
            </a:pPr>
            <a:endParaRPr lang="en-US" dirty="0" smtClean="0">
              <a:ea typeface="Tahoma" pitchFamily="34" charset="0"/>
              <a:cs typeface="Tahoma" pitchFamily="34" charset="0"/>
            </a:endParaRPr>
          </a:p>
          <a:p>
            <a:pPr algn="just">
              <a:defRPr/>
            </a:pPr>
            <a:r>
              <a:rPr lang="en-US" sz="3000" dirty="0" smtClean="0">
                <a:ea typeface="Tahoma" pitchFamily="34" charset="0"/>
                <a:cs typeface="Tahoma" pitchFamily="34" charset="0"/>
              </a:rPr>
              <a:t>This </a:t>
            </a:r>
            <a:r>
              <a:rPr lang="en-US" sz="3000" b="1" dirty="0">
                <a:solidFill>
                  <a:srgbClr val="2C14DE"/>
                </a:solidFill>
                <a:ea typeface="Tahoma" pitchFamily="34" charset="0"/>
                <a:cs typeface="Tahoma" pitchFamily="34" charset="0"/>
              </a:rPr>
              <a:t>function</a:t>
            </a:r>
            <a:r>
              <a:rPr lang="en-US" sz="3000" dirty="0">
                <a:solidFill>
                  <a:srgbClr val="2C14DE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3000" dirty="0">
                <a:ea typeface="Tahoma" pitchFamily="34" charset="0"/>
                <a:cs typeface="Tahoma" pitchFamily="34" charset="0"/>
              </a:rPr>
              <a:t>is </a:t>
            </a:r>
            <a:r>
              <a:rPr lang="en-US" sz="3000" b="1" dirty="0">
                <a:solidFill>
                  <a:srgbClr val="2C14DE"/>
                </a:solidFill>
                <a:ea typeface="Tahoma" pitchFamily="34" charset="0"/>
                <a:cs typeface="Tahoma" pitchFamily="34" charset="0"/>
              </a:rPr>
              <a:t>called</a:t>
            </a:r>
            <a:r>
              <a:rPr lang="en-US" sz="3000" dirty="0">
                <a:ea typeface="Tahoma" pitchFamily="34" charset="0"/>
                <a:cs typeface="Tahoma" pitchFamily="34" charset="0"/>
              </a:rPr>
              <a:t> when an </a:t>
            </a:r>
            <a:r>
              <a:rPr lang="en-US" sz="3000" b="1" dirty="0">
                <a:solidFill>
                  <a:srgbClr val="2C14DE"/>
                </a:solidFill>
                <a:ea typeface="Tahoma" pitchFamily="34" charset="0"/>
                <a:cs typeface="Tahoma" pitchFamily="34" charset="0"/>
              </a:rPr>
              <a:t>object of type Distance</a:t>
            </a:r>
            <a:r>
              <a:rPr lang="en-US" sz="3000" dirty="0">
                <a:ea typeface="Tahoma" pitchFamily="34" charset="0"/>
                <a:cs typeface="Tahoma" pitchFamily="34" charset="0"/>
              </a:rPr>
              <a:t> is </a:t>
            </a:r>
            <a:r>
              <a:rPr lang="en-US" sz="3000" b="1" dirty="0">
                <a:solidFill>
                  <a:srgbClr val="2C14DE"/>
                </a:solidFill>
                <a:ea typeface="Tahoma" pitchFamily="34" charset="0"/>
                <a:cs typeface="Tahoma" pitchFamily="34" charset="0"/>
              </a:rPr>
              <a:t>created</a:t>
            </a:r>
            <a:r>
              <a:rPr lang="en-US" sz="3000" dirty="0">
                <a:solidFill>
                  <a:srgbClr val="2C14DE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3000" dirty="0">
                <a:ea typeface="Tahoma" pitchFamily="34" charset="0"/>
                <a:cs typeface="Tahoma" pitchFamily="34" charset="0"/>
              </a:rPr>
              <a:t>with a </a:t>
            </a:r>
            <a:r>
              <a:rPr lang="en-US" sz="3000" b="1" dirty="0">
                <a:solidFill>
                  <a:srgbClr val="2C14DE"/>
                </a:solidFill>
                <a:ea typeface="Tahoma" pitchFamily="34" charset="0"/>
                <a:cs typeface="Tahoma" pitchFamily="34" charset="0"/>
              </a:rPr>
              <a:t>single argument</a:t>
            </a:r>
            <a:r>
              <a:rPr lang="en-US" sz="3000" dirty="0">
                <a:ea typeface="Tahoma" pitchFamily="34" charset="0"/>
                <a:cs typeface="Tahoma" pitchFamily="34" charset="0"/>
              </a:rPr>
              <a:t>. </a:t>
            </a:r>
            <a:endParaRPr lang="en-US" sz="3000" dirty="0" smtClean="0">
              <a:ea typeface="Tahoma" pitchFamily="34" charset="0"/>
              <a:cs typeface="Tahoma" pitchFamily="34" charset="0"/>
            </a:endParaRPr>
          </a:p>
          <a:p>
            <a:pPr>
              <a:defRPr/>
            </a:pPr>
            <a:endParaRPr lang="en-US" dirty="0">
              <a:ea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3000" dirty="0">
                <a:ea typeface="Tahoma" pitchFamily="34" charset="0"/>
                <a:cs typeface="Tahoma" pitchFamily="34" charset="0"/>
              </a:rPr>
              <a:t>This </a:t>
            </a:r>
            <a:r>
              <a:rPr lang="en-US" sz="3000" b="1" dirty="0">
                <a:solidFill>
                  <a:srgbClr val="008000"/>
                </a:solidFill>
                <a:ea typeface="Tahoma" pitchFamily="34" charset="0"/>
                <a:cs typeface="Tahoma" pitchFamily="34" charset="0"/>
              </a:rPr>
              <a:t>conversion allows a floating value to be assigned to a Distance type object. </a:t>
            </a:r>
            <a:endParaRPr lang="en-US" sz="3000" b="1" i="1" dirty="0">
              <a:solidFill>
                <a:srgbClr val="008000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6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charset="2"/>
              <a:buNone/>
              <a:defRPr/>
            </a:pPr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Distance dist1=2.35; // constructor</a:t>
            </a:r>
          </a:p>
          <a:p>
            <a:pPr>
              <a:buFont typeface="Monotype Sorts" charset="2"/>
              <a:buNone/>
              <a:defRPr/>
            </a:pPr>
            <a:endParaRPr lang="en-US" i="1" dirty="0" smtClean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3000" dirty="0" smtClean="0">
                <a:latin typeface="+mj-lt"/>
                <a:cs typeface="Tahoma" pitchFamily="34" charset="0"/>
              </a:rPr>
              <a:t>Above, </a:t>
            </a:r>
            <a:r>
              <a:rPr lang="en-US" sz="3000" b="1" dirty="0" smtClean="0">
                <a:solidFill>
                  <a:srgbClr val="2C14DE"/>
                </a:solidFill>
                <a:latin typeface="+mj-lt"/>
                <a:cs typeface="Tahoma" pitchFamily="34" charset="0"/>
              </a:rPr>
              <a:t>one argument constructor </a:t>
            </a:r>
            <a:r>
              <a:rPr lang="en-US" sz="3000" dirty="0" smtClean="0">
                <a:latin typeface="+mj-lt"/>
                <a:cs typeface="Tahoma" pitchFamily="34" charset="0"/>
              </a:rPr>
              <a:t>will be </a:t>
            </a:r>
            <a:r>
              <a:rPr lang="en-US" sz="3000" b="1" dirty="0" smtClean="0">
                <a:solidFill>
                  <a:srgbClr val="2C14DE"/>
                </a:solidFill>
                <a:latin typeface="+mj-lt"/>
                <a:cs typeface="Tahoma" pitchFamily="34" charset="0"/>
              </a:rPr>
              <a:t>called</a:t>
            </a:r>
            <a:r>
              <a:rPr lang="en-US" sz="3000" dirty="0" smtClean="0">
                <a:latin typeface="+mj-lt"/>
                <a:cs typeface="Tahoma" pitchFamily="34" charset="0"/>
              </a:rPr>
              <a:t>.</a:t>
            </a:r>
          </a:p>
          <a:p>
            <a:pPr>
              <a:defRPr/>
            </a:pPr>
            <a:endParaRPr lang="en-US" sz="3000" dirty="0" smtClean="0">
              <a:latin typeface="Tahoma" pitchFamily="34" charset="0"/>
              <a:cs typeface="Tahoma" pitchFamily="34" charset="0"/>
            </a:endParaRPr>
          </a:p>
          <a:p>
            <a:pPr algn="just">
              <a:defRPr/>
            </a:pPr>
            <a:r>
              <a:rPr lang="en-US" sz="3000" b="1" dirty="0" smtClean="0">
                <a:latin typeface="+mj-lt"/>
                <a:cs typeface="Tahoma" pitchFamily="34" charset="0"/>
              </a:rPr>
              <a:t>Same conversion </a:t>
            </a:r>
            <a:r>
              <a:rPr lang="en-US" sz="3000" dirty="0" smtClean="0">
                <a:latin typeface="+mj-lt"/>
                <a:cs typeface="Tahoma" pitchFamily="34" charset="0"/>
              </a:rPr>
              <a:t>can be </a:t>
            </a:r>
            <a:r>
              <a:rPr lang="en-US" sz="3000" b="1" dirty="0" smtClean="0">
                <a:latin typeface="+mj-lt"/>
                <a:cs typeface="Tahoma" pitchFamily="34" charset="0"/>
              </a:rPr>
              <a:t>achieved</a:t>
            </a:r>
            <a:r>
              <a:rPr lang="en-US" sz="3000" dirty="0" smtClean="0">
                <a:latin typeface="+mj-lt"/>
                <a:cs typeface="Tahoma" pitchFamily="34" charset="0"/>
              </a:rPr>
              <a:t> by </a:t>
            </a:r>
            <a:r>
              <a:rPr lang="en-US" sz="3000" b="1" dirty="0" smtClean="0">
                <a:latin typeface="+mj-lt"/>
                <a:cs typeface="Tahoma" pitchFamily="34" charset="0"/>
              </a:rPr>
              <a:t>providing</a:t>
            </a:r>
            <a:r>
              <a:rPr lang="en-US" sz="3000" b="1" dirty="0" smtClean="0">
                <a:solidFill>
                  <a:srgbClr val="D20000"/>
                </a:solidFill>
                <a:latin typeface="+mj-lt"/>
                <a:cs typeface="Tahoma" pitchFamily="34" charset="0"/>
              </a:rPr>
              <a:t> overloaded </a:t>
            </a:r>
            <a:r>
              <a:rPr lang="ja-JP" altLang="en-US" sz="3000" b="1" dirty="0" smtClean="0">
                <a:solidFill>
                  <a:srgbClr val="D20000"/>
                </a:solidFill>
                <a:latin typeface="+mj-lt"/>
                <a:cs typeface="Tahoma" pitchFamily="34" charset="0"/>
              </a:rPr>
              <a:t>‘</a:t>
            </a:r>
            <a:r>
              <a:rPr lang="en-US" altLang="ja-JP" sz="3000" b="1" dirty="0" smtClean="0">
                <a:solidFill>
                  <a:srgbClr val="D20000"/>
                </a:solidFill>
                <a:latin typeface="+mj-lt"/>
                <a:cs typeface="Tahoma" pitchFamily="34" charset="0"/>
              </a:rPr>
              <a:t>=</a:t>
            </a:r>
            <a:r>
              <a:rPr lang="ja-JP" altLang="en-US" sz="3000" b="1" dirty="0" smtClean="0">
                <a:solidFill>
                  <a:srgbClr val="D20000"/>
                </a:solidFill>
                <a:latin typeface="+mj-lt"/>
                <a:cs typeface="Tahoma" pitchFamily="34" charset="0"/>
              </a:rPr>
              <a:t>‘</a:t>
            </a:r>
            <a:r>
              <a:rPr lang="en-US" altLang="ja-JP" sz="3000" b="1" dirty="0" smtClean="0">
                <a:solidFill>
                  <a:srgbClr val="D20000"/>
                </a:solidFill>
                <a:latin typeface="+mj-lt"/>
                <a:cs typeface="Tahoma" pitchFamily="34" charset="0"/>
              </a:rPr>
              <a:t> operator</a:t>
            </a:r>
            <a:r>
              <a:rPr lang="en-US" altLang="ja-JP" sz="3000" dirty="0" smtClean="0">
                <a:latin typeface="+mj-lt"/>
                <a:cs typeface="Tahoma" pitchFamily="34" charset="0"/>
              </a:rPr>
              <a:t> which takes a </a:t>
            </a:r>
            <a:r>
              <a:rPr lang="en-US" altLang="ja-JP" sz="3000" b="1" dirty="0" smtClean="0">
                <a:solidFill>
                  <a:srgbClr val="2C14DE"/>
                </a:solidFill>
                <a:latin typeface="+mj-lt"/>
                <a:cs typeface="Tahoma" pitchFamily="34" charset="0"/>
              </a:rPr>
              <a:t>float value as argument</a:t>
            </a:r>
            <a:r>
              <a:rPr lang="en-US" altLang="ja-JP" sz="3000" dirty="0" smtClean="0">
                <a:latin typeface="+mj-lt"/>
                <a:cs typeface="Tahoma" pitchFamily="34" charset="0"/>
              </a:rPr>
              <a:t>.</a:t>
            </a:r>
          </a:p>
          <a:p>
            <a:pPr algn="just">
              <a:defRPr/>
            </a:pPr>
            <a:endParaRPr lang="en-US" sz="3000" dirty="0">
              <a:latin typeface="+mj-lt"/>
              <a:cs typeface="Tahoma" pitchFamily="34" charset="0"/>
            </a:endParaRPr>
          </a:p>
          <a:p>
            <a:pPr marL="0" indent="0" algn="just">
              <a:buNone/>
              <a:defRPr/>
            </a:pPr>
            <a:r>
              <a:rPr lang="en-US" sz="3000" dirty="0" smtClean="0">
                <a:latin typeface="+mj-lt"/>
                <a:cs typeface="Tahoma" pitchFamily="34" charset="0"/>
              </a:rPr>
              <a:t>	operator=(float)</a:t>
            </a:r>
          </a:p>
          <a:p>
            <a:pPr marL="0" indent="0" algn="just">
              <a:buNone/>
              <a:defRPr/>
            </a:pPr>
            <a:r>
              <a:rPr lang="en-US" sz="3000" dirty="0">
                <a:latin typeface="+mj-lt"/>
                <a:cs typeface="Tahoma" pitchFamily="34" charset="0"/>
              </a:rPr>
              <a:t>	</a:t>
            </a:r>
            <a:r>
              <a:rPr lang="en-US" sz="3000" dirty="0" smtClean="0">
                <a:latin typeface="+mj-lt"/>
                <a:cs typeface="Tahoma" pitchFamily="34" charset="0"/>
              </a:rPr>
              <a:t>{</a:t>
            </a:r>
          </a:p>
          <a:p>
            <a:pPr marL="0" indent="0" algn="just">
              <a:buNone/>
              <a:defRPr/>
            </a:pPr>
            <a:r>
              <a:rPr lang="en-US" sz="3000" dirty="0">
                <a:latin typeface="+mj-lt"/>
                <a:cs typeface="Tahoma" pitchFamily="34" charset="0"/>
              </a:rPr>
              <a:t>	</a:t>
            </a:r>
            <a:r>
              <a:rPr lang="en-US" sz="3000" dirty="0" smtClean="0">
                <a:latin typeface="+mj-lt"/>
                <a:cs typeface="Tahoma" pitchFamily="34" charset="0"/>
              </a:rPr>
              <a:t>}</a:t>
            </a:r>
            <a:endParaRPr lang="en-US" sz="3000" dirty="0" smtClean="0">
              <a:latin typeface="+mj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58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0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0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0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0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0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0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36049" y="5281"/>
            <a:ext cx="8153400" cy="1107238"/>
          </a:xfrm>
        </p:spPr>
        <p:txBody>
          <a:bodyPr/>
          <a:lstStyle/>
          <a:p>
            <a:r>
              <a:rPr lang="en-US" b="1" dirty="0" smtClean="0">
                <a:solidFill>
                  <a:srgbClr val="D20000"/>
                </a:solidFill>
              </a:rPr>
              <a:t>From User Defined to Basic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9144000" cy="5562600"/>
          </a:xfrm>
        </p:spPr>
        <p:txBody>
          <a:bodyPr/>
          <a:lstStyle/>
          <a:p>
            <a:pPr algn="just"/>
            <a:r>
              <a:rPr lang="en-US" sz="3000" dirty="0" smtClean="0">
                <a:latin typeface="+mj-lt"/>
                <a:cs typeface="Tahoma" panose="020B0604030504040204" pitchFamily="34" charset="0"/>
              </a:rPr>
              <a:t>What if </a:t>
            </a:r>
            <a:r>
              <a:rPr lang="en-US" sz="3000" b="1" dirty="0" smtClean="0">
                <a:latin typeface="+mj-lt"/>
                <a:cs typeface="Tahoma" panose="020B0604030504040204" pitchFamily="34" charset="0"/>
              </a:rPr>
              <a:t>want to </a:t>
            </a:r>
            <a:r>
              <a:rPr lang="en-US" sz="3000" b="1" dirty="0" smtClean="0">
                <a:solidFill>
                  <a:srgbClr val="2C14DE"/>
                </a:solidFill>
                <a:latin typeface="+mj-lt"/>
                <a:cs typeface="Tahoma" panose="020B0604030504040204" pitchFamily="34" charset="0"/>
              </a:rPr>
              <a:t>go</a:t>
            </a:r>
            <a:r>
              <a:rPr lang="en-US" sz="3000" b="1" dirty="0" smtClean="0">
                <a:latin typeface="+mj-lt"/>
                <a:cs typeface="Tahoma" panose="020B0604030504040204" pitchFamily="34" charset="0"/>
              </a:rPr>
              <a:t> from </a:t>
            </a:r>
            <a:r>
              <a:rPr lang="en-US" sz="3000" b="1" dirty="0" smtClean="0">
                <a:solidFill>
                  <a:srgbClr val="2C14DE"/>
                </a:solidFill>
                <a:latin typeface="+mj-lt"/>
                <a:cs typeface="Tahoma" panose="020B0604030504040204" pitchFamily="34" charset="0"/>
              </a:rPr>
              <a:t>user-defined types(Distance)</a:t>
            </a:r>
            <a:r>
              <a:rPr lang="en-US" sz="3000" b="1" dirty="0" smtClean="0">
                <a:latin typeface="+mj-lt"/>
                <a:cs typeface="Tahoma" panose="020B0604030504040204" pitchFamily="34" charset="0"/>
              </a:rPr>
              <a:t> </a:t>
            </a:r>
            <a:r>
              <a:rPr lang="en-US" sz="3000" dirty="0" smtClean="0">
                <a:latin typeface="+mj-lt"/>
                <a:cs typeface="Tahoma" panose="020B0604030504040204" pitchFamily="34" charset="0"/>
              </a:rPr>
              <a:t>to </a:t>
            </a:r>
            <a:r>
              <a:rPr lang="en-US" sz="3000" b="1" dirty="0" smtClean="0">
                <a:solidFill>
                  <a:srgbClr val="2C14DE"/>
                </a:solidFill>
                <a:latin typeface="+mj-lt"/>
                <a:cs typeface="Tahoma" panose="020B0604030504040204" pitchFamily="34" charset="0"/>
              </a:rPr>
              <a:t>native type(float)?</a:t>
            </a:r>
          </a:p>
          <a:p>
            <a:endParaRPr lang="en-US" sz="3000" dirty="0" smtClean="0">
              <a:latin typeface="+mj-lt"/>
              <a:cs typeface="Tahoma" panose="020B0604030504040204" pitchFamily="34" charset="0"/>
            </a:endParaRPr>
          </a:p>
          <a:p>
            <a:r>
              <a:rPr lang="en-US" sz="3000" dirty="0" smtClean="0">
                <a:latin typeface="+mj-lt"/>
                <a:cs typeface="Tahoma" panose="020B0604030504040204" pitchFamily="34" charset="0"/>
              </a:rPr>
              <a:t>The trick here is to </a:t>
            </a:r>
            <a:r>
              <a:rPr lang="en-US" sz="3000" b="1" dirty="0" smtClean="0">
                <a:solidFill>
                  <a:srgbClr val="D20000"/>
                </a:solidFill>
                <a:latin typeface="+mj-lt"/>
                <a:cs typeface="Tahoma" panose="020B0604030504040204" pitchFamily="34" charset="0"/>
              </a:rPr>
              <a:t>overload the cast operator</a:t>
            </a:r>
            <a:r>
              <a:rPr lang="en-US" sz="3000" dirty="0" smtClean="0">
                <a:latin typeface="+mj-lt"/>
                <a:cs typeface="Tahoma" panose="020B0604030504040204" pitchFamily="34" charset="0"/>
              </a:rPr>
              <a:t>, </a:t>
            </a:r>
            <a:r>
              <a:rPr lang="en-US" sz="3000" b="1" dirty="0" smtClean="0">
                <a:latin typeface="+mj-lt"/>
                <a:cs typeface="Tahoma" panose="020B0604030504040204" pitchFamily="34" charset="0"/>
              </a:rPr>
              <a:t>creating something called </a:t>
            </a:r>
            <a:r>
              <a:rPr lang="en-US" sz="3000" dirty="0" smtClean="0">
                <a:latin typeface="+mj-lt"/>
                <a:cs typeface="Tahoma" panose="020B0604030504040204" pitchFamily="34" charset="0"/>
              </a:rPr>
              <a:t>a </a:t>
            </a:r>
            <a:r>
              <a:rPr lang="ja-JP" altLang="en-US" sz="3000" dirty="0" smtClean="0">
                <a:latin typeface="+mj-lt"/>
                <a:cs typeface="Tahoma" panose="020B0604030504040204" pitchFamily="34" charset="0"/>
              </a:rPr>
              <a:t>“</a:t>
            </a:r>
            <a:r>
              <a:rPr lang="en-US" altLang="ja-JP" sz="3000" b="1" dirty="0" smtClean="0">
                <a:solidFill>
                  <a:srgbClr val="D20000"/>
                </a:solidFill>
                <a:latin typeface="+mj-lt"/>
                <a:cs typeface="Tahoma" panose="020B0604030504040204" pitchFamily="34" charset="0"/>
              </a:rPr>
              <a:t>Conversion function</a:t>
            </a:r>
            <a:r>
              <a:rPr lang="ja-JP" altLang="en-US" sz="3000" dirty="0" smtClean="0">
                <a:latin typeface="+mj-lt"/>
                <a:cs typeface="Tahoma" panose="020B0604030504040204" pitchFamily="34" charset="0"/>
              </a:rPr>
              <a:t>”</a:t>
            </a:r>
            <a:r>
              <a:rPr lang="en-US" altLang="ja-JP" sz="3000" dirty="0" smtClean="0">
                <a:latin typeface="+mj-lt"/>
                <a:cs typeface="Tahoma" panose="020B0604030504040204" pitchFamily="34" charset="0"/>
              </a:rPr>
              <a:t>.</a:t>
            </a:r>
          </a:p>
          <a:p>
            <a:pPr lvl="2">
              <a:buFontTx/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operator 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()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2">
              <a:buFontTx/>
              <a:buNone/>
            </a:pP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floating_rep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2">
              <a:buFontTx/>
              <a:buNone/>
            </a:pPr>
            <a:r>
              <a:rPr lang="en-US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Ditance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Float f = </a:t>
            </a:r>
            <a:r>
              <a:rPr lang="en-US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3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036319"/>
          </a:xfrm>
        </p:spPr>
        <p:txBody>
          <a:bodyPr/>
          <a:lstStyle/>
          <a:p>
            <a:r>
              <a:rPr lang="en-US" b="1" dirty="0" smtClean="0">
                <a:solidFill>
                  <a:srgbClr val="D20000"/>
                </a:solidFill>
              </a:rPr>
              <a:t>From User Defined to Basic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-36444" y="1136662"/>
            <a:ext cx="9144000" cy="5638800"/>
          </a:xfrm>
        </p:spPr>
        <p:txBody>
          <a:bodyPr/>
          <a:lstStyle/>
          <a:p>
            <a:pPr algn="just"/>
            <a:r>
              <a:rPr lang="en-US" sz="3000" dirty="0" smtClean="0">
                <a:cs typeface="Tahoma" panose="020B0604030504040204" pitchFamily="34" charset="0"/>
              </a:rPr>
              <a:t>This </a:t>
            </a:r>
            <a:r>
              <a:rPr lang="en-US" sz="30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operator takes the value </a:t>
            </a:r>
            <a:r>
              <a:rPr lang="en-US" sz="3000" dirty="0" smtClean="0">
                <a:cs typeface="Tahoma" panose="020B0604030504040204" pitchFamily="34" charset="0"/>
              </a:rPr>
              <a:t>of the </a:t>
            </a:r>
            <a:r>
              <a:rPr lang="en-US" sz="3000" b="1" u="sng" dirty="0" smtClean="0">
                <a:cs typeface="Tahoma" panose="020B0604030504040204" pitchFamily="34" charset="0"/>
              </a:rPr>
              <a:t>distance object </a:t>
            </a:r>
            <a:r>
              <a:rPr lang="en-US" sz="3000" dirty="0" smtClean="0">
                <a:cs typeface="Tahoma" panose="020B0604030504040204" pitchFamily="34" charset="0"/>
              </a:rPr>
              <a:t>of which it is a </a:t>
            </a:r>
            <a:r>
              <a:rPr lang="en-US" sz="3000" b="1" u="sng" dirty="0" smtClean="0">
                <a:cs typeface="Tahoma" panose="020B0604030504040204" pitchFamily="34" charset="0"/>
              </a:rPr>
              <a:t>member</a:t>
            </a:r>
            <a:r>
              <a:rPr lang="en-US" sz="3000" dirty="0" smtClean="0">
                <a:cs typeface="Tahoma" panose="020B0604030504040204" pitchFamily="34" charset="0"/>
              </a:rPr>
              <a:t>, </a:t>
            </a:r>
            <a:r>
              <a:rPr lang="en-US" sz="30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converts</a:t>
            </a:r>
            <a:r>
              <a:rPr lang="en-US" sz="3000" dirty="0" smtClean="0">
                <a:solidFill>
                  <a:srgbClr val="2C14DE"/>
                </a:solidFill>
                <a:cs typeface="Tahoma" panose="020B0604030504040204" pitchFamily="34" charset="0"/>
              </a:rPr>
              <a:t> </a:t>
            </a:r>
            <a:r>
              <a:rPr lang="en-US" sz="3000" dirty="0" smtClean="0">
                <a:cs typeface="Tahoma" panose="020B0604030504040204" pitchFamily="34" charset="0"/>
              </a:rPr>
              <a:t>this </a:t>
            </a:r>
            <a:r>
              <a:rPr lang="en-US" sz="30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value to a float value</a:t>
            </a:r>
            <a:r>
              <a:rPr lang="en-US" sz="3000" dirty="0" smtClean="0">
                <a:cs typeface="Tahoma" panose="020B0604030504040204" pitchFamily="34" charset="0"/>
              </a:rPr>
              <a:t> and </a:t>
            </a:r>
            <a:r>
              <a:rPr lang="en-US" sz="30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returns this value</a:t>
            </a:r>
            <a:r>
              <a:rPr lang="en-US" sz="3000" dirty="0" smtClean="0">
                <a:cs typeface="Tahoma" panose="020B0604030504040204" pitchFamily="34" charset="0"/>
              </a:rPr>
              <a:t>.</a:t>
            </a:r>
          </a:p>
          <a:p>
            <a:endParaRPr lang="en-US" dirty="0" smtClean="0">
              <a:cs typeface="Tahoma" panose="020B0604030504040204" pitchFamily="34" charset="0"/>
            </a:endParaRPr>
          </a:p>
          <a:p>
            <a:r>
              <a:rPr lang="en-US" sz="3000" b="1" dirty="0" smtClean="0">
                <a:cs typeface="Tahoma" panose="020B0604030504040204" pitchFamily="34" charset="0"/>
              </a:rPr>
              <a:t>This </a:t>
            </a:r>
            <a:r>
              <a:rPr lang="en-US" sz="30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operator</a:t>
            </a:r>
            <a:r>
              <a:rPr lang="en-US" sz="3000" b="1" dirty="0" smtClean="0">
                <a:cs typeface="Tahoma" panose="020B0604030504040204" pitchFamily="34" charset="0"/>
              </a:rPr>
              <a:t> can be </a:t>
            </a:r>
            <a:r>
              <a:rPr lang="en-US" sz="30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called like this</a:t>
            </a:r>
            <a:r>
              <a:rPr lang="en-US" sz="3000" b="1" dirty="0" smtClean="0">
                <a:cs typeface="Tahoma" panose="020B0604030504040204" pitchFamily="34" charset="0"/>
              </a:rPr>
              <a:t>:</a:t>
            </a:r>
          </a:p>
          <a:p>
            <a:pPr lvl="4">
              <a:buFontTx/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float </a:t>
            </a:r>
            <a:r>
              <a:rPr lang="en-US" sz="2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floatmtrs</a:t>
            </a:r>
            <a:r>
              <a:rPr 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= float(dist2);</a:t>
            </a:r>
          </a:p>
          <a:p>
            <a:pPr lvl="4">
              <a:buFontTx/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float </a:t>
            </a:r>
            <a:r>
              <a:rPr lang="en-US" sz="2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floatmtrs</a:t>
            </a:r>
            <a:r>
              <a:rPr 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= dist2;</a:t>
            </a:r>
          </a:p>
          <a:p>
            <a:pPr lvl="4">
              <a:buFontTx/>
              <a:buNone/>
            </a:pPr>
            <a:endParaRPr lang="en-US" sz="2800" i="1" dirty="0" smtClean="0"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800" b="1" i="1" dirty="0">
                <a:cs typeface="Tahoma" panose="020B0604030504040204" pitchFamily="34" charset="0"/>
              </a:rPr>
              <a:t> </a:t>
            </a:r>
            <a:r>
              <a:rPr lang="en-US" sz="2800" b="1" i="1" dirty="0" smtClean="0">
                <a:cs typeface="Tahoma" panose="020B0604030504040204" pitchFamily="34" charset="0"/>
              </a:rPr>
              <a:t>  both statements have exactly same effects.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5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r>
              <a:rPr lang="en-US" b="1" dirty="0" smtClean="0">
                <a:solidFill>
                  <a:srgbClr val="D20000"/>
                </a:solidFill>
              </a:rPr>
              <a:t>From User Defined to Basic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1000" y="1219200"/>
            <a:ext cx="8610600" cy="52578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b="1" kern="0" dirty="0">
                <a:latin typeface="Consolas" panose="020B0609020204030204" pitchFamily="49" charset="0"/>
                <a:cs typeface="Courier New" panose="02070309020205020404" pitchFamily="49" charset="0"/>
              </a:rPr>
              <a:t>class Employee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b="1" kern="0" dirty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  <a:r>
              <a:rPr lang="en-US" b="1" kern="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private</a:t>
            </a: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b="1" kern="0" dirty="0">
                <a:latin typeface="Consolas" panose="020B0609020204030204" pitchFamily="49" charset="0"/>
                <a:cs typeface="Courier New" panose="02070309020205020404" pitchFamily="49" charset="0"/>
              </a:rPr>
              <a:t>		float salary</a:t>
            </a:r>
            <a:r>
              <a:rPr lang="en-US" b="1" kern="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b="1" kern="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b="1" kern="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b="1" kern="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b="1" kern="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id;</a:t>
            </a:r>
            <a:endParaRPr lang="en-US" b="1" kern="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public</a:t>
            </a: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b="1" kern="0" dirty="0">
                <a:latin typeface="Consolas" panose="020B0609020204030204" pitchFamily="49" charset="0"/>
                <a:cs typeface="Courier New" panose="02070309020205020404" pitchFamily="49" charset="0"/>
              </a:rPr>
              <a:t>	  Employee ( float </a:t>
            </a:r>
            <a:r>
              <a:rPr lang="en-US" b="1" kern="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sal</a:t>
            </a:r>
            <a:r>
              <a:rPr lang="en-US" b="1" kern="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b="1" kern="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b="1" kern="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kern="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b="1" kern="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kern="0" dirty="0">
                <a:latin typeface="Consolas" panose="020B0609020204030204" pitchFamily="49" charset="0"/>
                <a:cs typeface="Courier New" panose="02070309020205020404" pitchFamily="49" charset="0"/>
              </a:rPr>
              <a:t>) { salary = </a:t>
            </a:r>
            <a:r>
              <a:rPr lang="en-US" b="1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sal</a:t>
            </a:r>
            <a:r>
              <a:rPr lang="en-US" b="1" kern="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 id = </a:t>
            </a:r>
            <a:r>
              <a:rPr lang="en-US" b="1" kern="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b="1" kern="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b="1" kern="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b="1" kern="0" dirty="0">
                <a:latin typeface="Consolas" panose="020B0609020204030204" pitchFamily="49" charset="0"/>
                <a:cs typeface="Courier New" panose="02070309020205020404" pitchFamily="49" charset="0"/>
              </a:rPr>
              <a:t>	  operator float</a:t>
            </a:r>
            <a:r>
              <a:rPr lang="en-US" b="1" kern="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b="1" kern="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b="1" kern="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operator </a:t>
            </a:r>
            <a:r>
              <a:rPr lang="en-US" b="1" kern="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b="1" kern="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();</a:t>
            </a:r>
            <a:endParaRPr lang="en-US" b="1" kern="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b="1" kern="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b="1" kern="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Employee</a:t>
            </a:r>
            <a:r>
              <a:rPr lang="en-US" b="1" kern="0" dirty="0">
                <a:latin typeface="Consolas" panose="020B0609020204030204" pitchFamily="49" charset="0"/>
                <a:cs typeface="Courier New" panose="02070309020205020404" pitchFamily="49" charset="0"/>
              </a:rPr>
              <a:t>::operator float(  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b="1" kern="0" dirty="0">
                <a:latin typeface="Consolas" panose="020B0609020204030204" pitchFamily="49" charset="0"/>
                <a:cs typeface="Courier New" panose="02070309020205020404" pitchFamily="49" charset="0"/>
              </a:rPr>
              <a:t>{	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b="1" kern="0" dirty="0">
                <a:latin typeface="Consolas" panose="020B0609020204030204" pitchFamily="49" charset="0"/>
                <a:cs typeface="Courier New" panose="02070309020205020404" pitchFamily="49" charset="0"/>
              </a:rPr>
              <a:t>		return salary;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b="1" kern="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b="1" kern="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Employee::operator </a:t>
            </a:r>
            <a:r>
              <a:rPr lang="en-US" b="1" kern="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b="1" kern="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 </a:t>
            </a:r>
            <a:r>
              <a:rPr lang="en-US" b="1" kern="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b="1" kern="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	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b="1" kern="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return </a:t>
            </a:r>
            <a:r>
              <a:rPr lang="en-US" b="1" kern="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id;</a:t>
            </a:r>
            <a:endParaRPr lang="en-US" b="1" kern="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b="1" kern="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endParaRPr lang="en-US" sz="2400" b="1" kern="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endParaRPr lang="en-US" sz="2400" b="1" kern="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4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112519"/>
          </a:xfrm>
        </p:spPr>
        <p:txBody>
          <a:bodyPr/>
          <a:lstStyle/>
          <a:p>
            <a:r>
              <a:rPr lang="en-US" b="1" dirty="0" smtClean="0">
                <a:solidFill>
                  <a:srgbClr val="D20000"/>
                </a:solidFill>
              </a:rPr>
              <a:t>From User Defined to Basic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228600" y="1447800"/>
            <a:ext cx="8382000" cy="649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</a:rPr>
              <a:t> main ( )</a:t>
            </a:r>
          </a:p>
          <a:p>
            <a:pPr eaLnBrk="1" hangingPunct="1"/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sz="2400" b="1" dirty="0">
                <a:latin typeface="Consolas" panose="020B0609020204030204" pitchFamily="49" charset="0"/>
              </a:rPr>
              <a:t>	Employee </a:t>
            </a:r>
            <a:r>
              <a:rPr lang="en-US" sz="2400" b="1" dirty="0" smtClean="0">
                <a:latin typeface="Consolas" panose="020B0609020204030204" pitchFamily="49" charset="0"/>
              </a:rPr>
              <a:t>emp1(33.5, 123);</a:t>
            </a:r>
            <a:endParaRPr lang="en-US" sz="2400" b="1" dirty="0">
              <a:latin typeface="Consolas" panose="020B0609020204030204" pitchFamily="49" charset="0"/>
            </a:endParaRPr>
          </a:p>
          <a:p>
            <a:pPr eaLnBrk="1" hangingPunct="1"/>
            <a:endParaRPr lang="en-US" sz="2400" b="1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2400" b="1" dirty="0">
                <a:latin typeface="Consolas" panose="020B0609020204030204" pitchFamily="49" charset="0"/>
              </a:rPr>
              <a:t>	float value = float(emp1</a:t>
            </a:r>
            <a:r>
              <a:rPr lang="en-US" sz="2000" b="1" dirty="0" smtClean="0">
                <a:latin typeface="Consolas" panose="020B0609020204030204" pitchFamily="49" charset="0"/>
              </a:rPr>
              <a:t>);//calls float conversion function</a:t>
            </a:r>
            <a:endParaRPr lang="en-US" sz="2400" b="1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2400" b="1" dirty="0">
                <a:latin typeface="Consolas" panose="020B0609020204030204" pitchFamily="49" charset="0"/>
              </a:rPr>
              <a:t>	</a:t>
            </a:r>
            <a:r>
              <a:rPr lang="en-US" sz="2400" b="1" dirty="0" err="1">
                <a:latin typeface="Consolas" panose="020B0609020204030204" pitchFamily="49" charset="0"/>
              </a:rPr>
              <a:t>cout</a:t>
            </a:r>
            <a:r>
              <a:rPr lang="en-US" sz="2400" b="1" dirty="0">
                <a:latin typeface="Consolas" panose="020B0609020204030204" pitchFamily="49" charset="0"/>
              </a:rPr>
              <a:t> &lt;&lt; value; // </a:t>
            </a:r>
            <a:r>
              <a:rPr lang="en-US" sz="2400" b="1" dirty="0" smtClean="0">
                <a:latin typeface="Consolas" panose="020B0609020204030204" pitchFamily="49" charset="0"/>
              </a:rPr>
              <a:t>33.5</a:t>
            </a:r>
          </a:p>
          <a:p>
            <a:pPr eaLnBrk="1" hangingPunct="1"/>
            <a:endParaRPr lang="en-US" sz="2400" b="1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2400" b="1" dirty="0" smtClean="0">
                <a:latin typeface="Consolas" panose="020B0609020204030204" pitchFamily="49" charset="0"/>
              </a:rPr>
              <a:t>	</a:t>
            </a: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x = emp1;//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(emp1) it will call </a:t>
            </a: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conversion function</a:t>
            </a:r>
          </a:p>
          <a:p>
            <a:pPr eaLnBrk="1" hangingPunct="1"/>
            <a:endParaRPr lang="en-US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&lt;&lt;x;//123</a:t>
            </a:r>
          </a:p>
          <a:p>
            <a:pPr eaLnBrk="1" hangingPunct="1"/>
            <a:endParaRPr lang="en-US" sz="2400" b="1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eaLnBrk="1" hangingPunct="1"/>
            <a:endParaRPr lang="en-US" sz="2400" b="1" dirty="0">
              <a:latin typeface="Consolas" panose="020B0609020204030204" pitchFamily="49" charset="0"/>
            </a:endParaRPr>
          </a:p>
          <a:p>
            <a:pPr eaLnBrk="1" hangingPunct="1"/>
            <a:endParaRPr lang="en-US" sz="2000" b="1" dirty="0">
              <a:latin typeface="Consolas" panose="020B0609020204030204" pitchFamily="49" charset="0"/>
            </a:endParaRPr>
          </a:p>
          <a:p>
            <a:pPr eaLnBrk="1" hangingPunct="1"/>
            <a:endParaRPr lang="en-US" sz="2000" b="1" dirty="0">
              <a:latin typeface="Consolas" panose="020B0609020204030204" pitchFamily="49" charset="0"/>
            </a:endParaRPr>
          </a:p>
          <a:p>
            <a:pPr eaLnBrk="1" hangingPunct="1"/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1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36319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D20000"/>
                </a:solidFill>
              </a:rPr>
              <a:t>Conversion between Objects of Different Classes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8991600" cy="5638800"/>
          </a:xfrm>
        </p:spPr>
        <p:txBody>
          <a:bodyPr>
            <a:normAutofit/>
          </a:bodyPr>
          <a:lstStyle/>
          <a:p>
            <a:pPr algn="just"/>
            <a:r>
              <a:rPr lang="en-US" sz="3000" dirty="0" smtClean="0">
                <a:latin typeface="+mj-lt"/>
                <a:cs typeface="Tahoma" panose="020B0604030504040204" pitchFamily="34" charset="0"/>
              </a:rPr>
              <a:t>Both </a:t>
            </a:r>
            <a:r>
              <a:rPr lang="en-US" sz="3000" b="1" dirty="0" smtClean="0">
                <a:solidFill>
                  <a:srgbClr val="2C14DE"/>
                </a:solidFill>
                <a:latin typeface="+mj-lt"/>
                <a:cs typeface="Tahoma" panose="020B0604030504040204" pitchFamily="34" charset="0"/>
              </a:rPr>
              <a:t>methods shown before </a:t>
            </a:r>
            <a:r>
              <a:rPr lang="en-US" sz="3000" dirty="0" smtClean="0">
                <a:latin typeface="+mj-lt"/>
                <a:cs typeface="Tahoma" panose="020B0604030504040204" pitchFamily="34" charset="0"/>
              </a:rPr>
              <a:t>can be applied to </a:t>
            </a:r>
            <a:r>
              <a:rPr lang="en-US" sz="3000" b="1" dirty="0" smtClean="0">
                <a:solidFill>
                  <a:srgbClr val="2C14DE"/>
                </a:solidFill>
                <a:latin typeface="+mj-lt"/>
                <a:cs typeface="Tahoma" panose="020B0604030504040204" pitchFamily="34" charset="0"/>
              </a:rPr>
              <a:t>conversion between objects </a:t>
            </a:r>
            <a:r>
              <a:rPr lang="en-US" sz="3000" dirty="0" smtClean="0">
                <a:latin typeface="+mj-lt"/>
                <a:cs typeface="Tahoma" panose="020B0604030504040204" pitchFamily="34" charset="0"/>
              </a:rPr>
              <a:t>of </a:t>
            </a:r>
            <a:r>
              <a:rPr lang="en-US" sz="3000" b="1" dirty="0" smtClean="0">
                <a:latin typeface="+mj-lt"/>
                <a:cs typeface="Tahoma" panose="020B0604030504040204" pitchFamily="34" charset="0"/>
              </a:rPr>
              <a:t>different types </a:t>
            </a:r>
            <a:r>
              <a:rPr lang="en-US" sz="3000" dirty="0" smtClean="0">
                <a:latin typeface="+mj-lt"/>
                <a:cs typeface="Tahoma" panose="020B0604030504040204" pitchFamily="34" charset="0"/>
              </a:rPr>
              <a:t>(i.e., </a:t>
            </a:r>
            <a:r>
              <a:rPr lang="en-US" sz="3000" b="1" i="1" dirty="0" smtClean="0">
                <a:solidFill>
                  <a:srgbClr val="008000"/>
                </a:solidFill>
                <a:latin typeface="+mj-lt"/>
                <a:cs typeface="Tahoma" panose="020B0604030504040204" pitchFamily="34" charset="0"/>
              </a:rPr>
              <a:t>one argument constructor and conversion function</a:t>
            </a:r>
            <a:r>
              <a:rPr lang="en-US" sz="3000" dirty="0" smtClean="0">
                <a:latin typeface="+mj-lt"/>
                <a:cs typeface="Tahoma" panose="020B0604030504040204" pitchFamily="34" charset="0"/>
              </a:rPr>
              <a:t>).</a:t>
            </a:r>
          </a:p>
          <a:p>
            <a:endParaRPr lang="en-US" sz="2800" dirty="0" smtClean="0">
              <a:latin typeface="+mj-lt"/>
              <a:cs typeface="Tahoma" panose="020B0604030504040204" pitchFamily="34" charset="0"/>
            </a:endParaRPr>
          </a:p>
          <a:p>
            <a:endParaRPr lang="en-US" sz="2800" dirty="0" smtClean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r>
              <a:rPr lang="en-US" b="1" dirty="0" smtClean="0">
                <a:solidFill>
                  <a:srgbClr val="D20000"/>
                </a:solidFill>
              </a:rPr>
              <a:t>Example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000" dirty="0" smtClean="0">
                <a:latin typeface="+mj-lt"/>
                <a:cs typeface="Tahoma" panose="020B0604030504040204" pitchFamily="34" charset="0"/>
              </a:rPr>
              <a:t>There are </a:t>
            </a:r>
            <a:r>
              <a:rPr lang="en-US" sz="3000" b="1" dirty="0" smtClean="0">
                <a:solidFill>
                  <a:srgbClr val="D20000"/>
                </a:solidFill>
                <a:latin typeface="+mj-lt"/>
                <a:cs typeface="Tahoma" panose="020B0604030504040204" pitchFamily="34" charset="0"/>
              </a:rPr>
              <a:t>two classes</a:t>
            </a:r>
            <a:r>
              <a:rPr lang="en-US" sz="3000" dirty="0" smtClean="0">
                <a:latin typeface="+mj-lt"/>
                <a:cs typeface="Tahoma" panose="020B0604030504040204" pitchFamily="34" charset="0"/>
              </a:rPr>
              <a:t>, </a:t>
            </a:r>
            <a:r>
              <a:rPr lang="en-US" sz="3000" b="1" dirty="0" smtClean="0">
                <a:solidFill>
                  <a:srgbClr val="2C14DE"/>
                </a:solidFill>
                <a:latin typeface="+mj-lt"/>
                <a:cs typeface="Tahoma" panose="020B0604030504040204" pitchFamily="34" charset="0"/>
              </a:rPr>
              <a:t>Polar</a:t>
            </a:r>
            <a:r>
              <a:rPr lang="en-US" sz="3000" dirty="0" smtClean="0">
                <a:solidFill>
                  <a:srgbClr val="2C14DE"/>
                </a:solidFill>
                <a:latin typeface="+mj-lt"/>
                <a:cs typeface="Tahoma" panose="020B0604030504040204" pitchFamily="34" charset="0"/>
              </a:rPr>
              <a:t> </a:t>
            </a:r>
            <a:r>
              <a:rPr lang="en-US" sz="3000" dirty="0" smtClean="0">
                <a:latin typeface="+mj-lt"/>
                <a:cs typeface="Tahoma" panose="020B0604030504040204" pitchFamily="34" charset="0"/>
              </a:rPr>
              <a:t>and </a:t>
            </a:r>
            <a:r>
              <a:rPr lang="en-US" sz="3000" b="1" dirty="0" smtClean="0">
                <a:solidFill>
                  <a:srgbClr val="2C14DE"/>
                </a:solidFill>
                <a:latin typeface="+mj-lt"/>
                <a:cs typeface="Tahoma" panose="020B0604030504040204" pitchFamily="34" charset="0"/>
              </a:rPr>
              <a:t>Rec</a:t>
            </a:r>
            <a:r>
              <a:rPr lang="en-US" sz="3000" dirty="0" smtClean="0">
                <a:latin typeface="+mj-lt"/>
                <a:cs typeface="Tahoma" panose="020B0604030504040204" pitchFamily="34" charset="0"/>
              </a:rPr>
              <a:t>.</a:t>
            </a:r>
          </a:p>
          <a:p>
            <a:pPr algn="just"/>
            <a:endParaRPr lang="en-US" sz="3000" dirty="0" smtClean="0">
              <a:latin typeface="+mj-lt"/>
              <a:cs typeface="Tahoma" panose="020B0604030504040204" pitchFamily="34" charset="0"/>
            </a:endParaRPr>
          </a:p>
          <a:p>
            <a:pPr algn="just"/>
            <a:r>
              <a:rPr lang="en-US" sz="3000" dirty="0" smtClean="0">
                <a:latin typeface="+mj-lt"/>
                <a:cs typeface="Tahoma" panose="020B0604030504040204" pitchFamily="34" charset="0"/>
              </a:rPr>
              <a:t>We </a:t>
            </a:r>
            <a:r>
              <a:rPr lang="en-US" sz="3000" b="1" dirty="0" smtClean="0">
                <a:solidFill>
                  <a:srgbClr val="2C14DE"/>
                </a:solidFill>
                <a:latin typeface="+mj-lt"/>
                <a:cs typeface="Tahoma" panose="020B0604030504040204" pitchFamily="34" charset="0"/>
              </a:rPr>
              <a:t>want</a:t>
            </a:r>
            <a:r>
              <a:rPr lang="en-US" sz="3000" dirty="0" smtClean="0">
                <a:solidFill>
                  <a:srgbClr val="2C14DE"/>
                </a:solidFill>
                <a:latin typeface="+mj-lt"/>
                <a:cs typeface="Tahoma" panose="020B0604030504040204" pitchFamily="34" charset="0"/>
              </a:rPr>
              <a:t> </a:t>
            </a:r>
            <a:r>
              <a:rPr lang="en-US" sz="3000" dirty="0" smtClean="0">
                <a:latin typeface="+mj-lt"/>
                <a:cs typeface="Tahoma" panose="020B0604030504040204" pitchFamily="34" charset="0"/>
              </a:rPr>
              <a:t>to be able </a:t>
            </a:r>
            <a:r>
              <a:rPr lang="en-US" sz="3000" b="1" dirty="0" smtClean="0">
                <a:solidFill>
                  <a:srgbClr val="2C14DE"/>
                </a:solidFill>
                <a:latin typeface="+mj-lt"/>
                <a:cs typeface="Tahoma" panose="020B0604030504040204" pitchFamily="34" charset="0"/>
              </a:rPr>
              <a:t>to convert an object </a:t>
            </a:r>
            <a:r>
              <a:rPr lang="en-US" sz="3000" dirty="0" smtClean="0">
                <a:latin typeface="+mj-lt"/>
                <a:cs typeface="Tahoma" panose="020B0604030504040204" pitchFamily="34" charset="0"/>
              </a:rPr>
              <a:t>of </a:t>
            </a:r>
            <a:r>
              <a:rPr lang="en-US" sz="3000" b="1" dirty="0" smtClean="0">
                <a:latin typeface="+mj-lt"/>
                <a:cs typeface="Tahoma" panose="020B0604030504040204" pitchFamily="34" charset="0"/>
              </a:rPr>
              <a:t>type</a:t>
            </a:r>
            <a:r>
              <a:rPr lang="en-US" sz="3000" dirty="0" smtClean="0">
                <a:latin typeface="+mj-lt"/>
                <a:cs typeface="Tahoma" panose="020B0604030504040204" pitchFamily="34" charset="0"/>
              </a:rPr>
              <a:t> </a:t>
            </a:r>
            <a:r>
              <a:rPr lang="en-US" sz="3000" b="1" dirty="0" smtClean="0">
                <a:solidFill>
                  <a:srgbClr val="D20000"/>
                </a:solidFill>
                <a:latin typeface="+mj-lt"/>
                <a:cs typeface="Tahoma" panose="020B0604030504040204" pitchFamily="34" charset="0"/>
              </a:rPr>
              <a:t>Polar</a:t>
            </a:r>
            <a:r>
              <a:rPr lang="en-US" sz="3000" dirty="0" smtClean="0">
                <a:solidFill>
                  <a:srgbClr val="D20000"/>
                </a:solidFill>
                <a:latin typeface="+mj-lt"/>
                <a:cs typeface="Tahoma" panose="020B0604030504040204" pitchFamily="34" charset="0"/>
              </a:rPr>
              <a:t> </a:t>
            </a:r>
            <a:r>
              <a:rPr lang="en-US" sz="3000" dirty="0" smtClean="0">
                <a:latin typeface="+mj-lt"/>
                <a:cs typeface="Tahoma" panose="020B0604030504040204" pitchFamily="34" charset="0"/>
              </a:rPr>
              <a:t>to </a:t>
            </a:r>
            <a:r>
              <a:rPr lang="en-US" sz="3000" b="1" dirty="0" smtClean="0">
                <a:latin typeface="+mj-lt"/>
                <a:cs typeface="Tahoma" panose="020B0604030504040204" pitchFamily="34" charset="0"/>
              </a:rPr>
              <a:t>an object of type </a:t>
            </a:r>
            <a:r>
              <a:rPr lang="en-US" sz="3000" b="1" dirty="0" smtClean="0">
                <a:solidFill>
                  <a:srgbClr val="D20000"/>
                </a:solidFill>
                <a:latin typeface="+mj-lt"/>
                <a:cs typeface="Tahoma" panose="020B0604030504040204" pitchFamily="34" charset="0"/>
              </a:rPr>
              <a:t>Rec</a:t>
            </a:r>
            <a:r>
              <a:rPr lang="en-US" sz="3000" dirty="0" smtClean="0">
                <a:latin typeface="+mj-lt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Tahoma" panose="020B0604030504040204" pitchFamily="34" charset="0"/>
              </a:rPr>
              <a:t>	i.e.,	</a:t>
            </a:r>
            <a:r>
              <a:rPr lang="en-US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rec=pol;</a:t>
            </a:r>
          </a:p>
          <a:p>
            <a:pPr marL="0" indent="0">
              <a:buNone/>
            </a:pPr>
            <a:r>
              <a:rPr lang="en-US" sz="3000" i="1" dirty="0" smtClean="0">
                <a:latin typeface="+mj-lt"/>
                <a:cs typeface="Tahoma" panose="020B0604030504040204" pitchFamily="34" charset="0"/>
              </a:rPr>
              <a:t> 	</a:t>
            </a:r>
          </a:p>
          <a:p>
            <a:pPr marL="0" indent="0">
              <a:buNone/>
            </a:pPr>
            <a:r>
              <a:rPr lang="en-US" sz="3000" i="1" dirty="0">
                <a:latin typeface="+mj-lt"/>
                <a:cs typeface="Tahoma" panose="020B0604030504040204" pitchFamily="34" charset="0"/>
              </a:rPr>
              <a:t>	</a:t>
            </a:r>
            <a:r>
              <a:rPr lang="en-US" sz="3000" i="1" dirty="0" smtClean="0">
                <a:latin typeface="+mj-lt"/>
                <a:cs typeface="Tahoma" panose="020B0604030504040204" pitchFamily="34" charset="0"/>
              </a:rPr>
              <a:t>provide one argument constructor in class Rec.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Monotype Sorts" charset="2"/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Rec(Polar p){</a:t>
            </a:r>
          </a:p>
          <a:p>
            <a:pPr>
              <a:buFont typeface="Monotype Sorts" charset="2"/>
              <a:buNone/>
            </a:pPr>
            <a:r>
              <a:rPr lang="en-US" sz="2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US" sz="2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procees</a:t>
            </a:r>
            <a:r>
              <a:rPr 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p</a:t>
            </a:r>
            <a:r>
              <a:rPr lang="ja-JP" alt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s data and convert(assign)   	</a:t>
            </a:r>
          </a:p>
          <a:p>
            <a:pPr>
              <a:buFont typeface="Monotype Sorts" charset="2"/>
              <a:buNone/>
            </a:pPr>
            <a:r>
              <a:rPr lang="en-US" altLang="ja-JP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//it into object Rec.</a:t>
            </a:r>
          </a:p>
          <a:p>
            <a:pPr>
              <a:buFont typeface="Monotype Sorts" charset="2"/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D2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D2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rec=pol;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/*</a:t>
            </a:r>
            <a:r>
              <a:rPr lang="en-US" sz="2400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 argument constructor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will be </a:t>
            </a:r>
            <a:r>
              <a:rPr lang="en-US" sz="2400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perform the conversion*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24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9906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1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9906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B80000"/>
                </a:solidFill>
              </a:rPr>
              <a:t>Operator Overloading – Part 3</a:t>
            </a:r>
            <a:endParaRPr lang="en-US" b="1" u="sng" dirty="0">
              <a:solidFill>
                <a:srgbClr val="B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53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756" y="0"/>
            <a:ext cx="9104244" cy="10668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D20000"/>
                </a:solidFill>
              </a:rPr>
              <a:t>Pitfalls of Operator Overloading and Conversion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>
                <a:latin typeface="+mj-lt"/>
                <a:cs typeface="Tahoma" pitchFamily="34" charset="0"/>
              </a:rPr>
              <a:t>With the </a:t>
            </a:r>
            <a:r>
              <a:rPr lang="en-US" sz="3000" b="1" dirty="0" smtClean="0">
                <a:solidFill>
                  <a:srgbClr val="2C14DE"/>
                </a:solidFill>
                <a:latin typeface="+mj-lt"/>
                <a:cs typeface="Tahoma" pitchFamily="34" charset="0"/>
              </a:rPr>
              <a:t>help of Operator overloading </a:t>
            </a:r>
            <a:r>
              <a:rPr lang="en-US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Tahoma" pitchFamily="34" charset="0"/>
              </a:rPr>
              <a:t>we can </a:t>
            </a:r>
            <a:r>
              <a:rPr lang="en-US" sz="3000" b="1" dirty="0" smtClean="0">
                <a:solidFill>
                  <a:srgbClr val="FF0000"/>
                </a:solidFill>
                <a:latin typeface="+mj-lt"/>
                <a:cs typeface="Tahoma" pitchFamily="34" charset="0"/>
              </a:rPr>
              <a:t>create entirely new language</a:t>
            </a:r>
            <a:r>
              <a:rPr lang="en-US" sz="3000" dirty="0" smtClean="0">
                <a:solidFill>
                  <a:srgbClr val="002060"/>
                </a:solidFill>
                <a:latin typeface="+mj-lt"/>
                <a:cs typeface="Tahoma" pitchFamily="34" charset="0"/>
              </a:rPr>
              <a:t>.</a:t>
            </a:r>
          </a:p>
          <a:p>
            <a:pPr>
              <a:defRPr/>
            </a:pPr>
            <a:endParaRPr lang="en-US" dirty="0" smtClean="0">
              <a:solidFill>
                <a:srgbClr val="002060"/>
              </a:solidFill>
              <a:latin typeface="+mj-lt"/>
              <a:cs typeface="Tahoma" pitchFamily="34" charset="0"/>
            </a:endParaRPr>
          </a:p>
          <a:p>
            <a:pPr>
              <a:defRPr/>
            </a:pPr>
            <a:r>
              <a:rPr lang="en-US" sz="3000" dirty="0" smtClean="0">
                <a:latin typeface="+mj-lt"/>
                <a:cs typeface="Tahoma" pitchFamily="34" charset="0"/>
              </a:rPr>
              <a:t>For example for </a:t>
            </a:r>
            <a:r>
              <a:rPr lang="en-US" sz="3000" b="1" dirty="0" smtClean="0">
                <a:latin typeface="+mj-lt"/>
                <a:cs typeface="Tahoma" pitchFamily="34" charset="0"/>
              </a:rPr>
              <a:t>a = b + c </a:t>
            </a:r>
            <a:r>
              <a:rPr lang="en-US" sz="3000" dirty="0" smtClean="0">
                <a:solidFill>
                  <a:srgbClr val="2C14DE"/>
                </a:solidFill>
                <a:latin typeface="+mj-lt"/>
                <a:cs typeface="Tahoma" pitchFamily="34" charset="0"/>
              </a:rPr>
              <a:t>we can implement a new methodology</a:t>
            </a:r>
            <a:r>
              <a:rPr lang="en-US" sz="3000" dirty="0" smtClean="0">
                <a:latin typeface="+mj-lt"/>
                <a:cs typeface="Tahoma" pitchFamily="34" charset="0"/>
              </a:rPr>
              <a:t> on </a:t>
            </a:r>
            <a:r>
              <a:rPr lang="en-US" sz="3000" dirty="0" smtClean="0">
                <a:solidFill>
                  <a:srgbClr val="2C14DE"/>
                </a:solidFill>
                <a:latin typeface="+mj-lt"/>
                <a:cs typeface="Tahoma" pitchFamily="34" charset="0"/>
              </a:rPr>
              <a:t>user-defined types</a:t>
            </a:r>
            <a:r>
              <a:rPr lang="en-US" sz="3000" dirty="0" smtClean="0">
                <a:latin typeface="+mj-lt"/>
                <a:cs typeface="Tahoma" pitchFamily="34" charset="0"/>
              </a:rPr>
              <a:t>.</a:t>
            </a:r>
          </a:p>
          <a:p>
            <a:pPr>
              <a:defRPr/>
            </a:pPr>
            <a:endParaRPr lang="en-US" dirty="0" smtClean="0">
              <a:latin typeface="+mj-lt"/>
              <a:cs typeface="Tahoma" pitchFamily="34" charset="0"/>
            </a:endParaRPr>
          </a:p>
          <a:p>
            <a:pPr algn="just">
              <a:defRPr/>
            </a:pPr>
            <a:r>
              <a:rPr lang="en-US" sz="3000" b="1" dirty="0" smtClean="0">
                <a:solidFill>
                  <a:srgbClr val="FF3300"/>
                </a:solidFill>
                <a:latin typeface="+mj-lt"/>
                <a:cs typeface="Tahoma" pitchFamily="34" charset="0"/>
              </a:rPr>
              <a:t>But care should be taken </a:t>
            </a:r>
            <a:r>
              <a:rPr lang="en-US" sz="3000" b="1" dirty="0" smtClean="0">
                <a:latin typeface="+mj-lt"/>
                <a:cs typeface="Tahoma" pitchFamily="34" charset="0"/>
              </a:rPr>
              <a:t>as </a:t>
            </a:r>
            <a:r>
              <a:rPr lang="en-US" sz="3000" b="1" dirty="0" smtClean="0">
                <a:solidFill>
                  <a:srgbClr val="FF3300"/>
                </a:solidFill>
                <a:latin typeface="+mj-lt"/>
                <a:cs typeface="Tahoma" pitchFamily="34" charset="0"/>
              </a:rPr>
              <a:t>doing something different than native data types could make your code hard to read and understand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3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r>
              <a:rPr lang="en-US" b="1" dirty="0" smtClean="0">
                <a:solidFill>
                  <a:srgbClr val="D20000"/>
                </a:solidFill>
              </a:rPr>
              <a:t>Use Similar Meanings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Implement</a:t>
            </a:r>
            <a:r>
              <a:rPr lang="en-US" sz="3000" dirty="0" smtClean="0">
                <a:solidFill>
                  <a:srgbClr val="2C14DE"/>
                </a:solidFill>
                <a:cs typeface="Tahoma" panose="020B0604030504040204" pitchFamily="34" charset="0"/>
              </a:rPr>
              <a:t> </a:t>
            </a:r>
            <a:r>
              <a:rPr lang="en-US" sz="3000" dirty="0" smtClean="0">
                <a:cs typeface="Tahoma" panose="020B0604030504040204" pitchFamily="34" charset="0"/>
              </a:rPr>
              <a:t>the </a:t>
            </a:r>
            <a:r>
              <a:rPr lang="en-US" sz="30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operation</a:t>
            </a:r>
            <a:r>
              <a:rPr lang="en-US" sz="3000" b="1" dirty="0" smtClean="0">
                <a:cs typeface="Tahoma" panose="020B0604030504040204" pitchFamily="34" charset="0"/>
              </a:rPr>
              <a:t> of </a:t>
            </a:r>
            <a:r>
              <a:rPr lang="en-US" sz="30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overloaded operator similar</a:t>
            </a:r>
            <a:r>
              <a:rPr lang="en-US" sz="3000" dirty="0" smtClean="0">
                <a:solidFill>
                  <a:srgbClr val="2C14DE"/>
                </a:solidFill>
                <a:cs typeface="Tahoma" panose="020B0604030504040204" pitchFamily="34" charset="0"/>
              </a:rPr>
              <a:t> </a:t>
            </a:r>
            <a:r>
              <a:rPr lang="en-US" sz="3000" dirty="0" smtClean="0">
                <a:cs typeface="Tahoma" panose="020B0604030504040204" pitchFamily="34" charset="0"/>
              </a:rPr>
              <a:t>to </a:t>
            </a:r>
            <a:r>
              <a:rPr lang="en-US" sz="30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native data types</a:t>
            </a:r>
            <a:r>
              <a:rPr lang="en-US" sz="3000" dirty="0" smtClean="0">
                <a:solidFill>
                  <a:srgbClr val="2C14DE"/>
                </a:solidFill>
                <a:cs typeface="Tahoma" panose="020B0604030504040204" pitchFamily="34" charset="0"/>
              </a:rPr>
              <a:t>.</a:t>
            </a:r>
          </a:p>
          <a:p>
            <a:endParaRPr lang="en-US" sz="3000" dirty="0" smtClean="0">
              <a:cs typeface="Tahoma" panose="020B0604030504040204" pitchFamily="34" charset="0"/>
            </a:endParaRPr>
          </a:p>
          <a:p>
            <a:r>
              <a:rPr lang="en-US" sz="3000" dirty="0" smtClean="0">
                <a:cs typeface="Tahoma" panose="020B0604030504040204" pitchFamily="34" charset="0"/>
              </a:rPr>
              <a:t>For example, </a:t>
            </a:r>
            <a:r>
              <a:rPr lang="en-US" sz="3000" b="1" i="1" dirty="0" smtClean="0">
                <a:solidFill>
                  <a:srgbClr val="D20000"/>
                </a:solidFill>
                <a:cs typeface="Tahoma" panose="020B0604030504040204" pitchFamily="34" charset="0"/>
              </a:rPr>
              <a:t>adding two strings </a:t>
            </a:r>
            <a:r>
              <a:rPr lang="en-US" sz="3000" b="1" i="1" dirty="0" smtClean="0">
                <a:cs typeface="Tahoma" panose="020B0604030504040204" pitchFamily="34" charset="0"/>
              </a:rPr>
              <a:t>makes sense as we take adding as </a:t>
            </a:r>
            <a:r>
              <a:rPr lang="ja-JP" altLang="en-US" sz="3000" b="1" i="1" dirty="0" smtClean="0">
                <a:cs typeface="Tahoma" panose="020B0604030504040204" pitchFamily="34" charset="0"/>
              </a:rPr>
              <a:t>“</a:t>
            </a:r>
            <a:r>
              <a:rPr lang="en-US" altLang="ja-JP" sz="3000" b="1" i="1" dirty="0" smtClean="0">
                <a:solidFill>
                  <a:srgbClr val="2C14DE"/>
                </a:solidFill>
                <a:cs typeface="Tahoma" panose="020B0604030504040204" pitchFamily="34" charset="0"/>
              </a:rPr>
              <a:t>concatenation</a:t>
            </a:r>
            <a:r>
              <a:rPr lang="ja-JP" altLang="en-US" sz="3000" b="1" i="1" dirty="0" smtClean="0">
                <a:solidFill>
                  <a:srgbClr val="2C14DE"/>
                </a:solidFill>
                <a:cs typeface="Tahoma" panose="020B0604030504040204" pitchFamily="34" charset="0"/>
              </a:rPr>
              <a:t>”</a:t>
            </a:r>
            <a:r>
              <a:rPr lang="en-US" altLang="ja-JP" sz="3000" b="1" i="1" dirty="0" smtClean="0">
                <a:solidFill>
                  <a:srgbClr val="2C14DE"/>
                </a:solidFill>
                <a:cs typeface="Tahoma" panose="020B0604030504040204" pitchFamily="34" charset="0"/>
              </a:rPr>
              <a:t> of two strin</a:t>
            </a:r>
            <a:r>
              <a:rPr lang="en-US" altLang="ja-JP" sz="30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gs</a:t>
            </a:r>
          </a:p>
          <a:p>
            <a:endParaRPr lang="en-US" altLang="ja-JP" sz="3000" b="1" dirty="0" smtClean="0">
              <a:solidFill>
                <a:srgbClr val="2C14DE"/>
              </a:solidFill>
              <a:cs typeface="Tahoma" panose="020B0604030504040204" pitchFamily="34" charset="0"/>
            </a:endParaRPr>
          </a:p>
          <a:p>
            <a:r>
              <a:rPr lang="en-US" sz="3000" dirty="0" smtClean="0">
                <a:cs typeface="Tahoma" panose="020B0604030504040204" pitchFamily="34" charset="0"/>
              </a:rPr>
              <a:t>but </a:t>
            </a:r>
            <a:r>
              <a:rPr lang="en-US" sz="3000" b="1" dirty="0" smtClean="0">
                <a:solidFill>
                  <a:srgbClr val="D20000"/>
                </a:solidFill>
                <a:cs typeface="Tahoma" panose="020B0604030504040204" pitchFamily="34" charset="0"/>
              </a:rPr>
              <a:t>adding two </a:t>
            </a:r>
            <a:r>
              <a:rPr lang="ja-JP" altLang="en-US" sz="3000" b="1" dirty="0" smtClean="0">
                <a:solidFill>
                  <a:srgbClr val="D20000"/>
                </a:solidFill>
                <a:cs typeface="Tahoma" panose="020B0604030504040204" pitchFamily="34" charset="0"/>
              </a:rPr>
              <a:t>“</a:t>
            </a:r>
            <a:r>
              <a:rPr lang="en-US" altLang="ja-JP" sz="3000" b="1" dirty="0" smtClean="0">
                <a:solidFill>
                  <a:srgbClr val="D20000"/>
                </a:solidFill>
                <a:cs typeface="Tahoma" panose="020B0604030504040204" pitchFamily="34" charset="0"/>
              </a:rPr>
              <a:t>Employees</a:t>
            </a:r>
            <a:r>
              <a:rPr lang="ja-JP" altLang="en-US" sz="3000" b="1" dirty="0" smtClean="0">
                <a:solidFill>
                  <a:srgbClr val="D20000"/>
                </a:solidFill>
                <a:cs typeface="Tahoma" panose="020B0604030504040204" pitchFamily="34" charset="0"/>
              </a:rPr>
              <a:t>”</a:t>
            </a:r>
            <a:r>
              <a:rPr lang="en-US" altLang="ja-JP" sz="3000" b="1" dirty="0" smtClean="0">
                <a:solidFill>
                  <a:srgbClr val="D20000"/>
                </a:solidFill>
                <a:cs typeface="Tahoma" panose="020B0604030504040204" pitchFamily="34" charset="0"/>
              </a:rPr>
              <a:t> </a:t>
            </a:r>
            <a:r>
              <a:rPr lang="en-US" altLang="ja-JP" sz="3000" dirty="0" smtClean="0">
                <a:cs typeface="Tahoma" panose="020B0604030504040204" pitchFamily="34" charset="0"/>
              </a:rPr>
              <a:t>having </a:t>
            </a:r>
            <a:r>
              <a:rPr lang="en-US" altLang="ja-JP" sz="3000" b="1" i="1" dirty="0" smtClean="0">
                <a:solidFill>
                  <a:srgbClr val="2C14DE"/>
                </a:solidFill>
                <a:cs typeface="Tahoma" panose="020B0604030504040204" pitchFamily="34" charset="0"/>
              </a:rPr>
              <a:t>personal data in them </a:t>
            </a:r>
            <a:r>
              <a:rPr lang="en-US" altLang="ja-JP" sz="3000" b="1" i="1" dirty="0" err="1" smtClean="0">
                <a:solidFill>
                  <a:srgbClr val="2C14DE"/>
                </a:solidFill>
                <a:cs typeface="Tahoma" panose="020B0604030504040204" pitchFamily="34" charset="0"/>
              </a:rPr>
              <a:t>doesn</a:t>
            </a:r>
            <a:r>
              <a:rPr lang="ja-JP" altLang="en-US" sz="3000" b="1" i="1" dirty="0" smtClean="0">
                <a:solidFill>
                  <a:srgbClr val="2C14DE"/>
                </a:solidFill>
                <a:cs typeface="Tahoma" panose="020B0604030504040204" pitchFamily="34" charset="0"/>
              </a:rPr>
              <a:t>’</a:t>
            </a:r>
            <a:r>
              <a:rPr lang="en-US" altLang="ja-JP" sz="3000" b="1" i="1" dirty="0" smtClean="0">
                <a:solidFill>
                  <a:srgbClr val="2C14DE"/>
                </a:solidFill>
                <a:cs typeface="Tahoma" panose="020B0604030504040204" pitchFamily="34" charset="0"/>
              </a:rPr>
              <a:t>t make much sense</a:t>
            </a:r>
            <a:r>
              <a:rPr lang="en-US" altLang="ja-JP" sz="3000" dirty="0" smtClean="0">
                <a:cs typeface="Tahoma" panose="020B0604030504040204" pitchFamily="34" charset="0"/>
              </a:rPr>
              <a:t>. </a:t>
            </a:r>
          </a:p>
          <a:p>
            <a:endParaRPr lang="en-US" dirty="0" smtClean="0"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9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D20000"/>
                </a:solidFill>
              </a:rPr>
              <a:t>Show Restraint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cs typeface="Tahoma" panose="020B0604030504040204" pitchFamily="34" charset="0"/>
              </a:rPr>
              <a:t>Make sure that </a:t>
            </a:r>
            <a:r>
              <a:rPr lang="en-US" sz="2800" b="1" dirty="0" smtClean="0">
                <a:solidFill>
                  <a:srgbClr val="D20000"/>
                </a:solidFill>
                <a:cs typeface="Tahoma" panose="020B0604030504040204" pitchFamily="34" charset="0"/>
              </a:rPr>
              <a:t>user of your class </a:t>
            </a:r>
            <a:r>
              <a:rPr lang="en-US" sz="2800" dirty="0" smtClean="0">
                <a:cs typeface="Tahoma" panose="020B0604030504040204" pitchFamily="34" charset="0"/>
              </a:rPr>
              <a:t>will </a:t>
            </a:r>
            <a:r>
              <a:rPr lang="en-US" sz="28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easily know the purpose</a:t>
            </a:r>
            <a:r>
              <a:rPr lang="en-US" sz="2800" dirty="0" smtClean="0">
                <a:cs typeface="Tahoma" panose="020B0604030504040204" pitchFamily="34" charset="0"/>
              </a:rPr>
              <a:t> of </a:t>
            </a:r>
            <a:r>
              <a:rPr lang="en-US" sz="28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overloading an operator</a:t>
            </a:r>
            <a:r>
              <a:rPr lang="en-US" sz="2800" dirty="0" smtClean="0">
                <a:cs typeface="Tahoma" panose="020B0604030504040204" pitchFamily="34" charset="0"/>
              </a:rPr>
              <a:t>.</a:t>
            </a:r>
          </a:p>
          <a:p>
            <a:pPr algn="just"/>
            <a:endParaRPr lang="en-US" sz="2800" dirty="0" smtClean="0">
              <a:cs typeface="Tahoma" panose="020B0604030504040204" pitchFamily="34" charset="0"/>
            </a:endParaRPr>
          </a:p>
          <a:p>
            <a:pPr algn="just"/>
            <a:r>
              <a:rPr lang="en-US" sz="2800" b="1" dirty="0" smtClean="0">
                <a:cs typeface="Tahoma" panose="020B0604030504040204" pitchFamily="34" charset="0"/>
              </a:rPr>
              <a:t>Sometime</a:t>
            </a:r>
            <a:r>
              <a:rPr lang="en-US" sz="2800" dirty="0" smtClean="0">
                <a:cs typeface="Tahoma" panose="020B0604030504040204" pitchFamily="34" charset="0"/>
              </a:rPr>
              <a:t> </a:t>
            </a:r>
            <a:r>
              <a:rPr lang="en-US" sz="2800" b="1" dirty="0" smtClean="0">
                <a:cs typeface="Tahoma" panose="020B0604030504040204" pitchFamily="34" charset="0"/>
              </a:rPr>
              <a:t>it make more sense </a:t>
            </a:r>
            <a:r>
              <a:rPr lang="en-US" sz="2800" dirty="0" smtClean="0">
                <a:cs typeface="Tahoma" panose="020B0604030504040204" pitchFamily="34" charset="0"/>
              </a:rPr>
              <a:t>to </a:t>
            </a:r>
            <a:r>
              <a:rPr lang="en-US" sz="2800" b="1" dirty="0" smtClean="0">
                <a:solidFill>
                  <a:srgbClr val="D20000"/>
                </a:solidFill>
                <a:cs typeface="Tahoma" panose="020B0604030504040204" pitchFamily="34" charset="0"/>
              </a:rPr>
              <a:t>use functions</a:t>
            </a:r>
            <a:r>
              <a:rPr lang="en-US" sz="2800" dirty="0" smtClean="0">
                <a:cs typeface="Tahoma" panose="020B0604030504040204" pitchFamily="34" charset="0"/>
              </a:rPr>
              <a:t>, as </a:t>
            </a:r>
            <a:r>
              <a:rPr lang="en-US" sz="2800" b="1" dirty="0" smtClean="0">
                <a:cs typeface="Tahoma" panose="020B0604030504040204" pitchFamily="34" charset="0"/>
              </a:rPr>
              <a:t>their</a:t>
            </a:r>
            <a:r>
              <a:rPr lang="en-US" sz="28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 names </a:t>
            </a:r>
            <a:r>
              <a:rPr lang="en-US" sz="2800" b="1" dirty="0" smtClean="0">
                <a:cs typeface="Tahoma" panose="020B0604030504040204" pitchFamily="34" charset="0"/>
              </a:rPr>
              <a:t>may</a:t>
            </a:r>
            <a:r>
              <a:rPr lang="en-US" sz="28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 suggest what they are to perform</a:t>
            </a:r>
            <a:r>
              <a:rPr lang="en-US" sz="2800" dirty="0" smtClean="0">
                <a:cs typeface="Tahoma" panose="020B0604030504040204" pitchFamily="34" charset="0"/>
              </a:rPr>
              <a:t>.</a:t>
            </a:r>
          </a:p>
          <a:p>
            <a:pPr algn="just"/>
            <a:endParaRPr lang="en-US" sz="2800" dirty="0" smtClean="0">
              <a:cs typeface="Tahoma" panose="020B0604030504040204" pitchFamily="34" charset="0"/>
            </a:endParaRPr>
          </a:p>
          <a:p>
            <a:pPr algn="just"/>
            <a:r>
              <a:rPr lang="en-US" sz="2800" b="1" dirty="0" smtClean="0">
                <a:cs typeface="Tahoma" panose="020B0604030504040204" pitchFamily="34" charset="0"/>
              </a:rPr>
              <a:t>Use </a:t>
            </a:r>
            <a:r>
              <a:rPr lang="en-US" sz="28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overloaded operator sparingly </a:t>
            </a:r>
            <a:r>
              <a:rPr lang="en-US" sz="2800" dirty="0" smtClean="0">
                <a:cs typeface="Tahoma" panose="020B0604030504040204" pitchFamily="34" charset="0"/>
              </a:rPr>
              <a:t>and </a:t>
            </a:r>
            <a:r>
              <a:rPr lang="en-US" sz="2800" b="1" dirty="0" smtClean="0">
                <a:solidFill>
                  <a:srgbClr val="008000"/>
                </a:solidFill>
                <a:cs typeface="Tahoma" panose="020B0604030504040204" pitchFamily="34" charset="0"/>
              </a:rPr>
              <a:t>only when the usage is obvious</a:t>
            </a:r>
            <a:r>
              <a:rPr lang="en-US" sz="2800" b="1" dirty="0" smtClean="0">
                <a:cs typeface="Tahoma" panose="020B0604030504040204" pitchFamily="34" charset="0"/>
              </a:rPr>
              <a:t>.</a:t>
            </a:r>
          </a:p>
          <a:p>
            <a:pPr algn="just"/>
            <a:endParaRPr lang="en-US" sz="2800" b="1" dirty="0"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case studies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40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by your own!!!</a:t>
            </a:r>
            <a:endParaRPr lang="en-US" sz="40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977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r>
              <a:rPr lang="en-US" dirty="0" smtClean="0">
                <a:solidFill>
                  <a:srgbClr val="D20000"/>
                </a:solidFill>
              </a:rPr>
              <a:t>  Case Study: A </a:t>
            </a:r>
            <a:r>
              <a:rPr lang="en-US" dirty="0" smtClean="0">
                <a:solidFill>
                  <a:srgbClr val="D20000"/>
                </a:solidFill>
                <a:latin typeface="Courier New" panose="02070309020205020404" pitchFamily="49" charset="0"/>
              </a:rPr>
              <a:t>Date</a:t>
            </a:r>
            <a:r>
              <a:rPr lang="en-US" dirty="0" smtClean="0">
                <a:solidFill>
                  <a:srgbClr val="D20000"/>
                </a:solidFill>
              </a:rPr>
              <a:t> Class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b="1" dirty="0" smtClean="0"/>
              <a:t>following example </a:t>
            </a:r>
            <a:r>
              <a:rPr lang="en-US" dirty="0" smtClean="0"/>
              <a:t>creates a </a:t>
            </a:r>
            <a:r>
              <a:rPr lang="en-US" b="1" dirty="0" smtClean="0">
                <a:solidFill>
                  <a:srgbClr val="D20000"/>
                </a:solidFill>
              </a:rPr>
              <a:t>Date</a:t>
            </a:r>
            <a:r>
              <a:rPr lang="en-US" dirty="0" smtClean="0">
                <a:solidFill>
                  <a:srgbClr val="D20000"/>
                </a:solidFill>
              </a:rPr>
              <a:t> </a:t>
            </a:r>
            <a:r>
              <a:rPr lang="en-US" dirty="0" smtClean="0"/>
              <a:t>class with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An </a:t>
            </a:r>
            <a:r>
              <a:rPr lang="en-US" b="1" dirty="0" smtClean="0">
                <a:solidFill>
                  <a:srgbClr val="2C14DE"/>
                </a:solidFill>
              </a:rPr>
              <a:t>overloaded increment operator </a:t>
            </a:r>
            <a:r>
              <a:rPr lang="en-US" dirty="0" smtClean="0"/>
              <a:t>to </a:t>
            </a:r>
            <a:r>
              <a:rPr lang="en-US" b="1" dirty="0" smtClean="0"/>
              <a:t>change the day, month and year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An </a:t>
            </a:r>
            <a:r>
              <a:rPr lang="en-US" b="1" dirty="0" smtClean="0">
                <a:solidFill>
                  <a:srgbClr val="2C14DE"/>
                </a:solidFill>
              </a:rPr>
              <a:t>overloaded += operator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2C14DE"/>
                </a:solidFill>
              </a:rPr>
              <a:t>function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2C14DE"/>
                </a:solidFill>
              </a:rPr>
              <a:t>test for leap years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2C14DE"/>
                </a:solidFill>
              </a:rPr>
              <a:t>function</a:t>
            </a:r>
            <a:r>
              <a:rPr lang="en-US" dirty="0" smtClean="0">
                <a:solidFill>
                  <a:srgbClr val="2C14DE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rgbClr val="2C14DE"/>
                </a:solidFill>
              </a:rPr>
              <a:t>determine if a day is last day of a month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2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3"/>
          <p:cNvGrpSpPr>
            <a:grpSpLocks/>
          </p:cNvGrpSpPr>
          <p:nvPr/>
        </p:nvGrpSpPr>
        <p:grpSpPr bwMode="auto">
          <a:xfrm>
            <a:off x="0" y="0"/>
            <a:ext cx="6781800" cy="6858000"/>
            <a:chOff x="0" y="0"/>
            <a:chExt cx="3072" cy="11220"/>
          </a:xfrm>
        </p:grpSpPr>
        <p:grpSp>
          <p:nvGrpSpPr>
            <p:cNvPr id="32773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32861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2862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Fig. 8.6: date1.h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2774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32859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2860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Definition of class Date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2775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32857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2858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2776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32855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2856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	</a:t>
                </a:r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2777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32853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2854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5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&lt;iostream&gt;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2778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32851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2852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2779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32849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2850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	</a:t>
                </a:r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2780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32847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2848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2781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32845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2846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class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Date {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2782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32843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2844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friend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ostream &amp;operator&lt;&lt;( ostream &amp;, Date &amp; );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2783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32841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2842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11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2784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32839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2840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public: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2785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32837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2838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13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Date(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m = 1,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d = 1,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 = 1900 );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constructor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2786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32835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2836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14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void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setDate(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);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set the date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2787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32833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2834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15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Date &amp;operator++();  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preincrement operator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2788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32831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2832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16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Date operator++(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);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// postincrement operator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2789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32829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2830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17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Date &amp;operator+=(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);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add days, modify object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2790" name="Group 55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32827" name="Rectangle 56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2828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18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bool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leapYear(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);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is this a leap year?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2791" name="Group 58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32825" name="Rectangle 59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2826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19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bool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endOfMonth(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);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is this end of month?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2792" name="Group 61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32823" name="Rectangle 6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2824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20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2793" name="Group 64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32821" name="Rectangle 65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2822" name="Rectangle 6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21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private: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2794" name="Group 67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32819" name="Rectangle 68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2820" name="Rectangle 6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22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month;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2795" name="Group 70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32817" name="Rectangle 71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2818" name="Rectangle 7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23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day;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2796" name="Group 73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32815" name="Rectangle 74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2816" name="Rectangle 7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24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year;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2797" name="Group 76"/>
            <p:cNvGrpSpPr>
              <a:grpSpLocks/>
            </p:cNvGrpSpPr>
            <p:nvPr/>
          </p:nvGrpSpPr>
          <p:grpSpPr bwMode="auto"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32813" name="Rectangle 77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2814" name="Rectangle 7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25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2798" name="Group 79"/>
            <p:cNvGrpSpPr>
              <a:grpSpLocks/>
            </p:cNvGrpSpPr>
            <p:nvPr/>
          </p:nvGrpSpPr>
          <p:grpSpPr bwMode="auto"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32811" name="Rectangle 80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2812" name="Rectangle 81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26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static 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days[];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array of days per month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2799" name="Group 82"/>
            <p:cNvGrpSpPr>
              <a:grpSpLocks/>
            </p:cNvGrpSpPr>
            <p:nvPr/>
          </p:nvGrpSpPr>
          <p:grpSpPr bwMode="auto"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32809" name="Rectangle 83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2810" name="Rectangle 84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27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void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helpIncrement();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utility function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2800" name="Group 85"/>
            <p:cNvGrpSpPr>
              <a:grpSpLocks/>
            </p:cNvGrpSpPr>
            <p:nvPr/>
          </p:nvGrpSpPr>
          <p:grpSpPr bwMode="auto"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32807" name="Rectangle 86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2808" name="Rectangle 87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28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2801" name="Group 88"/>
            <p:cNvGrpSpPr>
              <a:grpSpLocks/>
            </p:cNvGrpSpPr>
            <p:nvPr/>
          </p:nvGrpSpPr>
          <p:grpSpPr bwMode="auto"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32805" name="Rectangle 89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2806" name="Rectangle 90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29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2802" name="Group 91"/>
            <p:cNvGrpSpPr>
              <a:grpSpLocks/>
            </p:cNvGrpSpPr>
            <p:nvPr/>
          </p:nvGrpSpPr>
          <p:grpSpPr bwMode="auto">
            <a:xfrm>
              <a:off x="0" y="10846"/>
              <a:ext cx="3072" cy="374"/>
              <a:chOff x="0" y="10846"/>
              <a:chExt cx="3072" cy="374"/>
            </a:xfrm>
          </p:grpSpPr>
          <p:sp>
            <p:nvSpPr>
              <p:cNvPr id="32803" name="Rectangle 92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2804" name="Rectangle 93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30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27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3"/>
          <p:cNvGrpSpPr>
            <a:grpSpLocks/>
          </p:cNvGrpSpPr>
          <p:nvPr/>
        </p:nvGrpSpPr>
        <p:grpSpPr bwMode="auto">
          <a:xfrm>
            <a:off x="0" y="0"/>
            <a:ext cx="6781800" cy="6858000"/>
            <a:chOff x="0" y="0"/>
            <a:chExt cx="3072" cy="12342"/>
          </a:xfrm>
        </p:grpSpPr>
        <p:grpSp>
          <p:nvGrpSpPr>
            <p:cNvPr id="33797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33894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95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31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Fig. 8.6: date1.cpp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798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33892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93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32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Member function definitions for Date class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799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33890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91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33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&lt;iostream&gt;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800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33888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89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34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"date1.h"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801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33886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87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35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802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33884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85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36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Initialize static member at file scope; 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803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33882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83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37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one class-wide copy.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804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33880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81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38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Date::days[] = { 0, 31, 28, 31, 30, 31, 30,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805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33878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79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39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31, 31, 30, 31, 30, 31 };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806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33876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77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40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807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33874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75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41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Date constructor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808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33872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73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42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Date::Date(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m,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d,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 ) { setDate( m, d, y ); }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809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33870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71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43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810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33868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69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44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Set the date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811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33866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67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45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void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Date::setDate(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mm,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dd,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yy )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812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33864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65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46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813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33862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63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47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month = ( mm &gt;= 1 &amp;&amp; mm &lt;= 12 ) ? mm : 1;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814" name="Group 55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33860" name="Rectangle 56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61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48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year = ( yy &gt;= 1900 &amp;&amp; yy &lt;= 2100 ) ? yy : 1900;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815" name="Group 58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33858" name="Rectangle 59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59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49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816" name="Group 61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33856" name="Rectangle 6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57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50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// test for a leap year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817" name="Group 64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33854" name="Rectangle 65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55" name="Rectangle 6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51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 month == 2 &amp;&amp; leapYear( year ) )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818" name="Group 67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33852" name="Rectangle 68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53" name="Rectangle 6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52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day = ( dd &gt;= 1 &amp;&amp; dd &lt;= 29 ) ? dd : 1;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819" name="Group 70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33850" name="Rectangle 71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51" name="Rectangle 7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53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820" name="Group 73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33848" name="Rectangle 74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49" name="Rectangle 7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54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day = ( dd &gt;= 1 &amp;&amp; dd &lt;= days[ month ] ) ? dd : 1;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821" name="Group 76"/>
            <p:cNvGrpSpPr>
              <a:grpSpLocks/>
            </p:cNvGrpSpPr>
            <p:nvPr/>
          </p:nvGrpSpPr>
          <p:grpSpPr bwMode="auto"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33846" name="Rectangle 77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47" name="Rectangle 7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55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822" name="Group 79"/>
            <p:cNvGrpSpPr>
              <a:grpSpLocks/>
            </p:cNvGrpSpPr>
            <p:nvPr/>
          </p:nvGrpSpPr>
          <p:grpSpPr bwMode="auto"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33844" name="Rectangle 80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45" name="Rectangle 81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56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823" name="Group 82"/>
            <p:cNvGrpSpPr>
              <a:grpSpLocks/>
            </p:cNvGrpSpPr>
            <p:nvPr/>
          </p:nvGrpSpPr>
          <p:grpSpPr bwMode="auto"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33842" name="Rectangle 83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43" name="Rectangle 84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57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Preincrement operator overloaded as a member function.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824" name="Group 85"/>
            <p:cNvGrpSpPr>
              <a:grpSpLocks/>
            </p:cNvGrpSpPr>
            <p:nvPr/>
          </p:nvGrpSpPr>
          <p:grpSpPr bwMode="auto"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33840" name="Rectangle 86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41" name="Rectangle 87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58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Date &amp;Date::operator++()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825" name="Group 88"/>
            <p:cNvGrpSpPr>
              <a:grpSpLocks/>
            </p:cNvGrpSpPr>
            <p:nvPr/>
          </p:nvGrpSpPr>
          <p:grpSpPr bwMode="auto"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33838" name="Rectangle 89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39" name="Rectangle 90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59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826" name="Group 91"/>
            <p:cNvGrpSpPr>
              <a:grpSpLocks/>
            </p:cNvGrpSpPr>
            <p:nvPr/>
          </p:nvGrpSpPr>
          <p:grpSpPr bwMode="auto">
            <a:xfrm>
              <a:off x="0" y="10846"/>
              <a:ext cx="3072" cy="374"/>
              <a:chOff x="0" y="10846"/>
              <a:chExt cx="3072" cy="374"/>
            </a:xfrm>
          </p:grpSpPr>
          <p:sp>
            <p:nvSpPr>
              <p:cNvPr id="33836" name="Rectangle 92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37" name="Rectangle 93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60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helpIncrement();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827" name="Group 94"/>
            <p:cNvGrpSpPr>
              <a:grpSpLocks/>
            </p:cNvGrpSpPr>
            <p:nvPr/>
          </p:nvGrpSpPr>
          <p:grpSpPr bwMode="auto">
            <a:xfrm>
              <a:off x="0" y="11220"/>
              <a:ext cx="3072" cy="374"/>
              <a:chOff x="0" y="11220"/>
              <a:chExt cx="3072" cy="374"/>
            </a:xfrm>
          </p:grpSpPr>
          <p:sp>
            <p:nvSpPr>
              <p:cNvPr id="33834" name="Rectangle 95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35" name="Rectangle 96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61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this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reference return to create an lvalue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828" name="Group 97"/>
            <p:cNvGrpSpPr>
              <a:grpSpLocks/>
            </p:cNvGrpSpPr>
            <p:nvPr/>
          </p:nvGrpSpPr>
          <p:grpSpPr bwMode="auto">
            <a:xfrm>
              <a:off x="0" y="11594"/>
              <a:ext cx="3072" cy="374"/>
              <a:chOff x="0" y="11594"/>
              <a:chExt cx="3072" cy="374"/>
            </a:xfrm>
          </p:grpSpPr>
          <p:sp>
            <p:nvSpPr>
              <p:cNvPr id="33832" name="Rectangle 98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33" name="Rectangle 99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62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829" name="Group 100"/>
            <p:cNvGrpSpPr>
              <a:grpSpLocks/>
            </p:cNvGrpSpPr>
            <p:nvPr/>
          </p:nvGrpSpPr>
          <p:grpSpPr bwMode="auto">
            <a:xfrm>
              <a:off x="0" y="11968"/>
              <a:ext cx="3072" cy="374"/>
              <a:chOff x="0" y="11968"/>
              <a:chExt cx="3072" cy="374"/>
            </a:xfrm>
          </p:grpSpPr>
          <p:sp>
            <p:nvSpPr>
              <p:cNvPr id="33830" name="Rectangle 101"/>
              <p:cNvSpPr>
                <a:spLocks noChangeArrowheads="1"/>
              </p:cNvSpPr>
              <p:nvPr/>
            </p:nvSpPr>
            <p:spPr bwMode="auto">
              <a:xfrm>
                <a:off x="0" y="1196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3831" name="Rectangle 102"/>
              <p:cNvSpPr>
                <a:spLocks noChangeArrowheads="1"/>
              </p:cNvSpPr>
              <p:nvPr/>
            </p:nvSpPr>
            <p:spPr bwMode="auto">
              <a:xfrm>
                <a:off x="0" y="1196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63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44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3"/>
          <p:cNvGrpSpPr>
            <a:grpSpLocks/>
          </p:cNvGrpSpPr>
          <p:nvPr/>
        </p:nvGrpSpPr>
        <p:grpSpPr bwMode="auto">
          <a:xfrm>
            <a:off x="0" y="0"/>
            <a:ext cx="6781800" cy="6858000"/>
            <a:chOff x="0" y="0"/>
            <a:chExt cx="3072" cy="12716"/>
          </a:xfrm>
        </p:grpSpPr>
        <p:grpSp>
          <p:nvGrpSpPr>
            <p:cNvPr id="34824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34924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925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64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Postincrement operator overloaded as a member function.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34922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923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65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Note that the dummy integer parameter does not have a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26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34920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921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66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parameter name.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27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34918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919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67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Date Date::operator++(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)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28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34916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917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68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29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34914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915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69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Date temp = *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this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30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34912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913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70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helpIncrement();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31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34910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911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71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32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34908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909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72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// return non-incremented, saved, temporary object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33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34906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907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73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temp;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// value return; not a reference return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34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34904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905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74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35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34902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903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75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36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34900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901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76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Add a specific number of days to a date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37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34898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899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77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Date &amp;Date::operator+=(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additionalDays )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38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34896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897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78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39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34894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895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79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 = 0; i &lt; additionalDays; i++ )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40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34892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893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80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helpIncrement();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41" name="Group 55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34890" name="Rectangle 56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891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81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42" name="Group 58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34888" name="Rectangle 59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889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82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this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enables cascading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43" name="Group 61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34886" name="Rectangle 6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887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83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44" name="Group 64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34884" name="Rectangle 65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885" name="Rectangle 6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84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45" name="Group 67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34882" name="Rectangle 68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883" name="Rectangle 6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85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If the year is a leap year, return true; 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46" name="Group 70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34880" name="Rectangle 71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881" name="Rectangle 7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86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otherwise, return false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47" name="Group 73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34878" name="Rectangle 74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879" name="Rectangle 7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87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bool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Date::leapYear(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 )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48" name="Group 76"/>
            <p:cNvGrpSpPr>
              <a:grpSpLocks/>
            </p:cNvGrpSpPr>
            <p:nvPr/>
          </p:nvGrpSpPr>
          <p:grpSpPr bwMode="auto"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34876" name="Rectangle 77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877" name="Rectangle 7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88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49" name="Group 79"/>
            <p:cNvGrpSpPr>
              <a:grpSpLocks/>
            </p:cNvGrpSpPr>
            <p:nvPr/>
          </p:nvGrpSpPr>
          <p:grpSpPr bwMode="auto"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34874" name="Rectangle 80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875" name="Rectangle 81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89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 y % 400 == 0 || ( y % 100 != 0 &amp;&amp; y % 4 == 0 ) )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50" name="Group 82"/>
            <p:cNvGrpSpPr>
              <a:grpSpLocks/>
            </p:cNvGrpSpPr>
            <p:nvPr/>
          </p:nvGrpSpPr>
          <p:grpSpPr bwMode="auto"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34872" name="Rectangle 83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873" name="Rectangle 84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90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true;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a leap year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51" name="Group 85"/>
            <p:cNvGrpSpPr>
              <a:grpSpLocks/>
            </p:cNvGrpSpPr>
            <p:nvPr/>
          </p:nvGrpSpPr>
          <p:grpSpPr bwMode="auto"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34870" name="Rectangle 86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871" name="Rectangle 87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91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52" name="Group 88"/>
            <p:cNvGrpSpPr>
              <a:grpSpLocks/>
            </p:cNvGrpSpPr>
            <p:nvPr/>
          </p:nvGrpSpPr>
          <p:grpSpPr bwMode="auto"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34868" name="Rectangle 89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869" name="Rectangle 90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92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false;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not a leap year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53" name="Group 91"/>
            <p:cNvGrpSpPr>
              <a:grpSpLocks/>
            </p:cNvGrpSpPr>
            <p:nvPr/>
          </p:nvGrpSpPr>
          <p:grpSpPr bwMode="auto">
            <a:xfrm>
              <a:off x="0" y="10846"/>
              <a:ext cx="3072" cy="374"/>
              <a:chOff x="0" y="10846"/>
              <a:chExt cx="3072" cy="374"/>
            </a:xfrm>
          </p:grpSpPr>
          <p:sp>
            <p:nvSpPr>
              <p:cNvPr id="34866" name="Rectangle 92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867" name="Rectangle 93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93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54" name="Group 94"/>
            <p:cNvGrpSpPr>
              <a:grpSpLocks/>
            </p:cNvGrpSpPr>
            <p:nvPr/>
          </p:nvGrpSpPr>
          <p:grpSpPr bwMode="auto">
            <a:xfrm>
              <a:off x="0" y="11220"/>
              <a:ext cx="3072" cy="374"/>
              <a:chOff x="0" y="11220"/>
              <a:chExt cx="3072" cy="374"/>
            </a:xfrm>
          </p:grpSpPr>
          <p:sp>
            <p:nvSpPr>
              <p:cNvPr id="34864" name="Rectangle 95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865" name="Rectangle 96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94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55" name="Group 97"/>
            <p:cNvGrpSpPr>
              <a:grpSpLocks/>
            </p:cNvGrpSpPr>
            <p:nvPr/>
          </p:nvGrpSpPr>
          <p:grpSpPr bwMode="auto">
            <a:xfrm>
              <a:off x="0" y="11594"/>
              <a:ext cx="3072" cy="374"/>
              <a:chOff x="0" y="11594"/>
              <a:chExt cx="3072" cy="374"/>
            </a:xfrm>
          </p:grpSpPr>
          <p:sp>
            <p:nvSpPr>
              <p:cNvPr id="34862" name="Rectangle 98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863" name="Rectangle 99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95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Determine if the day is the end of the month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56" name="Group 100"/>
            <p:cNvGrpSpPr>
              <a:grpSpLocks/>
            </p:cNvGrpSpPr>
            <p:nvPr/>
          </p:nvGrpSpPr>
          <p:grpSpPr bwMode="auto">
            <a:xfrm>
              <a:off x="0" y="11968"/>
              <a:ext cx="3072" cy="374"/>
              <a:chOff x="0" y="11968"/>
              <a:chExt cx="3072" cy="374"/>
            </a:xfrm>
          </p:grpSpPr>
          <p:sp>
            <p:nvSpPr>
              <p:cNvPr id="34860" name="Rectangle 101"/>
              <p:cNvSpPr>
                <a:spLocks noChangeArrowheads="1"/>
              </p:cNvSpPr>
              <p:nvPr/>
            </p:nvSpPr>
            <p:spPr bwMode="auto">
              <a:xfrm>
                <a:off x="0" y="1196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861" name="Rectangle 102"/>
              <p:cNvSpPr>
                <a:spLocks noChangeArrowheads="1"/>
              </p:cNvSpPr>
              <p:nvPr/>
            </p:nvSpPr>
            <p:spPr bwMode="auto">
              <a:xfrm>
                <a:off x="0" y="1196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96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bool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Date::endOfMonth(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d )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57" name="Group 103"/>
            <p:cNvGrpSpPr>
              <a:grpSpLocks/>
            </p:cNvGrpSpPr>
            <p:nvPr/>
          </p:nvGrpSpPr>
          <p:grpSpPr bwMode="auto">
            <a:xfrm>
              <a:off x="0" y="12342"/>
              <a:ext cx="3072" cy="374"/>
              <a:chOff x="0" y="12342"/>
              <a:chExt cx="3072" cy="374"/>
            </a:xfrm>
          </p:grpSpPr>
          <p:sp>
            <p:nvSpPr>
              <p:cNvPr id="34858" name="Rectangle 104"/>
              <p:cNvSpPr>
                <a:spLocks noChangeArrowheads="1"/>
              </p:cNvSpPr>
              <p:nvPr/>
            </p:nvSpPr>
            <p:spPr bwMode="auto">
              <a:xfrm>
                <a:off x="0" y="1234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4859" name="Rectangle 105"/>
              <p:cNvSpPr>
                <a:spLocks noChangeArrowheads="1"/>
              </p:cNvSpPr>
              <p:nvPr/>
            </p:nvSpPr>
            <p:spPr bwMode="auto">
              <a:xfrm>
                <a:off x="0" y="1234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97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</p:grpSp>
      <p:grpSp>
        <p:nvGrpSpPr>
          <p:cNvPr id="34825" name="Group 106"/>
          <p:cNvGrpSpPr>
            <a:grpSpLocks/>
          </p:cNvGrpSpPr>
          <p:nvPr/>
        </p:nvGrpSpPr>
        <p:grpSpPr bwMode="auto">
          <a:xfrm>
            <a:off x="2971150" y="720538"/>
            <a:ext cx="4191649" cy="590550"/>
            <a:chOff x="1610" y="576"/>
            <a:chExt cx="2278" cy="372"/>
          </a:xfrm>
        </p:grpSpPr>
        <p:sp>
          <p:nvSpPr>
            <p:cNvPr id="34822" name="Line 107"/>
            <p:cNvSpPr>
              <a:spLocks noChangeShapeType="1"/>
            </p:cNvSpPr>
            <p:nvPr/>
          </p:nvSpPr>
          <p:spPr bwMode="auto">
            <a:xfrm flipH="1" flipV="1">
              <a:off x="1610" y="630"/>
              <a:ext cx="982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4823" name="Text Box 108"/>
            <p:cNvSpPr txBox="1">
              <a:spLocks noChangeArrowheads="1"/>
            </p:cNvSpPr>
            <p:nvPr/>
          </p:nvSpPr>
          <p:spPr bwMode="auto">
            <a:xfrm>
              <a:off x="2496" y="576"/>
              <a:ext cx="1392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 err="1">
                  <a:solidFill>
                    <a:srgbClr val="000000"/>
                  </a:solidFill>
                </a:rPr>
                <a:t>postincrement</a:t>
              </a:r>
              <a:r>
                <a:rPr lang="en-US" sz="1600" dirty="0">
                  <a:solidFill>
                    <a:srgbClr val="000000"/>
                  </a:solidFill>
                </a:rPr>
                <a:t> operator has a dummy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</a:rPr>
                <a:t> value.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54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3"/>
          <p:cNvGrpSpPr>
            <a:grpSpLocks/>
          </p:cNvGrpSpPr>
          <p:nvPr/>
        </p:nvGrpSpPr>
        <p:grpSpPr bwMode="auto">
          <a:xfrm>
            <a:off x="0" y="0"/>
            <a:ext cx="6781800" cy="6858000"/>
            <a:chOff x="0" y="0"/>
            <a:chExt cx="3072" cy="13090"/>
          </a:xfrm>
        </p:grpSpPr>
        <p:grpSp>
          <p:nvGrpSpPr>
            <p:cNvPr id="35845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35948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949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98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 month == 2 &amp;&amp; leapYear( year ) )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46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35946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947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99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d == 29;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last day of Feb. in leap year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47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35944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945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100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48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35942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943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101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d == days[ month ];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49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35940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941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102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50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35938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939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103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51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35936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937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104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Function to help increment the date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52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35934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935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105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void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Date::helpIncrement()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53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35932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933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106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54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35930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931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107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 endOfMonth( day ) &amp;&amp; month == 12 ) {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// end year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55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35928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929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108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day = 1;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56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35926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927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109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month = 1;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57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35924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925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110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++year;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58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35922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923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111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}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59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35920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921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112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 endOfMonth( day ) ) {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// end month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60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35918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919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113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day = 1;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61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35916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917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114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++month;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62" name="Group 55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35914" name="Rectangle 56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915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115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}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63" name="Group 58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35912" name="Rectangle 59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913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116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// not end of month or year; increment day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64" name="Group 61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35910" name="Rectangle 6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911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117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++day;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65" name="Group 64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35908" name="Rectangle 65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909" name="Rectangle 6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118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66" name="Group 67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35906" name="Rectangle 68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907" name="Rectangle 6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119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67" name="Group 70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35904" name="Rectangle 71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905" name="Rectangle 7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120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Overloaded output operator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68" name="Group 73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35902" name="Rectangle 74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903" name="Rectangle 7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121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ostream &amp;operator&lt;&lt;( ostream &amp;output, Date &amp;d )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69" name="Group 76"/>
            <p:cNvGrpSpPr>
              <a:grpSpLocks/>
            </p:cNvGrpSpPr>
            <p:nvPr/>
          </p:nvGrpSpPr>
          <p:grpSpPr bwMode="auto"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35900" name="Rectangle 77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901" name="Rectangle 7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122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70" name="Group 79"/>
            <p:cNvGrpSpPr>
              <a:grpSpLocks/>
            </p:cNvGrpSpPr>
            <p:nvPr/>
          </p:nvGrpSpPr>
          <p:grpSpPr bwMode="auto"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35898" name="Rectangle 80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899" name="Rectangle 81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123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char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*monthName[ 13 ] = { "", "January",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71" name="Group 82"/>
            <p:cNvGrpSpPr>
              <a:grpSpLocks/>
            </p:cNvGrpSpPr>
            <p:nvPr/>
          </p:nvGrpSpPr>
          <p:grpSpPr bwMode="auto"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35896" name="Rectangle 83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897" name="Rectangle 84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124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"February", "March", "April", "May", "June",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72" name="Group 85"/>
            <p:cNvGrpSpPr>
              <a:grpSpLocks/>
            </p:cNvGrpSpPr>
            <p:nvPr/>
          </p:nvGrpSpPr>
          <p:grpSpPr bwMode="auto"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35894" name="Rectangle 86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895" name="Rectangle 87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125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"July", "August", "September", "October",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73" name="Group 88"/>
            <p:cNvGrpSpPr>
              <a:grpSpLocks/>
            </p:cNvGrpSpPr>
            <p:nvPr/>
          </p:nvGrpSpPr>
          <p:grpSpPr bwMode="auto"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35892" name="Rectangle 89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893" name="Rectangle 90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126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"November", "December" };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74" name="Group 91"/>
            <p:cNvGrpSpPr>
              <a:grpSpLocks/>
            </p:cNvGrpSpPr>
            <p:nvPr/>
          </p:nvGrpSpPr>
          <p:grpSpPr bwMode="auto">
            <a:xfrm>
              <a:off x="0" y="10846"/>
              <a:ext cx="3072" cy="374"/>
              <a:chOff x="0" y="10846"/>
              <a:chExt cx="3072" cy="374"/>
            </a:xfrm>
          </p:grpSpPr>
          <p:sp>
            <p:nvSpPr>
              <p:cNvPr id="35890" name="Rectangle 92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891" name="Rectangle 93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127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75" name="Group 94"/>
            <p:cNvGrpSpPr>
              <a:grpSpLocks/>
            </p:cNvGrpSpPr>
            <p:nvPr/>
          </p:nvGrpSpPr>
          <p:grpSpPr bwMode="auto">
            <a:xfrm>
              <a:off x="0" y="11220"/>
              <a:ext cx="3072" cy="374"/>
              <a:chOff x="0" y="11220"/>
              <a:chExt cx="3072" cy="374"/>
            </a:xfrm>
          </p:grpSpPr>
          <p:sp>
            <p:nvSpPr>
              <p:cNvPr id="35888" name="Rectangle 95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889" name="Rectangle 96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128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output &lt;&lt; monthName[ d.month ] &lt;&lt; ' '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76" name="Group 97"/>
            <p:cNvGrpSpPr>
              <a:grpSpLocks/>
            </p:cNvGrpSpPr>
            <p:nvPr/>
          </p:nvGrpSpPr>
          <p:grpSpPr bwMode="auto">
            <a:xfrm>
              <a:off x="0" y="11594"/>
              <a:ext cx="3072" cy="374"/>
              <a:chOff x="0" y="11594"/>
              <a:chExt cx="3072" cy="374"/>
            </a:xfrm>
          </p:grpSpPr>
          <p:sp>
            <p:nvSpPr>
              <p:cNvPr id="35886" name="Rectangle 98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887" name="Rectangle 99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129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&lt;&lt; d.day &lt;&lt; ", " &lt;&lt; d.year;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77" name="Group 100"/>
            <p:cNvGrpSpPr>
              <a:grpSpLocks/>
            </p:cNvGrpSpPr>
            <p:nvPr/>
          </p:nvGrpSpPr>
          <p:grpSpPr bwMode="auto">
            <a:xfrm>
              <a:off x="0" y="11968"/>
              <a:ext cx="3072" cy="374"/>
              <a:chOff x="0" y="11968"/>
              <a:chExt cx="3072" cy="374"/>
            </a:xfrm>
          </p:grpSpPr>
          <p:sp>
            <p:nvSpPr>
              <p:cNvPr id="35884" name="Rectangle 101"/>
              <p:cNvSpPr>
                <a:spLocks noChangeArrowheads="1"/>
              </p:cNvSpPr>
              <p:nvPr/>
            </p:nvSpPr>
            <p:spPr bwMode="auto">
              <a:xfrm>
                <a:off x="0" y="1196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885" name="Rectangle 102"/>
              <p:cNvSpPr>
                <a:spLocks noChangeArrowheads="1"/>
              </p:cNvSpPr>
              <p:nvPr/>
            </p:nvSpPr>
            <p:spPr bwMode="auto">
              <a:xfrm>
                <a:off x="0" y="1196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130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78" name="Group 103"/>
            <p:cNvGrpSpPr>
              <a:grpSpLocks/>
            </p:cNvGrpSpPr>
            <p:nvPr/>
          </p:nvGrpSpPr>
          <p:grpSpPr bwMode="auto">
            <a:xfrm>
              <a:off x="0" y="12342"/>
              <a:ext cx="3072" cy="374"/>
              <a:chOff x="0" y="12342"/>
              <a:chExt cx="3072" cy="374"/>
            </a:xfrm>
          </p:grpSpPr>
          <p:sp>
            <p:nvSpPr>
              <p:cNvPr id="35882" name="Rectangle 104"/>
              <p:cNvSpPr>
                <a:spLocks noChangeArrowheads="1"/>
              </p:cNvSpPr>
              <p:nvPr/>
            </p:nvSpPr>
            <p:spPr bwMode="auto">
              <a:xfrm>
                <a:off x="0" y="1234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883" name="Rectangle 105"/>
              <p:cNvSpPr>
                <a:spLocks noChangeArrowheads="1"/>
              </p:cNvSpPr>
              <p:nvPr/>
            </p:nvSpPr>
            <p:spPr bwMode="auto">
              <a:xfrm>
                <a:off x="0" y="1234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131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output;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enables cascading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879" name="Group 106"/>
            <p:cNvGrpSpPr>
              <a:grpSpLocks/>
            </p:cNvGrpSpPr>
            <p:nvPr/>
          </p:nvGrpSpPr>
          <p:grpSpPr bwMode="auto">
            <a:xfrm>
              <a:off x="0" y="12716"/>
              <a:ext cx="3072" cy="374"/>
              <a:chOff x="0" y="12716"/>
              <a:chExt cx="3072" cy="374"/>
            </a:xfrm>
          </p:grpSpPr>
          <p:sp>
            <p:nvSpPr>
              <p:cNvPr id="35880" name="Rectangle 107"/>
              <p:cNvSpPr>
                <a:spLocks noChangeArrowheads="1"/>
              </p:cNvSpPr>
              <p:nvPr/>
            </p:nvSpPr>
            <p:spPr bwMode="auto">
              <a:xfrm>
                <a:off x="0" y="1271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5881" name="Rectangle 108"/>
              <p:cNvSpPr>
                <a:spLocks noChangeArrowheads="1"/>
              </p:cNvSpPr>
              <p:nvPr/>
            </p:nvSpPr>
            <p:spPr bwMode="auto">
              <a:xfrm>
                <a:off x="0" y="1271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132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601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3"/>
          <p:cNvGrpSpPr>
            <a:grpSpLocks/>
          </p:cNvGrpSpPr>
          <p:nvPr/>
        </p:nvGrpSpPr>
        <p:grpSpPr bwMode="auto">
          <a:xfrm>
            <a:off x="0" y="0"/>
            <a:ext cx="6781800" cy="6858000"/>
            <a:chOff x="0" y="0"/>
            <a:chExt cx="3072" cy="13464"/>
          </a:xfrm>
        </p:grpSpPr>
        <p:grpSp>
          <p:nvGrpSpPr>
            <p:cNvPr id="36869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3697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76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133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Fig. 8.6: fig08_06.cpp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870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36973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74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134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Driver for class Date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871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36971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72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135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&lt;iostream&gt;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872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36969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70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136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873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36967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68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137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874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36965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66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138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875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36963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64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139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876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36961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62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140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"date1.h"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877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36959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60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141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878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36957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58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142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main()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879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36955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56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143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880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36953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54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144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Date d1, d2( 12, 27, 1992 ), d3( 0, 99, 8045 );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881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36951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52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145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cout &lt;&lt; "d1 is " &lt;&lt; d1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882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36949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50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146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&lt;&lt; "\nd2 is " &lt;&lt; d2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883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36947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48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147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&lt;&lt; "\nd3 is " &lt;&lt; d3 &lt;&lt; "\n\n";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884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36945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46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148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885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36943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44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149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cout &lt;&lt; "d2 += 7 is " &lt;&lt; ( d2 += 7 ) &lt;&lt; "\n\n";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886" name="Group 55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36941" name="Rectangle 56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42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150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887" name="Group 58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36939" name="Rectangle 59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40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151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d3.setDate( 2, 28, 1992 );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888" name="Group 61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36937" name="Rectangle 6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38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152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cout &lt;&lt; "  d3 is " &lt;&lt; d3;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889" name="Group 64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36935" name="Rectangle 65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36" name="Rectangle 6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153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cout &lt;&lt; "\n++d3 is " &lt;&lt; ++d3 &lt;&lt; "\n\n";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890" name="Group 67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36933" name="Rectangle 68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34" name="Rectangle 6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154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891" name="Group 70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36931" name="Rectangle 71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32" name="Rectangle 7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155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Date d4( 3, 18, 1969 );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892" name="Group 73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36929" name="Rectangle 74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30" name="Rectangle 7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156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893" name="Group 76"/>
            <p:cNvGrpSpPr>
              <a:grpSpLocks/>
            </p:cNvGrpSpPr>
            <p:nvPr/>
          </p:nvGrpSpPr>
          <p:grpSpPr bwMode="auto"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36927" name="Rectangle 77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28" name="Rectangle 7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157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cout &lt;&lt; "Testing the preincrement operator:\n"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894" name="Group 79"/>
            <p:cNvGrpSpPr>
              <a:grpSpLocks/>
            </p:cNvGrpSpPr>
            <p:nvPr/>
          </p:nvGrpSpPr>
          <p:grpSpPr bwMode="auto"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36925" name="Rectangle 80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26" name="Rectangle 81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158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&lt;&lt; "  d4 is " &lt;&lt; d4 &lt;&lt; '\n';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895" name="Group 82"/>
            <p:cNvGrpSpPr>
              <a:grpSpLocks/>
            </p:cNvGrpSpPr>
            <p:nvPr/>
          </p:nvGrpSpPr>
          <p:grpSpPr bwMode="auto"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36923" name="Rectangle 83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24" name="Rectangle 84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159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cout &lt;&lt; "++d4 is " &lt;&lt; ++d4 &lt;&lt; '\n';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896" name="Group 85"/>
            <p:cNvGrpSpPr>
              <a:grpSpLocks/>
            </p:cNvGrpSpPr>
            <p:nvPr/>
          </p:nvGrpSpPr>
          <p:grpSpPr bwMode="auto"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36921" name="Rectangle 86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22" name="Rectangle 87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160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cout &lt;&lt; "  d4 is " &lt;&lt; d4 &lt;&lt; "\n\n";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897" name="Group 88"/>
            <p:cNvGrpSpPr>
              <a:grpSpLocks/>
            </p:cNvGrpSpPr>
            <p:nvPr/>
          </p:nvGrpSpPr>
          <p:grpSpPr bwMode="auto"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36919" name="Rectangle 89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20" name="Rectangle 90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161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898" name="Group 91"/>
            <p:cNvGrpSpPr>
              <a:grpSpLocks/>
            </p:cNvGrpSpPr>
            <p:nvPr/>
          </p:nvGrpSpPr>
          <p:grpSpPr bwMode="auto">
            <a:xfrm>
              <a:off x="0" y="10846"/>
              <a:ext cx="3072" cy="374"/>
              <a:chOff x="0" y="10846"/>
              <a:chExt cx="3072" cy="374"/>
            </a:xfrm>
          </p:grpSpPr>
          <p:sp>
            <p:nvSpPr>
              <p:cNvPr id="36917" name="Rectangle 92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18" name="Rectangle 93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162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cout &lt;&lt; "Testing the postincrement operator:\n"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899" name="Group 94"/>
            <p:cNvGrpSpPr>
              <a:grpSpLocks/>
            </p:cNvGrpSpPr>
            <p:nvPr/>
          </p:nvGrpSpPr>
          <p:grpSpPr bwMode="auto">
            <a:xfrm>
              <a:off x="0" y="11220"/>
              <a:ext cx="3072" cy="374"/>
              <a:chOff x="0" y="11220"/>
              <a:chExt cx="3072" cy="374"/>
            </a:xfrm>
          </p:grpSpPr>
          <p:sp>
            <p:nvSpPr>
              <p:cNvPr id="36915" name="Rectangle 95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16" name="Rectangle 96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163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&lt;&lt; "  d4 is " &lt;&lt; d4 &lt;&lt; '\n';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900" name="Group 97"/>
            <p:cNvGrpSpPr>
              <a:grpSpLocks/>
            </p:cNvGrpSpPr>
            <p:nvPr/>
          </p:nvGrpSpPr>
          <p:grpSpPr bwMode="auto">
            <a:xfrm>
              <a:off x="0" y="11594"/>
              <a:ext cx="3072" cy="374"/>
              <a:chOff x="0" y="11594"/>
              <a:chExt cx="3072" cy="374"/>
            </a:xfrm>
          </p:grpSpPr>
          <p:sp>
            <p:nvSpPr>
              <p:cNvPr id="36913" name="Rectangle 98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14" name="Rectangle 99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164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cout &lt;&lt; "d4++ is " &lt;&lt; d4++ &lt;&lt; '\n';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901" name="Group 100"/>
            <p:cNvGrpSpPr>
              <a:grpSpLocks/>
            </p:cNvGrpSpPr>
            <p:nvPr/>
          </p:nvGrpSpPr>
          <p:grpSpPr bwMode="auto">
            <a:xfrm>
              <a:off x="0" y="11968"/>
              <a:ext cx="3072" cy="374"/>
              <a:chOff x="0" y="11968"/>
              <a:chExt cx="3072" cy="374"/>
            </a:xfrm>
          </p:grpSpPr>
          <p:sp>
            <p:nvSpPr>
              <p:cNvPr id="36911" name="Rectangle 101"/>
              <p:cNvSpPr>
                <a:spLocks noChangeArrowheads="1"/>
              </p:cNvSpPr>
              <p:nvPr/>
            </p:nvSpPr>
            <p:spPr bwMode="auto">
              <a:xfrm>
                <a:off x="0" y="1196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12" name="Rectangle 102"/>
              <p:cNvSpPr>
                <a:spLocks noChangeArrowheads="1"/>
              </p:cNvSpPr>
              <p:nvPr/>
            </p:nvSpPr>
            <p:spPr bwMode="auto">
              <a:xfrm>
                <a:off x="0" y="1196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165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cout &lt;&lt; "  d4 is " &lt;&lt; d4 &lt;&lt; endl;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902" name="Group 103"/>
            <p:cNvGrpSpPr>
              <a:grpSpLocks/>
            </p:cNvGrpSpPr>
            <p:nvPr/>
          </p:nvGrpSpPr>
          <p:grpSpPr bwMode="auto">
            <a:xfrm>
              <a:off x="0" y="12342"/>
              <a:ext cx="3072" cy="374"/>
              <a:chOff x="0" y="12342"/>
              <a:chExt cx="3072" cy="374"/>
            </a:xfrm>
          </p:grpSpPr>
          <p:sp>
            <p:nvSpPr>
              <p:cNvPr id="36909" name="Rectangle 104"/>
              <p:cNvSpPr>
                <a:spLocks noChangeArrowheads="1"/>
              </p:cNvSpPr>
              <p:nvPr/>
            </p:nvSpPr>
            <p:spPr bwMode="auto">
              <a:xfrm>
                <a:off x="0" y="1234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10" name="Rectangle 105"/>
              <p:cNvSpPr>
                <a:spLocks noChangeArrowheads="1"/>
              </p:cNvSpPr>
              <p:nvPr/>
            </p:nvSpPr>
            <p:spPr bwMode="auto">
              <a:xfrm>
                <a:off x="0" y="1234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166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903" name="Group 106"/>
            <p:cNvGrpSpPr>
              <a:grpSpLocks/>
            </p:cNvGrpSpPr>
            <p:nvPr/>
          </p:nvGrpSpPr>
          <p:grpSpPr bwMode="auto">
            <a:xfrm>
              <a:off x="0" y="12716"/>
              <a:ext cx="3072" cy="374"/>
              <a:chOff x="0" y="12716"/>
              <a:chExt cx="3072" cy="374"/>
            </a:xfrm>
          </p:grpSpPr>
          <p:sp>
            <p:nvSpPr>
              <p:cNvPr id="36907" name="Rectangle 107"/>
              <p:cNvSpPr>
                <a:spLocks noChangeArrowheads="1"/>
              </p:cNvSpPr>
              <p:nvPr/>
            </p:nvSpPr>
            <p:spPr bwMode="auto">
              <a:xfrm>
                <a:off x="0" y="1271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08" name="Rectangle 108"/>
              <p:cNvSpPr>
                <a:spLocks noChangeArrowheads="1"/>
              </p:cNvSpPr>
              <p:nvPr/>
            </p:nvSpPr>
            <p:spPr bwMode="auto">
              <a:xfrm>
                <a:off x="0" y="1271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167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0;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904" name="Group 109"/>
            <p:cNvGrpSpPr>
              <a:grpSpLocks/>
            </p:cNvGrpSpPr>
            <p:nvPr/>
          </p:nvGrpSpPr>
          <p:grpSpPr bwMode="auto">
            <a:xfrm>
              <a:off x="0" y="13090"/>
              <a:ext cx="3072" cy="374"/>
              <a:chOff x="0" y="13090"/>
              <a:chExt cx="3072" cy="374"/>
            </a:xfrm>
          </p:grpSpPr>
          <p:sp>
            <p:nvSpPr>
              <p:cNvPr id="36905" name="Rectangle 110"/>
              <p:cNvSpPr>
                <a:spLocks noChangeArrowheads="1"/>
              </p:cNvSpPr>
              <p:nvPr/>
            </p:nvSpPr>
            <p:spPr bwMode="auto">
              <a:xfrm>
                <a:off x="0" y="1309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36906" name="Rectangle 111"/>
              <p:cNvSpPr>
                <a:spLocks noChangeArrowheads="1"/>
              </p:cNvSpPr>
              <p:nvPr/>
            </p:nvSpPr>
            <p:spPr bwMode="auto">
              <a:xfrm>
                <a:off x="0" y="1309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168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696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39756" y="0"/>
            <a:ext cx="9067800" cy="1036319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Calling an overloaded operator from native data types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+mj-lt"/>
                <a:cs typeface="Tahoma" panose="020B0604030504040204" pitchFamily="34" charset="0"/>
              </a:rPr>
              <a:t>In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  <a:cs typeface="Tahoma" panose="020B0604030504040204" pitchFamily="34" charset="0"/>
              </a:rPr>
              <a:t>previous lectures</a:t>
            </a:r>
            <a:r>
              <a:rPr lang="en-US" sz="2800" dirty="0" smtClean="0">
                <a:latin typeface="+mj-lt"/>
                <a:cs typeface="Tahoma" panose="020B0604030504040204" pitchFamily="34" charset="0"/>
              </a:rPr>
              <a:t>, we were </a:t>
            </a:r>
            <a:r>
              <a:rPr lang="en-US" sz="2800" b="1" dirty="0" smtClean="0">
                <a:solidFill>
                  <a:srgbClr val="2C14DE"/>
                </a:solidFill>
                <a:latin typeface="+mj-lt"/>
                <a:cs typeface="Tahoma" panose="020B0604030504040204" pitchFamily="34" charset="0"/>
              </a:rPr>
              <a:t>calling an overloaded operator</a:t>
            </a:r>
            <a:r>
              <a:rPr lang="en-US" sz="2800" dirty="0" smtClean="0">
                <a:latin typeface="+mj-lt"/>
                <a:cs typeface="Tahoma" panose="020B0604030504040204" pitchFamily="34" charset="0"/>
              </a:rPr>
              <a:t> of a </a:t>
            </a:r>
            <a:r>
              <a:rPr lang="en-US" sz="2800" b="1" dirty="0" smtClean="0">
                <a:solidFill>
                  <a:srgbClr val="2C14DE"/>
                </a:solidFill>
                <a:latin typeface="+mj-lt"/>
                <a:cs typeface="Tahoma" panose="020B0604030504040204" pitchFamily="34" charset="0"/>
              </a:rPr>
              <a:t>class only with the help of its object (instance)</a:t>
            </a:r>
          </a:p>
          <a:p>
            <a:endParaRPr lang="en-US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Tx/>
              <a:buNone/>
            </a:pPr>
            <a:r>
              <a:rPr lang="en-US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Point</a:t>
            </a:r>
            <a:r>
              <a:rPr lang="en-US" dirty="0" smtClean="0">
                <a:latin typeface="Consolas" panose="020B0609020204030204" pitchFamily="49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  <a:cs typeface="Tahoma" panose="020B0604030504040204" pitchFamily="34" charset="0"/>
              </a:rPr>
              <a:t>, </a:t>
            </a:r>
            <a:r>
              <a:rPr lang="en-US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  <a:cs typeface="Tahoma" panose="020B0604030504040204" pitchFamily="34" charset="0"/>
              </a:rPr>
              <a:t>, </a:t>
            </a:r>
            <a:r>
              <a:rPr lang="en-US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Tahoma" panose="020B0604030504040204" pitchFamily="34" charset="0"/>
              </a:rPr>
              <a:t>;</a:t>
            </a: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Tahoma" panose="020B0604030504040204" pitchFamily="34" charset="0"/>
              </a:rPr>
              <a:t>// where </a:t>
            </a:r>
            <a:r>
              <a:rPr lang="en-US" b="1" dirty="0">
                <a:solidFill>
                  <a:srgbClr val="2C14DE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+ is overloaded </a:t>
            </a:r>
            <a:r>
              <a:rPr lang="en-US" dirty="0">
                <a:latin typeface="Consolas" panose="020B0609020204030204" pitchFamily="49" charset="0"/>
                <a:cs typeface="Tahoma" panose="020B0604030504040204" pitchFamily="34" charset="0"/>
              </a:rPr>
              <a:t>in </a:t>
            </a:r>
            <a:r>
              <a:rPr lang="en-US" b="1" dirty="0">
                <a:latin typeface="Consolas" panose="020B0609020204030204" pitchFamily="49" charset="0"/>
                <a:cs typeface="Tahoma" panose="020B0604030504040204" pitchFamily="34" charset="0"/>
              </a:rPr>
              <a:t>Point </a:t>
            </a:r>
            <a:r>
              <a:rPr lang="en-US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class</a:t>
            </a:r>
            <a:endParaRPr lang="en-US" dirty="0" smtClean="0">
              <a:latin typeface="Consolas" panose="020B0609020204030204" pitchFamily="49" charset="0"/>
              <a:cs typeface="Tahoma" panose="020B0604030504040204" pitchFamily="34" charset="0"/>
            </a:endParaRPr>
          </a:p>
          <a:p>
            <a:pPr lvl="1">
              <a:buFontTx/>
              <a:buNone/>
            </a:pPr>
            <a:r>
              <a:rPr lang="en-US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  <a:cs typeface="Tahoma" panose="020B0604030504040204" pitchFamily="34" charset="0"/>
              </a:rPr>
              <a:t> = </a:t>
            </a:r>
            <a:r>
              <a:rPr lang="en-US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  <a:cs typeface="Tahoma" panose="020B0604030504040204" pitchFamily="34" charset="0"/>
              </a:rPr>
              <a:t> + </a:t>
            </a:r>
            <a:r>
              <a:rPr lang="en-US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Tahoma" panose="020B0604030504040204" pitchFamily="34" charset="0"/>
              </a:rPr>
              <a:t>;//</a:t>
            </a:r>
            <a:r>
              <a:rPr lang="en-US" dirty="0" err="1" smtClean="0">
                <a:latin typeface="Consolas" panose="020B0609020204030204" pitchFamily="49" charset="0"/>
                <a:cs typeface="Tahoma" panose="020B0604030504040204" pitchFamily="34" charset="0"/>
              </a:rPr>
              <a:t>b.operator</a:t>
            </a:r>
            <a:r>
              <a:rPr lang="en-US" dirty="0" smtClean="0">
                <a:latin typeface="Consolas" panose="020B0609020204030204" pitchFamily="49" charset="0"/>
                <a:cs typeface="Tahoma" panose="020B0604030504040204" pitchFamily="34" charset="0"/>
              </a:rPr>
              <a:t>+(c);</a:t>
            </a:r>
            <a:endParaRPr lang="en-US" dirty="0" smtClean="0">
              <a:latin typeface="Consolas" panose="020B0609020204030204" pitchFamily="49" charset="0"/>
              <a:cs typeface="Tahoma" panose="020B060403050404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381000" y="1219200"/>
            <a:ext cx="6781800" cy="3560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d1 is January 1, 1900</a:t>
            </a:r>
          </a:p>
          <a:p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d2 is December 27, 1992</a:t>
            </a:r>
          </a:p>
          <a:p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d3 is January 1, 1900</a:t>
            </a:r>
          </a:p>
          <a:p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d2 += 7 is January 3, 1993</a:t>
            </a:r>
          </a:p>
          <a:p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d3 is February 28, 1992</a:t>
            </a:r>
          </a:p>
          <a:p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++d3 is February 29, 1992</a:t>
            </a:r>
          </a:p>
          <a:p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 the preincrement operator:</a:t>
            </a:r>
          </a:p>
          <a:p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d4 is March 18, 1969</a:t>
            </a:r>
          </a:p>
          <a:p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++d4 is March 19, 1969</a:t>
            </a:r>
          </a:p>
          <a:p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d4 is March 19, 1969</a:t>
            </a:r>
          </a:p>
          <a:p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 the postincrement operator:</a:t>
            </a:r>
          </a:p>
          <a:p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d4 is March 19, 1969</a:t>
            </a:r>
          </a:p>
          <a:p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d4++ is March 19, 1969</a:t>
            </a:r>
          </a:p>
          <a:p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d4 is March 20, 1969</a:t>
            </a:r>
          </a:p>
          <a:p>
            <a:endParaRPr lang="en-US" sz="12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64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r>
              <a:rPr lang="en-US" b="1" dirty="0" smtClean="0">
                <a:solidFill>
                  <a:srgbClr val="D20000"/>
                </a:solidFill>
                <a:cs typeface="Tahoma" panose="020B0604030504040204" pitchFamily="34" charset="0"/>
              </a:rPr>
              <a:t>String Library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cs typeface="Tahoma" panose="020B0604030504040204" pitchFamily="34" charset="0"/>
              </a:rPr>
              <a:t>We will use </a:t>
            </a:r>
            <a:r>
              <a:rPr lang="en-US" b="1" dirty="0" smtClean="0">
                <a:latin typeface="+mj-lt"/>
                <a:cs typeface="Tahoma" panose="020B0604030504040204" pitchFamily="34" charset="0"/>
              </a:rPr>
              <a:t>operator overloading to build String library</a:t>
            </a:r>
          </a:p>
          <a:p>
            <a:endParaRPr lang="en-US" b="1" dirty="0" smtClean="0">
              <a:latin typeface="+mj-lt"/>
              <a:cs typeface="Tahoma" panose="020B0604030504040204" pitchFamily="34" charset="0"/>
            </a:endParaRPr>
          </a:p>
          <a:p>
            <a:r>
              <a:rPr lang="en-US" b="1" dirty="0" smtClean="0">
                <a:solidFill>
                  <a:srgbClr val="D20000"/>
                </a:solidFill>
                <a:latin typeface="+mj-lt"/>
                <a:cs typeface="Tahoma" panose="020B0604030504040204" pitchFamily="34" charset="0"/>
              </a:rPr>
              <a:t>Overloaded Operators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D20000"/>
                </a:solidFill>
                <a:latin typeface="+mj-lt"/>
                <a:cs typeface="Tahoma" panose="020B0604030504040204" pitchFamily="34" charset="0"/>
              </a:rPr>
              <a:t>=</a:t>
            </a:r>
            <a:r>
              <a:rPr lang="en-US" dirty="0" smtClean="0">
                <a:latin typeface="+mj-lt"/>
                <a:cs typeface="Tahoma" panose="020B0604030504040204" pitchFamily="34" charset="0"/>
              </a:rPr>
              <a:t> (for </a:t>
            </a:r>
            <a:r>
              <a:rPr lang="en-US" dirty="0" smtClean="0">
                <a:solidFill>
                  <a:srgbClr val="2C14DE"/>
                </a:solidFill>
                <a:latin typeface="+mj-lt"/>
                <a:cs typeface="Tahoma" panose="020B0604030504040204" pitchFamily="34" charset="0"/>
              </a:rPr>
              <a:t>text assignment</a:t>
            </a:r>
            <a:r>
              <a:rPr lang="en-US" dirty="0" smtClean="0">
                <a:latin typeface="+mj-lt"/>
                <a:cs typeface="Tahoma" panose="020B060403050404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D20000"/>
                </a:solidFill>
                <a:latin typeface="+mj-lt"/>
                <a:cs typeface="Tahoma" panose="020B0604030504040204" pitchFamily="34" charset="0"/>
              </a:rPr>
              <a:t>==</a:t>
            </a:r>
            <a:r>
              <a:rPr lang="en-US" dirty="0" smtClean="0">
                <a:latin typeface="+mj-lt"/>
                <a:cs typeface="Tahoma" panose="020B0604030504040204" pitchFamily="34" charset="0"/>
              </a:rPr>
              <a:t> (for </a:t>
            </a:r>
            <a:r>
              <a:rPr lang="en-US" dirty="0" smtClean="0">
                <a:solidFill>
                  <a:srgbClr val="2C14DE"/>
                </a:solidFill>
                <a:latin typeface="+mj-lt"/>
                <a:cs typeface="Tahoma" panose="020B0604030504040204" pitchFamily="34" charset="0"/>
              </a:rPr>
              <a:t>comparison between two strings</a:t>
            </a:r>
            <a:r>
              <a:rPr lang="en-US" dirty="0" smtClean="0">
                <a:latin typeface="+mj-lt"/>
                <a:cs typeface="Tahoma" panose="020B060403050404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rgbClr val="D20000"/>
                </a:solidFill>
                <a:latin typeface="+mj-lt"/>
                <a:cs typeface="Tahoma" panose="020B0604030504040204" pitchFamily="34" charset="0"/>
              </a:rPr>
              <a:t>ostream</a:t>
            </a:r>
            <a:r>
              <a:rPr lang="en-US" dirty="0" smtClean="0">
                <a:solidFill>
                  <a:srgbClr val="D20000"/>
                </a:solidFill>
                <a:latin typeface="+mj-lt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+mj-lt"/>
                <a:cs typeface="Tahoma" panose="020B0604030504040204" pitchFamily="34" charset="0"/>
              </a:rPr>
              <a:t>and </a:t>
            </a:r>
            <a:r>
              <a:rPr lang="en-US" b="1" dirty="0" err="1" smtClean="0">
                <a:solidFill>
                  <a:srgbClr val="D20000"/>
                </a:solidFill>
                <a:latin typeface="+mj-lt"/>
                <a:cs typeface="Tahoma" panose="020B0604030504040204" pitchFamily="34" charset="0"/>
              </a:rPr>
              <a:t>istream</a:t>
            </a:r>
            <a:r>
              <a:rPr lang="en-US" dirty="0" smtClean="0">
                <a:solidFill>
                  <a:srgbClr val="D20000"/>
                </a:solidFill>
                <a:latin typeface="+mj-lt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+mj-lt"/>
                <a:cs typeface="Tahoma" panose="020B0604030504040204" pitchFamily="34" charset="0"/>
              </a:rPr>
              <a:t>(for </a:t>
            </a:r>
            <a:r>
              <a:rPr lang="en-US" dirty="0" err="1" smtClean="0">
                <a:solidFill>
                  <a:srgbClr val="2C14DE"/>
                </a:solidFill>
                <a:latin typeface="+mj-lt"/>
                <a:cs typeface="Tahoma" panose="020B0604030504040204" pitchFamily="34" charset="0"/>
              </a:rPr>
              <a:t>cin</a:t>
            </a:r>
            <a:r>
              <a:rPr lang="en-US" dirty="0" smtClean="0">
                <a:solidFill>
                  <a:srgbClr val="2C14DE"/>
                </a:solidFill>
                <a:latin typeface="+mj-lt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+mj-lt"/>
                <a:cs typeface="Tahoma" panose="020B0604030504040204" pitchFamily="34" charset="0"/>
              </a:rPr>
              <a:t>and </a:t>
            </a:r>
            <a:r>
              <a:rPr lang="en-US" dirty="0" err="1" smtClean="0">
                <a:solidFill>
                  <a:srgbClr val="2C14DE"/>
                </a:solidFill>
                <a:latin typeface="+mj-lt"/>
                <a:cs typeface="Tahoma" panose="020B0604030504040204" pitchFamily="34" charset="0"/>
              </a:rPr>
              <a:t>cout</a:t>
            </a:r>
            <a:r>
              <a:rPr lang="en-US" dirty="0" smtClean="0">
                <a:latin typeface="+mj-lt"/>
                <a:cs typeface="Tahoma" panose="020B060403050404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D20000"/>
                </a:solidFill>
                <a:latin typeface="+mj-lt"/>
                <a:cs typeface="Tahoma" panose="020B0604030504040204" pitchFamily="34" charset="0"/>
              </a:rPr>
              <a:t>+</a:t>
            </a:r>
            <a:r>
              <a:rPr lang="en-US" dirty="0" smtClean="0">
                <a:latin typeface="+mj-lt"/>
                <a:cs typeface="Tahoma" panose="020B0604030504040204" pitchFamily="34" charset="0"/>
              </a:rPr>
              <a:t> (for </a:t>
            </a:r>
            <a:r>
              <a:rPr lang="en-US" dirty="0" smtClean="0">
                <a:solidFill>
                  <a:srgbClr val="2C14DE"/>
                </a:solidFill>
                <a:latin typeface="+mj-lt"/>
                <a:cs typeface="Tahoma" panose="020B0604030504040204" pitchFamily="34" charset="0"/>
              </a:rPr>
              <a:t>adding two strings</a:t>
            </a:r>
            <a:r>
              <a:rPr lang="en-US" dirty="0" smtClean="0">
                <a:latin typeface="+mj-lt"/>
                <a:cs typeface="Tahoma" panose="020B060403050404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D20000"/>
                </a:solidFill>
                <a:latin typeface="+mj-lt"/>
                <a:cs typeface="Tahoma" panose="020B0604030504040204" pitchFamily="34" charset="0"/>
              </a:rPr>
              <a:t>[ ]</a:t>
            </a:r>
            <a:r>
              <a:rPr lang="en-US" dirty="0" smtClean="0">
                <a:latin typeface="+mj-lt"/>
                <a:cs typeface="Tahoma" panose="020B0604030504040204" pitchFamily="34" charset="0"/>
              </a:rPr>
              <a:t> (for </a:t>
            </a:r>
            <a:r>
              <a:rPr lang="en-US" dirty="0" smtClean="0">
                <a:solidFill>
                  <a:srgbClr val="2C14DE"/>
                </a:solidFill>
                <a:latin typeface="+mj-lt"/>
                <a:cs typeface="Tahoma" panose="020B0604030504040204" pitchFamily="34" charset="0"/>
              </a:rPr>
              <a:t>retrieving </a:t>
            </a:r>
            <a:r>
              <a:rPr lang="en-US" dirty="0" smtClean="0">
                <a:latin typeface="+mj-lt"/>
                <a:cs typeface="Tahoma" panose="020B0604030504040204" pitchFamily="34" charset="0"/>
              </a:rPr>
              <a:t>or </a:t>
            </a:r>
            <a:r>
              <a:rPr lang="en-US" dirty="0" smtClean="0">
                <a:solidFill>
                  <a:srgbClr val="2C14DE"/>
                </a:solidFill>
                <a:latin typeface="+mj-lt"/>
                <a:cs typeface="Tahoma" panose="020B0604030504040204" pitchFamily="34" charset="0"/>
              </a:rPr>
              <a:t>changing single character </a:t>
            </a:r>
            <a:r>
              <a:rPr lang="en-US" dirty="0" smtClean="0">
                <a:latin typeface="+mj-lt"/>
                <a:cs typeface="Tahoma" panose="020B0604030504040204" pitchFamily="34" charset="0"/>
              </a:rPr>
              <a:t>in string) </a:t>
            </a:r>
          </a:p>
          <a:p>
            <a:endParaRPr lang="en-US" dirty="0" smtClean="0">
              <a:latin typeface="+mj-lt"/>
              <a:cs typeface="Tahoma" panose="020B0604030504040204" pitchFamily="34" charset="0"/>
            </a:endParaRPr>
          </a:p>
          <a:p>
            <a:endParaRPr lang="en-US" dirty="0" smtClean="0">
              <a:latin typeface="+mj-lt"/>
              <a:cs typeface="Tahoma" panose="020B0604030504040204" pitchFamily="34" charset="0"/>
            </a:endParaRPr>
          </a:p>
          <a:p>
            <a:endParaRPr lang="en-US" dirty="0" smtClean="0">
              <a:latin typeface="+mj-lt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1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112519"/>
          </a:xfrm>
        </p:spPr>
        <p:txBody>
          <a:bodyPr/>
          <a:lstStyle/>
          <a:p>
            <a:r>
              <a:rPr lang="en-US" b="1" dirty="0" smtClean="0">
                <a:solidFill>
                  <a:srgbClr val="D20000"/>
                </a:solidFill>
                <a:cs typeface="Tahoma" panose="020B0604030504040204" pitchFamily="34" charset="0"/>
              </a:rPr>
              <a:t>String Library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56" y="1219200"/>
            <a:ext cx="8878956" cy="5410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4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 String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4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4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private: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4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char *text;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4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public: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4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String(char *</a:t>
            </a:r>
            <a:r>
              <a:rPr lang="en-US" sz="2400" b="1" dirty="0" err="1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</a:t>
            </a:r>
            <a:r>
              <a:rPr lang="en-US" sz="24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4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{		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4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text = new char[ </a:t>
            </a:r>
            <a:r>
              <a:rPr lang="en-US" sz="2400" b="1" dirty="0" err="1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strlen</a:t>
            </a:r>
            <a:r>
              <a:rPr lang="en-US" sz="24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</a:t>
            </a:r>
            <a:r>
              <a:rPr lang="en-US" sz="24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)];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4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</a:t>
            </a:r>
            <a:r>
              <a:rPr lang="en-US" sz="2400" b="1" dirty="0" err="1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strcpy</a:t>
            </a:r>
            <a:r>
              <a:rPr lang="en-US" sz="24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text,str</a:t>
            </a:r>
            <a:r>
              <a:rPr lang="en-US" sz="24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4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2400" b="1" dirty="0" smtClean="0">
              <a:latin typeface="Consolas" panose="020B06090202040302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2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2200" b="1" dirty="0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friend </a:t>
            </a:r>
            <a:r>
              <a:rPr lang="en-US" sz="2200" b="1" dirty="0" err="1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ostream</a:t>
            </a:r>
            <a:r>
              <a:rPr lang="en-US" sz="2200" b="1" dirty="0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&amp; operator&lt;&lt;(</a:t>
            </a:r>
            <a:r>
              <a:rPr lang="en-US" sz="2200" b="1" dirty="0" err="1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ostream</a:t>
            </a:r>
            <a:r>
              <a:rPr lang="en-US" sz="2200" b="1" dirty="0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&amp;,String &amp;</a:t>
            </a:r>
            <a:r>
              <a:rPr lang="en-US" sz="2200" b="1" dirty="0" err="1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</a:t>
            </a:r>
            <a:r>
              <a:rPr lang="en-US" sz="2200" b="1" dirty="0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200" b="1" dirty="0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friend </a:t>
            </a:r>
            <a:r>
              <a:rPr lang="en-US" sz="2200" b="1" dirty="0" err="1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istream</a:t>
            </a:r>
            <a:r>
              <a:rPr lang="en-US" sz="2200" b="1" dirty="0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&amp; operator&gt;&gt;(</a:t>
            </a:r>
            <a:r>
              <a:rPr lang="en-US" sz="2200" b="1" dirty="0" err="1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istream</a:t>
            </a:r>
            <a:r>
              <a:rPr lang="en-US" sz="2200" b="1" dirty="0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&amp;,String &amp;</a:t>
            </a:r>
            <a:r>
              <a:rPr lang="en-US" sz="2200" b="1" dirty="0" err="1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</a:t>
            </a:r>
            <a:r>
              <a:rPr lang="en-US" sz="2200" b="1" dirty="0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2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void operator= (char *</a:t>
            </a:r>
            <a:r>
              <a:rPr lang="en-US" sz="2200" b="1" dirty="0" err="1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</a:t>
            </a:r>
            <a:r>
              <a:rPr lang="en-US" sz="22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2400" b="1" dirty="0" smtClean="0">
              <a:latin typeface="Consolas" panose="020B06090202040302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4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1600" b="1" dirty="0" smtClean="0">
              <a:latin typeface="Consolas" panose="020B06090202040302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r>
              <a:rPr lang="en-US" b="1" dirty="0" smtClean="0">
                <a:solidFill>
                  <a:srgbClr val="D2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String Library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610600" cy="5486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2200" b="1" dirty="0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String&amp; operator+(String &amp;</a:t>
            </a:r>
            <a:r>
              <a:rPr lang="en-US" sz="2200" b="1" dirty="0" err="1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</a:t>
            </a:r>
            <a:r>
              <a:rPr lang="en-US" sz="2200" b="1" dirty="0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200" b="1" dirty="0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String&amp; operator+(char *</a:t>
            </a:r>
            <a:r>
              <a:rPr lang="en-US" sz="2200" b="1" dirty="0" err="1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</a:t>
            </a:r>
            <a:r>
              <a:rPr lang="en-US" sz="2200" b="1" dirty="0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2200" b="1" dirty="0" smtClean="0">
              <a:solidFill>
                <a:srgbClr val="2C14DE"/>
              </a:solidFill>
              <a:latin typeface="Consolas" panose="020B06090202040302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200" b="1" dirty="0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2200" b="1" dirty="0" err="1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bool</a:t>
            </a:r>
            <a:r>
              <a:rPr lang="en-US" sz="2200" b="1" dirty="0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operator==(String &amp;</a:t>
            </a:r>
            <a:r>
              <a:rPr lang="en-US" sz="2200" b="1" dirty="0" err="1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</a:t>
            </a:r>
            <a:r>
              <a:rPr lang="en-US" sz="2200" b="1" dirty="0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200" b="1" dirty="0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2200" b="1" dirty="0" err="1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bool</a:t>
            </a:r>
            <a:r>
              <a:rPr lang="en-US" sz="2200" b="1" dirty="0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operator==(char *</a:t>
            </a:r>
            <a:r>
              <a:rPr lang="en-US" sz="2200" b="1" dirty="0" err="1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</a:t>
            </a:r>
            <a:r>
              <a:rPr lang="en-US" sz="2200" b="1" dirty="0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2200" b="1" dirty="0" smtClean="0">
              <a:solidFill>
                <a:srgbClr val="2C14DE"/>
              </a:solidFill>
              <a:latin typeface="Consolas" panose="020B06090202040302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200" b="1" dirty="0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char&amp; operator[] (</a:t>
            </a:r>
            <a:r>
              <a:rPr lang="en-US" sz="2200" b="1" dirty="0" err="1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Index);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2300" b="1" dirty="0" smtClean="0">
              <a:latin typeface="Consolas" panose="020B06090202040302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2300" b="1" dirty="0">
              <a:latin typeface="Consolas" panose="020B06090202040302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2300" b="1" dirty="0" smtClean="0">
              <a:latin typeface="Consolas" panose="020B06090202040302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err="1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bool</a:t>
            </a:r>
            <a:r>
              <a:rPr lang="en-US" sz="2300" b="1" dirty="0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String::operator == ( char *</a:t>
            </a:r>
            <a:r>
              <a:rPr lang="en-US" sz="2300" b="1" dirty="0" err="1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</a:t>
            </a:r>
            <a:r>
              <a:rPr lang="en-US" sz="2300" b="1" dirty="0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2300" b="1" dirty="0" err="1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bool</a:t>
            </a:r>
            <a:r>
              <a:rPr lang="en-US" sz="23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300" b="1" dirty="0" err="1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val</a:t>
            </a:r>
            <a:r>
              <a:rPr lang="en-US" sz="23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2300" b="1" dirty="0" err="1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val</a:t>
            </a:r>
            <a:r>
              <a:rPr lang="en-US" sz="23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sz="2300" b="1" dirty="0" err="1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strcmp</a:t>
            </a:r>
            <a:r>
              <a:rPr lang="en-US" sz="23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2300" b="1" dirty="0" err="1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text,str</a:t>
            </a:r>
            <a:r>
              <a:rPr lang="en-US" sz="23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if ( </a:t>
            </a:r>
            <a:r>
              <a:rPr lang="en-US" sz="2300" b="1" dirty="0" err="1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val</a:t>
            </a:r>
            <a:r>
              <a:rPr lang="en-US" sz="23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== 0 )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return true;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else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return false;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1400" dirty="0" smtClean="0">
              <a:latin typeface="Consolas" panose="020B06090202040302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7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r>
              <a:rPr lang="en-US" b="1" dirty="0" smtClean="0">
                <a:solidFill>
                  <a:srgbClr val="D20000"/>
                </a:solidFill>
                <a:cs typeface="Tahoma" panose="020B0604030504040204" pitchFamily="34" charset="0"/>
              </a:rPr>
              <a:t>String Library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4953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err="1" smtClean="0">
                <a:solidFill>
                  <a:srgbClr val="2C14DE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bool</a:t>
            </a:r>
            <a:r>
              <a:rPr lang="en-US" sz="2300" b="1" dirty="0" smtClean="0">
                <a:solidFill>
                  <a:srgbClr val="2C14DE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String::operator == ( String &amp;par)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2300" b="1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bool</a:t>
            </a: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300" b="1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val</a:t>
            </a: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2300" b="1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val</a:t>
            </a: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sz="2300" b="1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strcmp</a:t>
            </a: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2300" b="1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text,par.text</a:t>
            </a: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if ( </a:t>
            </a:r>
            <a:r>
              <a:rPr lang="en-US" sz="2300" b="1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val</a:t>
            </a: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== 0 )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return true;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else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return false;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2300" b="1" dirty="0" smtClean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2300" b="1" dirty="0" smtClean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solidFill>
                  <a:srgbClr val="2C14DE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String::operator = (char *</a:t>
            </a:r>
            <a:r>
              <a:rPr lang="en-US" sz="2300" b="1" dirty="0" err="1" smtClean="0">
                <a:solidFill>
                  <a:srgbClr val="2C14DE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</a:t>
            </a:r>
            <a:r>
              <a:rPr lang="en-US" sz="2300" b="1" dirty="0" smtClean="0">
                <a:solidFill>
                  <a:srgbClr val="2C14DE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	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text = new char[ </a:t>
            </a:r>
            <a:r>
              <a:rPr lang="en-US" sz="2300" b="1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strlen</a:t>
            </a: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2300" b="1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</a:t>
            </a: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];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2300" b="1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strcpy</a:t>
            </a: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2300" b="1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text,str</a:t>
            </a: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2300" dirty="0" smtClean="0">
              <a:latin typeface="Tahoma" panose="020B0604030504040204" pitchFamily="34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2300" dirty="0" smtClean="0">
              <a:latin typeface="Tahoma" panose="020B0604030504040204" pitchFamily="34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2300" dirty="0" smtClean="0">
              <a:latin typeface="Tahoma" panose="020B0604030504040204" pitchFamily="34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20000"/>
                </a:solidFill>
                <a:cs typeface="Tahoma" panose="020B0604030504040204" pitchFamily="34" charset="0"/>
              </a:rPr>
              <a:t>String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solidFill>
                  <a:srgbClr val="D20000"/>
                </a:solidFill>
                <a:cs typeface="Tahoma" panose="020B0604030504040204" pitchFamily="34" charset="0"/>
              </a:rPr>
              <a:t>Library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10600" cy="495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600" b="1" dirty="0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String&amp; String::operator + (String &amp;par)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6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6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String </a:t>
            </a:r>
            <a:r>
              <a:rPr lang="en-US" sz="2600" b="1" dirty="0" err="1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iSt</a:t>
            </a:r>
            <a:r>
              <a:rPr lang="en-US" sz="26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"";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6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2600" b="1" dirty="0" err="1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length =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6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length = </a:t>
            </a:r>
            <a:r>
              <a:rPr lang="en-US" sz="2600" b="1" dirty="0" err="1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strlen</a:t>
            </a:r>
            <a:r>
              <a:rPr lang="en-US" sz="26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(text);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6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length += </a:t>
            </a:r>
            <a:r>
              <a:rPr lang="en-US" sz="2600" b="1" dirty="0" err="1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strlen</a:t>
            </a:r>
            <a:r>
              <a:rPr lang="en-US" sz="26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2600" b="1" dirty="0" err="1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par.text</a:t>
            </a:r>
            <a:r>
              <a:rPr lang="en-US" sz="26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6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2600" b="1" dirty="0" err="1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iSt.text</a:t>
            </a:r>
            <a:r>
              <a:rPr lang="en-US" sz="26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new char[length];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2600" b="1" dirty="0" smtClean="0">
              <a:latin typeface="Consolas" panose="020B06090202040302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6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2600" b="1" dirty="0" err="1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strcpy</a:t>
            </a:r>
            <a:r>
              <a:rPr lang="en-US" sz="26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2600" b="1" dirty="0" err="1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iSt.text,text</a:t>
            </a:r>
            <a:r>
              <a:rPr lang="en-US" sz="26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6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2600" b="1" dirty="0" err="1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strcat</a:t>
            </a:r>
            <a:r>
              <a:rPr lang="en-US" sz="26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2600" b="1" dirty="0" err="1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iSt.text,par.text</a:t>
            </a:r>
            <a:r>
              <a:rPr lang="en-US" sz="26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2600" b="1" dirty="0" smtClean="0">
              <a:latin typeface="Consolas" panose="020B06090202040302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6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return </a:t>
            </a:r>
            <a:r>
              <a:rPr lang="en-US" sz="2600" b="1" dirty="0" err="1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iSt</a:t>
            </a:r>
            <a:r>
              <a:rPr lang="en-US" sz="26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	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6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47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11251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D20000"/>
                </a:solidFill>
                <a:cs typeface="Tahoma" panose="020B0604030504040204" pitchFamily="34" charset="0"/>
              </a:rPr>
              <a:t>String Library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4953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solidFill>
                  <a:srgbClr val="2C14DE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String&amp; String::operator + (char *</a:t>
            </a:r>
            <a:r>
              <a:rPr lang="en-US" sz="2300" b="1" dirty="0" err="1" smtClean="0">
                <a:solidFill>
                  <a:srgbClr val="2C14DE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</a:t>
            </a:r>
            <a:r>
              <a:rPr lang="en-US" sz="2300" b="1" dirty="0" smtClean="0">
                <a:solidFill>
                  <a:srgbClr val="2C14DE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String </a:t>
            </a:r>
            <a:r>
              <a:rPr lang="en-US" sz="2300" b="1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iSt</a:t>
            </a: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"";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2300" b="1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length =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length = </a:t>
            </a:r>
            <a:r>
              <a:rPr lang="en-US" sz="2300" b="1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strlen</a:t>
            </a: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(text);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length += </a:t>
            </a:r>
            <a:r>
              <a:rPr lang="en-US" sz="2300" b="1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strlen</a:t>
            </a: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2300" b="1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</a:t>
            </a: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2300" b="1" dirty="0" smtClean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2300" b="1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iSt.text</a:t>
            </a: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new char[length];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2300" b="1" dirty="0" smtClean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2300" b="1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strcpy</a:t>
            </a: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2300" b="1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iSt.text,text</a:t>
            </a: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2300" b="1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strcat</a:t>
            </a: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2300" b="1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iSt.text,str</a:t>
            </a: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2300" b="1" dirty="0" smtClean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return </a:t>
            </a:r>
            <a:r>
              <a:rPr lang="en-US" sz="2300" b="1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iSt</a:t>
            </a: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	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2300" dirty="0" smtClean="0">
              <a:latin typeface="Tahoma" panose="020B0604030504040204" pitchFamily="34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2300" dirty="0" smtClean="0">
              <a:latin typeface="Tahoma" panose="020B0604030504040204" pitchFamily="34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  <a:cs typeface="Tahoma" panose="020B0604030504040204" pitchFamily="34" charset="0"/>
              </a:rPr>
              <a:t>String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solidFill>
                  <a:srgbClr val="D20000"/>
                </a:solidFill>
                <a:cs typeface="Tahoma" panose="020B0604030504040204" pitchFamily="34" charset="0"/>
              </a:rPr>
              <a:t>Library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4953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err="1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ostream</a:t>
            </a:r>
            <a:r>
              <a:rPr lang="en-US" sz="2300" b="1" dirty="0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&amp; operator&lt;&lt; (</a:t>
            </a:r>
            <a:r>
              <a:rPr lang="en-US" sz="2300" b="1" dirty="0" err="1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ostream</a:t>
            </a:r>
            <a:r>
              <a:rPr lang="en-US" sz="2300" b="1" dirty="0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&amp;out, String &amp;</a:t>
            </a:r>
            <a:r>
              <a:rPr lang="en-US" sz="2300" b="1" dirty="0" err="1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</a:t>
            </a:r>
            <a:r>
              <a:rPr lang="en-US" sz="2300" b="1" dirty="0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out &lt;&lt; </a:t>
            </a:r>
            <a:r>
              <a:rPr lang="en-US" sz="2300" b="1" dirty="0" err="1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str.text</a:t>
            </a:r>
            <a:r>
              <a:rPr lang="en-US" sz="23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return out;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2300" b="1" dirty="0" smtClean="0">
              <a:latin typeface="Consolas" panose="020B06090202040302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2300" b="1" dirty="0" smtClean="0">
              <a:latin typeface="Consolas" panose="020B06090202040302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err="1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istream</a:t>
            </a:r>
            <a:r>
              <a:rPr lang="en-US" sz="2300" b="1" dirty="0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&amp; operator&gt;&gt; (</a:t>
            </a:r>
            <a:r>
              <a:rPr lang="en-US" sz="2300" b="1" dirty="0" err="1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istream</a:t>
            </a:r>
            <a:r>
              <a:rPr lang="en-US" sz="2300" b="1" dirty="0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&amp;in, String &amp;</a:t>
            </a:r>
            <a:r>
              <a:rPr lang="en-US" sz="2300" b="1" dirty="0" err="1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</a:t>
            </a:r>
            <a:r>
              <a:rPr lang="en-US" sz="2300" b="1" dirty="0" smtClean="0">
                <a:solidFill>
                  <a:srgbClr val="2C14DE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char temp[200];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in &gt;&gt; temp;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text = new char[</a:t>
            </a:r>
            <a:r>
              <a:rPr lang="en-US" sz="2300" b="1" dirty="0" err="1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strlen</a:t>
            </a:r>
            <a:r>
              <a:rPr lang="en-US" sz="23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(temp)];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2300" b="1" dirty="0" err="1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strcpy</a:t>
            </a:r>
            <a:r>
              <a:rPr lang="en-US" sz="23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2300" b="1" dirty="0" err="1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text,temp</a:t>
            </a:r>
            <a:r>
              <a:rPr lang="en-US" sz="23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2300" b="1" dirty="0" smtClean="0">
              <a:latin typeface="Consolas" panose="020B06090202040302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return in;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2300" dirty="0" smtClean="0">
              <a:latin typeface="Consolas" panose="020B06090202040302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2300" dirty="0" smtClean="0">
              <a:latin typeface="Consolas" panose="020B06090202040302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1400" dirty="0" smtClean="0">
              <a:latin typeface="Consolas" panose="020B06090202040302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8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  <a:cs typeface="Tahoma" panose="020B0604030504040204" pitchFamily="34" charset="0"/>
              </a:rPr>
              <a:t>String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solidFill>
                  <a:srgbClr val="D20000"/>
                </a:solidFill>
                <a:cs typeface="Tahoma" panose="020B0604030504040204" pitchFamily="34" charset="0"/>
              </a:rPr>
              <a:t>Library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4953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solidFill>
                  <a:srgbClr val="2C14DE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char&amp; String::[] (</a:t>
            </a:r>
            <a:r>
              <a:rPr lang="en-US" sz="2300" b="1" dirty="0" err="1" smtClean="0">
                <a:solidFill>
                  <a:srgbClr val="2C14DE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int</a:t>
            </a:r>
            <a:r>
              <a:rPr lang="en-US" sz="2300" b="1" dirty="0" smtClean="0">
                <a:solidFill>
                  <a:srgbClr val="2C14DE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 Index)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		return text[Index];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2300" b="1" dirty="0" smtClean="0">
              <a:latin typeface="Consolas" panose="020B0609020204030204" pitchFamily="49" charset="0"/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b="1" dirty="0" smtClean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//String string1 = </a:t>
            </a:r>
            <a:r>
              <a:rPr lang="ja-JP" altLang="en-US" sz="2300" b="1" dirty="0" smtClean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“</a:t>
            </a:r>
            <a:r>
              <a:rPr lang="en-US" altLang="ja-JP" sz="2300" b="1" dirty="0" smtClean="0">
                <a:solidFill>
                  <a:srgbClr val="008000"/>
                </a:solidFill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hello</a:t>
            </a:r>
            <a:r>
              <a:rPr lang="ja-JP" altLang="en-US" sz="2300" b="1" dirty="0" smtClean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”</a:t>
            </a:r>
            <a:r>
              <a:rPr lang="en-US" altLang="ja-JP" sz="2300" b="1" dirty="0" smtClean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dirty="0" smtClean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 string1[0] = </a:t>
            </a:r>
            <a:r>
              <a:rPr lang="ja-JP" altLang="en-US" sz="2300" dirty="0" smtClean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‘</a:t>
            </a:r>
            <a:r>
              <a:rPr lang="en-US" altLang="ja-JP" sz="2300" dirty="0" smtClean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a</a:t>
            </a:r>
            <a:r>
              <a:rPr lang="ja-JP" altLang="en-US" sz="2300" dirty="0" smtClean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’</a:t>
            </a:r>
            <a:r>
              <a:rPr lang="en-US" altLang="ja-JP" sz="2300" dirty="0" smtClean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dirty="0" smtClean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//string1.text[0] = </a:t>
            </a:r>
            <a:r>
              <a:rPr lang="ja-JP" altLang="en-US" sz="2300" dirty="0" smtClean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‘</a:t>
            </a:r>
            <a:r>
              <a:rPr lang="en-US" altLang="ja-JP" sz="2300" dirty="0" smtClean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a</a:t>
            </a:r>
            <a:r>
              <a:rPr lang="ja-JP" altLang="en-US" sz="2300" dirty="0" smtClean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’</a:t>
            </a:r>
            <a:r>
              <a:rPr lang="en-US" altLang="ja-JP" sz="2300" dirty="0" smtClean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2300" dirty="0" smtClean="0">
              <a:solidFill>
                <a:srgbClr val="008000"/>
              </a:solidFill>
              <a:latin typeface="Consolas" panose="020B0609020204030204" pitchFamily="49" charset="0"/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300" dirty="0" smtClean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 char c = string1[0];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2300" dirty="0" smtClean="0">
              <a:latin typeface="Consolas" panose="020B0609020204030204" pitchFamily="49" charset="0"/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1400" dirty="0" smtClean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  <a:cs typeface="Tahoma" panose="020B0604030504040204" pitchFamily="34" charset="0"/>
              </a:rPr>
              <a:t>String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solidFill>
                  <a:srgbClr val="D20000"/>
                </a:solidFill>
                <a:cs typeface="Tahoma" panose="020B0604030504040204" pitchFamily="34" charset="0"/>
              </a:rPr>
              <a:t>Library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534400" cy="4495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19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9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main ( 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	String string1 = </a:t>
            </a:r>
            <a:r>
              <a:rPr lang="ja-JP" alt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altLang="ja-JP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hello</a:t>
            </a:r>
            <a:r>
              <a:rPr lang="ja-JP" alt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altLang="ja-JP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	String string2 = </a:t>
            </a:r>
            <a:r>
              <a:rPr lang="ja-JP" alt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“”</a:t>
            </a:r>
            <a:r>
              <a:rPr lang="en-US" altLang="ja-JP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19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	string1 = </a:t>
            </a:r>
            <a:r>
              <a:rPr lang="ja-JP" alt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altLang="ja-JP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hello world</a:t>
            </a:r>
            <a:r>
              <a:rPr lang="ja-JP" alt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altLang="ja-JP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ja-JP" alt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altLang="ja-JP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Enter string 2 text</a:t>
            </a:r>
            <a:r>
              <a:rPr lang="ja-JP" alt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altLang="ja-JP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ja-JP" sz="19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altLang="ja-JP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cin</a:t>
            </a:r>
            <a:r>
              <a:rPr 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&gt;&gt; string2;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	if ( string1 == string2 )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		</a:t>
            </a:r>
            <a:r>
              <a:rPr lang="en-US" sz="19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ja-JP" alt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altLang="ja-JP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Both strings are equal</a:t>
            </a:r>
            <a:r>
              <a:rPr lang="ja-JP" alt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altLang="ja-JP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ja-JP" sz="19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altLang="ja-JP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19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	string2[0] = </a:t>
            </a:r>
            <a:r>
              <a:rPr lang="ja-JP" alt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‘</a:t>
            </a:r>
            <a:r>
              <a:rPr lang="en-US" altLang="ja-JP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ja-JP" alt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	string2[1] = </a:t>
            </a:r>
            <a:r>
              <a:rPr lang="ja-JP" alt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‘</a:t>
            </a:r>
            <a:r>
              <a:rPr lang="en-US" altLang="ja-JP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lang="ja-JP" alt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ja-JP" alt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altLang="ja-JP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The second string is </a:t>
            </a:r>
            <a:r>
              <a:rPr lang="ja-JP" alt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altLang="ja-JP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&lt;&lt; string2 &lt;&lt; </a:t>
            </a:r>
            <a:r>
              <a:rPr lang="en-US" altLang="ja-JP" sz="19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altLang="ja-JP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&lt;&lt; the first character is </a:t>
            </a:r>
            <a:r>
              <a:rPr lang="ja-JP" alt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altLang="ja-JP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&lt;&lt; string1[0] &lt;&lt; </a:t>
            </a:r>
            <a:r>
              <a:rPr lang="en-US" altLang="ja-JP" sz="19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altLang="ja-JP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19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19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charset="2"/>
              <a:buNone/>
            </a:pPr>
            <a:endParaRPr lang="en-US" sz="19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9756" y="0"/>
            <a:ext cx="9104244" cy="1036319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Calling an overloaded operator from native data types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0" y="1056688"/>
            <a:ext cx="9144000" cy="58013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Tahoma" panose="020B0604030504040204" pitchFamily="34" charset="0"/>
              </a:rPr>
              <a:t>But, </a:t>
            </a:r>
            <a:r>
              <a:rPr lang="en-US" sz="2800" b="1" dirty="0" smtClean="0">
                <a:solidFill>
                  <a:srgbClr val="008000"/>
                </a:solidFill>
                <a:cs typeface="Tahoma" panose="020B0604030504040204" pitchFamily="34" charset="0"/>
              </a:rPr>
              <a:t>Can we call an overloaded operator of a class from the variables of native data types?</a:t>
            </a:r>
          </a:p>
          <a:p>
            <a:pPr lvl="1">
              <a:buFontTx/>
              <a:buNone/>
            </a:pPr>
            <a:r>
              <a:rPr lang="en-US" dirty="0" smtClean="0">
                <a:cs typeface="Tahoma" panose="020B0604030504040204" pitchFamily="34" charset="0"/>
              </a:rPr>
              <a:t>	</a:t>
            </a:r>
            <a:r>
              <a:rPr lang="en-US" sz="2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2C14D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variable</a:t>
            </a:r>
            <a:r>
              <a:rPr 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Point </a:t>
            </a:r>
            <a:r>
              <a:rPr lang="en-US" sz="2400" b="1" dirty="0" smtClean="0">
                <a:solidFill>
                  <a:srgbClr val="D2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</a:t>
            </a:r>
            <a:r>
              <a:rPr 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2C14D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variable</a:t>
            </a:r>
            <a:r>
              <a:rPr 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smtClean="0">
                <a:solidFill>
                  <a:srgbClr val="2C14D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variable</a:t>
            </a:r>
            <a:r>
              <a:rPr 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+ </a:t>
            </a:r>
            <a:r>
              <a:rPr lang="en-US" sz="2400" b="1" dirty="0" smtClean="0">
                <a:solidFill>
                  <a:srgbClr val="D2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</a:t>
            </a:r>
            <a:r>
              <a:rPr 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;//</a:t>
            </a:r>
            <a:r>
              <a:rPr lang="en-US" sz="2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operaot</a:t>
            </a:r>
            <a:r>
              <a:rPr 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+(</a:t>
            </a:r>
            <a:r>
              <a:rPr lang="en-US" sz="2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variable</a:t>
            </a:r>
            <a:r>
              <a:rPr lang="en-US" sz="2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,object</a:t>
            </a:r>
            <a:r>
              <a:rPr 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  <a:endParaRPr lang="en-US" sz="24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dirty="0" smtClean="0">
              <a:cs typeface="Tahoma" panose="020B0604030504040204" pitchFamily="34" charset="0"/>
            </a:endParaRPr>
          </a:p>
          <a:p>
            <a:pPr algn="just"/>
            <a:r>
              <a:rPr lang="en-US" sz="2800" dirty="0" smtClean="0">
                <a:cs typeface="Tahoma" panose="020B0604030504040204" pitchFamily="34" charset="0"/>
              </a:rPr>
              <a:t>In above example, </a:t>
            </a:r>
            <a:r>
              <a:rPr lang="en-US" sz="28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it </a:t>
            </a:r>
            <a:r>
              <a:rPr lang="en-US" sz="2800" b="1" u="sng" dirty="0" smtClean="0">
                <a:solidFill>
                  <a:srgbClr val="2C14DE"/>
                </a:solidFill>
                <a:cs typeface="Tahoma" panose="020B0604030504040204" pitchFamily="34" charset="0"/>
              </a:rPr>
              <a:t>seems that we need to overload</a:t>
            </a:r>
            <a:r>
              <a:rPr lang="en-US" sz="2800" u="sng" dirty="0" smtClean="0">
                <a:solidFill>
                  <a:srgbClr val="2C14DE"/>
                </a:solidFill>
                <a:cs typeface="Tahoma" panose="020B0604030504040204" pitchFamily="34" charset="0"/>
              </a:rPr>
              <a:t> </a:t>
            </a:r>
            <a:r>
              <a:rPr lang="en-US" sz="2800" b="1" dirty="0" smtClean="0">
                <a:solidFill>
                  <a:srgbClr val="B80000"/>
                </a:solidFill>
                <a:cs typeface="Tahoma" panose="020B0604030504040204" pitchFamily="34" charset="0"/>
              </a:rPr>
              <a:t>+</a:t>
            </a:r>
            <a:r>
              <a:rPr lang="en-US" sz="2800" dirty="0" smtClean="0">
                <a:solidFill>
                  <a:srgbClr val="B80000"/>
                </a:solidFill>
                <a:cs typeface="Tahoma" panose="020B0604030504040204" pitchFamily="34" charset="0"/>
              </a:rPr>
              <a:t> </a:t>
            </a:r>
            <a:r>
              <a:rPr lang="en-US" sz="2800" b="1" dirty="0" smtClean="0">
                <a:solidFill>
                  <a:srgbClr val="B80000"/>
                </a:solidFill>
                <a:cs typeface="Tahoma" panose="020B0604030504040204" pitchFamily="34" charset="0"/>
              </a:rPr>
              <a:t>operator</a:t>
            </a:r>
            <a:r>
              <a:rPr lang="en-US" sz="2800" dirty="0" smtClean="0">
                <a:solidFill>
                  <a:srgbClr val="B80000"/>
                </a:solidFill>
                <a:cs typeface="Tahoma" panose="020B0604030504040204" pitchFamily="34" charset="0"/>
              </a:rPr>
              <a:t> </a:t>
            </a:r>
            <a:r>
              <a:rPr lang="en-US" sz="2800" dirty="0" smtClean="0">
                <a:cs typeface="Tahoma" panose="020B0604030504040204" pitchFamily="34" charset="0"/>
              </a:rPr>
              <a:t>for </a:t>
            </a:r>
            <a:r>
              <a:rPr lang="en-US" sz="2800" b="1" dirty="0" err="1" smtClean="0">
                <a:solidFill>
                  <a:srgbClr val="2C14DE"/>
                </a:solidFill>
                <a:cs typeface="Tahoma" panose="020B0604030504040204" pitchFamily="34" charset="0"/>
              </a:rPr>
              <a:t>int</a:t>
            </a:r>
            <a:r>
              <a:rPr lang="en-US" sz="28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 </a:t>
            </a:r>
            <a:r>
              <a:rPr lang="en-US" sz="2800" b="1" dirty="0" smtClean="0">
                <a:cs typeface="Tahoma" panose="020B0604030504040204" pitchFamily="34" charset="0"/>
              </a:rPr>
              <a:t>(native-data type)</a:t>
            </a:r>
            <a:r>
              <a:rPr lang="en-US" sz="2800" dirty="0" smtClean="0">
                <a:cs typeface="Tahoma" panose="020B0604030504040204" pitchFamily="34" charset="0"/>
              </a:rPr>
              <a:t>. </a:t>
            </a:r>
          </a:p>
          <a:p>
            <a:pPr algn="just"/>
            <a:endParaRPr lang="en-US" dirty="0" smtClean="0">
              <a:cs typeface="Tahoma" panose="020B0604030504040204" pitchFamily="34" charset="0"/>
            </a:endParaRPr>
          </a:p>
          <a:p>
            <a:pPr algn="just"/>
            <a:r>
              <a:rPr lang="en-US" sz="2800" b="1" u="sng" dirty="0" smtClean="0">
                <a:solidFill>
                  <a:srgbClr val="FF0000"/>
                </a:solidFill>
                <a:cs typeface="Tahoma" panose="020B0604030504040204" pitchFamily="34" charset="0"/>
              </a:rPr>
              <a:t>But in operator overloading we can't change the functionality of </a:t>
            </a:r>
            <a:r>
              <a:rPr lang="en-US" sz="2800" b="1" u="sng" dirty="0" err="1" smtClean="0">
                <a:solidFill>
                  <a:srgbClr val="FF0000"/>
                </a:solidFill>
                <a:cs typeface="Tahoma" panose="020B0604030504040204" pitchFamily="34" charset="0"/>
              </a:rPr>
              <a:t>int</a:t>
            </a:r>
            <a:r>
              <a:rPr lang="en-US" sz="2800" b="1" u="sng" dirty="0" smtClean="0">
                <a:solidFill>
                  <a:srgbClr val="FF0000"/>
                </a:solidFill>
                <a:cs typeface="Tahoma" panose="020B0604030504040204" pitchFamily="34" charset="0"/>
              </a:rPr>
              <a:t> data type</a:t>
            </a:r>
          </a:p>
          <a:p>
            <a:pPr>
              <a:buFontTx/>
              <a:buNone/>
            </a:pPr>
            <a:endParaRPr lang="en-US" dirty="0" smtClean="0">
              <a:cs typeface="Tahoma" panose="020B0604030504040204" pitchFamily="34" charset="0"/>
            </a:endParaRPr>
          </a:p>
          <a:p>
            <a:endParaRPr lang="en-US" dirty="0" smtClean="0">
              <a:cs typeface="Tahoma" panose="020B060403050404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0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3631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Calling an overloaded operator from native data types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07556" cy="5638800"/>
          </a:xfrm>
        </p:spPr>
        <p:txBody>
          <a:bodyPr/>
          <a:lstStyle/>
          <a:p>
            <a:pPr algn="just"/>
            <a:r>
              <a:rPr lang="en-US" sz="3000" b="1" u="sng" dirty="0" smtClean="0">
                <a:solidFill>
                  <a:srgbClr val="B80000"/>
                </a:solidFill>
                <a:cs typeface="Tahoma" panose="020B0604030504040204" pitchFamily="34" charset="0"/>
              </a:rPr>
              <a:t>Friend functions </a:t>
            </a:r>
            <a:r>
              <a:rPr lang="en-US" sz="3000" dirty="0" smtClean="0">
                <a:cs typeface="Tahoma" panose="020B0604030504040204" pitchFamily="34" charset="0"/>
              </a:rPr>
              <a:t>can </a:t>
            </a:r>
            <a:r>
              <a:rPr lang="en-US" sz="3000" b="1" dirty="0" smtClean="0">
                <a:solidFill>
                  <a:srgbClr val="008000"/>
                </a:solidFill>
                <a:cs typeface="Tahoma" panose="020B0604030504040204" pitchFamily="34" charset="0"/>
              </a:rPr>
              <a:t>help us </a:t>
            </a:r>
            <a:r>
              <a:rPr lang="en-US" sz="3000" dirty="0" smtClean="0">
                <a:cs typeface="Tahoma" panose="020B0604030504040204" pitchFamily="34" charset="0"/>
              </a:rPr>
              <a:t>in </a:t>
            </a:r>
            <a:r>
              <a:rPr lang="en-US" sz="3000" b="1" dirty="0" smtClean="0">
                <a:solidFill>
                  <a:srgbClr val="008000"/>
                </a:solidFill>
                <a:cs typeface="Tahoma" panose="020B0604030504040204" pitchFamily="34" charset="0"/>
              </a:rPr>
              <a:t>solving this problem.</a:t>
            </a:r>
          </a:p>
          <a:p>
            <a:endParaRPr lang="en-US" dirty="0" smtClean="0">
              <a:cs typeface="Tahoma" panose="020B0604030504040204" pitchFamily="34" charset="0"/>
            </a:endParaRPr>
          </a:p>
          <a:p>
            <a:r>
              <a:rPr lang="en-US" sz="3000" b="1" dirty="0" smtClean="0">
                <a:solidFill>
                  <a:srgbClr val="B80000"/>
                </a:solidFill>
                <a:cs typeface="Tahoma" panose="020B0604030504040204" pitchFamily="34" charset="0"/>
              </a:rPr>
              <a:t>Friend Function: </a:t>
            </a:r>
            <a:r>
              <a:rPr lang="en-US" sz="3000" b="1" i="1" dirty="0" smtClean="0">
                <a:solidFill>
                  <a:srgbClr val="2C14DE"/>
                </a:solidFill>
                <a:cs typeface="Tahoma" panose="020B0604030504040204" pitchFamily="34" charset="0"/>
              </a:rPr>
              <a:t>A Friend function does not need an object of a class for its calling</a:t>
            </a:r>
            <a:r>
              <a:rPr lang="en-US" sz="3000" dirty="0" smtClean="0">
                <a:cs typeface="Tahoma" panose="020B0604030504040204" pitchFamily="34" charset="0"/>
              </a:rPr>
              <a:t>.</a:t>
            </a:r>
          </a:p>
          <a:p>
            <a:endParaRPr lang="en-US" dirty="0" smtClean="0">
              <a:cs typeface="Tahoma" panose="020B0604030504040204" pitchFamily="34" charset="0"/>
            </a:endParaRPr>
          </a:p>
          <a:p>
            <a:pPr algn="just"/>
            <a:r>
              <a:rPr lang="en-US" sz="3000" dirty="0" smtClean="0">
                <a:cs typeface="Tahoma" panose="020B0604030504040204" pitchFamily="34" charset="0"/>
              </a:rPr>
              <a:t>Thus, </a:t>
            </a:r>
            <a:r>
              <a:rPr lang="en-US" sz="3000" b="1" dirty="0" smtClean="0">
                <a:cs typeface="Tahoma" panose="020B0604030504040204" pitchFamily="34" charset="0"/>
              </a:rPr>
              <a:t>with a simple trick </a:t>
            </a:r>
            <a:r>
              <a:rPr lang="en-US" sz="3000" dirty="0" smtClean="0">
                <a:cs typeface="Tahoma" panose="020B0604030504040204" pitchFamily="34" charset="0"/>
              </a:rPr>
              <a:t>we can </a:t>
            </a:r>
            <a:r>
              <a:rPr lang="en-US" sz="30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set parameter1 </a:t>
            </a:r>
            <a:r>
              <a:rPr lang="en-US" sz="3000" dirty="0" smtClean="0">
                <a:cs typeface="Tahoma" panose="020B0604030504040204" pitchFamily="34" charset="0"/>
              </a:rPr>
              <a:t>of an </a:t>
            </a:r>
            <a:r>
              <a:rPr lang="en-US" sz="30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overloaded object</a:t>
            </a:r>
            <a:r>
              <a:rPr lang="en-US" sz="3000" dirty="0" smtClean="0">
                <a:cs typeface="Tahoma" panose="020B0604030504040204" pitchFamily="34" charset="0"/>
              </a:rPr>
              <a:t> to </a:t>
            </a:r>
            <a:r>
              <a:rPr lang="en-US" sz="30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native data type </a:t>
            </a:r>
            <a:r>
              <a:rPr lang="en-US" sz="3000" dirty="0" smtClean="0">
                <a:cs typeface="Tahoma" panose="020B0604030504040204" pitchFamily="34" charset="0"/>
              </a:rPr>
              <a:t>and </a:t>
            </a:r>
            <a:r>
              <a:rPr lang="en-US" sz="30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parameter2</a:t>
            </a:r>
            <a:r>
              <a:rPr lang="en-US" sz="3000" dirty="0" smtClean="0">
                <a:cs typeface="Tahoma" panose="020B0604030504040204" pitchFamily="34" charset="0"/>
              </a:rPr>
              <a:t> to </a:t>
            </a:r>
            <a:r>
              <a:rPr lang="en-US" sz="3000" b="1" dirty="0" smtClean="0">
                <a:solidFill>
                  <a:srgbClr val="2C14DE"/>
                </a:solidFill>
                <a:cs typeface="Tahoma" panose="020B0604030504040204" pitchFamily="34" charset="0"/>
              </a:rPr>
              <a:t>class object</a:t>
            </a:r>
            <a:r>
              <a:rPr lang="en-US" sz="3000" dirty="0" smtClean="0">
                <a:cs typeface="Tahoma" panose="020B0604030504040204" pitchFamily="34" charset="0"/>
              </a:rPr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9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3631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B80000"/>
                </a:solidFill>
              </a:rPr>
              <a:t>Friend Functions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07556" cy="5638800"/>
          </a:xfrm>
        </p:spPr>
        <p:txBody>
          <a:bodyPr>
            <a:normAutofit/>
          </a:bodyPr>
          <a:lstStyle/>
          <a:p>
            <a:pPr algn="just"/>
            <a:r>
              <a:rPr lang="en-US" sz="3000" b="1" u="sng" dirty="0" smtClean="0">
                <a:solidFill>
                  <a:srgbClr val="B80000"/>
                </a:solidFill>
                <a:cs typeface="Tahoma" panose="020B0604030504040204" pitchFamily="34" charset="0"/>
              </a:rPr>
              <a:t>Friend functions: </a:t>
            </a:r>
            <a:r>
              <a:rPr lang="en-US" sz="2800" dirty="0" smtClean="0"/>
              <a:t>can </a:t>
            </a:r>
            <a:r>
              <a:rPr lang="en-US" sz="2800" dirty="0"/>
              <a:t>be </a:t>
            </a:r>
            <a:r>
              <a:rPr lang="en-US" sz="2800" b="1" dirty="0">
                <a:solidFill>
                  <a:srgbClr val="2C14DE"/>
                </a:solidFill>
              </a:rPr>
              <a:t>given special grant to access private</a:t>
            </a:r>
            <a:r>
              <a:rPr lang="en-US" sz="2800" b="1" dirty="0"/>
              <a:t>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rgbClr val="2C14DE"/>
                </a:solidFill>
              </a:rPr>
              <a:t>protected</a:t>
            </a:r>
            <a:r>
              <a:rPr lang="en-US" sz="2800" dirty="0">
                <a:solidFill>
                  <a:srgbClr val="2C14DE"/>
                </a:solidFill>
              </a:rPr>
              <a:t> </a:t>
            </a:r>
            <a:r>
              <a:rPr lang="en-US" sz="2800" b="1" dirty="0" smtClean="0"/>
              <a:t>members</a:t>
            </a:r>
            <a:r>
              <a:rPr lang="en-US" sz="2800" dirty="0" smtClean="0"/>
              <a:t>. </a:t>
            </a:r>
            <a:r>
              <a:rPr lang="en-US" sz="2800" dirty="0"/>
              <a:t>A </a:t>
            </a:r>
            <a:r>
              <a:rPr lang="en-US" sz="2800" b="1" dirty="0"/>
              <a:t>friend function can be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a) </a:t>
            </a:r>
            <a:r>
              <a:rPr lang="en-US" sz="2800" b="1" u="sng" dirty="0" smtClean="0">
                <a:solidFill>
                  <a:srgbClr val="008000"/>
                </a:solidFill>
              </a:rPr>
              <a:t>method </a:t>
            </a:r>
            <a:r>
              <a:rPr lang="en-US" sz="2800" b="1" u="sng" dirty="0">
                <a:solidFill>
                  <a:srgbClr val="008000"/>
                </a:solidFill>
              </a:rPr>
              <a:t>of another </a:t>
            </a:r>
            <a:r>
              <a:rPr lang="en-US" sz="2800" b="1" u="sng" dirty="0" smtClean="0">
                <a:solidFill>
                  <a:srgbClr val="008000"/>
                </a:solidFill>
              </a:rPr>
              <a:t>class</a:t>
            </a:r>
          </a:p>
          <a:p>
            <a:pPr marL="0" indent="0" algn="just">
              <a:buNone/>
            </a:pPr>
            <a:r>
              <a:rPr lang="en-US" sz="2800" dirty="0"/>
              <a:t> </a:t>
            </a:r>
            <a:r>
              <a:rPr lang="en-US" sz="2800" dirty="0" smtClean="0"/>
              <a:t>   b) </a:t>
            </a:r>
            <a:r>
              <a:rPr lang="en-US" sz="2800" b="1" u="sng" dirty="0" smtClean="0">
                <a:solidFill>
                  <a:srgbClr val="008000"/>
                </a:solidFill>
              </a:rPr>
              <a:t>global </a:t>
            </a:r>
            <a:r>
              <a:rPr lang="en-US" sz="2800" b="1" u="sng" dirty="0">
                <a:solidFill>
                  <a:srgbClr val="008000"/>
                </a:solidFill>
              </a:rPr>
              <a:t>function</a:t>
            </a:r>
            <a:endParaRPr lang="en-US" b="1" u="sng" dirty="0" smtClean="0">
              <a:solidFill>
                <a:srgbClr val="008000"/>
              </a:solidFill>
            </a:endParaRPr>
          </a:p>
          <a:p>
            <a:endParaRPr lang="en-US" dirty="0" smtClean="0"/>
          </a:p>
          <a:p>
            <a:pPr fontAlgn="base"/>
            <a:r>
              <a:rPr lang="en-US" sz="3000" b="1" dirty="0" smtClean="0">
                <a:solidFill>
                  <a:srgbClr val="D20000"/>
                </a:solidFill>
              </a:rPr>
              <a:t>Friends</a:t>
            </a:r>
            <a:r>
              <a:rPr lang="en-US" sz="3000" dirty="0" smtClean="0">
                <a:solidFill>
                  <a:srgbClr val="D20000"/>
                </a:solidFill>
              </a:rPr>
              <a:t> </a:t>
            </a:r>
            <a:r>
              <a:rPr lang="en-US" sz="3000" dirty="0"/>
              <a:t>should be </a:t>
            </a:r>
            <a:r>
              <a:rPr lang="en-US" sz="3000" b="1" dirty="0"/>
              <a:t>used only </a:t>
            </a:r>
            <a:r>
              <a:rPr lang="en-US" sz="3000" b="1" dirty="0">
                <a:solidFill>
                  <a:srgbClr val="2C14DE"/>
                </a:solidFill>
              </a:rPr>
              <a:t>for </a:t>
            </a:r>
            <a:r>
              <a:rPr lang="en-US" sz="3000" b="1" u="sng" dirty="0">
                <a:solidFill>
                  <a:srgbClr val="2C14DE"/>
                </a:solidFill>
              </a:rPr>
              <a:t>limited </a:t>
            </a:r>
            <a:r>
              <a:rPr lang="en-US" sz="3000" b="1" u="sng" dirty="0" smtClean="0">
                <a:solidFill>
                  <a:srgbClr val="2C14DE"/>
                </a:solidFill>
              </a:rPr>
              <a:t>purpose</a:t>
            </a:r>
            <a:r>
              <a:rPr lang="en-US" sz="3000" dirty="0"/>
              <a:t>,</a:t>
            </a:r>
            <a:r>
              <a:rPr lang="en-US" sz="3000" dirty="0" smtClean="0"/>
              <a:t> </a:t>
            </a:r>
            <a:r>
              <a:rPr lang="en-US" sz="3000" dirty="0"/>
              <a:t>too many </a:t>
            </a:r>
            <a:r>
              <a:rPr lang="en-US" sz="3000" b="1" dirty="0"/>
              <a:t>functions </a:t>
            </a:r>
            <a:r>
              <a:rPr lang="en-US" sz="3000" b="1" dirty="0" smtClean="0"/>
              <a:t>declared </a:t>
            </a:r>
            <a:r>
              <a:rPr lang="en-US" sz="3000" b="1" dirty="0"/>
              <a:t>as friends </a:t>
            </a:r>
            <a:r>
              <a:rPr lang="en-US" sz="3000" dirty="0" smtClean="0"/>
              <a:t>with </a:t>
            </a:r>
            <a:r>
              <a:rPr lang="en-US" sz="3000" dirty="0"/>
              <a:t>protected or private </a:t>
            </a:r>
            <a:r>
              <a:rPr lang="en-US" sz="3000" dirty="0" smtClean="0"/>
              <a:t>data access, </a:t>
            </a:r>
            <a:r>
              <a:rPr lang="en-US" sz="3000" b="1" dirty="0" smtClean="0">
                <a:solidFill>
                  <a:srgbClr val="2C14DE"/>
                </a:solidFill>
              </a:rPr>
              <a:t>lessens </a:t>
            </a:r>
            <a:r>
              <a:rPr lang="en-US" sz="3000" b="1" dirty="0">
                <a:solidFill>
                  <a:srgbClr val="2C14DE"/>
                </a:solidFill>
              </a:rPr>
              <a:t>the value of </a:t>
            </a:r>
            <a:r>
              <a:rPr lang="en-US" sz="3000" b="1" dirty="0" smtClean="0">
                <a:solidFill>
                  <a:srgbClr val="2C14DE"/>
                </a:solidFill>
              </a:rPr>
              <a:t>encapsulation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8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B80000"/>
                </a:solidFill>
              </a:rPr>
              <a:t>Calling an overloaded operator from native data types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1" dirty="0" smtClean="0">
                <a:latin typeface="+mj-lt"/>
                <a:cs typeface="Tahoma" panose="020B0604030504040204" pitchFamily="34" charset="0"/>
              </a:rPr>
              <a:t>For friend function the syntax is changed</a:t>
            </a:r>
            <a:r>
              <a:rPr lang="en-US" sz="2800" dirty="0" smtClean="0">
                <a:latin typeface="+mj-lt"/>
                <a:cs typeface="Tahoma" panose="020B0604030504040204" pitchFamily="34" charset="0"/>
              </a:rPr>
              <a:t>, the </a:t>
            </a:r>
            <a:r>
              <a:rPr lang="en-US" sz="2800" b="1" dirty="0" smtClean="0">
                <a:solidFill>
                  <a:srgbClr val="B80000"/>
                </a:solidFill>
                <a:latin typeface="+mj-lt"/>
                <a:cs typeface="Tahoma" panose="020B0604030504040204" pitchFamily="34" charset="0"/>
              </a:rPr>
              <a:t>first operator</a:t>
            </a:r>
            <a:r>
              <a:rPr lang="en-US" sz="2800" dirty="0" smtClean="0">
                <a:latin typeface="+mj-lt"/>
                <a:cs typeface="Tahoma" panose="020B0604030504040204" pitchFamily="34" charset="0"/>
              </a:rPr>
              <a:t> is moved from </a:t>
            </a:r>
            <a:r>
              <a:rPr lang="en-US" sz="2800" b="1" dirty="0" smtClean="0">
                <a:solidFill>
                  <a:srgbClr val="2C14DE"/>
                </a:solidFill>
                <a:latin typeface="+mj-lt"/>
                <a:cs typeface="Tahoma" panose="020B0604030504040204" pitchFamily="34" charset="0"/>
              </a:rPr>
              <a:t>calling object </a:t>
            </a:r>
            <a:r>
              <a:rPr lang="en-US" sz="2800" dirty="0" smtClean="0">
                <a:latin typeface="+mj-lt"/>
                <a:cs typeface="Tahoma" panose="020B0604030504040204" pitchFamily="34" charset="0"/>
              </a:rPr>
              <a:t>to </a:t>
            </a:r>
            <a:r>
              <a:rPr lang="en-US" sz="2800" b="1" dirty="0" smtClean="0">
                <a:solidFill>
                  <a:srgbClr val="2C14DE"/>
                </a:solidFill>
                <a:latin typeface="+mj-lt"/>
                <a:cs typeface="Tahoma" panose="020B0604030504040204" pitchFamily="34" charset="0"/>
              </a:rPr>
              <a:t>first parameter of function</a:t>
            </a:r>
            <a:r>
              <a:rPr lang="en-US" sz="2800" dirty="0" smtClean="0">
                <a:latin typeface="+mj-lt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friend </a:t>
            </a: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datatype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operator+ (</a:t>
            </a: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datatype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datatype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52400" y="5400133"/>
            <a:ext cx="4114800" cy="708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/>
              <a:t>return parameter (can be </a:t>
            </a:r>
            <a:r>
              <a:rPr lang="en-US" sz="2000" b="1" dirty="0">
                <a:solidFill>
                  <a:srgbClr val="2C14DE"/>
                </a:solidFill>
              </a:rPr>
              <a:t>native data type</a:t>
            </a:r>
            <a:r>
              <a:rPr lang="en-US" sz="2000" b="1" dirty="0"/>
              <a:t> or </a:t>
            </a:r>
            <a:r>
              <a:rPr lang="en-US" sz="2000" b="1" dirty="0">
                <a:solidFill>
                  <a:srgbClr val="2C14DE"/>
                </a:solidFill>
              </a:rPr>
              <a:t>user defined data ty</a:t>
            </a:r>
            <a:r>
              <a:rPr lang="en-US" sz="2000" b="1" dirty="0"/>
              <a:t>pe)</a:t>
            </a:r>
          </a:p>
        </p:txBody>
      </p:sp>
      <p:sp>
        <p:nvSpPr>
          <p:cNvPr id="19460" name="Line 8"/>
          <p:cNvSpPr>
            <a:spLocks noChangeShapeType="1"/>
          </p:cNvSpPr>
          <p:nvPr/>
        </p:nvSpPr>
        <p:spPr bwMode="auto">
          <a:xfrm flipH="1">
            <a:off x="990600" y="2895600"/>
            <a:ext cx="1143000" cy="25045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876800" y="4712382"/>
            <a:ext cx="4075946" cy="708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/>
              <a:t>Second parameter (can be </a:t>
            </a:r>
            <a:r>
              <a:rPr lang="en-US" sz="2000" b="1" dirty="0">
                <a:solidFill>
                  <a:srgbClr val="2C14DE"/>
                </a:solidFill>
              </a:rPr>
              <a:t>native data type</a:t>
            </a:r>
            <a:r>
              <a:rPr lang="en-US" sz="2000" b="1" dirty="0"/>
              <a:t> or </a:t>
            </a:r>
            <a:r>
              <a:rPr lang="en-US" sz="2000" b="1" dirty="0">
                <a:solidFill>
                  <a:srgbClr val="2C14DE"/>
                </a:solidFill>
              </a:rPr>
              <a:t>user defined data type</a:t>
            </a:r>
            <a:r>
              <a:rPr lang="en-US" sz="2000" b="1" dirty="0"/>
              <a:t>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362200" y="3657058"/>
            <a:ext cx="3962400" cy="708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/>
              <a:t>First parameter (can be </a:t>
            </a:r>
            <a:r>
              <a:rPr lang="en-US" sz="2000" b="1" u="sng" dirty="0">
                <a:solidFill>
                  <a:srgbClr val="2C14DE"/>
                </a:solidFill>
              </a:rPr>
              <a:t>native data </a:t>
            </a:r>
            <a:r>
              <a:rPr lang="en-US" sz="2000" b="1" dirty="0"/>
              <a:t>type or user </a:t>
            </a:r>
            <a:r>
              <a:rPr lang="en-US" sz="2000" b="1" dirty="0">
                <a:solidFill>
                  <a:srgbClr val="2C14DE"/>
                </a:solidFill>
              </a:rPr>
              <a:t>defined data type</a:t>
            </a:r>
            <a:r>
              <a:rPr lang="en-US" sz="2000" b="1" dirty="0"/>
              <a:t>)</a:t>
            </a: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H="1">
            <a:off x="7315200" y="2895600"/>
            <a:ext cx="0" cy="17863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2" name="Line 8"/>
          <p:cNvSpPr>
            <a:spLocks noChangeShapeType="1"/>
          </p:cNvSpPr>
          <p:nvPr/>
        </p:nvSpPr>
        <p:spPr bwMode="auto">
          <a:xfrm flipH="1">
            <a:off x="4343400" y="2895600"/>
            <a:ext cx="1143000" cy="76145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1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460" grpId="0" animBg="1"/>
      <p:bldP spid="8" grpId="0" animBg="1"/>
      <p:bldP spid="10" grpId="0" animBg="1"/>
      <p:bldP spid="19464" grpId="0" animBg="1"/>
      <p:bldP spid="194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036319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7863" y="1219200"/>
            <a:ext cx="9144000" cy="5638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4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class Point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4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4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	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private: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4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   	float </a:t>
            </a:r>
            <a:r>
              <a:rPr lang="en-US" sz="2400" b="1" dirty="0" err="1" smtClean="0">
                <a:latin typeface="Consolas" panose="020B0609020204030204" pitchFamily="49" charset="0"/>
                <a:cs typeface="Tahoma" panose="020B0604030504040204" pitchFamily="34" charset="0"/>
              </a:rPr>
              <a:t>m_dX</a:t>
            </a:r>
            <a:r>
              <a:rPr lang="en-US" sz="24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, </a:t>
            </a:r>
            <a:r>
              <a:rPr lang="en-US" sz="2400" b="1" dirty="0" err="1" smtClean="0">
                <a:latin typeface="Consolas" panose="020B0609020204030204" pitchFamily="49" charset="0"/>
                <a:cs typeface="Tahoma" panose="020B0604030504040204" pitchFamily="34" charset="0"/>
              </a:rPr>
              <a:t>m_dY</a:t>
            </a:r>
            <a:r>
              <a:rPr lang="en-US" sz="24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, </a:t>
            </a:r>
            <a:r>
              <a:rPr lang="en-US" sz="2400" b="1" dirty="0" err="1" smtClean="0">
                <a:latin typeface="Consolas" panose="020B0609020204030204" pitchFamily="49" charset="0"/>
                <a:cs typeface="Tahoma" panose="020B0604030504040204" pitchFamily="34" charset="0"/>
              </a:rPr>
              <a:t>m_dZ</a:t>
            </a:r>
            <a:r>
              <a:rPr lang="en-US" sz="24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;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4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	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public: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4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   	Point(float </a:t>
            </a:r>
            <a:r>
              <a:rPr lang="en-US" sz="2400" b="1" dirty="0" err="1" smtClean="0">
                <a:latin typeface="Consolas" panose="020B0609020204030204" pitchFamily="49" charset="0"/>
                <a:cs typeface="Tahoma" panose="020B0604030504040204" pitchFamily="34" charset="0"/>
              </a:rPr>
              <a:t>dX</a:t>
            </a:r>
            <a:r>
              <a:rPr lang="en-US" sz="24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, float </a:t>
            </a:r>
            <a:r>
              <a:rPr lang="en-US" sz="2400" b="1" dirty="0" err="1" smtClean="0">
                <a:latin typeface="Consolas" panose="020B0609020204030204" pitchFamily="49" charset="0"/>
                <a:cs typeface="Tahoma" panose="020B0604030504040204" pitchFamily="34" charset="0"/>
              </a:rPr>
              <a:t>dY</a:t>
            </a:r>
            <a:r>
              <a:rPr lang="en-US" sz="24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, float </a:t>
            </a:r>
            <a:r>
              <a:rPr lang="en-US" sz="2400" b="1" dirty="0" err="1" smtClean="0">
                <a:latin typeface="Consolas" panose="020B0609020204030204" pitchFamily="49" charset="0"/>
                <a:cs typeface="Tahoma" panose="020B0604030504040204" pitchFamily="34" charset="0"/>
              </a:rPr>
              <a:t>dZ</a:t>
            </a:r>
            <a:r>
              <a:rPr lang="en-US" sz="24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4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		{ 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4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            </a:t>
            </a:r>
            <a:r>
              <a:rPr lang="en-US" sz="2400" b="1" dirty="0" err="1" smtClean="0">
                <a:latin typeface="Consolas" panose="020B0609020204030204" pitchFamily="49" charset="0"/>
                <a:cs typeface="Tahoma" panose="020B0604030504040204" pitchFamily="34" charset="0"/>
              </a:rPr>
              <a:t>m_dX</a:t>
            </a:r>
            <a:r>
              <a:rPr lang="en-US" sz="24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 = </a:t>
            </a:r>
            <a:r>
              <a:rPr lang="en-US" sz="2400" b="1" dirty="0" err="1" smtClean="0">
                <a:latin typeface="Consolas" panose="020B0609020204030204" pitchFamily="49" charset="0"/>
                <a:cs typeface="Tahoma" panose="020B0604030504040204" pitchFamily="34" charset="0"/>
              </a:rPr>
              <a:t>dX</a:t>
            </a:r>
            <a:r>
              <a:rPr lang="en-US" sz="24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4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            </a:t>
            </a:r>
            <a:r>
              <a:rPr lang="en-US" sz="2400" b="1" dirty="0" err="1" smtClean="0">
                <a:latin typeface="Consolas" panose="020B0609020204030204" pitchFamily="49" charset="0"/>
                <a:cs typeface="Tahoma" panose="020B0604030504040204" pitchFamily="34" charset="0"/>
              </a:rPr>
              <a:t>m_dY</a:t>
            </a:r>
            <a:r>
              <a:rPr lang="en-US" sz="24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 = </a:t>
            </a:r>
            <a:r>
              <a:rPr lang="en-US" sz="2400" b="1" dirty="0" err="1" smtClean="0">
                <a:latin typeface="Consolas" panose="020B0609020204030204" pitchFamily="49" charset="0"/>
                <a:cs typeface="Tahoma" panose="020B0604030504040204" pitchFamily="34" charset="0"/>
              </a:rPr>
              <a:t>dY</a:t>
            </a:r>
            <a:r>
              <a:rPr lang="en-US" sz="24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;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4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            </a:t>
            </a:r>
            <a:r>
              <a:rPr lang="en-US" sz="2400" b="1" dirty="0" err="1" smtClean="0">
                <a:latin typeface="Consolas" panose="020B0609020204030204" pitchFamily="49" charset="0"/>
                <a:cs typeface="Tahoma" panose="020B0604030504040204" pitchFamily="34" charset="0"/>
              </a:rPr>
              <a:t>m_dZ</a:t>
            </a:r>
            <a:r>
              <a:rPr lang="en-US" sz="24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 = </a:t>
            </a:r>
            <a:r>
              <a:rPr lang="en-US" sz="2400" b="1" dirty="0" err="1" smtClean="0">
                <a:latin typeface="Consolas" panose="020B0609020204030204" pitchFamily="49" charset="0"/>
                <a:cs typeface="Tahoma" panose="020B0604030504040204" pitchFamily="34" charset="0"/>
              </a:rPr>
              <a:t>dZ</a:t>
            </a:r>
            <a:r>
              <a:rPr lang="en-US" sz="24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;   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4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      }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4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    	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friend float operator+ (float var1, Point &amp;p);</a:t>
            </a:r>
            <a:r>
              <a:rPr lang="en-US" sz="2400" b="1" dirty="0" smtClean="0">
                <a:solidFill>
                  <a:srgbClr val="2C14DE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400" b="1" dirty="0" smtClean="0">
                <a:latin typeface="Consolas" panose="020B0609020204030204" pitchFamily="49" charset="0"/>
                <a:cs typeface="Tahoma" panose="020B0604030504040204" pitchFamily="34" charset="0"/>
              </a:rPr>
              <a:t>};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sz="1200" b="1" dirty="0" smtClean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6013</TotalTime>
  <Words>4214</Words>
  <Application>Microsoft Office PowerPoint</Application>
  <PresentationFormat>On-screen Show (4:3)</PresentationFormat>
  <Paragraphs>628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ＭＳ Ｐゴシック</vt:lpstr>
      <vt:lpstr>Arial</vt:lpstr>
      <vt:lpstr>Calibri</vt:lpstr>
      <vt:lpstr>Consolas</vt:lpstr>
      <vt:lpstr>Courier New</vt:lpstr>
      <vt:lpstr>Monotype Sorts</vt:lpstr>
      <vt:lpstr>Tahoma</vt:lpstr>
      <vt:lpstr>Trebuchet MS</vt:lpstr>
      <vt:lpstr>Office Theme</vt:lpstr>
      <vt:lpstr>Operator Overloading (CS 217)</vt:lpstr>
      <vt:lpstr>Review </vt:lpstr>
      <vt:lpstr>Operator Overloading – Part 3</vt:lpstr>
      <vt:lpstr>Calling an overloaded operator from native data types</vt:lpstr>
      <vt:lpstr>Calling an overloaded operator from native data types</vt:lpstr>
      <vt:lpstr>Calling an overloaded operator from native data types</vt:lpstr>
      <vt:lpstr>Friend Functions</vt:lpstr>
      <vt:lpstr>Calling an overloaded operator from native data types</vt:lpstr>
      <vt:lpstr>Example</vt:lpstr>
      <vt:lpstr>Example</vt:lpstr>
      <vt:lpstr>Overloading iostream operators &gt;&gt; and &lt;&lt;</vt:lpstr>
      <vt:lpstr>Overloading iostream operators &gt;&gt; and &lt;&lt;</vt:lpstr>
      <vt:lpstr>Example</vt:lpstr>
      <vt:lpstr>Example</vt:lpstr>
      <vt:lpstr>Example</vt:lpstr>
      <vt:lpstr>Overloading iostream operators &gt;&gt; and &lt;&lt;</vt:lpstr>
      <vt:lpstr>Overloading iostream operators &gt;&gt; and &lt;&lt;</vt:lpstr>
      <vt:lpstr>Data Conversion </vt:lpstr>
      <vt:lpstr>Conversion b/w Basic Types</vt:lpstr>
      <vt:lpstr>Explicit Conversion</vt:lpstr>
      <vt:lpstr>Conversion Between Objects and Basic Types</vt:lpstr>
      <vt:lpstr>PowerPoint Presentation</vt:lpstr>
      <vt:lpstr>From User Defined to Basic</vt:lpstr>
      <vt:lpstr>From User Defined to Basic</vt:lpstr>
      <vt:lpstr>From User Defined to Basic</vt:lpstr>
      <vt:lpstr>From User Defined to Basic</vt:lpstr>
      <vt:lpstr>Conversion between Objects of Different Classes</vt:lpstr>
      <vt:lpstr>Example</vt:lpstr>
      <vt:lpstr>PowerPoint Presentation</vt:lpstr>
      <vt:lpstr>Pitfalls of Operator Overloading and Conversion</vt:lpstr>
      <vt:lpstr>Use Similar Meanings</vt:lpstr>
      <vt:lpstr>Show Restraint </vt:lpstr>
      <vt:lpstr>PowerPoint Presentation</vt:lpstr>
      <vt:lpstr>  Case Study: A Date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 Library</vt:lpstr>
      <vt:lpstr>String Library</vt:lpstr>
      <vt:lpstr>String Library</vt:lpstr>
      <vt:lpstr>String Library</vt:lpstr>
      <vt:lpstr>String Library</vt:lpstr>
      <vt:lpstr>String Library</vt:lpstr>
      <vt:lpstr>String Library</vt:lpstr>
      <vt:lpstr>String Library</vt:lpstr>
      <vt:lpstr>String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aleem</dc:creator>
  <cp:lastModifiedBy>Jawad Jaral</cp:lastModifiedBy>
  <cp:revision>543</cp:revision>
  <dcterms:created xsi:type="dcterms:W3CDTF">2012-08-28T12:59:58Z</dcterms:created>
  <dcterms:modified xsi:type="dcterms:W3CDTF">2020-11-16T12:12:58Z</dcterms:modified>
</cp:coreProperties>
</file>