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6" r:id="rId2"/>
    <p:sldId id="280" r:id="rId3"/>
    <p:sldId id="342" r:id="rId4"/>
    <p:sldId id="343" r:id="rId5"/>
    <p:sldId id="344" r:id="rId6"/>
    <p:sldId id="430" r:id="rId7"/>
    <p:sldId id="345" r:id="rId8"/>
    <p:sldId id="438" r:id="rId9"/>
    <p:sldId id="439" r:id="rId10"/>
    <p:sldId id="437" r:id="rId11"/>
    <p:sldId id="346" r:id="rId12"/>
    <p:sldId id="319" r:id="rId13"/>
    <p:sldId id="320" r:id="rId14"/>
    <p:sldId id="321" r:id="rId15"/>
    <p:sldId id="431" r:id="rId16"/>
    <p:sldId id="322"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444" r:id="rId36"/>
    <p:sldId id="440" r:id="rId37"/>
    <p:sldId id="446" r:id="rId38"/>
    <p:sldId id="436" r:id="rId39"/>
    <p:sldId id="435" r:id="rId40"/>
    <p:sldId id="347" r:id="rId41"/>
    <p:sldId id="349" r:id="rId42"/>
    <p:sldId id="351" r:id="rId43"/>
    <p:sldId id="441" r:id="rId44"/>
    <p:sldId id="442" r:id="rId45"/>
    <p:sldId id="443" r:id="rId46"/>
    <p:sldId id="355" r:id="rId47"/>
    <p:sldId id="357" r:id="rId48"/>
    <p:sldId id="358" r:id="rId49"/>
    <p:sldId id="359" r:id="rId50"/>
    <p:sldId id="360" r:id="rId51"/>
    <p:sldId id="361" r:id="rId52"/>
    <p:sldId id="362" r:id="rId53"/>
    <p:sldId id="363" r:id="rId54"/>
    <p:sldId id="364" r:id="rId55"/>
    <p:sldId id="365" r:id="rId56"/>
    <p:sldId id="445" r:id="rId57"/>
    <p:sldId id="367" r:id="rId58"/>
    <p:sldId id="368" r:id="rId59"/>
    <p:sldId id="369" r:id="rId60"/>
    <p:sldId id="370" r:id="rId61"/>
    <p:sldId id="371" r:id="rId62"/>
    <p:sldId id="372" r:id="rId63"/>
    <p:sldId id="373" r:id="rId64"/>
    <p:sldId id="374" r:id="rId65"/>
    <p:sldId id="375" r:id="rId66"/>
    <p:sldId id="376" r:id="rId67"/>
    <p:sldId id="377" r:id="rId68"/>
    <p:sldId id="448" r:id="rId69"/>
    <p:sldId id="424" r:id="rId70"/>
    <p:sldId id="380" r:id="rId71"/>
    <p:sldId id="381" r:id="rId72"/>
    <p:sldId id="382" r:id="rId73"/>
    <p:sldId id="447"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6" r:id="rId88"/>
    <p:sldId id="397" r:id="rId89"/>
    <p:sldId id="398" r:id="rId90"/>
    <p:sldId id="399" r:id="rId91"/>
    <p:sldId id="400" r:id="rId92"/>
    <p:sldId id="401" r:id="rId93"/>
    <p:sldId id="449"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414" r:id="rId107"/>
    <p:sldId id="415" r:id="rId108"/>
    <p:sldId id="416" r:id="rId109"/>
    <p:sldId id="417" r:id="rId110"/>
    <p:sldId id="418" r:id="rId111"/>
    <p:sldId id="419" r:id="rId112"/>
    <p:sldId id="420" r:id="rId113"/>
    <p:sldId id="421" r:id="rId114"/>
    <p:sldId id="422" r:id="rId115"/>
    <p:sldId id="423"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4DE"/>
    <a:srgbClr val="D20000"/>
    <a:srgbClr val="008000"/>
    <a:srgbClr val="B80000"/>
    <a:srgbClr val="2F1BC7"/>
    <a:srgbClr val="27558D"/>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2736" autoAdjust="0"/>
  </p:normalViewPr>
  <p:slideViewPr>
    <p:cSldViewPr>
      <p:cViewPr varScale="1">
        <p:scale>
          <a:sx n="64" d="100"/>
          <a:sy n="64" d="100"/>
        </p:scale>
        <p:origin x="1332" y="4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10/27/2020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eksforgeeks.org/assignment-operator-overloading-in-c/"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equence_point"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isocpp.org/wiki/faq/operator-overloading#overload-dot" TargetMode="External"/><Relationship Id="rId4" Type="http://schemas.openxmlformats.org/officeDocument/2006/relationships/hyperlink" Target="http://www.stroustrup.com/bs_faq2.html#overload-do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u="sng" dirty="0" smtClean="0"/>
              <a:t>Because: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050" b="1" kern="1200" dirty="0" smtClean="0">
                <a:solidFill>
                  <a:srgbClr val="2C14DE"/>
                </a:solidFill>
                <a:latin typeface="+mn-lt"/>
                <a:ea typeface="+mn-ea"/>
                <a:cs typeface="Tahoma" panose="020B0604030504040204" pitchFamily="34" charset="0"/>
              </a:rPr>
              <a:t>sum = Secretary + </a:t>
            </a:r>
            <a:r>
              <a:rPr lang="en-US" sz="1050" b="1" kern="1200" dirty="0" err="1" smtClean="0">
                <a:solidFill>
                  <a:srgbClr val="2C14DE"/>
                </a:solidFill>
                <a:latin typeface="+mn-lt"/>
                <a:ea typeface="+mn-ea"/>
                <a:cs typeface="Tahoma" panose="020B0604030504040204" pitchFamily="34" charset="0"/>
              </a:rPr>
              <a:t>num</a:t>
            </a:r>
            <a:r>
              <a:rPr lang="en-US" sz="1050" b="1" kern="1200" dirty="0" smtClean="0">
                <a:solidFill>
                  <a:srgbClr val="2C14DE"/>
                </a:solidFill>
                <a:latin typeface="+mn-lt"/>
                <a:ea typeface="+mn-ea"/>
                <a:cs typeface="Tahoma" panose="020B0604030504040204" pitchFamily="34" charset="0"/>
              </a:rPr>
              <a:t>; </a:t>
            </a:r>
            <a:r>
              <a:rPr lang="en-US" sz="1050" b="1" kern="1200" dirty="0" smtClean="0">
                <a:solidFill>
                  <a:srgbClr val="2C14DE"/>
                </a:solidFill>
                <a:latin typeface="+mn-lt"/>
                <a:ea typeface="+mn-ea"/>
                <a:cs typeface="Tahoma" panose="020B0604030504040204" pitchFamily="34" charset="0"/>
                <a:sym typeface="Wingdings" panose="05000000000000000000" pitchFamily="2" charset="2"/>
              </a:rPr>
              <a:t> Employee</a:t>
            </a:r>
            <a:r>
              <a:rPr lang="en-US" sz="1050" b="1" kern="1200" baseline="0" dirty="0" smtClean="0">
                <a:solidFill>
                  <a:srgbClr val="2C14DE"/>
                </a:solidFill>
                <a:latin typeface="+mn-lt"/>
                <a:ea typeface="+mn-ea"/>
                <a:cs typeface="Tahoma" panose="020B0604030504040204" pitchFamily="34" charset="0"/>
                <a:sym typeface="Wingdings" panose="05000000000000000000" pitchFamily="2" charset="2"/>
              </a:rPr>
              <a:t> class is called (with object </a:t>
            </a:r>
            <a:r>
              <a:rPr lang="en-US" sz="1050" b="1" kern="1200" dirty="0" smtClean="0">
                <a:solidFill>
                  <a:srgbClr val="2C14DE"/>
                </a:solidFill>
                <a:latin typeface="+mn-lt"/>
                <a:ea typeface="+mn-ea"/>
                <a:cs typeface="Tahoma" panose="020B0604030504040204" pitchFamily="34" charset="0"/>
              </a:rPr>
              <a:t>Secretary</a:t>
            </a:r>
            <a:r>
              <a:rPr lang="en-US" sz="1050" b="1" kern="1200" baseline="0" dirty="0" smtClean="0">
                <a:solidFill>
                  <a:srgbClr val="2C14DE"/>
                </a:solidFill>
                <a:latin typeface="+mn-lt"/>
                <a:ea typeface="+mn-ea"/>
                <a:cs typeface="Tahoma" panose="020B0604030504040204" pitchFamily="34" charset="0"/>
                <a:sym typeface="Wingdings" panose="05000000000000000000" pitchFamily="2" charset="2"/>
              </a:rPr>
              <a:t>) and double is passed as argument</a:t>
            </a:r>
            <a:endParaRPr lang="en-US" sz="1050" b="1" kern="1200" dirty="0" smtClean="0">
              <a:solidFill>
                <a:srgbClr val="2C14DE"/>
              </a:solidFill>
              <a:latin typeface="+mn-lt"/>
              <a:ea typeface="+mn-ea"/>
              <a:cs typeface="Tahoma" panose="020B060403050404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700" b="1" kern="1200" dirty="0" smtClean="0">
                <a:solidFill>
                  <a:srgbClr val="B80000"/>
                </a:solidFill>
                <a:latin typeface="+mn-lt"/>
                <a:ea typeface="+mn-ea"/>
                <a:cs typeface="Tahoma" panose="020B0604030504040204" pitchFamily="34" charset="0"/>
              </a:rPr>
              <a:t>sum = </a:t>
            </a:r>
            <a:r>
              <a:rPr lang="en-US" sz="700" b="1" kern="1200" dirty="0" err="1" smtClean="0">
                <a:solidFill>
                  <a:srgbClr val="B80000"/>
                </a:solidFill>
                <a:latin typeface="+mn-lt"/>
                <a:ea typeface="+mn-ea"/>
                <a:cs typeface="Tahoma" panose="020B0604030504040204" pitchFamily="34" charset="0"/>
              </a:rPr>
              <a:t>num</a:t>
            </a:r>
            <a:r>
              <a:rPr lang="en-US" sz="700" b="1" kern="1200" dirty="0" smtClean="0">
                <a:solidFill>
                  <a:srgbClr val="B80000"/>
                </a:solidFill>
                <a:latin typeface="+mn-lt"/>
                <a:ea typeface="+mn-ea"/>
                <a:cs typeface="Tahoma" panose="020B0604030504040204" pitchFamily="34" charset="0"/>
              </a:rPr>
              <a:t> + Secretary; </a:t>
            </a:r>
            <a:r>
              <a:rPr lang="en-US" sz="700" b="1" kern="1200" dirty="0" smtClean="0">
                <a:solidFill>
                  <a:srgbClr val="B80000"/>
                </a:solidFill>
                <a:latin typeface="+mn-lt"/>
                <a:ea typeface="+mn-ea"/>
                <a:cs typeface="Tahoma" panose="020B0604030504040204" pitchFamily="34" charset="0"/>
                <a:sym typeface="Wingdings" panose="05000000000000000000" pitchFamily="2" charset="2"/>
              </a:rPr>
              <a:t> </a:t>
            </a:r>
            <a:r>
              <a:rPr lang="en-US" sz="700" b="1" kern="1200" dirty="0" err="1" smtClean="0">
                <a:solidFill>
                  <a:srgbClr val="B80000"/>
                </a:solidFill>
                <a:latin typeface="+mn-lt"/>
                <a:ea typeface="+mn-ea"/>
                <a:cs typeface="Tahoma" panose="020B0604030504040204" pitchFamily="34" charset="0"/>
                <a:sym typeface="Wingdings" panose="05000000000000000000" pitchFamily="2" charset="2"/>
              </a:rPr>
              <a:t>num</a:t>
            </a:r>
            <a:r>
              <a:rPr lang="en-US" sz="700" b="1" kern="1200" baseline="0" dirty="0" smtClean="0">
                <a:solidFill>
                  <a:srgbClr val="B80000"/>
                </a:solidFill>
                <a:latin typeface="+mn-lt"/>
                <a:ea typeface="+mn-ea"/>
                <a:cs typeface="Tahoma" panose="020B0604030504040204" pitchFamily="34" charset="0"/>
                <a:sym typeface="Wingdings" panose="05000000000000000000" pitchFamily="2" charset="2"/>
              </a:rPr>
              <a:t> is double (we cannot call + overloaded operator with a double value) and pass class Employee object [This is how we defined class]</a:t>
            </a:r>
            <a:endParaRPr lang="en-US" sz="1050" b="1" kern="1200" dirty="0" smtClean="0">
              <a:solidFill>
                <a:srgbClr val="2C14DE"/>
              </a:solidFill>
              <a:latin typeface="+mn-lt"/>
              <a:ea typeface="+mn-ea"/>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30</a:t>
            </a:fld>
            <a:endParaRPr lang="en-US"/>
          </a:p>
        </p:txBody>
      </p:sp>
    </p:spTree>
    <p:extLst>
      <p:ext uri="{BB962C8B-B14F-4D97-AF65-F5344CB8AC3E}">
        <p14:creationId xmlns:p14="http://schemas.microsoft.com/office/powerpoint/2010/main" val="225997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Yes, if class contains pointers (dynamic allocations) to ensure</a:t>
            </a:r>
            <a:r>
              <a:rPr lang="en-US" sz="1000" baseline="0" dirty="0" smtClean="0"/>
              <a:t> a Deep Copy</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38</a:t>
            </a:fld>
            <a:endParaRPr lang="en-US"/>
          </a:p>
        </p:txBody>
      </p:sp>
    </p:spTree>
    <p:extLst>
      <p:ext uri="{BB962C8B-B14F-4D97-AF65-F5344CB8AC3E}">
        <p14:creationId xmlns:p14="http://schemas.microsoft.com/office/powerpoint/2010/main" val="422035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  10</a:t>
            </a:r>
          </a:p>
          <a:p>
            <a:r>
              <a:rPr lang="en-US" dirty="0" smtClean="0">
                <a:hlinkClick r:id="rId3"/>
              </a:rPr>
              <a:t>https://www.geeksforgeeks.org/assignment-operator-overloading-in-c/</a:t>
            </a:r>
            <a:endParaRPr lang="en-US" b="1" dirty="0"/>
          </a:p>
        </p:txBody>
      </p:sp>
      <p:sp>
        <p:nvSpPr>
          <p:cNvPr id="4" name="Slide Number Placeholder 3"/>
          <p:cNvSpPr>
            <a:spLocks noGrp="1"/>
          </p:cNvSpPr>
          <p:nvPr>
            <p:ph type="sldNum" sz="quarter" idx="10"/>
          </p:nvPr>
        </p:nvSpPr>
        <p:spPr/>
        <p:txBody>
          <a:bodyPr/>
          <a:lstStyle/>
          <a:p>
            <a:fld id="{FE85FC15-40B4-45E5-86AE-2E64D22F0C38}" type="slidenum">
              <a:rPr lang="en-US" smtClean="0"/>
              <a:t>39</a:t>
            </a:fld>
            <a:endParaRPr lang="en-US"/>
          </a:p>
        </p:txBody>
      </p:sp>
    </p:spTree>
    <p:extLst>
      <p:ext uri="{BB962C8B-B14F-4D97-AF65-F5344CB8AC3E}">
        <p14:creationId xmlns:p14="http://schemas.microsoft.com/office/powerpoint/2010/main" val="308152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49</a:t>
            </a:fld>
            <a:endParaRPr lang="en-US"/>
          </a:p>
        </p:txBody>
      </p:sp>
    </p:spTree>
    <p:extLst>
      <p:ext uri="{BB962C8B-B14F-4D97-AF65-F5344CB8AC3E}">
        <p14:creationId xmlns:p14="http://schemas.microsoft.com/office/powerpoint/2010/main" val="214044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smtClean="0">
                <a:latin typeface="Arial" panose="020B0604020202020204" pitchFamily="34" charset="0"/>
              </a:rPr>
              <a:t>Inventory Item 2 = ++</a:t>
            </a:r>
            <a:r>
              <a:rPr lang="en-US" sz="1000" baseline="0" dirty="0" err="1" smtClean="0">
                <a:latin typeface="Arial" panose="020B0604020202020204" pitchFamily="34" charset="0"/>
              </a:rPr>
              <a:t>someItem</a:t>
            </a:r>
            <a:r>
              <a:rPr lang="en-US" sz="1000" baseline="0" dirty="0" smtClean="0">
                <a:latin typeface="Arial" panose="020B0604020202020204" pitchFamily="34" charset="0"/>
              </a:rPr>
              <a:t>; // Will not work as the overloaded function does not return anything</a:t>
            </a:r>
            <a:endParaRPr lang="en-US" sz="1000" baseline="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E85FC15-40B4-45E5-86AE-2E64D22F0C38}" type="slidenum">
              <a:rPr lang="en-US" smtClean="0"/>
              <a:t>51</a:t>
            </a:fld>
            <a:endParaRPr lang="en-US"/>
          </a:p>
        </p:txBody>
      </p:sp>
    </p:spTree>
    <p:extLst>
      <p:ext uri="{BB962C8B-B14F-4D97-AF65-F5344CB8AC3E}">
        <p14:creationId xmlns:p14="http://schemas.microsoft.com/office/powerpoint/2010/main" val="4187681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Item number: 56 sold 0 times                                                                                                                   </a:t>
            </a:r>
          </a:p>
          <a:p>
            <a:r>
              <a:rPr lang="en-US" sz="1100" b="0" i="0" kern="1200" dirty="0" smtClean="0">
                <a:solidFill>
                  <a:schemeClr val="tx1"/>
                </a:solidFill>
                <a:effectLst/>
                <a:latin typeface="+mn-lt"/>
                <a:ea typeface="+mn-ea"/>
                <a:cs typeface="+mn-cs"/>
              </a:rPr>
              <a:t>Item number: 999 sold 12 times                                                                                                                 </a:t>
            </a:r>
          </a:p>
          <a:p>
            <a:r>
              <a:rPr lang="en-US" sz="1100" b="0" i="0" kern="1200" dirty="0" smtClean="0">
                <a:solidFill>
                  <a:schemeClr val="tx1"/>
                </a:solidFill>
                <a:effectLst/>
                <a:latin typeface="+mn-lt"/>
                <a:ea typeface="+mn-ea"/>
                <a:cs typeface="+mn-cs"/>
              </a:rPr>
              <a:t>Item number: 999 sold 13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53</a:t>
            </a:fld>
            <a:endParaRPr lang="en-US"/>
          </a:p>
        </p:txBody>
      </p:sp>
    </p:spTree>
    <p:extLst>
      <p:ext uri="{BB962C8B-B14F-4D97-AF65-F5344CB8AC3E}">
        <p14:creationId xmlns:p14="http://schemas.microsoft.com/office/powerpoint/2010/main" val="1069886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Item number: 1 sold 13 times                                                                                         </a:t>
            </a:r>
          </a:p>
          <a:p>
            <a:r>
              <a:rPr lang="en-US" sz="1200" b="0" i="0" kern="1200" dirty="0" smtClean="0">
                <a:solidFill>
                  <a:schemeClr val="tx1"/>
                </a:solidFill>
                <a:effectLst/>
                <a:latin typeface="+mn-lt"/>
                <a:ea typeface="+mn-ea"/>
                <a:cs typeface="+mn-cs"/>
              </a:rPr>
              <a:t>Item number: 2 sold 12 times                                                                                         </a:t>
            </a:r>
          </a:p>
          <a:p>
            <a:r>
              <a:rPr lang="en-US" sz="1200" b="0" i="0" kern="1200" dirty="0" smtClean="0">
                <a:solidFill>
                  <a:schemeClr val="tx1"/>
                </a:solidFill>
                <a:effectLst/>
                <a:latin typeface="+mn-lt"/>
                <a:ea typeface="+mn-ea"/>
                <a:cs typeface="+mn-cs"/>
              </a:rPr>
              <a:t>Item number: 3 sold 12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56</a:t>
            </a:fld>
            <a:endParaRPr lang="en-US"/>
          </a:p>
        </p:txBody>
      </p:sp>
    </p:spTree>
    <p:extLst>
      <p:ext uri="{BB962C8B-B14F-4D97-AF65-F5344CB8AC3E}">
        <p14:creationId xmlns:p14="http://schemas.microsoft.com/office/powerpoint/2010/main" val="2312186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68</a:t>
            </a:fld>
            <a:endParaRPr lang="en-US"/>
          </a:p>
        </p:txBody>
      </p:sp>
    </p:spTree>
    <p:extLst>
      <p:ext uri="{BB962C8B-B14F-4D97-AF65-F5344CB8AC3E}">
        <p14:creationId xmlns:p14="http://schemas.microsoft.com/office/powerpoint/2010/main" val="319297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70</a:t>
            </a:fld>
            <a:endParaRPr lang="en-US"/>
          </a:p>
        </p:txBody>
      </p:sp>
    </p:spTree>
    <p:extLst>
      <p:ext uri="{BB962C8B-B14F-4D97-AF65-F5344CB8AC3E}">
        <p14:creationId xmlns:p14="http://schemas.microsoft.com/office/powerpoint/2010/main" val="4285668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latin typeface="Arial" panose="020B0604020202020204" pitchFamily="34"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9AB6B84C-954D-4201-87EC-7E23263E5BBD}" type="slidenum">
              <a:rPr lang="en-US" sz="1200"/>
              <a:pPr eaLnBrk="1" hangingPunct="1"/>
              <a:t>84</a:t>
            </a:fld>
            <a:endParaRPr lang="en-US" sz="1200"/>
          </a:p>
        </p:txBody>
      </p:sp>
    </p:spTree>
    <p:extLst>
      <p:ext uri="{BB962C8B-B14F-4D97-AF65-F5344CB8AC3E}">
        <p14:creationId xmlns:p14="http://schemas.microsoft.com/office/powerpoint/2010/main" val="38346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The binary operators </a:t>
            </a:r>
            <a:r>
              <a:rPr lang="en-US" dirty="0" smtClean="0"/>
              <a:t>=</a:t>
            </a:r>
            <a:r>
              <a:rPr lang="en-US" sz="1200" b="0" i="0" kern="1200" dirty="0" smtClean="0">
                <a:solidFill>
                  <a:schemeClr val="tx1"/>
                </a:solidFill>
                <a:effectLst/>
                <a:latin typeface="+mn-lt"/>
                <a:ea typeface="+mn-ea"/>
                <a:cs typeface="+mn-cs"/>
              </a:rPr>
              <a:t> (assignment), </a:t>
            </a:r>
            <a:r>
              <a:rPr lang="en-US" dirty="0" smtClean="0"/>
              <a:t>[]</a:t>
            </a:r>
            <a:r>
              <a:rPr lang="en-US" sz="1200" b="0" i="0" kern="1200" dirty="0" smtClean="0">
                <a:solidFill>
                  <a:schemeClr val="tx1"/>
                </a:solidFill>
                <a:effectLst/>
                <a:latin typeface="+mn-lt"/>
                <a:ea typeface="+mn-ea"/>
                <a:cs typeface="+mn-cs"/>
              </a:rPr>
              <a:t> (array subscription), </a:t>
            </a:r>
            <a:r>
              <a:rPr lang="en-US" dirty="0" smtClean="0"/>
              <a:t>-&gt;</a:t>
            </a:r>
            <a:r>
              <a:rPr lang="en-US" sz="1200" b="0" i="0" kern="1200" dirty="0" smtClean="0">
                <a:solidFill>
                  <a:schemeClr val="tx1"/>
                </a:solidFill>
                <a:effectLst/>
                <a:latin typeface="+mn-lt"/>
                <a:ea typeface="+mn-ea"/>
                <a:cs typeface="+mn-cs"/>
              </a:rPr>
              <a:t> (member access), as well as the n-</a:t>
            </a:r>
            <a:r>
              <a:rPr lang="en-US" sz="1200" b="0" i="0" kern="1200" dirty="0" err="1" smtClean="0">
                <a:solidFill>
                  <a:schemeClr val="tx1"/>
                </a:solidFill>
                <a:effectLst/>
                <a:latin typeface="+mn-lt"/>
                <a:ea typeface="+mn-ea"/>
                <a:cs typeface="+mn-cs"/>
              </a:rPr>
              <a:t>ary</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(function call) operator, must always be implemented as </a:t>
            </a:r>
            <a:r>
              <a:rPr lang="en-US" sz="1200" b="1" i="1" kern="1200" dirty="0" smtClean="0">
                <a:solidFill>
                  <a:schemeClr val="tx1"/>
                </a:solidFill>
                <a:effectLst/>
                <a:latin typeface="+mn-lt"/>
                <a:ea typeface="+mn-ea"/>
                <a:cs typeface="+mn-cs"/>
              </a:rPr>
              <a:t>member functions</a:t>
            </a:r>
            <a:r>
              <a:rPr lang="en-US" sz="1200" b="0" i="0" kern="1200" dirty="0" smtClean="0">
                <a:solidFill>
                  <a:schemeClr val="tx1"/>
                </a:solidFill>
                <a:effectLst/>
                <a:latin typeface="+mn-lt"/>
                <a:ea typeface="+mn-ea"/>
                <a:cs typeface="+mn-cs"/>
              </a:rPr>
              <a:t>, because the syntax of the language requires them to.</a:t>
            </a: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7</a:t>
            </a:fld>
            <a:endParaRPr lang="en-US"/>
          </a:p>
        </p:txBody>
      </p:sp>
    </p:spTree>
    <p:extLst>
      <p:ext uri="{BB962C8B-B14F-4D97-AF65-F5344CB8AC3E}">
        <p14:creationId xmlns:p14="http://schemas.microsoft.com/office/powerpoint/2010/main" val="1693645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93</a:t>
            </a:fld>
            <a:endParaRPr lang="en-US"/>
          </a:p>
        </p:txBody>
      </p:sp>
    </p:spTree>
    <p:extLst>
      <p:ext uri="{BB962C8B-B14F-4D97-AF65-F5344CB8AC3E}">
        <p14:creationId xmlns:p14="http://schemas.microsoft.com/office/powerpoint/2010/main" val="8974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unary operator </a:t>
            </a:r>
            <a:r>
              <a:rPr lang="en-US" dirty="0" smtClean="0"/>
              <a:t>@</a:t>
            </a:r>
            <a:r>
              <a:rPr lang="en-US" sz="1200" b="0" i="0" kern="1200" dirty="0" smtClean="0">
                <a:solidFill>
                  <a:schemeClr val="tx1"/>
                </a:solidFill>
                <a:effectLst/>
                <a:latin typeface="+mn-lt"/>
                <a:ea typeface="+mn-ea"/>
                <a:cs typeface="+mn-cs"/>
              </a:rPr>
              <a:t>, applied to an object x, is invoked either as </a:t>
            </a:r>
            <a:r>
              <a:rPr lang="en-US" dirty="0" smtClean="0"/>
              <a:t>operator@(x)</a:t>
            </a:r>
            <a:r>
              <a:rPr lang="en-US" sz="1200" b="0" i="0" kern="1200" dirty="0" smtClean="0">
                <a:solidFill>
                  <a:schemeClr val="tx1"/>
                </a:solidFill>
                <a:effectLst/>
                <a:latin typeface="+mn-lt"/>
                <a:ea typeface="+mn-ea"/>
                <a:cs typeface="+mn-cs"/>
              </a:rPr>
              <a:t> [non</a:t>
            </a:r>
            <a:r>
              <a:rPr lang="en-US" sz="1200" b="0" i="0" kern="1200" baseline="0" dirty="0" smtClean="0">
                <a:solidFill>
                  <a:schemeClr val="tx1"/>
                </a:solidFill>
                <a:effectLst/>
                <a:latin typeface="+mn-lt"/>
                <a:ea typeface="+mn-ea"/>
                <a:cs typeface="+mn-cs"/>
              </a:rPr>
              <a:t> member implementation] </a:t>
            </a:r>
            <a:r>
              <a:rPr lang="en-US" sz="1200" b="0" i="0" kern="1200" dirty="0" smtClean="0">
                <a:solidFill>
                  <a:schemeClr val="tx1"/>
                </a:solidFill>
                <a:effectLst/>
                <a:latin typeface="+mn-lt"/>
                <a:ea typeface="+mn-ea"/>
                <a:cs typeface="+mn-cs"/>
              </a:rPr>
              <a:t>or as </a:t>
            </a:r>
            <a:r>
              <a:rPr lang="en-US" dirty="0" err="1" smtClean="0"/>
              <a:t>x.operator</a:t>
            </a:r>
            <a:r>
              <a:rPr lang="en-US" dirty="0" smtClean="0"/>
              <a:t>@() [member implementation]</a:t>
            </a:r>
            <a:r>
              <a:rPr lang="en-US" sz="1200" b="0" i="0" kern="1200" dirty="0" smtClean="0">
                <a:solidFill>
                  <a:schemeClr val="tx1"/>
                </a:solidFill>
                <a:effectLst/>
                <a:latin typeface="+mn-lt"/>
                <a:ea typeface="+mn-ea"/>
                <a:cs typeface="+mn-cs"/>
              </a:rPr>
              <a:t>. A binary infix operator </a:t>
            </a:r>
            <a:r>
              <a:rPr lang="en-US" dirty="0" smtClean="0"/>
              <a:t>@</a:t>
            </a:r>
            <a:r>
              <a:rPr lang="en-US" sz="1200" b="0" i="0" kern="1200" dirty="0" smtClean="0">
                <a:solidFill>
                  <a:schemeClr val="tx1"/>
                </a:solidFill>
                <a:effectLst/>
                <a:latin typeface="+mn-lt"/>
                <a:ea typeface="+mn-ea"/>
                <a:cs typeface="+mn-cs"/>
              </a:rPr>
              <a:t>, applied to the objects </a:t>
            </a:r>
            <a:r>
              <a:rPr lang="en-US" dirty="0" smtClean="0"/>
              <a:t>x</a:t>
            </a:r>
            <a:r>
              <a:rPr lang="en-US" sz="1200" b="0" i="0" kern="1200" dirty="0" smtClean="0">
                <a:solidFill>
                  <a:schemeClr val="tx1"/>
                </a:solidFill>
                <a:effectLst/>
                <a:latin typeface="+mn-lt"/>
                <a:ea typeface="+mn-ea"/>
                <a:cs typeface="+mn-cs"/>
              </a:rPr>
              <a:t> and </a:t>
            </a:r>
            <a:r>
              <a:rPr lang="en-US" dirty="0" smtClean="0"/>
              <a:t>y</a:t>
            </a:r>
            <a:r>
              <a:rPr lang="en-US" sz="1200" b="0" i="0" kern="1200" dirty="0" smtClean="0">
                <a:solidFill>
                  <a:schemeClr val="tx1"/>
                </a:solidFill>
                <a:effectLst/>
                <a:latin typeface="+mn-lt"/>
                <a:ea typeface="+mn-ea"/>
                <a:cs typeface="+mn-cs"/>
              </a:rPr>
              <a:t>, is called either as </a:t>
            </a:r>
            <a:r>
              <a:rPr lang="en-US" dirty="0" smtClean="0"/>
              <a:t>operator@(</a:t>
            </a:r>
            <a:r>
              <a:rPr lang="en-US" dirty="0" err="1" smtClean="0"/>
              <a:t>x,y</a:t>
            </a:r>
            <a:r>
              <a:rPr lang="en-US" dirty="0" smtClean="0"/>
              <a:t>)</a:t>
            </a:r>
            <a:r>
              <a:rPr lang="en-US" sz="1200" b="0" i="0" kern="1200" dirty="0" smtClean="0">
                <a:solidFill>
                  <a:schemeClr val="tx1"/>
                </a:solidFill>
                <a:effectLst/>
                <a:latin typeface="+mn-lt"/>
                <a:ea typeface="+mn-ea"/>
                <a:cs typeface="+mn-cs"/>
              </a:rPr>
              <a:t> [non-member implementation]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as </a:t>
            </a:r>
            <a:r>
              <a:rPr lang="en-US" dirty="0" err="1" smtClean="0"/>
              <a:t>x.operator</a:t>
            </a:r>
            <a:r>
              <a:rPr lang="en-US" dirty="0" smtClean="0"/>
              <a:t>@(y)</a:t>
            </a:r>
            <a:r>
              <a:rPr lang="en-US" sz="1200" b="0" i="0" kern="1200" baseline="0" dirty="0" smtClean="0">
                <a:solidFill>
                  <a:schemeClr val="tx1"/>
                </a:solidFill>
                <a:effectLst/>
                <a:latin typeface="+mn-lt"/>
                <a:ea typeface="+mn-ea"/>
                <a:cs typeface="+mn-cs"/>
              </a:rPr>
              <a:t> [member implementation]</a:t>
            </a:r>
            <a:r>
              <a:rPr lang="en-US" dirty="0" smtClean="0"/>
              <a:t/>
            </a:r>
            <a:br>
              <a:rPr lang="en-US" dirty="0" smtClean="0"/>
            </a:b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8</a:t>
            </a:fld>
            <a:endParaRPr lang="en-US"/>
          </a:p>
        </p:txBody>
      </p:sp>
    </p:spTree>
    <p:extLst>
      <p:ext uri="{BB962C8B-B14F-4D97-AF65-F5344CB8AC3E}">
        <p14:creationId xmlns:p14="http://schemas.microsoft.com/office/powerpoint/2010/main" val="350153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Can be a </a:t>
            </a:r>
            <a:r>
              <a:rPr lang="en-US" b="1" dirty="0" smtClean="0">
                <a:solidFill>
                  <a:srgbClr val="2C14DE"/>
                </a:solidFill>
                <a:latin typeface="Calibri" panose="020F0502020204030204" pitchFamily="34" charset="0"/>
              </a:rPr>
              <a:t>member function </a:t>
            </a:r>
            <a:r>
              <a:rPr lang="en-US" dirty="0" smtClean="0">
                <a:latin typeface="Calibri" panose="020F0502020204030204" pitchFamily="34" charset="0"/>
              </a:rPr>
              <a:t>(</a:t>
            </a:r>
            <a:r>
              <a:rPr lang="en-US" b="1" dirty="0" smtClean="0">
                <a:solidFill>
                  <a:srgbClr val="D20000"/>
                </a:solidFill>
                <a:latin typeface="Calibri" panose="020F0502020204030204" pitchFamily="34" charset="0"/>
              </a:rPr>
              <a:t>must be non-static</a:t>
            </a:r>
            <a:r>
              <a:rPr lang="en-US" dirty="0" smtClean="0">
                <a:latin typeface="Calibri" panose="020F0502020204030204" pitchFamily="34" charset="0"/>
              </a:rPr>
              <a:t>): to be able to work on objects of the class</a:t>
            </a:r>
          </a:p>
          <a:p>
            <a:pPr fontAlgn="base"/>
            <a:r>
              <a:rPr lang="en-US" sz="1200" b="0" i="0" kern="1200" dirty="0" smtClean="0">
                <a:solidFill>
                  <a:schemeClr val="tx1"/>
                </a:solidFill>
                <a:effectLst/>
                <a:latin typeface="+mn-lt"/>
                <a:ea typeface="+mn-ea"/>
                <a:cs typeface="+mn-cs"/>
              </a:rPr>
              <a:t>If you plan on implementing -&gt;, () or [] they are </a:t>
            </a:r>
            <a:r>
              <a:rPr lang="en-US" sz="1200" b="1" i="0" kern="1200" dirty="0" smtClean="0">
                <a:solidFill>
                  <a:schemeClr val="tx1"/>
                </a:solidFill>
                <a:effectLst/>
                <a:latin typeface="+mn-lt"/>
                <a:ea typeface="+mn-ea"/>
                <a:cs typeface="+mn-cs"/>
              </a:rPr>
              <a:t>naturally member methods</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unary operator </a:t>
            </a:r>
            <a:r>
              <a:rPr lang="en-US" dirty="0" smtClean="0"/>
              <a:t>@</a:t>
            </a:r>
            <a:r>
              <a:rPr lang="en-US" sz="1200" b="0" i="0" kern="1200" dirty="0" smtClean="0">
                <a:solidFill>
                  <a:schemeClr val="tx1"/>
                </a:solidFill>
                <a:effectLst/>
                <a:latin typeface="+mn-lt"/>
                <a:ea typeface="+mn-ea"/>
                <a:cs typeface="+mn-cs"/>
              </a:rPr>
              <a:t>, applied to an object x, is invoked either as </a:t>
            </a:r>
            <a:r>
              <a:rPr lang="en-US" dirty="0" smtClean="0"/>
              <a:t>operator@(x)</a:t>
            </a:r>
            <a:r>
              <a:rPr lang="en-US" sz="1200" b="0" i="0" kern="1200" dirty="0" smtClean="0">
                <a:solidFill>
                  <a:schemeClr val="tx1"/>
                </a:solidFill>
                <a:effectLst/>
                <a:latin typeface="+mn-lt"/>
                <a:ea typeface="+mn-ea"/>
                <a:cs typeface="+mn-cs"/>
              </a:rPr>
              <a:t> [non</a:t>
            </a:r>
            <a:r>
              <a:rPr lang="en-US" sz="1200" b="0" i="0" kern="1200" baseline="0" dirty="0" smtClean="0">
                <a:solidFill>
                  <a:schemeClr val="tx1"/>
                </a:solidFill>
                <a:effectLst/>
                <a:latin typeface="+mn-lt"/>
                <a:ea typeface="+mn-ea"/>
                <a:cs typeface="+mn-cs"/>
              </a:rPr>
              <a:t> member implementation] </a:t>
            </a:r>
            <a:r>
              <a:rPr lang="en-US" sz="1200" b="0" i="0" kern="1200" dirty="0" smtClean="0">
                <a:solidFill>
                  <a:schemeClr val="tx1"/>
                </a:solidFill>
                <a:effectLst/>
                <a:latin typeface="+mn-lt"/>
                <a:ea typeface="+mn-ea"/>
                <a:cs typeface="+mn-cs"/>
              </a:rPr>
              <a:t>or as </a:t>
            </a:r>
            <a:r>
              <a:rPr lang="en-US" dirty="0" err="1" smtClean="0"/>
              <a:t>x.operator</a:t>
            </a:r>
            <a:r>
              <a:rPr lang="en-US" dirty="0" smtClean="0"/>
              <a:t>@() [member implementation]</a:t>
            </a:r>
            <a:r>
              <a:rPr lang="en-US" sz="1200" b="0" i="0" kern="1200" dirty="0" smtClean="0">
                <a:solidFill>
                  <a:schemeClr val="tx1"/>
                </a:solidFill>
                <a:effectLst/>
                <a:latin typeface="+mn-lt"/>
                <a:ea typeface="+mn-ea"/>
                <a:cs typeface="+mn-cs"/>
              </a:rPr>
              <a:t>. A binary infix operator </a:t>
            </a:r>
            <a:r>
              <a:rPr lang="en-US" dirty="0" smtClean="0"/>
              <a:t>@</a:t>
            </a:r>
            <a:r>
              <a:rPr lang="en-US" sz="1200" b="0" i="0" kern="1200" dirty="0" smtClean="0">
                <a:solidFill>
                  <a:schemeClr val="tx1"/>
                </a:solidFill>
                <a:effectLst/>
                <a:latin typeface="+mn-lt"/>
                <a:ea typeface="+mn-ea"/>
                <a:cs typeface="+mn-cs"/>
              </a:rPr>
              <a:t>, applied to the objects </a:t>
            </a:r>
            <a:r>
              <a:rPr lang="en-US" dirty="0" smtClean="0"/>
              <a:t>x</a:t>
            </a:r>
            <a:r>
              <a:rPr lang="en-US" sz="1200" b="0" i="0" kern="1200" dirty="0" smtClean="0">
                <a:solidFill>
                  <a:schemeClr val="tx1"/>
                </a:solidFill>
                <a:effectLst/>
                <a:latin typeface="+mn-lt"/>
                <a:ea typeface="+mn-ea"/>
                <a:cs typeface="+mn-cs"/>
              </a:rPr>
              <a:t> and </a:t>
            </a:r>
            <a:r>
              <a:rPr lang="en-US" dirty="0" smtClean="0"/>
              <a:t>y</a:t>
            </a:r>
            <a:r>
              <a:rPr lang="en-US" sz="1200" b="0" i="0" kern="1200" dirty="0" smtClean="0">
                <a:solidFill>
                  <a:schemeClr val="tx1"/>
                </a:solidFill>
                <a:effectLst/>
                <a:latin typeface="+mn-lt"/>
                <a:ea typeface="+mn-ea"/>
                <a:cs typeface="+mn-cs"/>
              </a:rPr>
              <a:t>, is called either as </a:t>
            </a:r>
            <a:r>
              <a:rPr lang="en-US" dirty="0" smtClean="0"/>
              <a:t>operator@(</a:t>
            </a:r>
            <a:r>
              <a:rPr lang="en-US" dirty="0" err="1" smtClean="0"/>
              <a:t>x,y</a:t>
            </a:r>
            <a:r>
              <a:rPr lang="en-US" dirty="0" smtClean="0"/>
              <a:t>)</a:t>
            </a:r>
            <a:r>
              <a:rPr lang="en-US" sz="1200" b="0" i="0" kern="1200" dirty="0" smtClean="0">
                <a:solidFill>
                  <a:schemeClr val="tx1"/>
                </a:solidFill>
                <a:effectLst/>
                <a:latin typeface="+mn-lt"/>
                <a:ea typeface="+mn-ea"/>
                <a:cs typeface="+mn-cs"/>
              </a:rPr>
              <a:t> [non-member implementation]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as </a:t>
            </a:r>
            <a:r>
              <a:rPr lang="en-US" dirty="0" err="1" smtClean="0"/>
              <a:t>x.operator</a:t>
            </a:r>
            <a:r>
              <a:rPr lang="en-US" dirty="0" smtClean="0"/>
              <a:t>@(y)</a:t>
            </a:r>
            <a:r>
              <a:rPr lang="en-US" sz="1200" b="0" i="0" kern="1200" baseline="0" dirty="0" smtClean="0">
                <a:solidFill>
                  <a:schemeClr val="tx1"/>
                </a:solidFill>
                <a:effectLst/>
                <a:latin typeface="+mn-lt"/>
                <a:ea typeface="+mn-ea"/>
                <a:cs typeface="+mn-cs"/>
              </a:rPr>
              <a:t> [member implementation]</a:t>
            </a:r>
            <a:r>
              <a:rPr lang="en-US" dirty="0" smtClean="0"/>
              <a:t/>
            </a:r>
            <a:br>
              <a:rPr lang="en-US" dirty="0" smtClean="0"/>
            </a:b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9</a:t>
            </a:fld>
            <a:endParaRPr lang="en-US"/>
          </a:p>
        </p:txBody>
      </p:sp>
    </p:spTree>
    <p:extLst>
      <p:ext uri="{BB962C8B-B14F-4D97-AF65-F5344CB8AC3E}">
        <p14:creationId xmlns:p14="http://schemas.microsoft.com/office/powerpoint/2010/main" val="421045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at least one of the operands has to be of a user-defined type.</a:t>
            </a:r>
            <a:endParaRPr lang="en-US" sz="1100" dirty="0"/>
          </a:p>
        </p:txBody>
      </p:sp>
      <p:sp>
        <p:nvSpPr>
          <p:cNvPr id="4" name="Slide Number Placeholder 3"/>
          <p:cNvSpPr>
            <a:spLocks noGrp="1"/>
          </p:cNvSpPr>
          <p:nvPr>
            <p:ph type="sldNum" sz="quarter" idx="10"/>
          </p:nvPr>
        </p:nvSpPr>
        <p:spPr/>
        <p:txBody>
          <a:bodyPr/>
          <a:lstStyle/>
          <a:p>
            <a:fld id="{FE85FC15-40B4-45E5-86AE-2E64D22F0C38}" type="slidenum">
              <a:rPr lang="en-US" smtClean="0"/>
              <a:t>13</a:t>
            </a:fld>
            <a:endParaRPr lang="en-US"/>
          </a:p>
        </p:txBody>
      </p:sp>
    </p:spTree>
    <p:extLst>
      <p:ext uri="{BB962C8B-B14F-4D97-AF65-F5344CB8AC3E}">
        <p14:creationId xmlns:p14="http://schemas.microsoft.com/office/powerpoint/2010/main" val="283653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lang="en-US" sz="1200" b="0" i="0" u="none" strike="noStrike" kern="1200" dirty="0" smtClean="0">
                <a:solidFill>
                  <a:schemeClr val="tx1"/>
                </a:solidFill>
                <a:effectLst/>
                <a:latin typeface="+mn-lt"/>
                <a:ea typeface="+mn-ea"/>
                <a:cs typeface="+mn-cs"/>
                <a:hlinkClick r:id="rId3"/>
              </a:rPr>
              <a:t>sequence point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-&gt;* is an</a:t>
            </a:r>
            <a:r>
              <a:rPr lang="en-US" sz="1200" b="0" i="0" kern="1200" baseline="0" dirty="0" smtClean="0">
                <a:solidFill>
                  <a:schemeClr val="tx1"/>
                </a:solidFill>
                <a:effectLst/>
                <a:latin typeface="+mn-lt"/>
                <a:ea typeface="+mn-ea"/>
                <a:cs typeface="+mn-cs"/>
              </a:rPr>
              <a:t> operator to operate on </a:t>
            </a:r>
            <a:r>
              <a:rPr lang="en-US" sz="1200" b="0" i="0" kern="1200" dirty="0" smtClean="0">
                <a:solidFill>
                  <a:schemeClr val="tx1"/>
                </a:solidFill>
                <a:effectLst/>
                <a:latin typeface="+mn-lt"/>
                <a:ea typeface="+mn-ea"/>
                <a:cs typeface="+mn-cs"/>
              </a:rPr>
              <a:t>function pointers</a:t>
            </a:r>
          </a:p>
          <a:p>
            <a:endParaRPr lang="en-US" sz="1200" b="0" i="0" kern="1200" dirty="0" smtClean="0">
              <a:solidFill>
                <a:schemeClr val="tx1"/>
              </a:solidFill>
              <a:effectLst/>
              <a:latin typeface="+mn-lt"/>
              <a:ea typeface="+mn-ea"/>
              <a:cs typeface="+mn-cs"/>
              <a:hlinkClick r:id="rId4"/>
            </a:endParaRPr>
          </a:p>
          <a:p>
            <a:r>
              <a:rPr lang="en-US" dirty="0" smtClean="0">
                <a:hlinkClick r:id="rId5"/>
              </a:rPr>
              <a:t>https://isocpp.org/wiki/faq/operator-overloading#overload-dot</a:t>
            </a:r>
            <a:endParaRPr lang="en-US" dirty="0" smtClean="0">
              <a:hlinkClick r:id="rId4"/>
            </a:endParaRPr>
          </a:p>
          <a:p>
            <a:r>
              <a:rPr lang="en-US" dirty="0" smtClean="0">
                <a:hlinkClick r:id="rId4"/>
              </a:rPr>
              <a:t>http://www.stroustrup.com/bs_faq2.html#overload-dot</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is no fundamental reason to disallow overloading of ?:. I just didn't see the need to introduce the special case of overloading a ternary operator. Note that a function overloading </a:t>
            </a:r>
            <a:r>
              <a:rPr lang="en-US" sz="1200" b="0" i="1" kern="1200" dirty="0" smtClean="0">
                <a:solidFill>
                  <a:schemeClr val="tx1"/>
                </a:solidFill>
                <a:effectLst/>
                <a:latin typeface="+mn-lt"/>
                <a:ea typeface="+mn-ea"/>
                <a:cs typeface="+mn-cs"/>
              </a:rPr>
              <a:t>expr1?expr2:expr3</a:t>
            </a:r>
            <a:r>
              <a:rPr lang="en-US" sz="1200" b="0" i="0" kern="1200" dirty="0" smtClean="0">
                <a:solidFill>
                  <a:schemeClr val="tx1"/>
                </a:solidFill>
                <a:effectLst/>
                <a:latin typeface="+mn-lt"/>
                <a:ea typeface="+mn-ea"/>
                <a:cs typeface="+mn-cs"/>
              </a:rPr>
              <a:t> would not be able to guarantee that only one of </a:t>
            </a:r>
            <a:r>
              <a:rPr lang="en-US" sz="1200" b="0" i="1" kern="1200" dirty="0" smtClean="0">
                <a:solidFill>
                  <a:schemeClr val="tx1"/>
                </a:solidFill>
                <a:effectLst/>
                <a:latin typeface="+mn-lt"/>
                <a:ea typeface="+mn-ea"/>
                <a:cs typeface="+mn-cs"/>
              </a:rPr>
              <a:t>expr2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expr3</a:t>
            </a:r>
            <a:r>
              <a:rPr lang="en-US" sz="1200" b="0" i="0" kern="1200" dirty="0" smtClean="0">
                <a:solidFill>
                  <a:schemeClr val="tx1"/>
                </a:solidFill>
                <a:effectLst/>
                <a:latin typeface="+mn-lt"/>
                <a:ea typeface="+mn-ea"/>
                <a:cs typeface="+mn-cs"/>
              </a:rPr>
              <a:t> was executed.</a:t>
            </a: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Sizeof</a:t>
            </a:r>
            <a:r>
              <a:rPr lang="en-US" sz="1200" b="0" i="0" kern="1200" dirty="0" smtClean="0">
                <a:solidFill>
                  <a:schemeClr val="tx1"/>
                </a:solidFill>
                <a:effectLst/>
                <a:latin typeface="+mn-lt"/>
                <a:ea typeface="+mn-ea"/>
                <a:cs typeface="+mn-cs"/>
              </a:rPr>
              <a:t> cannot be overloaded because built-in operations, such as incrementing a pointer into an array implicitly depends on it. Consider:</a:t>
            </a:r>
          </a:p>
          <a:p>
            <a:r>
              <a:rPr lang="en-US" dirty="0" smtClean="0"/>
              <a:t/>
            </a:r>
            <a:br>
              <a:rPr lang="en-US" dirty="0" smtClean="0"/>
            </a:br>
            <a:r>
              <a:rPr lang="en-US" sz="1200" b="0" i="0" kern="1200" dirty="0" smtClean="0">
                <a:solidFill>
                  <a:schemeClr val="tx1"/>
                </a:solidFill>
                <a:effectLst/>
                <a:latin typeface="+mn-lt"/>
                <a:ea typeface="+mn-ea"/>
                <a:cs typeface="+mn-cs"/>
              </a:rPr>
              <a:t>Operator . (dot) could in principle be overloaded using the same technique as used for -&gt;. However, doing so can lead to questions about whether an operation is meant for the object overloading . or an object referred to by . For example: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14</a:t>
            </a:fld>
            <a:endParaRPr lang="en-US"/>
          </a:p>
        </p:txBody>
      </p:sp>
    </p:spTree>
    <p:extLst>
      <p:ext uri="{BB962C8B-B14F-4D97-AF65-F5344CB8AC3E}">
        <p14:creationId xmlns:p14="http://schemas.microsoft.com/office/powerpoint/2010/main" val="257034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15</a:t>
            </a:fld>
            <a:endParaRPr lang="en-US"/>
          </a:p>
        </p:txBody>
      </p:sp>
    </p:spTree>
    <p:extLst>
      <p:ext uri="{BB962C8B-B14F-4D97-AF65-F5344CB8AC3E}">
        <p14:creationId xmlns:p14="http://schemas.microsoft.com/office/powerpoint/2010/main" val="285127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22</a:t>
            </a:fld>
            <a:endParaRPr lang="en-US"/>
          </a:p>
        </p:txBody>
      </p:sp>
    </p:spTree>
    <p:extLst>
      <p:ext uri="{BB962C8B-B14F-4D97-AF65-F5344CB8AC3E}">
        <p14:creationId xmlns:p14="http://schemas.microsoft.com/office/powerpoint/2010/main" val="91042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mn-lt"/>
                <a:ea typeface="+mn-ea"/>
                <a:cs typeface="+mn-cs"/>
              </a:rPr>
              <a:t>To do:</a:t>
            </a:r>
          </a:p>
          <a:p>
            <a:r>
              <a:rPr lang="en-US" sz="1000" b="0" i="0" kern="1200" dirty="0" smtClean="0">
                <a:solidFill>
                  <a:schemeClr val="tx1"/>
                </a:solidFill>
                <a:effectLst/>
                <a:latin typeface="+mn-lt"/>
                <a:ea typeface="+mn-ea"/>
                <a:cs typeface="+mn-cs"/>
              </a:rPr>
              <a:t> ?? = </a:t>
            </a:r>
            <a:r>
              <a:rPr lang="en-US" sz="1000" b="0" i="0" kern="1200" dirty="0" err="1" smtClean="0">
                <a:solidFill>
                  <a:schemeClr val="tx1"/>
                </a:solidFill>
                <a:effectLst/>
                <a:latin typeface="+mn-lt"/>
                <a:ea typeface="+mn-ea"/>
                <a:cs typeface="+mn-cs"/>
              </a:rPr>
              <a:t>int</a:t>
            </a:r>
            <a:r>
              <a:rPr lang="en-US" sz="1000" b="0" i="0" kern="1200" dirty="0" smtClean="0">
                <a:solidFill>
                  <a:schemeClr val="tx1"/>
                </a:solidFill>
                <a:effectLst/>
                <a:latin typeface="+mn-lt"/>
                <a:ea typeface="+mn-ea"/>
                <a:cs typeface="+mn-cs"/>
              </a:rPr>
              <a:t> + object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but this one allows the </a:t>
            </a:r>
            <a:r>
              <a:rPr lang="en-US" sz="1000" b="0" i="0" kern="1200" dirty="0" err="1" smtClean="0">
                <a:solidFill>
                  <a:schemeClr val="tx1"/>
                </a:solidFill>
                <a:effectLst/>
                <a:latin typeface="+mn-lt"/>
                <a:ea typeface="+mn-ea"/>
                <a:cs typeface="+mn-cs"/>
              </a:rPr>
              <a:t>int</a:t>
            </a:r>
            <a:r>
              <a:rPr lang="en-US" sz="1000" b="0" i="0" kern="1200" dirty="0" smtClean="0">
                <a:solidFill>
                  <a:schemeClr val="tx1"/>
                </a:solidFill>
                <a:effectLst/>
                <a:latin typeface="+mn-lt"/>
                <a:ea typeface="+mn-ea"/>
                <a:cs typeface="+mn-cs"/>
              </a:rPr>
              <a:t> to come first in the call friend Fraction </a:t>
            </a:r>
            <a:r>
              <a:rPr lang="en-US" sz="1000" b="1" i="0" kern="1200" dirty="0" smtClean="0">
                <a:solidFill>
                  <a:schemeClr val="tx1"/>
                </a:solidFill>
                <a:effectLst/>
                <a:latin typeface="+mn-lt"/>
                <a:ea typeface="+mn-ea"/>
                <a:cs typeface="+mn-cs"/>
              </a:rPr>
              <a:t>operator+(</a:t>
            </a:r>
            <a:r>
              <a:rPr lang="en-US" sz="1000" b="1" i="0" kern="1200" dirty="0" err="1" smtClean="0">
                <a:solidFill>
                  <a:schemeClr val="tx1"/>
                </a:solidFill>
                <a:effectLst/>
                <a:latin typeface="+mn-lt"/>
                <a:ea typeface="+mn-ea"/>
                <a:cs typeface="+mn-cs"/>
              </a:rPr>
              <a:t>int</a:t>
            </a:r>
            <a:r>
              <a:rPr lang="en-US" sz="1000" b="1" i="0" kern="1200" dirty="0" smtClean="0">
                <a:solidFill>
                  <a:schemeClr val="tx1"/>
                </a:solidFill>
                <a:effectLst/>
                <a:latin typeface="+mn-lt"/>
                <a:ea typeface="+mn-ea"/>
                <a:cs typeface="+mn-cs"/>
              </a:rPr>
              <a:t> n, Fraction f); </a:t>
            </a:r>
          </a:p>
          <a:p>
            <a:r>
              <a:rPr lang="en-US" sz="1000" b="0" i="0" kern="1200" dirty="0" smtClean="0">
                <a:solidFill>
                  <a:schemeClr val="tx1"/>
                </a:solidFill>
                <a:effectLst/>
                <a:latin typeface="+mn-lt"/>
                <a:ea typeface="+mn-ea"/>
                <a:cs typeface="+mn-cs"/>
              </a:rPr>
              <a:t>Note that these last two are not really needed in the Fraction class, since we have a conversion constructor! </a:t>
            </a:r>
            <a:r>
              <a:rPr lang="en-US" sz="1000" b="1" i="0" kern="1200" dirty="0" smtClean="0">
                <a:solidFill>
                  <a:schemeClr val="tx1"/>
                </a:solidFill>
                <a:effectLst/>
                <a:latin typeface="+mn-lt"/>
                <a:ea typeface="+mn-ea"/>
                <a:cs typeface="+mn-cs"/>
              </a:rPr>
              <a:t>The normal operator+ function: friend Fraction operator+(</a:t>
            </a:r>
            <a:r>
              <a:rPr lang="en-US" sz="1000" b="1" i="0" kern="1200" dirty="0" err="1" smtClean="0">
                <a:solidFill>
                  <a:schemeClr val="tx1"/>
                </a:solidFill>
                <a:effectLst/>
                <a:latin typeface="+mn-lt"/>
                <a:ea typeface="+mn-ea"/>
                <a:cs typeface="+mn-cs"/>
              </a:rPr>
              <a:t>const</a:t>
            </a:r>
            <a:r>
              <a:rPr lang="en-US" sz="1000" b="1" i="0" kern="1200" dirty="0" smtClean="0">
                <a:solidFill>
                  <a:schemeClr val="tx1"/>
                </a:solidFill>
                <a:effectLst/>
                <a:latin typeface="+mn-lt"/>
                <a:ea typeface="+mn-ea"/>
                <a:cs typeface="+mn-cs"/>
              </a:rPr>
              <a:t> Fraction&amp; f1, </a:t>
            </a:r>
            <a:r>
              <a:rPr lang="en-US" sz="1000" b="1" i="0" kern="1200" dirty="0" err="1" smtClean="0">
                <a:solidFill>
                  <a:schemeClr val="tx1"/>
                </a:solidFill>
                <a:effectLst/>
                <a:latin typeface="+mn-lt"/>
                <a:ea typeface="+mn-ea"/>
                <a:cs typeface="+mn-cs"/>
              </a:rPr>
              <a:t>const</a:t>
            </a:r>
            <a:r>
              <a:rPr lang="en-US" sz="1000" b="1" i="0" kern="1200" dirty="0" smtClean="0">
                <a:solidFill>
                  <a:schemeClr val="tx1"/>
                </a:solidFill>
                <a:effectLst/>
                <a:latin typeface="+mn-lt"/>
                <a:ea typeface="+mn-ea"/>
                <a:cs typeface="+mn-cs"/>
              </a:rPr>
              <a:t> Fraction&amp; f2);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29</a:t>
            </a:fld>
            <a:endParaRPr lang="en-US"/>
          </a:p>
        </p:txBody>
      </p:sp>
    </p:spTree>
    <p:extLst>
      <p:ext uri="{BB962C8B-B14F-4D97-AF65-F5344CB8AC3E}">
        <p14:creationId xmlns:p14="http://schemas.microsoft.com/office/powerpoint/2010/main" val="374438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143000"/>
            <a:ext cx="91440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stroustrup.com/bs_faq2.html#overload-dot" TargetMode="External"/><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Operator Overloading</a:t>
            </a:r>
            <a:r>
              <a:rPr lang="en-US" dirty="0" smtClean="0"/>
              <a:t/>
            </a:r>
            <a:br>
              <a:rPr lang="en-US" dirty="0" smtClean="0"/>
            </a:br>
            <a:r>
              <a:rPr lang="en-US" sz="2600" dirty="0" smtClean="0"/>
              <a:t>(CS 217)</a:t>
            </a:r>
            <a:endParaRPr lang="en-US" sz="2600" dirty="0"/>
          </a:p>
        </p:txBody>
      </p:sp>
      <p:sp>
        <p:nvSpPr>
          <p:cNvPr id="3" name="Subtitle 2"/>
          <p:cNvSpPr>
            <a:spLocks noGrp="1"/>
          </p:cNvSpPr>
          <p:nvPr>
            <p:ph type="subTitle" idx="1"/>
          </p:nvPr>
        </p:nvSpPr>
        <p:spPr>
          <a:xfrm>
            <a:off x="228600" y="3962400"/>
            <a:ext cx="8686800" cy="2743200"/>
          </a:xfrm>
        </p:spPr>
        <p:txBody>
          <a:bodyPr>
            <a:normAutofit lnSpcReduction="10000"/>
          </a:bodyPr>
          <a:lstStyle/>
          <a:p>
            <a:endParaRPr lang="en-US" sz="2600" dirty="0" smtClean="0"/>
          </a:p>
          <a:p>
            <a:r>
              <a:rPr lang="en-US" sz="2600" smtClean="0"/>
              <a:t>Mr. Jawad </a:t>
            </a:r>
            <a:r>
              <a:rPr lang="en-US" sz="2600" dirty="0" smtClean="0"/>
              <a:t>Hassan</a:t>
            </a:r>
            <a:r>
              <a:rPr lang="en-US" sz="2600" dirty="0" smtClean="0"/>
              <a:t>,</a:t>
            </a:r>
            <a:endParaRPr lang="en-US" sz="2600" dirty="0" smtClean="0"/>
          </a:p>
          <a:p>
            <a:endParaRPr lang="en-US" sz="2600" dirty="0" smtClean="0"/>
          </a:p>
          <a:p>
            <a:r>
              <a:rPr lang="en-US" sz="2600" dirty="0" smtClean="0"/>
              <a:t>Department of Computer Science, </a:t>
            </a:r>
          </a:p>
          <a:p>
            <a:r>
              <a:rPr lang="en-US" sz="2800" dirty="0"/>
              <a:t>National University of Computer </a:t>
            </a:r>
            <a:r>
              <a:rPr lang="en-US" sz="2800" dirty="0" smtClean="0"/>
              <a:t>&amp; Emerging </a:t>
            </a:r>
            <a:r>
              <a:rPr lang="en-US" sz="2800" dirty="0"/>
              <a:t>Sciences</a:t>
            </a:r>
            <a:r>
              <a:rPr lang="en-US" sz="2600" dirty="0" smtClean="0"/>
              <a:t>, Islamabad Campus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&lt;&lt; operator (when used for stream output, not bit shifting) gets an </a:t>
            </a:r>
            <a:r>
              <a:rPr lang="en-US" dirty="0" err="1"/>
              <a:t>ostream</a:t>
            </a:r>
            <a:r>
              <a:rPr lang="en-US" dirty="0"/>
              <a:t> as its first parameter, so it can't be a member of your class.</a:t>
            </a:r>
          </a:p>
        </p:txBody>
      </p:sp>
    </p:spTree>
    <p:extLst>
      <p:ext uri="{BB962C8B-B14F-4D97-AF65-F5344CB8AC3E}">
        <p14:creationId xmlns:p14="http://schemas.microsoft.com/office/powerpoint/2010/main" val="314376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0"/>
            <a:ext cx="8153400" cy="1066800"/>
          </a:xfrm>
        </p:spPr>
        <p:txBody>
          <a:bodyPr/>
          <a:lstStyle/>
          <a:p>
            <a:r>
              <a:rPr lang="en-US" dirty="0" smtClean="0">
                <a:solidFill>
                  <a:srgbClr val="D20000"/>
                </a:solidFill>
              </a:rPr>
              <a:t>  Case Study: A </a:t>
            </a:r>
            <a:r>
              <a:rPr lang="en-US" dirty="0" smtClean="0">
                <a:solidFill>
                  <a:srgbClr val="D20000"/>
                </a:solidFill>
                <a:latin typeface="Courier New" panose="02070309020205020404" pitchFamily="49" charset="0"/>
              </a:rPr>
              <a:t>Date</a:t>
            </a:r>
            <a:r>
              <a:rPr lang="en-US" dirty="0" smtClean="0">
                <a:solidFill>
                  <a:srgbClr val="D20000"/>
                </a:solidFill>
              </a:rPr>
              <a:t> Class</a:t>
            </a:r>
          </a:p>
        </p:txBody>
      </p:sp>
      <p:sp>
        <p:nvSpPr>
          <p:cNvPr id="31747" name="Rectangle 3"/>
          <p:cNvSpPr>
            <a:spLocks noGrp="1" noChangeArrowheads="1"/>
          </p:cNvSpPr>
          <p:nvPr>
            <p:ph idx="1"/>
          </p:nvPr>
        </p:nvSpPr>
        <p:spPr/>
        <p:txBody>
          <a:bodyPr/>
          <a:lstStyle/>
          <a:p>
            <a:pPr>
              <a:lnSpc>
                <a:spcPct val="150000"/>
              </a:lnSpc>
            </a:pPr>
            <a:r>
              <a:rPr lang="en-US" dirty="0" smtClean="0"/>
              <a:t>The </a:t>
            </a:r>
            <a:r>
              <a:rPr lang="en-US" b="1" dirty="0" smtClean="0"/>
              <a:t>following example </a:t>
            </a:r>
            <a:r>
              <a:rPr lang="en-US" dirty="0" smtClean="0"/>
              <a:t>creates a </a:t>
            </a:r>
            <a:r>
              <a:rPr lang="en-US" b="1" dirty="0" smtClean="0">
                <a:solidFill>
                  <a:srgbClr val="D20000"/>
                </a:solidFill>
              </a:rPr>
              <a:t>Date</a:t>
            </a:r>
            <a:r>
              <a:rPr lang="en-US" dirty="0" smtClean="0">
                <a:solidFill>
                  <a:srgbClr val="D20000"/>
                </a:solidFill>
              </a:rPr>
              <a:t> </a:t>
            </a:r>
            <a:r>
              <a:rPr lang="en-US" dirty="0" smtClean="0"/>
              <a:t>class with</a:t>
            </a:r>
          </a:p>
          <a:p>
            <a:pPr lvl="1">
              <a:lnSpc>
                <a:spcPct val="150000"/>
              </a:lnSpc>
            </a:pPr>
            <a:r>
              <a:rPr lang="en-US" dirty="0" smtClean="0"/>
              <a:t>An </a:t>
            </a:r>
            <a:r>
              <a:rPr lang="en-US" b="1" dirty="0" smtClean="0">
                <a:solidFill>
                  <a:srgbClr val="2C14DE"/>
                </a:solidFill>
              </a:rPr>
              <a:t>overloaded increment operator </a:t>
            </a:r>
            <a:r>
              <a:rPr lang="en-US" dirty="0" smtClean="0"/>
              <a:t>to </a:t>
            </a:r>
            <a:r>
              <a:rPr lang="en-US" b="1" dirty="0" smtClean="0"/>
              <a:t>change the day, month and year</a:t>
            </a:r>
          </a:p>
          <a:p>
            <a:pPr lvl="1">
              <a:lnSpc>
                <a:spcPct val="150000"/>
              </a:lnSpc>
            </a:pPr>
            <a:r>
              <a:rPr lang="en-US" dirty="0" smtClean="0"/>
              <a:t>An </a:t>
            </a:r>
            <a:r>
              <a:rPr lang="en-US" b="1" dirty="0" smtClean="0">
                <a:solidFill>
                  <a:srgbClr val="2C14DE"/>
                </a:solidFill>
              </a:rPr>
              <a:t>overloaded += operator</a:t>
            </a:r>
          </a:p>
          <a:p>
            <a:pPr lvl="1">
              <a:lnSpc>
                <a:spcPct val="150000"/>
              </a:lnSpc>
            </a:pPr>
            <a:r>
              <a:rPr lang="en-US" dirty="0" smtClean="0"/>
              <a:t>A </a:t>
            </a:r>
            <a:r>
              <a:rPr lang="en-US" b="1" dirty="0" smtClean="0">
                <a:solidFill>
                  <a:srgbClr val="2C14DE"/>
                </a:solidFill>
              </a:rPr>
              <a:t>function</a:t>
            </a:r>
            <a:r>
              <a:rPr lang="en-US" dirty="0" smtClean="0"/>
              <a:t> to </a:t>
            </a:r>
            <a:r>
              <a:rPr lang="en-US" b="1" dirty="0" smtClean="0">
                <a:solidFill>
                  <a:srgbClr val="2C14DE"/>
                </a:solidFill>
              </a:rPr>
              <a:t>test for leap years</a:t>
            </a:r>
          </a:p>
          <a:p>
            <a:pPr lvl="1">
              <a:lnSpc>
                <a:spcPct val="150000"/>
              </a:lnSpc>
            </a:pPr>
            <a:r>
              <a:rPr lang="en-US" dirty="0" smtClean="0"/>
              <a:t>A </a:t>
            </a:r>
            <a:r>
              <a:rPr lang="en-US" b="1" dirty="0" smtClean="0">
                <a:solidFill>
                  <a:srgbClr val="2C14DE"/>
                </a:solidFill>
              </a:rPr>
              <a:t>function</a:t>
            </a:r>
            <a:r>
              <a:rPr lang="en-US" dirty="0" smtClean="0">
                <a:solidFill>
                  <a:srgbClr val="2C14DE"/>
                </a:solidFill>
              </a:rPr>
              <a:t> </a:t>
            </a:r>
            <a:r>
              <a:rPr lang="en-US" dirty="0" smtClean="0"/>
              <a:t>to </a:t>
            </a:r>
            <a:r>
              <a:rPr lang="en-US" b="1" dirty="0" smtClean="0">
                <a:solidFill>
                  <a:srgbClr val="2C14DE"/>
                </a:solidFill>
              </a:rPr>
              <a:t>determine if a day is last day of a month</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9243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
          <p:cNvGrpSpPr>
            <a:grpSpLocks/>
          </p:cNvGrpSpPr>
          <p:nvPr/>
        </p:nvGrpSpPr>
        <p:grpSpPr bwMode="auto">
          <a:xfrm>
            <a:off x="0" y="0"/>
            <a:ext cx="6781800" cy="6858000"/>
            <a:chOff x="0" y="0"/>
            <a:chExt cx="3072" cy="11220"/>
          </a:xfrm>
        </p:grpSpPr>
        <p:grpSp>
          <p:nvGrpSpPr>
            <p:cNvPr id="32773" name="Group 4"/>
            <p:cNvGrpSpPr>
              <a:grpSpLocks/>
            </p:cNvGrpSpPr>
            <p:nvPr/>
          </p:nvGrpSpPr>
          <p:grpSpPr bwMode="auto">
            <a:xfrm>
              <a:off x="0" y="0"/>
              <a:ext cx="3072" cy="374"/>
              <a:chOff x="0" y="0"/>
              <a:chExt cx="3072" cy="374"/>
            </a:xfrm>
          </p:grpSpPr>
          <p:sp>
            <p:nvSpPr>
              <p:cNvPr id="32861"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62"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	</a:t>
                </a:r>
                <a:r>
                  <a:rPr lang="en-US" sz="1200" b="1">
                    <a:solidFill>
                      <a:srgbClr val="33CC33"/>
                    </a:solidFill>
                    <a:latin typeface="Courier New" panose="02070309020205020404" pitchFamily="49" charset="0"/>
                    <a:cs typeface="Courier New" panose="02070309020205020404" pitchFamily="49" charset="0"/>
                  </a:rPr>
                  <a:t>// Fig. 8.6: date1.h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4" name="Group 7"/>
            <p:cNvGrpSpPr>
              <a:grpSpLocks/>
            </p:cNvGrpSpPr>
            <p:nvPr/>
          </p:nvGrpSpPr>
          <p:grpSpPr bwMode="auto">
            <a:xfrm>
              <a:off x="0" y="374"/>
              <a:ext cx="3072" cy="374"/>
              <a:chOff x="0" y="374"/>
              <a:chExt cx="3072" cy="374"/>
            </a:xfrm>
          </p:grpSpPr>
          <p:sp>
            <p:nvSpPr>
              <p:cNvPr id="32859"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60"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	</a:t>
                </a:r>
                <a:r>
                  <a:rPr lang="en-US" sz="1200" b="1">
                    <a:solidFill>
                      <a:srgbClr val="33CC33"/>
                    </a:solidFill>
                    <a:latin typeface="Courier New" panose="02070309020205020404" pitchFamily="49" charset="0"/>
                    <a:cs typeface="Courier New" panose="02070309020205020404" pitchFamily="49" charset="0"/>
                  </a:rPr>
                  <a:t>// Definition of class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5" name="Group 10"/>
            <p:cNvGrpSpPr>
              <a:grpSpLocks/>
            </p:cNvGrpSpPr>
            <p:nvPr/>
          </p:nvGrpSpPr>
          <p:grpSpPr bwMode="auto">
            <a:xfrm>
              <a:off x="0" y="748"/>
              <a:ext cx="3072" cy="374"/>
              <a:chOff x="0" y="748"/>
              <a:chExt cx="3072" cy="374"/>
            </a:xfrm>
          </p:grpSpPr>
          <p:sp>
            <p:nvSpPr>
              <p:cNvPr id="32857"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8"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6" name="Group 13"/>
            <p:cNvGrpSpPr>
              <a:grpSpLocks/>
            </p:cNvGrpSpPr>
            <p:nvPr/>
          </p:nvGrpSpPr>
          <p:grpSpPr bwMode="auto">
            <a:xfrm>
              <a:off x="0" y="1122"/>
              <a:ext cx="3072" cy="374"/>
              <a:chOff x="0" y="1122"/>
              <a:chExt cx="3072" cy="374"/>
            </a:xfrm>
          </p:grpSpPr>
          <p:sp>
            <p:nvSpPr>
              <p:cNvPr id="32855"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6"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	</a:t>
                </a:r>
                <a:endParaRPr lang="en-US" sz="1200" b="1">
                  <a:latin typeface="Courier New" panose="02070309020205020404" pitchFamily="49" charset="0"/>
                </a:endParaRPr>
              </a:p>
            </p:txBody>
          </p:sp>
        </p:grpSp>
        <p:grpSp>
          <p:nvGrpSpPr>
            <p:cNvPr id="32777" name="Group 16"/>
            <p:cNvGrpSpPr>
              <a:grpSpLocks/>
            </p:cNvGrpSpPr>
            <p:nvPr/>
          </p:nvGrpSpPr>
          <p:grpSpPr bwMode="auto">
            <a:xfrm>
              <a:off x="0" y="1496"/>
              <a:ext cx="3072" cy="374"/>
              <a:chOff x="0" y="1496"/>
              <a:chExt cx="3072" cy="374"/>
            </a:xfrm>
          </p:grpSpPr>
          <p:sp>
            <p:nvSpPr>
              <p:cNvPr id="32853"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4"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2778" name="Group 19"/>
            <p:cNvGrpSpPr>
              <a:grpSpLocks/>
            </p:cNvGrpSpPr>
            <p:nvPr/>
          </p:nvGrpSpPr>
          <p:grpSpPr bwMode="auto">
            <a:xfrm>
              <a:off x="0" y="1870"/>
              <a:ext cx="3072" cy="374"/>
              <a:chOff x="0" y="1870"/>
              <a:chExt cx="3072" cy="374"/>
            </a:xfrm>
          </p:grpSpPr>
          <p:sp>
            <p:nvSpPr>
              <p:cNvPr id="32851"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2"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9" name="Group 22"/>
            <p:cNvGrpSpPr>
              <a:grpSpLocks/>
            </p:cNvGrpSpPr>
            <p:nvPr/>
          </p:nvGrpSpPr>
          <p:grpSpPr bwMode="auto">
            <a:xfrm>
              <a:off x="0" y="2244"/>
              <a:ext cx="3072" cy="374"/>
              <a:chOff x="0" y="2244"/>
              <a:chExt cx="3072" cy="374"/>
            </a:xfrm>
          </p:grpSpPr>
          <p:sp>
            <p:nvSpPr>
              <p:cNvPr id="32849"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0"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	</a:t>
                </a:r>
                <a:endParaRPr lang="en-US" sz="1200" b="1">
                  <a:latin typeface="Courier New" panose="02070309020205020404" pitchFamily="49" charset="0"/>
                </a:endParaRPr>
              </a:p>
            </p:txBody>
          </p:sp>
        </p:grpSp>
        <p:grpSp>
          <p:nvGrpSpPr>
            <p:cNvPr id="32780" name="Group 25"/>
            <p:cNvGrpSpPr>
              <a:grpSpLocks/>
            </p:cNvGrpSpPr>
            <p:nvPr/>
          </p:nvGrpSpPr>
          <p:grpSpPr bwMode="auto">
            <a:xfrm>
              <a:off x="0" y="2618"/>
              <a:ext cx="3072" cy="374"/>
              <a:chOff x="0" y="2618"/>
              <a:chExt cx="3072" cy="374"/>
            </a:xfrm>
          </p:grpSpPr>
          <p:sp>
            <p:nvSpPr>
              <p:cNvPr id="32847"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8"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1" name="Group 28"/>
            <p:cNvGrpSpPr>
              <a:grpSpLocks/>
            </p:cNvGrpSpPr>
            <p:nvPr/>
          </p:nvGrpSpPr>
          <p:grpSpPr bwMode="auto">
            <a:xfrm>
              <a:off x="0" y="2992"/>
              <a:ext cx="3072" cy="374"/>
              <a:chOff x="0" y="2992"/>
              <a:chExt cx="3072" cy="374"/>
            </a:xfrm>
          </p:grpSpPr>
          <p:sp>
            <p:nvSpPr>
              <p:cNvPr id="32845"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6"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	</a:t>
                </a:r>
                <a:r>
                  <a:rPr lang="en-US" sz="1200" b="1">
                    <a:solidFill>
                      <a:srgbClr val="275AFF"/>
                    </a:solidFill>
                    <a:latin typeface="Courier New" panose="02070309020205020404" pitchFamily="49" charset="0"/>
                    <a:cs typeface="Courier New" panose="02070309020205020404" pitchFamily="49" charset="0"/>
                  </a:rPr>
                  <a:t>class</a:t>
                </a:r>
                <a:r>
                  <a:rPr lang="en-US" sz="1200" b="1">
                    <a:solidFill>
                      <a:srgbClr val="000000"/>
                    </a:solidFill>
                    <a:latin typeface="Courier New" panose="02070309020205020404" pitchFamily="49" charset="0"/>
                    <a:cs typeface="Courier New" panose="02070309020205020404" pitchFamily="49" charset="0"/>
                  </a:rPr>
                  <a:t> Date {</a:t>
                </a:r>
              </a:p>
              <a:p>
                <a:endParaRPr lang="en-US" sz="1200" b="1">
                  <a:latin typeface="Courier New" panose="02070309020205020404" pitchFamily="49" charset="0"/>
                </a:endParaRPr>
              </a:p>
            </p:txBody>
          </p:sp>
        </p:grpSp>
        <p:grpSp>
          <p:nvGrpSpPr>
            <p:cNvPr id="32782" name="Group 31"/>
            <p:cNvGrpSpPr>
              <a:grpSpLocks/>
            </p:cNvGrpSpPr>
            <p:nvPr/>
          </p:nvGrpSpPr>
          <p:grpSpPr bwMode="auto">
            <a:xfrm>
              <a:off x="0" y="3366"/>
              <a:ext cx="3072" cy="374"/>
              <a:chOff x="0" y="3366"/>
              <a:chExt cx="3072" cy="374"/>
            </a:xfrm>
          </p:grpSpPr>
          <p:sp>
            <p:nvSpPr>
              <p:cNvPr id="32843"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4"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friend</a:t>
                </a:r>
                <a:r>
                  <a:rPr lang="en-US" sz="1200" b="1">
                    <a:solidFill>
                      <a:srgbClr val="000000"/>
                    </a:solidFill>
                    <a:latin typeface="Courier New" panose="02070309020205020404" pitchFamily="49" charset="0"/>
                    <a:cs typeface="Courier New" panose="02070309020205020404" pitchFamily="49" charset="0"/>
                  </a:rPr>
                  <a:t> ostream &amp;operator&lt;&lt;( ostream &amp;, Date &amp; );</a:t>
                </a:r>
              </a:p>
              <a:p>
                <a:endParaRPr lang="en-US" sz="1200" b="1">
                  <a:latin typeface="Courier New" panose="02070309020205020404" pitchFamily="49" charset="0"/>
                </a:endParaRPr>
              </a:p>
            </p:txBody>
          </p:sp>
        </p:grpSp>
        <p:grpSp>
          <p:nvGrpSpPr>
            <p:cNvPr id="32783" name="Group 34"/>
            <p:cNvGrpSpPr>
              <a:grpSpLocks/>
            </p:cNvGrpSpPr>
            <p:nvPr/>
          </p:nvGrpSpPr>
          <p:grpSpPr bwMode="auto">
            <a:xfrm>
              <a:off x="0" y="3740"/>
              <a:ext cx="3072" cy="374"/>
              <a:chOff x="0" y="3740"/>
              <a:chExt cx="3072" cy="374"/>
            </a:xfrm>
          </p:grpSpPr>
          <p:sp>
            <p:nvSpPr>
              <p:cNvPr id="32841"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2"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4" name="Group 37"/>
            <p:cNvGrpSpPr>
              <a:grpSpLocks/>
            </p:cNvGrpSpPr>
            <p:nvPr/>
          </p:nvGrpSpPr>
          <p:grpSpPr bwMode="auto">
            <a:xfrm>
              <a:off x="0" y="4114"/>
              <a:ext cx="3072" cy="374"/>
              <a:chOff x="0" y="4114"/>
              <a:chExt cx="3072" cy="374"/>
            </a:xfrm>
          </p:grpSpPr>
          <p:sp>
            <p:nvSpPr>
              <p:cNvPr id="32839"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0"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	</a:t>
                </a:r>
                <a:r>
                  <a:rPr lang="en-US" sz="1200" b="1">
                    <a:solidFill>
                      <a:srgbClr val="275AFF"/>
                    </a:solidFill>
                    <a:latin typeface="Courier New" panose="02070309020205020404" pitchFamily="49" charset="0"/>
                    <a:cs typeface="Courier New" panose="02070309020205020404" pitchFamily="49" charset="0"/>
                  </a:rPr>
                  <a:t>public:</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5" name="Group 40"/>
            <p:cNvGrpSpPr>
              <a:grpSpLocks/>
            </p:cNvGrpSpPr>
            <p:nvPr/>
          </p:nvGrpSpPr>
          <p:grpSpPr bwMode="auto">
            <a:xfrm>
              <a:off x="0" y="4488"/>
              <a:ext cx="3072" cy="374"/>
              <a:chOff x="0" y="4488"/>
              <a:chExt cx="3072" cy="374"/>
            </a:xfrm>
          </p:grpSpPr>
          <p:sp>
            <p:nvSpPr>
              <p:cNvPr id="32837"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8"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	</a:t>
                </a:r>
                <a:r>
                  <a:rPr lang="en-US" sz="1200" b="1">
                    <a:solidFill>
                      <a:srgbClr val="000000"/>
                    </a:solidFill>
                    <a:latin typeface="Courier New" panose="02070309020205020404" pitchFamily="49" charset="0"/>
                    <a:cs typeface="Courier New" panose="02070309020205020404" pitchFamily="49" charset="0"/>
                  </a:rPr>
                  <a:t>   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 = 1,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 1,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 1900 ); </a:t>
                </a:r>
                <a:r>
                  <a:rPr lang="en-US" sz="1200" b="1">
                    <a:solidFill>
                      <a:srgbClr val="33CC33"/>
                    </a:solidFill>
                    <a:latin typeface="Courier New" panose="02070309020205020404" pitchFamily="49" charset="0"/>
                    <a:cs typeface="Courier New" panose="02070309020205020404" pitchFamily="49" charset="0"/>
                  </a:rPr>
                  <a:t>// constructor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6" name="Group 43"/>
            <p:cNvGrpSpPr>
              <a:grpSpLocks/>
            </p:cNvGrpSpPr>
            <p:nvPr/>
          </p:nvGrpSpPr>
          <p:grpSpPr bwMode="auto">
            <a:xfrm>
              <a:off x="0" y="4862"/>
              <a:ext cx="3072" cy="374"/>
              <a:chOff x="0" y="4862"/>
              <a:chExt cx="3072" cy="374"/>
            </a:xfrm>
          </p:grpSpPr>
          <p:sp>
            <p:nvSpPr>
              <p:cNvPr id="32835"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6"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setDate(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set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7" name="Group 46"/>
            <p:cNvGrpSpPr>
              <a:grpSpLocks/>
            </p:cNvGrpSpPr>
            <p:nvPr/>
          </p:nvGrpSpPr>
          <p:grpSpPr bwMode="auto">
            <a:xfrm>
              <a:off x="0" y="5236"/>
              <a:ext cx="3072" cy="374"/>
              <a:chOff x="0" y="5236"/>
              <a:chExt cx="3072" cy="374"/>
            </a:xfrm>
          </p:grpSpPr>
          <p:sp>
            <p:nvSpPr>
              <p:cNvPr id="32833"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4"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	</a:t>
                </a:r>
                <a:r>
                  <a:rPr lang="en-US" sz="1200" b="1">
                    <a:solidFill>
                      <a:srgbClr val="000000"/>
                    </a:solidFill>
                    <a:latin typeface="Courier New" panose="02070309020205020404" pitchFamily="49" charset="0"/>
                    <a:cs typeface="Courier New" panose="02070309020205020404" pitchFamily="49" charset="0"/>
                  </a:rPr>
                  <a:t>   Date &amp;operator++();            </a:t>
                </a:r>
                <a:r>
                  <a:rPr lang="en-US" sz="1200" b="1">
                    <a:solidFill>
                      <a:srgbClr val="33CC33"/>
                    </a:solidFill>
                    <a:latin typeface="Courier New" panose="02070309020205020404" pitchFamily="49" charset="0"/>
                    <a:cs typeface="Courier New" panose="02070309020205020404" pitchFamily="49" charset="0"/>
                  </a:rPr>
                  <a:t>// preincrement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8" name="Group 49"/>
            <p:cNvGrpSpPr>
              <a:grpSpLocks/>
            </p:cNvGrpSpPr>
            <p:nvPr/>
          </p:nvGrpSpPr>
          <p:grpSpPr bwMode="auto">
            <a:xfrm>
              <a:off x="0" y="5610"/>
              <a:ext cx="3072" cy="374"/>
              <a:chOff x="0" y="5610"/>
              <a:chExt cx="3072" cy="374"/>
            </a:xfrm>
          </p:grpSpPr>
          <p:sp>
            <p:nvSpPr>
              <p:cNvPr id="32831"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2"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	</a:t>
                </a:r>
                <a:r>
                  <a:rPr lang="en-US" sz="1200" b="1">
                    <a:solidFill>
                      <a:srgbClr val="000000"/>
                    </a:solidFill>
                    <a:latin typeface="Courier New" panose="02070309020205020404" pitchFamily="49" charset="0"/>
                    <a:cs typeface="Courier New" panose="02070309020205020404" pitchFamily="49" charset="0"/>
                  </a:rPr>
                  <a:t>   Date 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 postincrement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9" name="Group 52"/>
            <p:cNvGrpSpPr>
              <a:grpSpLocks/>
            </p:cNvGrpSpPr>
            <p:nvPr/>
          </p:nvGrpSpPr>
          <p:grpSpPr bwMode="auto">
            <a:xfrm>
              <a:off x="0" y="5984"/>
              <a:ext cx="3072" cy="374"/>
              <a:chOff x="0" y="5984"/>
              <a:chExt cx="3072" cy="374"/>
            </a:xfrm>
          </p:grpSpPr>
          <p:sp>
            <p:nvSpPr>
              <p:cNvPr id="32829"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0"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17	</a:t>
                </a:r>
                <a:r>
                  <a:rPr lang="en-US" sz="1200" b="1">
                    <a:solidFill>
                      <a:srgbClr val="000000"/>
                    </a:solidFill>
                    <a:latin typeface="Courier New" panose="02070309020205020404" pitchFamily="49" charset="0"/>
                    <a:cs typeface="Courier New" panose="02070309020205020404" pitchFamily="49" charset="0"/>
                  </a:rPr>
                  <a:t>   Date &amp;operator+=(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add days, modify object</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0" name="Group 55"/>
            <p:cNvGrpSpPr>
              <a:grpSpLocks/>
            </p:cNvGrpSpPr>
            <p:nvPr/>
          </p:nvGrpSpPr>
          <p:grpSpPr bwMode="auto">
            <a:xfrm>
              <a:off x="0" y="6358"/>
              <a:ext cx="3072" cy="374"/>
              <a:chOff x="0" y="6358"/>
              <a:chExt cx="3072" cy="374"/>
            </a:xfrm>
          </p:grpSpPr>
          <p:sp>
            <p:nvSpPr>
              <p:cNvPr id="32827"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8"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18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leapYear(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is this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1" name="Group 58"/>
            <p:cNvGrpSpPr>
              <a:grpSpLocks/>
            </p:cNvGrpSpPr>
            <p:nvPr/>
          </p:nvGrpSpPr>
          <p:grpSpPr bwMode="auto">
            <a:xfrm>
              <a:off x="0" y="6732"/>
              <a:ext cx="3072" cy="374"/>
              <a:chOff x="0" y="6732"/>
              <a:chExt cx="3072" cy="374"/>
            </a:xfrm>
          </p:grpSpPr>
          <p:sp>
            <p:nvSpPr>
              <p:cNvPr id="32825"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6"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endOfMonth(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is this end of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2" name="Group 61"/>
            <p:cNvGrpSpPr>
              <a:grpSpLocks/>
            </p:cNvGrpSpPr>
            <p:nvPr/>
          </p:nvGrpSpPr>
          <p:grpSpPr bwMode="auto">
            <a:xfrm>
              <a:off x="0" y="7106"/>
              <a:ext cx="3072" cy="374"/>
              <a:chOff x="0" y="7106"/>
              <a:chExt cx="3072" cy="374"/>
            </a:xfrm>
          </p:grpSpPr>
          <p:sp>
            <p:nvSpPr>
              <p:cNvPr id="32823"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4"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3" name="Group 64"/>
            <p:cNvGrpSpPr>
              <a:grpSpLocks/>
            </p:cNvGrpSpPr>
            <p:nvPr/>
          </p:nvGrpSpPr>
          <p:grpSpPr bwMode="auto">
            <a:xfrm>
              <a:off x="0" y="7480"/>
              <a:ext cx="3072" cy="374"/>
              <a:chOff x="0" y="7480"/>
              <a:chExt cx="3072" cy="374"/>
            </a:xfrm>
          </p:grpSpPr>
          <p:sp>
            <p:nvSpPr>
              <p:cNvPr id="32821"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2"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21	</a:t>
                </a:r>
                <a:r>
                  <a:rPr lang="en-US" sz="1200" b="1">
                    <a:solidFill>
                      <a:srgbClr val="275AFF"/>
                    </a:solidFill>
                    <a:latin typeface="Courier New" panose="02070309020205020404" pitchFamily="49" charset="0"/>
                    <a:cs typeface="Courier New" panose="02070309020205020404" pitchFamily="49" charset="0"/>
                  </a:rPr>
                  <a:t>private: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4" name="Group 67"/>
            <p:cNvGrpSpPr>
              <a:grpSpLocks/>
            </p:cNvGrpSpPr>
            <p:nvPr/>
          </p:nvGrpSpPr>
          <p:grpSpPr bwMode="auto">
            <a:xfrm>
              <a:off x="0" y="7854"/>
              <a:ext cx="3072" cy="374"/>
              <a:chOff x="0" y="7854"/>
              <a:chExt cx="3072" cy="374"/>
            </a:xfrm>
          </p:grpSpPr>
          <p:sp>
            <p:nvSpPr>
              <p:cNvPr id="32819"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0"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month;</a:t>
                </a:r>
              </a:p>
              <a:p>
                <a:endParaRPr lang="en-US" sz="1200" b="1">
                  <a:latin typeface="Courier New" panose="02070309020205020404" pitchFamily="49" charset="0"/>
                </a:endParaRPr>
              </a:p>
            </p:txBody>
          </p:sp>
        </p:grpSp>
        <p:grpSp>
          <p:nvGrpSpPr>
            <p:cNvPr id="32795" name="Group 70"/>
            <p:cNvGrpSpPr>
              <a:grpSpLocks/>
            </p:cNvGrpSpPr>
            <p:nvPr/>
          </p:nvGrpSpPr>
          <p:grpSpPr bwMode="auto">
            <a:xfrm>
              <a:off x="0" y="8228"/>
              <a:ext cx="3072" cy="374"/>
              <a:chOff x="0" y="8228"/>
              <a:chExt cx="3072" cy="374"/>
            </a:xfrm>
          </p:grpSpPr>
          <p:sp>
            <p:nvSpPr>
              <p:cNvPr id="32817"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8"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day;</a:t>
                </a:r>
              </a:p>
              <a:p>
                <a:endParaRPr lang="en-US" sz="1200" b="1">
                  <a:latin typeface="Courier New" panose="02070309020205020404" pitchFamily="49" charset="0"/>
                </a:endParaRPr>
              </a:p>
            </p:txBody>
          </p:sp>
        </p:grpSp>
        <p:grpSp>
          <p:nvGrpSpPr>
            <p:cNvPr id="32796" name="Group 73"/>
            <p:cNvGrpSpPr>
              <a:grpSpLocks/>
            </p:cNvGrpSpPr>
            <p:nvPr/>
          </p:nvGrpSpPr>
          <p:grpSpPr bwMode="auto">
            <a:xfrm>
              <a:off x="0" y="8602"/>
              <a:ext cx="3072" cy="374"/>
              <a:chOff x="0" y="8602"/>
              <a:chExt cx="3072" cy="374"/>
            </a:xfrm>
          </p:grpSpPr>
          <p:sp>
            <p:nvSpPr>
              <p:cNvPr id="32815"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6"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24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year;</a:t>
                </a:r>
              </a:p>
              <a:p>
                <a:endParaRPr lang="en-US" sz="1200" b="1">
                  <a:latin typeface="Courier New" panose="02070309020205020404" pitchFamily="49" charset="0"/>
                </a:endParaRPr>
              </a:p>
            </p:txBody>
          </p:sp>
        </p:grpSp>
        <p:grpSp>
          <p:nvGrpSpPr>
            <p:cNvPr id="32797" name="Group 76"/>
            <p:cNvGrpSpPr>
              <a:grpSpLocks/>
            </p:cNvGrpSpPr>
            <p:nvPr/>
          </p:nvGrpSpPr>
          <p:grpSpPr bwMode="auto">
            <a:xfrm>
              <a:off x="0" y="8976"/>
              <a:ext cx="3072" cy="374"/>
              <a:chOff x="0" y="8976"/>
              <a:chExt cx="3072" cy="374"/>
            </a:xfrm>
          </p:grpSpPr>
          <p:sp>
            <p:nvSpPr>
              <p:cNvPr id="32813"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4"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8" name="Group 79"/>
            <p:cNvGrpSpPr>
              <a:grpSpLocks/>
            </p:cNvGrpSpPr>
            <p:nvPr/>
          </p:nvGrpSpPr>
          <p:grpSpPr bwMode="auto">
            <a:xfrm>
              <a:off x="0" y="9350"/>
              <a:ext cx="3072" cy="374"/>
              <a:chOff x="0" y="9350"/>
              <a:chExt cx="3072" cy="374"/>
            </a:xfrm>
          </p:grpSpPr>
          <p:sp>
            <p:nvSpPr>
              <p:cNvPr id="32811"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2"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26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static int</a:t>
                </a:r>
                <a:r>
                  <a:rPr lang="en-US" sz="1200" b="1">
                    <a:solidFill>
                      <a:srgbClr val="000000"/>
                    </a:solidFill>
                    <a:latin typeface="Courier New" panose="02070309020205020404" pitchFamily="49" charset="0"/>
                    <a:cs typeface="Courier New" panose="02070309020205020404" pitchFamily="49" charset="0"/>
                  </a:rPr>
                  <a:t> days[];       </a:t>
                </a:r>
                <a:r>
                  <a:rPr lang="en-US" sz="1200" b="1">
                    <a:solidFill>
                      <a:srgbClr val="33CC33"/>
                    </a:solidFill>
                    <a:latin typeface="Courier New" panose="02070309020205020404" pitchFamily="49" charset="0"/>
                    <a:cs typeface="Courier New" panose="02070309020205020404" pitchFamily="49" charset="0"/>
                  </a:rPr>
                  <a:t>// array of days per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9" name="Group 82"/>
            <p:cNvGrpSpPr>
              <a:grpSpLocks/>
            </p:cNvGrpSpPr>
            <p:nvPr/>
          </p:nvGrpSpPr>
          <p:grpSpPr bwMode="auto">
            <a:xfrm>
              <a:off x="0" y="9724"/>
              <a:ext cx="3072" cy="374"/>
              <a:chOff x="0" y="9724"/>
              <a:chExt cx="3072" cy="374"/>
            </a:xfrm>
          </p:grpSpPr>
          <p:sp>
            <p:nvSpPr>
              <p:cNvPr id="32809"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0"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helpIncrement();          </a:t>
                </a:r>
                <a:r>
                  <a:rPr lang="en-US" sz="1200" b="1">
                    <a:solidFill>
                      <a:srgbClr val="33CC33"/>
                    </a:solidFill>
                    <a:latin typeface="Courier New" panose="02070309020205020404" pitchFamily="49" charset="0"/>
                    <a:cs typeface="Courier New" panose="02070309020205020404" pitchFamily="49" charset="0"/>
                  </a:rPr>
                  <a:t>// utility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800" name="Group 85"/>
            <p:cNvGrpSpPr>
              <a:grpSpLocks/>
            </p:cNvGrpSpPr>
            <p:nvPr/>
          </p:nvGrpSpPr>
          <p:grpSpPr bwMode="auto">
            <a:xfrm>
              <a:off x="0" y="10098"/>
              <a:ext cx="3072" cy="374"/>
              <a:chOff x="0" y="10098"/>
              <a:chExt cx="3072" cy="374"/>
            </a:xfrm>
          </p:grpSpPr>
          <p:sp>
            <p:nvSpPr>
              <p:cNvPr id="32807"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8"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2801" name="Group 88"/>
            <p:cNvGrpSpPr>
              <a:grpSpLocks/>
            </p:cNvGrpSpPr>
            <p:nvPr/>
          </p:nvGrpSpPr>
          <p:grpSpPr bwMode="auto">
            <a:xfrm>
              <a:off x="0" y="10472"/>
              <a:ext cx="3072" cy="374"/>
              <a:chOff x="0" y="10472"/>
              <a:chExt cx="3072" cy="374"/>
            </a:xfrm>
          </p:grpSpPr>
          <p:sp>
            <p:nvSpPr>
              <p:cNvPr id="32805"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6"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802" name="Group 91"/>
            <p:cNvGrpSpPr>
              <a:grpSpLocks/>
            </p:cNvGrpSpPr>
            <p:nvPr/>
          </p:nvGrpSpPr>
          <p:grpSpPr bwMode="auto">
            <a:xfrm>
              <a:off x="0" y="10846"/>
              <a:ext cx="3072" cy="374"/>
              <a:chOff x="0" y="10846"/>
              <a:chExt cx="3072" cy="374"/>
            </a:xfrm>
          </p:grpSpPr>
          <p:sp>
            <p:nvSpPr>
              <p:cNvPr id="32803"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4"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27827319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0" y="0"/>
            <a:ext cx="6781800" cy="6858000"/>
            <a:chOff x="0" y="0"/>
            <a:chExt cx="3072" cy="12342"/>
          </a:xfrm>
        </p:grpSpPr>
        <p:grpSp>
          <p:nvGrpSpPr>
            <p:cNvPr id="33797" name="Group 4"/>
            <p:cNvGrpSpPr>
              <a:grpSpLocks/>
            </p:cNvGrpSpPr>
            <p:nvPr/>
          </p:nvGrpSpPr>
          <p:grpSpPr bwMode="auto">
            <a:xfrm>
              <a:off x="0" y="0"/>
              <a:ext cx="3072" cy="374"/>
              <a:chOff x="0" y="0"/>
              <a:chExt cx="3072" cy="374"/>
            </a:xfrm>
          </p:grpSpPr>
          <p:sp>
            <p:nvSpPr>
              <p:cNvPr id="33894"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5"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31	</a:t>
                </a:r>
                <a:r>
                  <a:rPr lang="en-US" sz="1200" b="1">
                    <a:solidFill>
                      <a:srgbClr val="33CC33"/>
                    </a:solidFill>
                    <a:latin typeface="Courier New" panose="02070309020205020404" pitchFamily="49" charset="0"/>
                    <a:cs typeface="Courier New" panose="02070309020205020404" pitchFamily="49" charset="0"/>
                  </a:rPr>
                  <a:t>// Fig. 8.6: date1.cpp</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798" name="Group 7"/>
            <p:cNvGrpSpPr>
              <a:grpSpLocks/>
            </p:cNvGrpSpPr>
            <p:nvPr/>
          </p:nvGrpSpPr>
          <p:grpSpPr bwMode="auto">
            <a:xfrm>
              <a:off x="0" y="374"/>
              <a:ext cx="3072" cy="374"/>
              <a:chOff x="0" y="374"/>
              <a:chExt cx="3072" cy="374"/>
            </a:xfrm>
          </p:grpSpPr>
          <p:sp>
            <p:nvSpPr>
              <p:cNvPr id="33892"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3"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32	</a:t>
                </a:r>
                <a:r>
                  <a:rPr lang="en-US" sz="1200" b="1">
                    <a:solidFill>
                      <a:srgbClr val="33CC33"/>
                    </a:solidFill>
                    <a:latin typeface="Courier New" panose="02070309020205020404" pitchFamily="49" charset="0"/>
                    <a:cs typeface="Courier New" panose="02070309020205020404" pitchFamily="49" charset="0"/>
                  </a:rPr>
                  <a:t>// Member function definitions for Date class</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799" name="Group 10"/>
            <p:cNvGrpSpPr>
              <a:grpSpLocks/>
            </p:cNvGrpSpPr>
            <p:nvPr/>
          </p:nvGrpSpPr>
          <p:grpSpPr bwMode="auto">
            <a:xfrm>
              <a:off x="0" y="748"/>
              <a:ext cx="3072" cy="374"/>
              <a:chOff x="0" y="748"/>
              <a:chExt cx="3072" cy="374"/>
            </a:xfrm>
          </p:grpSpPr>
          <p:sp>
            <p:nvSpPr>
              <p:cNvPr id="33890"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1"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33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3800" name="Group 13"/>
            <p:cNvGrpSpPr>
              <a:grpSpLocks/>
            </p:cNvGrpSpPr>
            <p:nvPr/>
          </p:nvGrpSpPr>
          <p:grpSpPr bwMode="auto">
            <a:xfrm>
              <a:off x="0" y="1122"/>
              <a:ext cx="3072" cy="374"/>
              <a:chOff x="0" y="1122"/>
              <a:chExt cx="3072" cy="374"/>
            </a:xfrm>
          </p:grpSpPr>
          <p:sp>
            <p:nvSpPr>
              <p:cNvPr id="33888"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9"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34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"date1.h"</a:t>
                </a:r>
              </a:p>
              <a:p>
                <a:endParaRPr lang="en-US" sz="1200" b="1">
                  <a:latin typeface="Courier New" panose="02070309020205020404" pitchFamily="49" charset="0"/>
                </a:endParaRPr>
              </a:p>
            </p:txBody>
          </p:sp>
        </p:grpSp>
        <p:grpSp>
          <p:nvGrpSpPr>
            <p:cNvPr id="33801" name="Group 16"/>
            <p:cNvGrpSpPr>
              <a:grpSpLocks/>
            </p:cNvGrpSpPr>
            <p:nvPr/>
          </p:nvGrpSpPr>
          <p:grpSpPr bwMode="auto">
            <a:xfrm>
              <a:off x="0" y="1496"/>
              <a:ext cx="3072" cy="374"/>
              <a:chOff x="0" y="1496"/>
              <a:chExt cx="3072" cy="374"/>
            </a:xfrm>
          </p:grpSpPr>
          <p:sp>
            <p:nvSpPr>
              <p:cNvPr id="33886"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7"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2" name="Group 19"/>
            <p:cNvGrpSpPr>
              <a:grpSpLocks/>
            </p:cNvGrpSpPr>
            <p:nvPr/>
          </p:nvGrpSpPr>
          <p:grpSpPr bwMode="auto">
            <a:xfrm>
              <a:off x="0" y="1870"/>
              <a:ext cx="3072" cy="374"/>
              <a:chOff x="0" y="1870"/>
              <a:chExt cx="3072" cy="374"/>
            </a:xfrm>
          </p:grpSpPr>
          <p:sp>
            <p:nvSpPr>
              <p:cNvPr id="33884"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5"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36	</a:t>
                </a:r>
                <a:r>
                  <a:rPr lang="en-US" sz="1200" b="1">
                    <a:solidFill>
                      <a:srgbClr val="33CC33"/>
                    </a:solidFill>
                    <a:latin typeface="Courier New" panose="02070309020205020404" pitchFamily="49" charset="0"/>
                    <a:cs typeface="Courier New" panose="02070309020205020404" pitchFamily="49" charset="0"/>
                  </a:rPr>
                  <a:t>// Initialize static member at file scope;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3" name="Group 22"/>
            <p:cNvGrpSpPr>
              <a:grpSpLocks/>
            </p:cNvGrpSpPr>
            <p:nvPr/>
          </p:nvGrpSpPr>
          <p:grpSpPr bwMode="auto">
            <a:xfrm>
              <a:off x="0" y="2244"/>
              <a:ext cx="3072" cy="374"/>
              <a:chOff x="0" y="2244"/>
              <a:chExt cx="3072" cy="374"/>
            </a:xfrm>
          </p:grpSpPr>
          <p:sp>
            <p:nvSpPr>
              <p:cNvPr id="33882"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3"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37	</a:t>
                </a:r>
                <a:r>
                  <a:rPr lang="en-US" sz="1200" b="1">
                    <a:solidFill>
                      <a:srgbClr val="33CC33"/>
                    </a:solidFill>
                    <a:latin typeface="Courier New" panose="02070309020205020404" pitchFamily="49" charset="0"/>
                    <a:cs typeface="Courier New" panose="02070309020205020404" pitchFamily="49" charset="0"/>
                  </a:rPr>
                  <a:t>// one class-wide copy.</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4" name="Group 25"/>
            <p:cNvGrpSpPr>
              <a:grpSpLocks/>
            </p:cNvGrpSpPr>
            <p:nvPr/>
          </p:nvGrpSpPr>
          <p:grpSpPr bwMode="auto">
            <a:xfrm>
              <a:off x="0" y="2618"/>
              <a:ext cx="3072" cy="374"/>
              <a:chOff x="0" y="2618"/>
              <a:chExt cx="3072" cy="374"/>
            </a:xfrm>
          </p:grpSpPr>
          <p:sp>
            <p:nvSpPr>
              <p:cNvPr id="33880"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1"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38	</a:t>
                </a:r>
                <a:r>
                  <a:rPr lang="en-US" sz="1200" b="1">
                    <a:solidFill>
                      <a:srgbClr val="275AFF"/>
                    </a:solidFill>
                    <a:latin typeface="Courier New" panose="02070309020205020404" pitchFamily="49" charset="0"/>
                    <a:cs typeface="Courier New" panose="02070309020205020404" pitchFamily="49" charset="0"/>
                  </a:rPr>
                  <a:t> int</a:t>
                </a:r>
                <a:r>
                  <a:rPr lang="en-US" sz="1200" b="1">
                    <a:solidFill>
                      <a:srgbClr val="000000"/>
                    </a:solidFill>
                    <a:latin typeface="Courier New" panose="02070309020205020404" pitchFamily="49" charset="0"/>
                    <a:cs typeface="Courier New" panose="02070309020205020404" pitchFamily="49" charset="0"/>
                  </a:rPr>
                  <a:t> Date::days[] = { 0, 31, 28, 31, 30, 31, 30,</a:t>
                </a:r>
              </a:p>
              <a:p>
                <a:endParaRPr lang="en-US" sz="1200" b="1">
                  <a:latin typeface="Courier New" panose="02070309020205020404" pitchFamily="49" charset="0"/>
                </a:endParaRPr>
              </a:p>
            </p:txBody>
          </p:sp>
        </p:grpSp>
        <p:grpSp>
          <p:nvGrpSpPr>
            <p:cNvPr id="33805" name="Group 28"/>
            <p:cNvGrpSpPr>
              <a:grpSpLocks/>
            </p:cNvGrpSpPr>
            <p:nvPr/>
          </p:nvGrpSpPr>
          <p:grpSpPr bwMode="auto">
            <a:xfrm>
              <a:off x="0" y="2992"/>
              <a:ext cx="3072" cy="374"/>
              <a:chOff x="0" y="2992"/>
              <a:chExt cx="3072" cy="374"/>
            </a:xfrm>
          </p:grpSpPr>
          <p:sp>
            <p:nvSpPr>
              <p:cNvPr id="33878"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9"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39	</a:t>
                </a:r>
                <a:r>
                  <a:rPr lang="en-US" sz="1200" b="1">
                    <a:solidFill>
                      <a:srgbClr val="000000"/>
                    </a:solidFill>
                    <a:latin typeface="Courier New" panose="02070309020205020404" pitchFamily="49" charset="0"/>
                    <a:cs typeface="Courier New" panose="02070309020205020404" pitchFamily="49" charset="0"/>
                  </a:rPr>
                  <a:t>                           31, 31, 30, 31, 30, 31 };</a:t>
                </a:r>
              </a:p>
              <a:p>
                <a:endParaRPr lang="en-US" sz="1200" b="1">
                  <a:latin typeface="Courier New" panose="02070309020205020404" pitchFamily="49" charset="0"/>
                </a:endParaRPr>
              </a:p>
            </p:txBody>
          </p:sp>
        </p:grpSp>
        <p:grpSp>
          <p:nvGrpSpPr>
            <p:cNvPr id="33806" name="Group 31"/>
            <p:cNvGrpSpPr>
              <a:grpSpLocks/>
            </p:cNvGrpSpPr>
            <p:nvPr/>
          </p:nvGrpSpPr>
          <p:grpSpPr bwMode="auto">
            <a:xfrm>
              <a:off x="0" y="3366"/>
              <a:ext cx="3072" cy="374"/>
              <a:chOff x="0" y="3366"/>
              <a:chExt cx="3072" cy="374"/>
            </a:xfrm>
          </p:grpSpPr>
          <p:sp>
            <p:nvSpPr>
              <p:cNvPr id="33876"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7"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7" name="Group 34"/>
            <p:cNvGrpSpPr>
              <a:grpSpLocks/>
            </p:cNvGrpSpPr>
            <p:nvPr/>
          </p:nvGrpSpPr>
          <p:grpSpPr bwMode="auto">
            <a:xfrm>
              <a:off x="0" y="3740"/>
              <a:ext cx="3072" cy="374"/>
              <a:chOff x="0" y="3740"/>
              <a:chExt cx="3072" cy="374"/>
            </a:xfrm>
          </p:grpSpPr>
          <p:sp>
            <p:nvSpPr>
              <p:cNvPr id="33874"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5"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41	</a:t>
                </a:r>
                <a:r>
                  <a:rPr lang="en-US" sz="1200" b="1">
                    <a:solidFill>
                      <a:srgbClr val="33CC33"/>
                    </a:solidFill>
                    <a:latin typeface="Courier New" panose="02070309020205020404" pitchFamily="49" charset="0"/>
                    <a:cs typeface="Courier New" panose="02070309020205020404" pitchFamily="49" charset="0"/>
                  </a:rPr>
                  <a:t>// Date constructor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8" name="Group 37"/>
            <p:cNvGrpSpPr>
              <a:grpSpLocks/>
            </p:cNvGrpSpPr>
            <p:nvPr/>
          </p:nvGrpSpPr>
          <p:grpSpPr bwMode="auto">
            <a:xfrm>
              <a:off x="0" y="4114"/>
              <a:ext cx="3072" cy="374"/>
              <a:chOff x="0" y="4114"/>
              <a:chExt cx="3072" cy="374"/>
            </a:xfrm>
          </p:grpSpPr>
          <p:sp>
            <p:nvSpPr>
              <p:cNvPr id="33872"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3"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42	</a:t>
                </a:r>
                <a:r>
                  <a:rPr lang="en-US" sz="1200" b="1">
                    <a:solidFill>
                      <a:srgbClr val="000000"/>
                    </a:solidFill>
                    <a:latin typeface="Courier New" panose="02070309020205020404" pitchFamily="49" charset="0"/>
                    <a:cs typeface="Courier New" panose="02070309020205020404" pitchFamily="49" charset="0"/>
                  </a:rPr>
                  <a:t>Date::Date(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 { setDate( m, d, y ); }</a:t>
                </a:r>
              </a:p>
              <a:p>
                <a:endParaRPr lang="en-US" sz="1200" b="1">
                  <a:latin typeface="Courier New" panose="02070309020205020404" pitchFamily="49" charset="0"/>
                </a:endParaRPr>
              </a:p>
            </p:txBody>
          </p:sp>
        </p:grpSp>
        <p:grpSp>
          <p:nvGrpSpPr>
            <p:cNvPr id="33809" name="Group 40"/>
            <p:cNvGrpSpPr>
              <a:grpSpLocks/>
            </p:cNvGrpSpPr>
            <p:nvPr/>
          </p:nvGrpSpPr>
          <p:grpSpPr bwMode="auto">
            <a:xfrm>
              <a:off x="0" y="4488"/>
              <a:ext cx="3072" cy="374"/>
              <a:chOff x="0" y="4488"/>
              <a:chExt cx="3072" cy="374"/>
            </a:xfrm>
          </p:grpSpPr>
          <p:sp>
            <p:nvSpPr>
              <p:cNvPr id="33870"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1"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0" name="Group 43"/>
            <p:cNvGrpSpPr>
              <a:grpSpLocks/>
            </p:cNvGrpSpPr>
            <p:nvPr/>
          </p:nvGrpSpPr>
          <p:grpSpPr bwMode="auto">
            <a:xfrm>
              <a:off x="0" y="4862"/>
              <a:ext cx="3072" cy="374"/>
              <a:chOff x="0" y="4862"/>
              <a:chExt cx="3072" cy="374"/>
            </a:xfrm>
          </p:grpSpPr>
          <p:sp>
            <p:nvSpPr>
              <p:cNvPr id="33868"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9"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44	</a:t>
                </a:r>
                <a:r>
                  <a:rPr lang="en-US" sz="1200" b="1">
                    <a:solidFill>
                      <a:srgbClr val="33CC33"/>
                    </a:solidFill>
                    <a:latin typeface="Courier New" panose="02070309020205020404" pitchFamily="49" charset="0"/>
                    <a:cs typeface="Courier New" panose="02070309020205020404" pitchFamily="49" charset="0"/>
                  </a:rPr>
                  <a:t>// Set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1" name="Group 46"/>
            <p:cNvGrpSpPr>
              <a:grpSpLocks/>
            </p:cNvGrpSpPr>
            <p:nvPr/>
          </p:nvGrpSpPr>
          <p:grpSpPr bwMode="auto">
            <a:xfrm>
              <a:off x="0" y="5236"/>
              <a:ext cx="3072" cy="374"/>
              <a:chOff x="0" y="5236"/>
              <a:chExt cx="3072" cy="374"/>
            </a:xfrm>
          </p:grpSpPr>
          <p:sp>
            <p:nvSpPr>
              <p:cNvPr id="33866"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7"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45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Date::setDate(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mm,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dd,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yy )</a:t>
                </a:r>
              </a:p>
              <a:p>
                <a:endParaRPr lang="en-US" sz="1200" b="1">
                  <a:latin typeface="Courier New" panose="02070309020205020404" pitchFamily="49" charset="0"/>
                </a:endParaRPr>
              </a:p>
            </p:txBody>
          </p:sp>
        </p:grpSp>
        <p:grpSp>
          <p:nvGrpSpPr>
            <p:cNvPr id="33812" name="Group 49"/>
            <p:cNvGrpSpPr>
              <a:grpSpLocks/>
            </p:cNvGrpSpPr>
            <p:nvPr/>
          </p:nvGrpSpPr>
          <p:grpSpPr bwMode="auto">
            <a:xfrm>
              <a:off x="0" y="5610"/>
              <a:ext cx="3072" cy="374"/>
              <a:chOff x="0" y="5610"/>
              <a:chExt cx="3072" cy="374"/>
            </a:xfrm>
          </p:grpSpPr>
          <p:sp>
            <p:nvSpPr>
              <p:cNvPr id="33864"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5"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46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13" name="Group 52"/>
            <p:cNvGrpSpPr>
              <a:grpSpLocks/>
            </p:cNvGrpSpPr>
            <p:nvPr/>
          </p:nvGrpSpPr>
          <p:grpSpPr bwMode="auto">
            <a:xfrm>
              <a:off x="0" y="5984"/>
              <a:ext cx="3072" cy="374"/>
              <a:chOff x="0" y="5984"/>
              <a:chExt cx="3072" cy="374"/>
            </a:xfrm>
          </p:grpSpPr>
          <p:sp>
            <p:nvSpPr>
              <p:cNvPr id="33862"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3"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47	</a:t>
                </a:r>
                <a:r>
                  <a:rPr lang="en-US" sz="1200" b="1">
                    <a:solidFill>
                      <a:srgbClr val="000000"/>
                    </a:solidFill>
                    <a:latin typeface="Courier New" panose="02070309020205020404" pitchFamily="49" charset="0"/>
                    <a:cs typeface="Courier New" panose="02070309020205020404" pitchFamily="49" charset="0"/>
                  </a:rPr>
                  <a:t>   month = ( mm &gt;= 1 &amp;&amp; mm &lt;= 12 ) ? mm : 1;</a:t>
                </a:r>
              </a:p>
              <a:p>
                <a:endParaRPr lang="en-US" sz="1200" b="1">
                  <a:latin typeface="Courier New" panose="02070309020205020404" pitchFamily="49" charset="0"/>
                </a:endParaRPr>
              </a:p>
            </p:txBody>
          </p:sp>
        </p:grpSp>
        <p:grpSp>
          <p:nvGrpSpPr>
            <p:cNvPr id="33814" name="Group 55"/>
            <p:cNvGrpSpPr>
              <a:grpSpLocks/>
            </p:cNvGrpSpPr>
            <p:nvPr/>
          </p:nvGrpSpPr>
          <p:grpSpPr bwMode="auto">
            <a:xfrm>
              <a:off x="0" y="6358"/>
              <a:ext cx="3072" cy="374"/>
              <a:chOff x="0" y="6358"/>
              <a:chExt cx="3072" cy="374"/>
            </a:xfrm>
          </p:grpSpPr>
          <p:sp>
            <p:nvSpPr>
              <p:cNvPr id="33860"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1"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48	</a:t>
                </a:r>
                <a:r>
                  <a:rPr lang="en-US" sz="1200" b="1">
                    <a:solidFill>
                      <a:srgbClr val="000000"/>
                    </a:solidFill>
                    <a:latin typeface="Courier New" panose="02070309020205020404" pitchFamily="49" charset="0"/>
                    <a:cs typeface="Courier New" panose="02070309020205020404" pitchFamily="49" charset="0"/>
                  </a:rPr>
                  <a:t>   year = ( yy &gt;= 1900 &amp;&amp; yy &lt;= 2100 ) ? yy : 1900;</a:t>
                </a:r>
              </a:p>
              <a:p>
                <a:endParaRPr lang="en-US" sz="1200" b="1">
                  <a:latin typeface="Courier New" panose="02070309020205020404" pitchFamily="49" charset="0"/>
                </a:endParaRPr>
              </a:p>
            </p:txBody>
          </p:sp>
        </p:grpSp>
        <p:grpSp>
          <p:nvGrpSpPr>
            <p:cNvPr id="33815" name="Group 58"/>
            <p:cNvGrpSpPr>
              <a:grpSpLocks/>
            </p:cNvGrpSpPr>
            <p:nvPr/>
          </p:nvGrpSpPr>
          <p:grpSpPr bwMode="auto">
            <a:xfrm>
              <a:off x="0" y="6732"/>
              <a:ext cx="3072" cy="374"/>
              <a:chOff x="0" y="6732"/>
              <a:chExt cx="3072" cy="374"/>
            </a:xfrm>
          </p:grpSpPr>
          <p:sp>
            <p:nvSpPr>
              <p:cNvPr id="33858"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9"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6" name="Group 61"/>
            <p:cNvGrpSpPr>
              <a:grpSpLocks/>
            </p:cNvGrpSpPr>
            <p:nvPr/>
          </p:nvGrpSpPr>
          <p:grpSpPr bwMode="auto">
            <a:xfrm>
              <a:off x="0" y="7106"/>
              <a:ext cx="3072" cy="374"/>
              <a:chOff x="0" y="7106"/>
              <a:chExt cx="3072" cy="374"/>
            </a:xfrm>
          </p:grpSpPr>
          <p:sp>
            <p:nvSpPr>
              <p:cNvPr id="33856"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7"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50	</a:t>
                </a:r>
                <a:r>
                  <a:rPr lang="en-US" sz="1200" b="1">
                    <a:solidFill>
                      <a:srgbClr val="33CC33"/>
                    </a:solidFill>
                    <a:latin typeface="Courier New" panose="02070309020205020404" pitchFamily="49" charset="0"/>
                    <a:cs typeface="Courier New" panose="02070309020205020404" pitchFamily="49" charset="0"/>
                  </a:rPr>
                  <a:t>   // test for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7" name="Group 64"/>
            <p:cNvGrpSpPr>
              <a:grpSpLocks/>
            </p:cNvGrpSpPr>
            <p:nvPr/>
          </p:nvGrpSpPr>
          <p:grpSpPr bwMode="auto">
            <a:xfrm>
              <a:off x="0" y="7480"/>
              <a:ext cx="3072" cy="374"/>
              <a:chOff x="0" y="7480"/>
              <a:chExt cx="3072" cy="374"/>
            </a:xfrm>
          </p:grpSpPr>
          <p:sp>
            <p:nvSpPr>
              <p:cNvPr id="33854"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5"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month == 2 &amp;&amp; leapYear( year ) )</a:t>
                </a:r>
              </a:p>
              <a:p>
                <a:endParaRPr lang="en-US" sz="1200" b="1">
                  <a:latin typeface="Courier New" panose="02070309020205020404" pitchFamily="49" charset="0"/>
                </a:endParaRPr>
              </a:p>
            </p:txBody>
          </p:sp>
        </p:grpSp>
        <p:grpSp>
          <p:nvGrpSpPr>
            <p:cNvPr id="33818" name="Group 67"/>
            <p:cNvGrpSpPr>
              <a:grpSpLocks/>
            </p:cNvGrpSpPr>
            <p:nvPr/>
          </p:nvGrpSpPr>
          <p:grpSpPr bwMode="auto">
            <a:xfrm>
              <a:off x="0" y="7854"/>
              <a:ext cx="3072" cy="374"/>
              <a:chOff x="0" y="7854"/>
              <a:chExt cx="3072" cy="374"/>
            </a:xfrm>
          </p:grpSpPr>
          <p:sp>
            <p:nvSpPr>
              <p:cNvPr id="33852"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3"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52	</a:t>
                </a:r>
                <a:r>
                  <a:rPr lang="en-US" sz="1200" b="1">
                    <a:solidFill>
                      <a:srgbClr val="000000"/>
                    </a:solidFill>
                    <a:latin typeface="Courier New" panose="02070309020205020404" pitchFamily="49" charset="0"/>
                    <a:cs typeface="Courier New" panose="02070309020205020404" pitchFamily="49" charset="0"/>
                  </a:rPr>
                  <a:t>      day = ( dd &gt;= 1 &amp;&amp; dd &lt;= 29 ) ? dd : 1;</a:t>
                </a:r>
              </a:p>
              <a:p>
                <a:endParaRPr lang="en-US" sz="1200" b="1">
                  <a:latin typeface="Courier New" panose="02070309020205020404" pitchFamily="49" charset="0"/>
                </a:endParaRPr>
              </a:p>
            </p:txBody>
          </p:sp>
        </p:grpSp>
        <p:grpSp>
          <p:nvGrpSpPr>
            <p:cNvPr id="33819" name="Group 70"/>
            <p:cNvGrpSpPr>
              <a:grpSpLocks/>
            </p:cNvGrpSpPr>
            <p:nvPr/>
          </p:nvGrpSpPr>
          <p:grpSpPr bwMode="auto">
            <a:xfrm>
              <a:off x="0" y="8228"/>
              <a:ext cx="3072" cy="374"/>
              <a:chOff x="0" y="8228"/>
              <a:chExt cx="3072" cy="374"/>
            </a:xfrm>
          </p:grpSpPr>
          <p:sp>
            <p:nvSpPr>
              <p:cNvPr id="33850"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1"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0" name="Group 73"/>
            <p:cNvGrpSpPr>
              <a:grpSpLocks/>
            </p:cNvGrpSpPr>
            <p:nvPr/>
          </p:nvGrpSpPr>
          <p:grpSpPr bwMode="auto">
            <a:xfrm>
              <a:off x="0" y="8602"/>
              <a:ext cx="3072" cy="374"/>
              <a:chOff x="0" y="8602"/>
              <a:chExt cx="3072" cy="374"/>
            </a:xfrm>
          </p:grpSpPr>
          <p:sp>
            <p:nvSpPr>
              <p:cNvPr id="33848"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9"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54	</a:t>
                </a:r>
                <a:r>
                  <a:rPr lang="en-US" sz="1200" b="1">
                    <a:solidFill>
                      <a:srgbClr val="000000"/>
                    </a:solidFill>
                    <a:latin typeface="Courier New" panose="02070309020205020404" pitchFamily="49" charset="0"/>
                    <a:cs typeface="Courier New" panose="02070309020205020404" pitchFamily="49" charset="0"/>
                  </a:rPr>
                  <a:t>      day = ( dd &gt;= 1 &amp;&amp; dd &lt;= days[ month ] ) ? dd : 1;</a:t>
                </a:r>
              </a:p>
              <a:p>
                <a:endParaRPr lang="en-US" sz="1200" b="1">
                  <a:latin typeface="Courier New" panose="02070309020205020404" pitchFamily="49" charset="0"/>
                </a:endParaRPr>
              </a:p>
            </p:txBody>
          </p:sp>
        </p:grpSp>
        <p:grpSp>
          <p:nvGrpSpPr>
            <p:cNvPr id="33821" name="Group 76"/>
            <p:cNvGrpSpPr>
              <a:grpSpLocks/>
            </p:cNvGrpSpPr>
            <p:nvPr/>
          </p:nvGrpSpPr>
          <p:grpSpPr bwMode="auto">
            <a:xfrm>
              <a:off x="0" y="8976"/>
              <a:ext cx="3072" cy="374"/>
              <a:chOff x="0" y="8976"/>
              <a:chExt cx="3072" cy="374"/>
            </a:xfrm>
          </p:grpSpPr>
          <p:sp>
            <p:nvSpPr>
              <p:cNvPr id="33846"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7"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55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2" name="Group 79"/>
            <p:cNvGrpSpPr>
              <a:grpSpLocks/>
            </p:cNvGrpSpPr>
            <p:nvPr/>
          </p:nvGrpSpPr>
          <p:grpSpPr bwMode="auto">
            <a:xfrm>
              <a:off x="0" y="9350"/>
              <a:ext cx="3072" cy="374"/>
              <a:chOff x="0" y="9350"/>
              <a:chExt cx="3072" cy="374"/>
            </a:xfrm>
          </p:grpSpPr>
          <p:sp>
            <p:nvSpPr>
              <p:cNvPr id="33844"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5"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3" name="Group 82"/>
            <p:cNvGrpSpPr>
              <a:grpSpLocks/>
            </p:cNvGrpSpPr>
            <p:nvPr/>
          </p:nvGrpSpPr>
          <p:grpSpPr bwMode="auto">
            <a:xfrm>
              <a:off x="0" y="9724"/>
              <a:ext cx="3072" cy="374"/>
              <a:chOff x="0" y="9724"/>
              <a:chExt cx="3072" cy="374"/>
            </a:xfrm>
          </p:grpSpPr>
          <p:sp>
            <p:nvSpPr>
              <p:cNvPr id="33842"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3"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57	</a:t>
                </a:r>
                <a:r>
                  <a:rPr lang="en-US" sz="1200" b="1">
                    <a:solidFill>
                      <a:srgbClr val="33CC33"/>
                    </a:solidFill>
                    <a:latin typeface="Courier New" panose="02070309020205020404" pitchFamily="49" charset="0"/>
                    <a:cs typeface="Courier New" panose="02070309020205020404" pitchFamily="49" charset="0"/>
                  </a:rPr>
                  <a:t>// Preincrement operator overloaded as a member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4" name="Group 85"/>
            <p:cNvGrpSpPr>
              <a:grpSpLocks/>
            </p:cNvGrpSpPr>
            <p:nvPr/>
          </p:nvGrpSpPr>
          <p:grpSpPr bwMode="auto">
            <a:xfrm>
              <a:off x="0" y="10098"/>
              <a:ext cx="3072" cy="374"/>
              <a:chOff x="0" y="10098"/>
              <a:chExt cx="3072" cy="374"/>
            </a:xfrm>
          </p:grpSpPr>
          <p:sp>
            <p:nvSpPr>
              <p:cNvPr id="33840"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1"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58	</a:t>
                </a:r>
                <a:r>
                  <a:rPr lang="en-US" sz="1200" b="1">
                    <a:solidFill>
                      <a:srgbClr val="000000"/>
                    </a:solidFill>
                    <a:latin typeface="Courier New" panose="02070309020205020404" pitchFamily="49" charset="0"/>
                    <a:cs typeface="Courier New" panose="02070309020205020404" pitchFamily="49" charset="0"/>
                  </a:rPr>
                  <a:t>Date &amp;Date::operator++()</a:t>
                </a:r>
              </a:p>
              <a:p>
                <a:endParaRPr lang="en-US" sz="1200" b="1">
                  <a:latin typeface="Courier New" panose="02070309020205020404" pitchFamily="49" charset="0"/>
                </a:endParaRPr>
              </a:p>
            </p:txBody>
          </p:sp>
        </p:grpSp>
        <p:grpSp>
          <p:nvGrpSpPr>
            <p:cNvPr id="33825" name="Group 88"/>
            <p:cNvGrpSpPr>
              <a:grpSpLocks/>
            </p:cNvGrpSpPr>
            <p:nvPr/>
          </p:nvGrpSpPr>
          <p:grpSpPr bwMode="auto">
            <a:xfrm>
              <a:off x="0" y="10472"/>
              <a:ext cx="3072" cy="374"/>
              <a:chOff x="0" y="10472"/>
              <a:chExt cx="3072" cy="374"/>
            </a:xfrm>
          </p:grpSpPr>
          <p:sp>
            <p:nvSpPr>
              <p:cNvPr id="33838"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9"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59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6" name="Group 91"/>
            <p:cNvGrpSpPr>
              <a:grpSpLocks/>
            </p:cNvGrpSpPr>
            <p:nvPr/>
          </p:nvGrpSpPr>
          <p:grpSpPr bwMode="auto">
            <a:xfrm>
              <a:off x="0" y="10846"/>
              <a:ext cx="3072" cy="374"/>
              <a:chOff x="0" y="10846"/>
              <a:chExt cx="3072" cy="374"/>
            </a:xfrm>
          </p:grpSpPr>
          <p:sp>
            <p:nvSpPr>
              <p:cNvPr id="33836"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7"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3827" name="Group 94"/>
            <p:cNvGrpSpPr>
              <a:grpSpLocks/>
            </p:cNvGrpSpPr>
            <p:nvPr/>
          </p:nvGrpSpPr>
          <p:grpSpPr bwMode="auto">
            <a:xfrm>
              <a:off x="0" y="11220"/>
              <a:ext cx="3072" cy="374"/>
              <a:chOff x="0" y="11220"/>
              <a:chExt cx="3072" cy="374"/>
            </a:xfrm>
          </p:grpSpPr>
          <p:sp>
            <p:nvSpPr>
              <p:cNvPr id="33834"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5"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reference return to create an lvalue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8" name="Group 97"/>
            <p:cNvGrpSpPr>
              <a:grpSpLocks/>
            </p:cNvGrpSpPr>
            <p:nvPr/>
          </p:nvGrpSpPr>
          <p:grpSpPr bwMode="auto">
            <a:xfrm>
              <a:off x="0" y="11594"/>
              <a:ext cx="3072" cy="374"/>
              <a:chOff x="0" y="11594"/>
              <a:chExt cx="3072" cy="374"/>
            </a:xfrm>
          </p:grpSpPr>
          <p:sp>
            <p:nvSpPr>
              <p:cNvPr id="33832"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3"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9" name="Group 100"/>
            <p:cNvGrpSpPr>
              <a:grpSpLocks/>
            </p:cNvGrpSpPr>
            <p:nvPr/>
          </p:nvGrpSpPr>
          <p:grpSpPr bwMode="auto">
            <a:xfrm>
              <a:off x="0" y="11968"/>
              <a:ext cx="3072" cy="374"/>
              <a:chOff x="0" y="11968"/>
              <a:chExt cx="3072" cy="374"/>
            </a:xfrm>
          </p:grpSpPr>
          <p:sp>
            <p:nvSpPr>
              <p:cNvPr id="33830"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1"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12044481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
          <p:cNvGrpSpPr>
            <a:grpSpLocks/>
          </p:cNvGrpSpPr>
          <p:nvPr/>
        </p:nvGrpSpPr>
        <p:grpSpPr bwMode="auto">
          <a:xfrm>
            <a:off x="0" y="0"/>
            <a:ext cx="6781800" cy="6858000"/>
            <a:chOff x="0" y="0"/>
            <a:chExt cx="3072" cy="12716"/>
          </a:xfrm>
        </p:grpSpPr>
        <p:grpSp>
          <p:nvGrpSpPr>
            <p:cNvPr id="34824" name="Group 4"/>
            <p:cNvGrpSpPr>
              <a:grpSpLocks/>
            </p:cNvGrpSpPr>
            <p:nvPr/>
          </p:nvGrpSpPr>
          <p:grpSpPr bwMode="auto">
            <a:xfrm>
              <a:off x="0" y="0"/>
              <a:ext cx="3072" cy="374"/>
              <a:chOff x="0" y="0"/>
              <a:chExt cx="3072" cy="374"/>
            </a:xfrm>
          </p:grpSpPr>
          <p:sp>
            <p:nvSpPr>
              <p:cNvPr id="34924"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5"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64	</a:t>
                </a:r>
                <a:r>
                  <a:rPr lang="en-US" sz="1200" b="1">
                    <a:solidFill>
                      <a:srgbClr val="33CC33"/>
                    </a:solidFill>
                    <a:latin typeface="Courier New" panose="02070309020205020404" pitchFamily="49" charset="0"/>
                    <a:cs typeface="Courier New" panose="02070309020205020404" pitchFamily="49" charset="0"/>
                  </a:rPr>
                  <a:t>// Postincrement operator overloaded as a member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2" name="Group 7"/>
            <p:cNvGrpSpPr>
              <a:grpSpLocks/>
            </p:cNvGrpSpPr>
            <p:nvPr/>
          </p:nvGrpSpPr>
          <p:grpSpPr bwMode="auto">
            <a:xfrm>
              <a:off x="0" y="374"/>
              <a:ext cx="3072" cy="374"/>
              <a:chOff x="0" y="374"/>
              <a:chExt cx="3072" cy="374"/>
            </a:xfrm>
          </p:grpSpPr>
          <p:sp>
            <p:nvSpPr>
              <p:cNvPr id="34922"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3"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65	</a:t>
                </a:r>
                <a:r>
                  <a:rPr lang="en-US" sz="1200" b="1">
                    <a:solidFill>
                      <a:srgbClr val="33CC33"/>
                    </a:solidFill>
                    <a:latin typeface="Courier New" panose="02070309020205020404" pitchFamily="49" charset="0"/>
                    <a:cs typeface="Courier New" panose="02070309020205020404" pitchFamily="49" charset="0"/>
                  </a:rPr>
                  <a:t>// Note that the dummy integer parameter does not have a</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26" name="Group 10"/>
            <p:cNvGrpSpPr>
              <a:grpSpLocks/>
            </p:cNvGrpSpPr>
            <p:nvPr/>
          </p:nvGrpSpPr>
          <p:grpSpPr bwMode="auto">
            <a:xfrm>
              <a:off x="0" y="748"/>
              <a:ext cx="3072" cy="374"/>
              <a:chOff x="0" y="748"/>
              <a:chExt cx="3072" cy="374"/>
            </a:xfrm>
          </p:grpSpPr>
          <p:sp>
            <p:nvSpPr>
              <p:cNvPr id="34920"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1"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66	</a:t>
                </a:r>
                <a:r>
                  <a:rPr lang="en-US" sz="1200" b="1">
                    <a:solidFill>
                      <a:srgbClr val="33CC33"/>
                    </a:solidFill>
                    <a:latin typeface="Courier New" panose="02070309020205020404" pitchFamily="49" charset="0"/>
                    <a:cs typeface="Courier New" panose="02070309020205020404" pitchFamily="49" charset="0"/>
                  </a:rPr>
                  <a:t>// parameter name.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27" name="Group 13"/>
            <p:cNvGrpSpPr>
              <a:grpSpLocks/>
            </p:cNvGrpSpPr>
            <p:nvPr/>
          </p:nvGrpSpPr>
          <p:grpSpPr bwMode="auto">
            <a:xfrm>
              <a:off x="0" y="1122"/>
              <a:ext cx="3072" cy="374"/>
              <a:chOff x="0" y="1122"/>
              <a:chExt cx="3072" cy="374"/>
            </a:xfrm>
          </p:grpSpPr>
          <p:sp>
            <p:nvSpPr>
              <p:cNvPr id="34918"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9"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67	</a:t>
                </a:r>
                <a:r>
                  <a:rPr lang="en-US" sz="1200" b="1">
                    <a:solidFill>
                      <a:srgbClr val="000000"/>
                    </a:solidFill>
                    <a:latin typeface="Courier New" panose="02070309020205020404" pitchFamily="49" charset="0"/>
                    <a:cs typeface="Courier New" panose="02070309020205020404" pitchFamily="49" charset="0"/>
                  </a:rPr>
                  <a:t>Date Date::operator++(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4828" name="Group 16"/>
            <p:cNvGrpSpPr>
              <a:grpSpLocks/>
            </p:cNvGrpSpPr>
            <p:nvPr/>
          </p:nvGrpSpPr>
          <p:grpSpPr bwMode="auto">
            <a:xfrm>
              <a:off x="0" y="1496"/>
              <a:ext cx="3072" cy="374"/>
              <a:chOff x="0" y="1496"/>
              <a:chExt cx="3072" cy="374"/>
            </a:xfrm>
          </p:grpSpPr>
          <p:sp>
            <p:nvSpPr>
              <p:cNvPr id="34916"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7"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29" name="Group 19"/>
            <p:cNvGrpSpPr>
              <a:grpSpLocks/>
            </p:cNvGrpSpPr>
            <p:nvPr/>
          </p:nvGrpSpPr>
          <p:grpSpPr bwMode="auto">
            <a:xfrm>
              <a:off x="0" y="1870"/>
              <a:ext cx="3072" cy="374"/>
              <a:chOff x="0" y="1870"/>
              <a:chExt cx="3072" cy="374"/>
            </a:xfrm>
          </p:grpSpPr>
          <p:sp>
            <p:nvSpPr>
              <p:cNvPr id="34914"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5"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69	</a:t>
                </a:r>
                <a:r>
                  <a:rPr lang="en-US" sz="1200" b="1">
                    <a:solidFill>
                      <a:srgbClr val="000000"/>
                    </a:solidFill>
                    <a:latin typeface="Courier New" panose="02070309020205020404" pitchFamily="49" charset="0"/>
                    <a:cs typeface="Courier New" panose="02070309020205020404" pitchFamily="49" charset="0"/>
                  </a:rPr>
                  <a:t>   Date temp =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0" name="Group 22"/>
            <p:cNvGrpSpPr>
              <a:grpSpLocks/>
            </p:cNvGrpSpPr>
            <p:nvPr/>
          </p:nvGrpSpPr>
          <p:grpSpPr bwMode="auto">
            <a:xfrm>
              <a:off x="0" y="2244"/>
              <a:ext cx="3072" cy="374"/>
              <a:chOff x="0" y="2244"/>
              <a:chExt cx="3072" cy="374"/>
            </a:xfrm>
          </p:grpSpPr>
          <p:sp>
            <p:nvSpPr>
              <p:cNvPr id="34912"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3"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4831" name="Group 25"/>
            <p:cNvGrpSpPr>
              <a:grpSpLocks/>
            </p:cNvGrpSpPr>
            <p:nvPr/>
          </p:nvGrpSpPr>
          <p:grpSpPr bwMode="auto">
            <a:xfrm>
              <a:off x="0" y="2618"/>
              <a:ext cx="3072" cy="374"/>
              <a:chOff x="0" y="2618"/>
              <a:chExt cx="3072" cy="374"/>
            </a:xfrm>
          </p:grpSpPr>
          <p:sp>
            <p:nvSpPr>
              <p:cNvPr id="34910"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1"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2" name="Group 28"/>
            <p:cNvGrpSpPr>
              <a:grpSpLocks/>
            </p:cNvGrpSpPr>
            <p:nvPr/>
          </p:nvGrpSpPr>
          <p:grpSpPr bwMode="auto">
            <a:xfrm>
              <a:off x="0" y="2992"/>
              <a:ext cx="3072" cy="374"/>
              <a:chOff x="0" y="2992"/>
              <a:chExt cx="3072" cy="374"/>
            </a:xfrm>
          </p:grpSpPr>
          <p:sp>
            <p:nvSpPr>
              <p:cNvPr id="34908"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9"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72	</a:t>
                </a:r>
                <a:r>
                  <a:rPr lang="en-US" sz="1200" b="1">
                    <a:solidFill>
                      <a:srgbClr val="33CC33"/>
                    </a:solidFill>
                    <a:latin typeface="Courier New" panose="02070309020205020404" pitchFamily="49" charset="0"/>
                    <a:cs typeface="Courier New" panose="02070309020205020404" pitchFamily="49" charset="0"/>
                  </a:rPr>
                  <a:t>   // return non-incremented, saved, temporary object</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3" name="Group 31"/>
            <p:cNvGrpSpPr>
              <a:grpSpLocks/>
            </p:cNvGrpSpPr>
            <p:nvPr/>
          </p:nvGrpSpPr>
          <p:grpSpPr bwMode="auto">
            <a:xfrm>
              <a:off x="0" y="3366"/>
              <a:ext cx="3072" cy="374"/>
              <a:chOff x="0" y="3366"/>
              <a:chExt cx="3072" cy="374"/>
            </a:xfrm>
          </p:grpSpPr>
          <p:sp>
            <p:nvSpPr>
              <p:cNvPr id="34906"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7"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temp;  </a:t>
                </a:r>
                <a:r>
                  <a:rPr lang="en-US" sz="1200" b="1">
                    <a:solidFill>
                      <a:srgbClr val="33CC33"/>
                    </a:solidFill>
                    <a:latin typeface="Courier New" panose="02070309020205020404" pitchFamily="49" charset="0"/>
                    <a:cs typeface="Courier New" panose="02070309020205020404" pitchFamily="49" charset="0"/>
                  </a:rPr>
                  <a:t> // value return; not a reference return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4" name="Group 34"/>
            <p:cNvGrpSpPr>
              <a:grpSpLocks/>
            </p:cNvGrpSpPr>
            <p:nvPr/>
          </p:nvGrpSpPr>
          <p:grpSpPr bwMode="auto">
            <a:xfrm>
              <a:off x="0" y="3740"/>
              <a:ext cx="3072" cy="374"/>
              <a:chOff x="0" y="3740"/>
              <a:chExt cx="3072" cy="374"/>
            </a:xfrm>
          </p:grpSpPr>
          <p:sp>
            <p:nvSpPr>
              <p:cNvPr id="34904"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5"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74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5" name="Group 37"/>
            <p:cNvGrpSpPr>
              <a:grpSpLocks/>
            </p:cNvGrpSpPr>
            <p:nvPr/>
          </p:nvGrpSpPr>
          <p:grpSpPr bwMode="auto">
            <a:xfrm>
              <a:off x="0" y="4114"/>
              <a:ext cx="3072" cy="374"/>
              <a:chOff x="0" y="4114"/>
              <a:chExt cx="3072" cy="374"/>
            </a:xfrm>
          </p:grpSpPr>
          <p:sp>
            <p:nvSpPr>
              <p:cNvPr id="34902"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3"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6" name="Group 40"/>
            <p:cNvGrpSpPr>
              <a:grpSpLocks/>
            </p:cNvGrpSpPr>
            <p:nvPr/>
          </p:nvGrpSpPr>
          <p:grpSpPr bwMode="auto">
            <a:xfrm>
              <a:off x="0" y="4488"/>
              <a:ext cx="3072" cy="374"/>
              <a:chOff x="0" y="4488"/>
              <a:chExt cx="3072" cy="374"/>
            </a:xfrm>
          </p:grpSpPr>
          <p:sp>
            <p:nvSpPr>
              <p:cNvPr id="34900"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1"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76	</a:t>
                </a:r>
                <a:r>
                  <a:rPr lang="en-US" sz="1200" b="1">
                    <a:solidFill>
                      <a:srgbClr val="33CC33"/>
                    </a:solidFill>
                    <a:latin typeface="Courier New" panose="02070309020205020404" pitchFamily="49" charset="0"/>
                    <a:cs typeface="Courier New" panose="02070309020205020404" pitchFamily="49" charset="0"/>
                  </a:rPr>
                  <a:t>// Add a specific number of days to a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7" name="Group 43"/>
            <p:cNvGrpSpPr>
              <a:grpSpLocks/>
            </p:cNvGrpSpPr>
            <p:nvPr/>
          </p:nvGrpSpPr>
          <p:grpSpPr bwMode="auto">
            <a:xfrm>
              <a:off x="0" y="4862"/>
              <a:ext cx="3072" cy="374"/>
              <a:chOff x="0" y="4862"/>
              <a:chExt cx="3072" cy="374"/>
            </a:xfrm>
          </p:grpSpPr>
          <p:sp>
            <p:nvSpPr>
              <p:cNvPr id="34898"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9"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77	</a:t>
                </a:r>
                <a:r>
                  <a:rPr lang="en-US" sz="1200" b="1">
                    <a:solidFill>
                      <a:srgbClr val="000000"/>
                    </a:solidFill>
                    <a:latin typeface="Courier New" panose="02070309020205020404" pitchFamily="49" charset="0"/>
                    <a:cs typeface="Courier New" panose="02070309020205020404" pitchFamily="49" charset="0"/>
                  </a:rPr>
                  <a:t>Date &amp;Date::operator+=(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additionalDays )</a:t>
                </a:r>
              </a:p>
              <a:p>
                <a:endParaRPr lang="en-US" sz="1200" b="1">
                  <a:latin typeface="Courier New" panose="02070309020205020404" pitchFamily="49" charset="0"/>
                </a:endParaRPr>
              </a:p>
            </p:txBody>
          </p:sp>
        </p:grpSp>
        <p:grpSp>
          <p:nvGrpSpPr>
            <p:cNvPr id="34838" name="Group 46"/>
            <p:cNvGrpSpPr>
              <a:grpSpLocks/>
            </p:cNvGrpSpPr>
            <p:nvPr/>
          </p:nvGrpSpPr>
          <p:grpSpPr bwMode="auto">
            <a:xfrm>
              <a:off x="0" y="5236"/>
              <a:ext cx="3072" cy="374"/>
              <a:chOff x="0" y="5236"/>
              <a:chExt cx="3072" cy="374"/>
            </a:xfrm>
          </p:grpSpPr>
          <p:sp>
            <p:nvSpPr>
              <p:cNvPr id="34896"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7"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9" name="Group 49"/>
            <p:cNvGrpSpPr>
              <a:grpSpLocks/>
            </p:cNvGrpSpPr>
            <p:nvPr/>
          </p:nvGrpSpPr>
          <p:grpSpPr bwMode="auto">
            <a:xfrm>
              <a:off x="0" y="5610"/>
              <a:ext cx="3072" cy="374"/>
              <a:chOff x="0" y="5610"/>
              <a:chExt cx="3072" cy="374"/>
            </a:xfrm>
          </p:grpSpPr>
          <p:sp>
            <p:nvSpPr>
              <p:cNvPr id="34894"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5"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for</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i = 0; i &lt; additionalDays; i++ )</a:t>
                </a:r>
              </a:p>
              <a:p>
                <a:endParaRPr lang="en-US" sz="1200" b="1">
                  <a:latin typeface="Courier New" panose="02070309020205020404" pitchFamily="49" charset="0"/>
                </a:endParaRPr>
              </a:p>
            </p:txBody>
          </p:sp>
        </p:grpSp>
        <p:grpSp>
          <p:nvGrpSpPr>
            <p:cNvPr id="34840" name="Group 52"/>
            <p:cNvGrpSpPr>
              <a:grpSpLocks/>
            </p:cNvGrpSpPr>
            <p:nvPr/>
          </p:nvGrpSpPr>
          <p:grpSpPr bwMode="auto">
            <a:xfrm>
              <a:off x="0" y="5984"/>
              <a:ext cx="3072" cy="374"/>
              <a:chOff x="0" y="5984"/>
              <a:chExt cx="3072" cy="374"/>
            </a:xfrm>
          </p:grpSpPr>
          <p:sp>
            <p:nvSpPr>
              <p:cNvPr id="34892"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3"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4841" name="Group 55"/>
            <p:cNvGrpSpPr>
              <a:grpSpLocks/>
            </p:cNvGrpSpPr>
            <p:nvPr/>
          </p:nvGrpSpPr>
          <p:grpSpPr bwMode="auto">
            <a:xfrm>
              <a:off x="0" y="6358"/>
              <a:ext cx="3072" cy="374"/>
              <a:chOff x="0" y="6358"/>
              <a:chExt cx="3072" cy="374"/>
            </a:xfrm>
          </p:grpSpPr>
          <p:sp>
            <p:nvSpPr>
              <p:cNvPr id="34890"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1"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2" name="Group 58"/>
            <p:cNvGrpSpPr>
              <a:grpSpLocks/>
            </p:cNvGrpSpPr>
            <p:nvPr/>
          </p:nvGrpSpPr>
          <p:grpSpPr bwMode="auto">
            <a:xfrm>
              <a:off x="0" y="6732"/>
              <a:ext cx="3072" cy="374"/>
              <a:chOff x="0" y="6732"/>
              <a:chExt cx="3072" cy="374"/>
            </a:xfrm>
          </p:grpSpPr>
          <p:sp>
            <p:nvSpPr>
              <p:cNvPr id="34888"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9"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enables cascading</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3" name="Group 61"/>
            <p:cNvGrpSpPr>
              <a:grpSpLocks/>
            </p:cNvGrpSpPr>
            <p:nvPr/>
          </p:nvGrpSpPr>
          <p:grpSpPr bwMode="auto">
            <a:xfrm>
              <a:off x="0" y="7106"/>
              <a:ext cx="3072" cy="374"/>
              <a:chOff x="0" y="7106"/>
              <a:chExt cx="3072" cy="374"/>
            </a:xfrm>
          </p:grpSpPr>
          <p:sp>
            <p:nvSpPr>
              <p:cNvPr id="34886"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7"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44" name="Group 64"/>
            <p:cNvGrpSpPr>
              <a:grpSpLocks/>
            </p:cNvGrpSpPr>
            <p:nvPr/>
          </p:nvGrpSpPr>
          <p:grpSpPr bwMode="auto">
            <a:xfrm>
              <a:off x="0" y="7480"/>
              <a:ext cx="3072" cy="374"/>
              <a:chOff x="0" y="7480"/>
              <a:chExt cx="3072" cy="374"/>
            </a:xfrm>
          </p:grpSpPr>
          <p:sp>
            <p:nvSpPr>
              <p:cNvPr id="34884"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5"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5" name="Group 67"/>
            <p:cNvGrpSpPr>
              <a:grpSpLocks/>
            </p:cNvGrpSpPr>
            <p:nvPr/>
          </p:nvGrpSpPr>
          <p:grpSpPr bwMode="auto">
            <a:xfrm>
              <a:off x="0" y="7854"/>
              <a:ext cx="3072" cy="374"/>
              <a:chOff x="0" y="7854"/>
              <a:chExt cx="3072" cy="374"/>
            </a:xfrm>
          </p:grpSpPr>
          <p:sp>
            <p:nvSpPr>
              <p:cNvPr id="34882"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3"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85	</a:t>
                </a:r>
                <a:r>
                  <a:rPr lang="en-US" sz="1200" b="1">
                    <a:solidFill>
                      <a:srgbClr val="33CC33"/>
                    </a:solidFill>
                    <a:latin typeface="Courier New" panose="02070309020205020404" pitchFamily="49" charset="0"/>
                    <a:cs typeface="Courier New" panose="02070309020205020404" pitchFamily="49" charset="0"/>
                  </a:rPr>
                  <a:t>// If the year is a leap year, return true;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6" name="Group 70"/>
            <p:cNvGrpSpPr>
              <a:grpSpLocks/>
            </p:cNvGrpSpPr>
            <p:nvPr/>
          </p:nvGrpSpPr>
          <p:grpSpPr bwMode="auto">
            <a:xfrm>
              <a:off x="0" y="8228"/>
              <a:ext cx="3072" cy="374"/>
              <a:chOff x="0" y="8228"/>
              <a:chExt cx="3072" cy="374"/>
            </a:xfrm>
          </p:grpSpPr>
          <p:sp>
            <p:nvSpPr>
              <p:cNvPr id="34880"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1"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86	</a:t>
                </a:r>
                <a:r>
                  <a:rPr lang="en-US" sz="1200" b="1">
                    <a:solidFill>
                      <a:srgbClr val="33CC33"/>
                    </a:solidFill>
                    <a:latin typeface="Courier New" panose="02070309020205020404" pitchFamily="49" charset="0"/>
                    <a:cs typeface="Courier New" panose="02070309020205020404" pitchFamily="49" charset="0"/>
                  </a:rPr>
                  <a:t>// otherwise, return false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7" name="Group 73"/>
            <p:cNvGrpSpPr>
              <a:grpSpLocks/>
            </p:cNvGrpSpPr>
            <p:nvPr/>
          </p:nvGrpSpPr>
          <p:grpSpPr bwMode="auto">
            <a:xfrm>
              <a:off x="0" y="8602"/>
              <a:ext cx="3072" cy="374"/>
              <a:chOff x="0" y="8602"/>
              <a:chExt cx="3072" cy="374"/>
            </a:xfrm>
          </p:grpSpPr>
          <p:sp>
            <p:nvSpPr>
              <p:cNvPr id="34878"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9"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87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Date::leapYear(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a:t>
                </a:r>
              </a:p>
              <a:p>
                <a:endParaRPr lang="en-US" sz="1200" b="1">
                  <a:latin typeface="Courier New" panose="02070309020205020404" pitchFamily="49" charset="0"/>
                </a:endParaRPr>
              </a:p>
            </p:txBody>
          </p:sp>
        </p:grpSp>
        <p:grpSp>
          <p:nvGrpSpPr>
            <p:cNvPr id="34848" name="Group 76"/>
            <p:cNvGrpSpPr>
              <a:grpSpLocks/>
            </p:cNvGrpSpPr>
            <p:nvPr/>
          </p:nvGrpSpPr>
          <p:grpSpPr bwMode="auto">
            <a:xfrm>
              <a:off x="0" y="8976"/>
              <a:ext cx="3072" cy="374"/>
              <a:chOff x="0" y="8976"/>
              <a:chExt cx="3072" cy="374"/>
            </a:xfrm>
          </p:grpSpPr>
          <p:sp>
            <p:nvSpPr>
              <p:cNvPr id="34876"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7"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49" name="Group 79"/>
            <p:cNvGrpSpPr>
              <a:grpSpLocks/>
            </p:cNvGrpSpPr>
            <p:nvPr/>
          </p:nvGrpSpPr>
          <p:grpSpPr bwMode="auto">
            <a:xfrm>
              <a:off x="0" y="9350"/>
              <a:ext cx="3072" cy="374"/>
              <a:chOff x="0" y="9350"/>
              <a:chExt cx="3072" cy="374"/>
            </a:xfrm>
          </p:grpSpPr>
          <p:sp>
            <p:nvSpPr>
              <p:cNvPr id="34874"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5"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y % 400 == 0 || ( y % 100 != 0 &amp;&amp; y % 4 == 0 ) )</a:t>
                </a:r>
              </a:p>
              <a:p>
                <a:endParaRPr lang="en-US" sz="1200" b="1">
                  <a:latin typeface="Courier New" panose="02070309020205020404" pitchFamily="49" charset="0"/>
                </a:endParaRPr>
              </a:p>
            </p:txBody>
          </p:sp>
        </p:grpSp>
        <p:grpSp>
          <p:nvGrpSpPr>
            <p:cNvPr id="34850" name="Group 82"/>
            <p:cNvGrpSpPr>
              <a:grpSpLocks/>
            </p:cNvGrpSpPr>
            <p:nvPr/>
          </p:nvGrpSpPr>
          <p:grpSpPr bwMode="auto">
            <a:xfrm>
              <a:off x="0" y="9724"/>
              <a:ext cx="3072" cy="374"/>
              <a:chOff x="0" y="9724"/>
              <a:chExt cx="3072" cy="374"/>
            </a:xfrm>
          </p:grpSpPr>
          <p:sp>
            <p:nvSpPr>
              <p:cNvPr id="34872"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3"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true;   </a:t>
                </a:r>
                <a:r>
                  <a:rPr lang="en-US" sz="1200" b="1">
                    <a:solidFill>
                      <a:srgbClr val="33CC33"/>
                    </a:solidFill>
                    <a:latin typeface="Courier New" panose="02070309020205020404" pitchFamily="49" charset="0"/>
                    <a:cs typeface="Courier New" panose="02070309020205020404" pitchFamily="49" charset="0"/>
                  </a:rPr>
                  <a:t>//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1" name="Group 85"/>
            <p:cNvGrpSpPr>
              <a:grpSpLocks/>
            </p:cNvGrpSpPr>
            <p:nvPr/>
          </p:nvGrpSpPr>
          <p:grpSpPr bwMode="auto">
            <a:xfrm>
              <a:off x="0" y="10098"/>
              <a:ext cx="3072" cy="374"/>
              <a:chOff x="0" y="10098"/>
              <a:chExt cx="3072" cy="374"/>
            </a:xfrm>
          </p:grpSpPr>
          <p:sp>
            <p:nvSpPr>
              <p:cNvPr id="34870"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1"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2" name="Group 88"/>
            <p:cNvGrpSpPr>
              <a:grpSpLocks/>
            </p:cNvGrpSpPr>
            <p:nvPr/>
          </p:nvGrpSpPr>
          <p:grpSpPr bwMode="auto">
            <a:xfrm>
              <a:off x="0" y="10472"/>
              <a:ext cx="3072" cy="374"/>
              <a:chOff x="0" y="10472"/>
              <a:chExt cx="3072" cy="374"/>
            </a:xfrm>
          </p:grpSpPr>
          <p:sp>
            <p:nvSpPr>
              <p:cNvPr id="34868"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9"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false;  </a:t>
                </a:r>
                <a:r>
                  <a:rPr lang="en-US" sz="1200" b="1">
                    <a:solidFill>
                      <a:srgbClr val="33CC33"/>
                    </a:solidFill>
                    <a:latin typeface="Courier New" panose="02070309020205020404" pitchFamily="49" charset="0"/>
                    <a:cs typeface="Courier New" panose="02070309020205020404" pitchFamily="49" charset="0"/>
                  </a:rPr>
                  <a:t>// not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3" name="Group 91"/>
            <p:cNvGrpSpPr>
              <a:grpSpLocks/>
            </p:cNvGrpSpPr>
            <p:nvPr/>
          </p:nvGrpSpPr>
          <p:grpSpPr bwMode="auto">
            <a:xfrm>
              <a:off x="0" y="10846"/>
              <a:ext cx="3072" cy="374"/>
              <a:chOff x="0" y="10846"/>
              <a:chExt cx="3072" cy="374"/>
            </a:xfrm>
          </p:grpSpPr>
          <p:sp>
            <p:nvSpPr>
              <p:cNvPr id="34866"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7"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54" name="Group 94"/>
            <p:cNvGrpSpPr>
              <a:grpSpLocks/>
            </p:cNvGrpSpPr>
            <p:nvPr/>
          </p:nvGrpSpPr>
          <p:grpSpPr bwMode="auto">
            <a:xfrm>
              <a:off x="0" y="11220"/>
              <a:ext cx="3072" cy="374"/>
              <a:chOff x="0" y="11220"/>
              <a:chExt cx="3072" cy="374"/>
            </a:xfrm>
          </p:grpSpPr>
          <p:sp>
            <p:nvSpPr>
              <p:cNvPr id="34864"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5"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5" name="Group 97"/>
            <p:cNvGrpSpPr>
              <a:grpSpLocks/>
            </p:cNvGrpSpPr>
            <p:nvPr/>
          </p:nvGrpSpPr>
          <p:grpSpPr bwMode="auto">
            <a:xfrm>
              <a:off x="0" y="11594"/>
              <a:ext cx="3072" cy="374"/>
              <a:chOff x="0" y="11594"/>
              <a:chExt cx="3072" cy="374"/>
            </a:xfrm>
          </p:grpSpPr>
          <p:sp>
            <p:nvSpPr>
              <p:cNvPr id="34862"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3"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95	</a:t>
                </a:r>
                <a:r>
                  <a:rPr lang="en-US" sz="1200" b="1">
                    <a:solidFill>
                      <a:srgbClr val="33CC33"/>
                    </a:solidFill>
                    <a:latin typeface="Courier New" panose="02070309020205020404" pitchFamily="49" charset="0"/>
                    <a:cs typeface="Courier New" panose="02070309020205020404" pitchFamily="49" charset="0"/>
                  </a:rPr>
                  <a:t>// Determine if the day is the end of the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6" name="Group 100"/>
            <p:cNvGrpSpPr>
              <a:grpSpLocks/>
            </p:cNvGrpSpPr>
            <p:nvPr/>
          </p:nvGrpSpPr>
          <p:grpSpPr bwMode="auto">
            <a:xfrm>
              <a:off x="0" y="11968"/>
              <a:ext cx="3072" cy="374"/>
              <a:chOff x="0" y="11968"/>
              <a:chExt cx="3072" cy="374"/>
            </a:xfrm>
          </p:grpSpPr>
          <p:sp>
            <p:nvSpPr>
              <p:cNvPr id="34860"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1"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96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Date::endOfMonth(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a:t>
                </a:r>
              </a:p>
              <a:p>
                <a:endParaRPr lang="en-US" sz="1200" b="1">
                  <a:latin typeface="Courier New" panose="02070309020205020404" pitchFamily="49" charset="0"/>
                </a:endParaRPr>
              </a:p>
            </p:txBody>
          </p:sp>
        </p:grpSp>
        <p:grpSp>
          <p:nvGrpSpPr>
            <p:cNvPr id="34857" name="Group 103"/>
            <p:cNvGrpSpPr>
              <a:grpSpLocks/>
            </p:cNvGrpSpPr>
            <p:nvPr/>
          </p:nvGrpSpPr>
          <p:grpSpPr bwMode="auto">
            <a:xfrm>
              <a:off x="0" y="12342"/>
              <a:ext cx="3072" cy="374"/>
              <a:chOff x="0" y="12342"/>
              <a:chExt cx="3072" cy="374"/>
            </a:xfrm>
          </p:grpSpPr>
          <p:sp>
            <p:nvSpPr>
              <p:cNvPr id="34858"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59"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97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grpSp>
        <p:nvGrpSpPr>
          <p:cNvPr id="34825" name="Group 106"/>
          <p:cNvGrpSpPr>
            <a:grpSpLocks/>
          </p:cNvGrpSpPr>
          <p:nvPr/>
        </p:nvGrpSpPr>
        <p:grpSpPr bwMode="auto">
          <a:xfrm>
            <a:off x="2971150" y="720538"/>
            <a:ext cx="4191649" cy="590550"/>
            <a:chOff x="1610" y="576"/>
            <a:chExt cx="2278" cy="372"/>
          </a:xfrm>
        </p:grpSpPr>
        <p:sp>
          <p:nvSpPr>
            <p:cNvPr id="34822" name="Line 107"/>
            <p:cNvSpPr>
              <a:spLocks noChangeShapeType="1"/>
            </p:cNvSpPr>
            <p:nvPr/>
          </p:nvSpPr>
          <p:spPr bwMode="auto">
            <a:xfrm flipH="1" flipV="1">
              <a:off x="1610" y="630"/>
              <a:ext cx="982" cy="1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4823" name="Text Box 108"/>
            <p:cNvSpPr txBox="1">
              <a:spLocks noChangeArrowheads="1"/>
            </p:cNvSpPr>
            <p:nvPr/>
          </p:nvSpPr>
          <p:spPr bwMode="auto">
            <a:xfrm>
              <a:off x="2496" y="576"/>
              <a:ext cx="1392" cy="372"/>
            </a:xfrm>
            <a:prstGeom prst="rect">
              <a:avLst/>
            </a:prstGeom>
            <a:solidFill>
              <a:srgbClr val="99CCFF"/>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600" dirty="0" err="1">
                  <a:solidFill>
                    <a:srgbClr val="000000"/>
                  </a:solidFill>
                </a:rPr>
                <a:t>postincrement</a:t>
              </a:r>
              <a:r>
                <a:rPr lang="en-US" sz="1600" dirty="0">
                  <a:solidFill>
                    <a:srgbClr val="000000"/>
                  </a:solidFill>
                </a:rPr>
                <a:t> operator has a dummy </a:t>
              </a:r>
              <a:r>
                <a:rPr lang="en-US" sz="1600" b="1" dirty="0" err="1">
                  <a:solidFill>
                    <a:srgbClr val="000000"/>
                  </a:solidFill>
                  <a:latin typeface="Courier New" panose="02070309020205020404" pitchFamily="49" charset="0"/>
                </a:rPr>
                <a:t>int</a:t>
              </a:r>
              <a:r>
                <a:rPr lang="en-US" sz="1600" dirty="0">
                  <a:solidFill>
                    <a:srgbClr val="000000"/>
                  </a:solidFill>
                </a:rPr>
                <a:t> value.</a:t>
              </a:r>
            </a:p>
          </p:txBody>
        </p:sp>
      </p:grpSp>
    </p:spTree>
    <p:extLst>
      <p:ext uri="{BB962C8B-B14F-4D97-AF65-F5344CB8AC3E}">
        <p14:creationId xmlns:p14="http://schemas.microsoft.com/office/powerpoint/2010/main" val="2112547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5"/>
                                        </p:tgtEl>
                                        <p:attrNameLst>
                                          <p:attrName>style.visibility</p:attrName>
                                        </p:attrNameLst>
                                      </p:cBhvr>
                                      <p:to>
                                        <p:strVal val="visible"/>
                                      </p:to>
                                    </p:set>
                                  </p:childTnLst>
                                  <p:subTnLst>
                                    <p:set>
                                      <p:cBhvr override="childStyle">
                                        <p:cTn dur="1" fill="hold" display="0" masterRel="nextClick" afterEffect="1"/>
                                        <p:tgtEl>
                                          <p:spTgt spid="348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3"/>
          <p:cNvGrpSpPr>
            <a:grpSpLocks/>
          </p:cNvGrpSpPr>
          <p:nvPr/>
        </p:nvGrpSpPr>
        <p:grpSpPr bwMode="auto">
          <a:xfrm>
            <a:off x="0" y="0"/>
            <a:ext cx="6781800" cy="6858000"/>
            <a:chOff x="0" y="0"/>
            <a:chExt cx="3072" cy="13090"/>
          </a:xfrm>
        </p:grpSpPr>
        <p:grpSp>
          <p:nvGrpSpPr>
            <p:cNvPr id="35845" name="Group 4"/>
            <p:cNvGrpSpPr>
              <a:grpSpLocks/>
            </p:cNvGrpSpPr>
            <p:nvPr/>
          </p:nvGrpSpPr>
          <p:grpSpPr bwMode="auto">
            <a:xfrm>
              <a:off x="0" y="0"/>
              <a:ext cx="3072" cy="374"/>
              <a:chOff x="0" y="0"/>
              <a:chExt cx="3072" cy="374"/>
            </a:xfrm>
          </p:grpSpPr>
          <p:sp>
            <p:nvSpPr>
              <p:cNvPr id="35948"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9"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98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month == 2 &amp;&amp; leapYear( year ) )</a:t>
                </a:r>
              </a:p>
              <a:p>
                <a:endParaRPr lang="en-US" sz="1200" b="1">
                  <a:latin typeface="Courier New" panose="02070309020205020404" pitchFamily="49" charset="0"/>
                </a:endParaRPr>
              </a:p>
            </p:txBody>
          </p:sp>
        </p:grpSp>
        <p:grpSp>
          <p:nvGrpSpPr>
            <p:cNvPr id="35846" name="Group 7"/>
            <p:cNvGrpSpPr>
              <a:grpSpLocks/>
            </p:cNvGrpSpPr>
            <p:nvPr/>
          </p:nvGrpSpPr>
          <p:grpSpPr bwMode="auto">
            <a:xfrm>
              <a:off x="0" y="374"/>
              <a:ext cx="3072" cy="374"/>
              <a:chOff x="0" y="374"/>
              <a:chExt cx="3072" cy="374"/>
            </a:xfrm>
          </p:grpSpPr>
          <p:sp>
            <p:nvSpPr>
              <p:cNvPr id="35946"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7"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d == 29; </a:t>
                </a:r>
                <a:r>
                  <a:rPr lang="en-US" sz="1200" b="1">
                    <a:solidFill>
                      <a:srgbClr val="33CC33"/>
                    </a:solidFill>
                    <a:latin typeface="Courier New" panose="02070309020205020404" pitchFamily="49" charset="0"/>
                    <a:cs typeface="Courier New" panose="02070309020205020404" pitchFamily="49" charset="0"/>
                  </a:rPr>
                  <a:t>// last day of Feb. in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47" name="Group 10"/>
            <p:cNvGrpSpPr>
              <a:grpSpLocks/>
            </p:cNvGrpSpPr>
            <p:nvPr/>
          </p:nvGrpSpPr>
          <p:grpSpPr bwMode="auto">
            <a:xfrm>
              <a:off x="0" y="748"/>
              <a:ext cx="3072" cy="374"/>
              <a:chOff x="0" y="748"/>
              <a:chExt cx="3072" cy="374"/>
            </a:xfrm>
          </p:grpSpPr>
          <p:sp>
            <p:nvSpPr>
              <p:cNvPr id="35944"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5"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48" name="Group 13"/>
            <p:cNvGrpSpPr>
              <a:grpSpLocks/>
            </p:cNvGrpSpPr>
            <p:nvPr/>
          </p:nvGrpSpPr>
          <p:grpSpPr bwMode="auto">
            <a:xfrm>
              <a:off x="0" y="1122"/>
              <a:ext cx="3072" cy="374"/>
              <a:chOff x="0" y="1122"/>
              <a:chExt cx="3072" cy="374"/>
            </a:xfrm>
          </p:grpSpPr>
          <p:sp>
            <p:nvSpPr>
              <p:cNvPr id="35942"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3"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d == days[ month ];</a:t>
                </a:r>
              </a:p>
              <a:p>
                <a:endParaRPr lang="en-US" sz="1200" b="1">
                  <a:latin typeface="Courier New" panose="02070309020205020404" pitchFamily="49" charset="0"/>
                </a:endParaRPr>
              </a:p>
            </p:txBody>
          </p:sp>
        </p:grpSp>
        <p:grpSp>
          <p:nvGrpSpPr>
            <p:cNvPr id="35849" name="Group 16"/>
            <p:cNvGrpSpPr>
              <a:grpSpLocks/>
            </p:cNvGrpSpPr>
            <p:nvPr/>
          </p:nvGrpSpPr>
          <p:grpSpPr bwMode="auto">
            <a:xfrm>
              <a:off x="0" y="1496"/>
              <a:ext cx="3072" cy="374"/>
              <a:chOff x="0" y="1496"/>
              <a:chExt cx="3072" cy="374"/>
            </a:xfrm>
          </p:grpSpPr>
          <p:sp>
            <p:nvSpPr>
              <p:cNvPr id="35940"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1"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50" name="Group 19"/>
            <p:cNvGrpSpPr>
              <a:grpSpLocks/>
            </p:cNvGrpSpPr>
            <p:nvPr/>
          </p:nvGrpSpPr>
          <p:grpSpPr bwMode="auto">
            <a:xfrm>
              <a:off x="0" y="1870"/>
              <a:ext cx="3072" cy="374"/>
              <a:chOff x="0" y="1870"/>
              <a:chExt cx="3072" cy="374"/>
            </a:xfrm>
          </p:grpSpPr>
          <p:sp>
            <p:nvSpPr>
              <p:cNvPr id="35938"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9"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1" name="Group 22"/>
            <p:cNvGrpSpPr>
              <a:grpSpLocks/>
            </p:cNvGrpSpPr>
            <p:nvPr/>
          </p:nvGrpSpPr>
          <p:grpSpPr bwMode="auto">
            <a:xfrm>
              <a:off x="0" y="2244"/>
              <a:ext cx="3072" cy="374"/>
              <a:chOff x="0" y="2244"/>
              <a:chExt cx="3072" cy="374"/>
            </a:xfrm>
          </p:grpSpPr>
          <p:sp>
            <p:nvSpPr>
              <p:cNvPr id="35936"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7"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104	</a:t>
                </a:r>
                <a:r>
                  <a:rPr lang="en-US" sz="1200" b="1">
                    <a:solidFill>
                      <a:srgbClr val="33CC33"/>
                    </a:solidFill>
                    <a:latin typeface="Courier New" panose="02070309020205020404" pitchFamily="49" charset="0"/>
                    <a:cs typeface="Courier New" panose="02070309020205020404" pitchFamily="49" charset="0"/>
                  </a:rPr>
                  <a:t>// Function to help increment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2" name="Group 25"/>
            <p:cNvGrpSpPr>
              <a:grpSpLocks/>
            </p:cNvGrpSpPr>
            <p:nvPr/>
          </p:nvGrpSpPr>
          <p:grpSpPr bwMode="auto">
            <a:xfrm>
              <a:off x="0" y="2618"/>
              <a:ext cx="3072" cy="374"/>
              <a:chOff x="0" y="2618"/>
              <a:chExt cx="3072" cy="374"/>
            </a:xfrm>
          </p:grpSpPr>
          <p:sp>
            <p:nvSpPr>
              <p:cNvPr id="35934"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5"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105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Date::helpIncrement()</a:t>
                </a:r>
              </a:p>
              <a:p>
                <a:endParaRPr lang="en-US" sz="1200" b="1">
                  <a:latin typeface="Courier New" panose="02070309020205020404" pitchFamily="49" charset="0"/>
                </a:endParaRPr>
              </a:p>
            </p:txBody>
          </p:sp>
        </p:grpSp>
        <p:grpSp>
          <p:nvGrpSpPr>
            <p:cNvPr id="35853" name="Group 28"/>
            <p:cNvGrpSpPr>
              <a:grpSpLocks/>
            </p:cNvGrpSpPr>
            <p:nvPr/>
          </p:nvGrpSpPr>
          <p:grpSpPr bwMode="auto">
            <a:xfrm>
              <a:off x="0" y="2992"/>
              <a:ext cx="3072" cy="374"/>
              <a:chOff x="0" y="2992"/>
              <a:chExt cx="3072" cy="374"/>
            </a:xfrm>
          </p:grpSpPr>
          <p:sp>
            <p:nvSpPr>
              <p:cNvPr id="35932"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3"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106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54" name="Group 31"/>
            <p:cNvGrpSpPr>
              <a:grpSpLocks/>
            </p:cNvGrpSpPr>
            <p:nvPr/>
          </p:nvGrpSpPr>
          <p:grpSpPr bwMode="auto">
            <a:xfrm>
              <a:off x="0" y="3366"/>
              <a:ext cx="3072" cy="374"/>
              <a:chOff x="0" y="3366"/>
              <a:chExt cx="3072" cy="374"/>
            </a:xfrm>
          </p:grpSpPr>
          <p:sp>
            <p:nvSpPr>
              <p:cNvPr id="35930"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1"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endOfMonth( day ) &amp;&amp; month == 12 ) { </a:t>
                </a:r>
                <a:r>
                  <a:rPr lang="en-US" sz="1200" b="1">
                    <a:solidFill>
                      <a:srgbClr val="33CC33"/>
                    </a:solidFill>
                    <a:latin typeface="Courier New" panose="02070309020205020404" pitchFamily="49" charset="0"/>
                    <a:cs typeface="Courier New" panose="02070309020205020404" pitchFamily="49" charset="0"/>
                  </a:rPr>
                  <a:t> // end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5" name="Group 34"/>
            <p:cNvGrpSpPr>
              <a:grpSpLocks/>
            </p:cNvGrpSpPr>
            <p:nvPr/>
          </p:nvGrpSpPr>
          <p:grpSpPr bwMode="auto">
            <a:xfrm>
              <a:off x="0" y="3740"/>
              <a:ext cx="3072" cy="374"/>
              <a:chOff x="0" y="3740"/>
              <a:chExt cx="3072" cy="374"/>
            </a:xfrm>
          </p:grpSpPr>
          <p:sp>
            <p:nvSpPr>
              <p:cNvPr id="35928"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9"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108	</a:t>
                </a:r>
                <a:r>
                  <a:rPr lang="en-US" sz="1200" b="1">
                    <a:solidFill>
                      <a:srgbClr val="000000"/>
                    </a:solidFill>
                    <a:latin typeface="Courier New" panose="02070309020205020404" pitchFamily="49" charset="0"/>
                    <a:cs typeface="Courier New" panose="02070309020205020404" pitchFamily="49" charset="0"/>
                  </a:rPr>
                  <a:t>      day = 1;</a:t>
                </a:r>
              </a:p>
              <a:p>
                <a:endParaRPr lang="en-US" sz="1200" b="1">
                  <a:latin typeface="Courier New" panose="02070309020205020404" pitchFamily="49" charset="0"/>
                </a:endParaRPr>
              </a:p>
            </p:txBody>
          </p:sp>
        </p:grpSp>
        <p:grpSp>
          <p:nvGrpSpPr>
            <p:cNvPr id="35856" name="Group 37"/>
            <p:cNvGrpSpPr>
              <a:grpSpLocks/>
            </p:cNvGrpSpPr>
            <p:nvPr/>
          </p:nvGrpSpPr>
          <p:grpSpPr bwMode="auto">
            <a:xfrm>
              <a:off x="0" y="4114"/>
              <a:ext cx="3072" cy="374"/>
              <a:chOff x="0" y="4114"/>
              <a:chExt cx="3072" cy="374"/>
            </a:xfrm>
          </p:grpSpPr>
          <p:sp>
            <p:nvSpPr>
              <p:cNvPr id="35926"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7"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109	</a:t>
                </a:r>
                <a:r>
                  <a:rPr lang="en-US" sz="1200" b="1">
                    <a:solidFill>
                      <a:srgbClr val="000000"/>
                    </a:solidFill>
                    <a:latin typeface="Courier New" panose="02070309020205020404" pitchFamily="49" charset="0"/>
                    <a:cs typeface="Courier New" panose="02070309020205020404" pitchFamily="49" charset="0"/>
                  </a:rPr>
                  <a:t>      month = 1;</a:t>
                </a:r>
              </a:p>
              <a:p>
                <a:endParaRPr lang="en-US" sz="1200" b="1">
                  <a:latin typeface="Courier New" panose="02070309020205020404" pitchFamily="49" charset="0"/>
                </a:endParaRPr>
              </a:p>
            </p:txBody>
          </p:sp>
        </p:grpSp>
        <p:grpSp>
          <p:nvGrpSpPr>
            <p:cNvPr id="35857" name="Group 40"/>
            <p:cNvGrpSpPr>
              <a:grpSpLocks/>
            </p:cNvGrpSpPr>
            <p:nvPr/>
          </p:nvGrpSpPr>
          <p:grpSpPr bwMode="auto">
            <a:xfrm>
              <a:off x="0" y="4488"/>
              <a:ext cx="3072" cy="374"/>
              <a:chOff x="0" y="4488"/>
              <a:chExt cx="3072" cy="374"/>
            </a:xfrm>
          </p:grpSpPr>
          <p:sp>
            <p:nvSpPr>
              <p:cNvPr id="35924"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5"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110	</a:t>
                </a:r>
                <a:r>
                  <a:rPr lang="en-US" sz="1200" b="1">
                    <a:solidFill>
                      <a:srgbClr val="000000"/>
                    </a:solidFill>
                    <a:latin typeface="Courier New" panose="02070309020205020404" pitchFamily="49" charset="0"/>
                    <a:cs typeface="Courier New" panose="02070309020205020404" pitchFamily="49" charset="0"/>
                  </a:rPr>
                  <a:t>      ++year;</a:t>
                </a:r>
              </a:p>
              <a:p>
                <a:endParaRPr lang="en-US" sz="1200" b="1">
                  <a:latin typeface="Courier New" panose="02070309020205020404" pitchFamily="49" charset="0"/>
                </a:endParaRPr>
              </a:p>
            </p:txBody>
          </p:sp>
        </p:grpSp>
        <p:grpSp>
          <p:nvGrpSpPr>
            <p:cNvPr id="35858" name="Group 43"/>
            <p:cNvGrpSpPr>
              <a:grpSpLocks/>
            </p:cNvGrpSpPr>
            <p:nvPr/>
          </p:nvGrpSpPr>
          <p:grpSpPr bwMode="auto">
            <a:xfrm>
              <a:off x="0" y="4862"/>
              <a:ext cx="3072" cy="374"/>
              <a:chOff x="0" y="4862"/>
              <a:chExt cx="3072" cy="374"/>
            </a:xfrm>
          </p:grpSpPr>
          <p:sp>
            <p:nvSpPr>
              <p:cNvPr id="35922"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3"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111	</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5859" name="Group 46"/>
            <p:cNvGrpSpPr>
              <a:grpSpLocks/>
            </p:cNvGrpSpPr>
            <p:nvPr/>
          </p:nvGrpSpPr>
          <p:grpSpPr bwMode="auto">
            <a:xfrm>
              <a:off x="0" y="5236"/>
              <a:ext cx="3072" cy="374"/>
              <a:chOff x="0" y="5236"/>
              <a:chExt cx="3072" cy="374"/>
            </a:xfrm>
          </p:grpSpPr>
          <p:sp>
            <p:nvSpPr>
              <p:cNvPr id="35920"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1"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endOfMonth( day ) ) {          </a:t>
                </a:r>
                <a:r>
                  <a:rPr lang="en-US" sz="1200" b="1">
                    <a:solidFill>
                      <a:srgbClr val="33CC33"/>
                    </a:solidFill>
                    <a:latin typeface="Courier New" panose="02070309020205020404" pitchFamily="49" charset="0"/>
                    <a:cs typeface="Courier New" panose="02070309020205020404" pitchFamily="49" charset="0"/>
                  </a:rPr>
                  <a:t>  // end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0" name="Group 49"/>
            <p:cNvGrpSpPr>
              <a:grpSpLocks/>
            </p:cNvGrpSpPr>
            <p:nvPr/>
          </p:nvGrpSpPr>
          <p:grpSpPr bwMode="auto">
            <a:xfrm>
              <a:off x="0" y="5610"/>
              <a:ext cx="3072" cy="374"/>
              <a:chOff x="0" y="5610"/>
              <a:chExt cx="3072" cy="374"/>
            </a:xfrm>
          </p:grpSpPr>
          <p:sp>
            <p:nvSpPr>
              <p:cNvPr id="35918"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9"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113	</a:t>
                </a:r>
                <a:r>
                  <a:rPr lang="en-US" sz="1200" b="1">
                    <a:solidFill>
                      <a:srgbClr val="000000"/>
                    </a:solidFill>
                    <a:latin typeface="Courier New" panose="02070309020205020404" pitchFamily="49" charset="0"/>
                    <a:cs typeface="Courier New" panose="02070309020205020404" pitchFamily="49" charset="0"/>
                  </a:rPr>
                  <a:t>      day = 1;</a:t>
                </a:r>
              </a:p>
              <a:p>
                <a:endParaRPr lang="en-US" sz="1200" b="1">
                  <a:latin typeface="Courier New" panose="02070309020205020404" pitchFamily="49" charset="0"/>
                </a:endParaRPr>
              </a:p>
            </p:txBody>
          </p:sp>
        </p:grpSp>
        <p:grpSp>
          <p:nvGrpSpPr>
            <p:cNvPr id="35861" name="Group 52"/>
            <p:cNvGrpSpPr>
              <a:grpSpLocks/>
            </p:cNvGrpSpPr>
            <p:nvPr/>
          </p:nvGrpSpPr>
          <p:grpSpPr bwMode="auto">
            <a:xfrm>
              <a:off x="0" y="5984"/>
              <a:ext cx="3072" cy="374"/>
              <a:chOff x="0" y="5984"/>
              <a:chExt cx="3072" cy="374"/>
            </a:xfrm>
          </p:grpSpPr>
          <p:sp>
            <p:nvSpPr>
              <p:cNvPr id="35916"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7"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114	</a:t>
                </a:r>
                <a:r>
                  <a:rPr lang="en-US" sz="1200" b="1">
                    <a:solidFill>
                      <a:srgbClr val="000000"/>
                    </a:solidFill>
                    <a:latin typeface="Courier New" panose="02070309020205020404" pitchFamily="49" charset="0"/>
                    <a:cs typeface="Courier New" panose="02070309020205020404" pitchFamily="49" charset="0"/>
                  </a:rPr>
                  <a:t>      ++month;</a:t>
                </a:r>
              </a:p>
              <a:p>
                <a:endParaRPr lang="en-US" sz="1200" b="1">
                  <a:latin typeface="Courier New" panose="02070309020205020404" pitchFamily="49" charset="0"/>
                </a:endParaRPr>
              </a:p>
            </p:txBody>
          </p:sp>
        </p:grpSp>
        <p:grpSp>
          <p:nvGrpSpPr>
            <p:cNvPr id="35862" name="Group 55"/>
            <p:cNvGrpSpPr>
              <a:grpSpLocks/>
            </p:cNvGrpSpPr>
            <p:nvPr/>
          </p:nvGrpSpPr>
          <p:grpSpPr bwMode="auto">
            <a:xfrm>
              <a:off x="0" y="6358"/>
              <a:ext cx="3072" cy="374"/>
              <a:chOff x="0" y="6358"/>
              <a:chExt cx="3072" cy="374"/>
            </a:xfrm>
          </p:grpSpPr>
          <p:sp>
            <p:nvSpPr>
              <p:cNvPr id="35914"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5"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115	</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5863" name="Group 58"/>
            <p:cNvGrpSpPr>
              <a:grpSpLocks/>
            </p:cNvGrpSpPr>
            <p:nvPr/>
          </p:nvGrpSpPr>
          <p:grpSpPr bwMode="auto">
            <a:xfrm>
              <a:off x="0" y="6732"/>
              <a:ext cx="3072" cy="374"/>
              <a:chOff x="0" y="6732"/>
              <a:chExt cx="3072" cy="374"/>
            </a:xfrm>
          </p:grpSpPr>
          <p:sp>
            <p:nvSpPr>
              <p:cNvPr id="35912"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3"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116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 not end of month or year; increment day</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4" name="Group 61"/>
            <p:cNvGrpSpPr>
              <a:grpSpLocks/>
            </p:cNvGrpSpPr>
            <p:nvPr/>
          </p:nvGrpSpPr>
          <p:grpSpPr bwMode="auto">
            <a:xfrm>
              <a:off x="0" y="7106"/>
              <a:ext cx="3072" cy="374"/>
              <a:chOff x="0" y="7106"/>
              <a:chExt cx="3072" cy="374"/>
            </a:xfrm>
          </p:grpSpPr>
          <p:sp>
            <p:nvSpPr>
              <p:cNvPr id="35910"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1"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117	</a:t>
                </a:r>
                <a:r>
                  <a:rPr lang="en-US" sz="1200" b="1">
                    <a:solidFill>
                      <a:srgbClr val="000000"/>
                    </a:solidFill>
                    <a:latin typeface="Courier New" panose="02070309020205020404" pitchFamily="49" charset="0"/>
                    <a:cs typeface="Courier New" panose="02070309020205020404" pitchFamily="49" charset="0"/>
                  </a:rPr>
                  <a:t>      ++day;</a:t>
                </a:r>
              </a:p>
              <a:p>
                <a:endParaRPr lang="en-US" sz="1200" b="1">
                  <a:latin typeface="Courier New" panose="02070309020205020404" pitchFamily="49" charset="0"/>
                </a:endParaRPr>
              </a:p>
            </p:txBody>
          </p:sp>
        </p:grpSp>
        <p:grpSp>
          <p:nvGrpSpPr>
            <p:cNvPr id="35865" name="Group 64"/>
            <p:cNvGrpSpPr>
              <a:grpSpLocks/>
            </p:cNvGrpSpPr>
            <p:nvPr/>
          </p:nvGrpSpPr>
          <p:grpSpPr bwMode="auto">
            <a:xfrm>
              <a:off x="0" y="7480"/>
              <a:ext cx="3072" cy="374"/>
              <a:chOff x="0" y="7480"/>
              <a:chExt cx="3072" cy="374"/>
            </a:xfrm>
          </p:grpSpPr>
          <p:sp>
            <p:nvSpPr>
              <p:cNvPr id="35908"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9"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66" name="Group 67"/>
            <p:cNvGrpSpPr>
              <a:grpSpLocks/>
            </p:cNvGrpSpPr>
            <p:nvPr/>
          </p:nvGrpSpPr>
          <p:grpSpPr bwMode="auto">
            <a:xfrm>
              <a:off x="0" y="7854"/>
              <a:ext cx="3072" cy="374"/>
              <a:chOff x="0" y="7854"/>
              <a:chExt cx="3072" cy="374"/>
            </a:xfrm>
          </p:grpSpPr>
          <p:sp>
            <p:nvSpPr>
              <p:cNvPr id="35906"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7"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7" name="Group 70"/>
            <p:cNvGrpSpPr>
              <a:grpSpLocks/>
            </p:cNvGrpSpPr>
            <p:nvPr/>
          </p:nvGrpSpPr>
          <p:grpSpPr bwMode="auto">
            <a:xfrm>
              <a:off x="0" y="8228"/>
              <a:ext cx="3072" cy="374"/>
              <a:chOff x="0" y="8228"/>
              <a:chExt cx="3072" cy="374"/>
            </a:xfrm>
          </p:grpSpPr>
          <p:sp>
            <p:nvSpPr>
              <p:cNvPr id="35904"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5"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120	</a:t>
                </a:r>
                <a:r>
                  <a:rPr lang="en-US" sz="1200" b="1">
                    <a:solidFill>
                      <a:srgbClr val="33CC33"/>
                    </a:solidFill>
                    <a:latin typeface="Courier New" panose="02070309020205020404" pitchFamily="49" charset="0"/>
                    <a:cs typeface="Courier New" panose="02070309020205020404" pitchFamily="49" charset="0"/>
                  </a:rPr>
                  <a:t>// Overloaded output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8" name="Group 73"/>
            <p:cNvGrpSpPr>
              <a:grpSpLocks/>
            </p:cNvGrpSpPr>
            <p:nvPr/>
          </p:nvGrpSpPr>
          <p:grpSpPr bwMode="auto">
            <a:xfrm>
              <a:off x="0" y="8602"/>
              <a:ext cx="3072" cy="374"/>
              <a:chOff x="0" y="8602"/>
              <a:chExt cx="3072" cy="374"/>
            </a:xfrm>
          </p:grpSpPr>
          <p:sp>
            <p:nvSpPr>
              <p:cNvPr id="35902"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3"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121	</a:t>
                </a:r>
                <a:r>
                  <a:rPr lang="en-US" sz="1200" b="1">
                    <a:solidFill>
                      <a:srgbClr val="000000"/>
                    </a:solidFill>
                    <a:latin typeface="Courier New" panose="02070309020205020404" pitchFamily="49" charset="0"/>
                    <a:cs typeface="Courier New" panose="02070309020205020404" pitchFamily="49" charset="0"/>
                  </a:rPr>
                  <a:t>ostream &amp;operator&lt;&lt;( ostream &amp;output, Date &amp;d )</a:t>
                </a:r>
              </a:p>
              <a:p>
                <a:endParaRPr lang="en-US" sz="1200" b="1">
                  <a:latin typeface="Courier New" panose="02070309020205020404" pitchFamily="49" charset="0"/>
                </a:endParaRPr>
              </a:p>
            </p:txBody>
          </p:sp>
        </p:grpSp>
        <p:grpSp>
          <p:nvGrpSpPr>
            <p:cNvPr id="35869" name="Group 76"/>
            <p:cNvGrpSpPr>
              <a:grpSpLocks/>
            </p:cNvGrpSpPr>
            <p:nvPr/>
          </p:nvGrpSpPr>
          <p:grpSpPr bwMode="auto">
            <a:xfrm>
              <a:off x="0" y="8976"/>
              <a:ext cx="3072" cy="374"/>
              <a:chOff x="0" y="8976"/>
              <a:chExt cx="3072" cy="374"/>
            </a:xfrm>
          </p:grpSpPr>
          <p:sp>
            <p:nvSpPr>
              <p:cNvPr id="35900"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1"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70" name="Group 79"/>
            <p:cNvGrpSpPr>
              <a:grpSpLocks/>
            </p:cNvGrpSpPr>
            <p:nvPr/>
          </p:nvGrpSpPr>
          <p:grpSpPr bwMode="auto">
            <a:xfrm>
              <a:off x="0" y="9350"/>
              <a:ext cx="3072" cy="374"/>
              <a:chOff x="0" y="9350"/>
              <a:chExt cx="3072" cy="374"/>
            </a:xfrm>
          </p:grpSpPr>
          <p:sp>
            <p:nvSpPr>
              <p:cNvPr id="35898"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9"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char</a:t>
                </a:r>
                <a:r>
                  <a:rPr lang="en-US" sz="1200" b="1">
                    <a:solidFill>
                      <a:srgbClr val="000000"/>
                    </a:solidFill>
                    <a:latin typeface="Courier New" panose="02070309020205020404" pitchFamily="49" charset="0"/>
                    <a:cs typeface="Courier New" panose="02070309020205020404" pitchFamily="49" charset="0"/>
                  </a:rPr>
                  <a:t> *monthName[ 13 ] = { "", "January",</a:t>
                </a:r>
              </a:p>
              <a:p>
                <a:endParaRPr lang="en-US" sz="1200" b="1">
                  <a:latin typeface="Courier New" panose="02070309020205020404" pitchFamily="49" charset="0"/>
                </a:endParaRPr>
              </a:p>
            </p:txBody>
          </p:sp>
        </p:grpSp>
        <p:grpSp>
          <p:nvGrpSpPr>
            <p:cNvPr id="35871" name="Group 82"/>
            <p:cNvGrpSpPr>
              <a:grpSpLocks/>
            </p:cNvGrpSpPr>
            <p:nvPr/>
          </p:nvGrpSpPr>
          <p:grpSpPr bwMode="auto">
            <a:xfrm>
              <a:off x="0" y="9724"/>
              <a:ext cx="3072" cy="374"/>
              <a:chOff x="0" y="9724"/>
              <a:chExt cx="3072" cy="374"/>
            </a:xfrm>
          </p:grpSpPr>
          <p:sp>
            <p:nvSpPr>
              <p:cNvPr id="35896"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7"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124	</a:t>
                </a:r>
                <a:r>
                  <a:rPr lang="en-US" sz="1200" b="1">
                    <a:solidFill>
                      <a:srgbClr val="000000"/>
                    </a:solidFill>
                    <a:latin typeface="Courier New" panose="02070309020205020404" pitchFamily="49" charset="0"/>
                    <a:cs typeface="Courier New" panose="02070309020205020404" pitchFamily="49" charset="0"/>
                  </a:rPr>
                  <a:t>      "February", "March", "April", "May", "June",</a:t>
                </a:r>
              </a:p>
              <a:p>
                <a:endParaRPr lang="en-US" sz="1200" b="1">
                  <a:latin typeface="Courier New" panose="02070309020205020404" pitchFamily="49" charset="0"/>
                </a:endParaRPr>
              </a:p>
            </p:txBody>
          </p:sp>
        </p:grpSp>
        <p:grpSp>
          <p:nvGrpSpPr>
            <p:cNvPr id="35872" name="Group 85"/>
            <p:cNvGrpSpPr>
              <a:grpSpLocks/>
            </p:cNvGrpSpPr>
            <p:nvPr/>
          </p:nvGrpSpPr>
          <p:grpSpPr bwMode="auto">
            <a:xfrm>
              <a:off x="0" y="10098"/>
              <a:ext cx="3072" cy="374"/>
              <a:chOff x="0" y="10098"/>
              <a:chExt cx="3072" cy="374"/>
            </a:xfrm>
          </p:grpSpPr>
          <p:sp>
            <p:nvSpPr>
              <p:cNvPr id="35894"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5"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125	</a:t>
                </a:r>
                <a:r>
                  <a:rPr lang="en-US" sz="1200" b="1">
                    <a:solidFill>
                      <a:srgbClr val="000000"/>
                    </a:solidFill>
                    <a:latin typeface="Courier New" panose="02070309020205020404" pitchFamily="49" charset="0"/>
                    <a:cs typeface="Courier New" panose="02070309020205020404" pitchFamily="49" charset="0"/>
                  </a:rPr>
                  <a:t>      "July", "August", "September", "October",</a:t>
                </a:r>
              </a:p>
              <a:p>
                <a:endParaRPr lang="en-US" sz="1200" b="1">
                  <a:latin typeface="Courier New" panose="02070309020205020404" pitchFamily="49" charset="0"/>
                </a:endParaRPr>
              </a:p>
            </p:txBody>
          </p:sp>
        </p:grpSp>
        <p:grpSp>
          <p:nvGrpSpPr>
            <p:cNvPr id="35873" name="Group 88"/>
            <p:cNvGrpSpPr>
              <a:grpSpLocks/>
            </p:cNvGrpSpPr>
            <p:nvPr/>
          </p:nvGrpSpPr>
          <p:grpSpPr bwMode="auto">
            <a:xfrm>
              <a:off x="0" y="10472"/>
              <a:ext cx="3072" cy="374"/>
              <a:chOff x="0" y="10472"/>
              <a:chExt cx="3072" cy="374"/>
            </a:xfrm>
          </p:grpSpPr>
          <p:sp>
            <p:nvSpPr>
              <p:cNvPr id="35892"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3"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126	</a:t>
                </a:r>
                <a:r>
                  <a:rPr lang="en-US" sz="1200" b="1">
                    <a:solidFill>
                      <a:srgbClr val="000000"/>
                    </a:solidFill>
                    <a:latin typeface="Courier New" panose="02070309020205020404" pitchFamily="49" charset="0"/>
                    <a:cs typeface="Courier New" panose="02070309020205020404" pitchFamily="49" charset="0"/>
                  </a:rPr>
                  <a:t>      "November", "December" };</a:t>
                </a:r>
              </a:p>
              <a:p>
                <a:endParaRPr lang="en-US" sz="1200" b="1">
                  <a:latin typeface="Courier New" panose="02070309020205020404" pitchFamily="49" charset="0"/>
                </a:endParaRPr>
              </a:p>
            </p:txBody>
          </p:sp>
        </p:grpSp>
        <p:grpSp>
          <p:nvGrpSpPr>
            <p:cNvPr id="35874" name="Group 91"/>
            <p:cNvGrpSpPr>
              <a:grpSpLocks/>
            </p:cNvGrpSpPr>
            <p:nvPr/>
          </p:nvGrpSpPr>
          <p:grpSpPr bwMode="auto">
            <a:xfrm>
              <a:off x="0" y="10846"/>
              <a:ext cx="3072" cy="374"/>
              <a:chOff x="0" y="10846"/>
              <a:chExt cx="3072" cy="374"/>
            </a:xfrm>
          </p:grpSpPr>
          <p:sp>
            <p:nvSpPr>
              <p:cNvPr id="35890"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1"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127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5" name="Group 94"/>
            <p:cNvGrpSpPr>
              <a:grpSpLocks/>
            </p:cNvGrpSpPr>
            <p:nvPr/>
          </p:nvGrpSpPr>
          <p:grpSpPr bwMode="auto">
            <a:xfrm>
              <a:off x="0" y="11220"/>
              <a:ext cx="3072" cy="374"/>
              <a:chOff x="0" y="11220"/>
              <a:chExt cx="3072" cy="374"/>
            </a:xfrm>
          </p:grpSpPr>
          <p:sp>
            <p:nvSpPr>
              <p:cNvPr id="35888"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9"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128	</a:t>
                </a:r>
                <a:r>
                  <a:rPr lang="en-US" sz="1200" b="1">
                    <a:solidFill>
                      <a:srgbClr val="000000"/>
                    </a:solidFill>
                    <a:latin typeface="Courier New" panose="02070309020205020404" pitchFamily="49" charset="0"/>
                    <a:cs typeface="Courier New" panose="02070309020205020404" pitchFamily="49" charset="0"/>
                  </a:rPr>
                  <a:t>   output &lt;&lt; monthName[ d.month ] &lt;&lt; ' '</a:t>
                </a:r>
              </a:p>
              <a:p>
                <a:endParaRPr lang="en-US" sz="1200" b="1">
                  <a:latin typeface="Courier New" panose="02070309020205020404" pitchFamily="49" charset="0"/>
                </a:endParaRPr>
              </a:p>
            </p:txBody>
          </p:sp>
        </p:grpSp>
        <p:grpSp>
          <p:nvGrpSpPr>
            <p:cNvPr id="35876" name="Group 97"/>
            <p:cNvGrpSpPr>
              <a:grpSpLocks/>
            </p:cNvGrpSpPr>
            <p:nvPr/>
          </p:nvGrpSpPr>
          <p:grpSpPr bwMode="auto">
            <a:xfrm>
              <a:off x="0" y="11594"/>
              <a:ext cx="3072" cy="374"/>
              <a:chOff x="0" y="11594"/>
              <a:chExt cx="3072" cy="374"/>
            </a:xfrm>
          </p:grpSpPr>
          <p:sp>
            <p:nvSpPr>
              <p:cNvPr id="35886"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7"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129	</a:t>
                </a:r>
                <a:r>
                  <a:rPr lang="en-US" sz="1200" b="1">
                    <a:solidFill>
                      <a:srgbClr val="000000"/>
                    </a:solidFill>
                    <a:latin typeface="Courier New" panose="02070309020205020404" pitchFamily="49" charset="0"/>
                    <a:cs typeface="Courier New" panose="02070309020205020404" pitchFamily="49" charset="0"/>
                  </a:rPr>
                  <a:t>          &lt;&lt; d.day &lt;&lt; ", " &lt;&lt; d.year;</a:t>
                </a:r>
              </a:p>
              <a:p>
                <a:endParaRPr lang="en-US" sz="1200" b="1">
                  <a:latin typeface="Courier New" panose="02070309020205020404" pitchFamily="49" charset="0"/>
                </a:endParaRPr>
              </a:p>
            </p:txBody>
          </p:sp>
        </p:grpSp>
        <p:grpSp>
          <p:nvGrpSpPr>
            <p:cNvPr id="35877" name="Group 100"/>
            <p:cNvGrpSpPr>
              <a:grpSpLocks/>
            </p:cNvGrpSpPr>
            <p:nvPr/>
          </p:nvGrpSpPr>
          <p:grpSpPr bwMode="auto">
            <a:xfrm>
              <a:off x="0" y="11968"/>
              <a:ext cx="3072" cy="374"/>
              <a:chOff x="0" y="11968"/>
              <a:chExt cx="3072" cy="374"/>
            </a:xfrm>
          </p:grpSpPr>
          <p:sp>
            <p:nvSpPr>
              <p:cNvPr id="35884"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5"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8" name="Group 103"/>
            <p:cNvGrpSpPr>
              <a:grpSpLocks/>
            </p:cNvGrpSpPr>
            <p:nvPr/>
          </p:nvGrpSpPr>
          <p:grpSpPr bwMode="auto">
            <a:xfrm>
              <a:off x="0" y="12342"/>
              <a:ext cx="3072" cy="374"/>
              <a:chOff x="0" y="12342"/>
              <a:chExt cx="3072" cy="374"/>
            </a:xfrm>
          </p:grpSpPr>
          <p:sp>
            <p:nvSpPr>
              <p:cNvPr id="35882"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3"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output;   </a:t>
                </a:r>
                <a:r>
                  <a:rPr lang="en-US" sz="1200" b="1">
                    <a:solidFill>
                      <a:srgbClr val="33CC33"/>
                    </a:solidFill>
                    <a:latin typeface="Courier New" panose="02070309020205020404" pitchFamily="49" charset="0"/>
                    <a:cs typeface="Courier New" panose="02070309020205020404" pitchFamily="49" charset="0"/>
                  </a:rPr>
                  <a:t>// enables cascading</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9" name="Group 106"/>
            <p:cNvGrpSpPr>
              <a:grpSpLocks/>
            </p:cNvGrpSpPr>
            <p:nvPr/>
          </p:nvGrpSpPr>
          <p:grpSpPr bwMode="auto">
            <a:xfrm>
              <a:off x="0" y="12716"/>
              <a:ext cx="3072" cy="374"/>
              <a:chOff x="0" y="12716"/>
              <a:chExt cx="3072" cy="374"/>
            </a:xfrm>
          </p:grpSpPr>
          <p:sp>
            <p:nvSpPr>
              <p:cNvPr id="35880" name="Rectangle 107"/>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1" name="Rectangle 108"/>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208601874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0" y="0"/>
            <a:ext cx="6781800" cy="6858000"/>
            <a:chOff x="0" y="0"/>
            <a:chExt cx="3072" cy="13464"/>
          </a:xfrm>
        </p:grpSpPr>
        <p:grpSp>
          <p:nvGrpSpPr>
            <p:cNvPr id="36869" name="Group 4"/>
            <p:cNvGrpSpPr>
              <a:grpSpLocks/>
            </p:cNvGrpSpPr>
            <p:nvPr/>
          </p:nvGrpSpPr>
          <p:grpSpPr bwMode="auto">
            <a:xfrm>
              <a:off x="0" y="0"/>
              <a:ext cx="3072" cy="374"/>
              <a:chOff x="0" y="0"/>
              <a:chExt cx="3072" cy="374"/>
            </a:xfrm>
          </p:grpSpPr>
          <p:sp>
            <p:nvSpPr>
              <p:cNvPr id="36975"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6"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133	</a:t>
                </a:r>
                <a:r>
                  <a:rPr lang="en-US" sz="1200" b="1">
                    <a:solidFill>
                      <a:srgbClr val="33CC33"/>
                    </a:solidFill>
                    <a:latin typeface="Courier New" panose="02070309020205020404" pitchFamily="49" charset="0"/>
                    <a:cs typeface="Courier New" panose="02070309020205020404" pitchFamily="49" charset="0"/>
                  </a:rPr>
                  <a:t>// Fig. 8.6: fig08_06.cpp</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0" name="Group 7"/>
            <p:cNvGrpSpPr>
              <a:grpSpLocks/>
            </p:cNvGrpSpPr>
            <p:nvPr/>
          </p:nvGrpSpPr>
          <p:grpSpPr bwMode="auto">
            <a:xfrm>
              <a:off x="0" y="374"/>
              <a:ext cx="3072" cy="374"/>
              <a:chOff x="0" y="374"/>
              <a:chExt cx="3072" cy="374"/>
            </a:xfrm>
          </p:grpSpPr>
          <p:sp>
            <p:nvSpPr>
              <p:cNvPr id="36973"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4"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134	</a:t>
                </a:r>
                <a:r>
                  <a:rPr lang="en-US" sz="1200" b="1">
                    <a:solidFill>
                      <a:srgbClr val="33CC33"/>
                    </a:solidFill>
                    <a:latin typeface="Courier New" panose="02070309020205020404" pitchFamily="49" charset="0"/>
                    <a:cs typeface="Courier New" panose="02070309020205020404" pitchFamily="49" charset="0"/>
                  </a:rPr>
                  <a:t>// Driver for class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1" name="Group 10"/>
            <p:cNvGrpSpPr>
              <a:grpSpLocks/>
            </p:cNvGrpSpPr>
            <p:nvPr/>
          </p:nvGrpSpPr>
          <p:grpSpPr bwMode="auto">
            <a:xfrm>
              <a:off x="0" y="748"/>
              <a:ext cx="3072" cy="374"/>
              <a:chOff x="0" y="748"/>
              <a:chExt cx="3072" cy="374"/>
            </a:xfrm>
          </p:grpSpPr>
          <p:sp>
            <p:nvSpPr>
              <p:cNvPr id="36971"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2"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135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6872" name="Group 13"/>
            <p:cNvGrpSpPr>
              <a:grpSpLocks/>
            </p:cNvGrpSpPr>
            <p:nvPr/>
          </p:nvGrpSpPr>
          <p:grpSpPr bwMode="auto">
            <a:xfrm>
              <a:off x="0" y="1122"/>
              <a:ext cx="3072" cy="374"/>
              <a:chOff x="0" y="1122"/>
              <a:chExt cx="3072" cy="374"/>
            </a:xfrm>
          </p:grpSpPr>
          <p:sp>
            <p:nvSpPr>
              <p:cNvPr id="36969"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0"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3" name="Group 16"/>
            <p:cNvGrpSpPr>
              <a:grpSpLocks/>
            </p:cNvGrpSpPr>
            <p:nvPr/>
          </p:nvGrpSpPr>
          <p:grpSpPr bwMode="auto">
            <a:xfrm>
              <a:off x="0" y="1496"/>
              <a:ext cx="3072" cy="374"/>
              <a:chOff x="0" y="1496"/>
              <a:chExt cx="3072" cy="374"/>
            </a:xfrm>
          </p:grpSpPr>
          <p:sp>
            <p:nvSpPr>
              <p:cNvPr id="36967"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8"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137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4" name="Group 19"/>
            <p:cNvGrpSpPr>
              <a:grpSpLocks/>
            </p:cNvGrpSpPr>
            <p:nvPr/>
          </p:nvGrpSpPr>
          <p:grpSpPr bwMode="auto">
            <a:xfrm>
              <a:off x="0" y="1870"/>
              <a:ext cx="3072" cy="374"/>
              <a:chOff x="0" y="1870"/>
              <a:chExt cx="3072" cy="374"/>
            </a:xfrm>
          </p:grpSpPr>
          <p:sp>
            <p:nvSpPr>
              <p:cNvPr id="36965"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6"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5" name="Group 22"/>
            <p:cNvGrpSpPr>
              <a:grpSpLocks/>
            </p:cNvGrpSpPr>
            <p:nvPr/>
          </p:nvGrpSpPr>
          <p:grpSpPr bwMode="auto">
            <a:xfrm>
              <a:off x="0" y="2244"/>
              <a:ext cx="3072" cy="374"/>
              <a:chOff x="0" y="2244"/>
              <a:chExt cx="3072" cy="374"/>
            </a:xfrm>
          </p:grpSpPr>
          <p:sp>
            <p:nvSpPr>
              <p:cNvPr id="36963"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4"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6" name="Group 25"/>
            <p:cNvGrpSpPr>
              <a:grpSpLocks/>
            </p:cNvGrpSpPr>
            <p:nvPr/>
          </p:nvGrpSpPr>
          <p:grpSpPr bwMode="auto">
            <a:xfrm>
              <a:off x="0" y="2618"/>
              <a:ext cx="3072" cy="374"/>
              <a:chOff x="0" y="2618"/>
              <a:chExt cx="3072" cy="374"/>
            </a:xfrm>
          </p:grpSpPr>
          <p:sp>
            <p:nvSpPr>
              <p:cNvPr id="36961"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2"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140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"date1.h"</a:t>
                </a:r>
              </a:p>
              <a:p>
                <a:endParaRPr lang="en-US" sz="1200" b="1">
                  <a:latin typeface="Courier New" panose="02070309020205020404" pitchFamily="49" charset="0"/>
                </a:endParaRPr>
              </a:p>
            </p:txBody>
          </p:sp>
        </p:grpSp>
        <p:grpSp>
          <p:nvGrpSpPr>
            <p:cNvPr id="36877" name="Group 28"/>
            <p:cNvGrpSpPr>
              <a:grpSpLocks/>
            </p:cNvGrpSpPr>
            <p:nvPr/>
          </p:nvGrpSpPr>
          <p:grpSpPr bwMode="auto">
            <a:xfrm>
              <a:off x="0" y="2992"/>
              <a:ext cx="3072" cy="374"/>
              <a:chOff x="0" y="2992"/>
              <a:chExt cx="3072" cy="374"/>
            </a:xfrm>
          </p:grpSpPr>
          <p:sp>
            <p:nvSpPr>
              <p:cNvPr id="36959"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0"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8" name="Group 31"/>
            <p:cNvGrpSpPr>
              <a:grpSpLocks/>
            </p:cNvGrpSpPr>
            <p:nvPr/>
          </p:nvGrpSpPr>
          <p:grpSpPr bwMode="auto">
            <a:xfrm>
              <a:off x="0" y="3366"/>
              <a:ext cx="3072" cy="374"/>
              <a:chOff x="0" y="3366"/>
              <a:chExt cx="3072" cy="374"/>
            </a:xfrm>
          </p:grpSpPr>
          <p:sp>
            <p:nvSpPr>
              <p:cNvPr id="36957"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8"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142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main()</a:t>
                </a:r>
              </a:p>
              <a:p>
                <a:endParaRPr lang="en-US" sz="1200" b="1">
                  <a:latin typeface="Courier New" panose="02070309020205020404" pitchFamily="49" charset="0"/>
                </a:endParaRPr>
              </a:p>
            </p:txBody>
          </p:sp>
        </p:grpSp>
        <p:grpSp>
          <p:nvGrpSpPr>
            <p:cNvPr id="36879" name="Group 34"/>
            <p:cNvGrpSpPr>
              <a:grpSpLocks/>
            </p:cNvGrpSpPr>
            <p:nvPr/>
          </p:nvGrpSpPr>
          <p:grpSpPr bwMode="auto">
            <a:xfrm>
              <a:off x="0" y="3740"/>
              <a:ext cx="3072" cy="374"/>
              <a:chOff x="0" y="3740"/>
              <a:chExt cx="3072" cy="374"/>
            </a:xfrm>
          </p:grpSpPr>
          <p:sp>
            <p:nvSpPr>
              <p:cNvPr id="36955"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6"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6880" name="Group 37"/>
            <p:cNvGrpSpPr>
              <a:grpSpLocks/>
            </p:cNvGrpSpPr>
            <p:nvPr/>
          </p:nvGrpSpPr>
          <p:grpSpPr bwMode="auto">
            <a:xfrm>
              <a:off x="0" y="4114"/>
              <a:ext cx="3072" cy="374"/>
              <a:chOff x="0" y="4114"/>
              <a:chExt cx="3072" cy="374"/>
            </a:xfrm>
          </p:grpSpPr>
          <p:sp>
            <p:nvSpPr>
              <p:cNvPr id="36953"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4"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144	</a:t>
                </a:r>
                <a:r>
                  <a:rPr lang="en-US" sz="1200" b="1">
                    <a:solidFill>
                      <a:srgbClr val="000000"/>
                    </a:solidFill>
                    <a:latin typeface="Courier New" panose="02070309020205020404" pitchFamily="49" charset="0"/>
                    <a:cs typeface="Courier New" panose="02070309020205020404" pitchFamily="49" charset="0"/>
                  </a:rPr>
                  <a:t>   Date d1, d2( 12, 27, 1992 ), d3( 0, 99, 8045 );</a:t>
                </a:r>
              </a:p>
              <a:p>
                <a:endParaRPr lang="en-US" sz="1200" b="1">
                  <a:latin typeface="Courier New" panose="02070309020205020404" pitchFamily="49" charset="0"/>
                </a:endParaRPr>
              </a:p>
            </p:txBody>
          </p:sp>
        </p:grpSp>
        <p:grpSp>
          <p:nvGrpSpPr>
            <p:cNvPr id="36881" name="Group 40"/>
            <p:cNvGrpSpPr>
              <a:grpSpLocks/>
            </p:cNvGrpSpPr>
            <p:nvPr/>
          </p:nvGrpSpPr>
          <p:grpSpPr bwMode="auto">
            <a:xfrm>
              <a:off x="0" y="4488"/>
              <a:ext cx="3072" cy="374"/>
              <a:chOff x="0" y="4488"/>
              <a:chExt cx="3072" cy="374"/>
            </a:xfrm>
          </p:grpSpPr>
          <p:sp>
            <p:nvSpPr>
              <p:cNvPr id="36951"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2"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145	</a:t>
                </a:r>
                <a:r>
                  <a:rPr lang="en-US" sz="1200" b="1">
                    <a:solidFill>
                      <a:srgbClr val="000000"/>
                    </a:solidFill>
                    <a:latin typeface="Courier New" panose="02070309020205020404" pitchFamily="49" charset="0"/>
                    <a:cs typeface="Courier New" panose="02070309020205020404" pitchFamily="49" charset="0"/>
                  </a:rPr>
                  <a:t>   cout &lt;&lt; "d1 is " &lt;&lt; d1</a:t>
                </a:r>
              </a:p>
              <a:p>
                <a:endParaRPr lang="en-US" sz="1200" b="1">
                  <a:latin typeface="Courier New" panose="02070309020205020404" pitchFamily="49" charset="0"/>
                </a:endParaRPr>
              </a:p>
            </p:txBody>
          </p:sp>
        </p:grpSp>
        <p:grpSp>
          <p:nvGrpSpPr>
            <p:cNvPr id="36882" name="Group 43"/>
            <p:cNvGrpSpPr>
              <a:grpSpLocks/>
            </p:cNvGrpSpPr>
            <p:nvPr/>
          </p:nvGrpSpPr>
          <p:grpSpPr bwMode="auto">
            <a:xfrm>
              <a:off x="0" y="4862"/>
              <a:ext cx="3072" cy="374"/>
              <a:chOff x="0" y="4862"/>
              <a:chExt cx="3072" cy="374"/>
            </a:xfrm>
          </p:grpSpPr>
          <p:sp>
            <p:nvSpPr>
              <p:cNvPr id="36949"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0"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146	</a:t>
                </a:r>
                <a:r>
                  <a:rPr lang="en-US" sz="1200" b="1">
                    <a:solidFill>
                      <a:srgbClr val="000000"/>
                    </a:solidFill>
                    <a:latin typeface="Courier New" panose="02070309020205020404" pitchFamily="49" charset="0"/>
                    <a:cs typeface="Courier New" panose="02070309020205020404" pitchFamily="49" charset="0"/>
                  </a:rPr>
                  <a:t>        &lt;&lt; "\nd2 is " &lt;&lt; d2</a:t>
                </a:r>
              </a:p>
              <a:p>
                <a:endParaRPr lang="en-US" sz="1200" b="1">
                  <a:latin typeface="Courier New" panose="02070309020205020404" pitchFamily="49" charset="0"/>
                </a:endParaRPr>
              </a:p>
            </p:txBody>
          </p:sp>
        </p:grpSp>
        <p:grpSp>
          <p:nvGrpSpPr>
            <p:cNvPr id="36883" name="Group 46"/>
            <p:cNvGrpSpPr>
              <a:grpSpLocks/>
            </p:cNvGrpSpPr>
            <p:nvPr/>
          </p:nvGrpSpPr>
          <p:grpSpPr bwMode="auto">
            <a:xfrm>
              <a:off x="0" y="5236"/>
              <a:ext cx="3072" cy="374"/>
              <a:chOff x="0" y="5236"/>
              <a:chExt cx="3072" cy="374"/>
            </a:xfrm>
          </p:grpSpPr>
          <p:sp>
            <p:nvSpPr>
              <p:cNvPr id="36947"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8"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147	</a:t>
                </a:r>
                <a:r>
                  <a:rPr lang="en-US" sz="1200" b="1">
                    <a:solidFill>
                      <a:srgbClr val="000000"/>
                    </a:solidFill>
                    <a:latin typeface="Courier New" panose="02070309020205020404" pitchFamily="49" charset="0"/>
                    <a:cs typeface="Courier New" panose="02070309020205020404" pitchFamily="49" charset="0"/>
                  </a:rPr>
                  <a:t>        &lt;&lt; "\nd3 is " &lt;&lt; d3 &lt;&lt; "\n\n";</a:t>
                </a:r>
              </a:p>
              <a:p>
                <a:endParaRPr lang="en-US" sz="1200" b="1">
                  <a:latin typeface="Courier New" panose="02070309020205020404" pitchFamily="49" charset="0"/>
                </a:endParaRPr>
              </a:p>
            </p:txBody>
          </p:sp>
        </p:grpSp>
        <p:grpSp>
          <p:nvGrpSpPr>
            <p:cNvPr id="36884" name="Group 49"/>
            <p:cNvGrpSpPr>
              <a:grpSpLocks/>
            </p:cNvGrpSpPr>
            <p:nvPr/>
          </p:nvGrpSpPr>
          <p:grpSpPr bwMode="auto">
            <a:xfrm>
              <a:off x="0" y="5610"/>
              <a:ext cx="3072" cy="374"/>
              <a:chOff x="0" y="5610"/>
              <a:chExt cx="3072" cy="374"/>
            </a:xfrm>
          </p:grpSpPr>
          <p:sp>
            <p:nvSpPr>
              <p:cNvPr id="36945"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6"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85" name="Group 52"/>
            <p:cNvGrpSpPr>
              <a:grpSpLocks/>
            </p:cNvGrpSpPr>
            <p:nvPr/>
          </p:nvGrpSpPr>
          <p:grpSpPr bwMode="auto">
            <a:xfrm>
              <a:off x="0" y="5984"/>
              <a:ext cx="3072" cy="374"/>
              <a:chOff x="0" y="5984"/>
              <a:chExt cx="3072" cy="374"/>
            </a:xfrm>
          </p:grpSpPr>
          <p:sp>
            <p:nvSpPr>
              <p:cNvPr id="36943"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4"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149	</a:t>
                </a:r>
                <a:r>
                  <a:rPr lang="en-US" sz="1200" b="1">
                    <a:solidFill>
                      <a:srgbClr val="000000"/>
                    </a:solidFill>
                    <a:latin typeface="Courier New" panose="02070309020205020404" pitchFamily="49" charset="0"/>
                    <a:cs typeface="Courier New" panose="02070309020205020404" pitchFamily="49" charset="0"/>
                  </a:rPr>
                  <a:t>   cout &lt;&lt; "d2 += 7 is " &lt;&lt; ( d2 += 7 ) &lt;&lt; "\n\n";</a:t>
                </a:r>
              </a:p>
              <a:p>
                <a:endParaRPr lang="en-US" sz="1200" b="1">
                  <a:latin typeface="Courier New" panose="02070309020205020404" pitchFamily="49" charset="0"/>
                </a:endParaRPr>
              </a:p>
            </p:txBody>
          </p:sp>
        </p:grpSp>
        <p:grpSp>
          <p:nvGrpSpPr>
            <p:cNvPr id="36886" name="Group 55"/>
            <p:cNvGrpSpPr>
              <a:grpSpLocks/>
            </p:cNvGrpSpPr>
            <p:nvPr/>
          </p:nvGrpSpPr>
          <p:grpSpPr bwMode="auto">
            <a:xfrm>
              <a:off x="0" y="6358"/>
              <a:ext cx="3072" cy="374"/>
              <a:chOff x="0" y="6358"/>
              <a:chExt cx="3072" cy="374"/>
            </a:xfrm>
          </p:grpSpPr>
          <p:sp>
            <p:nvSpPr>
              <p:cNvPr id="36941"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2"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87" name="Group 58"/>
            <p:cNvGrpSpPr>
              <a:grpSpLocks/>
            </p:cNvGrpSpPr>
            <p:nvPr/>
          </p:nvGrpSpPr>
          <p:grpSpPr bwMode="auto">
            <a:xfrm>
              <a:off x="0" y="6732"/>
              <a:ext cx="3072" cy="374"/>
              <a:chOff x="0" y="6732"/>
              <a:chExt cx="3072" cy="374"/>
            </a:xfrm>
          </p:grpSpPr>
          <p:sp>
            <p:nvSpPr>
              <p:cNvPr id="36939"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0"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151	</a:t>
                </a:r>
                <a:r>
                  <a:rPr lang="en-US" sz="1200" b="1">
                    <a:solidFill>
                      <a:srgbClr val="000000"/>
                    </a:solidFill>
                    <a:latin typeface="Courier New" panose="02070309020205020404" pitchFamily="49" charset="0"/>
                    <a:cs typeface="Courier New" panose="02070309020205020404" pitchFamily="49" charset="0"/>
                  </a:rPr>
                  <a:t>   d3.setDate( 2, 28, 1992 );</a:t>
                </a:r>
              </a:p>
              <a:p>
                <a:endParaRPr lang="en-US" sz="1200" b="1">
                  <a:latin typeface="Courier New" panose="02070309020205020404" pitchFamily="49" charset="0"/>
                </a:endParaRPr>
              </a:p>
            </p:txBody>
          </p:sp>
        </p:grpSp>
        <p:grpSp>
          <p:nvGrpSpPr>
            <p:cNvPr id="36888" name="Group 61"/>
            <p:cNvGrpSpPr>
              <a:grpSpLocks/>
            </p:cNvGrpSpPr>
            <p:nvPr/>
          </p:nvGrpSpPr>
          <p:grpSpPr bwMode="auto">
            <a:xfrm>
              <a:off x="0" y="7106"/>
              <a:ext cx="3072" cy="374"/>
              <a:chOff x="0" y="7106"/>
              <a:chExt cx="3072" cy="374"/>
            </a:xfrm>
          </p:grpSpPr>
          <p:sp>
            <p:nvSpPr>
              <p:cNvPr id="36937"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8"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152	</a:t>
                </a:r>
                <a:r>
                  <a:rPr lang="en-US" sz="1200" b="1">
                    <a:solidFill>
                      <a:srgbClr val="000000"/>
                    </a:solidFill>
                    <a:latin typeface="Courier New" panose="02070309020205020404" pitchFamily="49" charset="0"/>
                    <a:cs typeface="Courier New" panose="02070309020205020404" pitchFamily="49" charset="0"/>
                  </a:rPr>
                  <a:t>   cout &lt;&lt; "  d3 is " &lt;&lt; d3;</a:t>
                </a:r>
              </a:p>
              <a:p>
                <a:endParaRPr lang="en-US" sz="1200" b="1">
                  <a:latin typeface="Courier New" panose="02070309020205020404" pitchFamily="49" charset="0"/>
                </a:endParaRPr>
              </a:p>
            </p:txBody>
          </p:sp>
        </p:grpSp>
        <p:grpSp>
          <p:nvGrpSpPr>
            <p:cNvPr id="36889" name="Group 64"/>
            <p:cNvGrpSpPr>
              <a:grpSpLocks/>
            </p:cNvGrpSpPr>
            <p:nvPr/>
          </p:nvGrpSpPr>
          <p:grpSpPr bwMode="auto">
            <a:xfrm>
              <a:off x="0" y="7480"/>
              <a:ext cx="3072" cy="374"/>
              <a:chOff x="0" y="7480"/>
              <a:chExt cx="3072" cy="374"/>
            </a:xfrm>
          </p:grpSpPr>
          <p:sp>
            <p:nvSpPr>
              <p:cNvPr id="36935"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6"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153	</a:t>
                </a:r>
                <a:r>
                  <a:rPr lang="en-US" sz="1200" b="1">
                    <a:solidFill>
                      <a:srgbClr val="000000"/>
                    </a:solidFill>
                    <a:latin typeface="Courier New" panose="02070309020205020404" pitchFamily="49" charset="0"/>
                    <a:cs typeface="Courier New" panose="02070309020205020404" pitchFamily="49" charset="0"/>
                  </a:rPr>
                  <a:t>   cout &lt;&lt; "\n++d3 is " &lt;&lt; ++d3 &lt;&lt; "\n\n";</a:t>
                </a:r>
              </a:p>
              <a:p>
                <a:endParaRPr lang="en-US" sz="1200" b="1">
                  <a:latin typeface="Courier New" panose="02070309020205020404" pitchFamily="49" charset="0"/>
                </a:endParaRPr>
              </a:p>
            </p:txBody>
          </p:sp>
        </p:grpSp>
        <p:grpSp>
          <p:nvGrpSpPr>
            <p:cNvPr id="36890" name="Group 67"/>
            <p:cNvGrpSpPr>
              <a:grpSpLocks/>
            </p:cNvGrpSpPr>
            <p:nvPr/>
          </p:nvGrpSpPr>
          <p:grpSpPr bwMode="auto">
            <a:xfrm>
              <a:off x="0" y="7854"/>
              <a:ext cx="3072" cy="374"/>
              <a:chOff x="0" y="7854"/>
              <a:chExt cx="3072" cy="374"/>
            </a:xfrm>
          </p:grpSpPr>
          <p:sp>
            <p:nvSpPr>
              <p:cNvPr id="36933"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4"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1" name="Group 70"/>
            <p:cNvGrpSpPr>
              <a:grpSpLocks/>
            </p:cNvGrpSpPr>
            <p:nvPr/>
          </p:nvGrpSpPr>
          <p:grpSpPr bwMode="auto">
            <a:xfrm>
              <a:off x="0" y="8228"/>
              <a:ext cx="3072" cy="374"/>
              <a:chOff x="0" y="8228"/>
              <a:chExt cx="3072" cy="374"/>
            </a:xfrm>
          </p:grpSpPr>
          <p:sp>
            <p:nvSpPr>
              <p:cNvPr id="36931"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2"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155	</a:t>
                </a:r>
                <a:r>
                  <a:rPr lang="en-US" sz="1200" b="1">
                    <a:solidFill>
                      <a:srgbClr val="000000"/>
                    </a:solidFill>
                    <a:latin typeface="Courier New" panose="02070309020205020404" pitchFamily="49" charset="0"/>
                    <a:cs typeface="Courier New" panose="02070309020205020404" pitchFamily="49" charset="0"/>
                  </a:rPr>
                  <a:t>   Date d4( 3, 18, 1969 );</a:t>
                </a:r>
              </a:p>
              <a:p>
                <a:endParaRPr lang="en-US" sz="1200" b="1">
                  <a:latin typeface="Courier New" panose="02070309020205020404" pitchFamily="49" charset="0"/>
                </a:endParaRPr>
              </a:p>
            </p:txBody>
          </p:sp>
        </p:grpSp>
        <p:grpSp>
          <p:nvGrpSpPr>
            <p:cNvPr id="36892" name="Group 73"/>
            <p:cNvGrpSpPr>
              <a:grpSpLocks/>
            </p:cNvGrpSpPr>
            <p:nvPr/>
          </p:nvGrpSpPr>
          <p:grpSpPr bwMode="auto">
            <a:xfrm>
              <a:off x="0" y="8602"/>
              <a:ext cx="3072" cy="374"/>
              <a:chOff x="0" y="8602"/>
              <a:chExt cx="3072" cy="374"/>
            </a:xfrm>
          </p:grpSpPr>
          <p:sp>
            <p:nvSpPr>
              <p:cNvPr id="36929"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0"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3" name="Group 76"/>
            <p:cNvGrpSpPr>
              <a:grpSpLocks/>
            </p:cNvGrpSpPr>
            <p:nvPr/>
          </p:nvGrpSpPr>
          <p:grpSpPr bwMode="auto">
            <a:xfrm>
              <a:off x="0" y="8976"/>
              <a:ext cx="3072" cy="374"/>
              <a:chOff x="0" y="8976"/>
              <a:chExt cx="3072" cy="374"/>
            </a:xfrm>
          </p:grpSpPr>
          <p:sp>
            <p:nvSpPr>
              <p:cNvPr id="36927"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8"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157	</a:t>
                </a:r>
                <a:r>
                  <a:rPr lang="en-US" sz="1200" b="1">
                    <a:solidFill>
                      <a:srgbClr val="000000"/>
                    </a:solidFill>
                    <a:latin typeface="Courier New" panose="02070309020205020404" pitchFamily="49" charset="0"/>
                    <a:cs typeface="Courier New" panose="02070309020205020404" pitchFamily="49" charset="0"/>
                  </a:rPr>
                  <a:t>   cout &lt;&lt; "Testing the preincrement operator:\n"</a:t>
                </a:r>
              </a:p>
              <a:p>
                <a:endParaRPr lang="en-US" sz="1200" b="1">
                  <a:latin typeface="Courier New" panose="02070309020205020404" pitchFamily="49" charset="0"/>
                </a:endParaRPr>
              </a:p>
            </p:txBody>
          </p:sp>
        </p:grpSp>
        <p:grpSp>
          <p:nvGrpSpPr>
            <p:cNvPr id="36894" name="Group 79"/>
            <p:cNvGrpSpPr>
              <a:grpSpLocks/>
            </p:cNvGrpSpPr>
            <p:nvPr/>
          </p:nvGrpSpPr>
          <p:grpSpPr bwMode="auto">
            <a:xfrm>
              <a:off x="0" y="9350"/>
              <a:ext cx="3072" cy="374"/>
              <a:chOff x="0" y="9350"/>
              <a:chExt cx="3072" cy="374"/>
            </a:xfrm>
          </p:grpSpPr>
          <p:sp>
            <p:nvSpPr>
              <p:cNvPr id="36925"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6"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158	</a:t>
                </a:r>
                <a:r>
                  <a:rPr lang="en-US" sz="1200" b="1">
                    <a:solidFill>
                      <a:srgbClr val="000000"/>
                    </a:solidFill>
                    <a:latin typeface="Courier New" panose="02070309020205020404" pitchFamily="49" charset="0"/>
                    <a:cs typeface="Courier New" panose="02070309020205020404" pitchFamily="49" charset="0"/>
                  </a:rPr>
                  <a:t>        &lt;&lt; "  d4 is " &lt;&lt; d4 &lt;&lt; '\n';</a:t>
                </a:r>
              </a:p>
              <a:p>
                <a:endParaRPr lang="en-US" sz="1200" b="1">
                  <a:latin typeface="Courier New" panose="02070309020205020404" pitchFamily="49" charset="0"/>
                </a:endParaRPr>
              </a:p>
            </p:txBody>
          </p:sp>
        </p:grpSp>
        <p:grpSp>
          <p:nvGrpSpPr>
            <p:cNvPr id="36895" name="Group 82"/>
            <p:cNvGrpSpPr>
              <a:grpSpLocks/>
            </p:cNvGrpSpPr>
            <p:nvPr/>
          </p:nvGrpSpPr>
          <p:grpSpPr bwMode="auto">
            <a:xfrm>
              <a:off x="0" y="9724"/>
              <a:ext cx="3072" cy="374"/>
              <a:chOff x="0" y="9724"/>
              <a:chExt cx="3072" cy="374"/>
            </a:xfrm>
          </p:grpSpPr>
          <p:sp>
            <p:nvSpPr>
              <p:cNvPr id="36923"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4"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159	</a:t>
                </a:r>
                <a:r>
                  <a:rPr lang="en-US" sz="1200" b="1">
                    <a:solidFill>
                      <a:srgbClr val="000000"/>
                    </a:solidFill>
                    <a:latin typeface="Courier New" panose="02070309020205020404" pitchFamily="49" charset="0"/>
                    <a:cs typeface="Courier New" panose="02070309020205020404" pitchFamily="49" charset="0"/>
                  </a:rPr>
                  <a:t>   cout &lt;&lt; "++d4 is " &lt;&lt; ++d4 &lt;&lt; '\n';</a:t>
                </a:r>
              </a:p>
              <a:p>
                <a:endParaRPr lang="en-US" sz="1200" b="1">
                  <a:latin typeface="Courier New" panose="02070309020205020404" pitchFamily="49" charset="0"/>
                </a:endParaRPr>
              </a:p>
            </p:txBody>
          </p:sp>
        </p:grpSp>
        <p:grpSp>
          <p:nvGrpSpPr>
            <p:cNvPr id="36896" name="Group 85"/>
            <p:cNvGrpSpPr>
              <a:grpSpLocks/>
            </p:cNvGrpSpPr>
            <p:nvPr/>
          </p:nvGrpSpPr>
          <p:grpSpPr bwMode="auto">
            <a:xfrm>
              <a:off x="0" y="10098"/>
              <a:ext cx="3072" cy="374"/>
              <a:chOff x="0" y="10098"/>
              <a:chExt cx="3072" cy="374"/>
            </a:xfrm>
          </p:grpSpPr>
          <p:sp>
            <p:nvSpPr>
              <p:cNvPr id="36921"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2"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160	</a:t>
                </a:r>
                <a:r>
                  <a:rPr lang="en-US" sz="1200" b="1">
                    <a:solidFill>
                      <a:srgbClr val="000000"/>
                    </a:solidFill>
                    <a:latin typeface="Courier New" panose="02070309020205020404" pitchFamily="49" charset="0"/>
                    <a:cs typeface="Courier New" panose="02070309020205020404" pitchFamily="49" charset="0"/>
                  </a:rPr>
                  <a:t>   cout &lt;&lt; "  d4 is " &lt;&lt; d4 &lt;&lt; "\n\n";</a:t>
                </a:r>
              </a:p>
              <a:p>
                <a:endParaRPr lang="en-US" sz="1200" b="1">
                  <a:latin typeface="Courier New" panose="02070309020205020404" pitchFamily="49" charset="0"/>
                </a:endParaRPr>
              </a:p>
            </p:txBody>
          </p:sp>
        </p:grpSp>
        <p:grpSp>
          <p:nvGrpSpPr>
            <p:cNvPr id="36897" name="Group 88"/>
            <p:cNvGrpSpPr>
              <a:grpSpLocks/>
            </p:cNvGrpSpPr>
            <p:nvPr/>
          </p:nvGrpSpPr>
          <p:grpSpPr bwMode="auto">
            <a:xfrm>
              <a:off x="0" y="10472"/>
              <a:ext cx="3072" cy="374"/>
              <a:chOff x="0" y="10472"/>
              <a:chExt cx="3072" cy="374"/>
            </a:xfrm>
          </p:grpSpPr>
          <p:sp>
            <p:nvSpPr>
              <p:cNvPr id="36919"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0"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8" name="Group 91"/>
            <p:cNvGrpSpPr>
              <a:grpSpLocks/>
            </p:cNvGrpSpPr>
            <p:nvPr/>
          </p:nvGrpSpPr>
          <p:grpSpPr bwMode="auto">
            <a:xfrm>
              <a:off x="0" y="10846"/>
              <a:ext cx="3072" cy="374"/>
              <a:chOff x="0" y="10846"/>
              <a:chExt cx="3072" cy="374"/>
            </a:xfrm>
          </p:grpSpPr>
          <p:sp>
            <p:nvSpPr>
              <p:cNvPr id="36917"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8"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162	</a:t>
                </a:r>
                <a:r>
                  <a:rPr lang="en-US" sz="1200" b="1">
                    <a:solidFill>
                      <a:srgbClr val="000000"/>
                    </a:solidFill>
                    <a:latin typeface="Courier New" panose="02070309020205020404" pitchFamily="49" charset="0"/>
                    <a:cs typeface="Courier New" panose="02070309020205020404" pitchFamily="49" charset="0"/>
                  </a:rPr>
                  <a:t>   cout &lt;&lt; "Testing the postincrement operator:\n"</a:t>
                </a:r>
              </a:p>
              <a:p>
                <a:endParaRPr lang="en-US" sz="1200" b="1">
                  <a:latin typeface="Courier New" panose="02070309020205020404" pitchFamily="49" charset="0"/>
                </a:endParaRPr>
              </a:p>
            </p:txBody>
          </p:sp>
        </p:grpSp>
        <p:grpSp>
          <p:nvGrpSpPr>
            <p:cNvPr id="36899" name="Group 94"/>
            <p:cNvGrpSpPr>
              <a:grpSpLocks/>
            </p:cNvGrpSpPr>
            <p:nvPr/>
          </p:nvGrpSpPr>
          <p:grpSpPr bwMode="auto">
            <a:xfrm>
              <a:off x="0" y="11220"/>
              <a:ext cx="3072" cy="374"/>
              <a:chOff x="0" y="11220"/>
              <a:chExt cx="3072" cy="374"/>
            </a:xfrm>
          </p:grpSpPr>
          <p:sp>
            <p:nvSpPr>
              <p:cNvPr id="36915"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6"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163	</a:t>
                </a:r>
                <a:r>
                  <a:rPr lang="en-US" sz="1200" b="1">
                    <a:solidFill>
                      <a:srgbClr val="000000"/>
                    </a:solidFill>
                    <a:latin typeface="Courier New" panose="02070309020205020404" pitchFamily="49" charset="0"/>
                    <a:cs typeface="Courier New" panose="02070309020205020404" pitchFamily="49" charset="0"/>
                  </a:rPr>
                  <a:t>        &lt;&lt; "  d4 is " &lt;&lt; d4 &lt;&lt; '\n';</a:t>
                </a:r>
              </a:p>
              <a:p>
                <a:endParaRPr lang="en-US" sz="1200" b="1">
                  <a:latin typeface="Courier New" panose="02070309020205020404" pitchFamily="49" charset="0"/>
                </a:endParaRPr>
              </a:p>
            </p:txBody>
          </p:sp>
        </p:grpSp>
        <p:grpSp>
          <p:nvGrpSpPr>
            <p:cNvPr id="36900" name="Group 97"/>
            <p:cNvGrpSpPr>
              <a:grpSpLocks/>
            </p:cNvGrpSpPr>
            <p:nvPr/>
          </p:nvGrpSpPr>
          <p:grpSpPr bwMode="auto">
            <a:xfrm>
              <a:off x="0" y="11594"/>
              <a:ext cx="3072" cy="374"/>
              <a:chOff x="0" y="11594"/>
              <a:chExt cx="3072" cy="374"/>
            </a:xfrm>
          </p:grpSpPr>
          <p:sp>
            <p:nvSpPr>
              <p:cNvPr id="36913"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4"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164	</a:t>
                </a:r>
                <a:r>
                  <a:rPr lang="en-US" sz="1200" b="1">
                    <a:solidFill>
                      <a:srgbClr val="000000"/>
                    </a:solidFill>
                    <a:latin typeface="Courier New" panose="02070309020205020404" pitchFamily="49" charset="0"/>
                    <a:cs typeface="Courier New" panose="02070309020205020404" pitchFamily="49" charset="0"/>
                  </a:rPr>
                  <a:t>   cout &lt;&lt; "d4++ is " &lt;&lt; d4++ &lt;&lt; '\n';</a:t>
                </a:r>
              </a:p>
              <a:p>
                <a:endParaRPr lang="en-US" sz="1200" b="1">
                  <a:latin typeface="Courier New" panose="02070309020205020404" pitchFamily="49" charset="0"/>
                </a:endParaRPr>
              </a:p>
            </p:txBody>
          </p:sp>
        </p:grpSp>
        <p:grpSp>
          <p:nvGrpSpPr>
            <p:cNvPr id="36901" name="Group 100"/>
            <p:cNvGrpSpPr>
              <a:grpSpLocks/>
            </p:cNvGrpSpPr>
            <p:nvPr/>
          </p:nvGrpSpPr>
          <p:grpSpPr bwMode="auto">
            <a:xfrm>
              <a:off x="0" y="11968"/>
              <a:ext cx="3072" cy="374"/>
              <a:chOff x="0" y="11968"/>
              <a:chExt cx="3072" cy="374"/>
            </a:xfrm>
          </p:grpSpPr>
          <p:sp>
            <p:nvSpPr>
              <p:cNvPr id="36911"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2"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165	</a:t>
                </a:r>
                <a:r>
                  <a:rPr lang="en-US" sz="1200" b="1">
                    <a:solidFill>
                      <a:srgbClr val="000000"/>
                    </a:solidFill>
                    <a:latin typeface="Courier New" panose="02070309020205020404" pitchFamily="49" charset="0"/>
                    <a:cs typeface="Courier New" panose="02070309020205020404" pitchFamily="49" charset="0"/>
                  </a:rPr>
                  <a:t>   cout &lt;&lt; "  d4 is " &lt;&lt; d4 &lt;&lt; endl;</a:t>
                </a:r>
              </a:p>
              <a:p>
                <a:endParaRPr lang="en-US" sz="1200" b="1">
                  <a:latin typeface="Courier New" panose="02070309020205020404" pitchFamily="49" charset="0"/>
                </a:endParaRPr>
              </a:p>
            </p:txBody>
          </p:sp>
        </p:grpSp>
        <p:grpSp>
          <p:nvGrpSpPr>
            <p:cNvPr id="36902" name="Group 103"/>
            <p:cNvGrpSpPr>
              <a:grpSpLocks/>
            </p:cNvGrpSpPr>
            <p:nvPr/>
          </p:nvGrpSpPr>
          <p:grpSpPr bwMode="auto">
            <a:xfrm>
              <a:off x="0" y="12342"/>
              <a:ext cx="3072" cy="374"/>
              <a:chOff x="0" y="12342"/>
              <a:chExt cx="3072" cy="374"/>
            </a:xfrm>
          </p:grpSpPr>
          <p:sp>
            <p:nvSpPr>
              <p:cNvPr id="36909"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0"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903" name="Group 106"/>
            <p:cNvGrpSpPr>
              <a:grpSpLocks/>
            </p:cNvGrpSpPr>
            <p:nvPr/>
          </p:nvGrpSpPr>
          <p:grpSpPr bwMode="auto">
            <a:xfrm>
              <a:off x="0" y="12716"/>
              <a:ext cx="3072" cy="374"/>
              <a:chOff x="0" y="12716"/>
              <a:chExt cx="3072" cy="374"/>
            </a:xfrm>
          </p:grpSpPr>
          <p:sp>
            <p:nvSpPr>
              <p:cNvPr id="36907" name="Rectangle 107"/>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08" name="Rectangle 108"/>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0;</a:t>
                </a:r>
              </a:p>
              <a:p>
                <a:endParaRPr lang="en-US" sz="1200" b="1">
                  <a:latin typeface="Courier New" panose="02070309020205020404" pitchFamily="49" charset="0"/>
                </a:endParaRPr>
              </a:p>
            </p:txBody>
          </p:sp>
        </p:grpSp>
        <p:grpSp>
          <p:nvGrpSpPr>
            <p:cNvPr id="36904" name="Group 109"/>
            <p:cNvGrpSpPr>
              <a:grpSpLocks/>
            </p:cNvGrpSpPr>
            <p:nvPr/>
          </p:nvGrpSpPr>
          <p:grpSpPr bwMode="auto">
            <a:xfrm>
              <a:off x="0" y="13090"/>
              <a:ext cx="3072" cy="374"/>
              <a:chOff x="0" y="13090"/>
              <a:chExt cx="3072" cy="374"/>
            </a:xfrm>
          </p:grpSpPr>
          <p:sp>
            <p:nvSpPr>
              <p:cNvPr id="36905" name="Rectangle 110"/>
              <p:cNvSpPr>
                <a:spLocks noChangeArrowheads="1"/>
              </p:cNvSpPr>
              <p:nvPr/>
            </p:nvSpPr>
            <p:spPr bwMode="auto">
              <a:xfrm>
                <a:off x="0" y="1309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06" name="Rectangle 111"/>
              <p:cNvSpPr>
                <a:spLocks noChangeArrowheads="1"/>
              </p:cNvSpPr>
              <p:nvPr/>
            </p:nvSpPr>
            <p:spPr bwMode="auto">
              <a:xfrm>
                <a:off x="0" y="1309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6869675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381000" y="1219200"/>
            <a:ext cx="6781800" cy="3560763"/>
          </a:xfrm>
          <a:prstGeom prst="rect">
            <a:avLst/>
          </a:prstGeom>
          <a:solidFill>
            <a:schemeClr val="accent1">
              <a:lumMod val="20000"/>
              <a:lumOff val="80000"/>
            </a:schemeClr>
          </a:solidFill>
          <a:ln>
            <a:noFill/>
          </a:ln>
          <a:extLst/>
        </p:spPr>
        <p:txBody>
          <a:bodyPr>
            <a:spAutoFit/>
          </a:bodyPr>
          <a:lstStyle>
            <a:lvl1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000000"/>
                </a:solidFill>
                <a:latin typeface="Courier New" panose="02070309020205020404" pitchFamily="49" charset="0"/>
                <a:cs typeface="Courier New" panose="02070309020205020404" pitchFamily="49" charset="0"/>
              </a:rPr>
              <a:t>d1 is January 1, 1900</a:t>
            </a:r>
          </a:p>
          <a:p>
            <a:r>
              <a:rPr lang="en-US" sz="1200" b="1">
                <a:solidFill>
                  <a:srgbClr val="000000"/>
                </a:solidFill>
                <a:latin typeface="Courier New" panose="02070309020205020404" pitchFamily="49" charset="0"/>
                <a:cs typeface="Courier New" panose="02070309020205020404" pitchFamily="49" charset="0"/>
              </a:rPr>
              <a:t>d2 is December 27, 1992</a:t>
            </a:r>
          </a:p>
          <a:p>
            <a:r>
              <a:rPr lang="en-US" sz="1200" b="1">
                <a:solidFill>
                  <a:srgbClr val="000000"/>
                </a:solidFill>
                <a:latin typeface="Courier New" panose="02070309020205020404" pitchFamily="49" charset="0"/>
                <a:cs typeface="Courier New" panose="02070309020205020404" pitchFamily="49" charset="0"/>
              </a:rPr>
              <a:t>d3 is January 1, 1900</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d2 += 7 is January 3, 1993</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  d3 is February 28, 1992</a:t>
            </a:r>
          </a:p>
          <a:p>
            <a:r>
              <a:rPr lang="en-US" sz="1200" b="1">
                <a:solidFill>
                  <a:srgbClr val="000000"/>
                </a:solidFill>
                <a:latin typeface="Courier New" panose="02070309020205020404" pitchFamily="49" charset="0"/>
                <a:cs typeface="Courier New" panose="02070309020205020404" pitchFamily="49" charset="0"/>
              </a:rPr>
              <a:t>++d3 is February 29, 1992</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Testing the preincrement operator:</a:t>
            </a:r>
          </a:p>
          <a:p>
            <a:r>
              <a:rPr lang="en-US" sz="1200" b="1">
                <a:solidFill>
                  <a:srgbClr val="000000"/>
                </a:solidFill>
                <a:latin typeface="Courier New" panose="02070309020205020404" pitchFamily="49" charset="0"/>
                <a:cs typeface="Courier New" panose="02070309020205020404" pitchFamily="49" charset="0"/>
              </a:rPr>
              <a:t>  d4 is March 18, 1969</a:t>
            </a:r>
          </a:p>
          <a:p>
            <a:r>
              <a:rPr lang="en-US" sz="1200" b="1">
                <a:solidFill>
                  <a:srgbClr val="000000"/>
                </a:solidFill>
                <a:latin typeface="Courier New" panose="02070309020205020404" pitchFamily="49" charset="0"/>
                <a:cs typeface="Courier New" panose="02070309020205020404" pitchFamily="49" charset="0"/>
              </a:rPr>
              <a:t>++d4 is March 19, 1969</a:t>
            </a:r>
          </a:p>
          <a:p>
            <a:r>
              <a:rPr lang="en-US" sz="1200" b="1">
                <a:solidFill>
                  <a:srgbClr val="000000"/>
                </a:solidFill>
                <a:latin typeface="Courier New" panose="02070309020205020404" pitchFamily="49" charset="0"/>
                <a:cs typeface="Courier New" panose="02070309020205020404" pitchFamily="49" charset="0"/>
              </a:rPr>
              <a:t>  d4 is March 19, 1969</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Testing the postincrement operator:</a:t>
            </a:r>
          </a:p>
          <a:p>
            <a:r>
              <a:rPr lang="en-US" sz="1200" b="1">
                <a:solidFill>
                  <a:srgbClr val="000000"/>
                </a:solidFill>
                <a:latin typeface="Courier New" panose="02070309020205020404" pitchFamily="49" charset="0"/>
                <a:cs typeface="Courier New" panose="02070309020205020404" pitchFamily="49" charset="0"/>
              </a:rPr>
              <a:t>  d4 is March 19, 1969</a:t>
            </a:r>
          </a:p>
          <a:p>
            <a:r>
              <a:rPr lang="en-US" sz="1200" b="1">
                <a:solidFill>
                  <a:srgbClr val="000000"/>
                </a:solidFill>
                <a:latin typeface="Courier New" panose="02070309020205020404" pitchFamily="49" charset="0"/>
                <a:cs typeface="Courier New" panose="02070309020205020404" pitchFamily="49" charset="0"/>
              </a:rPr>
              <a:t>d4++ is March 19, 1969</a:t>
            </a:r>
          </a:p>
          <a:p>
            <a:r>
              <a:rPr lang="en-US" sz="1200" b="1">
                <a:solidFill>
                  <a:srgbClr val="000000"/>
                </a:solidFill>
                <a:latin typeface="Courier New" panose="02070309020205020404" pitchFamily="49" charset="0"/>
                <a:cs typeface="Courier New" panose="02070309020205020404" pitchFamily="49" charset="0"/>
              </a:rPr>
              <a:t>  d4 is March 20, 1969</a:t>
            </a:r>
          </a:p>
          <a:p>
            <a:endParaRPr lang="en-US" sz="1200" b="1">
              <a:latin typeface="Courier New" panose="02070309020205020404" pitchFamily="49" charset="0"/>
            </a:endParaRPr>
          </a:p>
        </p:txBody>
      </p:sp>
    </p:spTree>
    <p:extLst>
      <p:ext uri="{BB962C8B-B14F-4D97-AF65-F5344CB8AC3E}">
        <p14:creationId xmlns:p14="http://schemas.microsoft.com/office/powerpoint/2010/main" val="23336456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90600" y="0"/>
            <a:ext cx="8153400" cy="1066800"/>
          </a:xfrm>
        </p:spPr>
        <p:txBody>
          <a:bodyPr/>
          <a:lstStyle/>
          <a:p>
            <a:r>
              <a:rPr lang="en-US" b="1" dirty="0" smtClean="0">
                <a:solidFill>
                  <a:srgbClr val="D20000"/>
                </a:solidFill>
                <a:cs typeface="Tahoma" panose="020B0604030504040204" pitchFamily="34" charset="0"/>
              </a:rPr>
              <a:t>String Library</a:t>
            </a:r>
          </a:p>
        </p:txBody>
      </p:sp>
      <p:sp>
        <p:nvSpPr>
          <p:cNvPr id="38915" name="Content Placeholder 2"/>
          <p:cNvSpPr>
            <a:spLocks noGrp="1"/>
          </p:cNvSpPr>
          <p:nvPr>
            <p:ph idx="1"/>
          </p:nvPr>
        </p:nvSpPr>
        <p:spPr/>
        <p:txBody>
          <a:bodyPr/>
          <a:lstStyle/>
          <a:p>
            <a:r>
              <a:rPr lang="en-US" dirty="0" smtClean="0">
                <a:latin typeface="+mj-lt"/>
                <a:cs typeface="Tahoma" panose="020B0604030504040204" pitchFamily="34" charset="0"/>
              </a:rPr>
              <a:t>We will use </a:t>
            </a:r>
            <a:r>
              <a:rPr lang="en-US" b="1" dirty="0" smtClean="0">
                <a:latin typeface="+mj-lt"/>
                <a:cs typeface="Tahoma" panose="020B0604030504040204" pitchFamily="34" charset="0"/>
              </a:rPr>
              <a:t>operator overloading to build String library</a:t>
            </a:r>
          </a:p>
          <a:p>
            <a:endParaRPr lang="en-US" b="1" dirty="0" smtClean="0">
              <a:latin typeface="+mj-lt"/>
              <a:cs typeface="Tahoma" panose="020B0604030504040204" pitchFamily="34" charset="0"/>
            </a:endParaRPr>
          </a:p>
          <a:p>
            <a:r>
              <a:rPr lang="en-US" b="1" dirty="0" smtClean="0">
                <a:solidFill>
                  <a:srgbClr val="D20000"/>
                </a:solidFill>
                <a:latin typeface="+mj-lt"/>
                <a:cs typeface="Tahoma" panose="020B0604030504040204" pitchFamily="34" charset="0"/>
              </a:rPr>
              <a:t>Overloaded Operators</a:t>
            </a:r>
          </a:p>
          <a:p>
            <a:pPr marL="457200" lvl="1" indent="0">
              <a:buNone/>
            </a:pPr>
            <a:r>
              <a:rPr lang="en-US" b="1" dirty="0" smtClean="0">
                <a:solidFill>
                  <a:srgbClr val="D20000"/>
                </a:solidFill>
                <a:latin typeface="+mj-lt"/>
                <a:cs typeface="Tahoma" panose="020B0604030504040204" pitchFamily="34" charset="0"/>
              </a:rPr>
              <a:t>=</a:t>
            </a:r>
            <a:r>
              <a:rPr lang="en-US" dirty="0" smtClean="0">
                <a:latin typeface="+mj-lt"/>
                <a:cs typeface="Tahoma" panose="020B0604030504040204" pitchFamily="34" charset="0"/>
              </a:rPr>
              <a:t> (for </a:t>
            </a:r>
            <a:r>
              <a:rPr lang="en-US" dirty="0" smtClean="0">
                <a:solidFill>
                  <a:srgbClr val="2C14DE"/>
                </a:solidFill>
                <a:latin typeface="+mj-lt"/>
                <a:cs typeface="Tahoma" panose="020B0604030504040204" pitchFamily="34" charset="0"/>
              </a:rPr>
              <a:t>text assignment</a:t>
            </a:r>
            <a:r>
              <a:rPr lang="en-US" dirty="0" smtClean="0">
                <a:latin typeface="+mj-lt"/>
                <a:cs typeface="Tahoma" panose="020B0604030504040204" pitchFamily="34" charset="0"/>
              </a:rPr>
              <a:t>)</a:t>
            </a:r>
          </a:p>
          <a:p>
            <a:pPr marL="457200" lvl="1" indent="0">
              <a:buNone/>
            </a:pPr>
            <a:r>
              <a:rPr lang="en-US" b="1" dirty="0" smtClean="0">
                <a:solidFill>
                  <a:srgbClr val="D20000"/>
                </a:solidFill>
                <a:latin typeface="+mj-lt"/>
                <a:cs typeface="Tahoma" panose="020B0604030504040204" pitchFamily="34" charset="0"/>
              </a:rPr>
              <a:t>==</a:t>
            </a:r>
            <a:r>
              <a:rPr lang="en-US" dirty="0" smtClean="0">
                <a:latin typeface="+mj-lt"/>
                <a:cs typeface="Tahoma" panose="020B0604030504040204" pitchFamily="34" charset="0"/>
              </a:rPr>
              <a:t> (for </a:t>
            </a:r>
            <a:r>
              <a:rPr lang="en-US" dirty="0" smtClean="0">
                <a:solidFill>
                  <a:srgbClr val="2C14DE"/>
                </a:solidFill>
                <a:latin typeface="+mj-lt"/>
                <a:cs typeface="Tahoma" panose="020B0604030504040204" pitchFamily="34" charset="0"/>
              </a:rPr>
              <a:t>comparison between two strings</a:t>
            </a:r>
            <a:r>
              <a:rPr lang="en-US" dirty="0" smtClean="0">
                <a:latin typeface="+mj-lt"/>
                <a:cs typeface="Tahoma" panose="020B0604030504040204" pitchFamily="34" charset="0"/>
              </a:rPr>
              <a:t>)</a:t>
            </a:r>
          </a:p>
          <a:p>
            <a:pPr marL="457200" lvl="1" indent="0">
              <a:buNone/>
            </a:pPr>
            <a:r>
              <a:rPr lang="en-US" b="1" dirty="0" err="1" smtClean="0">
                <a:solidFill>
                  <a:srgbClr val="D20000"/>
                </a:solidFill>
                <a:latin typeface="+mj-lt"/>
                <a:cs typeface="Tahoma" panose="020B0604030504040204" pitchFamily="34" charset="0"/>
              </a:rPr>
              <a:t>ostream</a:t>
            </a:r>
            <a:r>
              <a:rPr lang="en-US" dirty="0" smtClean="0">
                <a:solidFill>
                  <a:srgbClr val="D20000"/>
                </a:solidFill>
                <a:latin typeface="+mj-lt"/>
                <a:cs typeface="Tahoma" panose="020B0604030504040204" pitchFamily="34" charset="0"/>
              </a:rPr>
              <a:t> </a:t>
            </a:r>
            <a:r>
              <a:rPr lang="en-US" dirty="0" smtClean="0">
                <a:latin typeface="+mj-lt"/>
                <a:cs typeface="Tahoma" panose="020B0604030504040204" pitchFamily="34" charset="0"/>
              </a:rPr>
              <a:t>and </a:t>
            </a:r>
            <a:r>
              <a:rPr lang="en-US" b="1" dirty="0" err="1" smtClean="0">
                <a:solidFill>
                  <a:srgbClr val="D20000"/>
                </a:solidFill>
                <a:latin typeface="+mj-lt"/>
                <a:cs typeface="Tahoma" panose="020B0604030504040204" pitchFamily="34" charset="0"/>
              </a:rPr>
              <a:t>istream</a:t>
            </a:r>
            <a:r>
              <a:rPr lang="en-US" dirty="0" smtClean="0">
                <a:solidFill>
                  <a:srgbClr val="D20000"/>
                </a:solidFill>
                <a:latin typeface="+mj-lt"/>
                <a:cs typeface="Tahoma" panose="020B0604030504040204" pitchFamily="34" charset="0"/>
              </a:rPr>
              <a:t> </a:t>
            </a:r>
            <a:r>
              <a:rPr lang="en-US" dirty="0" smtClean="0">
                <a:latin typeface="+mj-lt"/>
                <a:cs typeface="Tahoma" panose="020B0604030504040204" pitchFamily="34" charset="0"/>
              </a:rPr>
              <a:t>(for </a:t>
            </a:r>
            <a:r>
              <a:rPr lang="en-US" dirty="0" err="1" smtClean="0">
                <a:solidFill>
                  <a:srgbClr val="2C14DE"/>
                </a:solidFill>
                <a:latin typeface="+mj-lt"/>
                <a:cs typeface="Tahoma" panose="020B0604030504040204" pitchFamily="34" charset="0"/>
              </a:rPr>
              <a:t>cin</a:t>
            </a:r>
            <a:r>
              <a:rPr lang="en-US" dirty="0" smtClean="0">
                <a:solidFill>
                  <a:srgbClr val="2C14DE"/>
                </a:solidFill>
                <a:latin typeface="+mj-lt"/>
                <a:cs typeface="Tahoma" panose="020B0604030504040204" pitchFamily="34" charset="0"/>
              </a:rPr>
              <a:t> </a:t>
            </a:r>
            <a:r>
              <a:rPr lang="en-US" dirty="0" smtClean="0">
                <a:latin typeface="+mj-lt"/>
                <a:cs typeface="Tahoma" panose="020B0604030504040204" pitchFamily="34" charset="0"/>
              </a:rPr>
              <a:t>and </a:t>
            </a:r>
            <a:r>
              <a:rPr lang="en-US" dirty="0" err="1" smtClean="0">
                <a:solidFill>
                  <a:srgbClr val="2C14DE"/>
                </a:solidFill>
                <a:latin typeface="+mj-lt"/>
                <a:cs typeface="Tahoma" panose="020B0604030504040204" pitchFamily="34" charset="0"/>
              </a:rPr>
              <a:t>cout</a:t>
            </a:r>
            <a:r>
              <a:rPr lang="en-US" dirty="0" smtClean="0">
                <a:latin typeface="+mj-lt"/>
                <a:cs typeface="Tahoma" panose="020B0604030504040204" pitchFamily="34" charset="0"/>
              </a:rPr>
              <a:t>)</a:t>
            </a:r>
          </a:p>
          <a:p>
            <a:pPr marL="457200" lvl="1" indent="0">
              <a:buNone/>
            </a:pPr>
            <a:r>
              <a:rPr lang="en-US" b="1" dirty="0" smtClean="0">
                <a:solidFill>
                  <a:srgbClr val="D20000"/>
                </a:solidFill>
                <a:latin typeface="+mj-lt"/>
                <a:cs typeface="Tahoma" panose="020B0604030504040204" pitchFamily="34" charset="0"/>
              </a:rPr>
              <a:t>+</a:t>
            </a:r>
            <a:r>
              <a:rPr lang="en-US" dirty="0" smtClean="0">
                <a:latin typeface="+mj-lt"/>
                <a:cs typeface="Tahoma" panose="020B0604030504040204" pitchFamily="34" charset="0"/>
              </a:rPr>
              <a:t> (for </a:t>
            </a:r>
            <a:r>
              <a:rPr lang="en-US" dirty="0" smtClean="0">
                <a:solidFill>
                  <a:srgbClr val="2C14DE"/>
                </a:solidFill>
                <a:latin typeface="+mj-lt"/>
                <a:cs typeface="Tahoma" panose="020B0604030504040204" pitchFamily="34" charset="0"/>
              </a:rPr>
              <a:t>adding two strings</a:t>
            </a:r>
            <a:r>
              <a:rPr lang="en-US" dirty="0" smtClean="0">
                <a:latin typeface="+mj-lt"/>
                <a:cs typeface="Tahoma" panose="020B0604030504040204" pitchFamily="34" charset="0"/>
              </a:rPr>
              <a:t>)</a:t>
            </a:r>
          </a:p>
          <a:p>
            <a:pPr marL="457200" lvl="1" indent="0">
              <a:buNone/>
            </a:pPr>
            <a:r>
              <a:rPr lang="en-US" b="1" dirty="0" smtClean="0">
                <a:solidFill>
                  <a:srgbClr val="D20000"/>
                </a:solidFill>
                <a:latin typeface="+mj-lt"/>
                <a:cs typeface="Tahoma" panose="020B0604030504040204" pitchFamily="34" charset="0"/>
              </a:rPr>
              <a:t>[ ]</a:t>
            </a:r>
            <a:r>
              <a:rPr lang="en-US" dirty="0" smtClean="0">
                <a:latin typeface="+mj-lt"/>
                <a:cs typeface="Tahoma" panose="020B0604030504040204" pitchFamily="34" charset="0"/>
              </a:rPr>
              <a:t> (for </a:t>
            </a:r>
            <a:r>
              <a:rPr lang="en-US" dirty="0" smtClean="0">
                <a:solidFill>
                  <a:srgbClr val="2C14DE"/>
                </a:solidFill>
                <a:latin typeface="+mj-lt"/>
                <a:cs typeface="Tahoma" panose="020B0604030504040204" pitchFamily="34" charset="0"/>
              </a:rPr>
              <a:t>retrieving </a:t>
            </a:r>
            <a:r>
              <a:rPr lang="en-US" dirty="0" smtClean="0">
                <a:latin typeface="+mj-lt"/>
                <a:cs typeface="Tahoma" panose="020B0604030504040204" pitchFamily="34" charset="0"/>
              </a:rPr>
              <a:t>or </a:t>
            </a:r>
            <a:r>
              <a:rPr lang="en-US" dirty="0" smtClean="0">
                <a:solidFill>
                  <a:srgbClr val="2C14DE"/>
                </a:solidFill>
                <a:latin typeface="+mj-lt"/>
                <a:cs typeface="Tahoma" panose="020B0604030504040204" pitchFamily="34" charset="0"/>
              </a:rPr>
              <a:t>changing single character </a:t>
            </a:r>
            <a:r>
              <a:rPr lang="en-US" dirty="0" smtClean="0">
                <a:latin typeface="+mj-lt"/>
                <a:cs typeface="Tahoma" panose="020B0604030504040204" pitchFamily="34" charset="0"/>
              </a:rPr>
              <a:t>in string) </a:t>
            </a:r>
          </a:p>
          <a:p>
            <a:endParaRPr lang="en-US" dirty="0" smtClean="0">
              <a:latin typeface="+mj-lt"/>
              <a:cs typeface="Tahoma" panose="020B0604030504040204" pitchFamily="34" charset="0"/>
            </a:endParaRPr>
          </a:p>
          <a:p>
            <a:endParaRPr lang="en-US" dirty="0" smtClean="0">
              <a:latin typeface="+mj-lt"/>
              <a:cs typeface="Tahoma" panose="020B0604030504040204" pitchFamily="34" charset="0"/>
            </a:endParaRPr>
          </a:p>
          <a:p>
            <a:endParaRPr lang="en-US" dirty="0" smtClean="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61231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153400" cy="1112519"/>
          </a:xfrm>
        </p:spPr>
        <p:txBody>
          <a:bodyPr/>
          <a:lstStyle/>
          <a:p>
            <a:r>
              <a:rPr lang="en-US" b="1" dirty="0" smtClean="0">
                <a:solidFill>
                  <a:srgbClr val="D20000"/>
                </a:solidFill>
                <a:cs typeface="Tahoma" panose="020B0604030504040204" pitchFamily="34" charset="0"/>
              </a:rPr>
              <a:t>String Library</a:t>
            </a:r>
          </a:p>
        </p:txBody>
      </p:sp>
      <p:sp>
        <p:nvSpPr>
          <p:cNvPr id="39939" name="Rectangle 3"/>
          <p:cNvSpPr>
            <a:spLocks noGrp="1" noChangeArrowheads="1"/>
          </p:cNvSpPr>
          <p:nvPr>
            <p:ph type="body" idx="1"/>
          </p:nvPr>
        </p:nvSpPr>
        <p:spPr>
          <a:xfrm>
            <a:off x="39756" y="1219200"/>
            <a:ext cx="8878956" cy="5410200"/>
          </a:xfrm>
        </p:spPr>
        <p:txBody>
          <a:bodyPr>
            <a:noAutofit/>
          </a:bodyPr>
          <a:lstStyle/>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class String</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a:t>
            </a:r>
            <a:r>
              <a:rPr lang="en-US" sz="2400" b="1" dirty="0" smtClean="0">
                <a:solidFill>
                  <a:srgbClr val="0070C0"/>
                </a:solidFill>
                <a:latin typeface="Consolas" panose="020B0609020204030204" pitchFamily="49" charset="0"/>
                <a:ea typeface="Tahoma" panose="020B0604030504040204" pitchFamily="34" charset="0"/>
                <a:cs typeface="Courier New" panose="02070309020205020404" pitchFamily="49" charset="0"/>
              </a:rPr>
              <a:t>private:</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char *text;</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a:t>
            </a:r>
            <a:r>
              <a:rPr lang="en-US" sz="2400" b="1" dirty="0" smtClean="0">
                <a:solidFill>
                  <a:srgbClr val="0070C0"/>
                </a:solidFill>
                <a:latin typeface="Consolas" panose="020B0609020204030204" pitchFamily="49" charset="0"/>
                <a:ea typeface="Tahoma" panose="020B0604030504040204" pitchFamily="34" charset="0"/>
                <a:cs typeface="Courier New" panose="02070309020205020404" pitchFamily="49" charset="0"/>
              </a:rPr>
              <a:t>public:</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String(char *</a:t>
            </a:r>
            <a:r>
              <a:rPr lang="en-US" sz="2400" b="1" dirty="0" err="1" smtClean="0">
                <a:latin typeface="Consolas" panose="020B0609020204030204" pitchFamily="49" charset="0"/>
                <a:ea typeface="Tahoma" panose="020B0604030504040204" pitchFamily="34" charset="0"/>
                <a:cs typeface="Courier New" panose="02070309020205020404" pitchFamily="49" charset="0"/>
              </a:rPr>
              <a:t>str</a:t>
            </a:r>
            <a:r>
              <a:rPr lang="en-US" sz="24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text = new char[ </a:t>
            </a:r>
            <a:r>
              <a:rPr lang="en-US" sz="2400" b="1" dirty="0" err="1" smtClean="0">
                <a:latin typeface="Consolas" panose="020B0609020204030204" pitchFamily="49" charset="0"/>
                <a:ea typeface="Tahoma" panose="020B0604030504040204" pitchFamily="34" charset="0"/>
                <a:cs typeface="Courier New" panose="02070309020205020404" pitchFamily="49" charset="0"/>
              </a:rPr>
              <a:t>strlen</a:t>
            </a:r>
            <a:r>
              <a:rPr lang="en-US" sz="2400" b="1" dirty="0" smtClean="0">
                <a:latin typeface="Consolas" panose="020B0609020204030204" pitchFamily="49" charset="0"/>
                <a:ea typeface="Tahoma" panose="020B0604030504040204" pitchFamily="34" charset="0"/>
                <a:cs typeface="Courier New" panose="02070309020205020404" pitchFamily="49" charset="0"/>
              </a:rPr>
              <a:t>(</a:t>
            </a:r>
            <a:r>
              <a:rPr lang="en-US" sz="2400" b="1" dirty="0" err="1" smtClean="0">
                <a:latin typeface="Consolas" panose="020B0609020204030204" pitchFamily="49" charset="0"/>
                <a:ea typeface="Tahoma" panose="020B0604030504040204" pitchFamily="34" charset="0"/>
                <a:cs typeface="Courier New" panose="02070309020205020404" pitchFamily="49" charset="0"/>
              </a:rPr>
              <a:t>str</a:t>
            </a:r>
            <a:r>
              <a:rPr lang="en-US" sz="24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a:t>
            </a:r>
            <a:r>
              <a:rPr lang="en-US" sz="2400" b="1" dirty="0" err="1" smtClean="0">
                <a:latin typeface="Consolas" panose="020B0609020204030204" pitchFamily="49" charset="0"/>
                <a:ea typeface="Tahoma" panose="020B0604030504040204" pitchFamily="34" charset="0"/>
                <a:cs typeface="Courier New" panose="02070309020205020404" pitchFamily="49" charset="0"/>
              </a:rPr>
              <a:t>strcpy</a:t>
            </a:r>
            <a:r>
              <a:rPr lang="en-US" sz="2400" b="1" dirty="0" smtClean="0">
                <a:latin typeface="Consolas" panose="020B0609020204030204" pitchFamily="49" charset="0"/>
                <a:ea typeface="Tahoma" panose="020B0604030504040204" pitchFamily="34" charset="0"/>
                <a:cs typeface="Courier New" panose="02070309020205020404" pitchFamily="49" charset="0"/>
              </a:rPr>
              <a:t>(</a:t>
            </a:r>
            <a:r>
              <a:rPr lang="en-US" sz="2400" b="1" dirty="0" err="1" smtClean="0">
                <a:latin typeface="Consolas" panose="020B0609020204030204" pitchFamily="49" charset="0"/>
                <a:ea typeface="Tahoma" panose="020B0604030504040204" pitchFamily="34" charset="0"/>
                <a:cs typeface="Courier New" panose="02070309020205020404" pitchFamily="49" charset="0"/>
              </a:rPr>
              <a:t>text,str</a:t>
            </a:r>
            <a:r>
              <a:rPr lang="en-US" sz="24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endParaRPr lang="en-US" sz="24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smtClean="0">
                <a:latin typeface="Consolas" panose="020B0609020204030204" pitchFamily="49" charset="0"/>
                <a:ea typeface="Tahoma" panose="020B0604030504040204" pitchFamily="34" charset="0"/>
                <a:cs typeface="Courier New" panose="02070309020205020404" pitchFamily="49" charset="0"/>
              </a:rPr>
              <a:t>	</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friend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&amp; operator&lt;&lt;(</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&amp;,String &amp;</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friend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&amp; operator&gt;&gt;(</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&amp;,String &amp;</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smtClean="0">
                <a:latin typeface="Consolas" panose="020B0609020204030204" pitchFamily="49" charset="0"/>
                <a:ea typeface="Tahoma" panose="020B0604030504040204" pitchFamily="34" charset="0"/>
                <a:cs typeface="Courier New" panose="02070309020205020404" pitchFamily="49" charset="0"/>
              </a:rPr>
              <a:t>	void operator= (char *</a:t>
            </a:r>
            <a:r>
              <a:rPr lang="en-US" sz="2200" b="1" dirty="0" err="1" smtClean="0">
                <a:latin typeface="Consolas" panose="020B0609020204030204" pitchFamily="49" charset="0"/>
                <a:ea typeface="Tahoma" panose="020B0604030504040204" pitchFamily="34" charset="0"/>
                <a:cs typeface="Courier New" panose="02070309020205020404" pitchFamily="49" charset="0"/>
              </a:rPr>
              <a:t>str</a:t>
            </a:r>
            <a:r>
              <a:rPr lang="en-US" sz="22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4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4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1600" b="1" dirty="0" smtClean="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538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0"/>
            <a:ext cx="8153400" cy="1066800"/>
          </a:xfrm>
        </p:spPr>
        <p:txBody>
          <a:bodyPr/>
          <a:lstStyle/>
          <a:p>
            <a:r>
              <a:rPr lang="en-US" b="1" dirty="0" smtClean="0">
                <a:solidFill>
                  <a:srgbClr val="D20000"/>
                </a:solidFill>
                <a:latin typeface="Tahoma" panose="020B0604030504040204" pitchFamily="34" charset="0"/>
                <a:cs typeface="Tahoma" panose="020B0604030504040204" pitchFamily="34" charset="0"/>
              </a:rPr>
              <a:t>String Library</a:t>
            </a:r>
          </a:p>
        </p:txBody>
      </p:sp>
      <p:sp>
        <p:nvSpPr>
          <p:cNvPr id="40963" name="Rectangle 3"/>
          <p:cNvSpPr>
            <a:spLocks noGrp="1" noChangeArrowheads="1"/>
          </p:cNvSpPr>
          <p:nvPr>
            <p:ph type="body" idx="1"/>
          </p:nvPr>
        </p:nvSpPr>
        <p:spPr>
          <a:xfrm>
            <a:off x="152400" y="1219200"/>
            <a:ext cx="8610600" cy="5486400"/>
          </a:xfrm>
        </p:spPr>
        <p:txBody>
          <a:bodyPr>
            <a:normAutofit lnSpcReduction="10000"/>
          </a:bodyPr>
          <a:lstStyle/>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String&amp; operator+(String &amp;</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String&amp; operator+(char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operator==(String &amp;</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operator==(char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char&amp; operator[] (</a:t>
            </a:r>
            <a:r>
              <a:rPr lang="en-US" sz="22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int</a:t>
            </a:r>
            <a:r>
              <a:rPr lang="en-US" sz="22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Index);</a:t>
            </a:r>
          </a:p>
          <a:p>
            <a:pPr>
              <a:lnSpc>
                <a:spcPct val="80000"/>
              </a:lnSpc>
              <a:spcBef>
                <a:spcPct val="0"/>
              </a:spcBef>
              <a:buFont typeface="Monotype Sorts" charset="2"/>
              <a:buNone/>
            </a:pPr>
            <a:endParaRPr lang="en-US" sz="23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String::operator == ( char *</a:t>
            </a: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bool</a:t>
            </a:r>
            <a:r>
              <a:rPr lang="en-US" sz="2300" b="1" dirty="0" smtClean="0">
                <a:latin typeface="Consolas" panose="020B0609020204030204" pitchFamily="49" charset="0"/>
                <a:ea typeface="Tahoma" panose="020B0604030504040204" pitchFamily="34" charset="0"/>
                <a:cs typeface="Courier New" panose="02070309020205020404" pitchFamily="49" charset="0"/>
              </a:rPr>
              <a:t>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val</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val</a:t>
            </a:r>
            <a:r>
              <a:rPr lang="en-US" sz="2300" b="1" dirty="0" smtClean="0">
                <a:latin typeface="Consolas" panose="020B0609020204030204" pitchFamily="49" charset="0"/>
                <a:ea typeface="Tahoma" panose="020B0604030504040204" pitchFamily="34" charset="0"/>
                <a:cs typeface="Courier New" panose="02070309020205020404" pitchFamily="49" charset="0"/>
              </a:rPr>
              <a:t> =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strcmp</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r>
              <a:rPr lang="en-US" sz="2300" b="1" dirty="0" err="1" smtClean="0">
                <a:latin typeface="Consolas" panose="020B0609020204030204" pitchFamily="49" charset="0"/>
                <a:ea typeface="Tahoma" panose="020B0604030504040204" pitchFamily="34" charset="0"/>
                <a:cs typeface="Courier New" panose="02070309020205020404" pitchFamily="49" charset="0"/>
              </a:rPr>
              <a:t>text,str</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if (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val</a:t>
            </a:r>
            <a:r>
              <a:rPr lang="en-US" sz="2300" b="1" dirty="0" smtClean="0">
                <a:latin typeface="Consolas" panose="020B0609020204030204" pitchFamily="49" charset="0"/>
                <a:ea typeface="Tahoma" panose="020B0604030504040204" pitchFamily="34" charset="0"/>
                <a:cs typeface="Courier New" panose="02070309020205020404" pitchFamily="49" charset="0"/>
              </a:rPr>
              <a:t> == 0 )</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return true;</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else</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return false;</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1400" dirty="0" smtClean="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378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44450"/>
            <a:ext cx="8193156" cy="1022350"/>
          </a:xfrm>
        </p:spPr>
        <p:txBody>
          <a:bodyPr>
            <a:normAutofit/>
          </a:bodyPr>
          <a:lstStyle/>
          <a:p>
            <a:r>
              <a:rPr lang="en-US" b="1" dirty="0" smtClean="0">
                <a:solidFill>
                  <a:srgbClr val="B80000"/>
                </a:solidFill>
                <a:latin typeface="Calibri" panose="020F0502020204030204" pitchFamily="34" charset="0"/>
              </a:rPr>
              <a:t>Syntax to Overload an Operator </a:t>
            </a:r>
          </a:p>
        </p:txBody>
      </p:sp>
      <p:sp>
        <p:nvSpPr>
          <p:cNvPr id="9219" name="Rectangle 3"/>
          <p:cNvSpPr>
            <a:spLocks noGrp="1" noChangeArrowheads="1"/>
          </p:cNvSpPr>
          <p:nvPr>
            <p:ph type="body" idx="4294967295"/>
          </p:nvPr>
        </p:nvSpPr>
        <p:spPr>
          <a:xfrm>
            <a:off x="152400" y="1219200"/>
            <a:ext cx="8839200" cy="5486400"/>
          </a:xfrm>
        </p:spPr>
        <p:txBody>
          <a:bodyPr/>
          <a:lstStyle/>
          <a:p>
            <a:pPr>
              <a:lnSpc>
                <a:spcPct val="80000"/>
              </a:lnSpc>
              <a:buFont typeface="Wingdings" panose="05000000000000000000" pitchFamily="2" charset="2"/>
              <a:buNone/>
            </a:pPr>
            <a:r>
              <a:rPr lang="en-US" sz="2400" b="1" i="1" dirty="0" err="1" smtClean="0">
                <a:solidFill>
                  <a:srgbClr val="B80000"/>
                </a:solidFill>
                <a:latin typeface="Consolas" panose="020B0609020204030204" pitchFamily="49" charset="0"/>
              </a:rPr>
              <a:t>returnType</a:t>
            </a:r>
            <a:r>
              <a:rPr lang="en-US" sz="2400" b="1" dirty="0" smtClean="0">
                <a:solidFill>
                  <a:srgbClr val="B80000"/>
                </a:solidFill>
                <a:latin typeface="Consolas" panose="020B0609020204030204" pitchFamily="49" charset="0"/>
              </a:rPr>
              <a:t> operator</a:t>
            </a:r>
            <a:r>
              <a:rPr lang="en-US" sz="2400" b="1" dirty="0" smtClean="0">
                <a:latin typeface="Consolas" panose="020B0609020204030204" pitchFamily="49" charset="0"/>
              </a:rPr>
              <a:t> </a:t>
            </a:r>
            <a:r>
              <a:rPr lang="en-US" sz="2400" b="1" dirty="0" err="1" smtClean="0">
                <a:solidFill>
                  <a:srgbClr val="B80000"/>
                </a:solidFill>
                <a:latin typeface="Consolas" panose="020B0609020204030204" pitchFamily="49" charset="0"/>
              </a:rPr>
              <a:t>opsymbol</a:t>
            </a:r>
            <a:r>
              <a:rPr lang="en-US" sz="2400" b="1" dirty="0" smtClean="0">
                <a:latin typeface="Consolas" panose="020B0609020204030204" pitchFamily="49" charset="0"/>
              </a:rPr>
              <a:t>(</a:t>
            </a:r>
            <a:r>
              <a:rPr lang="en-US" sz="2400" b="1" i="1" dirty="0" smtClean="0">
                <a:latin typeface="Consolas" panose="020B0609020204030204" pitchFamily="49" charset="0"/>
              </a:rPr>
              <a:t>parameters</a:t>
            </a:r>
            <a:r>
              <a:rPr lang="en-US" sz="2400" b="1" dirty="0" smtClean="0">
                <a:latin typeface="Consolas" panose="020B0609020204030204" pitchFamily="49" charset="0"/>
              </a:rPr>
              <a:t>){  }</a:t>
            </a:r>
          </a:p>
          <a:p>
            <a:pPr>
              <a:lnSpc>
                <a:spcPct val="80000"/>
              </a:lnSpc>
              <a:buFont typeface="Wingdings" panose="05000000000000000000" pitchFamily="2" charset="2"/>
              <a:buNone/>
            </a:pPr>
            <a:r>
              <a:rPr lang="en-US" sz="2400" b="1" dirty="0" smtClean="0">
                <a:latin typeface="Courier New" panose="02070309020205020404" pitchFamily="49" charset="0"/>
              </a:rPr>
              <a:t>    </a:t>
            </a:r>
            <a:r>
              <a:rPr lang="en-US" sz="2400" b="1" dirty="0" smtClean="0">
                <a:latin typeface="Courier New" panose="02070309020205020404" pitchFamily="49" charset="0"/>
                <a:sym typeface="Symbol" panose="05050102010706020507" pitchFamily="18" charset="2"/>
              </a:rPr>
              <a:t>                		         </a:t>
            </a:r>
            <a:br>
              <a:rPr lang="en-US" sz="2400" b="1" dirty="0" smtClean="0">
                <a:latin typeface="Courier New" panose="02070309020205020404" pitchFamily="49" charset="0"/>
                <a:sym typeface="Symbol" panose="05050102010706020507" pitchFamily="18" charset="2"/>
              </a:rPr>
            </a:br>
            <a:r>
              <a:rPr lang="en-US" sz="2000" i="1" dirty="0" smtClean="0">
                <a:latin typeface="Times New Roman" panose="02020603050405020304" pitchFamily="18" charset="0"/>
                <a:sym typeface="Symbol" panose="05050102010706020507" pitchFamily="18" charset="2"/>
              </a:rPr>
              <a:t>any type             keyword           operator symbol                   function body</a:t>
            </a:r>
          </a:p>
          <a:p>
            <a:pPr>
              <a:lnSpc>
                <a:spcPct val="80000"/>
              </a:lnSpc>
            </a:pPr>
            <a:endParaRPr lang="en-US" sz="2800" i="1" dirty="0" smtClean="0">
              <a:latin typeface="Times New Roman" panose="02020603050405020304" pitchFamily="18" charset="0"/>
              <a:sym typeface="Symbol" panose="05050102010706020507" pitchFamily="18" charset="2"/>
            </a:endParaRPr>
          </a:p>
          <a:p>
            <a:pPr>
              <a:lnSpc>
                <a:spcPct val="80000"/>
              </a:lnSpc>
            </a:pPr>
            <a:r>
              <a:rPr lang="en-US" sz="2400" b="1" i="1" dirty="0" smtClean="0">
                <a:solidFill>
                  <a:srgbClr val="2C14DE"/>
                </a:solidFill>
                <a:latin typeface="Calibri" panose="020F0502020204030204" pitchFamily="34" charset="0"/>
                <a:sym typeface="Symbol" panose="05050102010706020507" pitchFamily="18" charset="2"/>
              </a:rPr>
              <a:t>return-type</a:t>
            </a:r>
            <a:r>
              <a:rPr lang="en-US" sz="2400" dirty="0" smtClean="0">
                <a:latin typeface="Calibri" panose="020F0502020204030204" pitchFamily="34" charset="0"/>
                <a:sym typeface="Symbol" panose="05050102010706020507" pitchFamily="18" charset="2"/>
              </a:rPr>
              <a:t> may be </a:t>
            </a:r>
            <a:r>
              <a:rPr lang="en-US" sz="2400" b="1" dirty="0" smtClean="0">
                <a:solidFill>
                  <a:srgbClr val="2C14DE"/>
                </a:solidFill>
                <a:latin typeface="Calibri" panose="020F0502020204030204" pitchFamily="34" charset="0"/>
                <a:sym typeface="Symbol" panose="05050102010706020507" pitchFamily="18" charset="2"/>
              </a:rPr>
              <a:t>whatever</a:t>
            </a:r>
            <a:r>
              <a:rPr lang="en-US" sz="2400" dirty="0" smtClean="0">
                <a:solidFill>
                  <a:srgbClr val="2C14DE"/>
                </a:solidFill>
                <a:latin typeface="Calibri" panose="020F0502020204030204" pitchFamily="34" charset="0"/>
                <a:sym typeface="Symbol" panose="05050102010706020507" pitchFamily="18" charset="2"/>
              </a:rPr>
              <a:t> </a:t>
            </a:r>
            <a:r>
              <a:rPr lang="en-US" sz="2400" dirty="0" smtClean="0">
                <a:latin typeface="Calibri" panose="020F0502020204030204" pitchFamily="34" charset="0"/>
                <a:sym typeface="Symbol" panose="05050102010706020507" pitchFamily="18" charset="2"/>
              </a:rPr>
              <a:t>the </a:t>
            </a:r>
            <a:r>
              <a:rPr lang="en-US" sz="2400" b="1" dirty="0" smtClean="0">
                <a:solidFill>
                  <a:srgbClr val="2C14DE"/>
                </a:solidFill>
                <a:latin typeface="Calibri" panose="020F0502020204030204" pitchFamily="34" charset="0"/>
                <a:sym typeface="Symbol" panose="05050102010706020507" pitchFamily="18" charset="2"/>
              </a:rPr>
              <a:t>operator returns</a:t>
            </a:r>
          </a:p>
          <a:p>
            <a:pPr>
              <a:lnSpc>
                <a:spcPct val="80000"/>
              </a:lnSpc>
            </a:pPr>
            <a:endParaRPr lang="en-US" sz="2400" dirty="0" smtClean="0">
              <a:latin typeface="Calibri" panose="020F0502020204030204" pitchFamily="34" charset="0"/>
              <a:sym typeface="Symbol" panose="05050102010706020507" pitchFamily="18" charset="2"/>
            </a:endParaRPr>
          </a:p>
          <a:p>
            <a:pPr>
              <a:lnSpc>
                <a:spcPct val="80000"/>
              </a:lnSpc>
            </a:pPr>
            <a:r>
              <a:rPr lang="en-US" sz="2400" b="1" i="1" dirty="0" smtClean="0">
                <a:solidFill>
                  <a:srgbClr val="2C14DE"/>
                </a:solidFill>
                <a:latin typeface="Calibri" panose="020F0502020204030204" pitchFamily="34" charset="0"/>
                <a:sym typeface="Symbol" panose="05050102010706020507" pitchFamily="18" charset="2"/>
              </a:rPr>
              <a:t>Operator</a:t>
            </a:r>
            <a:r>
              <a:rPr lang="en-US" sz="2400" i="1" dirty="0" smtClean="0">
                <a:solidFill>
                  <a:srgbClr val="2C14DE"/>
                </a:solidFill>
                <a:latin typeface="Calibri" panose="020F0502020204030204" pitchFamily="34" charset="0"/>
                <a:sym typeface="Symbol" panose="05050102010706020507" pitchFamily="18" charset="2"/>
              </a:rPr>
              <a:t> </a:t>
            </a:r>
            <a:r>
              <a:rPr lang="en-US" sz="2400" b="1" i="1" dirty="0" smtClean="0">
                <a:solidFill>
                  <a:srgbClr val="2C14DE"/>
                </a:solidFill>
                <a:latin typeface="Calibri" panose="020F0502020204030204" pitchFamily="34" charset="0"/>
                <a:sym typeface="Symbol" panose="05050102010706020507" pitchFamily="18" charset="2"/>
              </a:rPr>
              <a:t>symbol</a:t>
            </a:r>
            <a:r>
              <a:rPr lang="en-US" sz="2400" dirty="0" smtClean="0">
                <a:solidFill>
                  <a:srgbClr val="2C14DE"/>
                </a:solidFill>
                <a:latin typeface="Calibri" panose="020F0502020204030204" pitchFamily="34" charset="0"/>
                <a:sym typeface="Symbol" panose="05050102010706020507" pitchFamily="18" charset="2"/>
              </a:rPr>
              <a:t> </a:t>
            </a:r>
            <a:r>
              <a:rPr lang="en-US" sz="2400" dirty="0" smtClean="0">
                <a:latin typeface="Calibri" panose="020F0502020204030204" pitchFamily="34" charset="0"/>
                <a:sym typeface="Symbol" panose="05050102010706020507" pitchFamily="18" charset="2"/>
              </a:rPr>
              <a:t>may be any </a:t>
            </a:r>
            <a:r>
              <a:rPr lang="en-US" sz="2400" b="1" i="1" dirty="0" err="1" smtClean="0">
                <a:solidFill>
                  <a:srgbClr val="2C14DE"/>
                </a:solidFill>
                <a:latin typeface="Calibri" panose="020F0502020204030204" pitchFamily="34" charset="0"/>
                <a:sym typeface="Symbol" panose="05050102010706020507" pitchFamily="18" charset="2"/>
              </a:rPr>
              <a:t>overloadable</a:t>
            </a:r>
            <a:r>
              <a:rPr lang="en-US" sz="2400" b="1" i="1" dirty="0" smtClean="0">
                <a:solidFill>
                  <a:srgbClr val="2C14DE"/>
                </a:solidFill>
                <a:latin typeface="Calibri" panose="020F0502020204030204" pitchFamily="34" charset="0"/>
                <a:sym typeface="Symbol" panose="05050102010706020507" pitchFamily="18" charset="2"/>
              </a:rPr>
              <a:t> operator</a:t>
            </a:r>
          </a:p>
          <a:p>
            <a:pPr>
              <a:lnSpc>
                <a:spcPct val="80000"/>
              </a:lnSpc>
              <a:buFont typeface="Wingdings" panose="05000000000000000000" pitchFamily="2" charset="2"/>
              <a:buNone/>
            </a:pPr>
            <a:endParaRPr lang="en-US" sz="2400" i="1" dirty="0" smtClean="0">
              <a:latin typeface="Calibri" panose="020F0502020204030204" pitchFamily="34" charset="0"/>
              <a:sym typeface="Symbol" panose="05050102010706020507" pitchFamily="18" charset="2"/>
            </a:endParaRPr>
          </a:p>
          <a:p>
            <a:pPr>
              <a:lnSpc>
                <a:spcPct val="80000"/>
              </a:lnSpc>
              <a:buFont typeface="Wingdings" panose="05000000000000000000" pitchFamily="2" charset="2"/>
              <a:buNone/>
            </a:pPr>
            <a:r>
              <a:rPr lang="en-US" sz="2400" b="1" i="1" u="sng" dirty="0" smtClean="0">
                <a:latin typeface="Calibri" panose="020F0502020204030204" pitchFamily="34" charset="0"/>
                <a:sym typeface="Symbol" panose="05050102010706020507" pitchFamily="18" charset="2"/>
              </a:rPr>
              <a:t>Example:</a:t>
            </a:r>
          </a:p>
          <a:p>
            <a:pPr>
              <a:lnSpc>
                <a:spcPct val="80000"/>
              </a:lnSpc>
            </a:pPr>
            <a:endParaRPr lang="en-US" sz="2400" dirty="0" smtClean="0">
              <a:latin typeface="Times New Roman" panose="02020603050405020304" pitchFamily="18" charset="0"/>
              <a:sym typeface="Symbol" panose="05050102010706020507" pitchFamily="18" charset="2"/>
            </a:endParaRPr>
          </a:p>
          <a:p>
            <a:pPr>
              <a:lnSpc>
                <a:spcPct val="80000"/>
              </a:lnSpc>
              <a:buFont typeface="Wingdings" panose="05000000000000000000" pitchFamily="2" charset="2"/>
              <a:buNone/>
            </a:pPr>
            <a:r>
              <a:rPr lang="en-US" sz="2400" b="1" dirty="0" smtClean="0">
                <a:solidFill>
                  <a:srgbClr val="FF0000"/>
                </a:solidFill>
                <a:latin typeface="Courier New" panose="02070309020205020404" pitchFamily="49" charset="0"/>
              </a:rPr>
              <a:t>   void   operator+ (</a:t>
            </a:r>
            <a:r>
              <a:rPr lang="en-US" sz="2400" b="1" i="1" dirty="0" smtClean="0">
                <a:solidFill>
                  <a:srgbClr val="FF0000"/>
                </a:solidFill>
                <a:latin typeface="Courier New" panose="02070309020205020404" pitchFamily="49" charset="0"/>
              </a:rPr>
              <a:t>parameters</a:t>
            </a:r>
            <a:r>
              <a:rPr lang="en-US" sz="2400" b="1" dirty="0" smtClean="0">
                <a:solidFill>
                  <a:srgbClr val="FF0000"/>
                </a:solidFill>
                <a:latin typeface="Courier New" panose="02070309020205020404" pitchFamily="49" charset="0"/>
              </a:rPr>
              <a:t>){ }</a:t>
            </a:r>
          </a:p>
          <a:p>
            <a:pPr>
              <a:lnSpc>
                <a:spcPct val="80000"/>
              </a:lnSpc>
              <a:buFont typeface="Wingdings" panose="05000000000000000000" pitchFamily="2" charset="2"/>
              <a:buNone/>
            </a:pPr>
            <a:r>
              <a:rPr lang="en-US" sz="2400" b="1" dirty="0" smtClean="0">
                <a:solidFill>
                  <a:srgbClr val="FF0000"/>
                </a:solidFill>
                <a:latin typeface="Courier New" panose="02070309020205020404" pitchFamily="49" charset="0"/>
              </a:rPr>
              <a:t>    </a:t>
            </a:r>
            <a:r>
              <a:rPr lang="en-US" sz="2400" b="1" dirty="0" smtClean="0">
                <a:solidFill>
                  <a:srgbClr val="FF0000"/>
                </a:solidFill>
                <a:latin typeface="Courier New" panose="02070309020205020404" pitchFamily="49" charset="0"/>
                <a:sym typeface="Symbol" panose="05050102010706020507" pitchFamily="18" charset="2"/>
              </a:rPr>
              <a:t>            		         </a:t>
            </a:r>
            <a:br>
              <a:rPr lang="en-US" sz="2400" b="1" dirty="0" smtClean="0">
                <a:solidFill>
                  <a:srgbClr val="FF0000"/>
                </a:solidFill>
                <a:latin typeface="Courier New" panose="02070309020205020404" pitchFamily="49" charset="0"/>
                <a:sym typeface="Symbol" panose="05050102010706020507" pitchFamily="18" charset="2"/>
              </a:rPr>
            </a:br>
            <a:r>
              <a:rPr lang="en-US" sz="2000" i="1" dirty="0" smtClean="0">
                <a:solidFill>
                  <a:srgbClr val="FF0000"/>
                </a:solidFill>
                <a:latin typeface="Times New Roman" panose="02020603050405020304" pitchFamily="18" charset="0"/>
                <a:sym typeface="Symbol" panose="05050102010706020507" pitchFamily="18" charset="2"/>
              </a:rPr>
              <a:t>any type             keyword    operator symbol           function body</a:t>
            </a:r>
            <a:endParaRPr lang="en-US" sz="2800" dirty="0" smtClean="0">
              <a:solidFill>
                <a:srgbClr val="FF0000"/>
              </a:solidFill>
              <a:latin typeface="Times New Roman" panose="02020603050405020304" pitchFamily="18" charset="0"/>
              <a:sym typeface="Symbol" panose="05050102010706020507" pitchFamily="18" charset="2"/>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616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0"/>
            <a:ext cx="8153400" cy="1066800"/>
          </a:xfrm>
        </p:spPr>
        <p:txBody>
          <a:bodyPr/>
          <a:lstStyle/>
          <a:p>
            <a:r>
              <a:rPr lang="en-US" b="1" dirty="0" smtClean="0">
                <a:solidFill>
                  <a:srgbClr val="D20000"/>
                </a:solidFill>
                <a:cs typeface="Tahoma" panose="020B0604030504040204" pitchFamily="34" charset="0"/>
              </a:rPr>
              <a:t>String Library</a:t>
            </a:r>
          </a:p>
        </p:txBody>
      </p:sp>
      <p:sp>
        <p:nvSpPr>
          <p:cNvPr id="41987" name="Rectangle 3"/>
          <p:cNvSpPr>
            <a:spLocks noGrp="1" noChangeArrowheads="1"/>
          </p:cNvSpPr>
          <p:nvPr>
            <p:ph type="body" idx="1"/>
          </p:nvPr>
        </p:nvSpPr>
        <p:spPr>
          <a:xfrm>
            <a:off x="228600" y="1295400"/>
            <a:ext cx="8763000" cy="4953000"/>
          </a:xfrm>
        </p:spPr>
        <p:txBody>
          <a:bodyPr/>
          <a:lstStyle/>
          <a:p>
            <a:pPr>
              <a:lnSpc>
                <a:spcPct val="80000"/>
              </a:lnSpc>
              <a:spcBef>
                <a:spcPct val="0"/>
              </a:spcBef>
              <a:buFont typeface="Monotype Sorts" charset="2"/>
              <a:buNone/>
            </a:pPr>
            <a:r>
              <a:rPr lang="en-US" sz="2300" b="1" dirty="0" err="1" smtClean="0">
                <a:solidFill>
                  <a:srgbClr val="2C14DE"/>
                </a:solidFill>
                <a:latin typeface="Courier New" panose="02070309020205020404" pitchFamily="49" charset="0"/>
                <a:ea typeface="Tahoma" panose="020B0604030504040204" pitchFamily="34" charset="0"/>
                <a:cs typeface="Courier New" panose="02070309020205020404" pitchFamily="49" charset="0"/>
              </a:rPr>
              <a:t>bool</a:t>
            </a:r>
            <a:r>
              <a:rPr lang="en-US" sz="2300" b="1" dirty="0" smtClean="0">
                <a:solidFill>
                  <a:srgbClr val="2C14DE"/>
                </a:solidFill>
                <a:latin typeface="Courier New" panose="02070309020205020404" pitchFamily="49" charset="0"/>
                <a:ea typeface="Tahoma" panose="020B0604030504040204" pitchFamily="34" charset="0"/>
                <a:cs typeface="Courier New" panose="02070309020205020404" pitchFamily="49" charset="0"/>
              </a:rPr>
              <a:t> String::operator == ( String &amp;par)</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bool</a:t>
            </a: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val</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val</a:t>
            </a:r>
            <a:r>
              <a:rPr lang="en-US" sz="2300" b="1" dirty="0" smtClean="0">
                <a:latin typeface="Courier New" panose="02070309020205020404" pitchFamily="49" charset="0"/>
                <a:ea typeface="Tahoma" panose="020B0604030504040204" pitchFamily="34" charset="0"/>
                <a:cs typeface="Courier New" panose="02070309020205020404" pitchFamily="49" charset="0"/>
              </a:rPr>
              <a:t> =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strcmp</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text,par.text</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if (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val</a:t>
            </a:r>
            <a:r>
              <a:rPr lang="en-US" sz="2300" b="1" dirty="0" smtClean="0">
                <a:latin typeface="Courier New" panose="02070309020205020404" pitchFamily="49" charset="0"/>
                <a:ea typeface="Tahoma" panose="020B0604030504040204" pitchFamily="34" charset="0"/>
                <a:cs typeface="Courier New" panose="02070309020205020404" pitchFamily="49" charset="0"/>
              </a:rPr>
              <a:t> == 0 )</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return true;</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else</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return false;</a:t>
            </a:r>
          </a:p>
          <a:p>
            <a:pPr>
              <a:lnSpc>
                <a:spcPct val="80000"/>
              </a:lnSpc>
              <a:spcBef>
                <a:spcPct val="0"/>
              </a:spcBef>
              <a:buFont typeface="Monotype Sorts" charset="2"/>
              <a:buNone/>
            </a:pPr>
            <a:endParaRPr lang="en-US" sz="2300" b="1" dirty="0" smtClean="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smtClean="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solidFill>
                  <a:srgbClr val="2C14DE"/>
                </a:solidFill>
                <a:latin typeface="Courier New" panose="02070309020205020404" pitchFamily="49" charset="0"/>
                <a:ea typeface="Tahoma" panose="020B0604030504040204" pitchFamily="34" charset="0"/>
                <a:cs typeface="Courier New" panose="02070309020205020404" pitchFamily="49" charset="0"/>
              </a:rPr>
              <a:t>void String::operator = (char *</a:t>
            </a:r>
            <a:r>
              <a:rPr lang="en-US" sz="2300" b="1" dirty="0" err="1" smtClean="0">
                <a:solidFill>
                  <a:srgbClr val="2C14DE"/>
                </a:solidFill>
                <a:latin typeface="Courier New" panose="02070309020205020404" pitchFamily="49" charset="0"/>
                <a:ea typeface="Tahoma" panose="020B0604030504040204" pitchFamily="34" charset="0"/>
                <a:cs typeface="Courier New" panose="02070309020205020404" pitchFamily="49" charset="0"/>
              </a:rPr>
              <a:t>str</a:t>
            </a:r>
            <a:r>
              <a:rPr lang="en-US" sz="2300" b="1" dirty="0" smtClean="0">
                <a:solidFill>
                  <a:srgbClr val="2C14DE"/>
                </a:solidFill>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text = new char[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strlen</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a:t>
            </a: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strcpy</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text,str</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smtClean="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smtClean="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smtClean="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smtClean="0">
              <a:latin typeface="Tahoma" panose="020B0604030504040204" pitchFamily="34"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0497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a:solidFill>
                  <a:srgbClr val="D20000"/>
                </a:solidFill>
                <a:cs typeface="Tahoma" panose="020B0604030504040204" pitchFamily="34" charset="0"/>
              </a:rPr>
              <a:t>String</a:t>
            </a:r>
            <a:r>
              <a:rPr lang="en-US" dirty="0" smtClean="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3011" name="Rectangle 3"/>
          <p:cNvSpPr>
            <a:spLocks noGrp="1" noChangeArrowheads="1"/>
          </p:cNvSpPr>
          <p:nvPr>
            <p:ph idx="1"/>
          </p:nvPr>
        </p:nvSpPr>
        <p:spPr>
          <a:xfrm>
            <a:off x="228600" y="1295400"/>
            <a:ext cx="8610600" cy="4953000"/>
          </a:xfrm>
        </p:spPr>
        <p:txBody>
          <a:bodyPr>
            <a:normAutofit/>
          </a:bodyPr>
          <a:lstStyle/>
          <a:p>
            <a:pPr>
              <a:lnSpc>
                <a:spcPct val="80000"/>
              </a:lnSpc>
              <a:spcBef>
                <a:spcPct val="0"/>
              </a:spcBef>
              <a:buFont typeface="Monotype Sorts" charset="2"/>
              <a:buNone/>
            </a:pPr>
            <a:r>
              <a:rPr lang="en-US" sz="26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String&amp; String::operator + (String &amp;par)</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String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iSt</a:t>
            </a:r>
            <a:r>
              <a:rPr lang="en-US" sz="2600" b="1" dirty="0" smtClean="0">
                <a:latin typeface="Consolas" panose="020B06090202040302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int</a:t>
            </a:r>
            <a:r>
              <a:rPr lang="en-US" sz="2600" b="1" dirty="0" smtClean="0">
                <a:latin typeface="Consolas" panose="020B0609020204030204" pitchFamily="49" charset="0"/>
                <a:ea typeface="Tahoma" panose="020B0604030504040204" pitchFamily="34" charset="0"/>
                <a:cs typeface="Courier New" panose="02070309020205020404" pitchFamily="49" charset="0"/>
              </a:rPr>
              <a:t> length = 0;</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length =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strlen</a:t>
            </a:r>
            <a:r>
              <a:rPr lang="en-US" sz="2600" b="1" dirty="0" smtClean="0">
                <a:latin typeface="Consolas" panose="020B0609020204030204" pitchFamily="49" charset="0"/>
                <a:ea typeface="Tahoma" panose="020B0604030504040204" pitchFamily="34" charset="0"/>
                <a:cs typeface="Courier New" panose="02070309020205020404" pitchFamily="49" charset="0"/>
              </a:rPr>
              <a:t>(text);</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length +=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strlen</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r>
              <a:rPr lang="en-US" sz="2600" b="1" dirty="0" err="1" smtClean="0">
                <a:latin typeface="Consolas" panose="020B0609020204030204" pitchFamily="49" charset="0"/>
                <a:ea typeface="Tahoma" panose="020B0604030504040204" pitchFamily="34" charset="0"/>
                <a:cs typeface="Courier New" panose="02070309020205020404" pitchFamily="49" charset="0"/>
              </a:rPr>
              <a:t>par.text</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iSt.text</a:t>
            </a:r>
            <a:r>
              <a:rPr lang="en-US" sz="2600" b="1" dirty="0" smtClean="0">
                <a:latin typeface="Consolas" panose="020B0609020204030204" pitchFamily="49" charset="0"/>
                <a:ea typeface="Tahoma" panose="020B0604030504040204" pitchFamily="34" charset="0"/>
                <a:cs typeface="Courier New" panose="02070309020205020404" pitchFamily="49" charset="0"/>
              </a:rPr>
              <a:t> = new char[length];</a:t>
            </a:r>
          </a:p>
          <a:p>
            <a:pPr>
              <a:lnSpc>
                <a:spcPct val="80000"/>
              </a:lnSpc>
              <a:spcBef>
                <a:spcPct val="0"/>
              </a:spcBef>
              <a:buFont typeface="Monotype Sorts" charset="2"/>
              <a:buNone/>
            </a:pPr>
            <a:endParaRPr lang="en-US" sz="26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strcpy</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iSt.text,text</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strcat</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iSt.text,par.text</a:t>
            </a:r>
            <a:r>
              <a:rPr lang="en-US" sz="26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6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	return </a:t>
            </a:r>
            <a:r>
              <a:rPr lang="en-US" sz="2600" b="1" dirty="0" err="1" smtClean="0">
                <a:latin typeface="Consolas" panose="020B0609020204030204" pitchFamily="49" charset="0"/>
                <a:ea typeface="Tahoma" panose="020B0604030504040204" pitchFamily="34" charset="0"/>
                <a:cs typeface="Courier New" panose="02070309020205020404" pitchFamily="49" charset="0"/>
              </a:rPr>
              <a:t>iSt</a:t>
            </a:r>
            <a:r>
              <a:rPr lang="en-US" sz="2600" b="1" dirty="0" smtClean="0">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600" b="1" dirty="0" smtClean="0">
                <a:latin typeface="Consolas" panose="020B0609020204030204" pitchFamily="49" charset="0"/>
                <a:ea typeface="Tahoma" panose="020B0604030504040204" pitchFamily="34"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2479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90600" y="0"/>
            <a:ext cx="8153400" cy="1112519"/>
          </a:xfrm>
        </p:spPr>
        <p:txBody>
          <a:bodyPr>
            <a:normAutofit/>
          </a:bodyPr>
          <a:lstStyle/>
          <a:p>
            <a:r>
              <a:rPr lang="en-US" b="1" dirty="0">
                <a:solidFill>
                  <a:srgbClr val="D20000"/>
                </a:solidFill>
                <a:cs typeface="Tahoma" panose="020B0604030504040204" pitchFamily="34" charset="0"/>
              </a:rPr>
              <a:t>String Library</a:t>
            </a:r>
          </a:p>
        </p:txBody>
      </p:sp>
      <p:sp>
        <p:nvSpPr>
          <p:cNvPr id="44035"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smtClean="0">
                <a:solidFill>
                  <a:srgbClr val="2C14DE"/>
                </a:solidFill>
                <a:latin typeface="Courier New" panose="02070309020205020404" pitchFamily="49" charset="0"/>
                <a:ea typeface="Tahoma" panose="020B0604030504040204" pitchFamily="34" charset="0"/>
                <a:cs typeface="Courier New" panose="02070309020205020404" pitchFamily="49" charset="0"/>
              </a:rPr>
              <a:t>String&amp; String::operator + (char *</a:t>
            </a:r>
            <a:r>
              <a:rPr lang="en-US" sz="2300" b="1" dirty="0" err="1" smtClean="0">
                <a:solidFill>
                  <a:srgbClr val="2C14DE"/>
                </a:solidFill>
                <a:latin typeface="Courier New" panose="02070309020205020404" pitchFamily="49" charset="0"/>
                <a:ea typeface="Tahoma" panose="020B0604030504040204" pitchFamily="34" charset="0"/>
                <a:cs typeface="Courier New" panose="02070309020205020404" pitchFamily="49" charset="0"/>
              </a:rPr>
              <a:t>str</a:t>
            </a:r>
            <a:r>
              <a:rPr lang="en-US" sz="2300" b="1" dirty="0" smtClean="0">
                <a:solidFill>
                  <a:srgbClr val="2C14DE"/>
                </a:solidFill>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String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iSt</a:t>
            </a:r>
            <a:r>
              <a:rPr lang="en-US" sz="2300" b="1" dirty="0" smtClean="0">
                <a:latin typeface="Courier New" panose="020703090202050204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int</a:t>
            </a:r>
            <a:r>
              <a:rPr lang="en-US" sz="2300" b="1" dirty="0" smtClean="0">
                <a:latin typeface="Courier New" panose="02070309020205020404" pitchFamily="49" charset="0"/>
                <a:ea typeface="Tahoma" panose="020B0604030504040204" pitchFamily="34" charset="0"/>
                <a:cs typeface="Courier New" panose="02070309020205020404" pitchFamily="49" charset="0"/>
              </a:rPr>
              <a:t> length = 0;</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length =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strlen</a:t>
            </a:r>
            <a:r>
              <a:rPr lang="en-US" sz="2300" b="1" dirty="0" smtClean="0">
                <a:latin typeface="Courier New" panose="02070309020205020404" pitchFamily="49" charset="0"/>
                <a:ea typeface="Tahoma" panose="020B0604030504040204" pitchFamily="34" charset="0"/>
                <a:cs typeface="Courier New" panose="02070309020205020404" pitchFamily="49" charset="0"/>
              </a:rPr>
              <a:t>(text);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length +=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strlen</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smtClean="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iSt.text</a:t>
            </a:r>
            <a:r>
              <a:rPr lang="en-US" sz="2300" b="1" dirty="0" smtClean="0">
                <a:latin typeface="Courier New" panose="02070309020205020404" pitchFamily="49" charset="0"/>
                <a:ea typeface="Tahoma" panose="020B0604030504040204" pitchFamily="34" charset="0"/>
                <a:cs typeface="Courier New" panose="02070309020205020404" pitchFamily="49" charset="0"/>
              </a:rPr>
              <a:t> = new char[length];</a:t>
            </a:r>
          </a:p>
          <a:p>
            <a:pPr>
              <a:lnSpc>
                <a:spcPct val="80000"/>
              </a:lnSpc>
              <a:spcBef>
                <a:spcPct val="0"/>
              </a:spcBef>
              <a:buFont typeface="Monotype Sorts" charset="2"/>
              <a:buNone/>
            </a:pPr>
            <a:endParaRPr lang="en-US" sz="2300" b="1" dirty="0" smtClean="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strcpy</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iSt.text,text</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strcat</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iSt.text,str</a:t>
            </a: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smtClean="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	return </a:t>
            </a:r>
            <a:r>
              <a:rPr lang="en-US" sz="2300" b="1" dirty="0" err="1" smtClean="0">
                <a:latin typeface="Courier New" panose="02070309020205020404" pitchFamily="49" charset="0"/>
                <a:ea typeface="Tahoma" panose="020B0604030504040204" pitchFamily="34" charset="0"/>
                <a:cs typeface="Courier New" panose="02070309020205020404" pitchFamily="49" charset="0"/>
              </a:rPr>
              <a:t>iSt</a:t>
            </a:r>
            <a:r>
              <a:rPr lang="en-US" sz="2300" b="1" dirty="0" smtClean="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smtClean="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smtClean="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smtClean="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smtClean="0">
              <a:latin typeface="Tahoma" panose="020B0604030504040204" pitchFamily="34"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182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smtClean="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5059"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&amp; operator&lt;&lt; (</a:t>
            </a: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&amp;out, String &amp;</a:t>
            </a: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out &lt;&lt;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str.text</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return out;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&amp; operator&gt;&gt; (</a:t>
            </a: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 &amp;in, String &amp;</a:t>
            </a:r>
            <a:r>
              <a:rPr lang="en-US" sz="2300" b="1" dirty="0" err="1" smtClean="0">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smtClean="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char temp[200];</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in &gt;&gt; temp;</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text = new char[</a:t>
            </a:r>
            <a:r>
              <a:rPr lang="en-US" sz="2300" b="1" dirty="0" err="1" smtClean="0">
                <a:latin typeface="Consolas" panose="020B0609020204030204" pitchFamily="49" charset="0"/>
                <a:ea typeface="Tahoma" panose="020B0604030504040204" pitchFamily="34" charset="0"/>
                <a:cs typeface="Courier New" panose="02070309020205020404" pitchFamily="49" charset="0"/>
              </a:rPr>
              <a:t>strlen</a:t>
            </a:r>
            <a:r>
              <a:rPr lang="en-US" sz="2300" b="1" dirty="0" smtClean="0">
                <a:latin typeface="Consolas" panose="020B0609020204030204" pitchFamily="49" charset="0"/>
                <a:ea typeface="Tahoma" panose="020B0604030504040204" pitchFamily="34" charset="0"/>
                <a:cs typeface="Courier New" panose="02070309020205020404" pitchFamily="49" charset="0"/>
              </a:rPr>
              <a:t>(temp)];</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a:t>
            </a:r>
            <a:r>
              <a:rPr lang="en-US" sz="2300" b="1" dirty="0" err="1" smtClean="0">
                <a:latin typeface="Consolas" panose="020B0609020204030204" pitchFamily="49" charset="0"/>
                <a:ea typeface="Tahoma" panose="020B0604030504040204" pitchFamily="34" charset="0"/>
                <a:cs typeface="Courier New" panose="02070309020205020404" pitchFamily="49" charset="0"/>
              </a:rPr>
              <a:t>strcpy</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r>
              <a:rPr lang="en-US" sz="2300" b="1" dirty="0" err="1" smtClean="0">
                <a:latin typeface="Consolas" panose="020B0609020204030204" pitchFamily="49" charset="0"/>
                <a:ea typeface="Tahoma" panose="020B0604030504040204" pitchFamily="34" charset="0"/>
                <a:cs typeface="Courier New" panose="02070309020205020404" pitchFamily="49" charset="0"/>
              </a:rPr>
              <a:t>text,temp</a:t>
            </a: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	return in;</a:t>
            </a:r>
          </a:p>
          <a:p>
            <a:pPr>
              <a:lnSpc>
                <a:spcPct val="80000"/>
              </a:lnSpc>
              <a:spcBef>
                <a:spcPct val="0"/>
              </a:spcBef>
              <a:buFont typeface="Monotype Sorts" charset="2"/>
              <a:buNone/>
            </a:pPr>
            <a:r>
              <a:rPr lang="en-US" sz="2300" b="1" dirty="0" smtClean="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smtClean="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smtClean="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38384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smtClean="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6083"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smtClean="0">
                <a:solidFill>
                  <a:srgbClr val="2C14DE"/>
                </a:solidFill>
                <a:latin typeface="Consolas" panose="020B0609020204030204" pitchFamily="49" charset="0"/>
                <a:cs typeface="Tahoma" panose="020B0604030504040204" pitchFamily="34" charset="0"/>
              </a:rPr>
              <a:t>char&amp; String::[] (</a:t>
            </a:r>
            <a:r>
              <a:rPr lang="en-US" sz="2300" b="1" dirty="0" err="1" smtClean="0">
                <a:solidFill>
                  <a:srgbClr val="2C14DE"/>
                </a:solidFill>
                <a:latin typeface="Consolas" panose="020B0609020204030204" pitchFamily="49" charset="0"/>
                <a:cs typeface="Tahoma" panose="020B0604030504040204" pitchFamily="34" charset="0"/>
              </a:rPr>
              <a:t>int</a:t>
            </a:r>
            <a:r>
              <a:rPr lang="en-US" sz="2300" b="1" dirty="0" smtClean="0">
                <a:solidFill>
                  <a:srgbClr val="2C14DE"/>
                </a:solidFill>
                <a:latin typeface="Consolas" panose="020B0609020204030204" pitchFamily="49" charset="0"/>
                <a:cs typeface="Tahoma" panose="020B0604030504040204" pitchFamily="34" charset="0"/>
              </a:rPr>
              <a:t> Index)</a:t>
            </a:r>
          </a:p>
          <a:p>
            <a:pPr>
              <a:lnSpc>
                <a:spcPct val="80000"/>
              </a:lnSpc>
              <a:spcBef>
                <a:spcPct val="0"/>
              </a:spcBef>
              <a:buFont typeface="Monotype Sorts" charset="2"/>
              <a:buNone/>
            </a:pPr>
            <a:r>
              <a:rPr lang="en-US" sz="2300" b="1" dirty="0" smtClean="0">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b="1" dirty="0" smtClean="0">
                <a:latin typeface="Consolas" panose="020B0609020204030204" pitchFamily="49" charset="0"/>
                <a:cs typeface="Tahoma" panose="020B0604030504040204" pitchFamily="34" charset="0"/>
              </a:rPr>
              <a:t>		return text[Index];</a:t>
            </a:r>
          </a:p>
          <a:p>
            <a:pPr>
              <a:lnSpc>
                <a:spcPct val="80000"/>
              </a:lnSpc>
              <a:spcBef>
                <a:spcPct val="0"/>
              </a:spcBef>
              <a:buFont typeface="Monotype Sorts" charset="2"/>
              <a:buNone/>
            </a:pPr>
            <a:r>
              <a:rPr lang="en-US" sz="2300" b="1" dirty="0" smtClean="0">
                <a:latin typeface="Consolas" panose="020B0609020204030204" pitchFamily="49" charset="0"/>
                <a:cs typeface="Tahoma" panose="020B0604030504040204" pitchFamily="34" charset="0"/>
              </a:rPr>
              <a:t>	</a:t>
            </a:r>
          </a:p>
          <a:p>
            <a:pPr>
              <a:lnSpc>
                <a:spcPct val="80000"/>
              </a:lnSpc>
              <a:spcBef>
                <a:spcPct val="0"/>
              </a:spcBef>
              <a:buFont typeface="Monotype Sorts" charset="2"/>
              <a:buNone/>
            </a:pPr>
            <a:r>
              <a:rPr lang="en-US" sz="2300" b="1" dirty="0" smtClean="0">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endParaRPr lang="en-US" sz="2300" b="1" dirty="0" smtClean="0">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r>
              <a:rPr lang="en-US" sz="2300" b="1" dirty="0" smtClean="0">
                <a:solidFill>
                  <a:srgbClr val="008000"/>
                </a:solidFill>
                <a:latin typeface="Consolas" panose="020B0609020204030204" pitchFamily="49" charset="0"/>
                <a:cs typeface="Tahoma" panose="020B0604030504040204" pitchFamily="34" charset="0"/>
              </a:rPr>
              <a:t>//String string1 = </a:t>
            </a:r>
            <a:r>
              <a:rPr lang="ja-JP" altLang="en-US" sz="2300" b="1" dirty="0" smtClean="0">
                <a:solidFill>
                  <a:srgbClr val="008000"/>
                </a:solidFill>
                <a:latin typeface="Consolas" panose="020B0609020204030204" pitchFamily="49" charset="0"/>
                <a:cs typeface="Tahoma" panose="020B0604030504040204" pitchFamily="34" charset="0"/>
              </a:rPr>
              <a:t>“</a:t>
            </a:r>
            <a:r>
              <a:rPr lang="en-US" altLang="ja-JP" sz="2300" b="1" dirty="0" smtClean="0">
                <a:solidFill>
                  <a:srgbClr val="008000"/>
                </a:solidFill>
                <a:latin typeface="Consolas" panose="020B0609020204030204" pitchFamily="49" charset="0"/>
                <a:ea typeface="Tahoma" panose="020B0604030504040204" pitchFamily="34" charset="0"/>
                <a:cs typeface="Courier New" panose="02070309020205020404" pitchFamily="49" charset="0"/>
              </a:rPr>
              <a:t>hello</a:t>
            </a:r>
            <a:r>
              <a:rPr lang="ja-JP" altLang="en-US" sz="2300" b="1" dirty="0" smtClean="0">
                <a:solidFill>
                  <a:srgbClr val="008000"/>
                </a:solidFill>
                <a:latin typeface="Consolas" panose="020B0609020204030204" pitchFamily="49" charset="0"/>
                <a:cs typeface="Tahoma" panose="020B0604030504040204" pitchFamily="34" charset="0"/>
              </a:rPr>
              <a:t>”</a:t>
            </a:r>
            <a:r>
              <a:rPr lang="en-US" altLang="ja-JP" sz="2300" b="1" dirty="0" smtClean="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dirty="0" smtClean="0">
                <a:solidFill>
                  <a:srgbClr val="008000"/>
                </a:solidFill>
                <a:latin typeface="Consolas" panose="020B0609020204030204" pitchFamily="49" charset="0"/>
                <a:cs typeface="Tahoma" panose="020B0604030504040204" pitchFamily="34" charset="0"/>
              </a:rPr>
              <a:t>// string1[0] = </a:t>
            </a:r>
            <a:r>
              <a:rPr lang="ja-JP" altLang="en-US" sz="2300" dirty="0" smtClean="0">
                <a:solidFill>
                  <a:srgbClr val="008000"/>
                </a:solidFill>
                <a:latin typeface="Consolas" panose="020B0609020204030204" pitchFamily="49" charset="0"/>
                <a:cs typeface="Tahoma" panose="020B0604030504040204" pitchFamily="34" charset="0"/>
              </a:rPr>
              <a:t>‘</a:t>
            </a:r>
            <a:r>
              <a:rPr lang="en-US" altLang="ja-JP" sz="2300" dirty="0" smtClean="0">
                <a:solidFill>
                  <a:srgbClr val="008000"/>
                </a:solidFill>
                <a:latin typeface="Consolas" panose="020B0609020204030204" pitchFamily="49" charset="0"/>
                <a:cs typeface="Tahoma" panose="020B0604030504040204" pitchFamily="34" charset="0"/>
              </a:rPr>
              <a:t>a</a:t>
            </a:r>
            <a:r>
              <a:rPr lang="ja-JP" altLang="en-US" sz="2300" dirty="0" smtClean="0">
                <a:solidFill>
                  <a:srgbClr val="008000"/>
                </a:solidFill>
                <a:latin typeface="Consolas" panose="020B0609020204030204" pitchFamily="49" charset="0"/>
                <a:cs typeface="Tahoma" panose="020B0604030504040204" pitchFamily="34" charset="0"/>
              </a:rPr>
              <a:t>’</a:t>
            </a:r>
            <a:r>
              <a:rPr lang="en-US" altLang="ja-JP" sz="2300" dirty="0" smtClean="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dirty="0" smtClean="0">
                <a:solidFill>
                  <a:srgbClr val="008000"/>
                </a:solidFill>
                <a:latin typeface="Consolas" panose="020B0609020204030204" pitchFamily="49" charset="0"/>
                <a:cs typeface="Tahoma" panose="020B0604030504040204" pitchFamily="34" charset="0"/>
              </a:rPr>
              <a:t>//string1.text[0] = </a:t>
            </a:r>
            <a:r>
              <a:rPr lang="ja-JP" altLang="en-US" sz="2300" dirty="0" smtClean="0">
                <a:solidFill>
                  <a:srgbClr val="008000"/>
                </a:solidFill>
                <a:latin typeface="Consolas" panose="020B0609020204030204" pitchFamily="49" charset="0"/>
                <a:cs typeface="Tahoma" panose="020B0604030504040204" pitchFamily="34" charset="0"/>
              </a:rPr>
              <a:t>‘</a:t>
            </a:r>
            <a:r>
              <a:rPr lang="en-US" altLang="ja-JP" sz="2300" dirty="0" smtClean="0">
                <a:solidFill>
                  <a:srgbClr val="008000"/>
                </a:solidFill>
                <a:latin typeface="Consolas" panose="020B0609020204030204" pitchFamily="49" charset="0"/>
                <a:cs typeface="Tahoma" panose="020B0604030504040204" pitchFamily="34" charset="0"/>
              </a:rPr>
              <a:t>a</a:t>
            </a:r>
            <a:r>
              <a:rPr lang="ja-JP" altLang="en-US" sz="2300" dirty="0" smtClean="0">
                <a:solidFill>
                  <a:srgbClr val="008000"/>
                </a:solidFill>
                <a:latin typeface="Consolas" panose="020B0609020204030204" pitchFamily="49" charset="0"/>
                <a:cs typeface="Tahoma" panose="020B0604030504040204" pitchFamily="34" charset="0"/>
              </a:rPr>
              <a:t>’</a:t>
            </a:r>
            <a:r>
              <a:rPr lang="en-US" altLang="ja-JP" sz="2300" dirty="0" smtClean="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endParaRPr lang="en-US" sz="2300" dirty="0" smtClean="0">
              <a:solidFill>
                <a:srgbClr val="008000"/>
              </a:solidFill>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r>
              <a:rPr lang="en-US" sz="2300" dirty="0" smtClean="0">
                <a:solidFill>
                  <a:srgbClr val="008000"/>
                </a:solidFill>
                <a:latin typeface="Consolas" panose="020B0609020204030204" pitchFamily="49" charset="0"/>
                <a:cs typeface="Tahoma" panose="020B0604030504040204" pitchFamily="34" charset="0"/>
              </a:rPr>
              <a:t>// char c = string1[0];</a:t>
            </a:r>
          </a:p>
          <a:p>
            <a:pPr>
              <a:lnSpc>
                <a:spcPct val="80000"/>
              </a:lnSpc>
              <a:spcBef>
                <a:spcPct val="0"/>
              </a:spcBef>
              <a:buFont typeface="Monotype Sorts" charset="2"/>
              <a:buNone/>
            </a:pPr>
            <a:endParaRPr lang="en-US" sz="2300" dirty="0" smtClean="0">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endParaRPr lang="en-US" sz="1400" dirty="0" smtClean="0">
              <a:latin typeface="Consolas" panose="020B0609020204030204" pitchFamily="49" charset="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6830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smtClean="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7107" name="Rectangle 3"/>
          <p:cNvSpPr>
            <a:spLocks noGrp="1" noChangeArrowheads="1"/>
          </p:cNvSpPr>
          <p:nvPr>
            <p:ph type="body" idx="1"/>
          </p:nvPr>
        </p:nvSpPr>
        <p:spPr>
          <a:xfrm>
            <a:off x="152400" y="1295400"/>
            <a:ext cx="8534400" cy="4495800"/>
          </a:xfrm>
        </p:spPr>
        <p:txBody>
          <a:bodyPr>
            <a:noAutofit/>
          </a:bodyPr>
          <a:lstStyle/>
          <a:p>
            <a:pPr>
              <a:lnSpc>
                <a:spcPct val="80000"/>
              </a:lnSpc>
              <a:spcBef>
                <a:spcPct val="0"/>
              </a:spcBef>
              <a:buFont typeface="Monotype Sorts" charset="2"/>
              <a:buNone/>
            </a:pPr>
            <a:r>
              <a:rPr lang="en-US" sz="1900" b="1" dirty="0" err="1" smtClean="0">
                <a:solidFill>
                  <a:srgbClr val="0070C0"/>
                </a:solidFill>
                <a:latin typeface="Consolas" panose="020B0609020204030204" pitchFamily="49" charset="0"/>
                <a:cs typeface="Courier New" panose="02070309020205020404" pitchFamily="49" charset="0"/>
              </a:rPr>
              <a:t>int</a:t>
            </a:r>
            <a:r>
              <a:rPr lang="en-US" sz="1900" b="1" dirty="0" smtClean="0">
                <a:solidFill>
                  <a:srgbClr val="0070C0"/>
                </a:solidFill>
                <a:latin typeface="Consolas" panose="020B0609020204030204" pitchFamily="49" charset="0"/>
                <a:cs typeface="Courier New" panose="02070309020205020404" pitchFamily="49" charset="0"/>
              </a:rPr>
              <a:t> main ( )</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String string1 =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hello</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String string2 =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smtClean="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string1 =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hello world</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r>
              <a:rPr lang="en-US" sz="1900" b="1" dirty="0" err="1" smtClean="0">
                <a:latin typeface="Consolas" panose="020B0609020204030204" pitchFamily="49" charset="0"/>
                <a:cs typeface="Courier New" panose="02070309020205020404" pitchFamily="49" charset="0"/>
              </a:rPr>
              <a:t>cout</a:t>
            </a:r>
            <a:r>
              <a:rPr lang="en-US" sz="1900" b="1" dirty="0" smtClean="0">
                <a:latin typeface="Consolas" panose="020B0609020204030204" pitchFamily="49" charset="0"/>
                <a:cs typeface="Courier New" panose="02070309020205020404" pitchFamily="49" charset="0"/>
              </a:rPr>
              <a:t> &lt;&lt;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Enter string 2 text</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 &lt;&lt; </a:t>
            </a:r>
            <a:r>
              <a:rPr lang="en-US" altLang="ja-JP" sz="1900" b="1" dirty="0" err="1" smtClean="0">
                <a:latin typeface="Consolas" panose="020B0609020204030204" pitchFamily="49" charset="0"/>
                <a:cs typeface="Courier New" panose="02070309020205020404" pitchFamily="49" charset="0"/>
              </a:rPr>
              <a:t>endl</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r>
              <a:rPr lang="en-US" sz="1900" b="1" dirty="0" err="1" smtClean="0">
                <a:latin typeface="Consolas" panose="020B0609020204030204" pitchFamily="49" charset="0"/>
                <a:cs typeface="Courier New" panose="02070309020205020404" pitchFamily="49" charset="0"/>
              </a:rPr>
              <a:t>cin</a:t>
            </a:r>
            <a:r>
              <a:rPr lang="en-US" sz="1900" b="1" dirty="0" smtClean="0">
                <a:latin typeface="Consolas" panose="020B0609020204030204" pitchFamily="49" charset="0"/>
                <a:cs typeface="Courier New" panose="02070309020205020404" pitchFamily="49" charset="0"/>
              </a:rPr>
              <a:t> &gt;&gt; string2;</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if ( string1 == string2 )</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r>
              <a:rPr lang="en-US" sz="1900" b="1" dirty="0" err="1" smtClean="0">
                <a:latin typeface="Consolas" panose="020B0609020204030204" pitchFamily="49" charset="0"/>
                <a:cs typeface="Courier New" panose="02070309020205020404" pitchFamily="49" charset="0"/>
              </a:rPr>
              <a:t>cout</a:t>
            </a:r>
            <a:r>
              <a:rPr lang="en-US" sz="1900" b="1" dirty="0" smtClean="0">
                <a:latin typeface="Consolas" panose="020B0609020204030204" pitchFamily="49" charset="0"/>
                <a:cs typeface="Courier New" panose="02070309020205020404" pitchFamily="49" charset="0"/>
              </a:rPr>
              <a:t> &lt;&lt;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Both strings are equal</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 &lt;&lt; </a:t>
            </a:r>
            <a:r>
              <a:rPr lang="en-US" altLang="ja-JP" sz="1900" b="1" dirty="0" err="1" smtClean="0">
                <a:latin typeface="Consolas" panose="020B0609020204030204" pitchFamily="49" charset="0"/>
                <a:cs typeface="Courier New" panose="02070309020205020404" pitchFamily="49" charset="0"/>
              </a:rPr>
              <a:t>endl</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smtClean="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string2[0] =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string2[1] =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b</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r>
              <a:rPr lang="en-US" sz="1900" b="1" dirty="0" err="1" smtClean="0">
                <a:latin typeface="Consolas" panose="020B0609020204030204" pitchFamily="49" charset="0"/>
                <a:cs typeface="Courier New" panose="02070309020205020404" pitchFamily="49" charset="0"/>
              </a:rPr>
              <a:t>cout</a:t>
            </a:r>
            <a:r>
              <a:rPr lang="en-US" sz="1900" b="1" dirty="0" smtClean="0">
                <a:latin typeface="Consolas" panose="020B0609020204030204" pitchFamily="49" charset="0"/>
                <a:cs typeface="Courier New" panose="02070309020205020404" pitchFamily="49" charset="0"/>
              </a:rPr>
              <a:t> &lt;&lt;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The second string is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 &lt;&lt; string2 &lt;&lt; </a:t>
            </a:r>
            <a:r>
              <a:rPr lang="en-US" altLang="ja-JP" sz="1900" b="1" dirty="0" err="1" smtClean="0">
                <a:latin typeface="Consolas" panose="020B0609020204030204" pitchFamily="49" charset="0"/>
                <a:cs typeface="Courier New" panose="02070309020205020404" pitchFamily="49" charset="0"/>
              </a:rPr>
              <a:t>endl</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		</a:t>
            </a:r>
            <a:r>
              <a:rPr lang="en-US" sz="1900" b="1" dirty="0" err="1" smtClean="0">
                <a:latin typeface="Consolas" panose="020B0609020204030204" pitchFamily="49" charset="0"/>
                <a:cs typeface="Courier New" panose="02070309020205020404" pitchFamily="49" charset="0"/>
              </a:rPr>
              <a:t>cout</a:t>
            </a:r>
            <a:r>
              <a:rPr lang="en-US" sz="1900" b="1" dirty="0" smtClean="0">
                <a:latin typeface="Consolas" panose="020B0609020204030204" pitchFamily="49" charset="0"/>
                <a:cs typeface="Courier New" panose="02070309020205020404" pitchFamily="49" charset="0"/>
              </a:rPr>
              <a:t>  &lt;&lt; the first character is </a:t>
            </a:r>
            <a:r>
              <a:rPr lang="ja-JP" altLang="en-US" sz="1900" b="1" dirty="0" smtClean="0">
                <a:latin typeface="Consolas" panose="020B0609020204030204" pitchFamily="49" charset="0"/>
                <a:cs typeface="Courier New" panose="02070309020205020404" pitchFamily="49" charset="0"/>
              </a:rPr>
              <a:t>“</a:t>
            </a:r>
            <a:r>
              <a:rPr lang="en-US" altLang="ja-JP" sz="1900" b="1" dirty="0" smtClean="0">
                <a:latin typeface="Consolas" panose="020B0609020204030204" pitchFamily="49" charset="0"/>
                <a:cs typeface="Courier New" panose="02070309020205020404" pitchFamily="49" charset="0"/>
              </a:rPr>
              <a:t>&lt;&lt; string1[0] &lt;&lt; </a:t>
            </a:r>
            <a:r>
              <a:rPr lang="en-US" altLang="ja-JP" sz="1900" b="1" dirty="0" err="1" smtClean="0">
                <a:latin typeface="Consolas" panose="020B0609020204030204" pitchFamily="49" charset="0"/>
                <a:cs typeface="Courier New" panose="02070309020205020404" pitchFamily="49" charset="0"/>
              </a:rPr>
              <a:t>endl</a:t>
            </a:r>
            <a:r>
              <a:rPr lang="en-US" altLang="ja-JP"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smtClean="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smtClean="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endParaRPr lang="en-US" sz="1900" b="1" dirty="0" smtClean="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endParaRPr lang="en-US" sz="1900" b="1" dirty="0" smtClean="0">
              <a:latin typeface="Consolas" panose="020B06090202040302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0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0"/>
            <a:ext cx="8229600" cy="1066800"/>
          </a:xfrm>
        </p:spPr>
        <p:txBody>
          <a:bodyPr>
            <a:normAutofit/>
          </a:bodyPr>
          <a:lstStyle/>
          <a:p>
            <a:r>
              <a:rPr lang="en-US" sz="4800" b="1" dirty="0" smtClean="0">
                <a:solidFill>
                  <a:srgbClr val="B80000"/>
                </a:solidFill>
              </a:rPr>
              <a:t>Operator Overloading</a:t>
            </a:r>
          </a:p>
        </p:txBody>
      </p:sp>
      <p:sp>
        <p:nvSpPr>
          <p:cNvPr id="8195" name="Content Placeholder 2"/>
          <p:cNvSpPr>
            <a:spLocks noGrp="1"/>
          </p:cNvSpPr>
          <p:nvPr>
            <p:ph idx="1"/>
          </p:nvPr>
        </p:nvSpPr>
        <p:spPr/>
        <p:txBody>
          <a:bodyPr/>
          <a:lstStyle/>
          <a:p>
            <a:r>
              <a:rPr lang="en-US" b="1" dirty="0" smtClean="0">
                <a:solidFill>
                  <a:srgbClr val="B80000"/>
                </a:solidFill>
                <a:latin typeface="+mj-lt"/>
                <a:cs typeface="Tahoma" panose="020B0604030504040204" pitchFamily="34" charset="0"/>
              </a:rPr>
              <a:t>Operators</a:t>
            </a:r>
            <a:r>
              <a:rPr lang="en-US" dirty="0" smtClean="0">
                <a:solidFill>
                  <a:srgbClr val="B80000"/>
                </a:solidFill>
                <a:latin typeface="+mj-lt"/>
                <a:cs typeface="Tahoma" panose="020B0604030504040204" pitchFamily="34" charset="0"/>
              </a:rPr>
              <a:t> </a:t>
            </a:r>
            <a:r>
              <a:rPr lang="en-US" dirty="0" smtClean="0">
                <a:latin typeface="+mj-lt"/>
                <a:cs typeface="Tahoma" panose="020B0604030504040204" pitchFamily="34" charset="0"/>
              </a:rPr>
              <a:t>are </a:t>
            </a:r>
            <a:r>
              <a:rPr lang="en-US" b="1" dirty="0" smtClean="0">
                <a:solidFill>
                  <a:srgbClr val="B80000"/>
                </a:solidFill>
                <a:latin typeface="+mj-lt"/>
                <a:cs typeface="Tahoma" panose="020B0604030504040204" pitchFamily="34" charset="0"/>
              </a:rPr>
              <a:t>really functions</a:t>
            </a:r>
          </a:p>
          <a:p>
            <a:pPr lvl="1"/>
            <a:r>
              <a:rPr lang="en-US" dirty="0" smtClean="0">
                <a:latin typeface="+mj-lt"/>
                <a:cs typeface="Tahoma" panose="020B0604030504040204" pitchFamily="34" charset="0"/>
              </a:rPr>
              <a:t>They have </a:t>
            </a:r>
            <a:r>
              <a:rPr lang="en-US" b="1" u="sng" dirty="0" smtClean="0">
                <a:solidFill>
                  <a:srgbClr val="2C14DE"/>
                </a:solidFill>
                <a:latin typeface="+mj-lt"/>
                <a:cs typeface="Tahoma" panose="020B0604030504040204" pitchFamily="34" charset="0"/>
              </a:rPr>
              <a:t>arguments</a:t>
            </a:r>
            <a:r>
              <a:rPr lang="en-US" dirty="0" smtClean="0">
                <a:latin typeface="+mj-lt"/>
                <a:cs typeface="Tahoma" panose="020B0604030504040204" pitchFamily="34" charset="0"/>
              </a:rPr>
              <a:t>, they </a:t>
            </a:r>
            <a:r>
              <a:rPr lang="en-US" b="1" u="sng" dirty="0" smtClean="0">
                <a:solidFill>
                  <a:srgbClr val="2C14DE"/>
                </a:solidFill>
                <a:latin typeface="+mj-lt"/>
                <a:cs typeface="Tahoma" panose="020B0604030504040204" pitchFamily="34" charset="0"/>
              </a:rPr>
              <a:t>return values</a:t>
            </a:r>
          </a:p>
          <a:p>
            <a:pPr lvl="1"/>
            <a:r>
              <a:rPr lang="en-US" dirty="0" smtClean="0">
                <a:latin typeface="+mj-lt"/>
                <a:cs typeface="Tahoma" panose="020B0604030504040204" pitchFamily="34" charset="0"/>
              </a:rPr>
              <a:t>The </a:t>
            </a:r>
            <a:r>
              <a:rPr lang="en-US" b="1" dirty="0" smtClean="0">
                <a:solidFill>
                  <a:srgbClr val="2C14DE"/>
                </a:solidFill>
                <a:latin typeface="+mj-lt"/>
                <a:cs typeface="Tahoma" panose="020B0604030504040204" pitchFamily="34" charset="0"/>
              </a:rPr>
              <a:t>only difference </a:t>
            </a:r>
            <a:r>
              <a:rPr lang="en-US" dirty="0" smtClean="0">
                <a:latin typeface="+mj-lt"/>
                <a:cs typeface="Tahoma" panose="020B0604030504040204" pitchFamily="34" charset="0"/>
              </a:rPr>
              <a:t>is that their </a:t>
            </a:r>
            <a:r>
              <a:rPr lang="en-US" b="1" dirty="0" smtClean="0">
                <a:solidFill>
                  <a:srgbClr val="2C14DE"/>
                </a:solidFill>
                <a:latin typeface="+mj-lt"/>
                <a:cs typeface="Tahoma" panose="020B0604030504040204" pitchFamily="34" charset="0"/>
              </a:rPr>
              <a:t>names</a:t>
            </a:r>
            <a:r>
              <a:rPr lang="en-US" dirty="0" smtClean="0">
                <a:solidFill>
                  <a:srgbClr val="2C14DE"/>
                </a:solidFill>
                <a:latin typeface="+mj-lt"/>
                <a:cs typeface="Tahoma" panose="020B0604030504040204" pitchFamily="34" charset="0"/>
              </a:rPr>
              <a:t> </a:t>
            </a:r>
            <a:r>
              <a:rPr lang="en-US" dirty="0" smtClean="0">
                <a:latin typeface="+mj-lt"/>
                <a:cs typeface="Tahoma" panose="020B0604030504040204" pitchFamily="34" charset="0"/>
              </a:rPr>
              <a:t>take on a </a:t>
            </a:r>
            <a:r>
              <a:rPr lang="en-US" b="1" dirty="0" smtClean="0">
                <a:solidFill>
                  <a:srgbClr val="2C14DE"/>
                </a:solidFill>
                <a:latin typeface="+mj-lt"/>
                <a:cs typeface="Tahoma" panose="020B0604030504040204" pitchFamily="34" charset="0"/>
              </a:rPr>
              <a:t>specific form</a:t>
            </a:r>
            <a:r>
              <a:rPr lang="en-US" dirty="0" smtClean="0">
                <a:latin typeface="+mj-lt"/>
                <a:cs typeface="Tahoma" panose="020B0604030504040204" pitchFamily="34" charset="0"/>
              </a:rPr>
              <a:t>:</a:t>
            </a:r>
          </a:p>
          <a:p>
            <a:pPr marL="457200" lvl="1" indent="0">
              <a:buNone/>
            </a:pPr>
            <a:r>
              <a:rPr lang="en-US" sz="2400" b="1" dirty="0">
                <a:latin typeface="Consolas" panose="020B0609020204030204" pitchFamily="49" charset="0"/>
                <a:cs typeface="Tahoma" panose="020B0604030504040204" pitchFamily="34" charset="0"/>
              </a:rPr>
              <a:t> </a:t>
            </a:r>
            <a:r>
              <a:rPr lang="en-US" sz="2400" b="1" dirty="0" smtClean="0">
                <a:latin typeface="Consolas" panose="020B0609020204030204" pitchFamily="49" charset="0"/>
                <a:cs typeface="Tahoma" panose="020B0604030504040204" pitchFamily="34" charset="0"/>
              </a:rPr>
              <a:t>  </a:t>
            </a:r>
            <a:r>
              <a:rPr lang="fr-FR" sz="2400" b="1" dirty="0" smtClean="0">
                <a:latin typeface="Consolas" panose="020B0609020204030204" pitchFamily="49" charset="0"/>
                <a:cs typeface="Tahoma" panose="020B0604030504040204" pitchFamily="34" charset="0"/>
              </a:rPr>
              <a:t>O</a:t>
            </a:r>
            <a:r>
              <a:rPr lang="en-US" sz="2400" b="1" dirty="0" err="1" smtClean="0">
                <a:latin typeface="Consolas" panose="020B0609020204030204" pitchFamily="49" charset="0"/>
                <a:cs typeface="Tahoma" panose="020B0604030504040204" pitchFamily="34" charset="0"/>
              </a:rPr>
              <a:t>perator</a:t>
            </a:r>
            <a:r>
              <a:rPr lang="en-US" sz="2400" b="1" dirty="0" smtClean="0">
                <a:latin typeface="Consolas" panose="020B0609020204030204" pitchFamily="49" charset="0"/>
                <a:cs typeface="Tahoma" panose="020B0604030504040204" pitchFamily="34" charset="0"/>
              </a:rPr>
              <a:t>+, operator[ ]</a:t>
            </a:r>
          </a:p>
          <a:p>
            <a:pPr lvl="2"/>
            <a:endParaRPr lang="en-US" dirty="0" smtClean="0">
              <a:latin typeface="Tahoma" panose="020B0604030504040204" pitchFamily="34" charset="0"/>
              <a:cs typeface="Tahoma" panose="020B0604030504040204" pitchFamily="34" charset="0"/>
            </a:endParaRPr>
          </a:p>
          <a:p>
            <a:r>
              <a:rPr lang="en-US" sz="3000" b="1" u="sng" dirty="0" smtClean="0">
                <a:solidFill>
                  <a:srgbClr val="D20000"/>
                </a:solidFill>
                <a:cs typeface="Tahoma" panose="020B0604030504040204" pitchFamily="34" charset="0"/>
              </a:rPr>
              <a:t>Overloading provides concise notation:</a:t>
            </a:r>
          </a:p>
          <a:p>
            <a:pPr marL="0" indent="0">
              <a:buNone/>
            </a:pPr>
            <a:r>
              <a:rPr lang="en-US" sz="1800" b="1" dirty="0" smtClean="0">
                <a:latin typeface="Tahoma" panose="020B0604030504040204" pitchFamily="34" charset="0"/>
                <a:cs typeface="Tahoma" panose="020B0604030504040204" pitchFamily="34" charset="0"/>
              </a:rPr>
              <a:t>    // without operator overloading</a:t>
            </a:r>
            <a:r>
              <a:rPr lang="en-US" sz="2400" b="1" dirty="0">
                <a:latin typeface="Tahoma" panose="020B0604030504040204" pitchFamily="34" charset="0"/>
                <a:cs typeface="Tahoma" panose="020B0604030504040204" pitchFamily="34" charset="0"/>
              </a:rPr>
              <a:t/>
            </a:r>
            <a:br>
              <a:rPr lang="en-US" sz="2400" b="1" dirty="0">
                <a:latin typeface="Tahoma" panose="020B0604030504040204" pitchFamily="34" charset="0"/>
                <a:cs typeface="Tahoma" panose="020B0604030504040204" pitchFamily="34" charset="0"/>
              </a:rPr>
            </a:br>
            <a:r>
              <a:rPr lang="en-US" sz="2400" b="1" dirty="0" smtClean="0">
                <a:solidFill>
                  <a:srgbClr val="FF0000"/>
                </a:solidFill>
                <a:latin typeface="Consolas" panose="020B0609020204030204" pitchFamily="49" charset="0"/>
                <a:cs typeface="Tahoma" panose="020B0604030504040204" pitchFamily="34" charset="0"/>
              </a:rPr>
              <a:t>  object2 = object1.add(object2); </a:t>
            </a:r>
            <a:endParaRPr lang="en-US" sz="2400" b="1" dirty="0" smtClean="0">
              <a:latin typeface="Tahoma" panose="020B0604030504040204" pitchFamily="34" charset="0"/>
              <a:cs typeface="Tahoma" panose="020B0604030504040204" pitchFamily="34" charset="0"/>
            </a:endParaRPr>
          </a:p>
          <a:p>
            <a:pPr marL="0" indent="0">
              <a:buNone/>
            </a:pPr>
            <a:endParaRPr lang="en-US" sz="2400" b="1" dirty="0" smtClean="0">
              <a:solidFill>
                <a:srgbClr val="2C14DE"/>
              </a:solidFill>
              <a:latin typeface="Consolas" panose="020B0609020204030204" pitchFamily="49" charset="0"/>
              <a:cs typeface="Tahoma" panose="020B0604030504040204" pitchFamily="34" charset="0"/>
            </a:endParaRPr>
          </a:p>
          <a:p>
            <a:pPr marL="0" indent="0">
              <a:buNone/>
            </a:pPr>
            <a:r>
              <a:rPr lang="en-US" sz="1800" b="1" dirty="0" smtClean="0">
                <a:solidFill>
                  <a:srgbClr val="008000"/>
                </a:solidFill>
                <a:latin typeface="Tahoma" panose="020B0604030504040204" pitchFamily="34" charset="0"/>
                <a:cs typeface="Tahoma" panose="020B0604030504040204" pitchFamily="34" charset="0"/>
              </a:rPr>
              <a:t>    // with operator overloading</a:t>
            </a:r>
            <a:endParaRPr lang="en-US" sz="1800" b="1" dirty="0" smtClean="0">
              <a:solidFill>
                <a:srgbClr val="2C14DE"/>
              </a:solidFill>
              <a:latin typeface="Consolas" panose="020B0609020204030204" pitchFamily="49" charset="0"/>
              <a:cs typeface="Tahoma" panose="020B0604030504040204" pitchFamily="34" charset="0"/>
            </a:endParaRPr>
          </a:p>
          <a:p>
            <a:pPr marL="0" indent="0">
              <a:buNone/>
            </a:pPr>
            <a:r>
              <a:rPr lang="en-US" sz="2400" b="1" dirty="0" smtClean="0">
                <a:solidFill>
                  <a:srgbClr val="2C14DE"/>
                </a:solidFill>
                <a:latin typeface="Consolas" panose="020B0609020204030204" pitchFamily="49" charset="0"/>
                <a:cs typeface="Tahoma" panose="020B0604030504040204" pitchFamily="34" charset="0"/>
              </a:rPr>
              <a:t>  object2 = object2 + object1; </a:t>
            </a:r>
            <a:endParaRPr lang="en-US" dirty="0" smtClean="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53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0"/>
            <a:ext cx="8153400" cy="1066800"/>
          </a:xfrm>
        </p:spPr>
        <p:txBody>
          <a:bodyPr>
            <a:normAutofit fontScale="90000"/>
          </a:bodyPr>
          <a:lstStyle/>
          <a:p>
            <a:r>
              <a:rPr lang="en-US" b="1" dirty="0" smtClean="0">
                <a:solidFill>
                  <a:srgbClr val="B80000"/>
                </a:solidFill>
              </a:rPr>
              <a:t>Restriction on Operator Overloading</a:t>
            </a:r>
          </a:p>
        </p:txBody>
      </p:sp>
      <p:sp>
        <p:nvSpPr>
          <p:cNvPr id="3" name="Content Placeholder 2"/>
          <p:cNvSpPr>
            <a:spLocks noGrp="1"/>
          </p:cNvSpPr>
          <p:nvPr>
            <p:ph idx="1"/>
          </p:nvPr>
        </p:nvSpPr>
        <p:spPr>
          <a:xfrm>
            <a:off x="0" y="914400"/>
            <a:ext cx="9144000" cy="6019800"/>
          </a:xfrm>
        </p:spPr>
        <p:txBody>
          <a:bodyPr>
            <a:normAutofit fontScale="92500"/>
          </a:bodyPr>
          <a:lstStyle/>
          <a:p>
            <a:pPr>
              <a:spcAft>
                <a:spcPts val="600"/>
              </a:spcAft>
              <a:defRPr/>
            </a:pPr>
            <a:r>
              <a:rPr lang="en-US" dirty="0" smtClean="0">
                <a:latin typeface="+mj-lt"/>
                <a:ea typeface="Tahoma" pitchFamily="34" charset="0"/>
                <a:cs typeface="Tahoma" pitchFamily="34" charset="0"/>
              </a:rPr>
              <a:t>With </a:t>
            </a:r>
            <a:r>
              <a:rPr lang="en-US" b="1" dirty="0" smtClean="0">
                <a:latin typeface="+mj-lt"/>
                <a:ea typeface="Tahoma" pitchFamily="34" charset="0"/>
                <a:cs typeface="Tahoma" pitchFamily="34" charset="0"/>
              </a:rPr>
              <a:t>operator overloading </a:t>
            </a:r>
            <a:r>
              <a:rPr lang="en-US" b="1" u="sng" dirty="0" smtClean="0">
                <a:solidFill>
                  <a:srgbClr val="FF0000"/>
                </a:solidFill>
                <a:latin typeface="+mj-lt"/>
                <a:ea typeface="Tahoma" pitchFamily="34" charset="0"/>
                <a:cs typeface="Tahoma" pitchFamily="34" charset="0"/>
              </a:rPr>
              <a:t>we cannot change</a:t>
            </a:r>
            <a:r>
              <a:rPr lang="en-US" b="1" dirty="0" smtClean="0">
                <a:solidFill>
                  <a:srgbClr val="FF0000"/>
                </a:solidFill>
                <a:latin typeface="+mj-lt"/>
                <a:ea typeface="Tahoma" pitchFamily="34" charset="0"/>
                <a:cs typeface="Tahoma" pitchFamily="34" charset="0"/>
              </a:rPr>
              <a:t>:</a:t>
            </a:r>
          </a:p>
          <a:p>
            <a:pPr marL="914400" lvl="1" indent="-457200">
              <a:spcAft>
                <a:spcPts val="600"/>
              </a:spcAft>
              <a:buFont typeface="+mj-lt"/>
              <a:buAutoNum type="arabicPeriod"/>
              <a:defRPr/>
            </a:pPr>
            <a:r>
              <a:rPr lang="en-US" sz="2600" b="1" dirty="0" smtClean="0">
                <a:latin typeface="+mj-lt"/>
                <a:ea typeface="Tahoma" pitchFamily="34" charset="0"/>
                <a:cs typeface="Tahoma" pitchFamily="34" charset="0"/>
              </a:rPr>
              <a:t>How </a:t>
            </a:r>
            <a:r>
              <a:rPr lang="en-US" sz="2600" b="1" dirty="0" smtClean="0">
                <a:solidFill>
                  <a:srgbClr val="2C14DE"/>
                </a:solidFill>
                <a:latin typeface="+mj-lt"/>
                <a:ea typeface="Tahoma" pitchFamily="34" charset="0"/>
                <a:cs typeface="Tahoma" pitchFamily="34" charset="0"/>
              </a:rPr>
              <a:t>operators act on built-in data types</a:t>
            </a:r>
            <a:r>
              <a:rPr lang="en-US" sz="2600" b="1" dirty="0" smtClean="0">
                <a:latin typeface="+mj-lt"/>
                <a:ea typeface="Tahoma" pitchFamily="34" charset="0"/>
                <a:cs typeface="Tahoma" pitchFamily="34" charset="0"/>
              </a:rPr>
              <a:t>:</a:t>
            </a:r>
          </a:p>
          <a:p>
            <a:pPr lvl="2">
              <a:spcAft>
                <a:spcPts val="600"/>
              </a:spcAft>
              <a:defRPr/>
            </a:pPr>
            <a:r>
              <a:rPr lang="en-US" sz="2600" dirty="0" smtClean="0">
                <a:latin typeface="+mj-lt"/>
                <a:ea typeface="Tahoma" pitchFamily="34" charset="0"/>
                <a:cs typeface="Tahoma" pitchFamily="34" charset="0"/>
              </a:rPr>
              <a:t>i.e., </a:t>
            </a:r>
            <a:r>
              <a:rPr lang="en-US" sz="2600" b="1" i="1" dirty="0" smtClean="0">
                <a:latin typeface="+mj-lt"/>
                <a:ea typeface="Tahoma" pitchFamily="34" charset="0"/>
                <a:cs typeface="Tahoma" pitchFamily="34" charset="0"/>
              </a:rPr>
              <a:t>cannot change integer addition</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Precedence of operator </a:t>
            </a:r>
            <a:r>
              <a:rPr lang="en-US" b="1" dirty="0" smtClean="0">
                <a:latin typeface="+mj-lt"/>
                <a:ea typeface="Tahoma" pitchFamily="34" charset="0"/>
                <a:cs typeface="Tahoma" pitchFamily="34" charset="0"/>
              </a:rPr>
              <a:t>(order of evaluation)</a:t>
            </a:r>
          </a:p>
          <a:p>
            <a:pPr lvl="2">
              <a:spcAft>
                <a:spcPts val="600"/>
              </a:spcAft>
              <a:defRPr/>
            </a:pPr>
            <a:r>
              <a:rPr lang="en-US" sz="2600" b="1" dirty="0" smtClean="0">
                <a:latin typeface="+mj-lt"/>
                <a:ea typeface="Tahoma" pitchFamily="34" charset="0"/>
                <a:cs typeface="Tahoma" pitchFamily="34" charset="0"/>
              </a:rPr>
              <a:t>Use parentheses </a:t>
            </a:r>
            <a:r>
              <a:rPr lang="en-US" sz="2600" dirty="0" smtClean="0">
                <a:latin typeface="+mj-lt"/>
                <a:ea typeface="Tahoma" pitchFamily="34" charset="0"/>
                <a:cs typeface="Tahoma" pitchFamily="34" charset="0"/>
              </a:rPr>
              <a:t>to </a:t>
            </a:r>
            <a:r>
              <a:rPr lang="en-US" sz="2600" b="1" dirty="0" smtClean="0">
                <a:latin typeface="+mj-lt"/>
                <a:ea typeface="Tahoma" pitchFamily="34" charset="0"/>
                <a:cs typeface="Tahoma" pitchFamily="34" charset="0"/>
              </a:rPr>
              <a:t>force order-of-operations</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Association rules </a:t>
            </a:r>
            <a:r>
              <a:rPr lang="en-US" b="1" dirty="0" smtClean="0">
                <a:latin typeface="+mj-lt"/>
                <a:ea typeface="Tahoma" pitchFamily="34" charset="0"/>
                <a:cs typeface="Tahoma" pitchFamily="34" charset="0"/>
              </a:rPr>
              <a:t>(</a:t>
            </a:r>
            <a:r>
              <a:rPr lang="en-US" b="1" i="1" dirty="0" smtClean="0">
                <a:latin typeface="+mj-lt"/>
                <a:ea typeface="Tahoma" pitchFamily="34" charset="0"/>
                <a:cs typeface="Tahoma" pitchFamily="34" charset="0"/>
              </a:rPr>
              <a:t>left-to-right</a:t>
            </a:r>
            <a:r>
              <a:rPr lang="en-US" b="1" dirty="0" smtClean="0">
                <a:latin typeface="+mj-lt"/>
                <a:ea typeface="Tahoma" pitchFamily="34" charset="0"/>
                <a:cs typeface="Tahoma" pitchFamily="34" charset="0"/>
              </a:rPr>
              <a:t> or </a:t>
            </a:r>
            <a:r>
              <a:rPr lang="en-US" b="1" i="1" dirty="0" smtClean="0">
                <a:latin typeface="+mj-lt"/>
                <a:ea typeface="Tahoma" pitchFamily="34" charset="0"/>
                <a:cs typeface="Tahoma" pitchFamily="34" charset="0"/>
              </a:rPr>
              <a:t>right-to-left</a:t>
            </a:r>
            <a:r>
              <a:rPr lang="en-US" b="1" dirty="0" smtClean="0">
                <a:latin typeface="+mj-lt"/>
                <a:ea typeface="Tahoma" pitchFamily="34" charset="0"/>
                <a:cs typeface="Tahoma" pitchFamily="34" charset="0"/>
              </a:rPr>
              <a:t> evaluation)</a:t>
            </a:r>
          </a:p>
          <a:p>
            <a:pPr marL="914400" lvl="1" indent="-45720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Number of operands</a:t>
            </a:r>
          </a:p>
          <a:p>
            <a:pPr lvl="2">
              <a:spcAft>
                <a:spcPts val="600"/>
              </a:spcAft>
              <a:defRPr/>
            </a:pPr>
            <a:r>
              <a:rPr lang="en-US" sz="2600" b="1" dirty="0" smtClean="0">
                <a:latin typeface="+mj-lt"/>
                <a:ea typeface="Tahoma" pitchFamily="34" charset="0"/>
                <a:cs typeface="Tahoma" pitchFamily="34" charset="0"/>
              </a:rPr>
              <a:t>i.e., &amp;</a:t>
            </a:r>
            <a:r>
              <a:rPr lang="en-US" sz="2600" dirty="0" smtClean="0">
                <a:latin typeface="+mj-lt"/>
                <a:ea typeface="Tahoma" pitchFamily="34" charset="0"/>
                <a:cs typeface="Tahoma" pitchFamily="34" charset="0"/>
              </a:rPr>
              <a:t> is </a:t>
            </a:r>
            <a:r>
              <a:rPr lang="en-US" sz="2600" b="1" dirty="0" smtClean="0">
                <a:latin typeface="+mj-lt"/>
                <a:ea typeface="Tahoma" pitchFamily="34" charset="0"/>
                <a:cs typeface="Tahoma" pitchFamily="34" charset="0"/>
              </a:rPr>
              <a:t>unary</a:t>
            </a:r>
            <a:r>
              <a:rPr lang="en-US" sz="2600" dirty="0" smtClean="0">
                <a:latin typeface="+mj-lt"/>
                <a:ea typeface="Tahoma" pitchFamily="34" charset="0"/>
                <a:cs typeface="Tahoma" pitchFamily="34" charset="0"/>
              </a:rPr>
              <a:t>, only acts on </a:t>
            </a:r>
            <a:r>
              <a:rPr lang="en-US" sz="2600" b="1" dirty="0" smtClean="0">
                <a:latin typeface="+mj-lt"/>
                <a:ea typeface="Tahoma" pitchFamily="34" charset="0"/>
                <a:cs typeface="Tahoma" pitchFamily="34" charset="0"/>
              </a:rPr>
              <a:t>one operand</a:t>
            </a:r>
          </a:p>
          <a:p>
            <a:pPr marL="971550" lvl="1" indent="-51435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Cannot create new operators</a:t>
            </a:r>
          </a:p>
          <a:p>
            <a:pPr marL="971550" lvl="1" indent="-514350">
              <a:spcAft>
                <a:spcPts val="600"/>
              </a:spcAft>
              <a:buFont typeface="+mj-lt"/>
              <a:buAutoNum type="arabicPeriod"/>
              <a:defRPr/>
            </a:pPr>
            <a:r>
              <a:rPr lang="en-US" b="1" dirty="0" smtClean="0">
                <a:solidFill>
                  <a:srgbClr val="2C14DE"/>
                </a:solidFill>
                <a:latin typeface="+mj-lt"/>
                <a:ea typeface="Tahoma" pitchFamily="34" charset="0"/>
                <a:cs typeface="Tahoma" pitchFamily="34" charset="0"/>
              </a:rPr>
              <a:t>Operators must be</a:t>
            </a:r>
            <a:r>
              <a:rPr lang="en-US" b="1" dirty="0" smtClean="0">
                <a:latin typeface="+mj-lt"/>
                <a:ea typeface="Tahoma" pitchFamily="34" charset="0"/>
                <a:cs typeface="Tahoma" pitchFamily="34" charset="0"/>
              </a:rPr>
              <a:t> </a:t>
            </a:r>
            <a:r>
              <a:rPr lang="en-US" b="1" dirty="0" smtClean="0">
                <a:solidFill>
                  <a:srgbClr val="2C14DE"/>
                </a:solidFill>
                <a:latin typeface="+mj-lt"/>
                <a:ea typeface="Tahoma" pitchFamily="34" charset="0"/>
                <a:cs typeface="Tahoma" pitchFamily="34" charset="0"/>
              </a:rPr>
              <a:t>overloaded explicitly:</a:t>
            </a:r>
          </a:p>
          <a:p>
            <a:pPr marL="457200" lvl="1" indent="0">
              <a:spcAft>
                <a:spcPts val="600"/>
              </a:spcAft>
              <a:buNone/>
              <a:defRPr/>
            </a:pPr>
            <a:r>
              <a:rPr lang="en-US" sz="2600" b="1" dirty="0">
                <a:solidFill>
                  <a:srgbClr val="2C14DE"/>
                </a:solidFill>
                <a:latin typeface="+mj-lt"/>
                <a:ea typeface="Tahoma" pitchFamily="34" charset="0"/>
                <a:cs typeface="Tahoma" pitchFamily="34" charset="0"/>
              </a:rPr>
              <a:t>	</a:t>
            </a:r>
            <a:r>
              <a:rPr lang="en-US" sz="2600" b="1" dirty="0">
                <a:latin typeface="+mj-lt"/>
                <a:ea typeface="Tahoma" pitchFamily="34" charset="0"/>
                <a:cs typeface="Tahoma" pitchFamily="34" charset="0"/>
              </a:rPr>
              <a:t> </a:t>
            </a:r>
            <a:r>
              <a:rPr lang="en-US" sz="2600" b="1" dirty="0" smtClean="0">
                <a:latin typeface="+mj-lt"/>
                <a:ea typeface="Tahoma" pitchFamily="34" charset="0"/>
                <a:cs typeface="Tahoma" pitchFamily="34" charset="0"/>
              </a:rPr>
              <a:t>i.e., Overloading + ,  does not overload +=</a:t>
            </a:r>
          </a:p>
          <a:p>
            <a:pPr>
              <a:defRPr/>
            </a:pPr>
            <a:endParaRPr lang="en-US" sz="2400" dirty="0">
              <a:latin typeface="Tahoma" pitchFamily="34" charset="0"/>
              <a:ea typeface="Tahoma" pitchFamily="34" charset="0"/>
              <a:cs typeface="Tahoma" pitchFamily="34" charset="0"/>
            </a:endParaRPr>
          </a:p>
        </p:txBody>
      </p:sp>
      <p:sp>
        <p:nvSpPr>
          <p:cNvPr id="4" name="Rectangle 3"/>
          <p:cNvSpPr/>
          <p:nvPr/>
        </p:nvSpPr>
        <p:spPr>
          <a:xfrm>
            <a:off x="28575"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9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smtClean="0">
                <a:solidFill>
                  <a:srgbClr val="B80000"/>
                </a:solidFill>
              </a:rPr>
              <a:t>Restriction on Operator Overloading</a:t>
            </a:r>
          </a:p>
        </p:txBody>
      </p:sp>
      <p:graphicFrame>
        <p:nvGraphicFramePr>
          <p:cNvPr id="2050" name="Object 2"/>
          <p:cNvGraphicFramePr>
            <a:graphicFrameLocks noChangeAspect="1"/>
          </p:cNvGraphicFramePr>
          <p:nvPr>
            <p:extLst>
              <p:ext uri="{D42A27DB-BD31-4B8C-83A1-F6EECF244321}">
                <p14:modId xmlns:p14="http://schemas.microsoft.com/office/powerpoint/2010/main" val="3199396259"/>
              </p:ext>
            </p:extLst>
          </p:nvPr>
        </p:nvGraphicFramePr>
        <p:xfrm>
          <a:off x="419100" y="4722813"/>
          <a:ext cx="8077200" cy="993775"/>
        </p:xfrm>
        <a:graphic>
          <a:graphicData uri="http://schemas.openxmlformats.org/presentationml/2006/ole">
            <mc:AlternateContent xmlns:mc="http://schemas.openxmlformats.org/markup-compatibility/2006">
              <mc:Choice xmlns:v="urn:schemas-microsoft-com:vml" Requires="v">
                <p:oleObj spid="_x0000_s5482" name="Document" r:id="rId4" imgW="5420868" imgH="672084" progId="Word.Document.8">
                  <p:embed/>
                </p:oleObj>
              </mc:Choice>
              <mc:Fallback>
                <p:oleObj name="Document" r:id="rId4" imgW="5420868" imgH="6720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4722813"/>
                        <a:ext cx="80772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81000" y="1751013"/>
          <a:ext cx="9677400" cy="2287587"/>
        </p:xfrm>
        <a:graphic>
          <a:graphicData uri="http://schemas.openxmlformats.org/presentationml/2006/ole">
            <mc:AlternateContent xmlns:mc="http://schemas.openxmlformats.org/markup-compatibility/2006">
              <mc:Choice xmlns:v="urn:schemas-microsoft-com:vml" Requires="v">
                <p:oleObj spid="_x0000_s5483" name="Document" r:id="rId6" imgW="6654800" imgH="1663700" progId="Word.Document.8">
                  <p:embed/>
                </p:oleObj>
              </mc:Choice>
              <mc:Fallback>
                <p:oleObj name="Document" r:id="rId6" imgW="6654800" imgH="16637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751013"/>
                        <a:ext cx="9677400" cy="22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4353481"/>
            <a:ext cx="7391400" cy="369332"/>
          </a:xfrm>
          <a:prstGeom prst="rect">
            <a:avLst/>
          </a:prstGeom>
        </p:spPr>
        <p:txBody>
          <a:bodyPr wrap="square">
            <a:spAutoFit/>
          </a:bodyPr>
          <a:lstStyle/>
          <a:p>
            <a:r>
              <a:rPr lang="en-US" dirty="0">
                <a:hlinkClick r:id="rId8"/>
              </a:rPr>
              <a:t>http://www.stroustrup.com/bs_faq2.html#overload-dot</a:t>
            </a:r>
            <a:endParaRPr lang="en-US" dirty="0"/>
          </a:p>
        </p:txBody>
      </p:sp>
    </p:spTree>
    <p:extLst>
      <p:ext uri="{BB962C8B-B14F-4D97-AF65-F5344CB8AC3E}">
        <p14:creationId xmlns:p14="http://schemas.microsoft.com/office/powerpoint/2010/main" val="3083657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Operator </a:t>
            </a:r>
            <a:r>
              <a:rPr lang="en-US" b="1" dirty="0" smtClean="0">
                <a:solidFill>
                  <a:srgbClr val="D20000"/>
                </a:solidFill>
              </a:rPr>
              <a:t>=, operator </a:t>
            </a:r>
            <a:r>
              <a:rPr lang="en-US" b="1" dirty="0">
                <a:solidFill>
                  <a:srgbClr val="D20000"/>
                </a:solidFill>
              </a:rPr>
              <a:t>&amp;</a:t>
            </a:r>
            <a:endParaRPr lang="en-US" b="1" dirty="0" smtClean="0">
              <a:solidFill>
                <a:srgbClr val="D20000"/>
              </a:solidFill>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894" y="1219200"/>
            <a:ext cx="8955156" cy="5201424"/>
          </a:xfrm>
          <a:prstGeom prst="rect">
            <a:avLst/>
          </a:prstGeom>
        </p:spPr>
        <p:txBody>
          <a:bodyPr wrap="square">
            <a:spAutoFit/>
          </a:bodyPr>
          <a:lstStyle/>
          <a:p>
            <a:pPr marL="269875" indent="-269875" algn="just">
              <a:buFont typeface="Arial" panose="020B0604020202020204" pitchFamily="34" charset="0"/>
              <a:buChar char="•"/>
            </a:pPr>
            <a:r>
              <a:rPr lang="en-US" sz="3200" b="1" dirty="0"/>
              <a:t>Operator</a:t>
            </a:r>
            <a:r>
              <a:rPr lang="en-US" sz="3200" dirty="0"/>
              <a:t> </a:t>
            </a:r>
            <a:r>
              <a:rPr lang="en-US" sz="3200" b="1" dirty="0">
                <a:solidFill>
                  <a:srgbClr val="D20000"/>
                </a:solidFill>
              </a:rPr>
              <a:t>=</a:t>
            </a:r>
            <a:r>
              <a:rPr lang="en-US" sz="3200" dirty="0">
                <a:solidFill>
                  <a:srgbClr val="D20000"/>
                </a:solidFill>
              </a:rPr>
              <a:t> </a:t>
            </a:r>
            <a:r>
              <a:rPr lang="en-US" sz="3200" dirty="0"/>
              <a:t>and </a:t>
            </a:r>
            <a:r>
              <a:rPr lang="en-US" sz="3200" b="1" dirty="0"/>
              <a:t>operator</a:t>
            </a:r>
            <a:r>
              <a:rPr lang="en-US" sz="3200" dirty="0"/>
              <a:t> </a:t>
            </a:r>
            <a:r>
              <a:rPr lang="en-US" sz="3200" b="1" dirty="0">
                <a:solidFill>
                  <a:srgbClr val="D20000"/>
                </a:solidFill>
              </a:rPr>
              <a:t>&amp;</a:t>
            </a:r>
            <a:r>
              <a:rPr lang="en-US" sz="3200" dirty="0"/>
              <a:t> are </a:t>
            </a:r>
            <a:r>
              <a:rPr lang="en-US" sz="3200" b="1" u="sng" dirty="0">
                <a:solidFill>
                  <a:srgbClr val="D20000"/>
                </a:solidFill>
              </a:rPr>
              <a:t>overloaded implicitly </a:t>
            </a:r>
            <a:r>
              <a:rPr lang="en-US" sz="3200" b="1" dirty="0">
                <a:solidFill>
                  <a:srgbClr val="2C14DE"/>
                </a:solidFill>
              </a:rPr>
              <a:t>for </a:t>
            </a:r>
            <a:r>
              <a:rPr lang="en-US" sz="3200" b="1" u="sng" dirty="0">
                <a:solidFill>
                  <a:srgbClr val="2C14DE"/>
                </a:solidFill>
              </a:rPr>
              <a:t>every class</a:t>
            </a:r>
            <a:r>
              <a:rPr lang="en-US" sz="3200" dirty="0"/>
              <a:t>, </a:t>
            </a:r>
            <a:r>
              <a:rPr lang="en-US" sz="3200" dirty="0" smtClean="0"/>
              <a:t>so </a:t>
            </a:r>
            <a:r>
              <a:rPr lang="en-US" sz="3200" dirty="0"/>
              <a:t>they can be used for each class objects. </a:t>
            </a:r>
            <a:endParaRPr lang="en-US" sz="3200" dirty="0" smtClean="0"/>
          </a:p>
          <a:p>
            <a:pPr marL="269875" indent="-269875">
              <a:buFont typeface="Arial" panose="020B0604020202020204" pitchFamily="34" charset="0"/>
              <a:buChar char="•"/>
            </a:pPr>
            <a:endParaRPr lang="en-US" sz="2800" dirty="0" smtClean="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200" b="1" dirty="0" smtClean="0">
                <a:solidFill>
                  <a:srgbClr val="D20000"/>
                </a:solidFill>
              </a:rPr>
              <a:t>operator </a:t>
            </a:r>
            <a:r>
              <a:rPr lang="en-US" sz="3200" b="1" dirty="0">
                <a:solidFill>
                  <a:srgbClr val="D20000"/>
                </a:solidFill>
              </a:rPr>
              <a:t>= </a:t>
            </a:r>
            <a:r>
              <a:rPr lang="en-US" sz="3200" b="1" dirty="0">
                <a:solidFill>
                  <a:srgbClr val="2C14DE"/>
                </a:solidFill>
              </a:rPr>
              <a:t>performs </a:t>
            </a:r>
            <a:r>
              <a:rPr lang="en-US" sz="3200" b="1" dirty="0" smtClean="0">
                <a:solidFill>
                  <a:srgbClr val="2C14DE"/>
                </a:solidFill>
              </a:rPr>
              <a:t>member-wise </a:t>
            </a:r>
            <a:r>
              <a:rPr lang="en-US" sz="3200" b="1" dirty="0">
                <a:solidFill>
                  <a:srgbClr val="2C14DE"/>
                </a:solidFill>
              </a:rPr>
              <a:t>copy </a:t>
            </a:r>
            <a:r>
              <a:rPr lang="en-US" sz="3200" dirty="0"/>
              <a:t>of the </a:t>
            </a:r>
            <a:r>
              <a:rPr lang="en-US" sz="3200" b="1" dirty="0"/>
              <a:t>data members</a:t>
            </a:r>
            <a:r>
              <a:rPr lang="en-US" sz="3200" dirty="0"/>
              <a:t>. </a:t>
            </a:r>
            <a:endParaRPr lang="en-US" sz="3200" dirty="0" smtClean="0"/>
          </a:p>
          <a:p>
            <a:pPr marL="269875" indent="-269875">
              <a:buFont typeface="Arial" panose="020B0604020202020204" pitchFamily="34" charset="0"/>
              <a:buChar char="•"/>
            </a:pPr>
            <a:endParaRPr lang="en-US" sz="2800" dirty="0" smtClean="0"/>
          </a:p>
          <a:p>
            <a:pPr marL="269875" indent="-269875">
              <a:buFont typeface="Arial" panose="020B0604020202020204" pitchFamily="34" charset="0"/>
              <a:buChar char="•"/>
            </a:pPr>
            <a:endParaRPr lang="en-US" sz="2800" dirty="0" smtClean="0"/>
          </a:p>
          <a:p>
            <a:pPr marL="269875" indent="-269875" algn="just">
              <a:buFont typeface="Arial" panose="020B0604020202020204" pitchFamily="34" charset="0"/>
              <a:buChar char="•"/>
            </a:pPr>
            <a:r>
              <a:rPr lang="en-US" sz="3000" b="1" dirty="0" smtClean="0">
                <a:solidFill>
                  <a:srgbClr val="D20000"/>
                </a:solidFill>
              </a:rPr>
              <a:t>operator </a:t>
            </a:r>
            <a:r>
              <a:rPr lang="en-US" sz="3000" b="1" dirty="0">
                <a:solidFill>
                  <a:srgbClr val="D20000"/>
                </a:solidFill>
              </a:rPr>
              <a:t>&amp; </a:t>
            </a:r>
            <a:r>
              <a:rPr lang="en-US" sz="3000" b="1" dirty="0">
                <a:solidFill>
                  <a:srgbClr val="2C14DE"/>
                </a:solidFill>
              </a:rPr>
              <a:t>returns the address of the object </a:t>
            </a:r>
            <a:r>
              <a:rPr lang="en-US" sz="3000" dirty="0"/>
              <a:t>in </a:t>
            </a:r>
            <a:r>
              <a:rPr lang="en-US" sz="3000" b="1" dirty="0"/>
              <a:t>memory</a:t>
            </a:r>
            <a:r>
              <a:rPr lang="en-US" sz="3000" dirty="0"/>
              <a:t>.</a:t>
            </a:r>
          </a:p>
        </p:txBody>
      </p:sp>
    </p:spTree>
    <p:extLst>
      <p:ext uri="{BB962C8B-B14F-4D97-AF65-F5344CB8AC3E}">
        <p14:creationId xmlns:p14="http://schemas.microsoft.com/office/powerpoint/2010/main" val="3861887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9807"/>
            <a:ext cx="8193156" cy="1102711"/>
          </a:xfrm>
        </p:spPr>
        <p:txBody>
          <a:bodyPr>
            <a:normAutofit/>
          </a:bodyPr>
          <a:lstStyle/>
          <a:p>
            <a:r>
              <a:rPr lang="en-US" sz="4800" b="1" dirty="0" smtClean="0">
                <a:solidFill>
                  <a:srgbClr val="B80000"/>
                </a:solidFill>
              </a:rPr>
              <a:t>Function Overloading</a:t>
            </a:r>
          </a:p>
        </p:txBody>
      </p:sp>
      <p:sp>
        <p:nvSpPr>
          <p:cNvPr id="10243" name="Rectangle 3"/>
          <p:cNvSpPr>
            <a:spLocks noGrp="1" noChangeArrowheads="1"/>
          </p:cNvSpPr>
          <p:nvPr>
            <p:ph type="body" idx="1"/>
          </p:nvPr>
        </p:nvSpPr>
        <p:spPr>
          <a:xfrm>
            <a:off x="118450" y="1219200"/>
            <a:ext cx="8989106" cy="5486400"/>
          </a:xfrm>
        </p:spPr>
        <p:txBody>
          <a:bodyPr/>
          <a:lstStyle/>
          <a:p>
            <a:pPr algn="just"/>
            <a:r>
              <a:rPr lang="en-US" sz="3000" dirty="0" smtClean="0">
                <a:latin typeface="+mj-lt"/>
                <a:cs typeface="Tahoma" panose="020B0604030504040204" pitchFamily="34" charset="0"/>
              </a:rPr>
              <a:t>An </a:t>
            </a:r>
            <a:r>
              <a:rPr lang="en-US" sz="3000" b="1" dirty="0" smtClean="0">
                <a:solidFill>
                  <a:srgbClr val="B80000"/>
                </a:solidFill>
                <a:latin typeface="+mj-lt"/>
                <a:cs typeface="Tahoma" panose="020B0604030504040204" pitchFamily="34" charset="0"/>
              </a:rPr>
              <a:t>overloaded function </a:t>
            </a:r>
            <a:r>
              <a:rPr lang="en-US" sz="3000" dirty="0" smtClean="0">
                <a:latin typeface="+mj-lt"/>
                <a:cs typeface="Tahoma" panose="020B0604030504040204" pitchFamily="34" charset="0"/>
              </a:rPr>
              <a:t>is one which has the </a:t>
            </a:r>
            <a:r>
              <a:rPr lang="en-US" sz="3000" b="1" dirty="0" smtClean="0">
                <a:solidFill>
                  <a:srgbClr val="B80000"/>
                </a:solidFill>
                <a:latin typeface="+mj-lt"/>
                <a:cs typeface="Tahoma" panose="020B0604030504040204" pitchFamily="34" charset="0"/>
              </a:rPr>
              <a:t>same name </a:t>
            </a:r>
            <a:r>
              <a:rPr lang="en-US" sz="3000" dirty="0" smtClean="0">
                <a:latin typeface="+mj-lt"/>
                <a:cs typeface="Tahoma" panose="020B0604030504040204" pitchFamily="34" charset="0"/>
              </a:rPr>
              <a:t>but </a:t>
            </a:r>
            <a:r>
              <a:rPr lang="en-US" sz="3000" b="1" u="sng" dirty="0" smtClean="0">
                <a:solidFill>
                  <a:srgbClr val="2C14DE"/>
                </a:solidFill>
                <a:latin typeface="+mj-lt"/>
                <a:cs typeface="Tahoma" panose="020B0604030504040204" pitchFamily="34" charset="0"/>
              </a:rPr>
              <a:t>several different forms</a:t>
            </a:r>
            <a:r>
              <a:rPr lang="en-US" sz="3000" dirty="0" smtClean="0">
                <a:latin typeface="+mj-lt"/>
                <a:cs typeface="Tahoma" panose="020B0604030504040204" pitchFamily="34" charset="0"/>
              </a:rPr>
              <a:t>.</a:t>
            </a:r>
          </a:p>
          <a:p>
            <a:endParaRPr lang="en-US" dirty="0" smtClean="0">
              <a:latin typeface="+mj-lt"/>
              <a:cs typeface="Tahoma" panose="020B0604030504040204" pitchFamily="34" charset="0"/>
            </a:endParaRPr>
          </a:p>
          <a:p>
            <a:r>
              <a:rPr lang="en-US" sz="3000" b="1" dirty="0" smtClean="0">
                <a:latin typeface="+mj-lt"/>
                <a:cs typeface="Tahoma" panose="020B0604030504040204" pitchFamily="34" charset="0"/>
              </a:rPr>
              <a:t>For example</a:t>
            </a:r>
            <a:r>
              <a:rPr lang="en-US" sz="3000" dirty="0" smtClean="0">
                <a:latin typeface="+mj-lt"/>
                <a:cs typeface="Tahoma" panose="020B0604030504040204" pitchFamily="34" charset="0"/>
              </a:rPr>
              <a:t>: we can </a:t>
            </a:r>
            <a:r>
              <a:rPr lang="en-US" sz="3000" b="1" dirty="0" smtClean="0">
                <a:latin typeface="+mj-lt"/>
                <a:cs typeface="Tahoma" panose="020B0604030504040204" pitchFamily="34" charset="0"/>
              </a:rPr>
              <a:t>overload the constructor for the Date class:</a:t>
            </a:r>
          </a:p>
          <a:p>
            <a:pPr marL="457200" lvl="1" indent="0">
              <a:buNone/>
            </a:pPr>
            <a:r>
              <a:rPr lang="en-US" b="1" i="1" dirty="0" smtClean="0">
                <a:solidFill>
                  <a:srgbClr val="2C14DE"/>
                </a:solidFill>
                <a:latin typeface="+mj-lt"/>
                <a:cs typeface="Tahoma" panose="020B0604030504040204" pitchFamily="34" charset="0"/>
              </a:rPr>
              <a:t>default</a:t>
            </a:r>
            <a:r>
              <a:rPr lang="en-US" dirty="0" smtClean="0">
                <a:latin typeface="+mj-lt"/>
                <a:cs typeface="Tahoma" panose="020B0604030504040204" pitchFamily="34" charset="0"/>
              </a:rPr>
              <a:t>           </a:t>
            </a:r>
            <a:r>
              <a:rPr lang="en-US" b="1" dirty="0" smtClean="0">
                <a:latin typeface="+mj-lt"/>
                <a:cs typeface="Tahoma" panose="020B0604030504040204" pitchFamily="34" charset="0"/>
              </a:rPr>
              <a:t>Date d;</a:t>
            </a:r>
          </a:p>
          <a:p>
            <a:pPr marL="457200" lvl="1" indent="0">
              <a:buNone/>
            </a:pPr>
            <a:r>
              <a:rPr lang="en-US" b="1" i="1" dirty="0" smtClean="0">
                <a:solidFill>
                  <a:srgbClr val="2C14DE"/>
                </a:solidFill>
                <a:latin typeface="+mj-lt"/>
                <a:cs typeface="Tahoma" panose="020B0604030504040204" pitchFamily="34" charset="0"/>
              </a:rPr>
              <a:t>initializing</a:t>
            </a:r>
            <a:r>
              <a:rPr lang="en-US" b="1" i="1" dirty="0" smtClean="0">
                <a:latin typeface="+mj-lt"/>
                <a:cs typeface="Tahoma" panose="020B0604030504040204" pitchFamily="34" charset="0"/>
              </a:rPr>
              <a:t> </a:t>
            </a:r>
            <a:r>
              <a:rPr lang="en-US" dirty="0" smtClean="0">
                <a:latin typeface="+mj-lt"/>
                <a:cs typeface="Tahoma" panose="020B0604030504040204" pitchFamily="34" charset="0"/>
              </a:rPr>
              <a:t>    </a:t>
            </a:r>
            <a:r>
              <a:rPr lang="en-US" b="1" dirty="0" smtClean="0">
                <a:latin typeface="+mj-lt"/>
                <a:cs typeface="Tahoma" panose="020B0604030504040204" pitchFamily="34" charset="0"/>
              </a:rPr>
              <a:t>Date d(9,22,20);</a:t>
            </a:r>
          </a:p>
          <a:p>
            <a:pPr marL="457200" lvl="1" indent="0">
              <a:buNone/>
            </a:pPr>
            <a:r>
              <a:rPr lang="en-US" b="1" i="1" dirty="0" smtClean="0">
                <a:solidFill>
                  <a:srgbClr val="2C14DE"/>
                </a:solidFill>
                <a:latin typeface="+mj-lt"/>
                <a:cs typeface="Tahoma" panose="020B0604030504040204" pitchFamily="34" charset="0"/>
              </a:rPr>
              <a:t>copy</a:t>
            </a:r>
            <a:r>
              <a:rPr lang="en-US" dirty="0" smtClean="0">
                <a:latin typeface="+mj-lt"/>
                <a:cs typeface="Tahoma" panose="020B0604030504040204" pitchFamily="34" charset="0"/>
              </a:rPr>
              <a:t>                </a:t>
            </a:r>
            <a:r>
              <a:rPr lang="en-US" b="1" dirty="0" smtClean="0">
                <a:latin typeface="+mj-lt"/>
                <a:cs typeface="Tahoma" panose="020B0604030504040204" pitchFamily="34" charset="0"/>
              </a:rPr>
              <a:t>Date d1(d);</a:t>
            </a:r>
          </a:p>
          <a:p>
            <a:pPr marL="457200" lvl="1" indent="0">
              <a:buNone/>
            </a:pPr>
            <a:r>
              <a:rPr lang="en-US" b="1" i="1" dirty="0" smtClean="0">
                <a:solidFill>
                  <a:srgbClr val="2C14DE"/>
                </a:solidFill>
                <a:latin typeface="+mj-lt"/>
                <a:cs typeface="Tahoma" panose="020B0604030504040204" pitchFamily="34" charset="0"/>
              </a:rPr>
              <a:t>other</a:t>
            </a:r>
            <a:r>
              <a:rPr lang="en-US" dirty="0" smtClean="0">
                <a:latin typeface="+mj-lt"/>
                <a:cs typeface="Tahoma" panose="020B0604030504040204" pitchFamily="34" charset="0"/>
              </a:rPr>
              <a:t>               </a:t>
            </a:r>
            <a:r>
              <a:rPr lang="en-US" b="1" dirty="0" smtClean="0">
                <a:latin typeface="+mj-lt"/>
                <a:cs typeface="Tahoma" panose="020B0604030504040204" pitchFamily="34" charset="0"/>
              </a:rPr>
              <a:t>Date d(</a:t>
            </a:r>
            <a:r>
              <a:rPr lang="ja-JP" altLang="en-US" b="1" dirty="0" smtClean="0">
                <a:latin typeface="+mj-lt"/>
                <a:cs typeface="Tahoma" panose="020B0604030504040204" pitchFamily="34" charset="0"/>
              </a:rPr>
              <a:t>“</a:t>
            </a:r>
            <a:r>
              <a:rPr lang="en-US" altLang="ja-JP" b="1" dirty="0" smtClean="0">
                <a:latin typeface="+mj-lt"/>
                <a:cs typeface="Tahoma" panose="020B0604030504040204" pitchFamily="34" charset="0"/>
              </a:rPr>
              <a:t>Sept</a:t>
            </a:r>
            <a:r>
              <a:rPr lang="ja-JP" altLang="en-US" b="1" dirty="0" smtClean="0">
                <a:latin typeface="+mj-lt"/>
                <a:cs typeface="Tahoma" panose="020B0604030504040204" pitchFamily="34" charset="0"/>
              </a:rPr>
              <a:t>”</a:t>
            </a:r>
            <a:r>
              <a:rPr lang="en-US" altLang="ja-JP" b="1" dirty="0" smtClean="0">
                <a:latin typeface="+mj-lt"/>
                <a:cs typeface="Tahoma" panose="020B0604030504040204" pitchFamily="34" charset="0"/>
              </a:rPr>
              <a:t>,22,2020);</a:t>
            </a:r>
            <a:endParaRPr lang="en-US" b="1" dirty="0" smtClean="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38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Operator Overloading</a:t>
            </a:r>
          </a:p>
        </p:txBody>
      </p:sp>
      <p:sp>
        <p:nvSpPr>
          <p:cNvPr id="12291" name="Rectangle 3"/>
          <p:cNvSpPr>
            <a:spLocks noGrp="1" noChangeArrowheads="1"/>
          </p:cNvSpPr>
          <p:nvPr>
            <p:ph type="body" idx="1"/>
          </p:nvPr>
        </p:nvSpPr>
        <p:spPr>
          <a:xfrm>
            <a:off x="73706" y="1219200"/>
            <a:ext cx="8994094" cy="5562600"/>
          </a:xfrm>
        </p:spPr>
        <p:txBody>
          <a:bodyPr/>
          <a:lstStyle/>
          <a:p>
            <a:pPr algn="just">
              <a:lnSpc>
                <a:spcPct val="90000"/>
              </a:lnSpc>
            </a:pPr>
            <a:r>
              <a:rPr lang="en-US" sz="3000" dirty="0" smtClean="0">
                <a:cs typeface="Tahoma" panose="020B0604030504040204" pitchFamily="34" charset="0"/>
              </a:rPr>
              <a:t>The </a:t>
            </a:r>
            <a:r>
              <a:rPr lang="en-US" sz="3000" b="1" dirty="0" smtClean="0">
                <a:solidFill>
                  <a:srgbClr val="B80000"/>
                </a:solidFill>
                <a:cs typeface="Tahoma" panose="020B0604030504040204" pitchFamily="34" charset="0"/>
              </a:rPr>
              <a:t>operator</a:t>
            </a:r>
            <a:r>
              <a:rPr lang="en-US" sz="3000" dirty="0" smtClean="0">
                <a:solidFill>
                  <a:srgbClr val="B80000"/>
                </a:solidFill>
                <a:cs typeface="Tahoma" panose="020B0604030504040204" pitchFamily="34" charset="0"/>
              </a:rPr>
              <a:t> </a:t>
            </a:r>
            <a:r>
              <a:rPr lang="ja-JP" altLang="en-US" sz="3000" dirty="0" smtClean="0">
                <a:cs typeface="Tahoma" panose="020B0604030504040204" pitchFamily="34" charset="0"/>
              </a:rPr>
              <a:t>“</a:t>
            </a:r>
            <a:r>
              <a:rPr lang="en-US" altLang="ja-JP" sz="3000" b="1" dirty="0" smtClean="0">
                <a:solidFill>
                  <a:srgbClr val="2C14DE"/>
                </a:solidFill>
                <a:cs typeface="Tahoma" panose="020B0604030504040204" pitchFamily="34" charset="0"/>
              </a:rPr>
              <a:t>+</a:t>
            </a:r>
            <a:r>
              <a:rPr lang="ja-JP" altLang="en-US" sz="3000" dirty="0" smtClean="0">
                <a:cs typeface="Tahoma" panose="020B0604030504040204" pitchFamily="34" charset="0"/>
              </a:rPr>
              <a:t>”</a:t>
            </a:r>
            <a:r>
              <a:rPr lang="en-US" altLang="ja-JP" sz="3000" dirty="0" smtClean="0">
                <a:cs typeface="Tahoma" panose="020B0604030504040204" pitchFamily="34" charset="0"/>
              </a:rPr>
              <a:t>  also has </a:t>
            </a:r>
            <a:r>
              <a:rPr lang="en-US" altLang="ja-JP" sz="3000" b="1" dirty="0" smtClean="0">
                <a:solidFill>
                  <a:srgbClr val="2C14DE"/>
                </a:solidFill>
                <a:cs typeface="Tahoma" panose="020B0604030504040204" pitchFamily="34" charset="0"/>
              </a:rPr>
              <a:t>different semantics depending</a:t>
            </a:r>
            <a:r>
              <a:rPr lang="en-US" altLang="ja-JP" sz="3000" dirty="0" smtClean="0">
                <a:cs typeface="Tahoma" panose="020B0604030504040204" pitchFamily="34" charset="0"/>
              </a:rPr>
              <a:t> on the </a:t>
            </a:r>
            <a:r>
              <a:rPr lang="en-US" altLang="ja-JP" sz="3000" b="1" u="sng" dirty="0" smtClean="0">
                <a:cs typeface="Tahoma" panose="020B0604030504040204" pitchFamily="34" charset="0"/>
              </a:rPr>
              <a:t>type</a:t>
            </a:r>
            <a:r>
              <a:rPr lang="en-US" altLang="ja-JP" sz="3000" dirty="0" smtClean="0">
                <a:cs typeface="Tahoma" panose="020B0604030504040204" pitchFamily="34" charset="0"/>
              </a:rPr>
              <a:t> of its </a:t>
            </a:r>
            <a:r>
              <a:rPr lang="ja-JP" altLang="en-US" sz="3000" dirty="0" smtClean="0">
                <a:cs typeface="Tahoma" panose="020B0604030504040204" pitchFamily="34" charset="0"/>
              </a:rPr>
              <a:t>“</a:t>
            </a:r>
            <a:r>
              <a:rPr lang="en-US" altLang="ja-JP" sz="3000" b="1" u="sng" dirty="0" smtClean="0">
                <a:cs typeface="Tahoma" panose="020B0604030504040204" pitchFamily="34" charset="0"/>
              </a:rPr>
              <a:t>arguments</a:t>
            </a:r>
            <a:r>
              <a:rPr lang="ja-JP" altLang="en-US" sz="3000" dirty="0" smtClean="0">
                <a:cs typeface="Tahoma" panose="020B0604030504040204" pitchFamily="34" charset="0"/>
              </a:rPr>
              <a:t>”</a:t>
            </a:r>
            <a:endParaRPr lang="en-US" altLang="ja-JP" sz="3000" dirty="0" smtClean="0">
              <a:cs typeface="Tahoma" panose="020B0604030504040204" pitchFamily="34" charset="0"/>
            </a:endParaRPr>
          </a:p>
          <a:p>
            <a:pPr>
              <a:lnSpc>
                <a:spcPct val="90000"/>
              </a:lnSpc>
            </a:pPr>
            <a:endParaRPr lang="en-US" dirty="0" smtClean="0">
              <a:cs typeface="Tahoma" panose="020B0604030504040204" pitchFamily="34" charset="0"/>
            </a:endParaRPr>
          </a:p>
          <a:p>
            <a:pPr>
              <a:lnSpc>
                <a:spcPct val="90000"/>
              </a:lnSpc>
            </a:pPr>
            <a:r>
              <a:rPr lang="en-US" b="1" u="sng" dirty="0" smtClean="0">
                <a:cs typeface="Tahoma" panose="020B0604030504040204" pitchFamily="34" charset="0"/>
              </a:rPr>
              <a:t>Example</a:t>
            </a:r>
          </a:p>
          <a:p>
            <a:pPr>
              <a:lnSpc>
                <a:spcPct val="90000"/>
              </a:lnSpc>
              <a:buFont typeface="Monotype Sorts" charset="2"/>
              <a:buNone/>
            </a:pPr>
            <a:r>
              <a:rPr lang="en-US" dirty="0" smtClean="0">
                <a:cs typeface="Tahoma" panose="020B0604030504040204" pitchFamily="34" charset="0"/>
              </a:rPr>
              <a:t>	</a:t>
            </a:r>
            <a:r>
              <a:rPr lang="en-US" sz="2800" b="1" dirty="0" err="1" smtClean="0">
                <a:solidFill>
                  <a:srgbClr val="C00000"/>
                </a:solidFill>
                <a:latin typeface="Consolas" panose="020B0609020204030204" pitchFamily="49" charset="0"/>
                <a:cs typeface="Tahoma" panose="020B0604030504040204" pitchFamily="34" charset="0"/>
              </a:rPr>
              <a:t>int</a:t>
            </a:r>
            <a:r>
              <a:rPr lang="en-US" sz="2800" b="1" dirty="0" smtClean="0">
                <a:solidFill>
                  <a:srgbClr val="C00000"/>
                </a:solidFill>
                <a:latin typeface="Consolas" panose="020B0609020204030204" pitchFamily="49" charset="0"/>
                <a:cs typeface="Tahoma" panose="020B0604030504040204" pitchFamily="34" charset="0"/>
              </a:rPr>
              <a:t> </a:t>
            </a:r>
            <a:r>
              <a:rPr lang="en-US" sz="2800" b="1" dirty="0" err="1" smtClean="0">
                <a:solidFill>
                  <a:srgbClr val="C00000"/>
                </a:solidFill>
                <a:latin typeface="Consolas" panose="020B0609020204030204" pitchFamily="49" charset="0"/>
                <a:cs typeface="Tahoma" panose="020B0604030504040204" pitchFamily="34" charset="0"/>
              </a:rPr>
              <a:t>i</a:t>
            </a:r>
            <a:r>
              <a:rPr lang="en-US" sz="2800" b="1" dirty="0" smtClean="0">
                <a:latin typeface="Consolas" panose="020B0609020204030204" pitchFamily="49" charset="0"/>
                <a:cs typeface="Tahoma" panose="020B0604030504040204" pitchFamily="34" charset="0"/>
              </a:rPr>
              <a:t>, </a:t>
            </a:r>
            <a:r>
              <a:rPr lang="en-US" sz="2800" b="1" dirty="0" smtClean="0">
                <a:solidFill>
                  <a:srgbClr val="C00000"/>
                </a:solidFill>
                <a:latin typeface="Consolas" panose="020B0609020204030204" pitchFamily="49" charset="0"/>
                <a:cs typeface="Tahoma" panose="020B0604030504040204" pitchFamily="34" charset="0"/>
              </a:rPr>
              <a:t>j</a:t>
            </a:r>
            <a:r>
              <a:rPr lang="en-US" sz="2800" b="1" dirty="0" smtClean="0">
                <a:latin typeface="Consolas" panose="020B0609020204030204" pitchFamily="49" charset="0"/>
                <a:cs typeface="Tahoma" panose="020B0604030504040204" pitchFamily="34" charset="0"/>
              </a:rPr>
              <a:t>;</a:t>
            </a:r>
          </a:p>
          <a:p>
            <a:pPr>
              <a:lnSpc>
                <a:spcPct val="90000"/>
              </a:lnSpc>
              <a:buFont typeface="Monotype Sorts" charset="2"/>
              <a:buNone/>
            </a:pPr>
            <a:r>
              <a:rPr lang="en-US" sz="2800" b="1" dirty="0" smtClean="0">
                <a:latin typeface="Consolas" panose="020B0609020204030204" pitchFamily="49" charset="0"/>
                <a:cs typeface="Tahoma" panose="020B0604030504040204" pitchFamily="34" charset="0"/>
              </a:rPr>
              <a:t>	</a:t>
            </a:r>
            <a:r>
              <a:rPr lang="en-US" sz="2800" b="1" dirty="0" smtClean="0">
                <a:solidFill>
                  <a:srgbClr val="2C14DE"/>
                </a:solidFill>
                <a:latin typeface="Consolas" panose="020B0609020204030204" pitchFamily="49" charset="0"/>
                <a:cs typeface="Tahoma" panose="020B0604030504040204" pitchFamily="34" charset="0"/>
              </a:rPr>
              <a:t>double d</a:t>
            </a:r>
            <a:r>
              <a:rPr lang="en-US" sz="2800" b="1" dirty="0" smtClean="0">
                <a:latin typeface="Consolas" panose="020B0609020204030204" pitchFamily="49" charset="0"/>
                <a:cs typeface="Tahoma" panose="020B0604030504040204" pitchFamily="34" charset="0"/>
              </a:rPr>
              <a:t>,</a:t>
            </a:r>
            <a:r>
              <a:rPr lang="en-US" sz="2800" b="1" dirty="0" smtClean="0">
                <a:solidFill>
                  <a:srgbClr val="2C14DE"/>
                </a:solidFill>
                <a:latin typeface="Consolas" panose="020B0609020204030204" pitchFamily="49" charset="0"/>
                <a:cs typeface="Tahoma" panose="020B0604030504040204" pitchFamily="34" charset="0"/>
              </a:rPr>
              <a:t> e</a:t>
            </a:r>
            <a:r>
              <a:rPr lang="en-US" sz="2800" b="1" dirty="0" smtClean="0">
                <a:latin typeface="Consolas" panose="020B0609020204030204" pitchFamily="49" charset="0"/>
                <a:cs typeface="Tahoma" panose="020B0604030504040204" pitchFamily="34" charset="0"/>
              </a:rPr>
              <a:t>;</a:t>
            </a:r>
            <a:r>
              <a:rPr lang="en-US" sz="2800" b="1" dirty="0" smtClean="0">
                <a:solidFill>
                  <a:srgbClr val="2C14DE"/>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b="1" dirty="0" smtClean="0">
                <a:solidFill>
                  <a:srgbClr val="2C14DE"/>
                </a:solidFill>
                <a:latin typeface="Consolas" panose="020B0609020204030204" pitchFamily="49" charset="0"/>
                <a:cs typeface="Tahoma" panose="020B0604030504040204" pitchFamily="34" charset="0"/>
              </a:rPr>
              <a:t>	</a:t>
            </a:r>
            <a:r>
              <a:rPr lang="en-US" sz="2800" b="1" dirty="0" err="1" smtClean="0">
                <a:solidFill>
                  <a:srgbClr val="D20000"/>
                </a:solidFill>
                <a:latin typeface="Consolas" panose="020B0609020204030204" pitchFamily="49" charset="0"/>
                <a:cs typeface="Tahoma" panose="020B0604030504040204" pitchFamily="34" charset="0"/>
              </a:rPr>
              <a:t>i</a:t>
            </a:r>
            <a:r>
              <a:rPr lang="en-US" sz="2800" b="1" dirty="0" smtClean="0">
                <a:solidFill>
                  <a:srgbClr val="2C14DE"/>
                </a:solidFill>
                <a:latin typeface="Consolas" panose="020B0609020204030204" pitchFamily="49" charset="0"/>
                <a:cs typeface="Tahoma" panose="020B0604030504040204" pitchFamily="34" charset="0"/>
              </a:rPr>
              <a:t> </a:t>
            </a:r>
            <a:r>
              <a:rPr lang="en-US" sz="2800" b="1" dirty="0" smtClean="0">
                <a:latin typeface="Consolas" panose="020B0609020204030204" pitchFamily="49" charset="0"/>
                <a:cs typeface="Tahoma" panose="020B0604030504040204" pitchFamily="34" charset="0"/>
              </a:rPr>
              <a:t>+ </a:t>
            </a:r>
            <a:r>
              <a:rPr lang="en-US" sz="2800" b="1" dirty="0" smtClean="0">
                <a:solidFill>
                  <a:srgbClr val="D20000"/>
                </a:solidFill>
                <a:latin typeface="Consolas" panose="020B0609020204030204" pitchFamily="49" charset="0"/>
                <a:cs typeface="Tahoma" panose="020B0604030504040204" pitchFamily="34" charset="0"/>
              </a:rPr>
              <a:t>j</a:t>
            </a:r>
            <a:r>
              <a:rPr lang="en-US" sz="2800" b="1" dirty="0" smtClean="0">
                <a:latin typeface="Consolas" panose="020B0609020204030204" pitchFamily="49" charset="0"/>
                <a:cs typeface="Tahoma" panose="020B0604030504040204" pitchFamily="34" charset="0"/>
              </a:rPr>
              <a:t>;   </a:t>
            </a:r>
            <a:r>
              <a:rPr lang="en-US" sz="2800" b="1" dirty="0" smtClean="0">
                <a:solidFill>
                  <a:srgbClr val="FF0000"/>
                </a:solidFill>
                <a:latin typeface="Consolas" panose="020B0609020204030204" pitchFamily="49" charset="0"/>
                <a:cs typeface="Tahoma" panose="020B0604030504040204" pitchFamily="34" charset="0"/>
              </a:rPr>
              <a:t>/</a:t>
            </a:r>
            <a:r>
              <a:rPr lang="en-US" sz="2800" dirty="0" smtClean="0">
                <a:solidFill>
                  <a:srgbClr val="FF0000"/>
                </a:solidFill>
                <a:latin typeface="Consolas" panose="020B0609020204030204" pitchFamily="49" charset="0"/>
                <a:cs typeface="Tahoma" panose="020B0604030504040204" pitchFamily="34" charset="0"/>
              </a:rPr>
              <a:t>/add </a:t>
            </a:r>
            <a:r>
              <a:rPr lang="en-US" sz="2800" b="1" dirty="0" smtClean="0">
                <a:solidFill>
                  <a:srgbClr val="FF0000"/>
                </a:solidFill>
                <a:latin typeface="Consolas" panose="020B0609020204030204" pitchFamily="49" charset="0"/>
                <a:cs typeface="Tahoma" panose="020B0604030504040204" pitchFamily="34" charset="0"/>
              </a:rPr>
              <a:t>two</a:t>
            </a:r>
            <a:r>
              <a:rPr lang="en-US" sz="2800" dirty="0" smtClean="0">
                <a:solidFill>
                  <a:srgbClr val="FF0000"/>
                </a:solidFill>
                <a:latin typeface="Consolas" panose="020B0609020204030204" pitchFamily="49" charset="0"/>
                <a:cs typeface="Tahoma" panose="020B0604030504040204" pitchFamily="34" charset="0"/>
              </a:rPr>
              <a:t> </a:t>
            </a:r>
            <a:r>
              <a:rPr lang="en-US" sz="2800" b="1" dirty="0" err="1" smtClean="0">
                <a:solidFill>
                  <a:srgbClr val="FF0000"/>
                </a:solidFill>
                <a:latin typeface="Consolas" panose="020B0609020204030204" pitchFamily="49" charset="0"/>
                <a:cs typeface="Tahoma" panose="020B0604030504040204" pitchFamily="34" charset="0"/>
              </a:rPr>
              <a:t>int</a:t>
            </a:r>
            <a:r>
              <a:rPr lang="en-US" sz="2800" b="1" dirty="0" smtClean="0">
                <a:solidFill>
                  <a:srgbClr val="FF0000"/>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dirty="0" smtClean="0">
                <a:latin typeface="Consolas" panose="020B0609020204030204" pitchFamily="49" charset="0"/>
                <a:cs typeface="Tahoma" panose="020B0604030504040204" pitchFamily="34" charset="0"/>
              </a:rPr>
              <a:t>	</a:t>
            </a:r>
            <a:r>
              <a:rPr lang="en-US" sz="2800" b="1" dirty="0" err="1" smtClean="0">
                <a:solidFill>
                  <a:srgbClr val="D20000"/>
                </a:solidFill>
                <a:latin typeface="Consolas" panose="020B0609020204030204" pitchFamily="49" charset="0"/>
                <a:cs typeface="Tahoma" panose="020B0604030504040204" pitchFamily="34" charset="0"/>
              </a:rPr>
              <a:t>i</a:t>
            </a:r>
            <a:r>
              <a:rPr lang="en-US" sz="2800" b="1" dirty="0" smtClean="0">
                <a:solidFill>
                  <a:srgbClr val="2C14DE"/>
                </a:solidFill>
                <a:latin typeface="Consolas" panose="020B0609020204030204" pitchFamily="49" charset="0"/>
                <a:cs typeface="Tahoma" panose="020B0604030504040204" pitchFamily="34" charset="0"/>
              </a:rPr>
              <a:t> </a:t>
            </a:r>
            <a:r>
              <a:rPr lang="en-US" sz="2800" b="1" dirty="0" smtClean="0">
                <a:latin typeface="Consolas" panose="020B0609020204030204" pitchFamily="49" charset="0"/>
                <a:cs typeface="Tahoma" panose="020B0604030504040204" pitchFamily="34" charset="0"/>
              </a:rPr>
              <a:t>+ </a:t>
            </a:r>
            <a:r>
              <a:rPr lang="en-US" sz="2800" b="1" dirty="0" smtClean="0">
                <a:solidFill>
                  <a:srgbClr val="2C14DE"/>
                </a:solidFill>
                <a:latin typeface="Consolas" panose="020B0609020204030204" pitchFamily="49" charset="0"/>
                <a:cs typeface="Tahoma" panose="020B0604030504040204" pitchFamily="34" charset="0"/>
              </a:rPr>
              <a:t>d</a:t>
            </a:r>
            <a:r>
              <a:rPr lang="en-US" sz="2800" b="1" dirty="0" smtClean="0">
                <a:latin typeface="Consolas" panose="020B0609020204030204" pitchFamily="49" charset="0"/>
                <a:cs typeface="Tahoma" panose="020B0604030504040204" pitchFamily="34" charset="0"/>
              </a:rPr>
              <a:t>;   </a:t>
            </a:r>
            <a:r>
              <a:rPr lang="en-US" sz="2800" dirty="0" smtClean="0">
                <a:solidFill>
                  <a:srgbClr val="FF0000"/>
                </a:solidFill>
                <a:latin typeface="Consolas" panose="020B0609020204030204" pitchFamily="49" charset="0"/>
                <a:cs typeface="Tahoma" panose="020B0604030504040204" pitchFamily="34" charset="0"/>
              </a:rPr>
              <a:t>//add an </a:t>
            </a:r>
            <a:r>
              <a:rPr lang="en-US" sz="2800" b="1" dirty="0" err="1" smtClean="0">
                <a:solidFill>
                  <a:srgbClr val="FF0000"/>
                </a:solidFill>
                <a:latin typeface="Consolas" panose="020B0609020204030204" pitchFamily="49" charset="0"/>
                <a:cs typeface="Tahoma" panose="020B0604030504040204" pitchFamily="34" charset="0"/>
              </a:rPr>
              <a:t>int</a:t>
            </a:r>
            <a:r>
              <a:rPr lang="en-US" sz="2800" b="1" dirty="0" smtClean="0">
                <a:solidFill>
                  <a:srgbClr val="FF0000"/>
                </a:solidFill>
                <a:latin typeface="Consolas" panose="020B0609020204030204" pitchFamily="49" charset="0"/>
                <a:cs typeface="Tahoma" panose="020B0604030504040204" pitchFamily="34" charset="0"/>
              </a:rPr>
              <a:t> </a:t>
            </a:r>
            <a:r>
              <a:rPr lang="en-US" sz="2800" dirty="0" smtClean="0">
                <a:solidFill>
                  <a:srgbClr val="FF0000"/>
                </a:solidFill>
                <a:latin typeface="Consolas" panose="020B0609020204030204" pitchFamily="49" charset="0"/>
                <a:cs typeface="Tahoma" panose="020B0604030504040204" pitchFamily="34" charset="0"/>
              </a:rPr>
              <a:t>and a </a:t>
            </a:r>
            <a:r>
              <a:rPr lang="en-US" sz="2800" b="1" dirty="0" smtClean="0">
                <a:solidFill>
                  <a:srgbClr val="FF0000"/>
                </a:solidFill>
                <a:latin typeface="Consolas" panose="020B0609020204030204" pitchFamily="49" charset="0"/>
                <a:cs typeface="Tahoma" panose="020B0604030504040204" pitchFamily="34" charset="0"/>
              </a:rPr>
              <a:t>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077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0"/>
            <a:ext cx="8153400" cy="1066800"/>
          </a:xfrm>
        </p:spPr>
        <p:txBody>
          <a:bodyPr/>
          <a:lstStyle/>
          <a:p>
            <a:r>
              <a:rPr lang="en-US" b="1" dirty="0" smtClean="0">
                <a:solidFill>
                  <a:srgbClr val="B80000"/>
                </a:solidFill>
              </a:rPr>
              <a:t>Operator Overloading Syntax</a:t>
            </a:r>
          </a:p>
        </p:txBody>
      </p:sp>
      <p:sp>
        <p:nvSpPr>
          <p:cNvPr id="13315" name="Content Placeholder 2"/>
          <p:cNvSpPr>
            <a:spLocks noGrp="1"/>
          </p:cNvSpPr>
          <p:nvPr>
            <p:ph idx="1"/>
          </p:nvPr>
        </p:nvSpPr>
        <p:spPr/>
        <p:txBody>
          <a:bodyPr>
            <a:normAutofit/>
          </a:bodyPr>
          <a:lstStyle/>
          <a:p>
            <a:pPr marL="0" indent="0">
              <a:buNone/>
            </a:pPr>
            <a:r>
              <a:rPr lang="en-US" sz="2800" b="1" dirty="0" smtClean="0">
                <a:cs typeface="Tahoma" panose="020B0604030504040204" pitchFamily="34" charset="0"/>
              </a:rPr>
              <a:t>	a = b + c;</a:t>
            </a:r>
          </a:p>
          <a:p>
            <a:pPr marL="0" indent="0">
              <a:buNone/>
            </a:pPr>
            <a:r>
              <a:rPr lang="en-US" sz="2800" b="1" dirty="0" smtClean="0">
                <a:solidFill>
                  <a:srgbClr val="B80000"/>
                </a:solidFill>
                <a:cs typeface="Tahoma" panose="020B0604030504040204" pitchFamily="34" charset="0"/>
              </a:rPr>
              <a:t>	</a:t>
            </a:r>
            <a:r>
              <a:rPr lang="en-US" sz="2800" b="1" dirty="0" err="1" smtClean="0">
                <a:solidFill>
                  <a:srgbClr val="B80000"/>
                </a:solidFill>
                <a:cs typeface="Tahoma" panose="020B0604030504040204" pitchFamily="34" charset="0"/>
              </a:rPr>
              <a:t>datatype</a:t>
            </a:r>
            <a:r>
              <a:rPr lang="en-US" sz="2800" b="1" dirty="0" smtClean="0">
                <a:solidFill>
                  <a:srgbClr val="B80000"/>
                </a:solidFill>
                <a:cs typeface="Tahoma" panose="020B0604030504040204" pitchFamily="34" charset="0"/>
              </a:rPr>
              <a:t> </a:t>
            </a:r>
            <a:r>
              <a:rPr lang="en-US" sz="2800" b="1" dirty="0" smtClean="0">
                <a:solidFill>
                  <a:srgbClr val="2C14DE"/>
                </a:solidFill>
                <a:cs typeface="Tahoma" panose="020B0604030504040204" pitchFamily="34" charset="0"/>
              </a:rPr>
              <a:t>operator</a:t>
            </a:r>
            <a:r>
              <a:rPr lang="en-US" sz="2800" b="1" dirty="0" smtClean="0">
                <a:cs typeface="Tahoma" panose="020B0604030504040204" pitchFamily="34" charset="0"/>
              </a:rPr>
              <a:t> </a:t>
            </a:r>
            <a:r>
              <a:rPr lang="en-US" sz="2800" b="1" dirty="0" smtClean="0">
                <a:solidFill>
                  <a:srgbClr val="2C14DE"/>
                </a:solidFill>
                <a:cs typeface="Tahoma" panose="020B0604030504040204" pitchFamily="34" charset="0"/>
              </a:rPr>
              <a:t>+</a:t>
            </a:r>
            <a:r>
              <a:rPr lang="en-US" sz="2800" dirty="0" smtClean="0">
                <a:cs typeface="Tahoma" panose="020B0604030504040204" pitchFamily="34" charset="0"/>
              </a:rPr>
              <a:t> </a:t>
            </a:r>
            <a:r>
              <a:rPr lang="en-US" sz="2800" b="1" dirty="0" smtClean="0">
                <a:cs typeface="Tahoma" panose="020B0604030504040204" pitchFamily="34" charset="0"/>
              </a:rPr>
              <a:t>(</a:t>
            </a:r>
            <a:r>
              <a:rPr lang="en-US" sz="2800" b="1" dirty="0" err="1" smtClean="0">
                <a:solidFill>
                  <a:srgbClr val="2C14DE"/>
                </a:solidFill>
                <a:cs typeface="Tahoma" panose="020B0604030504040204" pitchFamily="34" charset="0"/>
              </a:rPr>
              <a:t>datatype</a:t>
            </a:r>
            <a:r>
              <a:rPr lang="en-US" sz="2800" b="1" dirty="0" smtClean="0">
                <a:cs typeface="Tahoma" panose="020B0604030504040204" pitchFamily="34" charset="0"/>
              </a:rPr>
              <a:t>) { … }</a:t>
            </a:r>
          </a:p>
        </p:txBody>
      </p:sp>
      <p:sp>
        <p:nvSpPr>
          <p:cNvPr id="4" name="Text Box 6"/>
          <p:cNvSpPr txBox="1">
            <a:spLocks noChangeArrowheads="1"/>
          </p:cNvSpPr>
          <p:nvPr/>
        </p:nvSpPr>
        <p:spPr bwMode="auto">
          <a:xfrm>
            <a:off x="609600" y="5178781"/>
            <a:ext cx="5638800" cy="8617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return parameter </a:t>
            </a:r>
            <a:endParaRPr lang="en-US" sz="2000" b="1" dirty="0" smtClean="0">
              <a:solidFill>
                <a:srgbClr val="B80000"/>
              </a:solidFill>
            </a:endParaRPr>
          </a:p>
          <a:p>
            <a:pPr>
              <a:spcBef>
                <a:spcPct val="50000"/>
              </a:spcBef>
              <a:defRPr/>
            </a:pPr>
            <a:r>
              <a:rPr lang="en-US" sz="2000" b="1" dirty="0" smtClean="0"/>
              <a:t>(</a:t>
            </a:r>
            <a:r>
              <a:rPr lang="en-US" sz="2000" b="1" dirty="0"/>
              <a:t>can be </a:t>
            </a:r>
            <a:r>
              <a:rPr lang="en-US" sz="2000" b="1" u="sng" dirty="0">
                <a:solidFill>
                  <a:srgbClr val="2C14DE"/>
                </a:solidFill>
              </a:rPr>
              <a:t>native data type </a:t>
            </a:r>
            <a:r>
              <a:rPr lang="en-US" sz="2000" b="1" dirty="0"/>
              <a:t>or </a:t>
            </a:r>
            <a:r>
              <a:rPr lang="en-US" sz="2000" b="1" u="sng" dirty="0">
                <a:solidFill>
                  <a:srgbClr val="2C14DE"/>
                </a:solidFill>
              </a:rPr>
              <a:t>user defined data type</a:t>
            </a:r>
            <a:r>
              <a:rPr lang="en-US" sz="2000" b="1" dirty="0"/>
              <a:t>)</a:t>
            </a:r>
          </a:p>
        </p:txBody>
      </p:sp>
      <p:sp>
        <p:nvSpPr>
          <p:cNvPr id="13317" name="Line 8"/>
          <p:cNvSpPr>
            <a:spLocks noChangeShapeType="1"/>
          </p:cNvSpPr>
          <p:nvPr/>
        </p:nvSpPr>
        <p:spPr bwMode="auto">
          <a:xfrm>
            <a:off x="1600200" y="2057400"/>
            <a:ext cx="228600" cy="31477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4772025" y="2538094"/>
            <a:ext cx="40386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Second parameter </a:t>
            </a:r>
            <a:r>
              <a:rPr lang="en-US" sz="2000" b="1" dirty="0"/>
              <a:t>(can be </a:t>
            </a:r>
            <a:r>
              <a:rPr lang="en-US" sz="2000" b="1" u="sng" dirty="0">
                <a:solidFill>
                  <a:srgbClr val="2C14DE"/>
                </a:solidFill>
              </a:rPr>
              <a:t>native data type</a:t>
            </a:r>
            <a:r>
              <a:rPr lang="en-US" sz="2000" b="1" u="sng" dirty="0"/>
              <a:t> </a:t>
            </a:r>
            <a:r>
              <a:rPr lang="en-US" sz="2000" b="1" dirty="0"/>
              <a:t>or </a:t>
            </a:r>
            <a:r>
              <a:rPr lang="en-US" sz="2000" b="1" u="sng" dirty="0">
                <a:solidFill>
                  <a:srgbClr val="2C14DE"/>
                </a:solidFill>
              </a:rPr>
              <a:t>user defined data type</a:t>
            </a:r>
            <a:r>
              <a:rPr lang="en-US" sz="2000" b="1" dirty="0"/>
              <a:t>)</a:t>
            </a:r>
          </a:p>
        </p:txBody>
      </p:sp>
      <p:sp>
        <p:nvSpPr>
          <p:cNvPr id="13319" name="Line 8"/>
          <p:cNvSpPr>
            <a:spLocks noChangeShapeType="1"/>
          </p:cNvSpPr>
          <p:nvPr/>
        </p:nvSpPr>
        <p:spPr bwMode="auto">
          <a:xfrm>
            <a:off x="5105400" y="2133600"/>
            <a:ext cx="1219200" cy="4044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6"/>
          <p:cNvSpPr txBox="1">
            <a:spLocks noChangeArrowheads="1"/>
          </p:cNvSpPr>
          <p:nvPr/>
        </p:nvSpPr>
        <p:spPr bwMode="auto">
          <a:xfrm>
            <a:off x="3276600" y="3671253"/>
            <a:ext cx="4876800" cy="1016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Remember </a:t>
            </a:r>
            <a:r>
              <a:rPr lang="en-US" sz="2000" b="1" dirty="0">
                <a:solidFill>
                  <a:srgbClr val="B80000"/>
                </a:solidFill>
              </a:rPr>
              <a:t>operator+</a:t>
            </a:r>
            <a:r>
              <a:rPr lang="en-US" sz="2000" b="1" dirty="0"/>
              <a:t> is a </a:t>
            </a:r>
            <a:r>
              <a:rPr lang="en-US" sz="2000" b="1" dirty="0">
                <a:solidFill>
                  <a:srgbClr val="2C14DE"/>
                </a:solidFill>
              </a:rPr>
              <a:t>function</a:t>
            </a:r>
            <a:r>
              <a:rPr lang="en-US" sz="2000" b="1" dirty="0"/>
              <a:t>, and it will be </a:t>
            </a:r>
            <a:r>
              <a:rPr lang="en-US" sz="2000" b="1" dirty="0" smtClean="0"/>
              <a:t>called </a:t>
            </a:r>
            <a:r>
              <a:rPr lang="en-US" sz="2000" b="1" dirty="0"/>
              <a:t>with the help of any object, </a:t>
            </a:r>
            <a:r>
              <a:rPr lang="en-US" sz="2000" b="1" dirty="0">
                <a:solidFill>
                  <a:srgbClr val="2C14DE"/>
                </a:solidFill>
              </a:rPr>
              <a:t>thus the first parameter is the calling object</a:t>
            </a:r>
          </a:p>
        </p:txBody>
      </p:sp>
      <p:sp>
        <p:nvSpPr>
          <p:cNvPr id="13321" name="Line 8"/>
          <p:cNvSpPr>
            <a:spLocks noChangeShapeType="1"/>
          </p:cNvSpPr>
          <p:nvPr/>
        </p:nvSpPr>
        <p:spPr bwMode="auto">
          <a:xfrm>
            <a:off x="3048000" y="2057400"/>
            <a:ext cx="609600" cy="16138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015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0"/>
            <a:ext cx="8153400" cy="1112519"/>
          </a:xfrm>
        </p:spPr>
        <p:txBody>
          <a:bodyPr/>
          <a:lstStyle/>
          <a:p>
            <a:r>
              <a:rPr lang="en-US" b="1" dirty="0" smtClean="0">
                <a:solidFill>
                  <a:srgbClr val="B80000"/>
                </a:solidFill>
              </a:rPr>
              <a:t>Operator Overloading Syntax</a:t>
            </a:r>
          </a:p>
        </p:txBody>
      </p:sp>
      <p:sp>
        <p:nvSpPr>
          <p:cNvPr id="14339" name="Content Placeholder 2"/>
          <p:cNvSpPr>
            <a:spLocks noGrp="1"/>
          </p:cNvSpPr>
          <p:nvPr>
            <p:ph idx="1"/>
          </p:nvPr>
        </p:nvSpPr>
        <p:spPr>
          <a:xfrm>
            <a:off x="152400" y="1219200"/>
            <a:ext cx="9144000" cy="5638800"/>
          </a:xfrm>
        </p:spPr>
        <p:txBody>
          <a:bodyPr>
            <a:normAutofit/>
          </a:bodyPr>
          <a:lstStyle/>
          <a:p>
            <a:pPr>
              <a:buFontTx/>
              <a:buNone/>
            </a:pP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 operator+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 {   }</a:t>
            </a:r>
            <a:endParaRPr lang="en-US" sz="2800" b="1" dirty="0" smtClean="0">
              <a:cs typeface="Tahoma" panose="020B0604030504040204" pitchFamily="34" charset="0"/>
            </a:endParaRPr>
          </a:p>
          <a:p>
            <a:pPr>
              <a:buFontTx/>
              <a:buNone/>
            </a:pPr>
            <a:r>
              <a:rPr lang="en-US" sz="2400" b="1" u="sng" dirty="0" smtClean="0">
                <a:cs typeface="Tahoma" panose="020B0604030504040204" pitchFamily="34" charset="0"/>
              </a:rPr>
              <a:t>Example (1):</a:t>
            </a:r>
          </a:p>
          <a:p>
            <a:pPr>
              <a:buFontTx/>
              <a:buNone/>
            </a:pPr>
            <a:endParaRPr lang="en-US" sz="2000" b="1" u="sng" dirty="0" smtClean="0">
              <a:latin typeface="Courier New" panose="02070309020205020404" pitchFamily="49" charset="0"/>
              <a:cs typeface="Courier New" panose="02070309020205020404" pitchFamily="49"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class </a:t>
            </a:r>
            <a:r>
              <a:rPr lang="en-US" sz="2400" b="1" dirty="0" err="1" smtClean="0">
                <a:latin typeface="Consolas" panose="020B0609020204030204" pitchFamily="49" charset="0"/>
                <a:cs typeface="Courier New" panose="02070309020205020404" pitchFamily="49" charset="0"/>
              </a:rPr>
              <a:t>myClass</a:t>
            </a: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operator+ (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main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 b;	</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object;</a:t>
            </a:r>
          </a:p>
          <a:p>
            <a:pPr lvl="1">
              <a:spcBef>
                <a:spcPct val="0"/>
              </a:spcBef>
              <a:buFontTx/>
              <a:buNone/>
            </a:pPr>
            <a:r>
              <a:rPr lang="en-US" sz="2400" b="1" dirty="0" smtClean="0">
                <a:latin typeface="Consolas" panose="020B0609020204030204" pitchFamily="49" charset="0"/>
                <a:cs typeface="Courier New" panose="02070309020205020404" pitchFamily="49" charset="0"/>
              </a:rPr>
              <a:t>		a = object + b;</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757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32" y="53008"/>
            <a:ext cx="9110868" cy="990600"/>
          </a:xfrm>
        </p:spPr>
        <p:txBody>
          <a:bodyPr>
            <a:normAutofit/>
          </a:bodyPr>
          <a:lstStyle/>
          <a:p>
            <a:r>
              <a:rPr lang="en-US" sz="4000" b="1" dirty="0" smtClean="0">
                <a:solidFill>
                  <a:srgbClr val="B80000"/>
                </a:solidFill>
              </a:rPr>
              <a:t>contents</a:t>
            </a:r>
            <a:endParaRPr lang="en-US" sz="4000" b="1" dirty="0">
              <a:solidFill>
                <a:srgbClr val="B80000"/>
              </a:solidFill>
            </a:endParaRPr>
          </a:p>
        </p:txBody>
      </p:sp>
      <p:sp>
        <p:nvSpPr>
          <p:cNvPr id="3" name="Content Placeholder 2"/>
          <p:cNvSpPr>
            <a:spLocks noGrp="1"/>
          </p:cNvSpPr>
          <p:nvPr>
            <p:ph idx="1"/>
          </p:nvPr>
        </p:nvSpPr>
        <p:spPr>
          <a:xfrm>
            <a:off x="89452" y="1143000"/>
            <a:ext cx="8968408" cy="5675244"/>
          </a:xfrm>
        </p:spPr>
        <p:txBody>
          <a:bodyPr>
            <a:normAutofit/>
          </a:bodyPr>
          <a:lstStyle/>
          <a:p>
            <a:r>
              <a:rPr lang="en-US" sz="2800" dirty="0"/>
              <a:t>Fundamentals of Operator Overloading, Overloading Binary Operators, Overloading the Binary Stream, Insertion and Stream Extraction Operators, Overloading Unary Operators, Overloading the Unary Prefix and Postfix ++ and -- Operators, Operators as Member Functions vs. Non-Member Functions, Converting between Types, explicit Constructors</a:t>
            </a:r>
          </a:p>
          <a:p>
            <a:r>
              <a:rPr lang="en-US" sz="2800" b="1" dirty="0" smtClean="0"/>
              <a:t>7 Lectures </a:t>
            </a:r>
            <a:r>
              <a:rPr lang="en-US" sz="2800" b="1" dirty="0"/>
              <a:t>(1 Hour /</a:t>
            </a:r>
            <a:r>
              <a:rPr lang="en-US" sz="2800" b="1" dirty="0" err="1"/>
              <a:t>lec</a:t>
            </a:r>
            <a:r>
              <a:rPr lang="en-US" sz="2800" b="1" dirty="0"/>
              <a:t>)</a:t>
            </a:r>
          </a:p>
          <a:p>
            <a:endParaRPr lang="en-US" sz="2800" dirty="0"/>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677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14400" y="0"/>
            <a:ext cx="8229600" cy="1036319"/>
          </a:xfrm>
        </p:spPr>
        <p:txBody>
          <a:bodyPr/>
          <a:lstStyle/>
          <a:p>
            <a:r>
              <a:rPr lang="en-US" b="1" dirty="0" smtClean="0">
                <a:solidFill>
                  <a:srgbClr val="B80000"/>
                </a:solidFill>
              </a:rPr>
              <a:t>Operator Overloading Syntax</a:t>
            </a:r>
          </a:p>
        </p:txBody>
      </p:sp>
      <p:sp>
        <p:nvSpPr>
          <p:cNvPr id="15363" name="Content Placeholder 2"/>
          <p:cNvSpPr>
            <a:spLocks noGrp="1"/>
          </p:cNvSpPr>
          <p:nvPr>
            <p:ph idx="1"/>
          </p:nvPr>
        </p:nvSpPr>
        <p:spPr>
          <a:xfrm>
            <a:off x="85023" y="1195057"/>
            <a:ext cx="9144000" cy="5638800"/>
          </a:xfrm>
        </p:spPr>
        <p:txBody>
          <a:bodyPr>
            <a:normAutofit/>
          </a:bodyPr>
          <a:lstStyle/>
          <a:p>
            <a:pPr>
              <a:buFontTx/>
              <a:buNone/>
            </a:pP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 operator+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a:t>
            </a:r>
            <a:endParaRPr lang="en-US" dirty="0" smtClean="0">
              <a:latin typeface="+mj-lt"/>
              <a:cs typeface="Tahoma" panose="020B0604030504040204" pitchFamily="34" charset="0"/>
            </a:endParaRPr>
          </a:p>
          <a:p>
            <a:pPr>
              <a:buFontTx/>
              <a:buNone/>
            </a:pPr>
            <a:r>
              <a:rPr lang="en-US" sz="2400" b="1" u="sng" dirty="0" smtClean="0">
                <a:latin typeface="+mj-lt"/>
                <a:cs typeface="Tahoma" panose="020B0604030504040204" pitchFamily="34" charset="0"/>
              </a:rPr>
              <a:t>Example (2):</a:t>
            </a:r>
          </a:p>
          <a:p>
            <a:pPr>
              <a:buFontTx/>
              <a:buNone/>
            </a:pPr>
            <a:endParaRPr lang="en-US" sz="2400" b="1" u="sng" dirty="0" smtClean="0">
              <a:latin typeface="+mj-lt"/>
              <a:cs typeface="Tahoma" panose="020B0604030504040204" pitchFamily="34"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class </a:t>
            </a:r>
            <a:r>
              <a:rPr lang="en-US" sz="2400" b="1" dirty="0" err="1" smtClean="0">
                <a:latin typeface="Consolas" panose="020B0609020204030204" pitchFamily="49" charset="0"/>
                <a:cs typeface="Courier New" panose="02070309020205020404" pitchFamily="49" charset="0"/>
              </a:rPr>
              <a:t>myClass</a:t>
            </a: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operator+ (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&amp;a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main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	</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smtClean="0">
                <a:latin typeface="Consolas" panose="020B0609020204030204" pitchFamily="49" charset="0"/>
                <a:cs typeface="Courier New" panose="02070309020205020404" pitchFamily="49" charset="0"/>
              </a:rPr>
              <a:t>		a = object1 + object2;</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025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90600" y="0"/>
            <a:ext cx="8153400" cy="1112519"/>
          </a:xfrm>
        </p:spPr>
        <p:txBody>
          <a:bodyPr/>
          <a:lstStyle/>
          <a:p>
            <a:r>
              <a:rPr lang="en-US" b="1" dirty="0" smtClean="0">
                <a:solidFill>
                  <a:srgbClr val="B80000"/>
                </a:solidFill>
              </a:rPr>
              <a:t>Operator Overloading Syntax</a:t>
            </a:r>
          </a:p>
        </p:txBody>
      </p:sp>
      <p:sp>
        <p:nvSpPr>
          <p:cNvPr id="16387" name="Content Placeholder 2"/>
          <p:cNvSpPr>
            <a:spLocks noGrp="1"/>
          </p:cNvSpPr>
          <p:nvPr>
            <p:ph idx="1"/>
          </p:nvPr>
        </p:nvSpPr>
        <p:spPr/>
        <p:txBody>
          <a:bodyPr/>
          <a:lstStyle/>
          <a:p>
            <a:pPr>
              <a:buFontTx/>
              <a:buNone/>
            </a:pPr>
            <a:r>
              <a:rPr lang="en-US" sz="2800" b="1" dirty="0" smtClean="0">
                <a:solidFill>
                  <a:srgbClr val="2C14DE"/>
                </a:solidFill>
                <a:latin typeface="Consolas" panose="020B0609020204030204" pitchFamily="49" charset="0"/>
                <a:cs typeface="Tahoma" panose="020B0604030504040204" pitchFamily="34" charset="0"/>
              </a:rPr>
              <a:t>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 operator+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a:t>
            </a:r>
            <a:endParaRPr lang="en-US" dirty="0" smtClean="0">
              <a:cs typeface="Tahoma" panose="020B0604030504040204" pitchFamily="34" charset="0"/>
            </a:endParaRPr>
          </a:p>
          <a:p>
            <a:pPr>
              <a:buFontTx/>
              <a:buNone/>
            </a:pPr>
            <a:r>
              <a:rPr lang="en-US" sz="2800" b="1" u="sng" dirty="0" smtClean="0">
                <a:cs typeface="Tahoma" panose="020B0604030504040204" pitchFamily="34" charset="0"/>
              </a:rPr>
              <a:t>Example (3):</a:t>
            </a:r>
          </a:p>
          <a:p>
            <a:pPr>
              <a:buFontTx/>
              <a:buNone/>
            </a:pPr>
            <a:endParaRPr lang="en-US" sz="2800" b="1" u="sng" dirty="0" smtClean="0">
              <a:cs typeface="Tahoma" panose="020B0604030504040204" pitchFamily="34"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class </a:t>
            </a:r>
            <a:r>
              <a:rPr lang="en-US" sz="2400" b="1" dirty="0" err="1" smtClean="0">
                <a:latin typeface="Consolas" panose="020B0609020204030204" pitchFamily="49" charset="0"/>
                <a:cs typeface="Courier New" panose="02070309020205020404" pitchFamily="49" charset="0"/>
              </a:rPr>
              <a:t>myClass</a:t>
            </a: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operator+ (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    }</a:t>
            </a: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main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 = 5;	</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smtClean="0">
                <a:latin typeface="Consolas" panose="020B0609020204030204" pitchFamily="49" charset="0"/>
                <a:cs typeface="Courier New" panose="02070309020205020404" pitchFamily="49" charset="0"/>
              </a:rPr>
              <a:t>			object2 = object1 + a;</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81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90600" y="0"/>
            <a:ext cx="8153400" cy="1143000"/>
          </a:xfrm>
        </p:spPr>
        <p:txBody>
          <a:bodyPr/>
          <a:lstStyle/>
          <a:p>
            <a:r>
              <a:rPr lang="en-US" b="1" dirty="0" smtClean="0">
                <a:solidFill>
                  <a:srgbClr val="D20000"/>
                </a:solidFill>
              </a:rPr>
              <a:t>Operator Overloading Syntax</a:t>
            </a:r>
          </a:p>
        </p:txBody>
      </p:sp>
      <p:sp>
        <p:nvSpPr>
          <p:cNvPr id="17411" name="Content Placeholder 2"/>
          <p:cNvSpPr>
            <a:spLocks noGrp="1"/>
          </p:cNvSpPr>
          <p:nvPr>
            <p:ph idx="1"/>
          </p:nvPr>
        </p:nvSpPr>
        <p:spPr/>
        <p:txBody>
          <a:bodyPr>
            <a:normAutofit/>
          </a:bodyPr>
          <a:lstStyle/>
          <a:p>
            <a:pPr marL="0" indent="0">
              <a:buNone/>
            </a:pPr>
            <a:r>
              <a:rPr lang="en-US" sz="2800" b="1" dirty="0" smtClean="0">
                <a:solidFill>
                  <a:srgbClr val="2C14DE"/>
                </a:solidFill>
                <a:latin typeface="Consolas" panose="020B0609020204030204" pitchFamily="49" charset="0"/>
                <a:cs typeface="Tahoma" panose="020B0604030504040204" pitchFamily="34" charset="0"/>
              </a:rPr>
              <a:t>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 operator+ (</a:t>
            </a:r>
            <a:r>
              <a:rPr lang="en-US" sz="2800" b="1" dirty="0" err="1" smtClean="0">
                <a:solidFill>
                  <a:srgbClr val="2C14DE"/>
                </a:solidFill>
                <a:latin typeface="Consolas" panose="020B0609020204030204" pitchFamily="49" charset="0"/>
                <a:cs typeface="Tahoma" panose="020B0604030504040204" pitchFamily="34" charset="0"/>
              </a:rPr>
              <a:t>datatype</a:t>
            </a:r>
            <a:r>
              <a:rPr lang="en-US" sz="2800" b="1" dirty="0" smtClean="0">
                <a:solidFill>
                  <a:srgbClr val="2C14DE"/>
                </a:solidFill>
                <a:latin typeface="Consolas" panose="020B0609020204030204" pitchFamily="49" charset="0"/>
                <a:cs typeface="Tahoma" panose="020B0604030504040204" pitchFamily="34" charset="0"/>
              </a:rPr>
              <a:t>)</a:t>
            </a:r>
            <a:endParaRPr lang="en-US" dirty="0" smtClean="0">
              <a:latin typeface="Tahoma" panose="020B0604030504040204" pitchFamily="34" charset="0"/>
              <a:cs typeface="Tahoma" panose="020B0604030504040204" pitchFamily="34" charset="0"/>
            </a:endParaRPr>
          </a:p>
          <a:p>
            <a:pPr marL="0" indent="0">
              <a:buNone/>
            </a:pPr>
            <a:r>
              <a:rPr lang="en-US" sz="2000" b="1" u="sng" dirty="0" smtClean="0">
                <a:latin typeface="Tahoma" panose="020B0604030504040204" pitchFamily="34" charset="0"/>
                <a:cs typeface="Tahoma" panose="020B0604030504040204" pitchFamily="34" charset="0"/>
              </a:rPr>
              <a:t>Example (4):</a:t>
            </a:r>
          </a:p>
          <a:p>
            <a:endParaRPr lang="en-US" sz="2400" b="1" u="sng" dirty="0" smtClean="0">
              <a:latin typeface="Tahoma" panose="020B0604030504040204" pitchFamily="34" charset="0"/>
              <a:cs typeface="Tahoma" panose="020B0604030504040204" pitchFamily="34"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class </a:t>
            </a:r>
            <a:r>
              <a:rPr lang="en-US" sz="2400" b="1" dirty="0" err="1" smtClean="0">
                <a:latin typeface="Consolas" panose="020B0609020204030204" pitchFamily="49" charset="0"/>
                <a:cs typeface="Courier New" panose="02070309020205020404" pitchFamily="49" charset="0"/>
              </a:rPr>
              <a:t>myClass</a:t>
            </a: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smtClean="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operator+ (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&amp;a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endParaRPr lang="en-US" sz="2400" b="1" dirty="0" smtClean="0">
              <a:latin typeface="Consolas" panose="020B0609020204030204" pitchFamily="49" charset="0"/>
              <a:cs typeface="Courier New" panose="02070309020205020404" pitchFamily="49" charset="0"/>
            </a:endParaRPr>
          </a:p>
          <a:p>
            <a:pPr lvl="1">
              <a:spcBef>
                <a:spcPct val="0"/>
              </a:spcBef>
              <a:buFontTx/>
              <a:buNone/>
            </a:pP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main ( )</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a:p>
            <a:pPr lvl="1">
              <a:spcBef>
                <a:spcPct val="0"/>
              </a:spcBef>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myClass</a:t>
            </a:r>
            <a:r>
              <a:rPr lang="en-US" sz="2400" b="1" dirty="0" smtClean="0">
                <a:latin typeface="Consolas" panose="020B0609020204030204" pitchFamily="49" charset="0"/>
                <a:cs typeface="Courier New" panose="02070309020205020404" pitchFamily="49" charset="0"/>
              </a:rPr>
              <a:t> object1, object2, object3;</a:t>
            </a:r>
          </a:p>
          <a:p>
            <a:pPr lvl="1">
              <a:spcBef>
                <a:spcPct val="0"/>
              </a:spcBef>
              <a:buFontTx/>
              <a:buNone/>
            </a:pPr>
            <a:r>
              <a:rPr lang="en-US" sz="2400" b="1" dirty="0" smtClean="0">
                <a:latin typeface="Consolas" panose="020B0609020204030204" pitchFamily="49" charset="0"/>
                <a:cs typeface="Courier New" panose="02070309020205020404" pitchFamily="49" charset="0"/>
              </a:rPr>
              <a:t>		   object3 = object1 + object2;</a:t>
            </a:r>
          </a:p>
          <a:p>
            <a:pPr lvl="1">
              <a:spcBef>
                <a:spcPct val="0"/>
              </a:spcBef>
              <a:buFontTx/>
              <a:buNone/>
            </a:pPr>
            <a:r>
              <a:rPr lang="en-US" sz="2400" b="1" dirty="0" smtClean="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65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8153400" cy="1112519"/>
          </a:xfrm>
        </p:spPr>
        <p:txBody>
          <a:bodyPr>
            <a:noAutofit/>
          </a:bodyPr>
          <a:lstStyle/>
          <a:p>
            <a:r>
              <a:rPr lang="en-US" sz="4000" b="1" dirty="0" smtClean="0">
                <a:solidFill>
                  <a:srgbClr val="D20000"/>
                </a:solidFill>
              </a:rPr>
              <a:t>Implementing Overloaded Operators</a:t>
            </a:r>
          </a:p>
        </p:txBody>
      </p:sp>
      <p:sp>
        <p:nvSpPr>
          <p:cNvPr id="18435" name="Rectangle 3"/>
          <p:cNvSpPr>
            <a:spLocks noGrp="1" noChangeArrowheads="1"/>
          </p:cNvSpPr>
          <p:nvPr>
            <p:ph type="body" idx="1"/>
          </p:nvPr>
        </p:nvSpPr>
        <p:spPr>
          <a:xfrm>
            <a:off x="96078" y="1295400"/>
            <a:ext cx="8955156" cy="4724400"/>
          </a:xfrm>
        </p:spPr>
        <p:txBody>
          <a:bodyPr/>
          <a:lstStyle/>
          <a:p>
            <a:pPr algn="just"/>
            <a:r>
              <a:rPr lang="en-US" dirty="0" smtClean="0">
                <a:cs typeface="Tahoma" panose="020B0604030504040204" pitchFamily="34" charset="0"/>
              </a:rPr>
              <a:t>The </a:t>
            </a:r>
            <a:r>
              <a:rPr lang="en-US" b="1" dirty="0" smtClean="0">
                <a:solidFill>
                  <a:srgbClr val="B80000"/>
                </a:solidFill>
                <a:cs typeface="Tahoma" panose="020B0604030504040204" pitchFamily="34" charset="0"/>
              </a:rPr>
              <a:t>compiler</a:t>
            </a:r>
            <a:r>
              <a:rPr lang="en-US" dirty="0" smtClean="0">
                <a:solidFill>
                  <a:srgbClr val="B80000"/>
                </a:solidFill>
                <a:cs typeface="Tahoma" panose="020B0604030504040204" pitchFamily="34" charset="0"/>
              </a:rPr>
              <a:t> </a:t>
            </a:r>
            <a:r>
              <a:rPr lang="en-US" dirty="0" smtClean="0">
                <a:cs typeface="Tahoma" panose="020B0604030504040204" pitchFamily="34" charset="0"/>
              </a:rPr>
              <a:t>uses the </a:t>
            </a:r>
            <a:r>
              <a:rPr lang="en-US" b="1" dirty="0" smtClean="0">
                <a:solidFill>
                  <a:srgbClr val="2C14DE"/>
                </a:solidFill>
                <a:cs typeface="Tahoma" panose="020B0604030504040204" pitchFamily="34" charset="0"/>
              </a:rPr>
              <a:t>types of arguments </a:t>
            </a:r>
            <a:r>
              <a:rPr lang="en-US" dirty="0" smtClean="0">
                <a:cs typeface="Tahoma" panose="020B0604030504040204" pitchFamily="34" charset="0"/>
              </a:rPr>
              <a:t>to </a:t>
            </a:r>
            <a:r>
              <a:rPr lang="en-US" b="1" dirty="0" smtClean="0">
                <a:cs typeface="Tahoma" panose="020B0604030504040204" pitchFamily="34" charset="0"/>
              </a:rPr>
              <a:t>choose</a:t>
            </a:r>
            <a:r>
              <a:rPr lang="en-US" dirty="0" smtClean="0">
                <a:cs typeface="Tahoma" panose="020B0604030504040204" pitchFamily="34" charset="0"/>
              </a:rPr>
              <a:t> the </a:t>
            </a:r>
            <a:r>
              <a:rPr lang="en-US" b="1" u="sng" dirty="0" smtClean="0">
                <a:solidFill>
                  <a:srgbClr val="2C14DE"/>
                </a:solidFill>
                <a:cs typeface="Tahoma" panose="020B0604030504040204" pitchFamily="34" charset="0"/>
              </a:rPr>
              <a:t>appropriate overloading</a:t>
            </a:r>
            <a:r>
              <a:rPr lang="en-US" dirty="0" smtClean="0">
                <a:cs typeface="Tahoma" panose="020B0604030504040204" pitchFamily="34" charset="0"/>
              </a:rPr>
              <a:t>.</a:t>
            </a:r>
          </a:p>
          <a:p>
            <a:pPr>
              <a:buFont typeface="Monotype Sorts" charset="2"/>
              <a:buNone/>
            </a:pPr>
            <a:endParaRPr lang="en-US" sz="2800" b="1" dirty="0" smtClean="0">
              <a:latin typeface="Courier New" panose="02070309020205020404" pitchFamily="49" charset="0"/>
              <a:cs typeface="Courier New" panose="02070309020205020404" pitchFamily="49" charset="0"/>
            </a:endParaRPr>
          </a:p>
          <a:p>
            <a:pPr>
              <a:buFont typeface="Monotype Sorts" charset="2"/>
              <a:buNone/>
            </a:pPr>
            <a:r>
              <a:rPr lang="fr-FR" sz="2400" b="1" dirty="0" smtClean="0">
                <a:latin typeface="Consolas" panose="020B0609020204030204" pitchFamily="49" charset="0"/>
                <a:cs typeface="Courier New" panose="02070309020205020404" pitchFamily="49" charset="0"/>
              </a:rPr>
              <a:t>  </a:t>
            </a:r>
            <a:r>
              <a:rPr lang="fr-FR" sz="2800" b="1" dirty="0" smtClean="0">
                <a:latin typeface="Consolas" panose="020B0609020204030204" pitchFamily="49" charset="0"/>
                <a:cs typeface="Courier New" panose="02070309020205020404" pitchFamily="49" charset="0"/>
              </a:rPr>
              <a:t>i</a:t>
            </a:r>
            <a:r>
              <a:rPr lang="en-US" sz="2800" b="1" dirty="0" err="1" smtClean="0">
                <a:latin typeface="Consolas" panose="020B0609020204030204" pitchFamily="49" charset="0"/>
                <a:cs typeface="Courier New" panose="02070309020205020404" pitchFamily="49" charset="0"/>
              </a:rPr>
              <a:t>nt</a:t>
            </a:r>
            <a:r>
              <a:rPr lang="en-US" sz="2800" b="1" dirty="0" smtClean="0">
                <a:latin typeface="Consolas" panose="020B0609020204030204" pitchFamily="49" charset="0"/>
                <a:cs typeface="Courier New" panose="02070309020205020404" pitchFamily="49" charset="0"/>
              </a:rPr>
              <a:t> v1, v2; </a:t>
            </a:r>
          </a:p>
          <a:p>
            <a:pPr>
              <a:buFont typeface="Monotype Sorts" charset="2"/>
              <a:buNone/>
            </a:pPr>
            <a:r>
              <a:rPr lang="en-US" sz="2800" b="1" dirty="0" smtClean="0">
                <a:latin typeface="Consolas" panose="020B0609020204030204" pitchFamily="49" charset="0"/>
                <a:cs typeface="Courier New" panose="02070309020205020404" pitchFamily="49" charset="0"/>
              </a:rPr>
              <a:t>  v1 + v2; </a:t>
            </a:r>
            <a:r>
              <a:rPr lang="en-US" sz="2800" b="1" dirty="0" smtClean="0">
                <a:solidFill>
                  <a:srgbClr val="008000"/>
                </a:solidFill>
                <a:latin typeface="Consolas" panose="020B0609020204030204" pitchFamily="49" charset="0"/>
                <a:cs typeface="Courier New" panose="02070309020205020404" pitchFamily="49" charset="0"/>
              </a:rPr>
              <a:t>// </a:t>
            </a:r>
            <a:r>
              <a:rPr lang="en-US" sz="2800" b="1" dirty="0" err="1" smtClean="0">
                <a:solidFill>
                  <a:srgbClr val="008000"/>
                </a:solidFill>
                <a:latin typeface="Consolas" panose="020B0609020204030204" pitchFamily="49" charset="0"/>
                <a:cs typeface="Courier New" panose="02070309020205020404" pitchFamily="49" charset="0"/>
              </a:rPr>
              <a:t>int</a:t>
            </a:r>
            <a:r>
              <a:rPr lang="en-US" sz="2800" b="1" dirty="0" smtClean="0">
                <a:solidFill>
                  <a:srgbClr val="008000"/>
                </a:solidFill>
                <a:latin typeface="Consolas" panose="020B0609020204030204" pitchFamily="49" charset="0"/>
                <a:cs typeface="Courier New" panose="02070309020205020404" pitchFamily="49" charset="0"/>
              </a:rPr>
              <a:t> +</a:t>
            </a:r>
          </a:p>
          <a:p>
            <a:pPr>
              <a:buFont typeface="Monotype Sorts" charset="2"/>
              <a:buNone/>
            </a:pPr>
            <a:endParaRPr lang="en-US" sz="2800" b="1" dirty="0" smtClean="0">
              <a:solidFill>
                <a:srgbClr val="008000"/>
              </a:solidFill>
              <a:latin typeface="Consolas" panose="020B0609020204030204" pitchFamily="49" charset="0"/>
              <a:cs typeface="Courier New" panose="02070309020205020404" pitchFamily="49" charset="0"/>
            </a:endParaRPr>
          </a:p>
          <a:p>
            <a:pPr>
              <a:buFont typeface="Monotype Sorts" charset="2"/>
              <a:buNone/>
            </a:pPr>
            <a:r>
              <a:rPr lang="en-US" sz="2800" b="1" dirty="0" smtClean="0">
                <a:latin typeface="Consolas" panose="020B0609020204030204" pitchFamily="49" charset="0"/>
                <a:cs typeface="Courier New" panose="02070309020205020404" pitchFamily="49" charset="0"/>
              </a:rPr>
              <a:t>  float s1, s2; </a:t>
            </a:r>
          </a:p>
          <a:p>
            <a:pPr>
              <a:buFont typeface="Monotype Sorts" charset="2"/>
              <a:buNone/>
            </a:pPr>
            <a:r>
              <a:rPr lang="en-US" sz="2800" b="1" dirty="0" smtClean="0">
                <a:latin typeface="Consolas" panose="020B0609020204030204" pitchFamily="49" charset="0"/>
                <a:cs typeface="Courier New" panose="02070309020205020404" pitchFamily="49" charset="0"/>
              </a:rPr>
              <a:t>  s1 + s2; </a:t>
            </a:r>
            <a:r>
              <a:rPr lang="en-US" sz="2800" b="1" dirty="0" smtClean="0">
                <a:solidFill>
                  <a:srgbClr val="008000"/>
                </a:solidFill>
                <a:latin typeface="Consolas" panose="020B0609020204030204" pitchFamily="49" charset="0"/>
                <a:cs typeface="Courier New" panose="02070309020205020404" pitchFamily="49" charset="0"/>
              </a:rPr>
              <a:t>// float+</a:t>
            </a:r>
            <a:endParaRPr lang="en-US" sz="2800" dirty="0" smtClean="0">
              <a:solidFill>
                <a:srgbClr val="008000"/>
              </a:solidFill>
              <a:latin typeface="Consolas" panose="020B0609020204030204" pitchFamily="49" charset="0"/>
              <a:cs typeface="Courier New" panose="02070309020205020404" pitchFamily="49" charset="0"/>
            </a:endParaRPr>
          </a:p>
          <a:p>
            <a:endParaRPr lang="en-US" sz="2400" dirty="0" smtClean="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97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Extended Example</a:t>
            </a:r>
          </a:p>
        </p:txBody>
      </p:sp>
      <p:sp>
        <p:nvSpPr>
          <p:cNvPr id="19459" name="Rectangle 3"/>
          <p:cNvSpPr>
            <a:spLocks noGrp="1" noChangeArrowheads="1"/>
          </p:cNvSpPr>
          <p:nvPr>
            <p:ph type="body" idx="1"/>
          </p:nvPr>
        </p:nvSpPr>
        <p:spPr>
          <a:xfrm>
            <a:off x="154056" y="1219200"/>
            <a:ext cx="8839200" cy="5486400"/>
          </a:xfrm>
        </p:spPr>
        <p:txBody>
          <a:bodyPr>
            <a:normAutofit/>
          </a:bodyPr>
          <a:lstStyle/>
          <a:p>
            <a:pPr>
              <a:lnSpc>
                <a:spcPct val="80000"/>
              </a:lnSpc>
              <a:buFont typeface="Monotype Sorts" charset="2"/>
              <a:buNone/>
            </a:pPr>
            <a:r>
              <a:rPr lang="en-US" b="1" u="sng" dirty="0" smtClean="0">
                <a:solidFill>
                  <a:srgbClr val="008000"/>
                </a:solidFill>
                <a:latin typeface="+mj-lt"/>
                <a:cs typeface="Courier New" panose="02070309020205020404" pitchFamily="49" charset="0"/>
              </a:rPr>
              <a:t>Employee class and objects</a:t>
            </a:r>
          </a:p>
          <a:p>
            <a:pPr>
              <a:lnSpc>
                <a:spcPct val="80000"/>
              </a:lnSpc>
              <a:buFont typeface="Monotype Sorts" charset="2"/>
              <a:buNone/>
            </a:pPr>
            <a:endParaRPr lang="en-US" sz="2000" b="1" dirty="0" smtClean="0">
              <a:latin typeface="Courier New" panose="02070309020205020404" pitchFamily="49" charset="0"/>
              <a:cs typeface="Courier New" panose="02070309020205020404" pitchFamily="49" charset="0"/>
            </a:endParaRPr>
          </a:p>
          <a:p>
            <a:pPr>
              <a:lnSpc>
                <a:spcPct val="80000"/>
              </a:lnSpc>
              <a:buFont typeface="Monotype Sorts" charset="2"/>
              <a:buNone/>
            </a:pPr>
            <a:endParaRPr lang="en-US" sz="2400" b="1" dirty="0" smtClean="0">
              <a:latin typeface="Consolas" panose="020B0609020204030204" pitchFamily="49" charset="0"/>
              <a:cs typeface="Courier New" panose="02070309020205020404" pitchFamily="49" charset="0"/>
            </a:endParaRP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class Employee</a:t>
            </a: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a:t>
            </a:r>
          </a:p>
          <a:p>
            <a:pPr lvl="1">
              <a:lnSpc>
                <a:spcPct val="80000"/>
              </a:lnSpc>
              <a:buFontTx/>
              <a:buNone/>
            </a:pPr>
            <a:r>
              <a:rPr lang="en-US" sz="2400" b="1" dirty="0" smtClean="0">
                <a:solidFill>
                  <a:schemeClr val="tx1">
                    <a:lumMod val="50000"/>
                    <a:lumOff val="50000"/>
                  </a:schemeClr>
                </a:solidFill>
                <a:latin typeface="Consolas" panose="020B0609020204030204" pitchFamily="49" charset="0"/>
                <a:cs typeface="Courier New" panose="02070309020205020404" pitchFamily="49" charset="0"/>
              </a:rPr>
              <a:t>private:</a:t>
            </a:r>
          </a:p>
          <a:p>
            <a:pPr lvl="1">
              <a:lnSpc>
                <a:spcPct val="80000"/>
              </a:lnSpc>
              <a:buFontTx/>
              <a:buNone/>
            </a:pP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t>
            </a:r>
            <a:r>
              <a:rPr lang="en-US" sz="2400" b="1" dirty="0" err="1" smtClean="0">
                <a:latin typeface="Consolas" panose="020B0609020204030204" pitchFamily="49" charset="0"/>
                <a:cs typeface="Courier New" panose="02070309020205020404" pitchFamily="49" charset="0"/>
              </a:rPr>
              <a:t>idNum</a:t>
            </a:r>
            <a:r>
              <a:rPr lang="en-US" sz="2400" b="1" dirty="0" smtClean="0">
                <a:latin typeface="Consolas" panose="020B0609020204030204" pitchFamily="49" charset="0"/>
                <a:cs typeface="Courier New" panose="02070309020205020404" pitchFamily="49" charset="0"/>
              </a:rPr>
              <a:t>;</a:t>
            </a:r>
          </a:p>
          <a:p>
            <a:pPr lvl="1">
              <a:lnSpc>
                <a:spcPct val="80000"/>
              </a:lnSpc>
              <a:buFontTx/>
              <a:buNone/>
            </a:pPr>
            <a:r>
              <a:rPr lang="en-US" sz="2400" b="1" dirty="0" smtClean="0">
                <a:latin typeface="Consolas" panose="020B0609020204030204" pitchFamily="49" charset="0"/>
                <a:cs typeface="Courier New" panose="02070309020205020404" pitchFamily="49" charset="0"/>
              </a:rPr>
              <a:t>	double salary;</a:t>
            </a:r>
          </a:p>
          <a:p>
            <a:pPr lvl="1">
              <a:lnSpc>
                <a:spcPct val="80000"/>
              </a:lnSpc>
              <a:buFontTx/>
              <a:buNone/>
            </a:pPr>
            <a:r>
              <a:rPr lang="en-US" sz="2400" b="1" dirty="0" smtClean="0">
                <a:solidFill>
                  <a:schemeClr val="tx1">
                    <a:lumMod val="50000"/>
                    <a:lumOff val="50000"/>
                  </a:schemeClr>
                </a:solidFill>
                <a:latin typeface="Consolas" panose="020B0609020204030204" pitchFamily="49" charset="0"/>
                <a:cs typeface="Courier New" panose="02070309020205020404" pitchFamily="49" charset="0"/>
              </a:rPr>
              <a:t>public:</a:t>
            </a:r>
          </a:p>
          <a:p>
            <a:pPr lvl="1">
              <a:lnSpc>
                <a:spcPct val="80000"/>
              </a:lnSpc>
              <a:buFontTx/>
              <a:buNone/>
            </a:pPr>
            <a:r>
              <a:rPr lang="en-US" sz="2400" b="1" dirty="0" smtClean="0">
                <a:latin typeface="Consolas" panose="020B0609020204030204" pitchFamily="49" charset="0"/>
                <a:cs typeface="Courier New" panose="02070309020205020404" pitchFamily="49" charset="0"/>
              </a:rPr>
              <a:t>	Employee(</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id, double salary);</a:t>
            </a:r>
          </a:p>
          <a:p>
            <a:pPr lvl="1">
              <a:lnSpc>
                <a:spcPct val="80000"/>
              </a:lnSpc>
              <a:buFontTx/>
              <a:buNone/>
            </a:pPr>
            <a:r>
              <a:rPr lang="en-US" sz="2400" b="1" dirty="0" smtClean="0">
                <a:solidFill>
                  <a:srgbClr val="FF3300"/>
                </a:solidFill>
                <a:latin typeface="Consolas" panose="020B0609020204030204" pitchFamily="49" charset="0"/>
                <a:cs typeface="Courier New" panose="02070309020205020404" pitchFamily="49" charset="0"/>
              </a:rPr>
              <a:t>	</a:t>
            </a:r>
            <a:r>
              <a:rPr lang="en-US" sz="2400" b="1" dirty="0" smtClean="0">
                <a:solidFill>
                  <a:srgbClr val="FF0000"/>
                </a:solidFill>
                <a:latin typeface="Consolas" panose="020B0609020204030204" pitchFamily="49" charset="0"/>
                <a:cs typeface="Courier New" panose="02070309020205020404" pitchFamily="49" charset="0"/>
              </a:rPr>
              <a:t>double </a:t>
            </a:r>
            <a:r>
              <a:rPr lang="en-US" sz="2400" b="1" dirty="0" err="1" smtClean="0">
                <a:solidFill>
                  <a:srgbClr val="FF0000"/>
                </a:solidFill>
                <a:latin typeface="Consolas" panose="020B0609020204030204" pitchFamily="49" charset="0"/>
                <a:cs typeface="Courier New" panose="02070309020205020404" pitchFamily="49" charset="0"/>
              </a:rPr>
              <a:t>addTwo</a:t>
            </a:r>
            <a:r>
              <a:rPr lang="en-US" sz="2400" b="1" dirty="0" smtClean="0">
                <a:solidFill>
                  <a:srgbClr val="FF0000"/>
                </a:solidFill>
                <a:latin typeface="Consolas" panose="020B0609020204030204" pitchFamily="49" charset="0"/>
                <a:cs typeface="Courier New" panose="02070309020205020404" pitchFamily="49" charset="0"/>
              </a:rPr>
              <a:t> (Employee&amp; </a:t>
            </a:r>
            <a:r>
              <a:rPr lang="en-US" sz="2400" b="1" dirty="0" err="1" smtClean="0">
                <a:solidFill>
                  <a:srgbClr val="FF0000"/>
                </a:solidFill>
                <a:latin typeface="Consolas" panose="020B0609020204030204" pitchFamily="49" charset="0"/>
                <a:cs typeface="Courier New" panose="02070309020205020404" pitchFamily="49" charset="0"/>
              </a:rPr>
              <a:t>emp</a:t>
            </a:r>
            <a:r>
              <a:rPr lang="en-US" sz="2400" b="1" dirty="0" smtClean="0">
                <a:solidFill>
                  <a:srgbClr val="FF0000"/>
                </a:solidFill>
                <a:latin typeface="Consolas" panose="020B0609020204030204" pitchFamily="49" charset="0"/>
                <a:cs typeface="Courier New" panose="02070309020205020404" pitchFamily="49" charset="0"/>
              </a:rPr>
              <a:t>);</a:t>
            </a:r>
          </a:p>
          <a:p>
            <a:pPr lvl="1">
              <a:lnSpc>
                <a:spcPct val="80000"/>
              </a:lnSpc>
              <a:buFontTx/>
              <a:buNone/>
            </a:pPr>
            <a:r>
              <a:rPr lang="en-US" sz="2400" b="1" dirty="0" smtClean="0">
                <a:solidFill>
                  <a:srgbClr val="0070C0"/>
                </a:solidFill>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double operator+ (Employee&amp; </a:t>
            </a:r>
            <a:r>
              <a:rPr lang="en-US" sz="2400" b="1" dirty="0" err="1" smtClean="0">
                <a:solidFill>
                  <a:srgbClr val="2C14DE"/>
                </a:solidFill>
                <a:latin typeface="Consolas" panose="020B0609020204030204" pitchFamily="49" charset="0"/>
                <a:cs typeface="Courier New" panose="02070309020205020404" pitchFamily="49" charset="0"/>
              </a:rPr>
              <a:t>emp</a:t>
            </a:r>
            <a:r>
              <a:rPr lang="en-US" sz="2400" b="1" dirty="0" smtClean="0">
                <a:solidFill>
                  <a:srgbClr val="2C14DE"/>
                </a:solidFill>
                <a:latin typeface="Consolas" panose="020B0609020204030204" pitchFamily="49" charset="0"/>
                <a:cs typeface="Courier New" panose="02070309020205020404" pitchFamily="49" charset="0"/>
              </a:rPr>
              <a:t>);</a:t>
            </a:r>
          </a:p>
          <a:p>
            <a:pPr lvl="1">
              <a:lnSpc>
                <a:spcPct val="80000"/>
              </a:lnSpc>
              <a:buFontTx/>
              <a:buNone/>
            </a:pPr>
            <a:r>
              <a:rPr lang="en-US" sz="2400" b="1" dirty="0" smtClean="0">
                <a:latin typeface="Consolas" panose="020B0609020204030204" pitchFamily="49" charset="0"/>
                <a:cs typeface="Courier New" panose="02070309020205020404" pitchFamily="49" charset="0"/>
              </a:rPr>
              <a:t>	double </a:t>
            </a:r>
            <a:r>
              <a:rPr lang="en-US" sz="2400" b="1" dirty="0" err="1" smtClean="0">
                <a:latin typeface="Consolas" panose="020B0609020204030204" pitchFamily="49" charset="0"/>
                <a:cs typeface="Courier New" panose="02070309020205020404" pitchFamily="49" charset="0"/>
              </a:rPr>
              <a:t>getSalary</a:t>
            </a:r>
            <a:r>
              <a:rPr lang="en-US" sz="2400" b="1" dirty="0" smtClean="0">
                <a:latin typeface="Consolas" panose="020B0609020204030204" pitchFamily="49" charset="0"/>
                <a:cs typeface="Courier New" panose="02070309020205020404" pitchFamily="49" charset="0"/>
              </a:rPr>
              <a:t>() { return salary; }</a:t>
            </a:r>
          </a:p>
          <a:p>
            <a:pPr>
              <a:lnSpc>
                <a:spcPct val="80000"/>
              </a:lnSpc>
              <a:buFont typeface="Monotype Sorts" charset="2"/>
              <a:buNone/>
            </a:pPr>
            <a:r>
              <a:rPr lang="en-US" sz="2400" b="1" dirty="0" smtClean="0">
                <a:latin typeface="Consolas" panose="020B0609020204030204" pitchFamily="49" charset="0"/>
                <a:cs typeface="Courier New" panose="02070309020205020404" pitchFamily="49" charset="0"/>
              </a:rPr>
              <a:t>};</a:t>
            </a:r>
          </a:p>
          <a:p>
            <a:pPr>
              <a:lnSpc>
                <a:spcPct val="80000"/>
              </a:lnSpc>
              <a:buFont typeface="Monotype Sorts" charset="2"/>
              <a:buNone/>
            </a:pPr>
            <a:endParaRPr lang="en-US" sz="2400" b="1"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212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9808"/>
            <a:ext cx="9144000" cy="1076608"/>
          </a:xfrm>
        </p:spPr>
        <p:txBody>
          <a:bodyPr>
            <a:noAutofit/>
          </a:bodyPr>
          <a:lstStyle/>
          <a:p>
            <a:r>
              <a:rPr lang="en-US" sz="3600" b="1" dirty="0" smtClean="0">
                <a:solidFill>
                  <a:srgbClr val="B80000"/>
                </a:solidFill>
              </a:rPr>
              <a:t>The member functions </a:t>
            </a:r>
            <a:r>
              <a:rPr lang="ja-JP" altLang="en-US" sz="3600" b="1" dirty="0" smtClean="0">
                <a:solidFill>
                  <a:srgbClr val="B80000"/>
                </a:solidFill>
              </a:rPr>
              <a:t>‘</a:t>
            </a:r>
            <a:r>
              <a:rPr lang="en-US" altLang="ja-JP" sz="3600" b="1" dirty="0" err="1" smtClean="0">
                <a:solidFill>
                  <a:srgbClr val="B80000"/>
                </a:solidFill>
              </a:rPr>
              <a:t>addTwo</a:t>
            </a:r>
            <a:r>
              <a:rPr lang="ja-JP" altLang="en-US" sz="3600" b="1" dirty="0" smtClean="0">
                <a:solidFill>
                  <a:srgbClr val="B80000"/>
                </a:solidFill>
              </a:rPr>
              <a:t>’</a:t>
            </a:r>
            <a:r>
              <a:rPr lang="en-US" altLang="ja-JP" sz="3600" b="1" dirty="0" smtClean="0">
                <a:solidFill>
                  <a:srgbClr val="B80000"/>
                </a:solidFill>
              </a:rPr>
              <a:t> and operator+</a:t>
            </a:r>
            <a:endParaRPr lang="en-US" sz="3600" b="1" dirty="0" smtClean="0">
              <a:solidFill>
                <a:srgbClr val="B80000"/>
              </a:solidFill>
            </a:endParaRPr>
          </a:p>
        </p:txBody>
      </p:sp>
      <p:sp>
        <p:nvSpPr>
          <p:cNvPr id="20483" name="Text Box 3"/>
          <p:cNvSpPr txBox="1">
            <a:spLocks noChangeArrowheads="1"/>
          </p:cNvSpPr>
          <p:nvPr/>
        </p:nvSpPr>
        <p:spPr bwMode="auto">
          <a:xfrm>
            <a:off x="228600" y="1295400"/>
            <a:ext cx="86106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200" b="1" dirty="0" smtClean="0">
                <a:solidFill>
                  <a:schemeClr val="tx1">
                    <a:lumMod val="50000"/>
                    <a:lumOff val="50000"/>
                  </a:schemeClr>
                </a:solidFill>
                <a:latin typeface="Consolas" panose="020B0609020204030204" pitchFamily="49" charset="0"/>
              </a:rPr>
              <a:t>//function notation</a:t>
            </a:r>
          </a:p>
          <a:p>
            <a:pPr eaLnBrk="1" hangingPunct="1"/>
            <a:r>
              <a:rPr lang="en-US" sz="2200" b="1" dirty="0" smtClean="0">
                <a:solidFill>
                  <a:srgbClr val="C00000"/>
                </a:solidFill>
                <a:latin typeface="Consolas" panose="020B0609020204030204" pitchFamily="49" charset="0"/>
              </a:rPr>
              <a:t>double </a:t>
            </a:r>
            <a:r>
              <a:rPr lang="en-US" sz="2200" b="1" dirty="0">
                <a:solidFill>
                  <a:srgbClr val="C00000"/>
                </a:solidFill>
                <a:latin typeface="Consolas" panose="020B0609020204030204" pitchFamily="49" charset="0"/>
              </a:rPr>
              <a:t>Employee::</a:t>
            </a:r>
            <a:r>
              <a:rPr lang="en-US" sz="2200" b="1" dirty="0" err="1">
                <a:solidFill>
                  <a:srgbClr val="C00000"/>
                </a:solidFill>
                <a:latin typeface="Consolas" panose="020B0609020204030204" pitchFamily="49" charset="0"/>
              </a:rPr>
              <a:t>addTwo</a:t>
            </a:r>
            <a:r>
              <a:rPr lang="en-US" sz="2200" b="1" dirty="0">
                <a:solidFill>
                  <a:srgbClr val="C00000"/>
                </a:solidFill>
                <a:latin typeface="Consolas" panose="020B0609020204030204" pitchFamily="49" charset="0"/>
              </a:rPr>
              <a:t>(Employee&amp; </a:t>
            </a:r>
            <a:r>
              <a:rPr lang="en-US" sz="2200" b="1" dirty="0" err="1">
                <a:solidFill>
                  <a:srgbClr val="C00000"/>
                </a:solidFill>
                <a:latin typeface="Consolas" panose="020B0609020204030204" pitchFamily="49" charset="0"/>
              </a:rPr>
              <a:t>emp</a:t>
            </a:r>
            <a:r>
              <a:rPr lang="en-US" sz="2200" b="1" dirty="0">
                <a:solidFill>
                  <a:srgbClr val="C00000"/>
                </a:solidFill>
                <a:latin typeface="Consolas" panose="020B0609020204030204" pitchFamily="49" charset="0"/>
              </a:rPr>
              <a:t>)</a:t>
            </a:r>
          </a:p>
          <a:p>
            <a:pPr eaLnBrk="1" hangingPunct="1"/>
            <a:r>
              <a:rPr lang="en-US" sz="2200" b="1" dirty="0">
                <a:latin typeface="Consolas" panose="020B0609020204030204" pitchFamily="49" charset="0"/>
              </a:rPr>
              <a:t>{</a:t>
            </a:r>
          </a:p>
          <a:p>
            <a:pPr eaLnBrk="1" hangingPunct="1"/>
            <a:r>
              <a:rPr lang="en-US" sz="2200" b="1" dirty="0">
                <a:latin typeface="Consolas" panose="020B0609020204030204" pitchFamily="49" charset="0"/>
              </a:rPr>
              <a:t>   double total;</a:t>
            </a:r>
          </a:p>
          <a:p>
            <a:pPr eaLnBrk="1" hangingPunct="1"/>
            <a:r>
              <a:rPr lang="en-US" sz="2200" b="1" dirty="0">
                <a:latin typeface="Consolas" panose="020B0609020204030204" pitchFamily="49" charset="0"/>
              </a:rPr>
              <a:t>   total = </a:t>
            </a:r>
            <a:r>
              <a:rPr lang="en-US" sz="2200" b="1" dirty="0" smtClean="0">
                <a:latin typeface="Consolas" panose="020B0609020204030204" pitchFamily="49" charset="0"/>
              </a:rPr>
              <a:t>this-&gt;salary </a:t>
            </a:r>
            <a:r>
              <a:rPr lang="en-US" sz="2200" b="1" dirty="0">
                <a:latin typeface="Consolas" panose="020B0609020204030204" pitchFamily="49" charset="0"/>
              </a:rPr>
              <a:t>+ </a:t>
            </a:r>
            <a:r>
              <a:rPr lang="en-US" sz="2200" b="1" dirty="0" err="1">
                <a:latin typeface="Consolas" panose="020B0609020204030204" pitchFamily="49" charset="0"/>
              </a:rPr>
              <a:t>emp.getSalary</a:t>
            </a:r>
            <a:r>
              <a:rPr lang="en-US" sz="2200" b="1" dirty="0">
                <a:latin typeface="Consolas" panose="020B0609020204030204" pitchFamily="49" charset="0"/>
              </a:rPr>
              <a:t>();</a:t>
            </a:r>
          </a:p>
          <a:p>
            <a:pPr eaLnBrk="1" hangingPunct="1"/>
            <a:r>
              <a:rPr lang="en-US" sz="2200" b="1" dirty="0">
                <a:latin typeface="Consolas" panose="020B0609020204030204" pitchFamily="49" charset="0"/>
              </a:rPr>
              <a:t>   </a:t>
            </a:r>
            <a:r>
              <a:rPr lang="en-US" sz="2200" b="1" dirty="0" smtClean="0">
                <a:latin typeface="Consolas" panose="020B0609020204030204" pitchFamily="49" charset="0"/>
              </a:rPr>
              <a:t>return total;</a:t>
            </a:r>
            <a:endParaRPr lang="en-US" sz="2200" b="1" dirty="0">
              <a:latin typeface="Consolas" panose="020B0609020204030204" pitchFamily="49" charset="0"/>
            </a:endParaRPr>
          </a:p>
          <a:p>
            <a:pPr eaLnBrk="1" hangingPunct="1"/>
            <a:r>
              <a:rPr lang="en-US" sz="2200" b="1" dirty="0" smtClean="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smtClean="0">
                <a:solidFill>
                  <a:schemeClr val="tx1">
                    <a:lumMod val="50000"/>
                    <a:lumOff val="50000"/>
                  </a:schemeClr>
                </a:solidFill>
                <a:latin typeface="Consolas" panose="020B0609020204030204" pitchFamily="49" charset="0"/>
              </a:rPr>
              <a:t>//operator overloading notation</a:t>
            </a:r>
            <a:endParaRPr lang="en-US" sz="2000" b="1" dirty="0">
              <a:solidFill>
                <a:schemeClr val="tx1">
                  <a:lumMod val="50000"/>
                  <a:lumOff val="50000"/>
                </a:schemeClr>
              </a:solidFill>
              <a:latin typeface="Consolas" panose="020B0609020204030204" pitchFamily="49" charset="0"/>
            </a:endParaRPr>
          </a:p>
          <a:p>
            <a:pPr eaLnBrk="1" hangingPunct="1"/>
            <a:r>
              <a:rPr lang="en-US" sz="2200" b="1" dirty="0">
                <a:solidFill>
                  <a:srgbClr val="2C14DE"/>
                </a:solidFill>
                <a:latin typeface="Consolas" panose="020B0609020204030204" pitchFamily="49" charset="0"/>
              </a:rPr>
              <a:t>double Employee::operator+(Employee&amp; </a:t>
            </a:r>
            <a:r>
              <a:rPr lang="en-US" sz="2200" b="1" dirty="0" err="1">
                <a:solidFill>
                  <a:srgbClr val="2C14DE"/>
                </a:solidFill>
                <a:latin typeface="Consolas" panose="020B0609020204030204" pitchFamily="49" charset="0"/>
              </a:rPr>
              <a:t>emp</a:t>
            </a:r>
            <a:r>
              <a:rPr lang="en-US" sz="2200" b="1" dirty="0">
                <a:solidFill>
                  <a:srgbClr val="2C14DE"/>
                </a:solidFill>
                <a:latin typeface="Consolas" panose="020B0609020204030204" pitchFamily="49" charset="0"/>
              </a:rPr>
              <a:t>)</a:t>
            </a:r>
          </a:p>
          <a:p>
            <a:pPr eaLnBrk="1" hangingPunct="1"/>
            <a:r>
              <a:rPr lang="en-US" sz="2200" b="1" dirty="0">
                <a:latin typeface="Consolas" panose="020B0609020204030204" pitchFamily="49" charset="0"/>
              </a:rPr>
              <a:t>{</a:t>
            </a:r>
          </a:p>
          <a:p>
            <a:pPr eaLnBrk="1" hangingPunct="1"/>
            <a:r>
              <a:rPr lang="en-US" sz="2200" b="1" dirty="0">
                <a:latin typeface="Consolas" panose="020B0609020204030204" pitchFamily="49" charset="0"/>
              </a:rPr>
              <a:t>   double total;</a:t>
            </a:r>
          </a:p>
          <a:p>
            <a:pPr eaLnBrk="1" hangingPunct="1"/>
            <a:r>
              <a:rPr lang="en-US" sz="2200" b="1" dirty="0">
                <a:latin typeface="Consolas" panose="020B0609020204030204" pitchFamily="49" charset="0"/>
              </a:rPr>
              <a:t>   total = </a:t>
            </a:r>
            <a:r>
              <a:rPr lang="en-US" sz="2200" b="1" dirty="0" smtClean="0">
                <a:latin typeface="Consolas" panose="020B0609020204030204" pitchFamily="49" charset="0"/>
              </a:rPr>
              <a:t>this-&gt;salary </a:t>
            </a:r>
            <a:r>
              <a:rPr lang="en-US" sz="2200" b="1" dirty="0">
                <a:latin typeface="Consolas" panose="020B0609020204030204" pitchFamily="49" charset="0"/>
              </a:rPr>
              <a:t>+ </a:t>
            </a:r>
            <a:r>
              <a:rPr lang="en-US" sz="2200" b="1" dirty="0" err="1">
                <a:latin typeface="Consolas" panose="020B0609020204030204" pitchFamily="49" charset="0"/>
              </a:rPr>
              <a:t>emp.getSalary</a:t>
            </a:r>
            <a:r>
              <a:rPr lang="en-US" sz="2200" b="1" dirty="0">
                <a:latin typeface="Consolas" panose="020B0609020204030204" pitchFamily="49" charset="0"/>
              </a:rPr>
              <a:t>();</a:t>
            </a:r>
          </a:p>
          <a:p>
            <a:pPr eaLnBrk="1" hangingPunct="1"/>
            <a:r>
              <a:rPr lang="en-US" sz="2200" b="1" dirty="0">
                <a:latin typeface="Consolas" panose="020B0609020204030204" pitchFamily="49" charset="0"/>
              </a:rPr>
              <a:t>   </a:t>
            </a:r>
            <a:r>
              <a:rPr lang="en-US" sz="2200" b="1" dirty="0" smtClean="0">
                <a:latin typeface="Consolas" panose="020B0609020204030204" pitchFamily="49" charset="0"/>
              </a:rPr>
              <a:t>return total;</a:t>
            </a:r>
            <a:endParaRPr lang="en-US" sz="2200" b="1" dirty="0">
              <a:latin typeface="Consolas" panose="020B0609020204030204" pitchFamily="49" charset="0"/>
            </a:endParaRPr>
          </a:p>
          <a:p>
            <a:pPr eaLnBrk="1" hangingPunct="1"/>
            <a:r>
              <a:rPr lang="en-US" sz="22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452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30482"/>
            <a:ext cx="8218053" cy="1097281"/>
          </a:xfrm>
        </p:spPr>
        <p:txBody>
          <a:bodyPr>
            <a:normAutofit/>
          </a:bodyPr>
          <a:lstStyle/>
          <a:p>
            <a:r>
              <a:rPr lang="en-US" b="1" dirty="0" smtClean="0">
                <a:solidFill>
                  <a:srgbClr val="B80000"/>
                </a:solidFill>
              </a:rPr>
              <a:t>Using the Member Functions</a:t>
            </a:r>
          </a:p>
        </p:txBody>
      </p:sp>
      <p:sp>
        <p:nvSpPr>
          <p:cNvPr id="21507" name="Text Box 3"/>
          <p:cNvSpPr txBox="1">
            <a:spLocks noChangeArrowheads="1"/>
          </p:cNvSpPr>
          <p:nvPr/>
        </p:nvSpPr>
        <p:spPr bwMode="auto">
          <a:xfrm>
            <a:off x="154056" y="1219200"/>
            <a:ext cx="8913744"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smtClean="0">
                <a:latin typeface="Consolas" panose="020B0609020204030204" pitchFamily="49" charset="0"/>
              </a:rPr>
              <a:t>double sum;</a:t>
            </a:r>
          </a:p>
          <a:p>
            <a:pPr eaLnBrk="1" hangingPunct="1"/>
            <a:r>
              <a:rPr lang="en-US" sz="2400" b="1" dirty="0" smtClean="0">
                <a:latin typeface="Consolas" panose="020B0609020204030204" pitchFamily="49" charset="0"/>
              </a:rPr>
              <a:t>Employee Clerk (111, 10000), Driver (222, 6000);</a:t>
            </a: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400" b="1" dirty="0">
                <a:solidFill>
                  <a:srgbClr val="FF0000"/>
                </a:solidFill>
                <a:latin typeface="Consolas" panose="020B0609020204030204" pitchFamily="49" charset="0"/>
              </a:rPr>
              <a:t>// these three statements do the same </a:t>
            </a:r>
            <a:r>
              <a:rPr lang="en-US" sz="2400" b="1" dirty="0" smtClean="0">
                <a:solidFill>
                  <a:srgbClr val="FF0000"/>
                </a:solidFill>
                <a:latin typeface="Consolas" panose="020B0609020204030204" pitchFamily="49" charset="0"/>
              </a:rPr>
              <a:t>thing</a:t>
            </a:r>
            <a:endParaRPr lang="en-US" sz="2400" b="1" dirty="0">
              <a:solidFill>
                <a:srgbClr val="FF0000"/>
              </a:solidFill>
              <a:latin typeface="Consolas" panose="020B0609020204030204" pitchFamily="49" charset="0"/>
            </a:endParaRPr>
          </a:p>
          <a:p>
            <a:pPr eaLnBrk="1" hangingPunct="1"/>
            <a:r>
              <a:rPr lang="en-US" sz="2400" b="1" dirty="0">
                <a:latin typeface="Consolas" panose="020B0609020204030204" pitchFamily="49" charset="0"/>
              </a:rPr>
              <a:t>sum = </a:t>
            </a:r>
            <a:r>
              <a:rPr lang="en-US" sz="2400" b="1" dirty="0" err="1">
                <a:latin typeface="Consolas" panose="020B0609020204030204" pitchFamily="49" charset="0"/>
              </a:rPr>
              <a:t>Clerk.addTwo</a:t>
            </a:r>
            <a:r>
              <a:rPr lang="en-US" sz="2400" b="1" dirty="0">
                <a:latin typeface="Consolas" panose="020B0609020204030204" pitchFamily="49" charset="0"/>
              </a:rPr>
              <a:t>(Driver</a:t>
            </a:r>
            <a:r>
              <a:rPr lang="en-US" sz="2400" b="1" dirty="0" smtClean="0">
                <a:latin typeface="Consolas" panose="020B0609020204030204" pitchFamily="49" charset="0"/>
              </a:rPr>
              <a:t>);</a:t>
            </a:r>
            <a:endParaRPr lang="en-US" sz="2400" b="1" dirty="0">
              <a:latin typeface="Consolas" panose="020B0609020204030204" pitchFamily="49" charset="0"/>
            </a:endParaRPr>
          </a:p>
          <a:p>
            <a:pPr eaLnBrk="1" hangingPunct="1"/>
            <a:r>
              <a:rPr lang="en-US" sz="2400" b="1" dirty="0">
                <a:solidFill>
                  <a:srgbClr val="2C14DE"/>
                </a:solidFill>
                <a:latin typeface="Consolas" panose="020B0609020204030204" pitchFamily="49" charset="0"/>
              </a:rPr>
              <a:t>sum = </a:t>
            </a:r>
            <a:r>
              <a:rPr lang="en-US" sz="2400" b="1" dirty="0" err="1">
                <a:solidFill>
                  <a:srgbClr val="2C14DE"/>
                </a:solidFill>
                <a:latin typeface="Consolas" panose="020B0609020204030204" pitchFamily="49" charset="0"/>
              </a:rPr>
              <a:t>Clerk.operator</a:t>
            </a:r>
            <a:r>
              <a:rPr lang="en-US" sz="2400" b="1" dirty="0">
                <a:solidFill>
                  <a:srgbClr val="2C14DE"/>
                </a:solidFill>
                <a:latin typeface="Consolas" panose="020B0609020204030204" pitchFamily="49" charset="0"/>
              </a:rPr>
              <a:t>+(Driver</a:t>
            </a:r>
            <a:r>
              <a:rPr lang="en-US" sz="2400" b="1" dirty="0" smtClean="0">
                <a:solidFill>
                  <a:srgbClr val="2C14DE"/>
                </a:solidFill>
                <a:latin typeface="Consolas" panose="020B0609020204030204" pitchFamily="49" charset="0"/>
              </a:rPr>
              <a:t>);</a:t>
            </a:r>
            <a:endParaRPr lang="en-US" sz="2400" b="1" dirty="0">
              <a:solidFill>
                <a:srgbClr val="2C14DE"/>
              </a:solidFill>
              <a:latin typeface="Courier New" panose="02070309020205020404" pitchFamily="49" charset="0"/>
            </a:endParaRPr>
          </a:p>
          <a:p>
            <a:pPr eaLnBrk="1" hangingPunct="1"/>
            <a:r>
              <a:rPr lang="en-US" sz="2400" b="1" dirty="0">
                <a:solidFill>
                  <a:srgbClr val="008000"/>
                </a:solidFill>
                <a:latin typeface="Consolas" panose="020B0609020204030204" pitchFamily="49" charset="0"/>
              </a:rPr>
              <a:t>sum = Clerk + Driver;</a:t>
            </a:r>
          </a:p>
          <a:p>
            <a:pPr eaLnBrk="1" hangingPunct="1"/>
            <a:endParaRPr lang="en-US" sz="2000" b="1" dirty="0" smtClean="0">
              <a:latin typeface="Courier New" panose="02070309020205020404" pitchFamily="49" charset="0"/>
            </a:endParaRPr>
          </a:p>
          <a:p>
            <a:pPr eaLnBrk="1" hangingPunct="1"/>
            <a:endParaRPr lang="en-US" sz="2000" b="1" dirty="0">
              <a:latin typeface="Courier New" panose="02070309020205020404" pitchFamily="49" charset="0"/>
            </a:endParaRPr>
          </a:p>
          <a:p>
            <a:pPr eaLnBrk="1" hangingPunct="1"/>
            <a:r>
              <a:rPr lang="en-US" sz="2000" b="1" dirty="0">
                <a:latin typeface="Courier New" panose="02070309020205020404" pitchFamily="49" charset="0"/>
              </a:rPr>
              <a:t>// the syntax for the last one is the most natural</a:t>
            </a:r>
          </a:p>
          <a:p>
            <a:pPr eaLnBrk="1" hangingPunct="1"/>
            <a:r>
              <a:rPr lang="en-US" sz="2000" b="1" dirty="0">
                <a:latin typeface="Courier New" panose="02070309020205020404" pitchFamily="49" charset="0"/>
              </a:rPr>
              <a:t>// and is easy to remember because it is consistent</a:t>
            </a:r>
          </a:p>
          <a:p>
            <a:pPr eaLnBrk="1" hangingPunct="1"/>
            <a:r>
              <a:rPr lang="en-US" sz="2000" b="1" dirty="0">
                <a:latin typeface="Courier New" panose="02070309020205020404" pitchFamily="49" charset="0"/>
              </a:rPr>
              <a:t>// with how the + operator works for everything else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738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0"/>
            <a:ext cx="8229600" cy="1066800"/>
          </a:xfrm>
        </p:spPr>
        <p:txBody>
          <a:bodyPr>
            <a:normAutofit/>
          </a:bodyPr>
          <a:lstStyle/>
          <a:p>
            <a:r>
              <a:rPr lang="en-US" sz="4800" b="1" dirty="0" smtClean="0">
                <a:solidFill>
                  <a:srgbClr val="B80000"/>
                </a:solidFill>
              </a:rPr>
              <a:t>Multiple Operators</a:t>
            </a:r>
          </a:p>
        </p:txBody>
      </p:sp>
      <p:sp>
        <p:nvSpPr>
          <p:cNvPr id="22531" name="Rectangle 3"/>
          <p:cNvSpPr>
            <a:spLocks noGrp="1" noChangeArrowheads="1"/>
          </p:cNvSpPr>
          <p:nvPr>
            <p:ph type="body" idx="1"/>
          </p:nvPr>
        </p:nvSpPr>
        <p:spPr>
          <a:xfrm>
            <a:off x="63898" y="1219200"/>
            <a:ext cx="8927701" cy="5486400"/>
          </a:xfrm>
        </p:spPr>
        <p:txBody>
          <a:bodyPr>
            <a:normAutofit/>
          </a:bodyPr>
          <a:lstStyle/>
          <a:p>
            <a:r>
              <a:rPr lang="en-US" sz="3000" b="1" dirty="0" smtClean="0">
                <a:solidFill>
                  <a:srgbClr val="B80000"/>
                </a:solidFill>
                <a:latin typeface="+mj-lt"/>
              </a:rPr>
              <a:t>Often</a:t>
            </a:r>
            <a:r>
              <a:rPr lang="en-US" sz="3000" dirty="0" smtClean="0">
                <a:latin typeface="+mj-lt"/>
              </a:rPr>
              <a:t>, you </a:t>
            </a:r>
            <a:r>
              <a:rPr lang="en-US" sz="3000" b="1" dirty="0" smtClean="0">
                <a:solidFill>
                  <a:srgbClr val="2C14DE"/>
                </a:solidFill>
                <a:latin typeface="+mj-lt"/>
              </a:rPr>
              <a:t>may need to reference </a:t>
            </a:r>
            <a:r>
              <a:rPr lang="en-US" sz="3000" dirty="0" smtClean="0">
                <a:latin typeface="+mj-lt"/>
              </a:rPr>
              <a:t>an </a:t>
            </a:r>
            <a:r>
              <a:rPr lang="en-US" sz="3000" b="1" dirty="0" smtClean="0">
                <a:solidFill>
                  <a:srgbClr val="2C14DE"/>
                </a:solidFill>
                <a:latin typeface="+mj-lt"/>
              </a:rPr>
              <a:t>operator</a:t>
            </a:r>
            <a:r>
              <a:rPr lang="en-US" sz="3000" b="1" dirty="0" smtClean="0">
                <a:latin typeface="+mj-lt"/>
              </a:rPr>
              <a:t> </a:t>
            </a:r>
            <a:r>
              <a:rPr lang="en-US" sz="3000" b="1" dirty="0" smtClean="0">
                <a:solidFill>
                  <a:srgbClr val="2C14DE"/>
                </a:solidFill>
                <a:latin typeface="+mj-lt"/>
              </a:rPr>
              <a:t>more than once </a:t>
            </a:r>
            <a:r>
              <a:rPr lang="en-US" sz="3000" dirty="0" smtClean="0">
                <a:latin typeface="+mj-lt"/>
              </a:rPr>
              <a:t>in a expression:</a:t>
            </a:r>
          </a:p>
          <a:p>
            <a:pPr marL="0" indent="0">
              <a:buNone/>
            </a:pPr>
            <a:r>
              <a:rPr lang="en-US" sz="2800" dirty="0" smtClean="0">
                <a:latin typeface="+mj-lt"/>
              </a:rPr>
              <a:t>    Example:</a:t>
            </a:r>
          </a:p>
          <a:p>
            <a:pPr marL="457200" lvl="1" indent="0">
              <a:buNone/>
            </a:pPr>
            <a:r>
              <a:rPr lang="en-US" b="1" dirty="0" smtClean="0">
                <a:solidFill>
                  <a:srgbClr val="008000"/>
                </a:solidFill>
                <a:latin typeface="+mj-lt"/>
              </a:rPr>
              <a:t>		</a:t>
            </a:r>
            <a:r>
              <a:rPr lang="en-US" b="1" dirty="0" smtClean="0">
                <a:solidFill>
                  <a:srgbClr val="008000"/>
                </a:solidFill>
                <a:latin typeface="Consolas" panose="020B0609020204030204" pitchFamily="49" charset="0"/>
              </a:rPr>
              <a:t>	total = a + b + c;</a:t>
            </a:r>
          </a:p>
          <a:p>
            <a:pPr lvl="1"/>
            <a:endParaRPr lang="en-US" dirty="0" smtClean="0">
              <a:latin typeface="+mj-lt"/>
            </a:endParaRPr>
          </a:p>
          <a:p>
            <a:r>
              <a:rPr lang="en-US" sz="2800" b="1" dirty="0" smtClean="0">
                <a:solidFill>
                  <a:srgbClr val="B80000"/>
                </a:solidFill>
                <a:latin typeface="+mj-lt"/>
              </a:rPr>
              <a:t>But this can cause big problems when operator overloading is involved</a:t>
            </a:r>
          </a:p>
          <a:p>
            <a:endParaRPr lang="en-US" sz="2800" dirty="0" smtClean="0">
              <a:latin typeface="Trebuchet MS" panose="020B0603020202020204" pitchFamily="34" charset="0"/>
            </a:endParaRPr>
          </a:p>
          <a:p>
            <a:r>
              <a:rPr lang="en-US" sz="2800" dirty="0" smtClean="0">
                <a:latin typeface="Trebuchet MS" panose="020B0603020202020204" pitchFamily="34" charset="0"/>
              </a:rPr>
              <a:t>See next example…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16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0"/>
            <a:ext cx="8193156" cy="1066800"/>
          </a:xfrm>
        </p:spPr>
        <p:txBody>
          <a:bodyPr/>
          <a:lstStyle/>
          <a:p>
            <a:r>
              <a:rPr lang="en-US" b="1" dirty="0" smtClean="0">
                <a:solidFill>
                  <a:srgbClr val="B80000"/>
                </a:solidFill>
              </a:rPr>
              <a:t>Client Code for Class Employee</a:t>
            </a:r>
          </a:p>
        </p:txBody>
      </p:sp>
      <p:sp>
        <p:nvSpPr>
          <p:cNvPr id="23555" name="Text Box 3"/>
          <p:cNvSpPr txBox="1">
            <a:spLocks noChangeArrowheads="1"/>
          </p:cNvSpPr>
          <p:nvPr/>
        </p:nvSpPr>
        <p:spPr bwMode="auto">
          <a:xfrm>
            <a:off x="152400" y="1295400"/>
            <a:ext cx="8991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cs typeface="Courier New" panose="02070309020205020404" pitchFamily="49" charset="0"/>
              </a:rPr>
              <a:t>void main()</a:t>
            </a:r>
          </a:p>
          <a:p>
            <a:pPr eaLnBrk="1" hangingPunct="1"/>
            <a:r>
              <a:rPr lang="en-US" sz="2400" b="1" dirty="0">
                <a:latin typeface="Consolas" panose="020B0609020204030204" pitchFamily="49" charset="0"/>
                <a:cs typeface="Courier New" panose="02070309020205020404" pitchFamily="49" charset="0"/>
              </a:rPr>
              <a:t>{</a:t>
            </a:r>
          </a:p>
          <a:p>
            <a:pPr eaLnBrk="1" hangingPunct="1"/>
            <a:r>
              <a:rPr lang="en-US" sz="2400" b="1" dirty="0">
                <a:latin typeface="Consolas" panose="020B0609020204030204" pitchFamily="49" charset="0"/>
                <a:cs typeface="Courier New" panose="02070309020205020404" pitchFamily="49" charset="0"/>
              </a:rPr>
              <a:t>   Employee Clerk(115, 20000.00);</a:t>
            </a:r>
          </a:p>
          <a:p>
            <a:pPr eaLnBrk="1" hangingPunct="1"/>
            <a:r>
              <a:rPr lang="en-US" sz="2400" b="1" dirty="0">
                <a:latin typeface="Consolas" panose="020B0609020204030204" pitchFamily="49" charset="0"/>
                <a:cs typeface="Courier New" panose="02070309020205020404" pitchFamily="49" charset="0"/>
              </a:rPr>
              <a:t>   Employee Driver(256, 15500.55);</a:t>
            </a:r>
          </a:p>
          <a:p>
            <a:pPr eaLnBrk="1" hangingPunct="1"/>
            <a:r>
              <a:rPr lang="en-US" sz="2400" b="1" dirty="0">
                <a:latin typeface="Consolas" panose="020B0609020204030204" pitchFamily="49" charset="0"/>
                <a:cs typeface="Courier New" panose="02070309020205020404" pitchFamily="49" charset="0"/>
              </a:rPr>
              <a:t>   Employee Secretary(567, 34200.00);</a:t>
            </a:r>
          </a:p>
          <a:p>
            <a:pPr eaLnBrk="1" hangingPunct="1"/>
            <a:r>
              <a:rPr lang="en-US" sz="2400" b="1" dirty="0">
                <a:latin typeface="Consolas" panose="020B0609020204030204" pitchFamily="49" charset="0"/>
                <a:cs typeface="Courier New" panose="02070309020205020404" pitchFamily="49" charset="0"/>
              </a:rPr>
              <a:t>   double sum;</a:t>
            </a:r>
          </a:p>
          <a:p>
            <a:pPr eaLnBrk="1" hangingPunct="1"/>
            <a:r>
              <a:rPr lang="en-US" sz="2400" b="1" dirty="0">
                <a:latin typeface="Consolas" panose="020B0609020204030204" pitchFamily="49" charset="0"/>
                <a:cs typeface="Courier New" panose="02070309020205020404" pitchFamily="49" charset="0"/>
              </a:rPr>
              <a:t>  </a:t>
            </a:r>
          </a:p>
          <a:p>
            <a:pPr eaLnBrk="1" hangingPunct="1"/>
            <a:r>
              <a:rPr lang="en-US" sz="2400" b="1" dirty="0">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sum = Clerk + Driver + Secretary;</a:t>
            </a:r>
          </a:p>
          <a:p>
            <a:pPr eaLnBrk="1" hangingPunct="1"/>
            <a:endParaRPr lang="en-US" sz="2400" b="1" dirty="0">
              <a:latin typeface="Consolas" panose="020B0609020204030204" pitchFamily="49" charset="0"/>
              <a:cs typeface="Courier New" panose="02070309020205020404" pitchFamily="49" charset="0"/>
            </a:endParaRPr>
          </a:p>
          <a:p>
            <a:pPr eaLnBrk="1" hangingPunct="1"/>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cout</a:t>
            </a:r>
            <a:r>
              <a:rPr lang="en-US" sz="2400" b="1" dirty="0">
                <a:latin typeface="Consolas" panose="020B0609020204030204" pitchFamily="49" charset="0"/>
                <a:cs typeface="Courier New" panose="02070309020205020404" pitchFamily="49" charset="0"/>
              </a:rPr>
              <a:t> &lt;&lt; </a:t>
            </a:r>
            <a:r>
              <a:rPr lang="ja-JP" altLang="en-US" sz="2400" b="1" dirty="0">
                <a:latin typeface="Consolas" panose="020B0609020204030204" pitchFamily="49" charset="0"/>
                <a:cs typeface="Courier New" panose="02070309020205020404" pitchFamily="49" charset="0"/>
              </a:rPr>
              <a:t>“</a:t>
            </a:r>
            <a:r>
              <a:rPr lang="en-US" altLang="ja-JP" sz="2400" b="1" dirty="0">
                <a:latin typeface="Consolas" panose="020B0609020204030204" pitchFamily="49" charset="0"/>
                <a:cs typeface="Courier New" panose="02070309020205020404" pitchFamily="49" charset="0"/>
              </a:rPr>
              <a:t>Sum is </a:t>
            </a:r>
            <a:r>
              <a:rPr lang="ja-JP" altLang="en-US" sz="2400" b="1" dirty="0">
                <a:latin typeface="Consolas" panose="020B0609020204030204" pitchFamily="49" charset="0"/>
                <a:cs typeface="Courier New" panose="02070309020205020404" pitchFamily="49" charset="0"/>
              </a:rPr>
              <a:t>“</a:t>
            </a:r>
            <a:r>
              <a:rPr lang="en-US" altLang="ja-JP" sz="2400" b="1" dirty="0">
                <a:latin typeface="Consolas" panose="020B0609020204030204" pitchFamily="49" charset="0"/>
                <a:cs typeface="Courier New" panose="02070309020205020404" pitchFamily="49" charset="0"/>
              </a:rPr>
              <a:t> &lt;&lt; sum;</a:t>
            </a:r>
          </a:p>
          <a:p>
            <a:pPr eaLnBrk="1" hangingPunct="1"/>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313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0"/>
            <a:ext cx="8153400" cy="1066800"/>
          </a:xfrm>
        </p:spPr>
        <p:txBody>
          <a:bodyPr>
            <a:normAutofit/>
          </a:bodyPr>
          <a:lstStyle/>
          <a:p>
            <a:r>
              <a:rPr lang="en-US" sz="4800" b="1" dirty="0" smtClean="0">
                <a:solidFill>
                  <a:srgbClr val="B80000"/>
                </a:solidFill>
              </a:rPr>
              <a:t>The Problem</a:t>
            </a:r>
          </a:p>
        </p:txBody>
      </p:sp>
      <p:sp>
        <p:nvSpPr>
          <p:cNvPr id="24579" name="Rectangle 3"/>
          <p:cNvSpPr>
            <a:spLocks noGrp="1" noChangeArrowheads="1"/>
          </p:cNvSpPr>
          <p:nvPr>
            <p:ph type="body" idx="1"/>
          </p:nvPr>
        </p:nvSpPr>
        <p:spPr>
          <a:xfrm>
            <a:off x="152400" y="1219200"/>
            <a:ext cx="8915400" cy="5562600"/>
          </a:xfrm>
        </p:spPr>
        <p:txBody>
          <a:bodyPr>
            <a:normAutofit/>
          </a:bodyPr>
          <a:lstStyle/>
          <a:p>
            <a:r>
              <a:rPr lang="en-US" sz="3000" b="1" dirty="0" smtClean="0">
                <a:solidFill>
                  <a:srgbClr val="B80000"/>
                </a:solidFill>
                <a:latin typeface="+mj-lt"/>
                <a:cs typeface="Tahoma" panose="020B0604030504040204" pitchFamily="34" charset="0"/>
              </a:rPr>
              <a:t>Operator</a:t>
            </a:r>
            <a:r>
              <a:rPr lang="en-US" sz="3000" dirty="0" smtClean="0">
                <a:solidFill>
                  <a:srgbClr val="B80000"/>
                </a:solidFill>
                <a:latin typeface="+mj-lt"/>
                <a:cs typeface="Tahoma" panose="020B0604030504040204" pitchFamily="34" charset="0"/>
              </a:rPr>
              <a:t> </a:t>
            </a:r>
            <a:r>
              <a:rPr lang="en-US" sz="3000" b="1" dirty="0" smtClean="0">
                <a:solidFill>
                  <a:srgbClr val="2C14DE"/>
                </a:solidFill>
                <a:latin typeface="+mj-lt"/>
                <a:cs typeface="Tahoma" panose="020B0604030504040204" pitchFamily="34" charset="0"/>
              </a:rPr>
              <a:t>+</a:t>
            </a:r>
            <a:r>
              <a:rPr lang="en-US" sz="3000" dirty="0" smtClean="0">
                <a:latin typeface="+mj-lt"/>
                <a:cs typeface="Tahoma" panose="020B0604030504040204" pitchFamily="34" charset="0"/>
              </a:rPr>
              <a:t> is </a:t>
            </a:r>
            <a:r>
              <a:rPr lang="en-US" sz="3000" b="1" u="sng" dirty="0" smtClean="0">
                <a:solidFill>
                  <a:srgbClr val="2C14DE"/>
                </a:solidFill>
                <a:latin typeface="+mj-lt"/>
                <a:cs typeface="Tahoma" panose="020B0604030504040204" pitchFamily="34" charset="0"/>
              </a:rPr>
              <a:t>left to right </a:t>
            </a:r>
            <a:r>
              <a:rPr lang="en-US" sz="3000" b="1" dirty="0" smtClean="0">
                <a:latin typeface="+mj-lt"/>
                <a:cs typeface="Tahoma" panose="020B0604030504040204" pitchFamily="34" charset="0"/>
              </a:rPr>
              <a:t>associative</a:t>
            </a:r>
            <a:r>
              <a:rPr lang="en-US" sz="3000" dirty="0" smtClean="0">
                <a:latin typeface="+mj-lt"/>
                <a:cs typeface="Tahoma" panose="020B0604030504040204" pitchFamily="34" charset="0"/>
              </a:rPr>
              <a:t>, so </a:t>
            </a:r>
            <a:r>
              <a:rPr lang="en-US" sz="3000" b="1" dirty="0" smtClean="0">
                <a:latin typeface="+mj-lt"/>
                <a:cs typeface="Tahoma" panose="020B0604030504040204" pitchFamily="34" charset="0"/>
              </a:rPr>
              <a:t>Clerk</a:t>
            </a:r>
            <a:r>
              <a:rPr lang="en-US" sz="3000" dirty="0" smtClean="0">
                <a:latin typeface="+mj-lt"/>
                <a:cs typeface="Tahoma" panose="020B0604030504040204" pitchFamily="34" charset="0"/>
              </a:rPr>
              <a:t> and </a:t>
            </a:r>
            <a:r>
              <a:rPr lang="en-US" sz="3000" b="1" dirty="0" smtClean="0">
                <a:latin typeface="+mj-lt"/>
                <a:cs typeface="Tahoma" panose="020B0604030504040204" pitchFamily="34" charset="0"/>
              </a:rPr>
              <a:t>Driver</a:t>
            </a:r>
            <a:r>
              <a:rPr lang="en-US" sz="3000" dirty="0" smtClean="0">
                <a:latin typeface="+mj-lt"/>
                <a:cs typeface="Tahoma" panose="020B0604030504040204" pitchFamily="34" charset="0"/>
              </a:rPr>
              <a:t> are </a:t>
            </a:r>
            <a:r>
              <a:rPr lang="en-US" sz="3000" b="1" dirty="0" smtClean="0">
                <a:latin typeface="+mj-lt"/>
                <a:cs typeface="Tahoma" panose="020B0604030504040204" pitchFamily="34" charset="0"/>
              </a:rPr>
              <a:t>added</a:t>
            </a:r>
            <a:r>
              <a:rPr lang="en-US" sz="3000" dirty="0" smtClean="0">
                <a:latin typeface="+mj-lt"/>
                <a:cs typeface="Tahoma" panose="020B0604030504040204" pitchFamily="34" charset="0"/>
              </a:rPr>
              <a:t>.  The </a:t>
            </a:r>
            <a:r>
              <a:rPr lang="en-US" sz="3000" b="1" u="sng" dirty="0" smtClean="0">
                <a:solidFill>
                  <a:srgbClr val="FF0000"/>
                </a:solidFill>
                <a:latin typeface="+mj-lt"/>
                <a:cs typeface="Tahoma" panose="020B0604030504040204" pitchFamily="34" charset="0"/>
              </a:rPr>
              <a:t>result is a double</a:t>
            </a:r>
            <a:r>
              <a:rPr lang="en-US" sz="3000" dirty="0" smtClean="0">
                <a:latin typeface="+mj-lt"/>
                <a:cs typeface="Tahoma" panose="020B0604030504040204" pitchFamily="34" charset="0"/>
              </a:rPr>
              <a:t>.</a:t>
            </a:r>
          </a:p>
          <a:p>
            <a:endParaRPr lang="en-US" sz="3000" dirty="0" smtClean="0">
              <a:latin typeface="+mj-lt"/>
              <a:cs typeface="Tahoma" panose="020B0604030504040204" pitchFamily="34" charset="0"/>
            </a:endParaRPr>
          </a:p>
          <a:p>
            <a:r>
              <a:rPr lang="en-US" sz="3000" dirty="0" smtClean="0">
                <a:latin typeface="+mj-lt"/>
                <a:cs typeface="Tahoma" panose="020B0604030504040204" pitchFamily="34" charset="0"/>
              </a:rPr>
              <a:t>Now that </a:t>
            </a:r>
            <a:r>
              <a:rPr lang="en-US" sz="3000" b="1" dirty="0" smtClean="0">
                <a:solidFill>
                  <a:srgbClr val="2C14DE"/>
                </a:solidFill>
                <a:latin typeface="+mj-lt"/>
                <a:cs typeface="Tahoma" panose="020B0604030504040204" pitchFamily="34" charset="0"/>
              </a:rPr>
              <a:t>double</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is on the </a:t>
            </a:r>
            <a:r>
              <a:rPr lang="en-US" sz="3000" b="1" dirty="0" smtClean="0">
                <a:solidFill>
                  <a:srgbClr val="2C14DE"/>
                </a:solidFill>
                <a:latin typeface="+mj-lt"/>
                <a:cs typeface="Tahoma" panose="020B0604030504040204" pitchFamily="34" charset="0"/>
              </a:rPr>
              <a:t>left</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and an </a:t>
            </a:r>
            <a:r>
              <a:rPr lang="en-US" sz="3000" b="1" dirty="0" smtClean="0">
                <a:solidFill>
                  <a:srgbClr val="2C14DE"/>
                </a:solidFill>
                <a:latin typeface="+mj-lt"/>
                <a:cs typeface="Tahoma" panose="020B0604030504040204" pitchFamily="34" charset="0"/>
              </a:rPr>
              <a:t>Employee is on the right</a:t>
            </a:r>
            <a:r>
              <a:rPr lang="en-US" sz="3000" dirty="0" smtClean="0">
                <a:latin typeface="+mj-lt"/>
                <a:cs typeface="Tahoma" panose="020B0604030504040204" pitchFamily="34" charset="0"/>
              </a:rPr>
              <a:t> (i.e., </a:t>
            </a:r>
            <a:r>
              <a:rPr lang="en-US" sz="3000" b="1" i="1" dirty="0" smtClean="0">
                <a:latin typeface="+mj-lt"/>
                <a:cs typeface="Tahoma" panose="020B0604030504040204" pitchFamily="34" charset="0"/>
              </a:rPr>
              <a:t>Secretary</a:t>
            </a:r>
            <a:r>
              <a:rPr lang="en-US" sz="3000" dirty="0" smtClean="0">
                <a:latin typeface="+mj-lt"/>
                <a:cs typeface="Tahoma" panose="020B0604030504040204" pitchFamily="34" charset="0"/>
              </a:rPr>
              <a:t>)</a:t>
            </a:r>
          </a:p>
          <a:p>
            <a:endParaRPr lang="en-US" sz="3000" dirty="0" smtClean="0">
              <a:latin typeface="+mj-lt"/>
              <a:cs typeface="Tahoma" panose="020B0604030504040204" pitchFamily="34" charset="0"/>
            </a:endParaRPr>
          </a:p>
          <a:p>
            <a:r>
              <a:rPr lang="en-US" sz="3000" b="1" dirty="0" smtClean="0">
                <a:latin typeface="+mj-lt"/>
                <a:cs typeface="Tahoma" panose="020B0604030504040204" pitchFamily="34" charset="0"/>
              </a:rPr>
              <a:t>BUT THE </a:t>
            </a:r>
            <a:r>
              <a:rPr lang="en-US" sz="3000" b="1" dirty="0" smtClean="0">
                <a:solidFill>
                  <a:srgbClr val="2C14DE"/>
                </a:solidFill>
                <a:latin typeface="+mj-lt"/>
                <a:cs typeface="Tahoma" panose="020B0604030504040204" pitchFamily="34" charset="0"/>
              </a:rPr>
              <a:t>OPERATOR</a:t>
            </a:r>
            <a:r>
              <a:rPr lang="en-US" sz="3000" dirty="0" smtClean="0">
                <a:solidFill>
                  <a:srgbClr val="2C14DE"/>
                </a:solidFill>
                <a:latin typeface="+mj-lt"/>
                <a:cs typeface="Tahoma" panose="020B0604030504040204" pitchFamily="34" charset="0"/>
              </a:rPr>
              <a:t> </a:t>
            </a:r>
            <a:r>
              <a:rPr lang="en-US" sz="3000" b="1" dirty="0" smtClean="0">
                <a:solidFill>
                  <a:srgbClr val="2C14DE"/>
                </a:solidFill>
                <a:latin typeface="+mj-lt"/>
                <a:cs typeface="Tahoma" panose="020B0604030504040204" pitchFamily="34" charset="0"/>
              </a:rPr>
              <a:t>+</a:t>
            </a:r>
            <a:r>
              <a:rPr lang="en-US" sz="3000" dirty="0" smtClean="0">
                <a:latin typeface="+mj-lt"/>
                <a:cs typeface="Tahoma" panose="020B0604030504040204" pitchFamily="34" charset="0"/>
              </a:rPr>
              <a:t> is only </a:t>
            </a:r>
            <a:r>
              <a:rPr lang="en-US" sz="3000" b="1" dirty="0" smtClean="0">
                <a:solidFill>
                  <a:srgbClr val="2C14DE"/>
                </a:solidFill>
                <a:latin typeface="+mj-lt"/>
                <a:cs typeface="Tahoma" panose="020B0604030504040204" pitchFamily="34" charset="0"/>
              </a:rPr>
              <a:t>defined for arguments </a:t>
            </a:r>
            <a:r>
              <a:rPr lang="en-US" sz="3000" dirty="0" smtClean="0">
                <a:latin typeface="+mj-lt"/>
                <a:cs typeface="Tahoma" panose="020B0604030504040204" pitchFamily="34" charset="0"/>
              </a:rPr>
              <a:t>of </a:t>
            </a:r>
            <a:r>
              <a:rPr lang="en-US" sz="3000" b="1" dirty="0" smtClean="0">
                <a:solidFill>
                  <a:srgbClr val="2C14DE"/>
                </a:solidFill>
                <a:latin typeface="+mj-lt"/>
                <a:cs typeface="Tahoma" panose="020B0604030504040204" pitchFamily="34" charset="0"/>
              </a:rPr>
              <a:t>type Employee</a:t>
            </a:r>
            <a:r>
              <a:rPr lang="en-US" sz="3000" dirty="0" smtClean="0">
                <a:latin typeface="+mj-lt"/>
                <a:cs typeface="Tahoma" panose="020B0604030504040204" pitchFamily="34" charset="0"/>
              </a:rPr>
              <a:t>, </a:t>
            </a:r>
            <a:r>
              <a:rPr lang="en-US" sz="3000" b="1" u="sng" dirty="0" smtClean="0">
                <a:solidFill>
                  <a:srgbClr val="B80000"/>
                </a:solidFill>
                <a:latin typeface="+mj-lt"/>
                <a:cs typeface="Tahoma" panose="020B0604030504040204" pitchFamily="34" charset="0"/>
              </a:rPr>
              <a:t>not for 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264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990600"/>
          </a:xfrm>
        </p:spPr>
        <p:txBody>
          <a:bodyPr>
            <a:normAutofit/>
          </a:bodyPr>
          <a:lstStyle/>
          <a:p>
            <a:r>
              <a:rPr lang="en-US" b="1" u="sng" dirty="0" smtClean="0">
                <a:solidFill>
                  <a:srgbClr val="B80000"/>
                </a:solidFill>
              </a:rPr>
              <a:t>Operator Overloading – Part 1</a:t>
            </a:r>
            <a:endParaRPr lang="en-US" b="1" u="sng" dirty="0">
              <a:solidFill>
                <a:srgbClr val="B80000"/>
              </a:solidFill>
            </a:endParaRPr>
          </a:p>
        </p:txBody>
      </p:sp>
    </p:spTree>
    <p:extLst>
      <p:ext uri="{BB962C8B-B14F-4D97-AF65-F5344CB8AC3E}">
        <p14:creationId xmlns:p14="http://schemas.microsoft.com/office/powerpoint/2010/main" val="52203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0"/>
            <a:ext cx="8153400" cy="1066800"/>
          </a:xfrm>
        </p:spPr>
        <p:txBody>
          <a:bodyPr>
            <a:normAutofit/>
          </a:bodyPr>
          <a:lstStyle/>
          <a:p>
            <a:r>
              <a:rPr lang="en-US" sz="4800" b="1" dirty="0" smtClean="0">
                <a:solidFill>
                  <a:srgbClr val="B80000"/>
                </a:solidFill>
              </a:rPr>
              <a:t>The Problem Gets Worse</a:t>
            </a:r>
          </a:p>
        </p:txBody>
      </p:sp>
      <p:sp>
        <p:nvSpPr>
          <p:cNvPr id="25603" name="Rectangle 3"/>
          <p:cNvSpPr>
            <a:spLocks noGrp="1" noChangeArrowheads="1"/>
          </p:cNvSpPr>
          <p:nvPr>
            <p:ph type="body" idx="1"/>
          </p:nvPr>
        </p:nvSpPr>
        <p:spPr>
          <a:xfrm>
            <a:off x="-57226" y="1112519"/>
            <a:ext cx="9218544" cy="5562600"/>
          </a:xfrm>
        </p:spPr>
        <p:txBody>
          <a:bodyPr>
            <a:normAutofit/>
          </a:bodyPr>
          <a:lstStyle/>
          <a:p>
            <a:pPr algn="just"/>
            <a:r>
              <a:rPr lang="en-US" sz="2800" dirty="0" smtClean="0">
                <a:latin typeface="+mj-lt"/>
                <a:cs typeface="Tahoma" panose="020B0604030504040204" pitchFamily="34" charset="0"/>
              </a:rPr>
              <a:t>It would seem that all </a:t>
            </a:r>
            <a:r>
              <a:rPr lang="en-US" sz="2800" b="1" dirty="0" smtClean="0">
                <a:latin typeface="+mj-lt"/>
                <a:cs typeface="Tahoma" panose="020B0604030504040204" pitchFamily="34" charset="0"/>
              </a:rPr>
              <a:t>we have to do </a:t>
            </a:r>
            <a:r>
              <a:rPr lang="en-US" sz="2800" dirty="0" smtClean="0">
                <a:latin typeface="+mj-lt"/>
                <a:cs typeface="Tahoma" panose="020B0604030504040204" pitchFamily="34" charset="0"/>
              </a:rPr>
              <a:t>is </a:t>
            </a:r>
            <a:r>
              <a:rPr lang="en-US" sz="2800" b="1" dirty="0" smtClean="0">
                <a:solidFill>
                  <a:srgbClr val="B80000"/>
                </a:solidFill>
                <a:latin typeface="+mj-lt"/>
                <a:cs typeface="Tahoma" panose="020B0604030504040204" pitchFamily="34" charset="0"/>
              </a:rPr>
              <a:t>write another version </a:t>
            </a:r>
            <a:r>
              <a:rPr lang="en-US" sz="2800" dirty="0" smtClean="0">
                <a:latin typeface="+mj-lt"/>
                <a:cs typeface="Tahoma" panose="020B0604030504040204" pitchFamily="34" charset="0"/>
              </a:rPr>
              <a:t>of the </a:t>
            </a:r>
            <a:r>
              <a:rPr lang="en-US" sz="2800" b="1" u="sng" dirty="0" smtClean="0">
                <a:solidFill>
                  <a:srgbClr val="B80000"/>
                </a:solidFill>
                <a:latin typeface="+mj-lt"/>
                <a:cs typeface="Tahoma" panose="020B0604030504040204" pitchFamily="34" charset="0"/>
              </a:rPr>
              <a:t>overloaded operator </a:t>
            </a:r>
            <a:r>
              <a:rPr lang="en-US" sz="2800" dirty="0" smtClean="0">
                <a:latin typeface="+mj-lt"/>
                <a:cs typeface="Tahoma" panose="020B0604030504040204" pitchFamily="34" charset="0"/>
              </a:rPr>
              <a:t>to work with the argument (double)</a:t>
            </a:r>
          </a:p>
          <a:p>
            <a:endParaRPr lang="en-US" sz="2800" dirty="0" smtClean="0">
              <a:latin typeface="+mj-lt"/>
              <a:cs typeface="Tahoma" panose="020B0604030504040204" pitchFamily="34" charset="0"/>
            </a:endParaRPr>
          </a:p>
          <a:p>
            <a:r>
              <a:rPr lang="en-US" sz="2800" b="1" dirty="0" smtClean="0">
                <a:latin typeface="+mj-lt"/>
                <a:cs typeface="Tahoma" panose="020B0604030504040204" pitchFamily="34" charset="0"/>
              </a:rPr>
              <a:t>But…</a:t>
            </a:r>
          </a:p>
          <a:p>
            <a:pPr lvl="1"/>
            <a:r>
              <a:rPr lang="en-US" dirty="0" smtClean="0">
                <a:latin typeface="+mj-lt"/>
                <a:cs typeface="Tahoma" panose="020B0604030504040204" pitchFamily="34" charset="0"/>
              </a:rPr>
              <a:t>although </a:t>
            </a:r>
            <a:r>
              <a:rPr lang="en-US" b="1" dirty="0" smtClean="0">
                <a:latin typeface="+mj-lt"/>
                <a:cs typeface="Tahoma" panose="020B0604030504040204" pitchFamily="34" charset="0"/>
              </a:rPr>
              <a:t>we </a:t>
            </a:r>
            <a:r>
              <a:rPr lang="en-US" b="1" dirty="0" smtClean="0">
                <a:solidFill>
                  <a:srgbClr val="B80000"/>
                </a:solidFill>
                <a:latin typeface="+mj-lt"/>
                <a:cs typeface="Tahoma" panose="020B0604030504040204" pitchFamily="34" charset="0"/>
              </a:rPr>
              <a:t>could overload an operator </a:t>
            </a:r>
            <a:r>
              <a:rPr lang="en-US" dirty="0" smtClean="0">
                <a:latin typeface="+mj-lt"/>
                <a:cs typeface="Tahoma" panose="020B0604030504040204" pitchFamily="34" charset="0"/>
              </a:rPr>
              <a:t>to</a:t>
            </a:r>
            <a:r>
              <a:rPr lang="en-US" b="1" dirty="0" smtClean="0">
                <a:latin typeface="+mj-lt"/>
                <a:cs typeface="Tahoma" panose="020B0604030504040204" pitchFamily="34" charset="0"/>
              </a:rPr>
              <a:t> </a:t>
            </a:r>
            <a:r>
              <a:rPr lang="en-US" dirty="0" smtClean="0">
                <a:latin typeface="+mj-lt"/>
                <a:cs typeface="Tahoma" panose="020B0604030504040204" pitchFamily="34" charset="0"/>
              </a:rPr>
              <a:t>work like this:</a:t>
            </a:r>
          </a:p>
          <a:p>
            <a:pPr marL="457200" lvl="1" indent="0">
              <a:buNone/>
            </a:pPr>
            <a:r>
              <a:rPr lang="en-US" b="1" dirty="0" smtClean="0">
                <a:solidFill>
                  <a:srgbClr val="2C14DE"/>
                </a:solidFill>
                <a:latin typeface="+mj-lt"/>
                <a:cs typeface="Tahoma" panose="020B0604030504040204" pitchFamily="34" charset="0"/>
              </a:rPr>
              <a:t>		sum = Secretary + </a:t>
            </a:r>
            <a:r>
              <a:rPr lang="en-US" b="1" dirty="0" err="1" smtClean="0">
                <a:solidFill>
                  <a:srgbClr val="2C14DE"/>
                </a:solidFill>
                <a:latin typeface="+mj-lt"/>
                <a:cs typeface="Tahoma" panose="020B0604030504040204" pitchFamily="34" charset="0"/>
              </a:rPr>
              <a:t>num</a:t>
            </a:r>
            <a:r>
              <a:rPr lang="en-US" b="1" dirty="0" smtClean="0">
                <a:solidFill>
                  <a:srgbClr val="2C14DE"/>
                </a:solidFill>
                <a:latin typeface="+mj-lt"/>
                <a:cs typeface="Tahoma" panose="020B0604030504040204" pitchFamily="34" charset="0"/>
              </a:rPr>
              <a:t>;</a:t>
            </a:r>
          </a:p>
          <a:p>
            <a:pPr lvl="1"/>
            <a:endParaRPr lang="en-US" dirty="0" smtClean="0">
              <a:latin typeface="+mj-lt"/>
              <a:cs typeface="Tahoma" panose="020B0604030504040204" pitchFamily="34" charset="0"/>
            </a:endParaRPr>
          </a:p>
          <a:p>
            <a:r>
              <a:rPr lang="en-US" sz="2800" dirty="0" smtClean="0">
                <a:latin typeface="+mj-lt"/>
                <a:cs typeface="Tahoma" panose="020B0604030504040204" pitchFamily="34" charset="0"/>
              </a:rPr>
              <a:t>We </a:t>
            </a:r>
            <a:r>
              <a:rPr lang="en-US" sz="2800" b="1" dirty="0" smtClean="0">
                <a:solidFill>
                  <a:srgbClr val="B80000"/>
                </a:solidFill>
                <a:latin typeface="+mj-lt"/>
                <a:cs typeface="Tahoma" panose="020B0604030504040204" pitchFamily="34" charset="0"/>
              </a:rPr>
              <a:t>cannot overload (</a:t>
            </a:r>
            <a:r>
              <a:rPr lang="en-US" sz="2800" b="1" u="sng" dirty="0" smtClean="0">
                <a:solidFill>
                  <a:srgbClr val="B80000"/>
                </a:solidFill>
                <a:latin typeface="+mj-lt"/>
                <a:cs typeface="Tahoma" panose="020B0604030504040204" pitchFamily="34" charset="0"/>
              </a:rPr>
              <a:t>with member function</a:t>
            </a:r>
            <a:r>
              <a:rPr lang="en-US" sz="2800" b="1" dirty="0" smtClean="0">
                <a:solidFill>
                  <a:srgbClr val="B80000"/>
                </a:solidFill>
                <a:latin typeface="+mj-lt"/>
                <a:cs typeface="Tahoma" panose="020B0604030504040204" pitchFamily="34" charset="0"/>
              </a:rPr>
              <a:t>) </a:t>
            </a:r>
            <a:r>
              <a:rPr lang="en-US" sz="2800" dirty="0" smtClean="0">
                <a:latin typeface="+mj-lt"/>
                <a:cs typeface="Tahoma" panose="020B0604030504040204" pitchFamily="34" charset="0"/>
              </a:rPr>
              <a:t>one </a:t>
            </a:r>
            <a:r>
              <a:rPr lang="en-US" sz="2800" b="1" dirty="0" smtClean="0">
                <a:latin typeface="+mj-lt"/>
                <a:cs typeface="Tahoma" panose="020B0604030504040204" pitchFamily="34" charset="0"/>
              </a:rPr>
              <a:t>like this</a:t>
            </a:r>
            <a:r>
              <a:rPr lang="en-US" sz="2800" dirty="0" smtClean="0">
                <a:latin typeface="+mj-lt"/>
                <a:cs typeface="Tahoma" panose="020B0604030504040204" pitchFamily="34" charset="0"/>
              </a:rPr>
              <a:t>:</a:t>
            </a:r>
          </a:p>
          <a:p>
            <a:pPr marL="457200" lvl="1" indent="0">
              <a:buNone/>
            </a:pPr>
            <a:r>
              <a:rPr lang="en-US" dirty="0" smtClean="0">
                <a:solidFill>
                  <a:srgbClr val="B80000"/>
                </a:solidFill>
                <a:latin typeface="+mj-lt"/>
                <a:cs typeface="Tahoma" panose="020B0604030504040204" pitchFamily="34" charset="0"/>
              </a:rPr>
              <a:t>		</a:t>
            </a:r>
            <a:r>
              <a:rPr lang="en-US" b="1" dirty="0" smtClean="0">
                <a:solidFill>
                  <a:srgbClr val="B80000"/>
                </a:solidFill>
                <a:latin typeface="+mj-lt"/>
                <a:cs typeface="Tahoma" panose="020B0604030504040204" pitchFamily="34" charset="0"/>
              </a:rPr>
              <a:t>sum = </a:t>
            </a:r>
            <a:r>
              <a:rPr lang="en-US" b="1" dirty="0" err="1" smtClean="0">
                <a:solidFill>
                  <a:srgbClr val="B80000"/>
                </a:solidFill>
                <a:latin typeface="+mj-lt"/>
                <a:cs typeface="Tahoma" panose="020B0604030504040204" pitchFamily="34" charset="0"/>
              </a:rPr>
              <a:t>num</a:t>
            </a:r>
            <a:r>
              <a:rPr lang="en-US" b="1" dirty="0" smtClean="0">
                <a:solidFill>
                  <a:srgbClr val="B80000"/>
                </a:solidFill>
                <a:latin typeface="+mj-lt"/>
                <a:cs typeface="Tahoma" panose="020B0604030504040204" pitchFamily="34" charset="0"/>
              </a:rPr>
              <a:t> + Secretary;    </a:t>
            </a:r>
            <a:r>
              <a:rPr lang="en-US" b="1" u="sng" dirty="0" smtClean="0">
                <a:solidFill>
                  <a:srgbClr val="D20000"/>
                </a:solidFill>
                <a:latin typeface="+mj-lt"/>
                <a:cs typeface="Tahoma" panose="020B0604030504040204" pitchFamily="34" charset="0"/>
              </a:rPr>
              <a:t>// why not?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410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153400" cy="1066800"/>
          </a:xfrm>
        </p:spPr>
        <p:txBody>
          <a:bodyPr>
            <a:normAutofit/>
          </a:bodyPr>
          <a:lstStyle/>
          <a:p>
            <a:r>
              <a:rPr lang="en-US" sz="5400" b="1" dirty="0" smtClean="0">
                <a:solidFill>
                  <a:srgbClr val="B80000"/>
                </a:solidFill>
              </a:rPr>
              <a:t>The Answer</a:t>
            </a:r>
          </a:p>
        </p:txBody>
      </p:sp>
      <p:sp>
        <p:nvSpPr>
          <p:cNvPr id="26627" name="Rectangle 3"/>
          <p:cNvSpPr>
            <a:spLocks noGrp="1" noChangeArrowheads="1"/>
          </p:cNvSpPr>
          <p:nvPr>
            <p:ph type="body" idx="1"/>
          </p:nvPr>
        </p:nvSpPr>
        <p:spPr>
          <a:xfrm>
            <a:off x="85252" y="1173934"/>
            <a:ext cx="8906347" cy="5607865"/>
          </a:xfrm>
        </p:spPr>
        <p:txBody>
          <a:bodyPr>
            <a:normAutofit/>
          </a:bodyPr>
          <a:lstStyle/>
          <a:p>
            <a:r>
              <a:rPr lang="en-US" sz="2800" dirty="0" smtClean="0">
                <a:latin typeface="+mj-lt"/>
                <a:cs typeface="Tahoma" panose="020B0604030504040204" pitchFamily="34" charset="0"/>
              </a:rPr>
              <a:t>We </a:t>
            </a:r>
            <a:r>
              <a:rPr lang="en-US" sz="2800" b="1" dirty="0" smtClean="0">
                <a:solidFill>
                  <a:srgbClr val="B80000"/>
                </a:solidFill>
                <a:latin typeface="+mj-lt"/>
                <a:cs typeface="Tahoma" panose="020B0604030504040204" pitchFamily="34" charset="0"/>
              </a:rPr>
              <a:t>cannot overload</a:t>
            </a:r>
            <a:r>
              <a:rPr lang="en-US" sz="2800" dirty="0" smtClean="0">
                <a:latin typeface="+mj-lt"/>
                <a:cs typeface="Tahoma" panose="020B0604030504040204" pitchFamily="34" charset="0"/>
              </a:rPr>
              <a:t> </a:t>
            </a:r>
            <a:r>
              <a:rPr lang="en-US" sz="2800" b="1" dirty="0" smtClean="0">
                <a:solidFill>
                  <a:srgbClr val="B80000"/>
                </a:solidFill>
                <a:latin typeface="+mj-lt"/>
                <a:cs typeface="Tahoma" panose="020B0604030504040204" pitchFamily="34" charset="0"/>
              </a:rPr>
              <a:t>+</a:t>
            </a:r>
            <a:r>
              <a:rPr lang="en-US" sz="2800" dirty="0" smtClean="0">
                <a:latin typeface="+mj-lt"/>
                <a:cs typeface="Tahoma" panose="020B0604030504040204" pitchFamily="34" charset="0"/>
              </a:rPr>
              <a:t> for a </a:t>
            </a:r>
            <a:r>
              <a:rPr lang="en-US" sz="2800" b="1" dirty="0" smtClean="0">
                <a:solidFill>
                  <a:srgbClr val="B80000"/>
                </a:solidFill>
                <a:latin typeface="+mj-lt"/>
                <a:cs typeface="Tahoma" panose="020B0604030504040204" pitchFamily="34" charset="0"/>
              </a:rPr>
              <a:t>double (a native type)</a:t>
            </a:r>
          </a:p>
          <a:p>
            <a:endParaRPr lang="en-US" sz="2800" dirty="0" smtClean="0">
              <a:latin typeface="+mj-lt"/>
              <a:cs typeface="Tahoma" panose="020B0604030504040204" pitchFamily="34" charset="0"/>
            </a:endParaRPr>
          </a:p>
          <a:p>
            <a:pPr algn="just"/>
            <a:r>
              <a:rPr lang="en-US" sz="2800" dirty="0" smtClean="0">
                <a:latin typeface="+mj-lt"/>
                <a:cs typeface="Tahoma" panose="020B0604030504040204" pitchFamily="34" charset="0"/>
              </a:rPr>
              <a:t>The </a:t>
            </a:r>
            <a:r>
              <a:rPr lang="en-US" sz="2800" b="1" u="sng" dirty="0" smtClean="0">
                <a:solidFill>
                  <a:srgbClr val="B80000"/>
                </a:solidFill>
                <a:latin typeface="+mj-lt"/>
                <a:cs typeface="Tahoma" panose="020B0604030504040204" pitchFamily="34" charset="0"/>
              </a:rPr>
              <a:t>real solution </a:t>
            </a:r>
            <a:r>
              <a:rPr lang="en-US" sz="2800" dirty="0" smtClean="0">
                <a:latin typeface="+mj-lt"/>
                <a:cs typeface="Tahoma" panose="020B0604030504040204" pitchFamily="34" charset="0"/>
              </a:rPr>
              <a:t>is to </a:t>
            </a:r>
            <a:r>
              <a:rPr lang="en-US" sz="2800" b="1" dirty="0" smtClean="0">
                <a:latin typeface="+mj-lt"/>
                <a:cs typeface="Tahoma" panose="020B0604030504040204" pitchFamily="34" charset="0"/>
              </a:rPr>
              <a:t>make sure</a:t>
            </a:r>
            <a:r>
              <a:rPr lang="en-US" sz="2800" dirty="0" smtClean="0">
                <a:latin typeface="+mj-lt"/>
                <a:cs typeface="Tahoma" panose="020B0604030504040204" pitchFamily="34" charset="0"/>
              </a:rPr>
              <a:t> that your </a:t>
            </a:r>
            <a:r>
              <a:rPr lang="en-US" sz="2800" b="1" dirty="0" smtClean="0">
                <a:solidFill>
                  <a:srgbClr val="2C14DE"/>
                </a:solidFill>
                <a:latin typeface="+mj-lt"/>
                <a:cs typeface="Tahoma" panose="020B0604030504040204" pitchFamily="34" charset="0"/>
              </a:rPr>
              <a:t>operator+</a:t>
            </a:r>
            <a:r>
              <a:rPr lang="en-US" sz="2800" dirty="0" smtClean="0">
                <a:latin typeface="+mj-lt"/>
                <a:cs typeface="Tahoma" panose="020B0604030504040204" pitchFamily="34" charset="0"/>
              </a:rPr>
              <a:t> </a:t>
            </a:r>
            <a:r>
              <a:rPr lang="en-US" sz="2800" b="1" dirty="0" smtClean="0">
                <a:latin typeface="+mj-lt"/>
                <a:cs typeface="Tahoma" panose="020B0604030504040204" pitchFamily="34" charset="0"/>
              </a:rPr>
              <a:t>function</a:t>
            </a:r>
            <a:r>
              <a:rPr lang="en-US" sz="2800" dirty="0" smtClean="0">
                <a:latin typeface="+mj-lt"/>
                <a:cs typeface="Tahoma" panose="020B0604030504040204" pitchFamily="34" charset="0"/>
              </a:rPr>
              <a:t> </a:t>
            </a:r>
            <a:r>
              <a:rPr lang="en-US" sz="2800" b="1" u="sng" dirty="0" smtClean="0">
                <a:solidFill>
                  <a:srgbClr val="008000"/>
                </a:solidFill>
                <a:latin typeface="+mj-lt"/>
                <a:cs typeface="Tahoma" panose="020B0604030504040204" pitchFamily="34" charset="0"/>
              </a:rPr>
              <a:t>never returns a double </a:t>
            </a:r>
            <a:r>
              <a:rPr lang="en-US" sz="2800" dirty="0" smtClean="0">
                <a:solidFill>
                  <a:srgbClr val="008000"/>
                </a:solidFill>
                <a:latin typeface="+mj-lt"/>
                <a:cs typeface="Tahoma" panose="020B0604030504040204" pitchFamily="34" charset="0"/>
              </a:rPr>
              <a:t>(</a:t>
            </a:r>
            <a:r>
              <a:rPr lang="en-US" sz="2800" b="1" u="sng" dirty="0" smtClean="0">
                <a:solidFill>
                  <a:srgbClr val="008000"/>
                </a:solidFill>
                <a:latin typeface="+mj-lt"/>
                <a:cs typeface="Tahoma" panose="020B0604030504040204" pitchFamily="34" charset="0"/>
              </a:rPr>
              <a:t>or any other native type</a:t>
            </a:r>
            <a:r>
              <a:rPr lang="en-US" sz="2800" dirty="0" smtClean="0">
                <a:solidFill>
                  <a:srgbClr val="008000"/>
                </a:solidFill>
                <a:latin typeface="+mj-lt"/>
                <a:cs typeface="Tahoma" panose="020B0604030504040204" pitchFamily="34" charset="0"/>
              </a:rPr>
              <a:t>).</a:t>
            </a:r>
          </a:p>
          <a:p>
            <a:endParaRPr lang="en-US" sz="2800" dirty="0" smtClean="0">
              <a:latin typeface="+mj-lt"/>
              <a:cs typeface="Tahoma" panose="020B0604030504040204" pitchFamily="34" charset="0"/>
            </a:endParaRPr>
          </a:p>
          <a:p>
            <a:pPr algn="just"/>
            <a:r>
              <a:rPr lang="en-US" sz="2800" dirty="0" smtClean="0">
                <a:latin typeface="+mj-lt"/>
                <a:cs typeface="Tahoma" panose="020B0604030504040204" pitchFamily="34" charset="0"/>
              </a:rPr>
              <a:t>An operator to add </a:t>
            </a:r>
            <a:r>
              <a:rPr lang="en-US" sz="2800" b="1" dirty="0" smtClean="0">
                <a:solidFill>
                  <a:srgbClr val="008000"/>
                </a:solidFill>
                <a:latin typeface="+mj-lt"/>
                <a:cs typeface="Tahoma" panose="020B0604030504040204" pitchFamily="34" charset="0"/>
              </a:rPr>
              <a:t>Employees should return an Employee</a:t>
            </a:r>
            <a:r>
              <a:rPr lang="en-US" sz="2800" dirty="0" smtClean="0">
                <a:latin typeface="+mj-lt"/>
                <a:cs typeface="Tahoma" panose="020B0604030504040204" pitchFamily="34" charset="0"/>
              </a:rPr>
              <a:t> (</a:t>
            </a:r>
            <a:r>
              <a:rPr lang="en-US" sz="2800" u="sng" dirty="0" smtClean="0">
                <a:latin typeface="+mj-lt"/>
                <a:cs typeface="Tahoma" panose="020B0604030504040204" pitchFamily="34" charset="0"/>
              </a:rPr>
              <a:t>see next slide</a:t>
            </a:r>
            <a:r>
              <a:rPr lang="en-US" sz="2800" dirty="0" smtClean="0">
                <a:latin typeface="+mj-lt"/>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894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41360"/>
            <a:ext cx="8153400" cy="1025440"/>
          </a:xfrm>
        </p:spPr>
        <p:txBody>
          <a:bodyPr>
            <a:normAutofit/>
          </a:bodyPr>
          <a:lstStyle/>
          <a:p>
            <a:r>
              <a:rPr lang="en-US" sz="4800" b="1" dirty="0" smtClean="0">
                <a:solidFill>
                  <a:srgbClr val="B80000"/>
                </a:solidFill>
              </a:rPr>
              <a:t>Extended Example</a:t>
            </a:r>
          </a:p>
        </p:txBody>
      </p:sp>
      <p:sp>
        <p:nvSpPr>
          <p:cNvPr id="27651" name="Rectangle 3"/>
          <p:cNvSpPr>
            <a:spLocks noGrp="1" noChangeArrowheads="1"/>
          </p:cNvSpPr>
          <p:nvPr>
            <p:ph type="body" idx="1"/>
          </p:nvPr>
        </p:nvSpPr>
        <p:spPr>
          <a:xfrm>
            <a:off x="228600" y="1295400"/>
            <a:ext cx="8610600" cy="5486400"/>
          </a:xfrm>
        </p:spPr>
        <p:txBody>
          <a:bodyPr>
            <a:noAutofit/>
          </a:bodyPr>
          <a:lstStyle/>
          <a:p>
            <a:pPr>
              <a:lnSpc>
                <a:spcPct val="80000"/>
              </a:lnSpc>
              <a:buFont typeface="Monotype Sorts" charset="2"/>
              <a:buNone/>
            </a:pPr>
            <a:r>
              <a:rPr lang="en-US" sz="2800" b="1" u="sng" dirty="0" smtClean="0">
                <a:latin typeface="+mj-lt"/>
                <a:cs typeface="Tahoma" panose="020B0604030504040204" pitchFamily="34" charset="0"/>
              </a:rPr>
              <a:t>Employee class and objects</a:t>
            </a:r>
          </a:p>
          <a:p>
            <a:pPr>
              <a:lnSpc>
                <a:spcPct val="80000"/>
              </a:lnSpc>
              <a:buFont typeface="Monotype Sorts" charset="2"/>
              <a:buNone/>
            </a:pPr>
            <a:endParaRPr lang="en-US" sz="2800" b="1" u="sng" dirty="0" smtClean="0">
              <a:latin typeface="+mj-lt"/>
              <a:cs typeface="Tahoma" panose="020B0604030504040204" pitchFamily="34" charset="0"/>
            </a:endParaRP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class</a:t>
            </a:r>
            <a:r>
              <a:rPr lang="en-US" sz="2400" b="1" dirty="0" smtClean="0">
                <a:latin typeface="Consolas" panose="020B0609020204030204" pitchFamily="49" charset="0"/>
                <a:cs typeface="Tahoma" panose="020B0604030504040204" pitchFamily="34" charset="0"/>
              </a:rPr>
              <a:t> </a:t>
            </a:r>
            <a:r>
              <a:rPr lang="en-US" sz="2400" b="1" dirty="0" smtClean="0">
                <a:solidFill>
                  <a:srgbClr val="B80000"/>
                </a:solidFill>
                <a:latin typeface="Consolas" panose="020B0609020204030204" pitchFamily="49" charset="0"/>
                <a:cs typeface="Tahoma" panose="020B0604030504040204" pitchFamily="34" charset="0"/>
              </a:rPr>
              <a:t>Employee</a:t>
            </a: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smtClean="0">
                <a:solidFill>
                  <a:schemeClr val="tx1">
                    <a:lumMod val="50000"/>
                    <a:lumOff val="50000"/>
                  </a:schemeClr>
                </a:solidFill>
                <a:latin typeface="Consolas" panose="020B0609020204030204" pitchFamily="49" charset="0"/>
                <a:cs typeface="Tahoma" panose="020B0604030504040204" pitchFamily="34" charset="0"/>
              </a:rPr>
              <a:t>private:</a:t>
            </a:r>
          </a:p>
          <a:p>
            <a:pPr lvl="1">
              <a:lnSpc>
                <a:spcPct val="80000"/>
              </a:lnSpc>
              <a:buFontTx/>
              <a:buNone/>
            </a:pPr>
            <a:r>
              <a:rPr lang="en-US" sz="2400" dirty="0" smtClean="0">
                <a:latin typeface="Consolas" panose="020B0609020204030204" pitchFamily="49" charset="0"/>
                <a:cs typeface="Tahoma" panose="020B0604030504040204" pitchFamily="34" charset="0"/>
              </a:rPr>
              <a:t>	</a:t>
            </a:r>
            <a:r>
              <a:rPr lang="en-US" sz="2400" dirty="0" err="1" smtClean="0">
                <a:latin typeface="Consolas" panose="020B0609020204030204" pitchFamily="49" charset="0"/>
                <a:cs typeface="Tahoma" panose="020B0604030504040204" pitchFamily="34" charset="0"/>
              </a:rPr>
              <a:t>int</a:t>
            </a:r>
            <a:r>
              <a:rPr lang="en-US" sz="2400" dirty="0" smtClean="0">
                <a:latin typeface="Consolas" panose="020B0609020204030204" pitchFamily="49" charset="0"/>
                <a:cs typeface="Tahoma" panose="020B0604030504040204" pitchFamily="34" charset="0"/>
              </a:rPr>
              <a:t> </a:t>
            </a:r>
            <a:r>
              <a:rPr lang="en-US" sz="2400" dirty="0" err="1" smtClean="0">
                <a:latin typeface="Consolas" panose="020B0609020204030204" pitchFamily="49" charset="0"/>
                <a:cs typeface="Tahoma" panose="020B0604030504040204" pitchFamily="34" charset="0"/>
              </a:rPr>
              <a:t>idNum</a:t>
            </a:r>
            <a:r>
              <a:rPr lang="en-US" sz="2400" dirty="0" smtClean="0">
                <a:latin typeface="Consolas" panose="020B0609020204030204" pitchFamily="49" charset="0"/>
                <a:cs typeface="Tahoma" panose="020B0604030504040204" pitchFamily="34" charset="0"/>
              </a:rPr>
              <a:t>;</a:t>
            </a:r>
          </a:p>
          <a:p>
            <a:pPr lvl="1">
              <a:lnSpc>
                <a:spcPct val="80000"/>
              </a:lnSpc>
              <a:buFontTx/>
              <a:buNone/>
            </a:pPr>
            <a:r>
              <a:rPr lang="en-US" sz="2400" dirty="0" smtClean="0">
                <a:latin typeface="Consolas" panose="020B0609020204030204" pitchFamily="49" charset="0"/>
                <a:cs typeface="Tahoma" panose="020B0604030504040204" pitchFamily="34" charset="0"/>
              </a:rPr>
              <a:t>	double salary;</a:t>
            </a:r>
          </a:p>
          <a:p>
            <a:pPr lvl="1">
              <a:lnSpc>
                <a:spcPct val="80000"/>
              </a:lnSpc>
              <a:buFontTx/>
              <a:buNone/>
            </a:pPr>
            <a:r>
              <a:rPr lang="en-US" sz="2400" dirty="0" smtClean="0">
                <a:solidFill>
                  <a:schemeClr val="tx1">
                    <a:lumMod val="50000"/>
                    <a:lumOff val="50000"/>
                  </a:schemeClr>
                </a:solidFill>
                <a:latin typeface="Consolas" panose="020B0609020204030204" pitchFamily="49" charset="0"/>
                <a:cs typeface="Tahoma" panose="020B0604030504040204" pitchFamily="34" charset="0"/>
              </a:rPr>
              <a:t>public</a:t>
            </a:r>
            <a:r>
              <a:rPr lang="en-US" sz="2400" dirty="0" smtClean="0">
                <a:latin typeface="Consolas" panose="020B0609020204030204" pitchFamily="49" charset="0"/>
                <a:cs typeface="Tahoma" panose="020B0604030504040204" pitchFamily="34" charset="0"/>
              </a:rPr>
              <a:t>:</a:t>
            </a:r>
          </a:p>
          <a:p>
            <a:pPr lvl="1">
              <a:lnSpc>
                <a:spcPct val="80000"/>
              </a:lnSpc>
              <a:buFontTx/>
              <a:buNone/>
            </a:pPr>
            <a:r>
              <a:rPr lang="en-US" sz="2400" dirty="0" smtClean="0">
                <a:latin typeface="Consolas" panose="020B0609020204030204" pitchFamily="49" charset="0"/>
                <a:cs typeface="Tahoma" panose="020B0604030504040204" pitchFamily="34" charset="0"/>
              </a:rPr>
              <a:t>	Employee(</a:t>
            </a:r>
            <a:r>
              <a:rPr lang="en-US" sz="2400" dirty="0" err="1" smtClean="0">
                <a:latin typeface="Consolas" panose="020B0609020204030204" pitchFamily="49" charset="0"/>
                <a:cs typeface="Tahoma" panose="020B0604030504040204" pitchFamily="34" charset="0"/>
              </a:rPr>
              <a:t>int</a:t>
            </a:r>
            <a:r>
              <a:rPr lang="en-US" sz="2400" dirty="0" smtClean="0">
                <a:latin typeface="Consolas" panose="020B0609020204030204" pitchFamily="49" charset="0"/>
                <a:cs typeface="Tahoma" panose="020B0604030504040204" pitchFamily="34" charset="0"/>
              </a:rPr>
              <a:t>  id, double salary);</a:t>
            </a:r>
          </a:p>
          <a:p>
            <a:pPr lvl="1">
              <a:lnSpc>
                <a:spcPct val="80000"/>
              </a:lnSpc>
              <a:buFontTx/>
              <a:buNone/>
            </a:pPr>
            <a:r>
              <a:rPr lang="en-US" sz="2400" dirty="0" smtClean="0">
                <a:solidFill>
                  <a:srgbClr val="2C14DE"/>
                </a:solidFill>
                <a:latin typeface="Consolas" panose="020B0609020204030204" pitchFamily="49" charset="0"/>
                <a:cs typeface="Tahoma" panose="020B0604030504040204" pitchFamily="34" charset="0"/>
              </a:rPr>
              <a:t>	</a:t>
            </a:r>
            <a:r>
              <a:rPr lang="en-US" sz="2400" b="1" dirty="0" smtClean="0">
                <a:solidFill>
                  <a:srgbClr val="2C14DE"/>
                </a:solidFill>
                <a:latin typeface="Consolas" panose="020B0609020204030204" pitchFamily="49" charset="0"/>
                <a:cs typeface="Tahoma" panose="020B0604030504040204" pitchFamily="34" charset="0"/>
              </a:rPr>
              <a:t>Employee operator+ (Employee&amp; </a:t>
            </a:r>
            <a:r>
              <a:rPr lang="en-US" sz="2400" b="1" dirty="0" err="1" smtClean="0">
                <a:solidFill>
                  <a:srgbClr val="2C14DE"/>
                </a:solidFill>
                <a:latin typeface="Consolas" panose="020B0609020204030204" pitchFamily="49" charset="0"/>
                <a:cs typeface="Tahoma" panose="020B0604030504040204" pitchFamily="34" charset="0"/>
              </a:rPr>
              <a:t>emp</a:t>
            </a:r>
            <a:r>
              <a:rPr lang="en-US" sz="2400" b="1" dirty="0" smtClean="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smtClean="0">
                <a:latin typeface="Consolas" panose="020B0609020204030204" pitchFamily="49" charset="0"/>
                <a:cs typeface="Tahoma" panose="020B0604030504040204" pitchFamily="34" charset="0"/>
              </a:rPr>
              <a:t>	double </a:t>
            </a:r>
            <a:r>
              <a:rPr lang="en-US" sz="2400" dirty="0" err="1" smtClean="0">
                <a:latin typeface="Consolas" panose="020B0609020204030204" pitchFamily="49" charset="0"/>
                <a:cs typeface="Tahoma" panose="020B0604030504040204" pitchFamily="34" charset="0"/>
              </a:rPr>
              <a:t>getSalary</a:t>
            </a:r>
            <a:r>
              <a:rPr lang="en-US" sz="2400" dirty="0" smtClean="0">
                <a:latin typeface="Consolas" panose="020B0609020204030204" pitchFamily="49" charset="0"/>
                <a:cs typeface="Tahoma" panose="020B0604030504040204" pitchFamily="34" charset="0"/>
              </a:rPr>
              <a:t>() { return salary; }</a:t>
            </a: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a:t>
            </a:r>
            <a:endParaRPr lang="en-US" sz="2400" dirty="0" smtClean="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endParaRPr lang="en-US" sz="2400"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17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3429" y="0"/>
            <a:ext cx="8229600" cy="1143000"/>
          </a:xfrm>
        </p:spPr>
        <p:txBody>
          <a:bodyPr/>
          <a:lstStyle/>
          <a:p>
            <a:r>
              <a:rPr lang="en-US" b="1" dirty="0" smtClean="0">
                <a:solidFill>
                  <a:srgbClr val="B80000"/>
                </a:solidFill>
              </a:rPr>
              <a:t>Solution Example</a:t>
            </a:r>
          </a:p>
        </p:txBody>
      </p:sp>
      <p:sp>
        <p:nvSpPr>
          <p:cNvPr id="28675" name="Text Box 3"/>
          <p:cNvSpPr txBox="1">
            <a:spLocks noChangeArrowheads="1"/>
          </p:cNvSpPr>
          <p:nvPr/>
        </p:nvSpPr>
        <p:spPr bwMode="auto">
          <a:xfrm>
            <a:off x="230256" y="14478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Employee Employee::operator+(Employee&amp; </a:t>
            </a:r>
            <a:r>
              <a:rPr lang="en-US" sz="2400" b="1" dirty="0" err="1">
                <a:solidFill>
                  <a:srgbClr val="2C14DE"/>
                </a:solidFill>
                <a:latin typeface="Consolas" panose="020B0609020204030204" pitchFamily="49" charset="0"/>
              </a:rPr>
              <a:t>emp</a:t>
            </a:r>
            <a:r>
              <a:rPr lang="en-US" sz="2400" b="1" dirty="0">
                <a:solidFill>
                  <a:srgbClr val="2C14DE"/>
                </a:solidFill>
                <a:latin typeface="Consolas" panose="020B0609020204030204" pitchFamily="49" charset="0"/>
              </a:rPr>
              <a:t>)</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total(999,0);  // dummy values</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total.salary</a:t>
            </a:r>
            <a:r>
              <a:rPr lang="en-US" sz="2400" b="1" dirty="0">
                <a:latin typeface="Consolas" panose="020B0609020204030204" pitchFamily="49" charset="0"/>
              </a:rPr>
              <a:t> = salary + </a:t>
            </a:r>
            <a:r>
              <a:rPr lang="en-US" sz="2400" b="1" dirty="0" err="1">
                <a:latin typeface="Consolas" panose="020B0609020204030204" pitchFamily="49" charset="0"/>
              </a:rPr>
              <a:t>emp.salary</a:t>
            </a:r>
            <a:r>
              <a:rPr lang="en-US" sz="2400" b="1" dirty="0">
                <a:latin typeface="Consolas" panose="020B0609020204030204" pitchFamily="49" charset="0"/>
              </a:rPr>
              <a:t>;</a:t>
            </a:r>
          </a:p>
          <a:p>
            <a:pPr eaLnBrk="1" hangingPunct="1"/>
            <a:r>
              <a:rPr lang="en-US" sz="2400" b="1" dirty="0">
                <a:latin typeface="Consolas" panose="020B0609020204030204" pitchFamily="49" charset="0"/>
              </a:rPr>
              <a:t>   return(total);</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044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193156" cy="1066800"/>
          </a:xfrm>
        </p:spPr>
        <p:txBody>
          <a:bodyPr/>
          <a:lstStyle/>
          <a:p>
            <a:r>
              <a:rPr lang="en-US" b="1" dirty="0" smtClean="0">
                <a:solidFill>
                  <a:srgbClr val="B80000"/>
                </a:solidFill>
              </a:rPr>
              <a:t>Client Code for Class Employee</a:t>
            </a:r>
          </a:p>
        </p:txBody>
      </p:sp>
      <p:sp>
        <p:nvSpPr>
          <p:cNvPr id="29699" name="Text Box 3"/>
          <p:cNvSpPr txBox="1">
            <a:spLocks noChangeArrowheads="1"/>
          </p:cNvSpPr>
          <p:nvPr/>
        </p:nvSpPr>
        <p:spPr bwMode="auto">
          <a:xfrm>
            <a:off x="304800" y="1447800"/>
            <a:ext cx="853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void main()</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Clerk(115, 20000.00);</a:t>
            </a:r>
          </a:p>
          <a:p>
            <a:pPr eaLnBrk="1" hangingPunct="1"/>
            <a:r>
              <a:rPr lang="en-US" sz="2400" b="1" dirty="0">
                <a:latin typeface="Consolas" panose="020B0609020204030204" pitchFamily="49" charset="0"/>
              </a:rPr>
              <a:t>   Employee Driver(256, 15500.55);</a:t>
            </a:r>
          </a:p>
          <a:p>
            <a:pPr eaLnBrk="1" hangingPunct="1"/>
            <a:r>
              <a:rPr lang="en-US" sz="2400" b="1" dirty="0">
                <a:latin typeface="Consolas" panose="020B0609020204030204" pitchFamily="49" charset="0"/>
              </a:rPr>
              <a:t>   Employee Secretary(567, 34200.00);</a:t>
            </a:r>
          </a:p>
          <a:p>
            <a:pPr eaLnBrk="1" hangingPunct="1"/>
            <a:r>
              <a:rPr lang="en-US" sz="2400" b="1" dirty="0">
                <a:latin typeface="Consolas" panose="020B0609020204030204" pitchFamily="49" charset="0"/>
              </a:rPr>
              <a:t>   Employee sum(0, 0.0</a:t>
            </a:r>
            <a:r>
              <a:rPr lang="en-US" sz="2400" b="1" dirty="0" smtClean="0">
                <a:latin typeface="Consolas" panose="020B0609020204030204" pitchFamily="49" charset="0"/>
              </a:rPr>
              <a:t>);</a:t>
            </a:r>
            <a:endParaRPr lang="en-US" sz="2400" b="1" dirty="0">
              <a:latin typeface="Consolas" panose="020B0609020204030204" pitchFamily="49" charset="0"/>
            </a:endParaRPr>
          </a:p>
          <a:p>
            <a:pPr eaLnBrk="1" hangingPunct="1"/>
            <a:r>
              <a:rPr lang="en-US" sz="2400" b="1" dirty="0">
                <a:latin typeface="Consolas" panose="020B0609020204030204" pitchFamily="49" charset="0"/>
              </a:rPr>
              <a:t>  </a:t>
            </a:r>
            <a:r>
              <a:rPr lang="en-US" sz="2400" b="1" dirty="0">
                <a:solidFill>
                  <a:srgbClr val="002060"/>
                </a:solidFill>
                <a:latin typeface="Consolas" panose="020B0609020204030204" pitchFamily="49" charset="0"/>
              </a:rPr>
              <a:t> </a:t>
            </a:r>
            <a:r>
              <a:rPr lang="en-US" sz="2400" b="1" dirty="0">
                <a:solidFill>
                  <a:srgbClr val="2C14DE"/>
                </a:solidFill>
                <a:latin typeface="Consolas" panose="020B0609020204030204" pitchFamily="49" charset="0"/>
              </a:rPr>
              <a:t>sum = Clerk + Driver + Secretary</a:t>
            </a:r>
            <a:r>
              <a:rPr lang="en-US" sz="2400" b="1" dirty="0" smtClean="0">
                <a:solidFill>
                  <a:srgbClr val="2C14DE"/>
                </a:solidFill>
                <a:latin typeface="Consolas" panose="020B0609020204030204" pitchFamily="49" charset="0"/>
              </a:rPr>
              <a:t>;</a:t>
            </a:r>
            <a:endParaRPr lang="en-US" sz="2400" b="1" dirty="0">
              <a:solidFill>
                <a:srgbClr val="2C14DE"/>
              </a:solidFill>
              <a:latin typeface="Consolas" panose="020B0609020204030204" pitchFamily="49" charset="0"/>
            </a:endParaRP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821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0"/>
            <a:ext cx="8153400" cy="1112519"/>
          </a:xfrm>
        </p:spPr>
        <p:txBody>
          <a:bodyPr>
            <a:normAutofit/>
          </a:bodyPr>
          <a:lstStyle/>
          <a:p>
            <a:r>
              <a:rPr lang="en-US" sz="4800" b="1" dirty="0" smtClean="0">
                <a:solidFill>
                  <a:srgbClr val="C00000"/>
                </a:solidFill>
              </a:rPr>
              <a:t>Invoking Objects</a:t>
            </a:r>
          </a:p>
        </p:txBody>
      </p:sp>
      <p:sp>
        <p:nvSpPr>
          <p:cNvPr id="10243" name="Rectangle 3"/>
          <p:cNvSpPr>
            <a:spLocks noGrp="1" noChangeArrowheads="1"/>
          </p:cNvSpPr>
          <p:nvPr>
            <p:ph type="body" idx="1"/>
          </p:nvPr>
        </p:nvSpPr>
        <p:spPr>
          <a:xfrm>
            <a:off x="127000" y="1188719"/>
            <a:ext cx="8980556" cy="1981200"/>
          </a:xfrm>
        </p:spPr>
        <p:txBody>
          <a:bodyPr>
            <a:normAutofit/>
          </a:bodyPr>
          <a:lstStyle/>
          <a:p>
            <a:pPr algn="just"/>
            <a:r>
              <a:rPr lang="en-US" sz="2800" b="1" dirty="0" smtClean="0">
                <a:latin typeface="+mj-lt"/>
                <a:cs typeface="Tahoma" panose="020B0604030504040204" pitchFamily="34" charset="0"/>
              </a:rPr>
              <a:t>If the </a:t>
            </a:r>
            <a:r>
              <a:rPr lang="en-US" sz="2800" b="1" dirty="0" smtClean="0">
                <a:solidFill>
                  <a:srgbClr val="2C14DE"/>
                </a:solidFill>
                <a:latin typeface="+mj-lt"/>
                <a:cs typeface="Tahoma" panose="020B0604030504040204" pitchFamily="34" charset="0"/>
              </a:rPr>
              <a:t>operator is binary </a:t>
            </a:r>
            <a:r>
              <a:rPr lang="en-US" sz="2800" b="1" dirty="0" smtClean="0">
                <a:latin typeface="+mj-lt"/>
                <a:cs typeface="Tahoma" panose="020B0604030504040204" pitchFamily="34" charset="0"/>
              </a:rPr>
              <a:t>but there is </a:t>
            </a:r>
            <a:r>
              <a:rPr lang="en-US" sz="2800" b="1" dirty="0" smtClean="0">
                <a:solidFill>
                  <a:srgbClr val="2C14DE"/>
                </a:solidFill>
                <a:latin typeface="+mj-lt"/>
                <a:cs typeface="Tahoma" panose="020B0604030504040204" pitchFamily="34" charset="0"/>
              </a:rPr>
              <a:t>only one explicit argument</a:t>
            </a:r>
            <a:r>
              <a:rPr lang="en-US" sz="2800" b="1" dirty="0" smtClean="0">
                <a:latin typeface="+mj-lt"/>
                <a:cs typeface="Tahoma" panose="020B0604030504040204" pitchFamily="34" charset="0"/>
              </a:rPr>
              <a:t>, the </a:t>
            </a:r>
            <a:r>
              <a:rPr lang="ja-JP" altLang="en-US" sz="2800" b="1" dirty="0" smtClean="0">
                <a:latin typeface="+mj-lt"/>
                <a:cs typeface="Tahoma" panose="020B0604030504040204" pitchFamily="34" charset="0"/>
              </a:rPr>
              <a:t>‘</a:t>
            </a:r>
            <a:r>
              <a:rPr lang="en-US" altLang="ja-JP" sz="2800" b="1" u="sng" dirty="0" smtClean="0">
                <a:solidFill>
                  <a:srgbClr val="D20000"/>
                </a:solidFill>
                <a:latin typeface="+mj-lt"/>
                <a:cs typeface="Tahoma" panose="020B0604030504040204" pitchFamily="34" charset="0"/>
              </a:rPr>
              <a:t>invoking instance</a:t>
            </a:r>
            <a:r>
              <a:rPr lang="ja-JP" altLang="en-US" sz="2800" b="1" dirty="0" smtClean="0">
                <a:latin typeface="+mj-lt"/>
                <a:cs typeface="Tahoma" panose="020B0604030504040204" pitchFamily="34" charset="0"/>
              </a:rPr>
              <a:t>’</a:t>
            </a:r>
            <a:r>
              <a:rPr lang="en-US" altLang="ja-JP" sz="2800" b="1" dirty="0" smtClean="0">
                <a:latin typeface="+mj-lt"/>
                <a:cs typeface="Tahoma" panose="020B0604030504040204" pitchFamily="34" charset="0"/>
              </a:rPr>
              <a:t> is assumed to be the one on the </a:t>
            </a:r>
            <a:r>
              <a:rPr lang="en-US" altLang="ja-JP" sz="2800" b="1" u="sng" dirty="0" smtClean="0">
                <a:solidFill>
                  <a:srgbClr val="D20000"/>
                </a:solidFill>
                <a:latin typeface="+mj-lt"/>
                <a:cs typeface="Tahoma" panose="020B0604030504040204" pitchFamily="34" charset="0"/>
              </a:rPr>
              <a:t>left hand side</a:t>
            </a:r>
            <a:r>
              <a:rPr lang="en-US" altLang="ja-JP" sz="2800" b="1" dirty="0" smtClean="0">
                <a:solidFill>
                  <a:srgbClr val="D20000"/>
                </a:solidFill>
                <a:latin typeface="+mj-lt"/>
                <a:cs typeface="Tahoma" panose="020B0604030504040204" pitchFamily="34" charset="0"/>
              </a:rPr>
              <a:t> </a:t>
            </a:r>
            <a:r>
              <a:rPr lang="en-US" altLang="ja-JP" sz="2800" b="1" dirty="0" smtClean="0">
                <a:latin typeface="+mj-lt"/>
                <a:cs typeface="Tahoma" panose="020B0604030504040204" pitchFamily="34" charset="0"/>
              </a:rPr>
              <a:t>of the </a:t>
            </a:r>
            <a:r>
              <a:rPr lang="en-US" altLang="ja-JP" sz="2800" b="1" u="sng" dirty="0" smtClean="0">
                <a:latin typeface="+mj-lt"/>
                <a:cs typeface="Tahoma" panose="020B0604030504040204" pitchFamily="34" charset="0"/>
              </a:rPr>
              <a:t>expression</a:t>
            </a:r>
            <a:r>
              <a:rPr lang="en-US" altLang="ja-JP" sz="2800" b="1" dirty="0" smtClean="0">
                <a:latin typeface="+mj-lt"/>
                <a:cs typeface="Tahoma" panose="020B0604030504040204" pitchFamily="34" charset="0"/>
              </a:rPr>
              <a:t>.</a:t>
            </a:r>
          </a:p>
          <a:p>
            <a:endParaRPr lang="en-US" dirty="0" smtClean="0">
              <a:latin typeface="+mj-lt"/>
            </a:endParaRPr>
          </a:p>
        </p:txBody>
      </p:sp>
      <p:sp>
        <p:nvSpPr>
          <p:cNvPr id="10244" name="Text Box 4"/>
          <p:cNvSpPr txBox="1">
            <a:spLocks noChangeArrowheads="1"/>
          </p:cNvSpPr>
          <p:nvPr/>
        </p:nvSpPr>
        <p:spPr bwMode="auto">
          <a:xfrm>
            <a:off x="533400" y="2895600"/>
            <a:ext cx="7086600" cy="3477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Date</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public:  // member functions</a:t>
            </a:r>
          </a:p>
          <a:p>
            <a:pPr eaLnBrk="1" hangingPunct="1"/>
            <a:r>
              <a:rPr lang="en-US" sz="2000" b="1" dirty="0">
                <a:latin typeface="Consolas" panose="020B0609020204030204" pitchFamily="49" charset="0"/>
              </a:rPr>
              <a:t>   Date operator=(Date&amp; d);</a:t>
            </a:r>
          </a:p>
          <a:p>
            <a:pPr eaLnBrk="1" hangingPunct="1"/>
            <a:r>
              <a:rPr lang="en-US" sz="2000" b="1" dirty="0" smtClean="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(void)</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s1 = s2;  // instead of s1.operator=(s2);</a:t>
            </a:r>
          </a:p>
          <a:p>
            <a:pPr eaLnBrk="1" hangingPunct="1"/>
            <a:r>
              <a:rPr lang="en-US" sz="2000" b="1" dirty="0">
                <a:latin typeface="Consolas" panose="020B0609020204030204" pitchFamily="49" charset="0"/>
              </a:rPr>
              <a:t>}</a:t>
            </a:r>
            <a:endParaRPr lang="en-US"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7130" y="3219855"/>
            <a:ext cx="842096" cy="2538919"/>
          </a:xfrm>
          <a:custGeom>
            <a:avLst/>
            <a:gdLst>
              <a:gd name="connsiteX0" fmla="*/ 842096 w 842096"/>
              <a:gd name="connsiteY0" fmla="*/ 2538919 h 2538919"/>
              <a:gd name="connsiteX1" fmla="*/ 15244 w 842096"/>
              <a:gd name="connsiteY1" fmla="*/ 875490 h 2538919"/>
              <a:gd name="connsiteX2" fmla="*/ 384896 w 842096"/>
              <a:gd name="connsiteY2" fmla="*/ 0 h 2538919"/>
            </a:gdLst>
            <a:ahLst/>
            <a:cxnLst>
              <a:cxn ang="0">
                <a:pos x="connsiteX0" y="connsiteY0"/>
              </a:cxn>
              <a:cxn ang="0">
                <a:pos x="connsiteX1" y="connsiteY1"/>
              </a:cxn>
              <a:cxn ang="0">
                <a:pos x="connsiteX2" y="connsiteY2"/>
              </a:cxn>
            </a:cxnLst>
            <a:rect l="l" t="t" r="r" b="b"/>
            <a:pathLst>
              <a:path w="842096" h="2538919">
                <a:moveTo>
                  <a:pt x="842096" y="2538919"/>
                </a:moveTo>
                <a:cubicBezTo>
                  <a:pt x="466770" y="1918781"/>
                  <a:pt x="91444" y="1298643"/>
                  <a:pt x="15244" y="875490"/>
                </a:cubicBezTo>
                <a:cubicBezTo>
                  <a:pt x="-60956" y="452337"/>
                  <a:pt x="161970" y="226168"/>
                  <a:pt x="384896"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23353" y="4143983"/>
            <a:ext cx="2999372" cy="1605064"/>
          </a:xfrm>
          <a:custGeom>
            <a:avLst/>
            <a:gdLst>
              <a:gd name="connsiteX0" fmla="*/ 0 w 2999372"/>
              <a:gd name="connsiteY0" fmla="*/ 1605064 h 1605064"/>
              <a:gd name="connsiteX1" fmla="*/ 2889115 w 2999372"/>
              <a:gd name="connsiteY1" fmla="*/ 846306 h 1605064"/>
              <a:gd name="connsiteX2" fmla="*/ 2120630 w 2999372"/>
              <a:gd name="connsiteY2" fmla="*/ 0 h 1605064"/>
            </a:gdLst>
            <a:ahLst/>
            <a:cxnLst>
              <a:cxn ang="0">
                <a:pos x="connsiteX0" y="connsiteY0"/>
              </a:cxn>
              <a:cxn ang="0">
                <a:pos x="connsiteX1" y="connsiteY1"/>
              </a:cxn>
              <a:cxn ang="0">
                <a:pos x="connsiteX2" y="connsiteY2"/>
              </a:cxn>
            </a:cxnLst>
            <a:rect l="l" t="t" r="r" b="b"/>
            <a:pathLst>
              <a:path w="2999372" h="1605064">
                <a:moveTo>
                  <a:pt x="0" y="1605064"/>
                </a:moveTo>
                <a:cubicBezTo>
                  <a:pt x="1267838" y="1359440"/>
                  <a:pt x="2535677" y="1113817"/>
                  <a:pt x="2889115" y="846306"/>
                </a:cubicBezTo>
                <a:cubicBezTo>
                  <a:pt x="3242553" y="578795"/>
                  <a:pt x="2681591" y="289397"/>
                  <a:pt x="2120630"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1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57800" y="228600"/>
            <a:ext cx="3657600" cy="1143000"/>
          </a:xfrm>
        </p:spPr>
        <p:txBody>
          <a:bodyPr>
            <a:noAutofit/>
          </a:bodyPr>
          <a:lstStyle/>
          <a:p>
            <a:r>
              <a:rPr lang="en-US" sz="2800" b="1" u="sng" dirty="0" smtClean="0">
                <a:solidFill>
                  <a:srgbClr val="B80000"/>
                </a:solidFill>
              </a:rPr>
              <a:t>Non-member Operator Overloading Function</a:t>
            </a:r>
          </a:p>
        </p:txBody>
      </p:sp>
      <p:pic>
        <p:nvPicPr>
          <p:cNvPr id="2" name="Picture 1"/>
          <p:cNvPicPr>
            <a:picLocks noChangeAspect="1"/>
          </p:cNvPicPr>
          <p:nvPr/>
        </p:nvPicPr>
        <p:blipFill>
          <a:blip r:embed="rId2"/>
          <a:stretch>
            <a:fillRect/>
          </a:stretch>
        </p:blipFill>
        <p:spPr>
          <a:xfrm>
            <a:off x="152400" y="0"/>
            <a:ext cx="4876800" cy="6866938"/>
          </a:xfrm>
          <a:prstGeom prst="rect">
            <a:avLst/>
          </a:prstGeom>
        </p:spPr>
      </p:pic>
    </p:spTree>
    <p:extLst>
      <p:ext uri="{BB962C8B-B14F-4D97-AF65-F5344CB8AC3E}">
        <p14:creationId xmlns:p14="http://schemas.microsoft.com/office/powerpoint/2010/main" val="1302271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0"/>
            <a:ext cx="8305800" cy="1066800"/>
          </a:xfrm>
        </p:spPr>
        <p:txBody>
          <a:bodyPr>
            <a:normAutofit/>
          </a:bodyPr>
          <a:lstStyle/>
          <a:p>
            <a:r>
              <a:rPr lang="en-US" sz="5400" b="1" dirty="0" smtClean="0">
                <a:solidFill>
                  <a:srgbClr val="B80000"/>
                </a:solidFill>
              </a:rPr>
              <a:t>The Answer (</a:t>
            </a:r>
            <a:r>
              <a:rPr lang="en-US" sz="5400" b="1" dirty="0" err="1" smtClean="0">
                <a:solidFill>
                  <a:srgbClr val="B80000"/>
                </a:solidFill>
              </a:rPr>
              <a:t>double+object</a:t>
            </a:r>
            <a:r>
              <a:rPr lang="en-US" sz="5400" b="1" dirty="0" smtClean="0">
                <a:solidFill>
                  <a:srgbClr val="B80000"/>
                </a:solidFill>
              </a:rPr>
              <a:t>)</a:t>
            </a:r>
          </a:p>
        </p:txBody>
      </p:sp>
      <p:sp>
        <p:nvSpPr>
          <p:cNvPr id="26627" name="Rectangle 3"/>
          <p:cNvSpPr>
            <a:spLocks noGrp="1" noChangeArrowheads="1"/>
          </p:cNvSpPr>
          <p:nvPr>
            <p:ph type="body" idx="1"/>
          </p:nvPr>
        </p:nvSpPr>
        <p:spPr>
          <a:xfrm>
            <a:off x="85252" y="1173934"/>
            <a:ext cx="8906347" cy="5607865"/>
          </a:xfrm>
        </p:spPr>
        <p:txBody>
          <a:bodyPr>
            <a:normAutofit/>
          </a:bodyPr>
          <a:lstStyle/>
          <a:p>
            <a:r>
              <a:rPr lang="en-US" sz="2800" dirty="0" smtClean="0">
                <a:solidFill>
                  <a:schemeClr val="bg1">
                    <a:lumMod val="50000"/>
                  </a:schemeClr>
                </a:solidFill>
                <a:latin typeface="+mj-lt"/>
                <a:cs typeface="Tahoma" panose="020B0604030504040204" pitchFamily="34" charset="0"/>
              </a:rPr>
              <a:t>We </a:t>
            </a:r>
            <a:r>
              <a:rPr lang="en-US" sz="2800" b="1" dirty="0" smtClean="0">
                <a:solidFill>
                  <a:schemeClr val="bg1">
                    <a:lumMod val="50000"/>
                  </a:schemeClr>
                </a:solidFill>
                <a:latin typeface="+mj-lt"/>
                <a:cs typeface="Tahoma" panose="020B0604030504040204" pitchFamily="34" charset="0"/>
              </a:rPr>
              <a:t>cannot overload</a:t>
            </a:r>
            <a:r>
              <a:rPr lang="en-US" sz="2800" dirty="0" smtClean="0">
                <a:solidFill>
                  <a:schemeClr val="bg1">
                    <a:lumMod val="50000"/>
                  </a:schemeClr>
                </a:solidFill>
                <a:latin typeface="+mj-lt"/>
                <a:cs typeface="Tahoma" panose="020B0604030504040204" pitchFamily="34" charset="0"/>
              </a:rPr>
              <a:t> </a:t>
            </a:r>
            <a:r>
              <a:rPr lang="en-US" sz="2800" b="1" dirty="0" smtClean="0">
                <a:solidFill>
                  <a:schemeClr val="bg1">
                    <a:lumMod val="50000"/>
                  </a:schemeClr>
                </a:solidFill>
                <a:latin typeface="+mj-lt"/>
                <a:cs typeface="Tahoma" panose="020B0604030504040204" pitchFamily="34" charset="0"/>
              </a:rPr>
              <a:t>+</a:t>
            </a:r>
            <a:r>
              <a:rPr lang="en-US" sz="2800" dirty="0" smtClean="0">
                <a:solidFill>
                  <a:schemeClr val="bg1">
                    <a:lumMod val="50000"/>
                  </a:schemeClr>
                </a:solidFill>
                <a:latin typeface="+mj-lt"/>
                <a:cs typeface="Tahoma" panose="020B0604030504040204" pitchFamily="34" charset="0"/>
              </a:rPr>
              <a:t> for a </a:t>
            </a:r>
            <a:r>
              <a:rPr lang="en-US" sz="2800" b="1" dirty="0" smtClean="0">
                <a:solidFill>
                  <a:schemeClr val="bg1">
                    <a:lumMod val="50000"/>
                  </a:schemeClr>
                </a:solidFill>
                <a:latin typeface="+mj-lt"/>
                <a:cs typeface="Tahoma" panose="020B0604030504040204" pitchFamily="34" charset="0"/>
              </a:rPr>
              <a:t>double (a native type)</a:t>
            </a:r>
          </a:p>
          <a:p>
            <a:endParaRPr lang="en-US" sz="2800" dirty="0" smtClean="0">
              <a:solidFill>
                <a:schemeClr val="bg1">
                  <a:lumMod val="50000"/>
                </a:schemeClr>
              </a:solidFill>
              <a:latin typeface="+mj-lt"/>
              <a:cs typeface="Tahoma" panose="020B0604030504040204" pitchFamily="34" charset="0"/>
            </a:endParaRPr>
          </a:p>
          <a:p>
            <a:pPr algn="just"/>
            <a:r>
              <a:rPr lang="en-US" sz="2800" dirty="0" smtClean="0">
                <a:solidFill>
                  <a:schemeClr val="bg1">
                    <a:lumMod val="50000"/>
                  </a:schemeClr>
                </a:solidFill>
                <a:latin typeface="+mj-lt"/>
                <a:cs typeface="Tahoma" panose="020B0604030504040204" pitchFamily="34" charset="0"/>
              </a:rPr>
              <a:t>The </a:t>
            </a:r>
            <a:r>
              <a:rPr lang="en-US" sz="2800" b="1" u="sng" dirty="0" smtClean="0">
                <a:solidFill>
                  <a:schemeClr val="bg1">
                    <a:lumMod val="50000"/>
                  </a:schemeClr>
                </a:solidFill>
                <a:latin typeface="+mj-lt"/>
                <a:cs typeface="Tahoma" panose="020B0604030504040204" pitchFamily="34" charset="0"/>
              </a:rPr>
              <a:t>real solution </a:t>
            </a:r>
            <a:r>
              <a:rPr lang="en-US" sz="2800" dirty="0" smtClean="0">
                <a:solidFill>
                  <a:schemeClr val="bg1">
                    <a:lumMod val="50000"/>
                  </a:schemeClr>
                </a:solidFill>
                <a:latin typeface="+mj-lt"/>
                <a:cs typeface="Tahoma" panose="020B0604030504040204" pitchFamily="34" charset="0"/>
              </a:rPr>
              <a:t>is to </a:t>
            </a:r>
            <a:r>
              <a:rPr lang="en-US" sz="2800" b="1" dirty="0" smtClean="0">
                <a:solidFill>
                  <a:schemeClr val="bg1">
                    <a:lumMod val="50000"/>
                  </a:schemeClr>
                </a:solidFill>
                <a:latin typeface="+mj-lt"/>
                <a:cs typeface="Tahoma" panose="020B0604030504040204" pitchFamily="34" charset="0"/>
              </a:rPr>
              <a:t>make sure</a:t>
            </a:r>
            <a:r>
              <a:rPr lang="en-US" sz="2800" dirty="0" smtClean="0">
                <a:solidFill>
                  <a:schemeClr val="bg1">
                    <a:lumMod val="50000"/>
                  </a:schemeClr>
                </a:solidFill>
                <a:latin typeface="+mj-lt"/>
                <a:cs typeface="Tahoma" panose="020B0604030504040204" pitchFamily="34" charset="0"/>
              </a:rPr>
              <a:t> that your </a:t>
            </a:r>
            <a:r>
              <a:rPr lang="en-US" sz="2800" b="1" dirty="0" smtClean="0">
                <a:solidFill>
                  <a:schemeClr val="bg1">
                    <a:lumMod val="50000"/>
                  </a:schemeClr>
                </a:solidFill>
                <a:latin typeface="+mj-lt"/>
                <a:cs typeface="Tahoma" panose="020B0604030504040204" pitchFamily="34" charset="0"/>
              </a:rPr>
              <a:t>operator+</a:t>
            </a:r>
            <a:r>
              <a:rPr lang="en-US" sz="2800" dirty="0" smtClean="0">
                <a:solidFill>
                  <a:schemeClr val="bg1">
                    <a:lumMod val="50000"/>
                  </a:schemeClr>
                </a:solidFill>
                <a:latin typeface="+mj-lt"/>
                <a:cs typeface="Tahoma" panose="020B0604030504040204" pitchFamily="34" charset="0"/>
              </a:rPr>
              <a:t> </a:t>
            </a:r>
            <a:r>
              <a:rPr lang="en-US" sz="2800" b="1" dirty="0" smtClean="0">
                <a:solidFill>
                  <a:schemeClr val="bg1">
                    <a:lumMod val="50000"/>
                  </a:schemeClr>
                </a:solidFill>
                <a:latin typeface="+mj-lt"/>
                <a:cs typeface="Tahoma" panose="020B0604030504040204" pitchFamily="34" charset="0"/>
              </a:rPr>
              <a:t>function</a:t>
            </a:r>
            <a:r>
              <a:rPr lang="en-US" sz="2800" dirty="0" smtClean="0">
                <a:solidFill>
                  <a:schemeClr val="bg1">
                    <a:lumMod val="50000"/>
                  </a:schemeClr>
                </a:solidFill>
                <a:latin typeface="+mj-lt"/>
                <a:cs typeface="Tahoma" panose="020B0604030504040204" pitchFamily="34" charset="0"/>
              </a:rPr>
              <a:t> </a:t>
            </a:r>
            <a:r>
              <a:rPr lang="en-US" sz="2800" b="1" u="sng" dirty="0" smtClean="0">
                <a:solidFill>
                  <a:schemeClr val="bg1">
                    <a:lumMod val="50000"/>
                  </a:schemeClr>
                </a:solidFill>
                <a:latin typeface="+mj-lt"/>
                <a:cs typeface="Tahoma" panose="020B0604030504040204" pitchFamily="34" charset="0"/>
              </a:rPr>
              <a:t>never returns a double </a:t>
            </a:r>
            <a:r>
              <a:rPr lang="en-US" sz="2800" dirty="0" smtClean="0">
                <a:solidFill>
                  <a:schemeClr val="bg1">
                    <a:lumMod val="50000"/>
                  </a:schemeClr>
                </a:solidFill>
                <a:latin typeface="+mj-lt"/>
                <a:cs typeface="Tahoma" panose="020B0604030504040204" pitchFamily="34" charset="0"/>
              </a:rPr>
              <a:t>(</a:t>
            </a:r>
            <a:r>
              <a:rPr lang="en-US" sz="2800" b="1" u="sng" dirty="0" smtClean="0">
                <a:solidFill>
                  <a:schemeClr val="bg1">
                    <a:lumMod val="50000"/>
                  </a:schemeClr>
                </a:solidFill>
                <a:latin typeface="+mj-lt"/>
                <a:cs typeface="Tahoma" panose="020B0604030504040204" pitchFamily="34" charset="0"/>
              </a:rPr>
              <a:t>or any other native type</a:t>
            </a:r>
            <a:r>
              <a:rPr lang="en-US" sz="2800" dirty="0" smtClean="0">
                <a:solidFill>
                  <a:schemeClr val="bg1">
                    <a:lumMod val="50000"/>
                  </a:schemeClr>
                </a:solidFill>
                <a:latin typeface="+mj-lt"/>
                <a:cs typeface="Tahoma" panose="020B0604030504040204" pitchFamily="34" charset="0"/>
              </a:rPr>
              <a:t>).</a:t>
            </a:r>
          </a:p>
          <a:p>
            <a:endParaRPr lang="en-US" sz="2800" dirty="0" smtClean="0">
              <a:solidFill>
                <a:schemeClr val="bg1">
                  <a:lumMod val="50000"/>
                </a:schemeClr>
              </a:solidFill>
              <a:latin typeface="+mj-lt"/>
              <a:cs typeface="Tahoma" panose="020B0604030504040204" pitchFamily="34" charset="0"/>
            </a:endParaRPr>
          </a:p>
          <a:p>
            <a:pPr algn="just"/>
            <a:r>
              <a:rPr lang="en-US" sz="2800" dirty="0" smtClean="0">
                <a:solidFill>
                  <a:schemeClr val="bg1">
                    <a:lumMod val="50000"/>
                  </a:schemeClr>
                </a:solidFill>
                <a:latin typeface="+mj-lt"/>
                <a:cs typeface="Tahoma" panose="020B0604030504040204" pitchFamily="34" charset="0"/>
              </a:rPr>
              <a:t>An operator to add </a:t>
            </a:r>
            <a:r>
              <a:rPr lang="en-US" sz="2800" b="1" dirty="0" smtClean="0">
                <a:solidFill>
                  <a:schemeClr val="bg1">
                    <a:lumMod val="50000"/>
                  </a:schemeClr>
                </a:solidFill>
                <a:latin typeface="+mj-lt"/>
                <a:cs typeface="Tahoma" panose="020B0604030504040204" pitchFamily="34" charset="0"/>
              </a:rPr>
              <a:t>Employees should return an Employee</a:t>
            </a:r>
            <a:r>
              <a:rPr lang="en-US" sz="2800" dirty="0" smtClean="0">
                <a:solidFill>
                  <a:schemeClr val="bg1">
                    <a:lumMod val="50000"/>
                  </a:schemeClr>
                </a:solidFill>
                <a:latin typeface="+mj-lt"/>
                <a:cs typeface="Tahoma" panose="020B0604030504040204" pitchFamily="34" charset="0"/>
              </a:rPr>
              <a:t> (</a:t>
            </a:r>
            <a:r>
              <a:rPr lang="en-US" sz="2800" u="sng" dirty="0" smtClean="0">
                <a:solidFill>
                  <a:schemeClr val="bg1">
                    <a:lumMod val="50000"/>
                  </a:schemeClr>
                </a:solidFill>
                <a:latin typeface="+mj-lt"/>
                <a:cs typeface="Tahoma" panose="020B0604030504040204" pitchFamily="34" charset="0"/>
              </a:rPr>
              <a:t>see next slide</a:t>
            </a:r>
            <a:r>
              <a:rPr lang="en-US" sz="2800" dirty="0" smtClean="0">
                <a:solidFill>
                  <a:schemeClr val="bg1">
                    <a:lumMod val="50000"/>
                  </a:schemeClr>
                </a:solidFill>
                <a:latin typeface="+mj-lt"/>
                <a:cs typeface="Tahoma" panose="020B0604030504040204" pitchFamily="34" charset="0"/>
              </a:rPr>
              <a:t>)</a:t>
            </a:r>
          </a:p>
          <a:p>
            <a:pPr algn="just"/>
            <a:endParaRPr lang="en-US" sz="2800" dirty="0">
              <a:latin typeface="+mj-lt"/>
              <a:cs typeface="Tahoma" panose="020B0604030504040204" pitchFamily="34" charset="0"/>
            </a:endParaRPr>
          </a:p>
          <a:p>
            <a:pPr algn="just"/>
            <a:r>
              <a:rPr lang="en-US" sz="2800" b="1" u="sng" dirty="0" smtClean="0">
                <a:solidFill>
                  <a:srgbClr val="008000"/>
                </a:solidFill>
                <a:latin typeface="+mj-lt"/>
                <a:cs typeface="Tahoma" panose="020B0604030504040204" pitchFamily="34" charset="0"/>
              </a:rPr>
              <a:t>Solution 2:</a:t>
            </a:r>
            <a:r>
              <a:rPr lang="en-US" sz="2800" b="1" dirty="0" smtClean="0">
                <a:solidFill>
                  <a:srgbClr val="008000"/>
                </a:solidFill>
                <a:latin typeface="+mj-lt"/>
                <a:cs typeface="Tahoma" panose="020B0604030504040204" pitchFamily="34" charset="0"/>
              </a:rPr>
              <a:t> </a:t>
            </a:r>
            <a:r>
              <a:rPr lang="en-US" sz="2800" b="1" dirty="0" smtClean="0">
                <a:solidFill>
                  <a:srgbClr val="2C14DE"/>
                </a:solidFill>
                <a:latin typeface="+mj-lt"/>
                <a:cs typeface="Tahoma" panose="020B0604030504040204" pitchFamily="34" charset="0"/>
              </a:rPr>
              <a:t>make a non-member operator overloading function.</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387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smtClean="0">
                <a:solidFill>
                  <a:srgbClr val="D20000"/>
                </a:solidFill>
              </a:rPr>
              <a:t>Assignment Operator =</a:t>
            </a: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56" y="1140228"/>
            <a:ext cx="8951844" cy="4647426"/>
          </a:xfrm>
          <a:prstGeom prst="rect">
            <a:avLst/>
          </a:prstGeom>
        </p:spPr>
        <p:txBody>
          <a:bodyPr wrap="square">
            <a:spAutoFit/>
          </a:bodyPr>
          <a:lstStyle/>
          <a:p>
            <a:pPr marL="269875" indent="-269875" algn="just">
              <a:buFont typeface="Arial" panose="020B0604020202020204" pitchFamily="34" charset="0"/>
              <a:buChar char="•"/>
            </a:pPr>
            <a:r>
              <a:rPr lang="en-US" sz="3000" b="1" dirty="0"/>
              <a:t>Operator</a:t>
            </a:r>
            <a:r>
              <a:rPr lang="en-US" sz="3000" dirty="0"/>
              <a:t> </a:t>
            </a:r>
            <a:r>
              <a:rPr lang="en-US" sz="3000" b="1" dirty="0">
                <a:solidFill>
                  <a:srgbClr val="D20000"/>
                </a:solidFill>
              </a:rPr>
              <a:t>=</a:t>
            </a:r>
            <a:r>
              <a:rPr lang="en-US" sz="3000" dirty="0">
                <a:solidFill>
                  <a:srgbClr val="D20000"/>
                </a:solidFill>
              </a:rPr>
              <a:t> </a:t>
            </a:r>
            <a:r>
              <a:rPr lang="en-US" sz="3000" dirty="0" smtClean="0"/>
              <a:t>is </a:t>
            </a:r>
            <a:r>
              <a:rPr lang="en-US" sz="3000" b="1" u="sng" dirty="0" smtClean="0">
                <a:solidFill>
                  <a:srgbClr val="D20000"/>
                </a:solidFill>
              </a:rPr>
              <a:t>overloaded </a:t>
            </a:r>
            <a:r>
              <a:rPr lang="en-US" sz="3000" b="1" u="sng" dirty="0">
                <a:solidFill>
                  <a:srgbClr val="D20000"/>
                </a:solidFill>
              </a:rPr>
              <a:t>implicitly </a:t>
            </a:r>
            <a:r>
              <a:rPr lang="en-US" sz="3000" b="1" dirty="0">
                <a:solidFill>
                  <a:srgbClr val="2C14DE"/>
                </a:solidFill>
              </a:rPr>
              <a:t>for every class</a:t>
            </a:r>
            <a:r>
              <a:rPr lang="en-US" sz="3000" dirty="0"/>
              <a:t>, </a:t>
            </a:r>
            <a:r>
              <a:rPr lang="en-US" sz="3000" dirty="0" smtClean="0"/>
              <a:t>so </a:t>
            </a:r>
            <a:r>
              <a:rPr lang="en-US" sz="3000" dirty="0"/>
              <a:t>they </a:t>
            </a:r>
            <a:r>
              <a:rPr lang="en-US" sz="3000" b="1" dirty="0"/>
              <a:t>can be used </a:t>
            </a:r>
            <a:r>
              <a:rPr lang="en-US" sz="3000" dirty="0"/>
              <a:t>for </a:t>
            </a:r>
            <a:r>
              <a:rPr lang="en-US" sz="3000" b="1" dirty="0"/>
              <a:t>each class objects</a:t>
            </a:r>
            <a:r>
              <a:rPr lang="en-US" sz="3000" dirty="0"/>
              <a:t>. </a:t>
            </a:r>
            <a:endParaRPr lang="en-US" sz="3000" dirty="0" smtClean="0"/>
          </a:p>
          <a:p>
            <a:pPr algn="just"/>
            <a:endParaRPr lang="en-US" sz="3000" dirty="0"/>
          </a:p>
          <a:p>
            <a:pPr marL="269875" indent="-269875" algn="just">
              <a:buFont typeface="Arial" panose="020B0604020202020204" pitchFamily="34" charset="0"/>
              <a:buChar char="•"/>
            </a:pPr>
            <a:r>
              <a:rPr lang="en-US" sz="3000" b="1" dirty="0" smtClean="0">
                <a:solidFill>
                  <a:srgbClr val="D20000"/>
                </a:solidFill>
              </a:rPr>
              <a:t>operator </a:t>
            </a:r>
            <a:r>
              <a:rPr lang="en-US" sz="3000" b="1" dirty="0">
                <a:solidFill>
                  <a:srgbClr val="D20000"/>
                </a:solidFill>
              </a:rPr>
              <a:t>= </a:t>
            </a:r>
            <a:r>
              <a:rPr lang="en-US" sz="3000" b="1" dirty="0">
                <a:solidFill>
                  <a:srgbClr val="2C14DE"/>
                </a:solidFill>
              </a:rPr>
              <a:t>performs </a:t>
            </a:r>
            <a:r>
              <a:rPr lang="en-US" sz="3000" b="1" dirty="0" smtClean="0">
                <a:solidFill>
                  <a:srgbClr val="2C14DE"/>
                </a:solidFill>
              </a:rPr>
              <a:t>member-wise </a:t>
            </a:r>
            <a:r>
              <a:rPr lang="en-US" sz="3000" b="1" dirty="0">
                <a:solidFill>
                  <a:srgbClr val="2C14DE"/>
                </a:solidFill>
              </a:rPr>
              <a:t>copy </a:t>
            </a:r>
            <a:r>
              <a:rPr lang="en-US" sz="3000" dirty="0"/>
              <a:t>of the </a:t>
            </a:r>
            <a:r>
              <a:rPr lang="en-US" sz="3000" b="1" dirty="0"/>
              <a:t>data members</a:t>
            </a:r>
            <a:r>
              <a:rPr lang="en-US" sz="3000" dirty="0"/>
              <a:t>. </a:t>
            </a:r>
            <a:endParaRPr lang="en-US" sz="3000" dirty="0" smtClean="0"/>
          </a:p>
          <a:p>
            <a:pPr marL="269875" indent="-269875" algn="just">
              <a:buFont typeface="Arial" panose="020B0604020202020204" pitchFamily="34" charset="0"/>
              <a:buChar char="•"/>
            </a:pPr>
            <a:endParaRPr lang="en-US" sz="3000" dirty="0"/>
          </a:p>
          <a:p>
            <a:pPr marL="269875" indent="-269875" algn="just">
              <a:buFont typeface="Arial" panose="020B0604020202020204" pitchFamily="34" charset="0"/>
              <a:buChar char="•"/>
            </a:pPr>
            <a:r>
              <a:rPr lang="en-US" sz="3000" b="1" dirty="0" smtClean="0"/>
              <a:t>However</a:t>
            </a:r>
            <a:r>
              <a:rPr lang="en-US" sz="3000" dirty="0" smtClean="0"/>
              <a:t>, there is a </a:t>
            </a:r>
            <a:r>
              <a:rPr lang="en-US" sz="3000" b="1" dirty="0" smtClean="0">
                <a:solidFill>
                  <a:srgbClr val="2C14DE"/>
                </a:solidFill>
              </a:rPr>
              <a:t>problem with implicitly overloaded operator</a:t>
            </a:r>
            <a:r>
              <a:rPr lang="en-US" sz="3000" dirty="0" smtClean="0"/>
              <a:t>…(see next slide)</a:t>
            </a:r>
            <a:endParaRPr lang="en-US" sz="3000" b="1" i="1" dirty="0" smtClean="0"/>
          </a:p>
          <a:p>
            <a:pPr marL="269875" indent="-269875">
              <a:buFont typeface="Arial" panose="020B0604020202020204" pitchFamily="34" charset="0"/>
              <a:buChar char="•"/>
            </a:pPr>
            <a:endParaRPr lang="en-US" sz="2800" dirty="0" smtClean="0"/>
          </a:p>
          <a:p>
            <a:pPr marL="269875" indent="-269875">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539709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544" y="0"/>
            <a:ext cx="9296400" cy="685800"/>
          </a:xfrm>
          <a:solidFill>
            <a:schemeClr val="bg1"/>
          </a:solidFill>
        </p:spPr>
        <p:txBody>
          <a:bodyPr>
            <a:noAutofit/>
          </a:bodyPr>
          <a:lstStyle/>
          <a:p>
            <a:r>
              <a:rPr lang="en-US" sz="3600" b="1" dirty="0" smtClean="0">
                <a:solidFill>
                  <a:srgbClr val="B80000"/>
                </a:solidFill>
              </a:rPr>
              <a:t>Using implicit Overloaded Assignment Operator</a:t>
            </a:r>
          </a:p>
        </p:txBody>
      </p:sp>
      <p:sp>
        <p:nvSpPr>
          <p:cNvPr id="4" name="Rectangle 3"/>
          <p:cNvSpPr/>
          <p:nvPr/>
        </p:nvSpPr>
        <p:spPr>
          <a:xfrm>
            <a:off x="0" y="68233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28600" y="728055"/>
            <a:ext cx="7548950" cy="5977545"/>
          </a:xfrm>
          <a:prstGeom prst="rect">
            <a:avLst/>
          </a:prstGeom>
        </p:spPr>
      </p:pic>
    </p:spTree>
    <p:extLst>
      <p:ext uri="{BB962C8B-B14F-4D97-AF65-F5344CB8AC3E}">
        <p14:creationId xmlns:p14="http://schemas.microsoft.com/office/powerpoint/2010/main" val="215201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26406"/>
            <a:ext cx="8197913" cy="1040394"/>
          </a:xfrm>
        </p:spPr>
        <p:txBody>
          <a:bodyPr>
            <a:normAutofit/>
          </a:bodyPr>
          <a:lstStyle/>
          <a:p>
            <a:r>
              <a:rPr lang="en-US" sz="4800" b="1" dirty="0" smtClean="0">
                <a:solidFill>
                  <a:srgbClr val="B80000"/>
                </a:solidFill>
                <a:latin typeface="Calibri" panose="020F0502020204030204" pitchFamily="34" charset="0"/>
              </a:rPr>
              <a:t>Operator Overloading</a:t>
            </a:r>
          </a:p>
        </p:txBody>
      </p:sp>
      <p:sp>
        <p:nvSpPr>
          <p:cNvPr id="6147" name="Rectangle 3"/>
          <p:cNvSpPr>
            <a:spLocks noGrp="1" noChangeArrowheads="1"/>
          </p:cNvSpPr>
          <p:nvPr>
            <p:ph type="body" idx="4294967295"/>
          </p:nvPr>
        </p:nvSpPr>
        <p:spPr>
          <a:xfrm>
            <a:off x="73093" y="1112519"/>
            <a:ext cx="9001125" cy="5669281"/>
          </a:xfrm>
        </p:spPr>
        <p:txBody>
          <a:bodyPr>
            <a:noAutofit/>
          </a:bodyPr>
          <a:lstStyle/>
          <a:p>
            <a:pPr algn="just">
              <a:lnSpc>
                <a:spcPct val="90000"/>
              </a:lnSpc>
            </a:pPr>
            <a:r>
              <a:rPr lang="en-US" sz="3000" b="1" dirty="0" smtClean="0">
                <a:latin typeface="Calibri" panose="020F0502020204030204" pitchFamily="34" charset="0"/>
              </a:rPr>
              <a:t>The </a:t>
            </a:r>
            <a:r>
              <a:rPr lang="en-US" sz="3000" b="1" dirty="0" smtClean="0">
                <a:solidFill>
                  <a:srgbClr val="2C14DE"/>
                </a:solidFill>
                <a:latin typeface="Calibri" panose="020F0502020204030204" pitchFamily="34" charset="0"/>
              </a:rPr>
              <a:t>method </a:t>
            </a:r>
            <a:r>
              <a:rPr lang="en-US" sz="3000" b="1" dirty="0" smtClean="0">
                <a:latin typeface="Calibri" panose="020F0502020204030204" pitchFamily="34" charset="0"/>
              </a:rPr>
              <a:t>of </a:t>
            </a:r>
            <a:r>
              <a:rPr lang="en-US" sz="3000" b="1" dirty="0" smtClean="0">
                <a:solidFill>
                  <a:srgbClr val="2C14DE"/>
                </a:solidFill>
                <a:latin typeface="Calibri" panose="020F0502020204030204" pitchFamily="34" charset="0"/>
              </a:rPr>
              <a:t>defining </a:t>
            </a:r>
            <a:r>
              <a:rPr lang="en-US" sz="3000" b="1" u="sng" dirty="0" smtClean="0">
                <a:solidFill>
                  <a:srgbClr val="2C14DE"/>
                </a:solidFill>
                <a:latin typeface="Calibri" panose="020F0502020204030204" pitchFamily="34" charset="0"/>
              </a:rPr>
              <a:t>additional meanings</a:t>
            </a:r>
            <a:r>
              <a:rPr lang="en-US" sz="3000" b="1" dirty="0" smtClean="0">
                <a:solidFill>
                  <a:srgbClr val="2C14DE"/>
                </a:solidFill>
                <a:latin typeface="Calibri" panose="020F0502020204030204" pitchFamily="34" charset="0"/>
              </a:rPr>
              <a:t> </a:t>
            </a:r>
            <a:r>
              <a:rPr lang="en-US" sz="3000" b="1" dirty="0" smtClean="0">
                <a:latin typeface="Calibri" panose="020F0502020204030204" pitchFamily="34" charset="0"/>
              </a:rPr>
              <a:t>for </a:t>
            </a:r>
            <a:r>
              <a:rPr lang="en-US" sz="3000" b="1" dirty="0" smtClean="0">
                <a:solidFill>
                  <a:srgbClr val="2C14DE"/>
                </a:solidFill>
                <a:latin typeface="Calibri" panose="020F0502020204030204" pitchFamily="34" charset="0"/>
              </a:rPr>
              <a:t>operators</a:t>
            </a:r>
            <a:r>
              <a:rPr lang="en-US" sz="3000" b="1" dirty="0" smtClean="0">
                <a:latin typeface="Calibri" panose="020F0502020204030204" pitchFamily="34" charset="0"/>
              </a:rPr>
              <a:t> is known as </a:t>
            </a:r>
            <a:r>
              <a:rPr lang="en-US" sz="3000" b="1" u="sng" dirty="0" smtClean="0">
                <a:solidFill>
                  <a:srgbClr val="008000"/>
                </a:solidFill>
                <a:latin typeface="Calibri" panose="020F0502020204030204" pitchFamily="34" charset="0"/>
              </a:rPr>
              <a:t>operator overloading</a:t>
            </a:r>
          </a:p>
          <a:p>
            <a:pPr algn="just">
              <a:lnSpc>
                <a:spcPct val="90000"/>
              </a:lnSpc>
            </a:pPr>
            <a:endParaRPr lang="en-US" sz="3000" dirty="0" smtClean="0">
              <a:latin typeface="Calibri" panose="020F0502020204030204" pitchFamily="34" charset="0"/>
            </a:endParaRPr>
          </a:p>
          <a:p>
            <a:pPr algn="just">
              <a:lnSpc>
                <a:spcPct val="90000"/>
              </a:lnSpc>
            </a:pPr>
            <a:r>
              <a:rPr lang="en-US" sz="3000" b="1" dirty="0" smtClean="0">
                <a:latin typeface="Calibri" panose="020F0502020204030204" pitchFamily="34" charset="0"/>
              </a:rPr>
              <a:t>Enables</a:t>
            </a:r>
            <a:r>
              <a:rPr lang="en-US" sz="3000" dirty="0" smtClean="0">
                <a:latin typeface="Calibri" panose="020F0502020204030204" pitchFamily="34" charset="0"/>
              </a:rPr>
              <a:t> an </a:t>
            </a:r>
            <a:r>
              <a:rPr lang="en-US" sz="3000" b="1" dirty="0" smtClean="0">
                <a:latin typeface="Calibri" panose="020F0502020204030204" pitchFamily="34" charset="0"/>
              </a:rPr>
              <a:t>operator</a:t>
            </a:r>
            <a:r>
              <a:rPr lang="en-US" sz="3000" dirty="0" smtClean="0">
                <a:latin typeface="Calibri" panose="020F0502020204030204" pitchFamily="34" charset="0"/>
              </a:rPr>
              <a:t> to </a:t>
            </a:r>
            <a:r>
              <a:rPr lang="en-US" sz="3000" b="1" dirty="0" smtClean="0">
                <a:solidFill>
                  <a:srgbClr val="2C14DE"/>
                </a:solidFill>
                <a:latin typeface="Calibri" panose="020F0502020204030204" pitchFamily="34" charset="0"/>
              </a:rPr>
              <a:t>perform different operations depending</a:t>
            </a:r>
            <a:r>
              <a:rPr lang="en-US" sz="3000" dirty="0" smtClean="0">
                <a:solidFill>
                  <a:srgbClr val="2C14DE"/>
                </a:solidFill>
                <a:latin typeface="Calibri" panose="020F0502020204030204" pitchFamily="34" charset="0"/>
              </a:rPr>
              <a:t> </a:t>
            </a:r>
            <a:r>
              <a:rPr lang="en-US" sz="3000" dirty="0" smtClean="0">
                <a:latin typeface="Calibri" panose="020F0502020204030204" pitchFamily="34" charset="0"/>
              </a:rPr>
              <a:t>upon the </a:t>
            </a:r>
            <a:r>
              <a:rPr lang="en-US" sz="3000" b="1" dirty="0" smtClean="0">
                <a:solidFill>
                  <a:srgbClr val="2C14DE"/>
                </a:solidFill>
                <a:latin typeface="Calibri" panose="020F0502020204030204" pitchFamily="34" charset="0"/>
              </a:rPr>
              <a:t>type of operands</a:t>
            </a:r>
          </a:p>
          <a:p>
            <a:pPr algn="just">
              <a:lnSpc>
                <a:spcPct val="90000"/>
              </a:lnSpc>
            </a:pPr>
            <a:endParaRPr lang="en-US" sz="3000" dirty="0" smtClean="0">
              <a:latin typeface="Calibri" panose="020F0502020204030204" pitchFamily="34" charset="0"/>
            </a:endParaRPr>
          </a:p>
          <a:p>
            <a:pPr algn="just">
              <a:lnSpc>
                <a:spcPct val="90000"/>
              </a:lnSpc>
            </a:pPr>
            <a:r>
              <a:rPr lang="en-US" sz="3000" dirty="0" smtClean="0">
                <a:latin typeface="Calibri" panose="020F0502020204030204" pitchFamily="34" charset="0"/>
              </a:rPr>
              <a:t>The </a:t>
            </a:r>
            <a:r>
              <a:rPr lang="en-US" sz="3000" b="1" dirty="0" smtClean="0">
                <a:solidFill>
                  <a:srgbClr val="2C14DE"/>
                </a:solidFill>
                <a:latin typeface="Calibri" panose="020F0502020204030204" pitchFamily="34" charset="0"/>
              </a:rPr>
              <a:t>basic operators </a:t>
            </a:r>
            <a:r>
              <a:rPr lang="en-US" sz="3000" dirty="0" smtClean="0">
                <a:latin typeface="Calibri" panose="020F0502020204030204" pitchFamily="34" charset="0"/>
              </a:rPr>
              <a:t>i.e. </a:t>
            </a:r>
            <a:r>
              <a:rPr lang="en-US" sz="3000" b="1" dirty="0" smtClean="0">
                <a:latin typeface="Calibri" panose="020F0502020204030204" pitchFamily="34" charset="0"/>
              </a:rPr>
              <a:t>+, -, *, / </a:t>
            </a:r>
            <a:r>
              <a:rPr lang="en-US" sz="3000" b="1" dirty="0" smtClean="0">
                <a:solidFill>
                  <a:srgbClr val="2C14DE"/>
                </a:solidFill>
                <a:latin typeface="Calibri" panose="020F0502020204030204" pitchFamily="34" charset="0"/>
              </a:rPr>
              <a:t>normally works </a:t>
            </a:r>
            <a:r>
              <a:rPr lang="en-US" sz="3000" dirty="0" smtClean="0">
                <a:latin typeface="Calibri" panose="020F0502020204030204" pitchFamily="34" charset="0"/>
              </a:rPr>
              <a:t>with </a:t>
            </a:r>
            <a:r>
              <a:rPr lang="en-US" sz="3000" b="1" u="sng" dirty="0" smtClean="0">
                <a:latin typeface="Calibri" panose="020F0502020204030204" pitchFamily="34" charset="0"/>
              </a:rPr>
              <a:t>basic typ</a:t>
            </a:r>
            <a:r>
              <a:rPr lang="en-US" sz="3000" b="1" dirty="0" smtClean="0">
                <a:latin typeface="Calibri" panose="020F0502020204030204" pitchFamily="34" charset="0"/>
              </a:rPr>
              <a:t>es </a:t>
            </a:r>
            <a:r>
              <a:rPr lang="en-US" sz="3000" dirty="0" smtClean="0">
                <a:latin typeface="Calibri" panose="020F0502020204030204" pitchFamily="34" charset="0"/>
              </a:rPr>
              <a:t>i.e. </a:t>
            </a:r>
            <a:r>
              <a:rPr lang="en-US" sz="3000" b="1" dirty="0" smtClean="0">
                <a:latin typeface="Calibri" panose="020F0502020204030204" pitchFamily="34" charset="0"/>
              </a:rPr>
              <a:t>double</a:t>
            </a:r>
            <a:r>
              <a:rPr lang="en-US" sz="3000" dirty="0" smtClean="0">
                <a:latin typeface="Calibri" panose="020F0502020204030204" pitchFamily="34" charset="0"/>
              </a:rPr>
              <a:t>, </a:t>
            </a:r>
            <a:r>
              <a:rPr lang="en-US" sz="3000" b="1" dirty="0" smtClean="0">
                <a:latin typeface="Calibri" panose="020F0502020204030204" pitchFamily="34" charset="0"/>
              </a:rPr>
              <a:t>float</a:t>
            </a:r>
            <a:r>
              <a:rPr lang="en-US" sz="3000" dirty="0" smtClean="0">
                <a:latin typeface="Calibri" panose="020F0502020204030204" pitchFamily="34" charset="0"/>
              </a:rPr>
              <a:t>, </a:t>
            </a:r>
            <a:r>
              <a:rPr lang="en-US" sz="3000" b="1" dirty="0" err="1" smtClean="0">
                <a:latin typeface="Calibri" panose="020F0502020204030204" pitchFamily="34" charset="0"/>
              </a:rPr>
              <a:t>int</a:t>
            </a:r>
            <a:r>
              <a:rPr lang="en-US" sz="3000" dirty="0" smtClean="0">
                <a:latin typeface="Calibri" panose="020F0502020204030204" pitchFamily="34" charset="0"/>
              </a:rPr>
              <a:t>, </a:t>
            </a:r>
            <a:r>
              <a:rPr lang="en-US" sz="3000" b="1" dirty="0" smtClean="0">
                <a:latin typeface="Calibri" panose="020F0502020204030204" pitchFamily="34" charset="0"/>
              </a:rPr>
              <a:t>long</a:t>
            </a:r>
            <a:r>
              <a:rPr lang="en-US" sz="3000" dirty="0" smtClean="0">
                <a:latin typeface="Calibri" panose="020F0502020204030204" pitchFamily="34" charset="0"/>
              </a:rPr>
              <a:t>.  (defined in C++)</a:t>
            </a:r>
          </a:p>
          <a:p>
            <a:pPr marL="0" indent="0" algn="just">
              <a:lnSpc>
                <a:spcPct val="90000"/>
              </a:lnSpc>
              <a:buNone/>
            </a:pPr>
            <a:endParaRPr lang="en-US" sz="3000" dirty="0" smtClean="0">
              <a:latin typeface="Calibri" panose="020F0502020204030204" pitchFamily="34" charset="0"/>
            </a:endParaRPr>
          </a:p>
          <a:p>
            <a:pPr algn="just">
              <a:lnSpc>
                <a:spcPct val="90000"/>
              </a:lnSpc>
            </a:pPr>
            <a:r>
              <a:rPr lang="en-US" sz="3000" dirty="0" smtClean="0">
                <a:latin typeface="Calibri" panose="020F0502020204030204" pitchFamily="34" charset="0"/>
              </a:rPr>
              <a:t>So, </a:t>
            </a:r>
            <a:r>
              <a:rPr lang="en-US" sz="3000" b="1" dirty="0" smtClean="0">
                <a:solidFill>
                  <a:srgbClr val="B80000"/>
                </a:solidFill>
                <a:latin typeface="Calibri" panose="020F0502020204030204" pitchFamily="34" charset="0"/>
              </a:rPr>
              <a:t>how can these operators can be applied to user-defined data types?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230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990600"/>
          </a:xfrm>
        </p:spPr>
        <p:txBody>
          <a:bodyPr>
            <a:normAutofit/>
          </a:bodyPr>
          <a:lstStyle/>
          <a:p>
            <a:r>
              <a:rPr lang="en-US" b="1" u="sng" dirty="0" smtClean="0">
                <a:solidFill>
                  <a:srgbClr val="B80000"/>
                </a:solidFill>
              </a:rPr>
              <a:t>Operator Overloading – Part 2</a:t>
            </a:r>
            <a:endParaRPr lang="en-US" b="1" u="sng" dirty="0">
              <a:solidFill>
                <a:srgbClr val="B80000"/>
              </a:solidFill>
            </a:endParaRPr>
          </a:p>
        </p:txBody>
      </p:sp>
    </p:spTree>
    <p:extLst>
      <p:ext uri="{BB962C8B-B14F-4D97-AF65-F5344CB8AC3E}">
        <p14:creationId xmlns:p14="http://schemas.microsoft.com/office/powerpoint/2010/main" val="83170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4556" y="0"/>
            <a:ext cx="8763000" cy="1066800"/>
          </a:xfrm>
        </p:spPr>
        <p:txBody>
          <a:bodyPr>
            <a:normAutofit/>
          </a:bodyPr>
          <a:lstStyle/>
          <a:p>
            <a:pPr eaLnBrk="1" hangingPunct="1"/>
            <a:r>
              <a:rPr lang="en-US" sz="4800" b="1" dirty="0" smtClean="0">
                <a:solidFill>
                  <a:srgbClr val="B80000"/>
                </a:solidFill>
              </a:rPr>
              <a:t>Operator Overloading – Review</a:t>
            </a:r>
          </a:p>
        </p:txBody>
      </p:sp>
      <p:sp>
        <p:nvSpPr>
          <p:cNvPr id="4099" name="Rectangle 3"/>
          <p:cNvSpPr>
            <a:spLocks noGrp="1" noChangeArrowheads="1"/>
          </p:cNvSpPr>
          <p:nvPr>
            <p:ph type="body" idx="1"/>
          </p:nvPr>
        </p:nvSpPr>
        <p:spPr>
          <a:xfrm>
            <a:off x="39756" y="1118555"/>
            <a:ext cx="9067800" cy="5562600"/>
          </a:xfrm>
        </p:spPr>
        <p:txBody>
          <a:bodyPr>
            <a:normAutofit/>
          </a:bodyPr>
          <a:lstStyle/>
          <a:p>
            <a:pPr marL="509588" indent="-509588" algn="just" eaLnBrk="1" hangingPunct="1">
              <a:defRPr/>
            </a:pPr>
            <a:r>
              <a:rPr lang="en-US" sz="3000" dirty="0"/>
              <a:t>The </a:t>
            </a:r>
            <a:r>
              <a:rPr lang="en-US" sz="3000" b="1" dirty="0">
                <a:solidFill>
                  <a:srgbClr val="2C14DE"/>
                </a:solidFill>
              </a:rPr>
              <a:t>variables</a:t>
            </a:r>
            <a:r>
              <a:rPr lang="en-US" sz="3000" dirty="0">
                <a:solidFill>
                  <a:srgbClr val="2C14DE"/>
                </a:solidFill>
              </a:rPr>
              <a:t> </a:t>
            </a:r>
            <a:r>
              <a:rPr lang="en-US" sz="3000" dirty="0"/>
              <a:t>of </a:t>
            </a:r>
            <a:r>
              <a:rPr lang="en-US" sz="3000" b="1" dirty="0">
                <a:solidFill>
                  <a:srgbClr val="2C14DE"/>
                </a:solidFill>
              </a:rPr>
              <a:t>native data types </a:t>
            </a:r>
            <a:r>
              <a:rPr lang="en-US" sz="3000" dirty="0"/>
              <a:t>can </a:t>
            </a:r>
            <a:r>
              <a:rPr lang="en-US" sz="3000" b="1" dirty="0"/>
              <a:t>perform a number of </a:t>
            </a:r>
            <a:r>
              <a:rPr lang="en-US" sz="3000" b="1" u="sng" dirty="0"/>
              <a:t>different operations</a:t>
            </a:r>
            <a:r>
              <a:rPr lang="en-US" sz="3000" u="sng" dirty="0"/>
              <a:t> </a:t>
            </a:r>
            <a:r>
              <a:rPr lang="en-US" sz="3000" dirty="0"/>
              <a:t>(</a:t>
            </a:r>
            <a:r>
              <a:rPr lang="en-US" sz="3000" u="sng" dirty="0"/>
              <a:t>functions</a:t>
            </a:r>
            <a:r>
              <a:rPr lang="en-US" sz="3000" dirty="0"/>
              <a:t>) using operators ( </a:t>
            </a:r>
            <a:r>
              <a:rPr lang="en-US" sz="3000" b="1" dirty="0"/>
              <a:t>+, - , / , </a:t>
            </a:r>
            <a:r>
              <a:rPr lang="en-US" sz="3000" b="1" dirty="0" smtClean="0"/>
              <a:t>*, </a:t>
            </a:r>
            <a:r>
              <a:rPr lang="en-US" sz="3000" b="1" dirty="0" err="1" smtClean="0"/>
              <a:t>etc</a:t>
            </a:r>
            <a:r>
              <a:rPr lang="en-US" sz="3000" dirty="0" smtClean="0"/>
              <a:t>)</a:t>
            </a:r>
            <a:endParaRPr lang="en-US" sz="3000" dirty="0"/>
          </a:p>
          <a:p>
            <a:pPr marL="909638" lvl="1" indent="-509588" eaLnBrk="1" hangingPunct="1">
              <a:defRPr/>
            </a:pPr>
            <a:r>
              <a:rPr lang="en-US" dirty="0"/>
              <a:t>Example: </a:t>
            </a:r>
            <a:r>
              <a:rPr lang="en-US" b="1" dirty="0">
                <a:solidFill>
                  <a:srgbClr val="2C14DE"/>
                </a:solidFill>
              </a:rPr>
              <a:t>a + b * c </a:t>
            </a:r>
          </a:p>
          <a:p>
            <a:pPr marL="909638" lvl="1" indent="-509588" eaLnBrk="1" hangingPunct="1">
              <a:defRPr/>
            </a:pPr>
            <a:r>
              <a:rPr lang="en-US" dirty="0"/>
              <a:t>Example: </a:t>
            </a:r>
            <a:r>
              <a:rPr lang="en-US" b="1" dirty="0">
                <a:solidFill>
                  <a:srgbClr val="2C14DE"/>
                </a:solidFill>
              </a:rPr>
              <a:t>if ( a &lt; b )</a:t>
            </a:r>
          </a:p>
          <a:p>
            <a:pPr marL="0" indent="0" eaLnBrk="1" hangingPunct="1">
              <a:buFontTx/>
              <a:buNone/>
              <a:defRPr/>
            </a:pPr>
            <a:endParaRPr lang="en-US" dirty="0"/>
          </a:p>
          <a:p>
            <a:pPr marL="509588" indent="-509588" eaLnBrk="1" hangingPunct="1">
              <a:defRPr/>
            </a:pPr>
            <a:r>
              <a:rPr lang="en-US" sz="3000" dirty="0"/>
              <a:t>However, with </a:t>
            </a:r>
            <a:r>
              <a:rPr lang="en-US" sz="3000" b="1" dirty="0">
                <a:solidFill>
                  <a:srgbClr val="2C14DE"/>
                </a:solidFill>
              </a:rPr>
              <a:t>user defined (classes) objects </a:t>
            </a:r>
            <a:r>
              <a:rPr lang="en-US" sz="3000" dirty="0"/>
              <a:t>we </a:t>
            </a:r>
            <a:r>
              <a:rPr lang="en-US" sz="3000" b="1" dirty="0">
                <a:solidFill>
                  <a:srgbClr val="B80000"/>
                </a:solidFill>
              </a:rPr>
              <a:t>can not use </a:t>
            </a:r>
            <a:r>
              <a:rPr lang="en-US" sz="3000" b="1" dirty="0" smtClean="0">
                <a:solidFill>
                  <a:srgbClr val="B80000"/>
                </a:solidFill>
              </a:rPr>
              <a:t>operators</a:t>
            </a:r>
            <a:r>
              <a:rPr lang="en-US" sz="3000" dirty="0" smtClean="0"/>
              <a:t>:</a:t>
            </a:r>
            <a:endParaRPr lang="en-US" sz="3000" dirty="0"/>
          </a:p>
          <a:p>
            <a:pPr marL="909638" lvl="1" indent="-509588" eaLnBrk="1" hangingPunct="1">
              <a:defRPr/>
            </a:pPr>
            <a:r>
              <a:rPr lang="en-US" dirty="0"/>
              <a:t>Example: </a:t>
            </a:r>
            <a:r>
              <a:rPr lang="en-US" b="1" dirty="0">
                <a:solidFill>
                  <a:srgbClr val="2C14DE"/>
                </a:solidFill>
              </a:rPr>
              <a:t>class</a:t>
            </a:r>
            <a:r>
              <a:rPr lang="en-US" dirty="0">
                <a:solidFill>
                  <a:srgbClr val="2C14DE"/>
                </a:solidFill>
              </a:rPr>
              <a:t> </a:t>
            </a:r>
            <a:r>
              <a:rPr lang="en-US" b="1" dirty="0">
                <a:solidFill>
                  <a:srgbClr val="2C14DE"/>
                </a:solidFill>
              </a:rPr>
              <a:t>obj1</a:t>
            </a:r>
            <a:r>
              <a:rPr lang="en-US" dirty="0"/>
              <a:t>, </a:t>
            </a:r>
            <a:r>
              <a:rPr lang="en-US" b="1" dirty="0">
                <a:solidFill>
                  <a:srgbClr val="2C14DE"/>
                </a:solidFill>
              </a:rPr>
              <a:t>obj2</a:t>
            </a:r>
            <a:r>
              <a:rPr lang="en-US" dirty="0"/>
              <a:t>;</a:t>
            </a:r>
          </a:p>
          <a:p>
            <a:pPr marL="1309688" lvl="2" indent="-509588" eaLnBrk="1" hangingPunct="1">
              <a:buFontTx/>
              <a:buNone/>
              <a:defRPr/>
            </a:pPr>
            <a:r>
              <a:rPr lang="en-US" dirty="0"/>
              <a:t>		       </a:t>
            </a:r>
            <a:r>
              <a:rPr lang="en-US" sz="3200" b="1" dirty="0"/>
              <a:t>if</a:t>
            </a:r>
            <a:r>
              <a:rPr lang="en-US" sz="3200" dirty="0"/>
              <a:t> ( </a:t>
            </a:r>
            <a:r>
              <a:rPr lang="en-US" sz="3200" b="1" dirty="0">
                <a:solidFill>
                  <a:srgbClr val="2C14DE"/>
                </a:solidFill>
              </a:rPr>
              <a:t>ob1</a:t>
            </a:r>
            <a:r>
              <a:rPr lang="en-US" sz="3200" dirty="0">
                <a:solidFill>
                  <a:srgbClr val="2C14DE"/>
                </a:solidFill>
              </a:rPr>
              <a:t> </a:t>
            </a:r>
            <a:r>
              <a:rPr lang="en-US" sz="3200" b="1" dirty="0">
                <a:solidFill>
                  <a:srgbClr val="B80000"/>
                </a:solidFill>
              </a:rPr>
              <a:t>&lt;</a:t>
            </a:r>
            <a:r>
              <a:rPr lang="en-US" sz="3200" dirty="0"/>
              <a:t> </a:t>
            </a:r>
            <a:r>
              <a:rPr lang="en-US" sz="3200" b="1" dirty="0">
                <a:solidFill>
                  <a:srgbClr val="2C14DE"/>
                </a:solidFill>
              </a:rPr>
              <a:t>obj2</a:t>
            </a:r>
            <a:r>
              <a:rPr lang="en-US" sz="3200" dirty="0">
                <a:solidFill>
                  <a:srgbClr val="2C14DE"/>
                </a:solidFill>
              </a:rPr>
              <a:t> </a:t>
            </a:r>
            <a:r>
              <a:rPr lang="en-US" sz="3200" dirty="0"/>
              <a:t>)</a:t>
            </a:r>
          </a:p>
          <a:p>
            <a:pPr marL="0" indent="0" eaLnBrk="1" hangingPunct="1">
              <a:buFontTx/>
              <a:buNone/>
              <a:defRPr/>
            </a:pPr>
            <a:endParaRPr lang="en-US"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59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0"/>
            <a:ext cx="8153400" cy="1066800"/>
          </a:xfrm>
        </p:spPr>
        <p:txBody>
          <a:bodyPr>
            <a:normAutofit/>
          </a:bodyPr>
          <a:lstStyle/>
          <a:p>
            <a:r>
              <a:rPr lang="en-US" sz="4800" b="1" dirty="0">
                <a:solidFill>
                  <a:srgbClr val="B80000"/>
                </a:solidFill>
              </a:rPr>
              <a:t>Operator Overloading – Review</a:t>
            </a:r>
            <a:endParaRPr lang="en-US" sz="4800" b="1" dirty="0" smtClean="0">
              <a:solidFill>
                <a:srgbClr val="B80000"/>
              </a:solidFill>
            </a:endParaRPr>
          </a:p>
        </p:txBody>
      </p:sp>
      <p:sp>
        <p:nvSpPr>
          <p:cNvPr id="5123" name="Content Placeholder 2"/>
          <p:cNvSpPr>
            <a:spLocks noGrp="1"/>
          </p:cNvSpPr>
          <p:nvPr>
            <p:ph idx="1"/>
          </p:nvPr>
        </p:nvSpPr>
        <p:spPr>
          <a:xfrm>
            <a:off x="152400" y="1219200"/>
            <a:ext cx="8915400" cy="5562600"/>
          </a:xfrm>
        </p:spPr>
        <p:txBody>
          <a:bodyPr/>
          <a:lstStyle/>
          <a:p>
            <a:r>
              <a:rPr lang="en-US" sz="3000" b="1" dirty="0" smtClean="0">
                <a:latin typeface="+mj-lt"/>
                <a:cs typeface="Tahoma" panose="020B0604030504040204" pitchFamily="34" charset="0"/>
              </a:rPr>
              <a:t>To</a:t>
            </a:r>
            <a:r>
              <a:rPr lang="en-US" sz="3000" dirty="0" smtClean="0">
                <a:latin typeface="+mj-lt"/>
                <a:cs typeface="Tahoma" panose="020B0604030504040204" pitchFamily="34" charset="0"/>
              </a:rPr>
              <a:t> </a:t>
            </a:r>
            <a:r>
              <a:rPr lang="en-US" sz="3000" b="1" dirty="0" smtClean="0">
                <a:solidFill>
                  <a:srgbClr val="B80000"/>
                </a:solidFill>
                <a:latin typeface="+mj-lt"/>
                <a:cs typeface="Tahoma" panose="020B0604030504040204" pitchFamily="34" charset="0"/>
              </a:rPr>
              <a:t>add operator functionality </a:t>
            </a:r>
            <a:r>
              <a:rPr lang="en-US" sz="3000" dirty="0" smtClean="0">
                <a:latin typeface="+mj-lt"/>
                <a:cs typeface="Tahoma" panose="020B0604030504040204" pitchFamily="34" charset="0"/>
              </a:rPr>
              <a:t>in the class</a:t>
            </a:r>
          </a:p>
          <a:p>
            <a:endParaRPr lang="en-US" sz="3000" dirty="0" smtClean="0">
              <a:latin typeface="+mj-lt"/>
              <a:cs typeface="Tahoma" panose="020B0604030504040204" pitchFamily="34" charset="0"/>
            </a:endParaRPr>
          </a:p>
          <a:p>
            <a:r>
              <a:rPr lang="en-US" sz="3000" dirty="0" smtClean="0">
                <a:latin typeface="+mj-lt"/>
                <a:cs typeface="Tahoma" panose="020B0604030504040204" pitchFamily="34" charset="0"/>
              </a:rPr>
              <a:t>First </a:t>
            </a:r>
            <a:r>
              <a:rPr lang="en-US" sz="3000" b="1" dirty="0" smtClean="0">
                <a:solidFill>
                  <a:srgbClr val="2C14DE"/>
                </a:solidFill>
                <a:latin typeface="+mj-lt"/>
                <a:cs typeface="Tahoma" panose="020B0604030504040204" pitchFamily="34" charset="0"/>
              </a:rPr>
              <a:t>create a function </a:t>
            </a:r>
            <a:r>
              <a:rPr lang="en-US" sz="3000" dirty="0" smtClean="0">
                <a:latin typeface="+mj-lt"/>
                <a:cs typeface="Tahoma" panose="020B0604030504040204" pitchFamily="34" charset="0"/>
              </a:rPr>
              <a:t>for the </a:t>
            </a:r>
            <a:r>
              <a:rPr lang="en-US" sz="3000" b="1" dirty="0" smtClean="0">
                <a:solidFill>
                  <a:srgbClr val="2C14DE"/>
                </a:solidFill>
                <a:latin typeface="+mj-lt"/>
                <a:cs typeface="Tahoma" panose="020B0604030504040204" pitchFamily="34" charset="0"/>
              </a:rPr>
              <a:t>class</a:t>
            </a:r>
          </a:p>
          <a:p>
            <a:endParaRPr lang="en-US" sz="3000" b="1" dirty="0" smtClean="0">
              <a:latin typeface="+mj-lt"/>
              <a:cs typeface="Tahoma" panose="020B0604030504040204" pitchFamily="34" charset="0"/>
            </a:endParaRPr>
          </a:p>
          <a:p>
            <a:r>
              <a:rPr lang="en-US" sz="3000" dirty="0" smtClean="0">
                <a:latin typeface="+mj-lt"/>
                <a:cs typeface="Tahoma" panose="020B0604030504040204" pitchFamily="34" charset="0"/>
              </a:rPr>
              <a:t>Set the </a:t>
            </a:r>
            <a:r>
              <a:rPr lang="en-US" sz="3000" b="1" dirty="0" smtClean="0">
                <a:solidFill>
                  <a:srgbClr val="2C14DE"/>
                </a:solidFill>
                <a:latin typeface="+mj-lt"/>
                <a:cs typeface="Tahoma" panose="020B0604030504040204" pitchFamily="34" charset="0"/>
              </a:rPr>
              <a:t>name</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of the </a:t>
            </a:r>
            <a:r>
              <a:rPr lang="en-US" sz="3000" b="1" dirty="0" smtClean="0">
                <a:solidFill>
                  <a:srgbClr val="2C14DE"/>
                </a:solidFill>
                <a:latin typeface="+mj-lt"/>
                <a:cs typeface="Tahoma" panose="020B0604030504040204" pitchFamily="34" charset="0"/>
              </a:rPr>
              <a:t>function</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with </a:t>
            </a:r>
            <a:r>
              <a:rPr lang="en-US" sz="3000" b="1" dirty="0" smtClean="0">
                <a:latin typeface="+mj-lt"/>
                <a:cs typeface="Tahoma" panose="020B0604030504040204" pitchFamily="34" charset="0"/>
              </a:rPr>
              <a:t>the </a:t>
            </a:r>
            <a:r>
              <a:rPr lang="en-US" sz="3000" b="1" dirty="0" smtClean="0">
                <a:solidFill>
                  <a:srgbClr val="2C14DE"/>
                </a:solidFill>
                <a:latin typeface="+mj-lt"/>
                <a:cs typeface="Tahoma" panose="020B0604030504040204" pitchFamily="34" charset="0"/>
              </a:rPr>
              <a:t>operator name</a:t>
            </a:r>
          </a:p>
          <a:p>
            <a:pPr marL="457200" lvl="1" indent="0">
              <a:buNone/>
            </a:pPr>
            <a:r>
              <a:rPr lang="en-US" sz="3000" b="1" dirty="0" smtClean="0">
                <a:solidFill>
                  <a:srgbClr val="B80000"/>
                </a:solidFill>
                <a:latin typeface="+mj-lt"/>
                <a:cs typeface="Tahoma" panose="020B0604030504040204" pitchFamily="34" charset="0"/>
              </a:rPr>
              <a:t>operator + </a:t>
            </a:r>
            <a:r>
              <a:rPr lang="en-US" sz="3000" dirty="0" smtClean="0">
                <a:latin typeface="+mj-lt"/>
                <a:cs typeface="Tahoma" panose="020B0604030504040204" pitchFamily="34" charset="0"/>
              </a:rPr>
              <a:t>for the </a:t>
            </a:r>
            <a:r>
              <a:rPr lang="en-US" sz="3000" b="1" dirty="0" smtClean="0">
                <a:latin typeface="+mj-lt"/>
                <a:cs typeface="Tahoma" panose="020B0604030504040204" pitchFamily="34" charset="0"/>
              </a:rPr>
              <a:t>addition operator </a:t>
            </a:r>
            <a:r>
              <a:rPr lang="ja-JP" altLang="en-US" sz="3000" dirty="0" smtClean="0">
                <a:latin typeface="+mj-lt"/>
                <a:cs typeface="Tahoma" panose="020B0604030504040204" pitchFamily="34" charset="0"/>
              </a:rPr>
              <a:t>‘</a:t>
            </a:r>
            <a:r>
              <a:rPr lang="en-US" altLang="ja-JP" sz="3000" b="1" dirty="0" smtClean="0">
                <a:solidFill>
                  <a:srgbClr val="B80000"/>
                </a:solidFill>
                <a:latin typeface="+mj-lt"/>
                <a:cs typeface="Tahoma" panose="020B0604030504040204" pitchFamily="34" charset="0"/>
              </a:rPr>
              <a:t>+</a:t>
            </a:r>
            <a:r>
              <a:rPr lang="ja-JP" altLang="en-US" sz="3000" dirty="0" smtClean="0">
                <a:latin typeface="+mj-lt"/>
                <a:cs typeface="Tahoma" panose="020B0604030504040204" pitchFamily="34" charset="0"/>
              </a:rPr>
              <a:t>’</a:t>
            </a:r>
            <a:endParaRPr lang="en-US" altLang="ja-JP" sz="3000" dirty="0" smtClean="0">
              <a:latin typeface="+mj-lt"/>
              <a:cs typeface="Tahoma" panose="020B0604030504040204" pitchFamily="34" charset="0"/>
            </a:endParaRPr>
          </a:p>
          <a:p>
            <a:pPr marL="457200" lvl="1" indent="0">
              <a:buNone/>
            </a:pPr>
            <a:r>
              <a:rPr lang="en-US" sz="3000" b="1" dirty="0" smtClean="0">
                <a:solidFill>
                  <a:srgbClr val="B80000"/>
                </a:solidFill>
                <a:latin typeface="+mj-lt"/>
                <a:cs typeface="Tahoma" panose="020B0604030504040204" pitchFamily="34" charset="0"/>
              </a:rPr>
              <a:t>operator &gt; </a:t>
            </a:r>
            <a:r>
              <a:rPr lang="en-US" sz="3000" dirty="0" smtClean="0">
                <a:latin typeface="+mj-lt"/>
                <a:cs typeface="Tahoma" panose="020B0604030504040204" pitchFamily="34" charset="0"/>
              </a:rPr>
              <a:t>for the </a:t>
            </a:r>
            <a:r>
              <a:rPr lang="en-US" sz="3000" b="1" dirty="0" smtClean="0">
                <a:latin typeface="+mj-lt"/>
                <a:cs typeface="Tahoma" panose="020B0604030504040204" pitchFamily="34" charset="0"/>
              </a:rPr>
              <a:t>comparison operator </a:t>
            </a:r>
            <a:r>
              <a:rPr lang="ja-JP" altLang="en-US" sz="3000" dirty="0" smtClean="0">
                <a:latin typeface="+mj-lt"/>
                <a:cs typeface="Tahoma" panose="020B0604030504040204" pitchFamily="34" charset="0"/>
              </a:rPr>
              <a:t>‘</a:t>
            </a:r>
            <a:r>
              <a:rPr lang="en-US" altLang="ja-JP" sz="3000" b="1" dirty="0" smtClean="0">
                <a:solidFill>
                  <a:srgbClr val="B80000"/>
                </a:solidFill>
                <a:latin typeface="+mj-lt"/>
                <a:cs typeface="Tahoma" panose="020B0604030504040204" pitchFamily="34" charset="0"/>
              </a:rPr>
              <a:t>&gt;</a:t>
            </a:r>
            <a:r>
              <a:rPr lang="ja-JP" altLang="en-US" sz="3000" dirty="0" smtClean="0">
                <a:latin typeface="+mj-lt"/>
                <a:cs typeface="Tahoma" panose="020B0604030504040204" pitchFamily="34" charset="0"/>
              </a:rPr>
              <a:t>’</a:t>
            </a:r>
            <a:endParaRPr lang="en-US" sz="3000" dirty="0" smtClean="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255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41360"/>
            <a:ext cx="8153400" cy="1025440"/>
          </a:xfrm>
        </p:spPr>
        <p:txBody>
          <a:bodyPr>
            <a:normAutofit/>
          </a:bodyPr>
          <a:lstStyle/>
          <a:p>
            <a:r>
              <a:rPr lang="en-US" sz="4800" b="1" dirty="0" smtClean="0">
                <a:solidFill>
                  <a:srgbClr val="B80000"/>
                </a:solidFill>
              </a:rPr>
              <a:t>Extended Example</a:t>
            </a:r>
          </a:p>
        </p:txBody>
      </p:sp>
      <p:sp>
        <p:nvSpPr>
          <p:cNvPr id="27651" name="Rectangle 3"/>
          <p:cNvSpPr>
            <a:spLocks noGrp="1" noChangeArrowheads="1"/>
          </p:cNvSpPr>
          <p:nvPr>
            <p:ph type="body" idx="1"/>
          </p:nvPr>
        </p:nvSpPr>
        <p:spPr>
          <a:xfrm>
            <a:off x="228600" y="1295400"/>
            <a:ext cx="8610600" cy="5486400"/>
          </a:xfrm>
        </p:spPr>
        <p:txBody>
          <a:bodyPr>
            <a:noAutofit/>
          </a:bodyPr>
          <a:lstStyle/>
          <a:p>
            <a:pPr>
              <a:lnSpc>
                <a:spcPct val="80000"/>
              </a:lnSpc>
              <a:buFont typeface="Monotype Sorts" charset="2"/>
              <a:buNone/>
            </a:pPr>
            <a:r>
              <a:rPr lang="en-US" sz="2800" b="1" u="sng" dirty="0" smtClean="0">
                <a:latin typeface="+mj-lt"/>
                <a:cs typeface="Tahoma" panose="020B0604030504040204" pitchFamily="34" charset="0"/>
              </a:rPr>
              <a:t>Employee class and objects</a:t>
            </a:r>
          </a:p>
          <a:p>
            <a:pPr>
              <a:lnSpc>
                <a:spcPct val="80000"/>
              </a:lnSpc>
              <a:buFont typeface="Monotype Sorts" charset="2"/>
              <a:buNone/>
            </a:pPr>
            <a:endParaRPr lang="en-US" sz="2800" b="1" u="sng" dirty="0" smtClean="0">
              <a:latin typeface="+mj-lt"/>
              <a:cs typeface="Tahoma" panose="020B0604030504040204" pitchFamily="34" charset="0"/>
            </a:endParaRP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class</a:t>
            </a:r>
            <a:r>
              <a:rPr lang="en-US" sz="2400" b="1" dirty="0" smtClean="0">
                <a:latin typeface="Consolas" panose="020B0609020204030204" pitchFamily="49" charset="0"/>
                <a:cs typeface="Tahoma" panose="020B0604030504040204" pitchFamily="34" charset="0"/>
              </a:rPr>
              <a:t> </a:t>
            </a:r>
            <a:r>
              <a:rPr lang="en-US" sz="2400" b="1" dirty="0" smtClean="0">
                <a:solidFill>
                  <a:srgbClr val="B80000"/>
                </a:solidFill>
                <a:latin typeface="Consolas" panose="020B0609020204030204" pitchFamily="49" charset="0"/>
                <a:cs typeface="Tahoma" panose="020B0604030504040204" pitchFamily="34" charset="0"/>
              </a:rPr>
              <a:t>Employee</a:t>
            </a: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smtClean="0">
                <a:solidFill>
                  <a:schemeClr val="tx1">
                    <a:lumMod val="50000"/>
                    <a:lumOff val="50000"/>
                  </a:schemeClr>
                </a:solidFill>
                <a:latin typeface="Consolas" panose="020B0609020204030204" pitchFamily="49" charset="0"/>
                <a:cs typeface="Tahoma" panose="020B0604030504040204" pitchFamily="34" charset="0"/>
              </a:rPr>
              <a:t>private:</a:t>
            </a:r>
          </a:p>
          <a:p>
            <a:pPr lvl="1">
              <a:lnSpc>
                <a:spcPct val="80000"/>
              </a:lnSpc>
              <a:buFontTx/>
              <a:buNone/>
            </a:pPr>
            <a:r>
              <a:rPr lang="en-US" sz="2400"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int</a:t>
            </a: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idNum</a:t>
            </a:r>
            <a:r>
              <a:rPr lang="en-US" sz="2400" b="1" dirty="0" smtClean="0">
                <a:latin typeface="Consolas" panose="020B0609020204030204" pitchFamily="49" charset="0"/>
                <a:cs typeface="Tahoma" panose="020B0604030504040204" pitchFamily="34" charset="0"/>
              </a:rPr>
              <a:t>;</a:t>
            </a:r>
          </a:p>
          <a:p>
            <a:pPr lvl="1">
              <a:lnSpc>
                <a:spcPct val="80000"/>
              </a:lnSpc>
              <a:buFontTx/>
              <a:buNone/>
            </a:pPr>
            <a:r>
              <a:rPr lang="en-US" sz="2400" b="1" dirty="0" smtClean="0">
                <a:latin typeface="Consolas" panose="020B0609020204030204" pitchFamily="49" charset="0"/>
                <a:cs typeface="Tahoma" panose="020B0604030504040204" pitchFamily="34" charset="0"/>
              </a:rPr>
              <a:t>	double salary;</a:t>
            </a:r>
          </a:p>
          <a:p>
            <a:pPr lvl="1">
              <a:lnSpc>
                <a:spcPct val="80000"/>
              </a:lnSpc>
              <a:buFontTx/>
              <a:buNone/>
            </a:pPr>
            <a:r>
              <a:rPr lang="en-US" sz="2400" dirty="0" smtClean="0">
                <a:solidFill>
                  <a:schemeClr val="tx1">
                    <a:lumMod val="50000"/>
                    <a:lumOff val="50000"/>
                  </a:schemeClr>
                </a:solidFill>
                <a:latin typeface="Consolas" panose="020B0609020204030204" pitchFamily="49" charset="0"/>
                <a:cs typeface="Tahoma" panose="020B0604030504040204" pitchFamily="34" charset="0"/>
              </a:rPr>
              <a:t>public</a:t>
            </a:r>
            <a:r>
              <a:rPr lang="en-US" sz="2400" dirty="0" smtClean="0">
                <a:latin typeface="Consolas" panose="020B0609020204030204" pitchFamily="49" charset="0"/>
                <a:cs typeface="Tahoma" panose="020B0604030504040204" pitchFamily="34" charset="0"/>
              </a:rPr>
              <a:t>:</a:t>
            </a:r>
          </a:p>
          <a:p>
            <a:pPr lvl="1">
              <a:lnSpc>
                <a:spcPct val="80000"/>
              </a:lnSpc>
              <a:buFontTx/>
              <a:buNone/>
            </a:pPr>
            <a:r>
              <a:rPr lang="en-US" sz="2400" dirty="0" smtClean="0">
                <a:latin typeface="Consolas" panose="020B0609020204030204" pitchFamily="49" charset="0"/>
                <a:cs typeface="Tahoma" panose="020B0604030504040204" pitchFamily="34" charset="0"/>
              </a:rPr>
              <a:t>	</a:t>
            </a:r>
            <a:r>
              <a:rPr lang="en-US" sz="2400" b="1" dirty="0" smtClean="0">
                <a:latin typeface="Consolas" panose="020B0609020204030204" pitchFamily="49" charset="0"/>
                <a:cs typeface="Tahoma" panose="020B0604030504040204" pitchFamily="34" charset="0"/>
              </a:rPr>
              <a:t>Employee(</a:t>
            </a:r>
            <a:r>
              <a:rPr lang="en-US" sz="2400" b="1" dirty="0" err="1" smtClean="0">
                <a:latin typeface="Consolas" panose="020B0609020204030204" pitchFamily="49" charset="0"/>
                <a:cs typeface="Tahoma" panose="020B0604030504040204" pitchFamily="34" charset="0"/>
              </a:rPr>
              <a:t>int</a:t>
            </a:r>
            <a:r>
              <a:rPr lang="en-US" sz="2400" b="1" dirty="0" smtClean="0">
                <a:latin typeface="Consolas" panose="020B0609020204030204" pitchFamily="49" charset="0"/>
                <a:cs typeface="Tahoma" panose="020B0604030504040204" pitchFamily="34" charset="0"/>
              </a:rPr>
              <a:t>  id, double salary);</a:t>
            </a:r>
          </a:p>
          <a:p>
            <a:pPr lvl="1">
              <a:lnSpc>
                <a:spcPct val="80000"/>
              </a:lnSpc>
              <a:buFontTx/>
              <a:buNone/>
            </a:pPr>
            <a:r>
              <a:rPr lang="en-US" sz="2400" b="1" dirty="0" smtClean="0">
                <a:solidFill>
                  <a:srgbClr val="2C14DE"/>
                </a:solidFill>
                <a:latin typeface="Consolas" panose="020B0609020204030204" pitchFamily="49" charset="0"/>
                <a:cs typeface="Tahoma" panose="020B0604030504040204" pitchFamily="34" charset="0"/>
              </a:rPr>
              <a:t>	Employee operator+ (Employee&amp; </a:t>
            </a:r>
            <a:r>
              <a:rPr lang="en-US" sz="2400" b="1" dirty="0" err="1" smtClean="0">
                <a:solidFill>
                  <a:srgbClr val="2C14DE"/>
                </a:solidFill>
                <a:latin typeface="Consolas" panose="020B0609020204030204" pitchFamily="49" charset="0"/>
                <a:cs typeface="Tahoma" panose="020B0604030504040204" pitchFamily="34" charset="0"/>
              </a:rPr>
              <a:t>emp</a:t>
            </a:r>
            <a:r>
              <a:rPr lang="en-US" sz="2400" b="1" dirty="0" smtClean="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b="1" dirty="0" smtClean="0">
                <a:latin typeface="Consolas" panose="020B0609020204030204" pitchFamily="49" charset="0"/>
                <a:cs typeface="Tahoma" panose="020B0604030504040204" pitchFamily="34" charset="0"/>
              </a:rPr>
              <a:t>	double </a:t>
            </a:r>
            <a:r>
              <a:rPr lang="en-US" sz="2400" b="1" dirty="0" err="1" smtClean="0">
                <a:latin typeface="Consolas" panose="020B0609020204030204" pitchFamily="49" charset="0"/>
                <a:cs typeface="Tahoma" panose="020B0604030504040204" pitchFamily="34" charset="0"/>
              </a:rPr>
              <a:t>getSalary</a:t>
            </a:r>
            <a:r>
              <a:rPr lang="en-US" sz="2400" b="1" dirty="0" smtClean="0">
                <a:latin typeface="Consolas" panose="020B0609020204030204" pitchFamily="49" charset="0"/>
                <a:cs typeface="Tahoma" panose="020B0604030504040204" pitchFamily="34" charset="0"/>
              </a:rPr>
              <a:t>() { return salary; }</a:t>
            </a:r>
          </a:p>
          <a:p>
            <a:pPr>
              <a:lnSpc>
                <a:spcPct val="80000"/>
              </a:lnSpc>
              <a:buFont typeface="Monotype Sorts" charset="2"/>
              <a:buNone/>
            </a:pPr>
            <a:r>
              <a:rPr lang="en-US" sz="2400" b="1" dirty="0" smtClean="0">
                <a:solidFill>
                  <a:srgbClr val="2C14DE"/>
                </a:solidFill>
                <a:latin typeface="Consolas" panose="020B0609020204030204" pitchFamily="49" charset="0"/>
                <a:cs typeface="Tahoma" panose="020B0604030504040204" pitchFamily="34" charset="0"/>
              </a:rPr>
              <a:t>};</a:t>
            </a:r>
            <a:endParaRPr lang="en-US" sz="2400" dirty="0" smtClean="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endParaRPr lang="en-US" sz="2400"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295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3429" y="0"/>
            <a:ext cx="8229600" cy="1143000"/>
          </a:xfrm>
        </p:spPr>
        <p:txBody>
          <a:bodyPr/>
          <a:lstStyle/>
          <a:p>
            <a:r>
              <a:rPr lang="en-US" b="1" dirty="0" smtClean="0">
                <a:solidFill>
                  <a:srgbClr val="B80000"/>
                </a:solidFill>
              </a:rPr>
              <a:t>Solution Example</a:t>
            </a:r>
          </a:p>
        </p:txBody>
      </p:sp>
      <p:sp>
        <p:nvSpPr>
          <p:cNvPr id="28675" name="Text Box 3"/>
          <p:cNvSpPr txBox="1">
            <a:spLocks noChangeArrowheads="1"/>
          </p:cNvSpPr>
          <p:nvPr/>
        </p:nvSpPr>
        <p:spPr bwMode="auto">
          <a:xfrm>
            <a:off x="230256" y="14478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Employee Employee::operator+(Employee&amp; </a:t>
            </a:r>
            <a:r>
              <a:rPr lang="en-US" sz="2400" b="1" dirty="0" err="1">
                <a:solidFill>
                  <a:srgbClr val="2C14DE"/>
                </a:solidFill>
                <a:latin typeface="Consolas" panose="020B0609020204030204" pitchFamily="49" charset="0"/>
              </a:rPr>
              <a:t>emp</a:t>
            </a:r>
            <a:r>
              <a:rPr lang="en-US" sz="2400" b="1" dirty="0">
                <a:solidFill>
                  <a:srgbClr val="2C14DE"/>
                </a:solidFill>
                <a:latin typeface="Consolas" panose="020B0609020204030204" pitchFamily="49" charset="0"/>
              </a:rPr>
              <a:t>)</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total(999,0);  // dummy values</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total.salary</a:t>
            </a:r>
            <a:r>
              <a:rPr lang="en-US" sz="2400" b="1" dirty="0">
                <a:latin typeface="Consolas" panose="020B0609020204030204" pitchFamily="49" charset="0"/>
              </a:rPr>
              <a:t> = salary + </a:t>
            </a:r>
            <a:r>
              <a:rPr lang="en-US" sz="2400" b="1" dirty="0" err="1">
                <a:latin typeface="Consolas" panose="020B0609020204030204" pitchFamily="49" charset="0"/>
              </a:rPr>
              <a:t>emp.salary</a:t>
            </a:r>
            <a:r>
              <a:rPr lang="en-US" sz="2400" b="1" dirty="0">
                <a:latin typeface="Consolas" panose="020B0609020204030204" pitchFamily="49" charset="0"/>
              </a:rPr>
              <a:t>;</a:t>
            </a:r>
          </a:p>
          <a:p>
            <a:pPr eaLnBrk="1" hangingPunct="1"/>
            <a:r>
              <a:rPr lang="en-US" sz="2400" b="1" dirty="0">
                <a:latin typeface="Consolas" panose="020B0609020204030204" pitchFamily="49" charset="0"/>
              </a:rPr>
              <a:t>   return(total);</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0048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193156" cy="1066800"/>
          </a:xfrm>
        </p:spPr>
        <p:txBody>
          <a:bodyPr/>
          <a:lstStyle/>
          <a:p>
            <a:r>
              <a:rPr lang="en-US" b="1" dirty="0" smtClean="0">
                <a:solidFill>
                  <a:srgbClr val="B80000"/>
                </a:solidFill>
              </a:rPr>
              <a:t>Client Code for Class Employee</a:t>
            </a:r>
          </a:p>
        </p:txBody>
      </p:sp>
      <p:sp>
        <p:nvSpPr>
          <p:cNvPr id="29699" name="Text Box 3"/>
          <p:cNvSpPr txBox="1">
            <a:spLocks noChangeArrowheads="1"/>
          </p:cNvSpPr>
          <p:nvPr/>
        </p:nvSpPr>
        <p:spPr bwMode="auto">
          <a:xfrm>
            <a:off x="304800" y="1447800"/>
            <a:ext cx="853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void main()</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Clerk(115, 20000.00);</a:t>
            </a:r>
          </a:p>
          <a:p>
            <a:pPr eaLnBrk="1" hangingPunct="1"/>
            <a:r>
              <a:rPr lang="en-US" sz="2400" b="1" dirty="0">
                <a:latin typeface="Consolas" panose="020B0609020204030204" pitchFamily="49" charset="0"/>
              </a:rPr>
              <a:t>   Employee Driver(256, 15500.55);</a:t>
            </a:r>
          </a:p>
          <a:p>
            <a:pPr eaLnBrk="1" hangingPunct="1"/>
            <a:r>
              <a:rPr lang="en-US" sz="2400" b="1" dirty="0">
                <a:latin typeface="Consolas" panose="020B0609020204030204" pitchFamily="49" charset="0"/>
              </a:rPr>
              <a:t>   Employee Secretary(567, 34200.00);</a:t>
            </a:r>
          </a:p>
          <a:p>
            <a:pPr eaLnBrk="1" hangingPunct="1"/>
            <a:r>
              <a:rPr lang="en-US" sz="2400" b="1" dirty="0">
                <a:latin typeface="Consolas" panose="020B0609020204030204" pitchFamily="49" charset="0"/>
              </a:rPr>
              <a:t>   Employee sum(0, 0.0</a:t>
            </a:r>
            <a:r>
              <a:rPr lang="en-US" sz="2400" b="1" dirty="0" smtClean="0">
                <a:latin typeface="Consolas" panose="020B0609020204030204" pitchFamily="49" charset="0"/>
              </a:rPr>
              <a:t>);</a:t>
            </a:r>
            <a:endParaRPr lang="en-US" sz="2400" b="1" dirty="0">
              <a:latin typeface="Consolas" panose="020B0609020204030204" pitchFamily="49" charset="0"/>
            </a:endParaRPr>
          </a:p>
          <a:p>
            <a:pPr eaLnBrk="1" hangingPunct="1"/>
            <a:r>
              <a:rPr lang="en-US" sz="2400" b="1" dirty="0">
                <a:latin typeface="Consolas" panose="020B0609020204030204" pitchFamily="49" charset="0"/>
              </a:rPr>
              <a:t>  </a:t>
            </a:r>
            <a:r>
              <a:rPr lang="en-US" sz="2400" b="1" dirty="0">
                <a:solidFill>
                  <a:srgbClr val="002060"/>
                </a:solidFill>
                <a:latin typeface="Consolas" panose="020B0609020204030204" pitchFamily="49" charset="0"/>
              </a:rPr>
              <a:t> </a:t>
            </a:r>
            <a:r>
              <a:rPr lang="en-US" sz="2400" b="1" dirty="0">
                <a:solidFill>
                  <a:srgbClr val="2C14DE"/>
                </a:solidFill>
                <a:latin typeface="Consolas" panose="020B0609020204030204" pitchFamily="49" charset="0"/>
              </a:rPr>
              <a:t>sum = Clerk + Driver + Secretary</a:t>
            </a:r>
            <a:r>
              <a:rPr lang="en-US" sz="2400" b="1" dirty="0" smtClean="0">
                <a:solidFill>
                  <a:srgbClr val="2C14DE"/>
                </a:solidFill>
                <a:latin typeface="Consolas" panose="020B0609020204030204" pitchFamily="49" charset="0"/>
              </a:rPr>
              <a:t>;</a:t>
            </a:r>
            <a:endParaRPr lang="en-US" sz="2400" b="1" dirty="0">
              <a:solidFill>
                <a:srgbClr val="2C14DE"/>
              </a:solidFill>
              <a:latin typeface="Consolas" panose="020B0609020204030204" pitchFamily="49" charset="0"/>
            </a:endParaRP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231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8153400" cy="1066800"/>
          </a:xfrm>
        </p:spPr>
        <p:txBody>
          <a:bodyPr/>
          <a:lstStyle/>
          <a:p>
            <a:r>
              <a:rPr lang="en-US" b="1" dirty="0" smtClean="0">
                <a:solidFill>
                  <a:srgbClr val="C00000"/>
                </a:solidFill>
              </a:rPr>
              <a:t>Overloading &gt; operator</a:t>
            </a:r>
          </a:p>
        </p:txBody>
      </p:sp>
      <p:sp>
        <p:nvSpPr>
          <p:cNvPr id="9219" name="Rectangle 3"/>
          <p:cNvSpPr>
            <a:spLocks noGrp="1" noChangeArrowheads="1"/>
          </p:cNvSpPr>
          <p:nvPr>
            <p:ph type="body" idx="1"/>
          </p:nvPr>
        </p:nvSpPr>
        <p:spPr>
          <a:xfrm>
            <a:off x="152400" y="1219200"/>
            <a:ext cx="8839200" cy="5486400"/>
          </a:xfrm>
        </p:spPr>
        <p:txBody>
          <a:bodyPr>
            <a:normAutofit/>
          </a:bodyPr>
          <a:lstStyle/>
          <a:p>
            <a:pPr>
              <a:buFontTx/>
              <a:buNone/>
            </a:pPr>
            <a:r>
              <a:rPr lang="en-US" sz="2800" b="1" dirty="0" err="1" smtClean="0">
                <a:solidFill>
                  <a:srgbClr val="2C14DE"/>
                </a:solidFill>
                <a:latin typeface="Consolas" panose="020B0609020204030204" pitchFamily="49" charset="0"/>
                <a:cs typeface="Courier New" panose="02070309020205020404" pitchFamily="49" charset="0"/>
              </a:rPr>
              <a:t>bool</a:t>
            </a:r>
            <a:r>
              <a:rPr lang="en-US" sz="2800" b="1" dirty="0" smtClean="0">
                <a:solidFill>
                  <a:srgbClr val="2C14DE"/>
                </a:solidFill>
                <a:latin typeface="Consolas" panose="020B0609020204030204" pitchFamily="49" charset="0"/>
                <a:cs typeface="Courier New" panose="02070309020205020404" pitchFamily="49" charset="0"/>
              </a:rPr>
              <a:t> Employee::operator&gt;(Employee&amp; e)</a:t>
            </a:r>
          </a:p>
          <a:p>
            <a:pPr>
              <a:buFontTx/>
              <a:buNone/>
            </a:pPr>
            <a:r>
              <a:rPr lang="en-US" sz="2800" b="1" dirty="0" smtClean="0">
                <a:latin typeface="Consolas" panose="020B0609020204030204" pitchFamily="49" charset="0"/>
                <a:cs typeface="Courier New" panose="02070309020205020404" pitchFamily="49" charset="0"/>
              </a:rPr>
              <a:t>{</a:t>
            </a:r>
          </a:p>
          <a:p>
            <a:pPr>
              <a:buFontTx/>
              <a:buNone/>
            </a:pPr>
            <a:r>
              <a:rPr lang="en-US" sz="2800" b="1" dirty="0" smtClean="0">
                <a:latin typeface="Consolas" panose="020B0609020204030204" pitchFamily="49" charset="0"/>
                <a:cs typeface="Courier New" panose="02070309020205020404" pitchFamily="49" charset="0"/>
              </a:rPr>
              <a:t>		return(seniority &gt; </a:t>
            </a:r>
            <a:r>
              <a:rPr lang="en-US" sz="2800" b="1" dirty="0" err="1" smtClean="0">
                <a:latin typeface="Consolas" panose="020B0609020204030204" pitchFamily="49" charset="0"/>
                <a:cs typeface="Courier New" panose="02070309020205020404" pitchFamily="49" charset="0"/>
              </a:rPr>
              <a:t>e.seniority</a:t>
            </a:r>
            <a:r>
              <a:rPr lang="en-US" sz="2800" b="1" dirty="0" smtClean="0">
                <a:latin typeface="Consolas" panose="020B0609020204030204" pitchFamily="49" charset="0"/>
                <a:cs typeface="Courier New" panose="02070309020205020404" pitchFamily="49" charset="0"/>
              </a:rPr>
              <a:t>);</a:t>
            </a:r>
          </a:p>
          <a:p>
            <a:pPr>
              <a:buFontTx/>
              <a:buNone/>
            </a:pPr>
            <a:r>
              <a:rPr lang="en-US" sz="2800" b="1" dirty="0" smtClean="0">
                <a:latin typeface="Consolas" panose="020B0609020204030204" pitchFamily="49" charset="0"/>
                <a:cs typeface="Courier New" panose="02070309020205020404" pitchFamily="49" charset="0"/>
              </a:rPr>
              <a:t>}</a:t>
            </a:r>
          </a:p>
          <a:p>
            <a:endParaRPr lang="en-US" sz="2000" b="1" dirty="0" smtClean="0">
              <a:latin typeface="Courier New" panose="02070309020205020404" pitchFamily="49" charset="0"/>
              <a:cs typeface="Courier New" panose="02070309020205020404" pitchFamily="49" charset="0"/>
            </a:endParaRPr>
          </a:p>
          <a:p>
            <a:endParaRPr lang="en-US" sz="2000" b="1" dirty="0" smtClean="0">
              <a:latin typeface="Courier New" panose="02070309020205020404" pitchFamily="49" charset="0"/>
              <a:cs typeface="Courier New" panose="02070309020205020404" pitchFamily="49" charset="0"/>
            </a:endParaRPr>
          </a:p>
          <a:p>
            <a:pPr>
              <a:buFontTx/>
              <a:buNone/>
            </a:pPr>
            <a:r>
              <a:rPr lang="en-US" sz="2400" b="1" dirty="0" smtClean="0">
                <a:latin typeface="+mj-lt"/>
                <a:cs typeface="Courier New" panose="02070309020205020404" pitchFamily="49" charset="0"/>
              </a:rPr>
              <a:t>called from the program like this:</a:t>
            </a:r>
            <a:endParaRPr lang="en-US" sz="2400" b="1" dirty="0" smtClean="0">
              <a:latin typeface="Consolas" panose="020B0609020204030204" pitchFamily="49" charset="0"/>
              <a:cs typeface="Courier New" panose="02070309020205020404" pitchFamily="49" charset="0"/>
            </a:endParaRPr>
          </a:p>
          <a:p>
            <a:pPr>
              <a:buFontTx/>
              <a:buNone/>
            </a:pPr>
            <a:r>
              <a:rPr lang="en-US" sz="2400" b="1" dirty="0">
                <a:solidFill>
                  <a:srgbClr val="2C14DE"/>
                </a:solidFill>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   if (emp1 &gt; emp2)</a:t>
            </a:r>
            <a:r>
              <a:rPr lang="en-US" sz="2400" b="1" dirty="0" smtClean="0">
                <a:solidFill>
                  <a:srgbClr val="2C14DE"/>
                </a:solidFill>
                <a:latin typeface="+mj-lt"/>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30683" y="1624519"/>
            <a:ext cx="1917849" cy="2986392"/>
          </a:xfrm>
          <a:custGeom>
            <a:avLst/>
            <a:gdLst>
              <a:gd name="connsiteX0" fmla="*/ 1917849 w 1917849"/>
              <a:gd name="connsiteY0" fmla="*/ 2986392 h 2986392"/>
              <a:gd name="connsiteX1" fmla="*/ 1500 w 1917849"/>
              <a:gd name="connsiteY1" fmla="*/ 1322962 h 2986392"/>
              <a:gd name="connsiteX2" fmla="*/ 1664930 w 1917849"/>
              <a:gd name="connsiteY2" fmla="*/ 0 h 2986392"/>
            </a:gdLst>
            <a:ahLst/>
            <a:cxnLst>
              <a:cxn ang="0">
                <a:pos x="connsiteX0" y="connsiteY0"/>
              </a:cxn>
              <a:cxn ang="0">
                <a:pos x="connsiteX1" y="connsiteY1"/>
              </a:cxn>
              <a:cxn ang="0">
                <a:pos x="connsiteX2" y="connsiteY2"/>
              </a:cxn>
            </a:cxnLst>
            <a:rect l="l" t="t" r="r" b="b"/>
            <a:pathLst>
              <a:path w="1917849" h="2986392">
                <a:moveTo>
                  <a:pt x="1917849" y="2986392"/>
                </a:moveTo>
                <a:cubicBezTo>
                  <a:pt x="980751" y="2403543"/>
                  <a:pt x="43653" y="1820694"/>
                  <a:pt x="1500" y="1322962"/>
                </a:cubicBezTo>
                <a:cubicBezTo>
                  <a:pt x="-40653" y="825230"/>
                  <a:pt x="812138" y="412615"/>
                  <a:pt x="1664930"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3151763" y="1624519"/>
            <a:ext cx="5077838" cy="2976952"/>
          </a:xfrm>
          <a:custGeom>
            <a:avLst/>
            <a:gdLst>
              <a:gd name="connsiteX0" fmla="*/ 0 w 5217139"/>
              <a:gd name="connsiteY0" fmla="*/ 2966936 h 2976952"/>
              <a:gd name="connsiteX1" fmla="*/ 4951378 w 5217139"/>
              <a:gd name="connsiteY1" fmla="*/ 2519464 h 2976952"/>
              <a:gd name="connsiteX2" fmla="*/ 4105072 w 5217139"/>
              <a:gd name="connsiteY2" fmla="*/ 0 h 2976952"/>
            </a:gdLst>
            <a:ahLst/>
            <a:cxnLst>
              <a:cxn ang="0">
                <a:pos x="connsiteX0" y="connsiteY0"/>
              </a:cxn>
              <a:cxn ang="0">
                <a:pos x="connsiteX1" y="connsiteY1"/>
              </a:cxn>
              <a:cxn ang="0">
                <a:pos x="connsiteX2" y="connsiteY2"/>
              </a:cxn>
            </a:cxnLst>
            <a:rect l="l" t="t" r="r" b="b"/>
            <a:pathLst>
              <a:path w="5217139" h="2976952">
                <a:moveTo>
                  <a:pt x="0" y="2966936"/>
                </a:moveTo>
                <a:cubicBezTo>
                  <a:pt x="2133599" y="2990444"/>
                  <a:pt x="4267199" y="3013953"/>
                  <a:pt x="4951378" y="2519464"/>
                </a:cubicBezTo>
                <a:cubicBezTo>
                  <a:pt x="5635557" y="2024975"/>
                  <a:pt x="4870314" y="1012487"/>
                  <a:pt x="4105072"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2544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54156" y="0"/>
            <a:ext cx="8153400" cy="1036319"/>
          </a:xfrm>
        </p:spPr>
        <p:txBody>
          <a:bodyPr/>
          <a:lstStyle/>
          <a:p>
            <a:r>
              <a:rPr lang="en-US" b="1" dirty="0" smtClean="0">
                <a:solidFill>
                  <a:srgbClr val="C00000"/>
                </a:solidFill>
              </a:rPr>
              <a:t>Operator Overloading Syntax</a:t>
            </a:r>
          </a:p>
        </p:txBody>
      </p:sp>
      <p:sp>
        <p:nvSpPr>
          <p:cNvPr id="11267" name="Content Placeholder 2"/>
          <p:cNvSpPr>
            <a:spLocks noGrp="1"/>
          </p:cNvSpPr>
          <p:nvPr>
            <p:ph idx="1"/>
          </p:nvPr>
        </p:nvSpPr>
        <p:spPr/>
        <p:txBody>
          <a:bodyPr/>
          <a:lstStyle/>
          <a:p>
            <a:r>
              <a:rPr lang="en-US" sz="3000" b="1" dirty="0" smtClean="0">
                <a:cs typeface="Tahoma" panose="020B0604030504040204" pitchFamily="34" charset="0"/>
              </a:rPr>
              <a:t>Although,</a:t>
            </a:r>
            <a:r>
              <a:rPr lang="en-US" sz="3000" dirty="0" smtClean="0">
                <a:cs typeface="Tahoma" panose="020B0604030504040204" pitchFamily="34" charset="0"/>
              </a:rPr>
              <a:t> the </a:t>
            </a:r>
            <a:r>
              <a:rPr lang="en-US" sz="3000" b="1" dirty="0" smtClean="0">
                <a:solidFill>
                  <a:srgbClr val="C00000"/>
                </a:solidFill>
                <a:cs typeface="Tahoma" panose="020B0604030504040204" pitchFamily="34" charset="0"/>
              </a:rPr>
              <a:t>syntax of defining prototype</a:t>
            </a:r>
            <a:r>
              <a:rPr lang="en-US" sz="3000" dirty="0" smtClean="0">
                <a:cs typeface="Tahoma" panose="020B0604030504040204" pitchFamily="34" charset="0"/>
              </a:rPr>
              <a:t>:</a:t>
            </a:r>
          </a:p>
          <a:p>
            <a:pPr marL="457200" lvl="1" indent="0">
              <a:buNone/>
            </a:pPr>
            <a:r>
              <a:rPr lang="en-US" sz="2400" b="1" dirty="0" err="1" smtClean="0">
                <a:solidFill>
                  <a:srgbClr val="2C14DE"/>
                </a:solidFill>
                <a:latin typeface="Courier New" panose="02070309020205020404" pitchFamily="49" charset="0"/>
                <a:cs typeface="Courier New" panose="02070309020205020404" pitchFamily="49" charset="0"/>
              </a:rPr>
              <a:t>datatype</a:t>
            </a:r>
            <a:r>
              <a:rPr lang="en-US" sz="2400" b="1" dirty="0" smtClean="0">
                <a:solidFill>
                  <a:srgbClr val="2C14DE"/>
                </a:solidFill>
                <a:latin typeface="Courier New" panose="02070309020205020404" pitchFamily="49" charset="0"/>
                <a:cs typeface="Courier New" panose="02070309020205020404" pitchFamily="49" charset="0"/>
              </a:rPr>
              <a:t> operator+ (</a:t>
            </a:r>
            <a:r>
              <a:rPr lang="en-US" sz="2400" b="1" dirty="0" err="1" smtClean="0">
                <a:solidFill>
                  <a:srgbClr val="2C14DE"/>
                </a:solidFill>
                <a:latin typeface="Courier New" panose="02070309020205020404" pitchFamily="49" charset="0"/>
                <a:cs typeface="Courier New" panose="02070309020205020404" pitchFamily="49" charset="0"/>
              </a:rPr>
              <a:t>datatype</a:t>
            </a:r>
            <a:r>
              <a:rPr lang="en-US" sz="2400" b="1" dirty="0" smtClean="0">
                <a:solidFill>
                  <a:srgbClr val="2C14DE"/>
                </a:solidFill>
                <a:latin typeface="Courier New" panose="02070309020205020404" pitchFamily="49" charset="0"/>
                <a:cs typeface="Courier New" panose="02070309020205020404" pitchFamily="49" charset="0"/>
              </a:rPr>
              <a:t>)</a:t>
            </a:r>
          </a:p>
          <a:p>
            <a:pPr lvl="1"/>
            <a:endParaRPr lang="en-US" dirty="0" smtClean="0">
              <a:cs typeface="Tahoma" panose="020B0604030504040204" pitchFamily="34" charset="0"/>
            </a:endParaRPr>
          </a:p>
          <a:p>
            <a:r>
              <a:rPr lang="en-US" sz="3000" b="1" dirty="0" smtClean="0">
                <a:cs typeface="Tahoma" panose="020B0604030504040204" pitchFamily="34" charset="0"/>
              </a:rPr>
              <a:t>However</a:t>
            </a:r>
            <a:r>
              <a:rPr lang="en-US" sz="3000" dirty="0" smtClean="0">
                <a:cs typeface="Tahoma" panose="020B0604030504040204" pitchFamily="34" charset="0"/>
              </a:rPr>
              <a:t>, for </a:t>
            </a:r>
            <a:r>
              <a:rPr lang="en-US" sz="3000" b="1" dirty="0" smtClean="0">
                <a:solidFill>
                  <a:srgbClr val="B80000"/>
                </a:solidFill>
                <a:cs typeface="Tahoma" panose="020B0604030504040204" pitchFamily="34" charset="0"/>
              </a:rPr>
              <a:t>some operators</a:t>
            </a:r>
            <a:r>
              <a:rPr lang="en-US" sz="3000" dirty="0" smtClean="0">
                <a:cs typeface="Tahoma" panose="020B0604030504040204" pitchFamily="34" charset="0"/>
              </a:rPr>
              <a:t>, there is </a:t>
            </a:r>
            <a:r>
              <a:rPr lang="en-US" sz="3000" b="1" u="sng" dirty="0" smtClean="0">
                <a:solidFill>
                  <a:srgbClr val="B80000"/>
                </a:solidFill>
                <a:cs typeface="Tahoma" panose="020B0604030504040204" pitchFamily="34" charset="0"/>
              </a:rPr>
              <a:t>little bit change </a:t>
            </a:r>
            <a:r>
              <a:rPr lang="en-US" sz="3000" dirty="0" smtClean="0">
                <a:cs typeface="Tahoma" panose="020B0604030504040204" pitchFamily="34" charset="0"/>
              </a:rPr>
              <a:t>in the above </a:t>
            </a:r>
            <a:r>
              <a:rPr lang="en-US" sz="3000" b="1" u="sng" dirty="0" smtClean="0">
                <a:solidFill>
                  <a:srgbClr val="B80000"/>
                </a:solidFill>
                <a:cs typeface="Tahoma" panose="020B0604030504040204" pitchFamily="34" charset="0"/>
              </a:rPr>
              <a:t>syntax</a:t>
            </a:r>
            <a:r>
              <a:rPr lang="en-US" sz="3000" b="1" dirty="0" smtClean="0">
                <a:cs typeface="Tahoma" panose="020B0604030504040204" pitchFamily="34" charset="0"/>
              </a:rPr>
              <a:t>:</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a:t>
            </a:r>
            <a:r>
              <a:rPr lang="en-US" dirty="0" smtClean="0">
                <a:cs typeface="Tahoma" panose="020B0604030504040204" pitchFamily="34" charset="0"/>
              </a:rPr>
              <a:t>, </a:t>
            </a:r>
            <a:r>
              <a:rPr lang="en-US" b="1" dirty="0" smtClean="0">
                <a:solidFill>
                  <a:srgbClr val="2C14DE"/>
                </a:solidFill>
                <a:cs typeface="Tahoma" panose="020B0604030504040204" pitchFamily="34" charset="0"/>
              </a:rPr>
              <a:t>--</a:t>
            </a:r>
            <a:r>
              <a:rPr lang="en-US" dirty="0" smtClean="0">
                <a:cs typeface="Tahoma" panose="020B0604030504040204" pitchFamily="34" charset="0"/>
              </a:rPr>
              <a:t> operators</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&gt;&gt;</a:t>
            </a:r>
            <a:r>
              <a:rPr lang="en-US" dirty="0" smtClean="0">
                <a:cs typeface="Tahoma" panose="020B0604030504040204" pitchFamily="34" charset="0"/>
              </a:rPr>
              <a:t>, </a:t>
            </a:r>
            <a:r>
              <a:rPr lang="en-US" b="1" dirty="0" smtClean="0">
                <a:solidFill>
                  <a:srgbClr val="2C14DE"/>
                </a:solidFill>
                <a:cs typeface="Tahoma" panose="020B0604030504040204" pitchFamily="34" charset="0"/>
              </a:rPr>
              <a:t>&lt;&lt;</a:t>
            </a:r>
            <a:r>
              <a:rPr lang="en-US" dirty="0" smtClean="0">
                <a:solidFill>
                  <a:srgbClr val="2C14DE"/>
                </a:solidFill>
                <a:cs typeface="Tahoma" panose="020B0604030504040204" pitchFamily="34" charset="0"/>
              </a:rPr>
              <a:t> </a:t>
            </a:r>
            <a:r>
              <a:rPr lang="en-US" dirty="0" smtClean="0">
                <a:cs typeface="Tahoma" panose="020B0604030504040204" pitchFamily="34" charset="0"/>
              </a:rPr>
              <a:t>operators</a:t>
            </a:r>
          </a:p>
          <a:p>
            <a:pPr marL="457200" lvl="1" indent="0">
              <a:buNone/>
            </a:pPr>
            <a:r>
              <a:rPr lang="en-US" dirty="0" smtClean="0">
                <a:cs typeface="Tahoma" panose="020B0604030504040204" pitchFamily="34" charset="0"/>
              </a:rPr>
              <a:t>	</a:t>
            </a:r>
            <a:r>
              <a:rPr lang="en-US" b="1" dirty="0" smtClean="0">
                <a:solidFill>
                  <a:srgbClr val="2C14DE"/>
                </a:solidFill>
                <a:cs typeface="Tahoma" panose="020B0604030504040204" pitchFamily="34" charset="0"/>
              </a:rPr>
              <a:t>&amp;</a:t>
            </a:r>
            <a:r>
              <a:rPr lang="en-US" dirty="0" smtClean="0">
                <a:solidFill>
                  <a:srgbClr val="2C14DE"/>
                </a:solidFill>
                <a:cs typeface="Tahoma" panose="020B0604030504040204" pitchFamily="34" charset="0"/>
              </a:rPr>
              <a:t> </a:t>
            </a:r>
            <a:r>
              <a:rPr lang="en-US" dirty="0" smtClean="0">
                <a:cs typeface="Tahoma" panose="020B0604030504040204" pitchFamily="34" charset="0"/>
              </a:rPr>
              <a:t>and </a:t>
            </a:r>
            <a:r>
              <a:rPr lang="en-US" b="1" dirty="0" smtClean="0">
                <a:solidFill>
                  <a:srgbClr val="2C14DE"/>
                </a:solidFill>
                <a:cs typeface="Tahoma" panose="020B0604030504040204" pitchFamily="34" charset="0"/>
              </a:rPr>
              <a:t>[ ]</a:t>
            </a:r>
            <a:r>
              <a:rPr lang="en-US" dirty="0" smtClean="0">
                <a:solidFill>
                  <a:srgbClr val="2C14DE"/>
                </a:solidFill>
                <a:cs typeface="Tahoma" panose="020B0604030504040204" pitchFamily="34" charset="0"/>
              </a:rPr>
              <a:t> </a:t>
            </a:r>
            <a:r>
              <a:rPr lang="en-US" dirty="0" smtClean="0">
                <a:cs typeface="Tahoma" panose="020B0604030504040204" pitchFamily="34" charset="0"/>
              </a:rPr>
              <a:t>operators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851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smtClean="0">
                <a:solidFill>
                  <a:srgbClr val="B80000"/>
                </a:solidFill>
              </a:rPr>
              <a:t>Overloading ++ and --</a:t>
            </a:r>
          </a:p>
        </p:txBody>
      </p:sp>
      <p:sp>
        <p:nvSpPr>
          <p:cNvPr id="12291" name="Rectangle 3"/>
          <p:cNvSpPr>
            <a:spLocks noGrp="1" noChangeArrowheads="1"/>
          </p:cNvSpPr>
          <p:nvPr>
            <p:ph type="body" idx="1"/>
          </p:nvPr>
        </p:nvSpPr>
        <p:spPr/>
        <p:txBody>
          <a:bodyPr/>
          <a:lstStyle/>
          <a:p>
            <a:r>
              <a:rPr lang="en-US" sz="3000" b="1" dirty="0" smtClean="0">
                <a:latin typeface="+mj-lt"/>
              </a:rPr>
              <a:t>Operator</a:t>
            </a:r>
            <a:r>
              <a:rPr lang="en-US" sz="3000" dirty="0" smtClean="0">
                <a:latin typeface="+mj-lt"/>
              </a:rPr>
              <a:t> </a:t>
            </a:r>
            <a:r>
              <a:rPr lang="en-US" sz="3000" b="1" dirty="0" smtClean="0">
                <a:solidFill>
                  <a:srgbClr val="B80000"/>
                </a:solidFill>
                <a:latin typeface="+mj-lt"/>
              </a:rPr>
              <a:t>++</a:t>
            </a:r>
            <a:r>
              <a:rPr lang="en-US" sz="3000" dirty="0" smtClean="0">
                <a:solidFill>
                  <a:srgbClr val="B80000"/>
                </a:solidFill>
                <a:latin typeface="+mj-lt"/>
              </a:rPr>
              <a:t> </a:t>
            </a:r>
            <a:r>
              <a:rPr lang="en-US" sz="3000" dirty="0" smtClean="0">
                <a:latin typeface="+mj-lt"/>
              </a:rPr>
              <a:t>and </a:t>
            </a:r>
            <a:r>
              <a:rPr lang="en-US" sz="3000" b="1" dirty="0" smtClean="0">
                <a:solidFill>
                  <a:srgbClr val="B80000"/>
                </a:solidFill>
                <a:latin typeface="+mj-lt"/>
              </a:rPr>
              <a:t>--</a:t>
            </a:r>
            <a:r>
              <a:rPr lang="en-US" sz="3000" dirty="0" smtClean="0">
                <a:solidFill>
                  <a:srgbClr val="B80000"/>
                </a:solidFill>
                <a:latin typeface="+mj-lt"/>
              </a:rPr>
              <a:t> </a:t>
            </a:r>
            <a:r>
              <a:rPr lang="en-US" sz="3000" dirty="0" smtClean="0">
                <a:latin typeface="+mj-lt"/>
              </a:rPr>
              <a:t>are </a:t>
            </a:r>
            <a:r>
              <a:rPr lang="en-US" sz="3000" b="1" dirty="0" smtClean="0">
                <a:solidFill>
                  <a:srgbClr val="B80000"/>
                </a:solidFill>
                <a:latin typeface="+mj-lt"/>
              </a:rPr>
              <a:t>different</a:t>
            </a:r>
            <a:r>
              <a:rPr lang="en-US" sz="3000" dirty="0" smtClean="0">
                <a:solidFill>
                  <a:srgbClr val="B80000"/>
                </a:solidFill>
                <a:latin typeface="+mj-lt"/>
              </a:rPr>
              <a:t> </a:t>
            </a:r>
            <a:r>
              <a:rPr lang="en-US" sz="3000" dirty="0" smtClean="0">
                <a:latin typeface="+mj-lt"/>
              </a:rPr>
              <a:t>to </a:t>
            </a:r>
            <a:r>
              <a:rPr lang="en-US" sz="3000" b="1" dirty="0" smtClean="0">
                <a:solidFill>
                  <a:srgbClr val="B80000"/>
                </a:solidFill>
                <a:latin typeface="+mj-lt"/>
              </a:rPr>
              <a:t>other operators of C++</a:t>
            </a:r>
          </a:p>
          <a:p>
            <a:endParaRPr lang="en-US" sz="3000" dirty="0" smtClean="0">
              <a:latin typeface="+mj-lt"/>
            </a:endParaRPr>
          </a:p>
          <a:p>
            <a:r>
              <a:rPr lang="en-US" sz="3000" b="1" dirty="0" smtClean="0">
                <a:latin typeface="+mj-lt"/>
              </a:rPr>
              <a:t>We can call them: </a:t>
            </a:r>
          </a:p>
          <a:p>
            <a:pPr lvl="1"/>
            <a:r>
              <a:rPr lang="en-US" dirty="0" smtClean="0">
                <a:latin typeface="+mj-lt"/>
              </a:rPr>
              <a:t>either in the form of </a:t>
            </a:r>
            <a:r>
              <a:rPr lang="en-US" b="1" u="sng" dirty="0" smtClean="0">
                <a:solidFill>
                  <a:srgbClr val="008000"/>
                </a:solidFill>
                <a:latin typeface="+mj-lt"/>
              </a:rPr>
              <a:t>prefix</a:t>
            </a:r>
            <a:r>
              <a:rPr lang="en-US" dirty="0" smtClean="0">
                <a:solidFill>
                  <a:srgbClr val="008000"/>
                </a:solidFill>
                <a:latin typeface="+mj-lt"/>
              </a:rPr>
              <a:t> </a:t>
            </a:r>
            <a:r>
              <a:rPr lang="en-US" dirty="0" smtClean="0">
                <a:latin typeface="+mj-lt"/>
              </a:rPr>
              <a:t>(</a:t>
            </a:r>
            <a:r>
              <a:rPr lang="en-US" b="1" dirty="0" smtClean="0">
                <a:latin typeface="+mj-lt"/>
              </a:rPr>
              <a:t>++</a:t>
            </a:r>
            <a:r>
              <a:rPr lang="en-US" b="1" dirty="0" err="1" smtClean="0">
                <a:latin typeface="+mj-lt"/>
              </a:rPr>
              <a:t>i</a:t>
            </a:r>
            <a:r>
              <a:rPr lang="en-US" dirty="0" smtClean="0">
                <a:latin typeface="+mj-lt"/>
              </a:rPr>
              <a:t>) </a:t>
            </a:r>
            <a:r>
              <a:rPr lang="en-US" b="1" dirty="0" smtClean="0">
                <a:solidFill>
                  <a:srgbClr val="2C14DE"/>
                </a:solidFill>
                <a:latin typeface="+mj-lt"/>
              </a:rPr>
              <a:t>before an object</a:t>
            </a:r>
          </a:p>
          <a:p>
            <a:pPr lvl="1"/>
            <a:r>
              <a:rPr lang="en-US" dirty="0" smtClean="0">
                <a:latin typeface="+mj-lt"/>
              </a:rPr>
              <a:t>or in the form of </a:t>
            </a:r>
            <a:r>
              <a:rPr lang="en-US" b="1" u="sng" dirty="0" smtClean="0">
                <a:solidFill>
                  <a:srgbClr val="008000"/>
                </a:solidFill>
                <a:latin typeface="+mj-lt"/>
              </a:rPr>
              <a:t>postfix</a:t>
            </a:r>
            <a:r>
              <a:rPr lang="en-US" dirty="0" smtClean="0">
                <a:solidFill>
                  <a:srgbClr val="008000"/>
                </a:solidFill>
                <a:latin typeface="+mj-lt"/>
              </a:rPr>
              <a:t> </a:t>
            </a:r>
            <a:r>
              <a:rPr lang="en-US" dirty="0" smtClean="0">
                <a:latin typeface="+mj-lt"/>
              </a:rPr>
              <a:t>(</a:t>
            </a:r>
            <a:r>
              <a:rPr lang="en-US" b="1" dirty="0" err="1" smtClean="0">
                <a:latin typeface="+mj-lt"/>
              </a:rPr>
              <a:t>i</a:t>
            </a:r>
            <a:r>
              <a:rPr lang="en-US" b="1" dirty="0" smtClean="0">
                <a:latin typeface="+mj-lt"/>
              </a:rPr>
              <a:t>++</a:t>
            </a:r>
            <a:r>
              <a:rPr lang="en-US" dirty="0" smtClean="0">
                <a:latin typeface="+mj-lt"/>
              </a:rPr>
              <a:t>) </a:t>
            </a:r>
            <a:r>
              <a:rPr lang="en-US" b="1" dirty="0" smtClean="0">
                <a:solidFill>
                  <a:srgbClr val="2C14DE"/>
                </a:solidFill>
                <a:latin typeface="+mj-lt"/>
              </a:rPr>
              <a:t>after an object</a:t>
            </a:r>
          </a:p>
          <a:p>
            <a:pPr lvl="1"/>
            <a:r>
              <a:rPr lang="en-US" u="sng" dirty="0" smtClean="0">
                <a:latin typeface="+mj-lt"/>
              </a:rPr>
              <a:t>But in </a:t>
            </a:r>
            <a:r>
              <a:rPr lang="en-US" b="1" u="sng" dirty="0" smtClean="0">
                <a:solidFill>
                  <a:srgbClr val="D20000"/>
                </a:solidFill>
                <a:latin typeface="+mj-lt"/>
              </a:rPr>
              <a:t>both cases</a:t>
            </a:r>
            <a:r>
              <a:rPr lang="en-US" u="sng" dirty="0" smtClean="0">
                <a:latin typeface="+mj-lt"/>
              </a:rPr>
              <a:t>, the </a:t>
            </a:r>
            <a:r>
              <a:rPr lang="en-US" b="1" u="sng" dirty="0" smtClean="0">
                <a:solidFill>
                  <a:srgbClr val="D20000"/>
                </a:solidFill>
                <a:latin typeface="+mj-lt"/>
              </a:rPr>
              <a:t>calling object </a:t>
            </a:r>
            <a:r>
              <a:rPr lang="en-US" b="1" u="sng" dirty="0" smtClean="0">
                <a:latin typeface="+mj-lt"/>
              </a:rPr>
              <a:t>will be</a:t>
            </a:r>
            <a:r>
              <a:rPr lang="en-US" u="sng" dirty="0" smtClean="0">
                <a:latin typeface="+mj-lt"/>
              </a:rPr>
              <a:t> </a:t>
            </a:r>
            <a:r>
              <a:rPr lang="en-US" b="1" u="sng" dirty="0" err="1" smtClean="0">
                <a:solidFill>
                  <a:srgbClr val="D20000"/>
                </a:solidFill>
                <a:latin typeface="+mj-lt"/>
              </a:rPr>
              <a:t>i</a:t>
            </a:r>
            <a:r>
              <a:rPr lang="en-US" u="sng" dirty="0" smtClean="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3051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990600" y="0"/>
            <a:ext cx="8153400" cy="1066800"/>
          </a:xfrm>
        </p:spPr>
        <p:txBody>
          <a:bodyPr>
            <a:normAutofit/>
          </a:bodyPr>
          <a:lstStyle/>
          <a:p>
            <a:r>
              <a:rPr lang="fr-FR" sz="4800" b="1" dirty="0" smtClean="0">
                <a:solidFill>
                  <a:srgbClr val="B80000"/>
                </a:solidFill>
              </a:rPr>
              <a:t>i++ and ++i ?</a:t>
            </a:r>
          </a:p>
        </p:txBody>
      </p:sp>
      <p:sp>
        <p:nvSpPr>
          <p:cNvPr id="13315" name="Espace réservé du contenu 2"/>
          <p:cNvSpPr>
            <a:spLocks noGrp="1"/>
          </p:cNvSpPr>
          <p:nvPr>
            <p:ph idx="1"/>
          </p:nvPr>
        </p:nvSpPr>
        <p:spPr/>
        <p:txBody>
          <a:bodyPr/>
          <a:lstStyle/>
          <a:p>
            <a:pPr algn="just"/>
            <a:r>
              <a:rPr lang="en-US" sz="3000" b="1" dirty="0" smtClean="0">
                <a:solidFill>
                  <a:srgbClr val="B80000"/>
                </a:solidFill>
              </a:rPr>
              <a:t>Prefix</a:t>
            </a:r>
            <a:r>
              <a:rPr lang="en-US" sz="3000" dirty="0" smtClean="0">
                <a:solidFill>
                  <a:srgbClr val="B80000"/>
                </a:solidFill>
              </a:rPr>
              <a:t> </a:t>
            </a:r>
            <a:r>
              <a:rPr lang="en-US" sz="3000" b="1" dirty="0" smtClean="0">
                <a:solidFill>
                  <a:srgbClr val="2C14DE"/>
                </a:solidFill>
              </a:rPr>
              <a:t>makes the change</a:t>
            </a:r>
            <a:r>
              <a:rPr lang="en-US" sz="3000" dirty="0" smtClean="0"/>
              <a:t>, and then it </a:t>
            </a:r>
            <a:r>
              <a:rPr lang="en-US" sz="3000" b="1" dirty="0" smtClean="0">
                <a:solidFill>
                  <a:srgbClr val="2C14DE"/>
                </a:solidFill>
              </a:rPr>
              <a:t>processes the variable</a:t>
            </a:r>
            <a:r>
              <a:rPr lang="en-US" sz="3000" b="1" dirty="0"/>
              <a:t> </a:t>
            </a:r>
            <a:endParaRPr lang="en-US" sz="3000" dirty="0"/>
          </a:p>
          <a:p>
            <a:pPr algn="just"/>
            <a:r>
              <a:rPr lang="en-US" sz="3000" b="1" dirty="0" smtClean="0">
                <a:solidFill>
                  <a:srgbClr val="B80000"/>
                </a:solidFill>
              </a:rPr>
              <a:t>Postfix</a:t>
            </a:r>
            <a:r>
              <a:rPr lang="en-US" sz="3000" dirty="0" smtClean="0">
                <a:solidFill>
                  <a:srgbClr val="B80000"/>
                </a:solidFill>
              </a:rPr>
              <a:t> </a:t>
            </a:r>
            <a:r>
              <a:rPr lang="en-US" sz="3000" b="1" dirty="0" smtClean="0">
                <a:solidFill>
                  <a:srgbClr val="2C14DE"/>
                </a:solidFill>
              </a:rPr>
              <a:t>processes the variable</a:t>
            </a:r>
            <a:r>
              <a:rPr lang="en-US" sz="3000" dirty="0" smtClean="0"/>
              <a:t>, then it </a:t>
            </a:r>
            <a:r>
              <a:rPr lang="en-US" sz="3000" b="1" dirty="0" smtClean="0">
                <a:solidFill>
                  <a:srgbClr val="2C14DE"/>
                </a:solidFill>
              </a:rPr>
              <a:t>makes the change</a:t>
            </a:r>
            <a:r>
              <a:rPr lang="en-US" sz="3000" b="1" dirty="0" smtClean="0"/>
              <a:t>.</a:t>
            </a:r>
          </a:p>
          <a:p>
            <a:endParaRPr lang="fr-FR" dirty="0" smtClean="0"/>
          </a:p>
        </p:txBody>
      </p:sp>
      <p:sp>
        <p:nvSpPr>
          <p:cNvPr id="4" name="Rectangle 3"/>
          <p:cNvSpPr>
            <a:spLocks noChangeArrowheads="1"/>
          </p:cNvSpPr>
          <p:nvPr/>
        </p:nvSpPr>
        <p:spPr bwMode="auto">
          <a:xfrm>
            <a:off x="228600" y="387853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2)</a:t>
            </a:r>
            <a:endParaRPr lang="fr-FR" b="1" dirty="0">
              <a:latin typeface="Consolas" panose="020B0609020204030204" pitchFamily="49" charset="0"/>
              <a:cs typeface="Courier New" panose="02070309020205020404" pitchFamily="49" charset="0"/>
            </a:endParaRPr>
          </a:p>
        </p:txBody>
      </p:sp>
      <p:sp>
        <p:nvSpPr>
          <p:cNvPr id="5" name="Rectangle 4"/>
          <p:cNvSpPr>
            <a:spLocks noChangeArrowheads="1"/>
          </p:cNvSpPr>
          <p:nvPr/>
        </p:nvSpPr>
        <p:spPr bwMode="auto">
          <a:xfrm>
            <a:off x="4800600" y="3878530"/>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1)</a:t>
            </a:r>
            <a:endParaRPr lang="fr-FR" b="1" dirty="0">
              <a:latin typeface="Consolas" panose="020B0609020204030204" pitchFamily="49" charset="0"/>
              <a:cs typeface="Courier New" panose="02070309020205020404" pitchFamily="49" charset="0"/>
            </a:endParaRPr>
          </a:p>
        </p:txBody>
      </p:sp>
      <p:sp>
        <p:nvSpPr>
          <p:cNvPr id="6" name="Rectangle 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4424464" y="3276600"/>
            <a:ext cx="22698" cy="3048000"/>
          </a:xfrm>
          <a:prstGeom prst="line">
            <a:avLst/>
          </a:prstGeom>
          <a:ln w="1143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936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smtClean="0">
                <a:solidFill>
                  <a:srgbClr val="B80000"/>
                </a:solidFill>
                <a:latin typeface="Calibri" panose="020F0502020204030204" pitchFamily="34" charset="0"/>
              </a:rPr>
              <a:t>Operator Overloading Motivation</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u="sng" dirty="0" smtClean="0">
                <a:solidFill>
                  <a:srgbClr val="FF0000"/>
                </a:solidFill>
                <a:latin typeface="Calibri" panose="020F0502020204030204" pitchFamily="34" charset="0"/>
              </a:rPr>
              <a:t>Don’t</a:t>
            </a:r>
            <a:r>
              <a:rPr lang="en-US" sz="2800" u="sng" dirty="0" smtClean="0">
                <a:solidFill>
                  <a:srgbClr val="FF0000"/>
                </a:solidFill>
                <a:latin typeface="Calibri" panose="020F0502020204030204" pitchFamily="34" charset="0"/>
              </a:rPr>
              <a:t> </a:t>
            </a:r>
            <a:r>
              <a:rPr lang="en-US" sz="2800" b="1" u="sng" dirty="0" smtClean="0">
                <a:solidFill>
                  <a:srgbClr val="FF0000"/>
                </a:solidFill>
                <a:latin typeface="Calibri" panose="020F0502020204030204" pitchFamily="34" charset="0"/>
              </a:rPr>
              <a:t>want to create new operators</a:t>
            </a:r>
            <a:r>
              <a:rPr lang="en-US" sz="2800" u="sng" dirty="0" smtClean="0">
                <a:solidFill>
                  <a:srgbClr val="FF0000"/>
                </a:solidFill>
                <a:latin typeface="Calibri" panose="020F0502020204030204" pitchFamily="34" charset="0"/>
              </a:rPr>
              <a:t> </a:t>
            </a:r>
            <a:r>
              <a:rPr lang="en-US" sz="2800" dirty="0" smtClean="0">
                <a:latin typeface="Calibri" panose="020F0502020204030204" pitchFamily="34" charset="0"/>
              </a:rPr>
              <a:t>for </a:t>
            </a:r>
            <a:r>
              <a:rPr lang="en-US" sz="2800" b="1" dirty="0" smtClean="0">
                <a:solidFill>
                  <a:srgbClr val="2C14DE"/>
                </a:solidFill>
                <a:latin typeface="Calibri" panose="020F0502020204030204" pitchFamily="34" charset="0"/>
              </a:rPr>
              <a:t>user-defined data types</a:t>
            </a:r>
          </a:p>
          <a:p>
            <a:r>
              <a:rPr lang="en-US" sz="2800" b="1" dirty="0" smtClean="0">
                <a:latin typeface="Calibri" panose="020F0502020204030204" pitchFamily="34" charset="0"/>
              </a:rPr>
              <a:t>Conclusively, O</a:t>
            </a:r>
            <a:r>
              <a:rPr lang="en-US" sz="2800" b="1" noProof="1" smtClean="0">
                <a:latin typeface="Calibri" panose="020F0502020204030204" pitchFamily="34" charset="0"/>
              </a:rPr>
              <a:t>perator overloading:</a:t>
            </a:r>
            <a:endParaRPr lang="en-US" sz="2800" b="1" dirty="0" smtClean="0">
              <a:latin typeface="Calibri" panose="020F0502020204030204" pitchFamily="34" charset="0"/>
            </a:endParaRPr>
          </a:p>
          <a:p>
            <a:pPr lvl="1" algn="just"/>
            <a:r>
              <a:rPr lang="en-US" dirty="0" smtClean="0">
                <a:latin typeface="Calibri" panose="020F0502020204030204" pitchFamily="34" charset="0"/>
              </a:rPr>
              <a:t> </a:t>
            </a:r>
            <a:r>
              <a:rPr lang="en-US" b="1" dirty="0" smtClean="0">
                <a:solidFill>
                  <a:srgbClr val="2C14DE"/>
                </a:solidFill>
                <a:latin typeface="Calibri" panose="020F0502020204030204" pitchFamily="34" charset="0"/>
              </a:rPr>
              <a:t>Enabling</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C++’s </a:t>
            </a:r>
            <a:r>
              <a:rPr lang="en-US" b="1" dirty="0" smtClean="0">
                <a:solidFill>
                  <a:srgbClr val="2C14DE"/>
                </a:solidFill>
                <a:latin typeface="Calibri" panose="020F0502020204030204" pitchFamily="34" charset="0"/>
              </a:rPr>
              <a:t>operators</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to </a:t>
            </a:r>
            <a:r>
              <a:rPr lang="en-US" b="1" dirty="0" smtClean="0">
                <a:solidFill>
                  <a:srgbClr val="2C14DE"/>
                </a:solidFill>
                <a:latin typeface="Calibri" panose="020F0502020204030204" pitchFamily="34" charset="0"/>
              </a:rPr>
              <a:t>work</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with </a:t>
            </a:r>
            <a:r>
              <a:rPr lang="en-US" b="1" dirty="0" smtClean="0">
                <a:solidFill>
                  <a:srgbClr val="2C14DE"/>
                </a:solidFill>
                <a:latin typeface="Calibri" panose="020F0502020204030204" pitchFamily="34" charset="0"/>
              </a:rPr>
              <a:t>class objects</a:t>
            </a:r>
          </a:p>
          <a:p>
            <a:pPr lvl="1" algn="just"/>
            <a:r>
              <a:rPr lang="en-US" dirty="0" smtClean="0">
                <a:latin typeface="Calibri" panose="020F0502020204030204" pitchFamily="34" charset="0"/>
              </a:rPr>
              <a:t> </a:t>
            </a:r>
            <a:r>
              <a:rPr lang="en-US" b="1" dirty="0" smtClean="0">
                <a:latin typeface="Calibri" panose="020F0502020204030204" pitchFamily="34" charset="0"/>
              </a:rPr>
              <a:t>Using</a:t>
            </a:r>
            <a:r>
              <a:rPr lang="en-US" dirty="0" smtClean="0">
                <a:latin typeface="Calibri" panose="020F0502020204030204" pitchFamily="34" charset="0"/>
              </a:rPr>
              <a:t> </a:t>
            </a:r>
            <a:r>
              <a:rPr lang="en-US" b="1" dirty="0" smtClean="0">
                <a:solidFill>
                  <a:srgbClr val="2C14DE"/>
                </a:solidFill>
                <a:latin typeface="Calibri" panose="020F0502020204030204" pitchFamily="34" charset="0"/>
              </a:rPr>
              <a:t>traditional operators</a:t>
            </a:r>
            <a:r>
              <a:rPr lang="en-US" dirty="0" smtClean="0">
                <a:solidFill>
                  <a:srgbClr val="2C14DE"/>
                </a:solidFill>
                <a:latin typeface="Calibri" panose="020F0502020204030204" pitchFamily="34" charset="0"/>
              </a:rPr>
              <a:t> </a:t>
            </a:r>
            <a:r>
              <a:rPr lang="en-US" dirty="0" smtClean="0">
                <a:latin typeface="Calibri" panose="020F0502020204030204" pitchFamily="34" charset="0"/>
              </a:rPr>
              <a:t>with </a:t>
            </a:r>
            <a:r>
              <a:rPr lang="en-US" b="1" dirty="0" smtClean="0">
                <a:solidFill>
                  <a:srgbClr val="2C14DE"/>
                </a:solidFill>
                <a:latin typeface="Calibri" panose="020F0502020204030204" pitchFamily="34" charset="0"/>
              </a:rPr>
              <a:t>user-defined objects</a:t>
            </a:r>
          </a:p>
          <a:p>
            <a:pPr lvl="1" algn="just"/>
            <a:r>
              <a:rPr lang="en-US" dirty="0" smtClean="0">
                <a:latin typeface="Calibri" panose="020F0502020204030204" pitchFamily="34" charset="0"/>
              </a:rPr>
              <a:t> </a:t>
            </a:r>
            <a:r>
              <a:rPr lang="en-US" b="1" dirty="0" smtClean="0">
                <a:solidFill>
                  <a:srgbClr val="FF0000"/>
                </a:solidFill>
                <a:latin typeface="Calibri" panose="020F0502020204030204" pitchFamily="34" charset="0"/>
              </a:rPr>
              <a:t>R</a:t>
            </a:r>
            <a:r>
              <a:rPr lang="en-US" b="1" noProof="1" smtClean="0">
                <a:solidFill>
                  <a:srgbClr val="FF0000"/>
                </a:solidFill>
                <a:latin typeface="Calibri" panose="020F0502020204030204" pitchFamily="34" charset="0"/>
              </a:rPr>
              <a:t>equires great care</a:t>
            </a:r>
            <a:r>
              <a:rPr lang="en-US" dirty="0" smtClean="0">
                <a:latin typeface="Calibri" panose="020F0502020204030204" pitchFamily="34" charset="0"/>
              </a:rPr>
              <a:t>; </a:t>
            </a:r>
            <a:r>
              <a:rPr lang="en-US" b="1" noProof="1" smtClean="0">
                <a:latin typeface="Calibri" panose="020F0502020204030204" pitchFamily="34" charset="0"/>
              </a:rPr>
              <a:t>when</a:t>
            </a:r>
            <a:r>
              <a:rPr lang="en-US" noProof="1" smtClean="0">
                <a:latin typeface="Calibri" panose="020F0502020204030204" pitchFamily="34" charset="0"/>
              </a:rPr>
              <a:t> </a:t>
            </a:r>
            <a:r>
              <a:rPr lang="en-US" b="1" u="sng" noProof="1" smtClean="0">
                <a:solidFill>
                  <a:srgbClr val="FF0000"/>
                </a:solidFill>
                <a:latin typeface="Calibri" panose="020F0502020204030204" pitchFamily="34" charset="0"/>
              </a:rPr>
              <a:t>overloading </a:t>
            </a:r>
            <a:r>
              <a:rPr lang="en-US" b="1" u="sng" dirty="0" smtClean="0">
                <a:solidFill>
                  <a:srgbClr val="FF0000"/>
                </a:solidFill>
                <a:latin typeface="Calibri" panose="020F0502020204030204" pitchFamily="34" charset="0"/>
              </a:rPr>
              <a:t>is </a:t>
            </a:r>
            <a:r>
              <a:rPr lang="en-US" b="1" u="sng" noProof="1" smtClean="0">
                <a:solidFill>
                  <a:srgbClr val="FF0000"/>
                </a:solidFill>
                <a:latin typeface="Calibri" panose="020F0502020204030204" pitchFamily="34" charset="0"/>
              </a:rPr>
              <a:t>misused,  program difficult to understand</a:t>
            </a:r>
            <a:endParaRPr lang="en-US" b="1" u="sng" dirty="0" smtClean="0">
              <a:solidFill>
                <a:srgbClr val="FF0000"/>
              </a:solidFill>
              <a:latin typeface="Calibri" panose="020F0502020204030204" pitchFamily="34" charset="0"/>
            </a:endParaRPr>
          </a:p>
          <a:p>
            <a:pPr lvl="1"/>
            <a:endParaRPr lang="en-US" dirty="0" smtClean="0">
              <a:latin typeface="Calibri" panose="020F0502020204030204" pitchFamily="34" charset="0"/>
            </a:endParaRPr>
          </a:p>
          <a:p>
            <a:pPr lvl="1"/>
            <a:r>
              <a:rPr lang="en-US" dirty="0" smtClean="0">
                <a:latin typeface="Calibri" panose="020F0502020204030204" pitchFamily="34" charset="0"/>
              </a:rPr>
              <a:t> Examples of </a:t>
            </a:r>
            <a:r>
              <a:rPr lang="en-US" b="1" dirty="0" smtClean="0">
                <a:solidFill>
                  <a:srgbClr val="B80000"/>
                </a:solidFill>
                <a:latin typeface="Calibri" panose="020F0502020204030204" pitchFamily="34" charset="0"/>
              </a:rPr>
              <a:t>already overloaded operators</a:t>
            </a:r>
            <a:r>
              <a:rPr lang="en-US" dirty="0" smtClean="0">
                <a:latin typeface="Calibri" panose="020F0502020204030204" pitchFamily="34" charset="0"/>
              </a:rPr>
              <a:t>:</a:t>
            </a:r>
          </a:p>
          <a:p>
            <a:pPr lvl="2" algn="just"/>
            <a:r>
              <a:rPr lang="en-US" sz="2800" dirty="0" smtClean="0">
                <a:latin typeface="Calibri" panose="020F0502020204030204" pitchFamily="34" charset="0"/>
              </a:rPr>
              <a:t> Operator </a:t>
            </a:r>
            <a:r>
              <a:rPr lang="en-US" sz="2800" b="1" dirty="0" smtClean="0">
                <a:solidFill>
                  <a:srgbClr val="B80000"/>
                </a:solidFill>
                <a:latin typeface="Calibri" panose="020F0502020204030204" pitchFamily="34" charset="0"/>
              </a:rPr>
              <a:t>&lt;&lt;</a:t>
            </a:r>
            <a:r>
              <a:rPr lang="en-US" sz="2800" dirty="0" smtClean="0">
                <a:solidFill>
                  <a:srgbClr val="B80000"/>
                </a:solidFill>
                <a:latin typeface="Calibri" panose="020F0502020204030204" pitchFamily="34" charset="0"/>
              </a:rPr>
              <a:t> </a:t>
            </a:r>
            <a:r>
              <a:rPr lang="en-US" sz="2800" dirty="0" smtClean="0">
                <a:latin typeface="Calibri" panose="020F0502020204030204" pitchFamily="34" charset="0"/>
              </a:rPr>
              <a:t>is both the </a:t>
            </a:r>
            <a:r>
              <a:rPr lang="en-US" sz="2800" b="1" dirty="0" smtClean="0">
                <a:solidFill>
                  <a:srgbClr val="2C14DE"/>
                </a:solidFill>
                <a:latin typeface="Calibri" panose="020F0502020204030204" pitchFamily="34" charset="0"/>
              </a:rPr>
              <a:t>stream-insertion</a:t>
            </a:r>
            <a:r>
              <a:rPr lang="en-US" sz="2800" dirty="0" smtClean="0">
                <a:latin typeface="Calibri" panose="020F0502020204030204" pitchFamily="34" charset="0"/>
              </a:rPr>
              <a:t> operator and the </a:t>
            </a:r>
            <a:r>
              <a:rPr lang="en-US" sz="2800" b="1" dirty="0" smtClean="0">
                <a:solidFill>
                  <a:srgbClr val="2C14DE"/>
                </a:solidFill>
                <a:latin typeface="Calibri" panose="020F0502020204030204" pitchFamily="34" charset="0"/>
              </a:rPr>
              <a:t>bitwise left-shift operator</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615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0"/>
            <a:ext cx="8202964" cy="1066800"/>
          </a:xfrm>
        </p:spPr>
        <p:txBody>
          <a:bodyPr>
            <a:normAutofit/>
          </a:bodyPr>
          <a:lstStyle/>
          <a:p>
            <a:r>
              <a:rPr lang="en-US" sz="4800" b="1" dirty="0" smtClean="0">
                <a:solidFill>
                  <a:srgbClr val="B80000"/>
                </a:solidFill>
              </a:rPr>
              <a:t>Overloaded ++</a:t>
            </a:r>
          </a:p>
        </p:txBody>
      </p:sp>
      <p:sp>
        <p:nvSpPr>
          <p:cNvPr id="14339" name="Text Box 3"/>
          <p:cNvSpPr txBox="1">
            <a:spLocks noChangeArrowheads="1"/>
          </p:cNvSpPr>
          <p:nvPr/>
        </p:nvSpPr>
        <p:spPr bwMode="auto">
          <a:xfrm>
            <a:off x="228600" y="1295400"/>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solidFill>
                  <a:srgbClr val="2C14DE"/>
                </a:solidFill>
                <a:latin typeface="Consolas" panose="020B0609020204030204" pitchFamily="49" charset="0"/>
              </a:rPr>
              <a:t>	void operator++();</a:t>
            </a:r>
          </a:p>
          <a:p>
            <a:pPr eaLnBrk="1" hangingPunct="1"/>
            <a:r>
              <a:rPr lang="en-US" sz="2000" b="1" dirty="0" smtClean="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void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362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0"/>
            <a:ext cx="8229600" cy="1143000"/>
          </a:xfrm>
        </p:spPr>
        <p:txBody>
          <a:bodyPr>
            <a:normAutofit/>
          </a:bodyPr>
          <a:lstStyle/>
          <a:p>
            <a:r>
              <a:rPr lang="en-US" sz="4800" b="1" dirty="0" smtClean="0">
                <a:solidFill>
                  <a:srgbClr val="B80000"/>
                </a:solidFill>
              </a:rPr>
              <a:t>Use of the operator ++</a:t>
            </a:r>
          </a:p>
        </p:txBody>
      </p:sp>
      <p:sp>
        <p:nvSpPr>
          <p:cNvPr id="15363" name="Text Box 3"/>
          <p:cNvSpPr txBox="1">
            <a:spLocks noChangeArrowheads="1"/>
          </p:cNvSpPr>
          <p:nvPr/>
        </p:nvSpPr>
        <p:spPr bwMode="auto">
          <a:xfrm>
            <a:off x="381000" y="1676400"/>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a:t>
            </a:r>
            <a:r>
              <a:rPr lang="en-US" sz="2000" b="1" dirty="0" err="1">
                <a:latin typeface="Consolas" panose="020B0609020204030204" pitchFamily="49" charset="0"/>
              </a:rPr>
              <a:t>someItem</a:t>
            </a:r>
            <a:r>
              <a:rPr lang="en-US" sz="2000" b="1" dirty="0">
                <a:latin typeface="Consolas" panose="020B0609020204030204" pitchFamily="49" charset="0"/>
              </a:rPr>
              <a:t>(789, 84);</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stockNum</a:t>
            </a:r>
            <a:r>
              <a:rPr lang="en-US" sz="2000" b="1" dirty="0">
                <a:latin typeface="Consolas" panose="020B0609020204030204" pitchFamily="49" charset="0"/>
              </a:rPr>
              <a:t> is 789</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numSold</a:t>
            </a:r>
            <a:r>
              <a:rPr lang="en-US" sz="2000" b="1" dirty="0">
                <a:latin typeface="Consolas" panose="020B0609020204030204" pitchFamily="49" charset="0"/>
              </a:rPr>
              <a:t> is 84</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	Inventory Item2 =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i="1" dirty="0">
                <a:solidFill>
                  <a:srgbClr val="FF0000"/>
                </a:solidFill>
                <a:latin typeface="Consolas" panose="020B0609020204030204" pitchFamily="49" charset="0"/>
              </a:rPr>
              <a:t>//will this instruction work</a:t>
            </a:r>
          </a:p>
          <a:p>
            <a:pPr eaLnBrk="1" hangingPunct="1"/>
            <a:endParaRPr lang="en-US" sz="2000" b="1" dirty="0" smtClean="0">
              <a:latin typeface="Consolas" panose="020B0609020204030204" pitchFamily="49" charset="0"/>
            </a:endParaRP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1066800" y="4191000"/>
            <a:ext cx="4953000" cy="1066800"/>
          </a:xfrm>
          <a:prstGeom prst="rect">
            <a:avLst/>
          </a:prstGeom>
          <a:solidFill>
            <a:schemeClr val="lt1">
              <a:alpha val="0"/>
            </a:schemeClr>
          </a:solidFill>
          <a:ln w="4762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0756" y="0"/>
            <a:ext cx="8686800" cy="1066800"/>
          </a:xfrm>
        </p:spPr>
        <p:txBody>
          <a:bodyPr>
            <a:normAutofit/>
          </a:bodyPr>
          <a:lstStyle/>
          <a:p>
            <a:r>
              <a:rPr lang="en-US" b="1" smtClean="0">
                <a:solidFill>
                  <a:srgbClr val="B80000"/>
                </a:solidFill>
              </a:rPr>
              <a:t>Overloaded ++</a:t>
            </a:r>
          </a:p>
        </p:txBody>
      </p:sp>
      <p:sp>
        <p:nvSpPr>
          <p:cNvPr id="16387" name="Text Box 3"/>
          <p:cNvSpPr txBox="1">
            <a:spLocks noChangeArrowheads="1"/>
          </p:cNvSpPr>
          <p:nvPr/>
        </p:nvSpPr>
        <p:spPr bwMode="auto">
          <a:xfrm>
            <a:off x="228600" y="1197114"/>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latin typeface="Consolas" panose="020B0609020204030204" pitchFamily="49" charset="0"/>
              </a:rPr>
              <a:t>	</a:t>
            </a:r>
            <a:r>
              <a:rPr lang="en-US" sz="2000" b="1" dirty="0">
                <a:solidFill>
                  <a:srgbClr val="2C14DE"/>
                </a:solidFill>
                <a:latin typeface="Consolas" panose="020B0609020204030204" pitchFamily="49" charset="0"/>
              </a:rPr>
              <a:t>Inventory&amp; operator++();</a:t>
            </a:r>
          </a:p>
          <a:p>
            <a:pPr eaLnBrk="1" hangingPunct="1"/>
            <a:r>
              <a:rPr lang="en-US" sz="2000" b="1" dirty="0">
                <a:latin typeface="Consolas" panose="020B0609020204030204" pitchFamily="49" charset="0"/>
              </a:rPr>
              <a:t>};</a:t>
            </a: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591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70" y="32426"/>
            <a:ext cx="7772400" cy="6769510"/>
          </a:xfrm>
          <a:prstGeom prst="rect">
            <a:avLst/>
          </a:prstGeom>
        </p:spPr>
      </p:pic>
      <p:sp>
        <p:nvSpPr>
          <p:cNvPr id="17410" name="Rectangle 2"/>
          <p:cNvSpPr>
            <a:spLocks noGrp="1" noChangeArrowheads="1"/>
          </p:cNvSpPr>
          <p:nvPr>
            <p:ph type="title"/>
          </p:nvPr>
        </p:nvSpPr>
        <p:spPr>
          <a:xfrm>
            <a:off x="5486400" y="304800"/>
            <a:ext cx="3393541" cy="1219200"/>
          </a:xfrm>
        </p:spPr>
        <p:txBody>
          <a:bodyPr>
            <a:noAutofit/>
          </a:bodyPr>
          <a:lstStyle/>
          <a:p>
            <a:r>
              <a:rPr lang="en-US" sz="3200" b="1" u="sng" dirty="0" smtClean="0">
                <a:solidFill>
                  <a:srgbClr val="B80000"/>
                </a:solidFill>
              </a:rPr>
              <a:t>Using ++ </a:t>
            </a:r>
            <a:br>
              <a:rPr lang="en-US" sz="3200" b="1" u="sng" dirty="0" smtClean="0">
                <a:solidFill>
                  <a:srgbClr val="B80000"/>
                </a:solidFill>
              </a:rPr>
            </a:br>
            <a:r>
              <a:rPr lang="en-US" sz="3200" b="1" u="sng" dirty="0" smtClean="0">
                <a:solidFill>
                  <a:srgbClr val="B80000"/>
                </a:solidFill>
              </a:rPr>
              <a:t>(Prefix Notation)</a:t>
            </a:r>
          </a:p>
        </p:txBody>
      </p:sp>
    </p:spTree>
    <p:extLst>
      <p:ext uri="{BB962C8B-B14F-4D97-AF65-F5344CB8AC3E}">
        <p14:creationId xmlns:p14="http://schemas.microsoft.com/office/powerpoint/2010/main" val="19947822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54156" y="0"/>
            <a:ext cx="8153400" cy="1066800"/>
          </a:xfrm>
        </p:spPr>
        <p:txBody>
          <a:bodyPr>
            <a:normAutofit/>
          </a:bodyPr>
          <a:lstStyle/>
          <a:p>
            <a:r>
              <a:rPr lang="en-US" sz="4800" b="1" dirty="0" smtClean="0">
                <a:solidFill>
                  <a:srgbClr val="B80000"/>
                </a:solidFill>
              </a:rPr>
              <a:t>Problem</a:t>
            </a:r>
          </a:p>
        </p:txBody>
      </p:sp>
      <p:sp>
        <p:nvSpPr>
          <p:cNvPr id="18435" name="Rectangle 3"/>
          <p:cNvSpPr>
            <a:spLocks noGrp="1" noChangeArrowheads="1"/>
          </p:cNvSpPr>
          <p:nvPr>
            <p:ph type="body" idx="1"/>
          </p:nvPr>
        </p:nvSpPr>
        <p:spPr>
          <a:xfrm>
            <a:off x="54844" y="1219200"/>
            <a:ext cx="9012955" cy="5562600"/>
          </a:xfrm>
        </p:spPr>
        <p:txBody>
          <a:bodyPr>
            <a:normAutofit/>
          </a:bodyPr>
          <a:lstStyle/>
          <a:p>
            <a:pPr algn="just"/>
            <a:r>
              <a:rPr lang="en-US" sz="2800" dirty="0" smtClean="0">
                <a:cs typeface="Tahoma" panose="020B0604030504040204" pitchFamily="34" charset="0"/>
              </a:rPr>
              <a:t>The </a:t>
            </a:r>
            <a:r>
              <a:rPr lang="en-US" sz="2800" b="1" dirty="0" smtClean="0">
                <a:cs typeface="Tahoma" panose="020B0604030504040204" pitchFamily="34" charset="0"/>
              </a:rPr>
              <a:t>definition</a:t>
            </a:r>
            <a:r>
              <a:rPr lang="en-US" sz="2800" dirty="0" smtClean="0">
                <a:cs typeface="Tahoma" panose="020B0604030504040204" pitchFamily="34" charset="0"/>
              </a:rPr>
              <a:t> of the </a:t>
            </a:r>
            <a:r>
              <a:rPr lang="en-US" sz="2800" b="1" dirty="0" smtClean="0">
                <a:solidFill>
                  <a:srgbClr val="008000"/>
                </a:solidFill>
                <a:cs typeface="Tahoma" panose="020B0604030504040204" pitchFamily="34" charset="0"/>
              </a:rPr>
              <a:t>prefix operator is easy enough</a:t>
            </a:r>
            <a:r>
              <a:rPr lang="en-US" sz="2800" dirty="0" smtClean="0">
                <a:cs typeface="Tahoma" panose="020B0604030504040204" pitchFamily="34" charset="0"/>
              </a:rPr>
              <a:t>.  It </a:t>
            </a:r>
            <a:r>
              <a:rPr lang="en-US" sz="2800" b="1" dirty="0" smtClean="0">
                <a:solidFill>
                  <a:srgbClr val="2C14DE"/>
                </a:solidFill>
                <a:cs typeface="Tahoma" panose="020B0604030504040204" pitchFamily="34" charset="0"/>
              </a:rPr>
              <a:t>increments</a:t>
            </a:r>
            <a:r>
              <a:rPr lang="en-US" sz="2800" dirty="0" smtClean="0">
                <a:solidFill>
                  <a:srgbClr val="2C14DE"/>
                </a:solidFill>
                <a:cs typeface="Tahoma" panose="020B0604030504040204" pitchFamily="34" charset="0"/>
              </a:rPr>
              <a:t> </a:t>
            </a:r>
            <a:r>
              <a:rPr lang="en-US" sz="2800" dirty="0" smtClean="0">
                <a:cs typeface="Tahoma" panose="020B0604030504040204" pitchFamily="34" charset="0"/>
              </a:rPr>
              <a:t>the </a:t>
            </a:r>
            <a:r>
              <a:rPr lang="en-US" sz="2800" b="1" dirty="0" smtClean="0">
                <a:solidFill>
                  <a:srgbClr val="2C14DE"/>
                </a:solidFill>
                <a:cs typeface="Tahoma" panose="020B0604030504040204" pitchFamily="34" charset="0"/>
              </a:rPr>
              <a:t>value before any other operation</a:t>
            </a:r>
            <a:r>
              <a:rPr lang="en-US" sz="2800" dirty="0" smtClean="0">
                <a:cs typeface="Tahoma" panose="020B0604030504040204" pitchFamily="34" charset="0"/>
              </a:rPr>
              <a:t>.</a:t>
            </a:r>
          </a:p>
          <a:p>
            <a:endParaRPr lang="en-US" dirty="0" smtClean="0">
              <a:cs typeface="Tahoma" panose="020B0604030504040204" pitchFamily="34" charset="0"/>
            </a:endParaRPr>
          </a:p>
          <a:p>
            <a:pPr algn="just"/>
            <a:r>
              <a:rPr lang="en-US" sz="2800" dirty="0" smtClean="0">
                <a:cs typeface="Tahoma" panose="020B0604030504040204" pitchFamily="34" charset="0"/>
              </a:rPr>
              <a:t>But, </a:t>
            </a:r>
            <a:r>
              <a:rPr lang="en-US" sz="2800" b="1" u="sng" dirty="0" smtClean="0">
                <a:solidFill>
                  <a:srgbClr val="FF0000"/>
                </a:solidFill>
                <a:cs typeface="Tahoma" panose="020B0604030504040204" pitchFamily="34" charset="0"/>
              </a:rPr>
              <a:t>How will C++ be able to tell the difference between a prefix ++ operator and a postfix ++ operator?</a:t>
            </a:r>
          </a:p>
          <a:p>
            <a:endParaRPr lang="en-US" dirty="0" smtClean="0">
              <a:cs typeface="Tahoma" panose="020B0604030504040204" pitchFamily="34" charset="0"/>
            </a:endParaRPr>
          </a:p>
          <a:p>
            <a:pPr algn="just"/>
            <a:r>
              <a:rPr lang="en-US" sz="2800" b="1" dirty="0" smtClean="0">
                <a:solidFill>
                  <a:srgbClr val="008000"/>
                </a:solidFill>
                <a:cs typeface="Tahoma" panose="020B0604030504040204" pitchFamily="34" charset="0"/>
              </a:rPr>
              <a:t>Answer: </a:t>
            </a:r>
            <a:r>
              <a:rPr lang="en-US" sz="2800" b="1" dirty="0" smtClean="0">
                <a:solidFill>
                  <a:srgbClr val="2C14DE"/>
                </a:solidFill>
                <a:cs typeface="Tahoma" panose="020B0604030504040204" pitchFamily="34" charset="0"/>
              </a:rPr>
              <a:t>overloaded postfix operators </a:t>
            </a:r>
            <a:r>
              <a:rPr lang="en-US" sz="2800" b="1" dirty="0" smtClean="0">
                <a:cs typeface="Tahoma" panose="020B0604030504040204" pitchFamily="34" charset="0"/>
              </a:rPr>
              <a:t>take a </a:t>
            </a:r>
            <a:r>
              <a:rPr lang="en-US" sz="2800" b="1" dirty="0" smtClean="0">
                <a:solidFill>
                  <a:srgbClr val="2C14DE"/>
                </a:solidFill>
                <a:cs typeface="Tahoma" panose="020B0604030504040204" pitchFamily="34" charset="0"/>
              </a:rPr>
              <a:t>dummy argument</a:t>
            </a:r>
            <a:r>
              <a:rPr lang="en-US" sz="2800" b="1" dirty="0" smtClean="0">
                <a:solidFill>
                  <a:srgbClr val="008000"/>
                </a:solidFill>
                <a:cs typeface="Tahoma" panose="020B0604030504040204" pitchFamily="34" charset="0"/>
              </a:rPr>
              <a:t> </a:t>
            </a:r>
            <a:r>
              <a:rPr lang="en-US" sz="2800" i="1" dirty="0" smtClean="0">
                <a:solidFill>
                  <a:srgbClr val="FF3300"/>
                </a:solidFill>
                <a:cs typeface="Tahoma" panose="020B0604030504040204" pitchFamily="34" charset="0"/>
              </a:rPr>
              <a:t>(</a:t>
            </a:r>
            <a:r>
              <a:rPr lang="en-US" sz="2800" b="1" i="1" dirty="0" smtClean="0">
                <a:solidFill>
                  <a:srgbClr val="FF3300"/>
                </a:solidFill>
                <a:cs typeface="Tahoma" panose="020B0604030504040204" pitchFamily="34" charset="0"/>
              </a:rPr>
              <a:t>just for differentiation between </a:t>
            </a:r>
            <a:r>
              <a:rPr lang="en-US" sz="2800" b="1" i="1" u="sng" dirty="0" smtClean="0">
                <a:solidFill>
                  <a:srgbClr val="FF3300"/>
                </a:solidFill>
                <a:cs typeface="Tahoma" panose="020B0604030504040204" pitchFamily="34" charset="0"/>
              </a:rPr>
              <a:t>postfix</a:t>
            </a:r>
            <a:r>
              <a:rPr lang="en-US" sz="2800" b="1" i="1" dirty="0" smtClean="0">
                <a:solidFill>
                  <a:srgbClr val="FF3300"/>
                </a:solidFill>
                <a:cs typeface="Tahoma" panose="020B0604030504040204" pitchFamily="34" charset="0"/>
              </a:rPr>
              <a:t> and </a:t>
            </a:r>
            <a:r>
              <a:rPr lang="en-US" sz="2800" b="1" i="1" u="sng" dirty="0" smtClean="0">
                <a:solidFill>
                  <a:srgbClr val="FF3300"/>
                </a:solidFill>
                <a:cs typeface="Tahoma" panose="020B0604030504040204" pitchFamily="34" charset="0"/>
              </a:rPr>
              <a:t>prefix</a:t>
            </a:r>
            <a:r>
              <a:rPr lang="en-US" sz="2800" i="1" dirty="0" smtClean="0">
                <a:solidFill>
                  <a:srgbClr val="FF3300"/>
                </a:solidFill>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1224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9873" y="38100"/>
            <a:ext cx="8229600" cy="1028700"/>
          </a:xfrm>
        </p:spPr>
        <p:txBody>
          <a:bodyPr>
            <a:normAutofit/>
          </a:bodyPr>
          <a:lstStyle/>
          <a:p>
            <a:r>
              <a:rPr lang="en-US" sz="4800" b="1" dirty="0" smtClean="0">
                <a:solidFill>
                  <a:srgbClr val="B80000"/>
                </a:solidFill>
              </a:rPr>
              <a:t>Postfix operator</a:t>
            </a:r>
          </a:p>
        </p:txBody>
      </p:sp>
      <p:sp>
        <p:nvSpPr>
          <p:cNvPr id="19459" name="Text Box 3"/>
          <p:cNvSpPr txBox="1">
            <a:spLocks noChangeArrowheads="1"/>
          </p:cNvSpPr>
          <p:nvPr/>
        </p:nvSpPr>
        <p:spPr bwMode="auto">
          <a:xfrm>
            <a:off x="49484" y="1367122"/>
            <a:ext cx="895667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solidFill>
                  <a:srgbClr val="2C14DE"/>
                </a:solidFill>
                <a:latin typeface="Consolas" panose="020B0609020204030204" pitchFamily="49" charset="0"/>
              </a:rPr>
              <a:t>Inventory&amp; Inventory::operator++()  </a:t>
            </a:r>
            <a:r>
              <a:rPr lang="en-US" sz="2000" b="1" u="sng" dirty="0">
                <a:solidFill>
                  <a:srgbClr val="008000"/>
                </a:solidFill>
                <a:latin typeface="Consolas" panose="020B0609020204030204" pitchFamily="49" charset="0"/>
              </a:rPr>
              <a:t>// prefix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r>
              <a:rPr lang="en-US" sz="2000" b="1" dirty="0" smtClean="0">
                <a:latin typeface="Consolas" panose="020B0609020204030204" pitchFamily="49" charset="0"/>
              </a:rPr>
              <a:t>);</a:t>
            </a: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smtClean="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r>
              <a:rPr lang="en-US" sz="2000" b="1" dirty="0" err="1">
                <a:solidFill>
                  <a:srgbClr val="2C14DE"/>
                </a:solidFill>
                <a:latin typeface="Consolas" panose="020B0609020204030204" pitchFamily="49" charset="0"/>
              </a:rPr>
              <a:t>int</a:t>
            </a:r>
            <a:r>
              <a:rPr lang="en-US" sz="2000" b="1" dirty="0">
                <a:solidFill>
                  <a:srgbClr val="2C14DE"/>
                </a:solidFill>
                <a:latin typeface="Consolas" panose="020B0609020204030204" pitchFamily="49" charset="0"/>
              </a:rPr>
              <a:t>)  </a:t>
            </a:r>
            <a:r>
              <a:rPr lang="en-US" sz="2000" b="1" u="sng" dirty="0">
                <a:solidFill>
                  <a:srgbClr val="008000"/>
                </a:solidFill>
                <a:latin typeface="Consolas" panose="020B0609020204030204" pitchFamily="49" charset="0"/>
              </a:rPr>
              <a:t>// postfix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return(*object</a:t>
            </a:r>
            <a:r>
              <a:rPr lang="en-US" sz="2000" b="1" dirty="0" smtClean="0">
                <a:latin typeface="Consolas" panose="020B0609020204030204" pitchFamily="49" charset="0"/>
              </a:rPr>
              <a:t>);</a:t>
            </a:r>
          </a:p>
          <a:p>
            <a:pPr eaLnBrk="1" hangingPunct="1"/>
            <a:r>
              <a:rPr lang="en-US" sz="2000" b="1" dirty="0" smtClean="0">
                <a:latin typeface="Consolas" panose="020B0609020204030204" pitchFamily="49" charset="0"/>
              </a:rPr>
              <a:t>}</a:t>
            </a:r>
            <a:endParaRPr lang="en-US" sz="2000" b="1" dirty="0">
              <a:latin typeface="Consolas" panose="020B0609020204030204" pitchFamily="49" charset="0"/>
            </a:endParaRPr>
          </a:p>
        </p:txBody>
      </p:sp>
      <p:sp>
        <p:nvSpPr>
          <p:cNvPr id="19462" name="Text Box 6"/>
          <p:cNvSpPr txBox="1">
            <a:spLocks noChangeArrowheads="1"/>
          </p:cNvSpPr>
          <p:nvPr/>
        </p:nvSpPr>
        <p:spPr bwMode="auto">
          <a:xfrm>
            <a:off x="5257800" y="6164719"/>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b="1" u="sng" dirty="0">
                <a:solidFill>
                  <a:srgbClr val="D20000"/>
                </a:solidFill>
              </a:rPr>
              <a:t>dummy argument</a:t>
            </a:r>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5204298" y="4727643"/>
            <a:ext cx="1848255" cy="1527242"/>
          </a:xfrm>
          <a:custGeom>
            <a:avLst/>
            <a:gdLst>
              <a:gd name="connsiteX0" fmla="*/ 1848255 w 1848255"/>
              <a:gd name="connsiteY0" fmla="*/ 1527242 h 1527242"/>
              <a:gd name="connsiteX1" fmla="*/ 1381328 w 1848255"/>
              <a:gd name="connsiteY1" fmla="*/ 437744 h 1527242"/>
              <a:gd name="connsiteX2" fmla="*/ 0 w 1848255"/>
              <a:gd name="connsiteY2" fmla="*/ 0 h 1527242"/>
            </a:gdLst>
            <a:ahLst/>
            <a:cxnLst>
              <a:cxn ang="0">
                <a:pos x="connsiteX0" y="connsiteY0"/>
              </a:cxn>
              <a:cxn ang="0">
                <a:pos x="connsiteX1" y="connsiteY1"/>
              </a:cxn>
              <a:cxn ang="0">
                <a:pos x="connsiteX2" y="connsiteY2"/>
              </a:cxn>
            </a:cxnLst>
            <a:rect l="l" t="t" r="r" b="b"/>
            <a:pathLst>
              <a:path w="1848255" h="1527242">
                <a:moveTo>
                  <a:pt x="1848255" y="1527242"/>
                </a:moveTo>
                <a:cubicBezTo>
                  <a:pt x="1768812" y="1109763"/>
                  <a:pt x="1689370" y="692284"/>
                  <a:pt x="1381328" y="437744"/>
                </a:cubicBezTo>
                <a:cubicBezTo>
                  <a:pt x="1073286" y="183204"/>
                  <a:pt x="536643" y="91602"/>
                  <a:pt x="0" y="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961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38100"/>
            <a:ext cx="7592320" cy="6819900"/>
          </a:xfrm>
          <a:prstGeom prst="rect">
            <a:avLst/>
          </a:prstGeom>
        </p:spPr>
      </p:pic>
      <p:pic>
        <p:nvPicPr>
          <p:cNvPr id="5" name="Picture 4"/>
          <p:cNvPicPr>
            <a:picLocks noChangeAspect="1"/>
          </p:cNvPicPr>
          <p:nvPr/>
        </p:nvPicPr>
        <p:blipFill>
          <a:blip r:embed="rId4"/>
          <a:stretch>
            <a:fillRect/>
          </a:stretch>
        </p:blipFill>
        <p:spPr>
          <a:xfrm>
            <a:off x="6172200" y="4495800"/>
            <a:ext cx="2676525" cy="208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482" name="Rectangle 2"/>
          <p:cNvSpPr>
            <a:spLocks noGrp="1" noChangeArrowheads="1"/>
          </p:cNvSpPr>
          <p:nvPr>
            <p:ph type="title"/>
          </p:nvPr>
        </p:nvSpPr>
        <p:spPr>
          <a:xfrm>
            <a:off x="5257800" y="152400"/>
            <a:ext cx="3748982" cy="838200"/>
          </a:xfrm>
        </p:spPr>
        <p:txBody>
          <a:bodyPr>
            <a:normAutofit/>
          </a:bodyPr>
          <a:lstStyle/>
          <a:p>
            <a:r>
              <a:rPr lang="en-US" sz="3200" b="1" u="sng" dirty="0" smtClean="0">
                <a:solidFill>
                  <a:srgbClr val="B80000"/>
                </a:solidFill>
              </a:rPr>
              <a:t>Postfix and Prefix ++</a:t>
            </a:r>
          </a:p>
        </p:txBody>
      </p:sp>
    </p:spTree>
    <p:extLst>
      <p:ext uri="{BB962C8B-B14F-4D97-AF65-F5344CB8AC3E}">
        <p14:creationId xmlns:p14="http://schemas.microsoft.com/office/powerpoint/2010/main" val="666904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09643" y="3469"/>
            <a:ext cx="8229600" cy="1143000"/>
          </a:xfrm>
        </p:spPr>
        <p:txBody>
          <a:bodyPr/>
          <a:lstStyle/>
          <a:p>
            <a:r>
              <a:rPr lang="en-US" b="1" dirty="0" smtClean="0">
                <a:solidFill>
                  <a:srgbClr val="B80000"/>
                </a:solidFill>
              </a:rPr>
              <a:t>Assignment Operator (=)</a:t>
            </a:r>
          </a:p>
        </p:txBody>
      </p:sp>
      <p:sp>
        <p:nvSpPr>
          <p:cNvPr id="3" name="Rectangle 3"/>
          <p:cNvSpPr txBox="1">
            <a:spLocks noChangeArrowheads="1"/>
          </p:cNvSpPr>
          <p:nvPr/>
        </p:nvSpPr>
        <p:spPr>
          <a:xfrm>
            <a:off x="230256" y="1175044"/>
            <a:ext cx="86868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Employee ( ) {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void </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ea typeface="Tahoma" panose="020B0604030504040204" pitchFamily="34" charset="0"/>
                <a:cs typeface="Tahoma" panose="020B0604030504040204" pitchFamily="34" charset="0"/>
              </a:rPr>
              <a:t>	  </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operator= (double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void Employee::</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 double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smtClean="0">
                <a:latin typeface="Consolas" panose="020B0609020204030204" pitchFamily="49" charset="0"/>
                <a:ea typeface="Tahoma" panose="020B0604030504040204" pitchFamily="34" charset="0"/>
                <a:cs typeface="Tahoma" panose="020B0604030504040204" pitchFamily="34" charset="0"/>
              </a:rPr>
              <a:t>	salary </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a:t>
            </a:r>
            <a:endParaRPr lang="en-US" sz="2000" b="1" kern="0" dirty="0" smtClean="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ea typeface="Tahoma" panose="020B0604030504040204" pitchFamily="34" charset="0"/>
                <a:cs typeface="Tahoma" panose="020B0604030504040204" pitchFamily="34" charset="0"/>
              </a:rPr>
              <a:t>}</a:t>
            </a: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Employee::operator = (double </a:t>
            </a:r>
            <a:r>
              <a:rPr lang="en-US" sz="2000" b="1" kern="0" dirty="0" err="1">
                <a:solidFill>
                  <a:srgbClr val="2C14DE"/>
                </a:solidFill>
                <a:latin typeface="Consolas" panose="020B0609020204030204" pitchFamily="49" charset="0"/>
                <a:ea typeface="Tahoma" panose="020B0604030504040204" pitchFamily="34" charset="0"/>
                <a:cs typeface="Tahoma" panose="020B0604030504040204" pitchFamily="34" charset="0"/>
              </a:rPr>
              <a:t>sal</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7366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7980" y="21125"/>
            <a:ext cx="8229600" cy="1143000"/>
          </a:xfrm>
        </p:spPr>
        <p:txBody>
          <a:bodyPr/>
          <a:lstStyle/>
          <a:p>
            <a:r>
              <a:rPr lang="en-US" b="1" dirty="0" smtClean="0">
                <a:solidFill>
                  <a:srgbClr val="B80000"/>
                </a:solidFill>
              </a:rPr>
              <a:t>Assignment Operator (=)</a:t>
            </a:r>
          </a:p>
        </p:txBody>
      </p:sp>
      <p:sp>
        <p:nvSpPr>
          <p:cNvPr id="22531" name="Text Box 3"/>
          <p:cNvSpPr txBox="1">
            <a:spLocks noChangeArrowheads="1"/>
          </p:cNvSpPr>
          <p:nvPr/>
        </p:nvSpPr>
        <p:spPr bwMode="auto">
          <a:xfrm>
            <a:off x="152400" y="12192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solidFill>
                  <a:srgbClr val="2C14DE"/>
                </a:solidFill>
                <a:latin typeface="Consolas" panose="020B0609020204030204" pitchFamily="49" charset="0"/>
              </a:rPr>
              <a:t>	emp2 = 44.6; </a:t>
            </a:r>
            <a:r>
              <a:rPr lang="en-US" sz="2400" b="1" i="1" dirty="0">
                <a:solidFill>
                  <a:srgbClr val="D20000"/>
                </a:solidFill>
                <a:latin typeface="Consolas" panose="020B0609020204030204" pitchFamily="49" charset="0"/>
              </a:rPr>
              <a:t>// emp2 is calling object</a:t>
            </a:r>
          </a:p>
          <a:p>
            <a:pPr eaLnBrk="1" hangingPunct="1"/>
            <a:endParaRPr lang="en-US" sz="2400" b="1" i="1" dirty="0">
              <a:solidFill>
                <a:srgbClr val="FF0000"/>
              </a:solidFill>
              <a:latin typeface="Consolas" panose="020B0609020204030204" pitchFamily="49" charset="0"/>
            </a:endParaRP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5018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77956" y="0"/>
            <a:ext cx="8229600" cy="1143000"/>
          </a:xfrm>
        </p:spPr>
        <p:txBody>
          <a:bodyPr/>
          <a:lstStyle/>
          <a:p>
            <a:r>
              <a:rPr lang="en-US" b="1" dirty="0" smtClean="0">
                <a:solidFill>
                  <a:srgbClr val="B80000"/>
                </a:solidFill>
              </a:rPr>
              <a:t>Assignment Operator (=)</a:t>
            </a:r>
          </a:p>
        </p:txBody>
      </p:sp>
      <p:sp>
        <p:nvSpPr>
          <p:cNvPr id="3" name="Rectangle 3"/>
          <p:cNvSpPr txBox="1">
            <a:spLocks noChangeArrowheads="1"/>
          </p:cNvSpPr>
          <p:nvPr/>
        </p:nvSpPr>
        <p:spPr>
          <a:xfrm>
            <a:off x="154056" y="1295400"/>
            <a:ext cx="8837544"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void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cs typeface="ＭＳ Ｐゴシック" charset="0"/>
              </a:rPr>
              <a:t>void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49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smtClean="0">
                <a:solidFill>
                  <a:srgbClr val="B80000"/>
                </a:solidFill>
                <a:latin typeface="Calibri" panose="020F0502020204030204" pitchFamily="34" charset="0"/>
              </a:rPr>
              <a:t>Operator Overloading</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u="sng" dirty="0" smtClean="0">
                <a:solidFill>
                  <a:srgbClr val="2C14DE"/>
                </a:solidFill>
                <a:latin typeface="Calibri" panose="020F0502020204030204" pitchFamily="34" charset="0"/>
              </a:rPr>
              <a:t>Example (already overloaded operator):</a:t>
            </a:r>
            <a:endParaRPr lang="en-US" sz="2800" b="1" dirty="0" smtClean="0">
              <a:solidFill>
                <a:srgbClr val="2C14DE"/>
              </a:solidFill>
              <a:latin typeface="Calibri" panose="020F050202020403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ptgmedia.pearsoncmg.com/images/chap3_0672326973/elementLinks/03fig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62" y="1676400"/>
            <a:ext cx="760961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532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7956" y="-17882"/>
            <a:ext cx="8229600" cy="1143000"/>
          </a:xfrm>
        </p:spPr>
        <p:txBody>
          <a:bodyPr/>
          <a:lstStyle/>
          <a:p>
            <a:r>
              <a:rPr lang="en-US" b="1" dirty="0" smtClean="0">
                <a:solidFill>
                  <a:srgbClr val="B80000"/>
                </a:solidFill>
              </a:rPr>
              <a:t>Assignment Operator (=)</a:t>
            </a:r>
          </a:p>
        </p:txBody>
      </p:sp>
      <p:sp>
        <p:nvSpPr>
          <p:cNvPr id="24579" name="Text Box 3"/>
          <p:cNvSpPr txBox="1">
            <a:spLocks noChangeArrowheads="1"/>
          </p:cNvSpPr>
          <p:nvPr/>
        </p:nvSpPr>
        <p:spPr bwMode="auto">
          <a:xfrm>
            <a:off x="228600" y="13716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latin typeface="Consolas" panose="020B0609020204030204" pitchFamily="49" charset="0"/>
              </a:rPr>
              <a:t>	emp2 = emp1; </a:t>
            </a:r>
            <a:r>
              <a:rPr lang="en-US" sz="2400" b="1" i="1" dirty="0">
                <a:solidFill>
                  <a:srgbClr val="FF0000"/>
                </a:solidFill>
                <a:latin typeface="Consolas" panose="020B0609020204030204" pitchFamily="49" charset="0"/>
              </a:rPr>
              <a:t>// emp2 is calling object</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550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77956" y="-53341"/>
            <a:ext cx="8229600" cy="1143000"/>
          </a:xfrm>
        </p:spPr>
        <p:txBody>
          <a:bodyPr/>
          <a:lstStyle/>
          <a:p>
            <a:r>
              <a:rPr lang="en-US" b="1" dirty="0" smtClean="0">
                <a:solidFill>
                  <a:srgbClr val="B80000"/>
                </a:solidFill>
              </a:rPr>
              <a:t>Comparison Operator (==)</a:t>
            </a:r>
          </a:p>
        </p:txBody>
      </p:sp>
      <p:sp>
        <p:nvSpPr>
          <p:cNvPr id="3" name="Rectangle 3"/>
          <p:cNvSpPr txBox="1">
            <a:spLocks noChangeArrowheads="1"/>
          </p:cNvSpPr>
          <p:nvPr/>
        </p:nvSpPr>
        <p:spPr>
          <a:xfrm>
            <a:off x="152400" y="1295400"/>
            <a:ext cx="89154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  </a:t>
            </a:r>
            <a:r>
              <a:rPr lang="en-US" sz="2000" b="1" kern="0" dirty="0" err="1">
                <a:solidFill>
                  <a:srgbClr val="2C14DE"/>
                </a:solidFill>
                <a:latin typeface="Consolas" panose="020B0609020204030204" pitchFamily="49" charset="0"/>
                <a:cs typeface="Tahoma" pitchFamily="34" charset="0"/>
              </a:rPr>
              <a:t>bool</a:t>
            </a:r>
            <a:r>
              <a:rPr lang="en-US" sz="2000" b="1" kern="0" dirty="0">
                <a:solidFill>
                  <a:srgbClr val="2C14DE"/>
                </a:solidFill>
                <a:latin typeface="Consolas" panose="020B0609020204030204" pitchFamily="49" charset="0"/>
                <a:cs typeface="Tahoma" pitchFamily="34" charset="0"/>
              </a:rPr>
              <a:t>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err="1">
                <a:solidFill>
                  <a:srgbClr val="2C14DE"/>
                </a:solidFill>
                <a:latin typeface="Consolas" panose="020B0609020204030204" pitchFamily="49" charset="0"/>
                <a:cs typeface="ＭＳ Ｐゴシック" charset="0"/>
              </a:rPr>
              <a:t>bool</a:t>
            </a:r>
            <a:r>
              <a:rPr lang="en-US" sz="2000" b="1" kern="0" dirty="0">
                <a:solidFill>
                  <a:srgbClr val="2C14DE"/>
                </a:solidFill>
                <a:latin typeface="Consolas" panose="020B0609020204030204" pitchFamily="49" charset="0"/>
                <a:cs typeface="ＭＳ Ｐゴシック" charset="0"/>
              </a:rPr>
              <a:t>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3514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3429" y="0"/>
            <a:ext cx="8229600" cy="1143000"/>
          </a:xfrm>
        </p:spPr>
        <p:txBody>
          <a:bodyPr/>
          <a:lstStyle/>
          <a:p>
            <a:r>
              <a:rPr lang="en-US" b="1" dirty="0">
                <a:solidFill>
                  <a:srgbClr val="B80000"/>
                </a:solidFill>
              </a:rPr>
              <a:t>Comparison Operator (==)</a:t>
            </a:r>
            <a:endParaRPr lang="en-US" b="1" dirty="0" smtClean="0">
              <a:solidFill>
                <a:srgbClr val="B80000"/>
              </a:solidFill>
            </a:endParaRPr>
          </a:p>
        </p:txBody>
      </p:sp>
      <p:sp>
        <p:nvSpPr>
          <p:cNvPr id="26627" name="Text Box 3"/>
          <p:cNvSpPr txBox="1">
            <a:spLocks noChangeArrowheads="1"/>
          </p:cNvSpPr>
          <p:nvPr/>
        </p:nvSpPr>
        <p:spPr bwMode="auto">
          <a:xfrm>
            <a:off x="152400" y="1225550"/>
            <a:ext cx="838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Employee emp1;</a:t>
            </a:r>
          </a:p>
          <a:p>
            <a:pPr eaLnBrk="1" hangingPunct="1"/>
            <a:r>
              <a:rPr lang="en-US" sz="2000" b="1" dirty="0">
                <a:latin typeface="Consolas" panose="020B0609020204030204" pitchFamily="49" charset="0"/>
              </a:rPr>
              <a:t>	emp1.setValues(10,33.5);</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Employee emp2;</a:t>
            </a:r>
          </a:p>
          <a:p>
            <a:pPr eaLnBrk="1" hangingPunct="1"/>
            <a:r>
              <a:rPr lang="en-US" sz="2000" b="1" dirty="0">
                <a:latin typeface="Consolas" panose="020B0609020204030204" pitchFamily="49" charset="0"/>
              </a:rPr>
              <a:t>	emp2.setValues(10,33.1);</a:t>
            </a:r>
          </a:p>
          <a:p>
            <a:pPr eaLnBrk="1" hangingPunct="1"/>
            <a:r>
              <a:rPr lang="en-US" sz="2000" b="1" dirty="0">
                <a:latin typeface="Consolas" panose="020B0609020204030204" pitchFamily="49" charset="0"/>
              </a:rPr>
              <a:t>	</a:t>
            </a:r>
          </a:p>
          <a:p>
            <a:pPr eaLnBrk="1" hangingPunct="1"/>
            <a:r>
              <a:rPr lang="en-US" sz="2000" b="1" dirty="0">
                <a:solidFill>
                  <a:srgbClr val="002060"/>
                </a:solidFill>
                <a:latin typeface="Consolas" panose="020B0609020204030204" pitchFamily="49" charset="0"/>
              </a:rPr>
              <a:t>	</a:t>
            </a:r>
            <a:r>
              <a:rPr lang="en-US" sz="2000" b="1" dirty="0">
                <a:solidFill>
                  <a:srgbClr val="2C14DE"/>
                </a:solidFill>
                <a:latin typeface="Consolas" panose="020B0609020204030204" pitchFamily="49" charset="0"/>
              </a:rPr>
              <a:t>if ( emp2 == emp1 )</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Both objects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solidFill>
                  <a:srgbClr val="2C14DE"/>
                </a:solidFill>
                <a:latin typeface="Consolas" panose="020B0609020204030204" pitchFamily="49" charset="0"/>
              </a:rPr>
              <a:t>	else</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objects do not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2064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3772"/>
            <a:ext cx="8153400" cy="1070572"/>
          </a:xfrm>
        </p:spPr>
        <p:txBody>
          <a:bodyPr/>
          <a:lstStyle/>
          <a:p>
            <a:r>
              <a:rPr lang="en-US" b="1" dirty="0" smtClean="0">
                <a:solidFill>
                  <a:srgbClr val="B80000"/>
                </a:solidFill>
              </a:rPr>
              <a:t>Subscript operator [ ]</a:t>
            </a:r>
          </a:p>
        </p:txBody>
      </p:sp>
      <p:sp>
        <p:nvSpPr>
          <p:cNvPr id="27651" name="Rectangle 3"/>
          <p:cNvSpPr>
            <a:spLocks noGrp="1" noChangeArrowheads="1"/>
          </p:cNvSpPr>
          <p:nvPr>
            <p:ph type="body" idx="1"/>
          </p:nvPr>
        </p:nvSpPr>
        <p:spPr>
          <a:xfrm>
            <a:off x="152400" y="1219200"/>
            <a:ext cx="8839200" cy="5562600"/>
          </a:xfrm>
        </p:spPr>
        <p:txBody>
          <a:bodyPr/>
          <a:lstStyle/>
          <a:p>
            <a:pPr algn="just"/>
            <a:r>
              <a:rPr lang="en-US" sz="3000" dirty="0" smtClean="0">
                <a:cs typeface="Tahoma" panose="020B0604030504040204" pitchFamily="34" charset="0"/>
              </a:rPr>
              <a:t>With the help of </a:t>
            </a:r>
            <a:r>
              <a:rPr lang="en-US" sz="3000" b="1" dirty="0" smtClean="0">
                <a:solidFill>
                  <a:srgbClr val="B80000"/>
                </a:solidFill>
                <a:cs typeface="Tahoma" panose="020B0604030504040204" pitchFamily="34" charset="0"/>
              </a:rPr>
              <a:t>[ ] operator</a:t>
            </a:r>
            <a:r>
              <a:rPr lang="en-US" sz="3000" dirty="0" smtClean="0">
                <a:cs typeface="Tahoma" panose="020B0604030504040204" pitchFamily="34" charset="0"/>
              </a:rPr>
              <a:t>, we can </a:t>
            </a:r>
            <a:r>
              <a:rPr lang="en-US" sz="3000" b="1" dirty="0" smtClean="0">
                <a:solidFill>
                  <a:srgbClr val="2C14DE"/>
                </a:solidFill>
                <a:cs typeface="Tahoma" panose="020B0604030504040204" pitchFamily="34" charset="0"/>
              </a:rPr>
              <a:t>define array style syntax</a:t>
            </a:r>
            <a:r>
              <a:rPr lang="en-US" sz="3000" b="1" dirty="0" smtClean="0">
                <a:cs typeface="Tahoma" panose="020B0604030504040204" pitchFamily="34" charset="0"/>
              </a:rPr>
              <a:t> </a:t>
            </a:r>
            <a:r>
              <a:rPr lang="en-US" sz="3000" dirty="0" smtClean="0">
                <a:cs typeface="Tahoma" panose="020B0604030504040204" pitchFamily="34" charset="0"/>
              </a:rPr>
              <a:t>for </a:t>
            </a:r>
            <a:r>
              <a:rPr lang="en-US" sz="3000" b="1" dirty="0" smtClean="0">
                <a:solidFill>
                  <a:srgbClr val="2C14DE"/>
                </a:solidFill>
                <a:cs typeface="Tahoma" panose="020B0604030504040204" pitchFamily="34" charset="0"/>
              </a:rPr>
              <a:t>accessing</a:t>
            </a:r>
            <a:r>
              <a:rPr lang="en-US" sz="3000" dirty="0" smtClean="0">
                <a:solidFill>
                  <a:srgbClr val="2C14DE"/>
                </a:solidFill>
                <a:cs typeface="Tahoma" panose="020B0604030504040204" pitchFamily="34" charset="0"/>
              </a:rPr>
              <a:t> </a:t>
            </a:r>
            <a:r>
              <a:rPr lang="en-US" sz="3000" dirty="0" smtClean="0">
                <a:cs typeface="Tahoma" panose="020B0604030504040204" pitchFamily="34" charset="0"/>
              </a:rPr>
              <a:t>or </a:t>
            </a:r>
            <a:r>
              <a:rPr lang="en-US" sz="3000" b="1" u="sng" dirty="0" smtClean="0">
                <a:cs typeface="Tahoma" panose="020B0604030504040204" pitchFamily="34" charset="0"/>
              </a:rPr>
              <a:t>assigning individual elements</a:t>
            </a:r>
            <a:r>
              <a:rPr lang="en-US" sz="3000" dirty="0" smtClean="0">
                <a:cs typeface="Tahoma" panose="020B0604030504040204" pitchFamily="34" charset="0"/>
              </a:rPr>
              <a:t> of </a:t>
            </a:r>
            <a:r>
              <a:rPr lang="en-US" sz="3000" b="1" u="sng" dirty="0" smtClean="0">
                <a:cs typeface="Tahoma" panose="020B0604030504040204" pitchFamily="34" charset="0"/>
              </a:rPr>
              <a:t>classes</a:t>
            </a:r>
          </a:p>
          <a:p>
            <a:pPr lvl="2">
              <a:buFontTx/>
              <a:buNone/>
            </a:pPr>
            <a:endParaRPr lang="en-US" dirty="0">
              <a:cs typeface="Tahoma" panose="020B0604030504040204" pitchFamily="34" charset="0"/>
            </a:endParaRPr>
          </a:p>
          <a:p>
            <a:pPr lvl="2">
              <a:buFontTx/>
              <a:buNone/>
            </a:pPr>
            <a:r>
              <a:rPr lang="en-US" b="1" dirty="0" smtClean="0">
                <a:latin typeface="Courier New" panose="02070309020205020404" pitchFamily="49" charset="0"/>
                <a:cs typeface="Courier New" panose="02070309020205020404" pitchFamily="49" charset="0"/>
              </a:rPr>
              <a:t>Student </a:t>
            </a: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a:t>
            </a:r>
          </a:p>
          <a:p>
            <a:pPr lvl="2">
              <a:buFontTx/>
              <a:buNone/>
            </a:pP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[0] = 3.5;</a:t>
            </a:r>
          </a:p>
          <a:p>
            <a:pPr lvl="2">
              <a:buFontTx/>
              <a:buNone/>
            </a:pPr>
            <a:r>
              <a:rPr lang="en-US" b="1" dirty="0" err="1" smtClean="0">
                <a:latin typeface="Courier New" panose="02070309020205020404" pitchFamily="49" charset="0"/>
                <a:cs typeface="Courier New" panose="02070309020205020404" pitchFamily="49" charset="0"/>
              </a:rPr>
              <a:t>semesterGPA</a:t>
            </a:r>
            <a:r>
              <a:rPr lang="en-US" b="1" dirty="0" smtClean="0">
                <a:latin typeface="Courier New" panose="02070309020205020404" pitchFamily="49" charset="0"/>
                <a:cs typeface="Courier New" panose="02070309020205020404" pitchFamily="49" charset="0"/>
              </a:rPr>
              <a:t>[1] = 3.3;</a:t>
            </a:r>
            <a:endParaRPr lang="en-US" sz="3200" b="1" dirty="0" smtClean="0">
              <a:latin typeface="Courier New" panose="020703090202050204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637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0"/>
            <a:ext cx="8153400" cy="1066800"/>
          </a:xfrm>
        </p:spPr>
        <p:txBody>
          <a:bodyPr/>
          <a:lstStyle/>
          <a:p>
            <a:r>
              <a:rPr lang="en-US" b="1" dirty="0" smtClean="0">
                <a:solidFill>
                  <a:srgbClr val="C00000"/>
                </a:solidFill>
              </a:rPr>
              <a:t>Subscript operator[ ]</a:t>
            </a:r>
          </a:p>
        </p:txBody>
      </p:sp>
      <p:sp>
        <p:nvSpPr>
          <p:cNvPr id="6" name="Rectangle 3"/>
          <p:cNvSpPr txBox="1">
            <a:spLocks noChangeArrowheads="1"/>
          </p:cNvSpPr>
          <p:nvPr/>
        </p:nvSpPr>
        <p:spPr>
          <a:xfrm>
            <a:off x="228600" y="1219200"/>
            <a:ext cx="8878956" cy="56388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Student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a:t>
            </a:r>
            <a:r>
              <a:rPr lang="en-US" sz="2000" kern="0" dirty="0">
                <a:latin typeface="Consolas" panose="020B0609020204030204" pitchFamily="49" charset="0"/>
                <a:cs typeface="Tahoma" pitchFamily="34" charset="0"/>
              </a:rPr>
              <a:t> </a:t>
            </a:r>
            <a:r>
              <a:rPr lang="en-US" sz="2000" b="1" kern="0" dirty="0" smtClean="0">
                <a:solidFill>
                  <a:schemeClr val="tx1">
                    <a:lumMod val="50000"/>
                    <a:lumOff val="50000"/>
                  </a:schemeClr>
                </a:solidFill>
                <a:latin typeface="Consolas" panose="020B0609020204030204" pitchFamily="49" charset="0"/>
                <a:cs typeface="Tahoma" pitchFamily="34" charset="0"/>
              </a:rPr>
              <a:t>private</a:t>
            </a:r>
            <a:r>
              <a:rPr lang="en-US" sz="2000" b="1" kern="0" dirty="0">
                <a:solidFill>
                  <a:schemeClr val="tx1">
                    <a:lumMod val="50000"/>
                    <a:lumOff val="50000"/>
                  </a:schemeClr>
                </a:solidFill>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double </a:t>
            </a:r>
            <a:r>
              <a:rPr lang="en-US" sz="2000" kern="0" dirty="0" err="1">
                <a:latin typeface="Consolas" panose="020B0609020204030204" pitchFamily="49" charset="0"/>
                <a:cs typeface="Tahoma" pitchFamily="34" charset="0"/>
              </a:rPr>
              <a:t>gpa</a:t>
            </a:r>
            <a:r>
              <a:rPr lang="en-US" sz="2000" kern="0" dirty="0">
                <a:latin typeface="Consolas" panose="020B0609020204030204" pitchFamily="49" charset="0"/>
                <a:cs typeface="Tahoma" pitchFamily="34" charset="0"/>
              </a:rPr>
              <a:t>[8];</a:t>
            </a:r>
          </a:p>
          <a:p>
            <a:pPr marL="342900" lvl="1" indent="-34290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 </a:t>
            </a:r>
            <a:r>
              <a:rPr lang="en-US" sz="2000" b="1" kern="0" dirty="0" smtClean="0">
                <a:solidFill>
                  <a:schemeClr val="tx1">
                    <a:lumMod val="50000"/>
                    <a:lumOff val="50000"/>
                  </a:schemeClr>
                </a:solidFill>
                <a:latin typeface="Consolas" panose="020B0609020204030204" pitchFamily="49" charset="0"/>
                <a:cs typeface="Tahoma" pitchFamily="34" charset="0"/>
              </a:rPr>
              <a:t>public</a:t>
            </a:r>
            <a:r>
              <a:rPr lang="en-US" sz="2000" b="1" kern="0" dirty="0">
                <a:solidFill>
                  <a:schemeClr val="tx1">
                    <a:lumMod val="50000"/>
                    <a:lumOff val="50000"/>
                  </a:schemeClr>
                </a:solidFill>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Student () </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[0</a:t>
            </a:r>
            <a:r>
              <a:rPr lang="en-US" kern="0" dirty="0" smtClean="0">
                <a:latin typeface="Consolas" panose="020B0609020204030204" pitchFamily="49" charset="0"/>
                <a:cs typeface="Tahoma" pitchFamily="34" charset="0"/>
              </a:rPr>
              <a:t>]=3.5</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[1]=3.2</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[2]=4</a:t>
            </a:r>
            <a:r>
              <a:rPr lang="en-US" kern="0" dirty="0">
                <a:latin typeface="Consolas" panose="020B0609020204030204" pitchFamily="49" charset="0"/>
                <a:cs typeface="Tahoma" pitchFamily="34" charset="0"/>
              </a:rPr>
              <a:t>;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[3</a:t>
            </a:r>
            <a:r>
              <a:rPr lang="en-US" kern="0" dirty="0" smtClean="0">
                <a:latin typeface="Consolas" panose="020B0609020204030204" pitchFamily="49" charset="0"/>
                <a:cs typeface="Tahoma" pitchFamily="34" charset="0"/>
              </a:rPr>
              <a:t>]=3.3</a:t>
            </a:r>
            <a:r>
              <a:rPr lang="en-US" kern="0" dirty="0">
                <a:latin typeface="Consolas" panose="020B0609020204030204" pitchFamily="49" charset="0"/>
                <a:cs typeface="Tahoma" pitchFamily="34" charset="0"/>
              </a:rPr>
              <a:t>; </a:t>
            </a:r>
          </a:p>
          <a:p>
            <a:pPr marL="742950" lvl="1" indent="-285750" eaLnBrk="0" hangingPunct="0">
              <a:lnSpc>
                <a:spcPct val="80000"/>
              </a:lnSpc>
              <a:spcBef>
                <a:spcPct val="20000"/>
              </a:spcBef>
              <a:defRPr/>
            </a:pPr>
            <a:r>
              <a:rPr lang="en-US" kern="0" dirty="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[4]=3.8</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[5]=3.6</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[6]=3.5</a:t>
            </a:r>
            <a:r>
              <a:rPr lang="en-US" kern="0" dirty="0">
                <a:latin typeface="Consolas" panose="020B0609020204030204" pitchFamily="49" charset="0"/>
                <a:cs typeface="Tahoma" pitchFamily="34" charset="0"/>
              </a:rPr>
              <a:t>; </a:t>
            </a:r>
            <a:r>
              <a:rPr lang="en-US" kern="0" dirty="0" smtClean="0">
                <a:latin typeface="Consolas" panose="020B0609020204030204" pitchFamily="49" charset="0"/>
                <a:cs typeface="Tahoma" pitchFamily="34" charset="0"/>
              </a:rPr>
              <a:t> </a:t>
            </a:r>
            <a:r>
              <a:rPr lang="en-US" kern="0" dirty="0" err="1" smtClean="0">
                <a:latin typeface="Consolas" panose="020B0609020204030204" pitchFamily="49" charset="0"/>
                <a:cs typeface="Tahoma" pitchFamily="34" charset="0"/>
              </a:rPr>
              <a:t>gpa</a:t>
            </a:r>
            <a:r>
              <a:rPr lang="en-US" kern="0" dirty="0" smtClean="0">
                <a:latin typeface="Consolas" panose="020B0609020204030204" pitchFamily="49" charset="0"/>
                <a:cs typeface="Tahoma" pitchFamily="34" charset="0"/>
              </a:rPr>
              <a:t>[7]=3.8</a:t>
            </a:r>
            <a:r>
              <a:rPr lang="en-US" kern="0" dirty="0">
                <a:latin typeface="Consolas" panose="020B0609020204030204" pitchFamily="49" charset="0"/>
                <a:cs typeface="Tahoma" pitchFamily="34" charset="0"/>
              </a:rPr>
              <a:t>;</a:t>
            </a:r>
            <a:endParaRPr lang="en-US" sz="2800" kern="0" dirty="0">
              <a:latin typeface="Consolas" panose="020B0609020204030204" pitchFamily="49" charset="0"/>
              <a:cs typeface="Tahoma" pitchFamily="34" charset="0"/>
            </a:endParaRP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kern="0" dirty="0" smtClean="0">
                <a:latin typeface="Consolas" panose="020B0609020204030204" pitchFamily="49" charset="0"/>
                <a:cs typeface="Tahoma" pitchFamily="34" charset="0"/>
              </a:rPr>
              <a:t>}</a:t>
            </a:r>
            <a:endParaRPr lang="en-US" sz="2000" kern="0" dirty="0">
              <a:latin typeface="Consolas" panose="020B0609020204030204" pitchFamily="49" charset="0"/>
              <a:cs typeface="Tahoma" pitchFamily="34" charset="0"/>
            </a:endParaRPr>
          </a:p>
          <a:p>
            <a:pPr marL="742950" lvl="1" indent="-285750" eaLnBrk="0" hangingPunct="0">
              <a:lnSpc>
                <a:spcPct val="80000"/>
              </a:lnSpc>
              <a:spcBef>
                <a:spcPct val="20000"/>
              </a:spcBef>
              <a:defRPr/>
            </a:pPr>
            <a:r>
              <a:rPr lang="en-US" sz="2000" kern="0" dirty="0">
                <a:solidFill>
                  <a:srgbClr val="B80000"/>
                </a:solidFill>
                <a:latin typeface="Consolas" panose="020B0609020204030204" pitchFamily="49" charset="0"/>
                <a:cs typeface="Tahoma" pitchFamily="34" charset="0"/>
              </a:rPr>
              <a:t>	 </a:t>
            </a:r>
            <a:r>
              <a:rPr lang="en-US" sz="2000" b="1" kern="0" dirty="0" smtClean="0">
                <a:solidFill>
                  <a:srgbClr val="B80000"/>
                </a:solidFill>
                <a:latin typeface="Consolas" panose="020B0609020204030204" pitchFamily="49" charset="0"/>
                <a:cs typeface="Tahoma" pitchFamily="34" charset="0"/>
              </a:rPr>
              <a:t>double</a:t>
            </a:r>
            <a:r>
              <a:rPr lang="en-US" sz="2000" b="1" kern="0" dirty="0">
                <a:solidFill>
                  <a:srgbClr val="B80000"/>
                </a:solidFill>
                <a:latin typeface="Consolas" panose="020B0609020204030204" pitchFamily="49" charset="0"/>
                <a:cs typeface="Tahoma" pitchFamily="34" charset="0"/>
              </a:rPr>
              <a:t>&amp; </a:t>
            </a:r>
            <a:r>
              <a:rPr lang="en-US" sz="2000" b="1" kern="0" dirty="0" err="1">
                <a:solidFill>
                  <a:srgbClr val="B80000"/>
                </a:solidFill>
                <a:latin typeface="Consolas" panose="020B0609020204030204" pitchFamily="49" charset="0"/>
                <a:cs typeface="Tahoma" pitchFamily="34" charset="0"/>
              </a:rPr>
              <a:t>opeator</a:t>
            </a:r>
            <a:r>
              <a:rPr lang="en-US" sz="2000" b="1" kern="0" dirty="0">
                <a:solidFill>
                  <a:srgbClr val="B80000"/>
                </a:solidFill>
                <a:latin typeface="Consolas" panose="020B0609020204030204" pitchFamily="49" charset="0"/>
                <a:cs typeface="Tahoma" pitchFamily="34" charset="0"/>
              </a:rPr>
              <a:t>[] (</a:t>
            </a:r>
            <a:r>
              <a:rPr lang="en-US" sz="2000" b="1" kern="0" dirty="0" err="1">
                <a:solidFill>
                  <a:srgbClr val="B80000"/>
                </a:solidFill>
                <a:latin typeface="Consolas" panose="020B0609020204030204" pitchFamily="49" charset="0"/>
                <a:cs typeface="Tahoma" pitchFamily="34" charset="0"/>
              </a:rPr>
              <a:t>int</a:t>
            </a:r>
            <a:r>
              <a:rPr lang="en-US" sz="2000" b="1" kern="0" dirty="0">
                <a:solidFill>
                  <a:srgbClr val="B80000"/>
                </a:solidFill>
                <a:latin typeface="Consolas" panose="020B0609020204030204" pitchFamily="49" charset="0"/>
                <a:cs typeface="Tahoma" pitchFamily="34" charset="0"/>
              </a:rPr>
              <a:t> Index);</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kern="0" dirty="0" smtClean="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smtClean="0">
                <a:solidFill>
                  <a:srgbClr val="2C14DE"/>
                </a:solidFill>
                <a:latin typeface="Consolas" panose="020B0609020204030204" pitchFamily="49" charset="0"/>
                <a:cs typeface="ＭＳ Ｐゴシック" charset="0"/>
              </a:rPr>
              <a:t>double&amp; Student::operator [ ] (</a:t>
            </a:r>
            <a:r>
              <a:rPr lang="en-US" sz="2000" b="1" kern="0" dirty="0" err="1" smtClean="0">
                <a:solidFill>
                  <a:srgbClr val="2C14DE"/>
                </a:solidFill>
                <a:latin typeface="Consolas" panose="020B0609020204030204" pitchFamily="49" charset="0"/>
                <a:cs typeface="ＭＳ Ｐゴシック" charset="0"/>
              </a:rPr>
              <a:t>int</a:t>
            </a:r>
            <a:r>
              <a:rPr lang="en-US" sz="2000" b="1" kern="0" dirty="0" smtClean="0">
                <a:solidFill>
                  <a:srgbClr val="2C14DE"/>
                </a:solidFill>
                <a:latin typeface="Consolas" panose="020B0609020204030204" pitchFamily="49" charset="0"/>
                <a:cs typeface="ＭＳ Ｐゴシック" charset="0"/>
              </a:rPr>
              <a:t> Index)</a:t>
            </a:r>
          </a:p>
          <a:p>
            <a:pPr marL="342900" indent="-342900" eaLnBrk="0" hangingPunct="0">
              <a:lnSpc>
                <a:spcPct val="80000"/>
              </a:lnSpc>
              <a:spcBef>
                <a:spcPct val="20000"/>
              </a:spcBef>
              <a:buFont typeface="Monotype Sorts" pitchFamily="2" charset="2"/>
              <a:buNone/>
              <a:defRPr/>
            </a:pPr>
            <a:r>
              <a:rPr lang="en-US" sz="2000" b="1" kern="0" dirty="0" smtClean="0">
                <a:latin typeface="Consolas" panose="020B0609020204030204" pitchFamily="49" charset="0"/>
                <a:cs typeface="ＭＳ Ｐゴシック"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a:t>
            </a:r>
            <a:r>
              <a:rPr lang="en-US" sz="2000" b="1" kern="0" dirty="0" err="1">
                <a:latin typeface="Consolas" panose="020B0609020204030204" pitchFamily="49" charset="0"/>
                <a:cs typeface="ＭＳ Ｐゴシック" charset="0"/>
              </a:rPr>
              <a:t>gpa</a:t>
            </a:r>
            <a:r>
              <a:rPr lang="en-US" sz="2000" b="1" kern="0" dirty="0">
                <a:latin typeface="Consolas" panose="020B0609020204030204" pitchFamily="49" charset="0"/>
                <a:cs typeface="ＭＳ Ｐゴシック" charset="0"/>
              </a:rPr>
              <a:t>[Index];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013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7956" y="-40341"/>
            <a:ext cx="8229600" cy="1143000"/>
          </a:xfrm>
        </p:spPr>
        <p:txBody>
          <a:bodyPr/>
          <a:lstStyle/>
          <a:p>
            <a:r>
              <a:rPr lang="en-US" b="1" dirty="0" smtClean="0">
                <a:solidFill>
                  <a:srgbClr val="B80000"/>
                </a:solidFill>
              </a:rPr>
              <a:t>Subscript operator[ ]</a:t>
            </a:r>
          </a:p>
        </p:txBody>
      </p:sp>
      <p:sp>
        <p:nvSpPr>
          <p:cNvPr id="29699" name="Text Box 3"/>
          <p:cNvSpPr txBox="1">
            <a:spLocks noChangeArrowheads="1"/>
          </p:cNvSpPr>
          <p:nvPr/>
        </p:nvSpPr>
        <p:spPr bwMode="auto">
          <a:xfrm>
            <a:off x="228600" y="1371600"/>
            <a:ext cx="8382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a:t>
            </a:r>
            <a:r>
              <a:rPr lang="en-US" sz="2400" b="1" dirty="0" smtClean="0">
                <a:latin typeface="Consolas" panose="020B0609020204030204" pitchFamily="49" charset="0"/>
              </a:rPr>
              <a:t> double </a:t>
            </a:r>
            <a:r>
              <a:rPr lang="en-US" sz="2400" b="1" dirty="0" err="1">
                <a:latin typeface="Consolas" panose="020B0609020204030204" pitchFamily="49" charset="0"/>
              </a:rPr>
              <a:t>gpa</a:t>
            </a:r>
            <a:r>
              <a:rPr lang="en-US" sz="2400" b="1" dirty="0">
                <a:latin typeface="Consolas" panose="020B0609020204030204" pitchFamily="49" charset="0"/>
              </a:rPr>
              <a:t> = </a:t>
            </a:r>
            <a:r>
              <a:rPr lang="en-US" sz="2400" b="1" dirty="0" err="1">
                <a:latin typeface="Consolas" panose="020B0609020204030204" pitchFamily="49" charset="0"/>
              </a:rPr>
              <a:t>semesterGPA</a:t>
            </a:r>
            <a:r>
              <a:rPr lang="en-US" sz="2400" b="1" dirty="0">
                <a:latin typeface="Consolas" panose="020B0609020204030204" pitchFamily="49" charset="0"/>
              </a:rPr>
              <a:t>[4];</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18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7619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54741" y="0"/>
            <a:ext cx="8153400" cy="1066800"/>
          </a:xfrm>
        </p:spPr>
        <p:txBody>
          <a:bodyPr/>
          <a:lstStyle/>
          <a:p>
            <a:r>
              <a:rPr lang="en-US" b="1" dirty="0" smtClean="0">
                <a:solidFill>
                  <a:srgbClr val="B80000"/>
                </a:solidFill>
              </a:rPr>
              <a:t>Subscript operator[ ]</a:t>
            </a:r>
          </a:p>
        </p:txBody>
      </p:sp>
      <p:sp>
        <p:nvSpPr>
          <p:cNvPr id="30723" name="Rectangle 3"/>
          <p:cNvSpPr>
            <a:spLocks noGrp="1" noChangeArrowheads="1"/>
          </p:cNvSpPr>
          <p:nvPr>
            <p:ph type="body" idx="1"/>
          </p:nvPr>
        </p:nvSpPr>
        <p:spPr>
          <a:xfrm>
            <a:off x="76200" y="1219200"/>
            <a:ext cx="8915400" cy="5486400"/>
          </a:xfrm>
        </p:spPr>
        <p:txBody>
          <a:bodyPr>
            <a:normAutofit/>
          </a:bodyPr>
          <a:lstStyle/>
          <a:p>
            <a:pPr algn="just"/>
            <a:r>
              <a:rPr lang="en-US" sz="2800" b="1" dirty="0" smtClean="0">
                <a:latin typeface="+mj-lt"/>
                <a:cs typeface="Tahoma" panose="020B0604030504040204" pitchFamily="34" charset="0"/>
              </a:rPr>
              <a:t>How the statement executes?</a:t>
            </a:r>
          </a:p>
          <a:p>
            <a:pPr marL="457200" lvl="1" indent="0" algn="just">
              <a:buNone/>
            </a:pPr>
            <a:r>
              <a:rPr lang="en-US" b="1" dirty="0" err="1" smtClean="0">
                <a:solidFill>
                  <a:srgbClr val="2C14DE"/>
                </a:solidFill>
                <a:latin typeface="+mj-lt"/>
                <a:cs typeface="Tahoma" panose="020B0604030504040204" pitchFamily="34" charset="0"/>
              </a:rPr>
              <a:t>semesterGPA</a:t>
            </a:r>
            <a:r>
              <a:rPr lang="en-US" b="1" dirty="0" smtClean="0">
                <a:solidFill>
                  <a:srgbClr val="2C14DE"/>
                </a:solidFill>
                <a:latin typeface="+mj-lt"/>
                <a:cs typeface="Tahoma" panose="020B0604030504040204" pitchFamily="34" charset="0"/>
              </a:rPr>
              <a:t>[0]=3.7;</a:t>
            </a:r>
          </a:p>
          <a:p>
            <a:pPr lvl="1" algn="just"/>
            <a:endParaRPr lang="en-US" dirty="0" smtClean="0">
              <a:latin typeface="+mj-lt"/>
              <a:cs typeface="Tahoma" panose="020B0604030504040204" pitchFamily="34" charset="0"/>
            </a:endParaRPr>
          </a:p>
          <a:p>
            <a:pPr algn="just"/>
            <a:r>
              <a:rPr lang="en-US" sz="2800" dirty="0" smtClean="0">
                <a:latin typeface="+mj-lt"/>
                <a:cs typeface="Tahoma" panose="020B0604030504040204" pitchFamily="34" charset="0"/>
              </a:rPr>
              <a:t>The </a:t>
            </a:r>
            <a:r>
              <a:rPr lang="en-US" sz="2800" b="1" dirty="0" smtClean="0">
                <a:solidFill>
                  <a:srgbClr val="2C14DE"/>
                </a:solidFill>
                <a:latin typeface="+mj-lt"/>
                <a:cs typeface="Tahoma" panose="020B0604030504040204" pitchFamily="34" charset="0"/>
              </a:rPr>
              <a:t>[ ] </a:t>
            </a:r>
            <a:r>
              <a:rPr lang="en-US" sz="2800" dirty="0" smtClean="0">
                <a:latin typeface="+mj-lt"/>
                <a:cs typeface="Tahoma" panose="020B0604030504040204" pitchFamily="34" charset="0"/>
              </a:rPr>
              <a:t>has </a:t>
            </a:r>
            <a:r>
              <a:rPr lang="en-US" sz="2800" b="1" dirty="0" smtClean="0">
                <a:solidFill>
                  <a:srgbClr val="2C14DE"/>
                </a:solidFill>
                <a:latin typeface="+mj-lt"/>
                <a:cs typeface="Tahoma" panose="020B0604030504040204" pitchFamily="34" charset="0"/>
              </a:rPr>
              <a:t>highest priority </a:t>
            </a:r>
            <a:r>
              <a:rPr lang="en-US" sz="2800" dirty="0" smtClean="0">
                <a:latin typeface="+mj-lt"/>
                <a:cs typeface="Tahoma" panose="020B0604030504040204" pitchFamily="34" charset="0"/>
              </a:rPr>
              <a:t>than the </a:t>
            </a:r>
            <a:r>
              <a:rPr lang="en-US" sz="2800" b="1" dirty="0" smtClean="0">
                <a:solidFill>
                  <a:srgbClr val="2C14DE"/>
                </a:solidFill>
                <a:latin typeface="+mj-lt"/>
                <a:cs typeface="Tahoma" panose="020B0604030504040204" pitchFamily="34" charset="0"/>
              </a:rPr>
              <a:t>assignment operator</a:t>
            </a:r>
            <a:r>
              <a:rPr lang="en-US" sz="2800" dirty="0" smtClean="0">
                <a:latin typeface="+mj-lt"/>
                <a:cs typeface="Tahoma" panose="020B0604030504040204" pitchFamily="34" charset="0"/>
              </a:rPr>
              <a:t>, therefore </a:t>
            </a:r>
            <a:r>
              <a:rPr lang="en-US" sz="2800" b="1" dirty="0" err="1" smtClean="0">
                <a:solidFill>
                  <a:srgbClr val="2C14DE"/>
                </a:solidFill>
                <a:latin typeface="+mj-lt"/>
                <a:cs typeface="Tahoma" panose="020B0604030504040204" pitchFamily="34" charset="0"/>
              </a:rPr>
              <a:t>semesterGPA</a:t>
            </a:r>
            <a:r>
              <a:rPr lang="en-US" sz="2800" b="1" dirty="0" smtClean="0">
                <a:solidFill>
                  <a:srgbClr val="2C14DE"/>
                </a:solidFill>
                <a:latin typeface="+mj-lt"/>
                <a:cs typeface="Tahoma" panose="020B0604030504040204" pitchFamily="34" charset="0"/>
              </a:rPr>
              <a:t>[0]</a:t>
            </a:r>
            <a:r>
              <a:rPr lang="en-US" sz="2800" dirty="0" smtClean="0">
                <a:solidFill>
                  <a:srgbClr val="2C14DE"/>
                </a:solidFill>
                <a:latin typeface="+mj-lt"/>
                <a:cs typeface="Tahoma" panose="020B0604030504040204" pitchFamily="34" charset="0"/>
              </a:rPr>
              <a:t> </a:t>
            </a:r>
            <a:r>
              <a:rPr lang="en-US" sz="2800" dirty="0" smtClean="0">
                <a:latin typeface="+mj-lt"/>
                <a:cs typeface="Tahoma" panose="020B0604030504040204" pitchFamily="34" charset="0"/>
              </a:rPr>
              <a:t>is </a:t>
            </a:r>
            <a:r>
              <a:rPr lang="en-US" sz="2800" b="1" dirty="0" smtClean="0">
                <a:latin typeface="+mj-lt"/>
                <a:cs typeface="Tahoma" panose="020B0604030504040204" pitchFamily="34" charset="0"/>
              </a:rPr>
              <a:t>processed first</a:t>
            </a:r>
            <a:r>
              <a:rPr lang="en-US" sz="2800" dirty="0" smtClean="0">
                <a:latin typeface="+mj-lt"/>
                <a:cs typeface="Tahoma" panose="020B0604030504040204" pitchFamily="34" charset="0"/>
              </a:rPr>
              <a:t>. </a:t>
            </a:r>
          </a:p>
          <a:p>
            <a:pPr algn="just"/>
            <a:endParaRPr lang="en-US" sz="2800" dirty="0" smtClean="0">
              <a:latin typeface="+mj-lt"/>
              <a:cs typeface="Tahoma" panose="020B0604030504040204" pitchFamily="34" charset="0"/>
            </a:endParaRPr>
          </a:p>
          <a:p>
            <a:pPr algn="just"/>
            <a:r>
              <a:rPr lang="en-US" sz="2800" b="1" dirty="0" err="1" smtClean="0">
                <a:solidFill>
                  <a:srgbClr val="2C14DE"/>
                </a:solidFill>
                <a:latin typeface="+mj-lt"/>
                <a:cs typeface="Tahoma" panose="020B0604030504040204" pitchFamily="34" charset="0"/>
              </a:rPr>
              <a:t>semesterGPA</a:t>
            </a:r>
            <a:r>
              <a:rPr lang="en-US" sz="2800" b="1" dirty="0" smtClean="0">
                <a:solidFill>
                  <a:srgbClr val="2C14DE"/>
                </a:solidFill>
                <a:latin typeface="+mj-lt"/>
                <a:cs typeface="Tahoma" panose="020B0604030504040204" pitchFamily="34" charset="0"/>
              </a:rPr>
              <a:t>[0] </a:t>
            </a:r>
            <a:r>
              <a:rPr lang="en-US" sz="2800" dirty="0" smtClean="0">
                <a:latin typeface="+mj-lt"/>
                <a:cs typeface="Tahoma" panose="020B0604030504040204" pitchFamily="34" charset="0"/>
              </a:rPr>
              <a:t>calls </a:t>
            </a:r>
            <a:r>
              <a:rPr lang="en-US" sz="2800" b="1" dirty="0" smtClean="0">
                <a:solidFill>
                  <a:srgbClr val="2C14DE"/>
                </a:solidFill>
                <a:latin typeface="+mj-lt"/>
                <a:cs typeface="Tahoma" panose="020B0604030504040204" pitchFamily="34" charset="0"/>
              </a:rPr>
              <a:t>operator [ ]</a:t>
            </a:r>
            <a:r>
              <a:rPr lang="en-US" sz="2800" dirty="0" smtClean="0">
                <a:latin typeface="+mj-lt"/>
                <a:cs typeface="Tahoma" panose="020B0604030504040204" pitchFamily="34" charset="0"/>
              </a:rPr>
              <a:t>, which then </a:t>
            </a:r>
            <a:r>
              <a:rPr lang="en-US" sz="2800" b="1" dirty="0" smtClean="0">
                <a:latin typeface="+mj-lt"/>
                <a:cs typeface="Tahoma" panose="020B0604030504040204" pitchFamily="34" charset="0"/>
              </a:rPr>
              <a:t>return</a:t>
            </a:r>
            <a:r>
              <a:rPr lang="en-US" sz="2800" dirty="0" smtClean="0">
                <a:latin typeface="+mj-lt"/>
                <a:cs typeface="Tahoma" panose="020B0604030504040204" pitchFamily="34" charset="0"/>
              </a:rPr>
              <a:t> a </a:t>
            </a:r>
            <a:r>
              <a:rPr lang="en-US" sz="2800" b="1" dirty="0" smtClean="0">
                <a:latin typeface="+mj-lt"/>
                <a:cs typeface="Tahoma" panose="020B0604030504040204" pitchFamily="34" charset="0"/>
              </a:rPr>
              <a:t>reference</a:t>
            </a:r>
            <a:r>
              <a:rPr lang="en-US" sz="2800" dirty="0" smtClean="0">
                <a:latin typeface="+mj-lt"/>
                <a:cs typeface="Tahoma" panose="020B0604030504040204" pitchFamily="34" charset="0"/>
              </a:rPr>
              <a:t> of </a:t>
            </a:r>
            <a:r>
              <a:rPr lang="en-US" sz="2800" b="1" dirty="0" err="1" smtClean="0">
                <a:solidFill>
                  <a:srgbClr val="2C14DE"/>
                </a:solidFill>
                <a:latin typeface="+mj-lt"/>
                <a:cs typeface="Tahoma" panose="020B0604030504040204" pitchFamily="34" charset="0"/>
              </a:rPr>
              <a:t>semesterGPA.gpa</a:t>
            </a:r>
            <a:r>
              <a:rPr lang="en-US" sz="2800" b="1" dirty="0" smtClean="0">
                <a:solidFill>
                  <a:srgbClr val="2C14DE"/>
                </a:solidFill>
                <a:latin typeface="+mj-lt"/>
                <a:cs typeface="Tahoma" panose="020B0604030504040204" pitchFamily="34" charset="0"/>
              </a:rPr>
              <a:t>[0]</a:t>
            </a:r>
            <a:r>
              <a:rPr lang="en-US" sz="2800" dirty="0" smtClean="0">
                <a:latin typeface="+mj-lt"/>
                <a:cs typeface="Tahoma" panose="020B0604030504040204" pitchFamily="34" charset="0"/>
              </a:rPr>
              <a:t>.</a:t>
            </a:r>
          </a:p>
          <a:p>
            <a:endParaRPr lang="en-US" dirty="0" smtClean="0">
              <a:solidFill>
                <a:srgbClr val="FF3300"/>
              </a:solidFill>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829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Subscript operator[ ]</a:t>
            </a:r>
          </a:p>
        </p:txBody>
      </p:sp>
      <p:sp>
        <p:nvSpPr>
          <p:cNvPr id="39939" name="Rectangle 3"/>
          <p:cNvSpPr>
            <a:spLocks noGrp="1" noChangeArrowheads="1"/>
          </p:cNvSpPr>
          <p:nvPr>
            <p:ph type="body" idx="1"/>
          </p:nvPr>
        </p:nvSpPr>
        <p:spPr>
          <a:xfrm>
            <a:off x="30472" y="1196135"/>
            <a:ext cx="9036424" cy="4876800"/>
          </a:xfrm>
        </p:spPr>
        <p:txBody>
          <a:bodyPr/>
          <a:lstStyle/>
          <a:p>
            <a:pPr algn="just">
              <a:defRPr/>
            </a:pPr>
            <a:r>
              <a:rPr lang="en-US" sz="2800" dirty="0" smtClean="0">
                <a:cs typeface="Tahoma" pitchFamily="34" charset="0"/>
              </a:rPr>
              <a:t>The </a:t>
            </a:r>
            <a:r>
              <a:rPr lang="en-US" sz="2800" b="1" dirty="0" smtClean="0">
                <a:solidFill>
                  <a:srgbClr val="B80000"/>
                </a:solidFill>
                <a:cs typeface="Tahoma" pitchFamily="34" charset="0"/>
              </a:rPr>
              <a:t>return value </a:t>
            </a:r>
            <a:r>
              <a:rPr lang="en-US" sz="2800" dirty="0" smtClean="0">
                <a:cs typeface="Tahoma" pitchFamily="34" charset="0"/>
              </a:rPr>
              <a:t>is </a:t>
            </a:r>
            <a:r>
              <a:rPr lang="en-US" sz="2800" b="1" dirty="0" smtClean="0">
                <a:solidFill>
                  <a:srgbClr val="2C14DE"/>
                </a:solidFill>
                <a:cs typeface="Tahoma" pitchFamily="34" charset="0"/>
              </a:rPr>
              <a:t>reference</a:t>
            </a:r>
            <a:r>
              <a:rPr lang="en-US" sz="2800" dirty="0" smtClean="0">
                <a:solidFill>
                  <a:srgbClr val="2C14DE"/>
                </a:solidFill>
                <a:cs typeface="Tahoma" pitchFamily="34" charset="0"/>
              </a:rPr>
              <a:t> </a:t>
            </a:r>
            <a:r>
              <a:rPr lang="en-US" sz="2800" dirty="0" smtClean="0">
                <a:cs typeface="Tahoma" pitchFamily="34" charset="0"/>
              </a:rPr>
              <a:t>to </a:t>
            </a:r>
            <a:r>
              <a:rPr lang="en-US" sz="2800" b="1" dirty="0" smtClean="0">
                <a:solidFill>
                  <a:srgbClr val="2C14DE"/>
                </a:solidFill>
                <a:cs typeface="Tahoma" pitchFamily="34" charset="0"/>
              </a:rPr>
              <a:t>semesterGPA.gpa[0]</a:t>
            </a:r>
            <a:r>
              <a:rPr lang="en-US" sz="2800" dirty="0" smtClean="0">
                <a:cs typeface="Tahoma" pitchFamily="34" charset="0"/>
              </a:rPr>
              <a:t>,  and the </a:t>
            </a:r>
            <a:r>
              <a:rPr lang="en-US" sz="2800" b="1" dirty="0" smtClean="0">
                <a:cs typeface="Tahoma" pitchFamily="34" charset="0"/>
              </a:rPr>
              <a:t>statement</a:t>
            </a:r>
            <a:r>
              <a:rPr lang="en-US" sz="2800" dirty="0" smtClean="0">
                <a:cs typeface="Tahoma" pitchFamily="34" charset="0"/>
              </a:rPr>
              <a:t> </a:t>
            </a:r>
            <a:r>
              <a:rPr lang="en-US" sz="2800" dirty="0" err="1" smtClean="0">
                <a:solidFill>
                  <a:srgbClr val="2C14DE"/>
                </a:solidFill>
                <a:effectLst>
                  <a:outerShdw blurRad="38100" dist="38100" dir="2700000" algn="tl">
                    <a:srgbClr val="000000">
                      <a:alpha val="43137"/>
                    </a:srgbClr>
                  </a:outerShdw>
                </a:effectLst>
                <a:cs typeface="Tahoma" pitchFamily="34" charset="0"/>
              </a:rPr>
              <a:t>semesterGPA</a:t>
            </a:r>
            <a:r>
              <a:rPr lang="en-US" sz="2800" dirty="0" smtClean="0">
                <a:solidFill>
                  <a:srgbClr val="2C14DE"/>
                </a:solidFill>
                <a:effectLst>
                  <a:outerShdw blurRad="38100" dist="38100" dir="2700000" algn="tl">
                    <a:srgbClr val="000000">
                      <a:alpha val="43137"/>
                    </a:srgbClr>
                  </a:outerShdw>
                </a:effectLst>
                <a:cs typeface="Tahoma" pitchFamily="34" charset="0"/>
              </a:rPr>
              <a:t>[0] = 3.7 </a:t>
            </a:r>
            <a:r>
              <a:rPr lang="en-US" sz="2800" dirty="0" smtClean="0">
                <a:cs typeface="Tahoma" pitchFamily="34" charset="0"/>
              </a:rPr>
              <a:t>is actually </a:t>
            </a:r>
            <a:r>
              <a:rPr lang="en-US" sz="2800" b="1" dirty="0" smtClean="0">
                <a:solidFill>
                  <a:srgbClr val="2C14DE"/>
                </a:solidFill>
                <a:cs typeface="Tahoma" pitchFamily="34" charset="0"/>
              </a:rPr>
              <a:t>integer assignment</a:t>
            </a:r>
            <a:r>
              <a:rPr lang="en-US" sz="2800" dirty="0" smtClean="0">
                <a:cs typeface="Tahoma" pitchFamily="34" charset="0"/>
              </a:rPr>
              <a:t>.</a:t>
            </a:r>
          </a:p>
          <a:p>
            <a:pPr>
              <a:defRPr/>
            </a:pPr>
            <a:endParaRPr lang="en-US" dirty="0" smtClean="0">
              <a:solidFill>
                <a:srgbClr val="FF3300"/>
              </a:solidFill>
              <a:cs typeface="Tahoma" pitchFamily="34" charset="0"/>
            </a:endParaRPr>
          </a:p>
          <a:p>
            <a:pPr>
              <a:defRPr/>
            </a:pPr>
            <a:endParaRPr lang="en-US" dirty="0" smtClean="0">
              <a:solidFill>
                <a:srgbClr val="FF3300"/>
              </a:solidFill>
              <a:cs typeface="Tahoma" pitchFamily="34" charset="0"/>
            </a:endParaRPr>
          </a:p>
        </p:txBody>
      </p:sp>
      <p:sp>
        <p:nvSpPr>
          <p:cNvPr id="31748" name="Text Box 3"/>
          <p:cNvSpPr txBox="1">
            <a:spLocks noChangeArrowheads="1"/>
          </p:cNvSpPr>
          <p:nvPr/>
        </p:nvSpPr>
        <p:spPr bwMode="auto">
          <a:xfrm>
            <a:off x="357684" y="3092245"/>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p>
          <a:p>
            <a:pPr eaLnBrk="1" hangingPunct="1"/>
            <a:r>
              <a:rPr lang="en-US" sz="2400" b="1" dirty="0">
                <a:solidFill>
                  <a:srgbClr val="FF0000"/>
                </a:solidFill>
                <a:latin typeface="Consolas" panose="020B0609020204030204" pitchFamily="49" charset="0"/>
              </a:rPr>
              <a:t>	// the above statement is processed like as</a:t>
            </a:r>
          </a:p>
          <a:p>
            <a:pPr eaLnBrk="1" hangingPunct="1"/>
            <a:r>
              <a:rPr lang="en-US" sz="2400" b="1" dirty="0">
                <a:solidFill>
                  <a:srgbClr val="FF0000"/>
                </a:solidFill>
                <a:latin typeface="Consolas" panose="020B0609020204030204" pitchFamily="49" charset="0"/>
              </a:rPr>
              <a:t>	</a:t>
            </a:r>
            <a:r>
              <a:rPr lang="en-US" sz="2400" b="1" dirty="0" err="1">
                <a:solidFill>
                  <a:srgbClr val="FF0000"/>
                </a:solidFill>
                <a:latin typeface="Consolas" panose="020B0609020204030204" pitchFamily="49" charset="0"/>
              </a:rPr>
              <a:t>semesterGPA.gpa</a:t>
            </a:r>
            <a:r>
              <a:rPr lang="en-US" sz="2400" b="1" dirty="0">
                <a:solidFill>
                  <a:srgbClr val="FF0000"/>
                </a:solidFill>
                <a:latin typeface="Consolas" panose="020B0609020204030204" pitchFamily="49" charset="0"/>
              </a:rPr>
              <a:t>[0] = 3.7</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0421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Operator Overloading</a:t>
            </a:r>
            <a:r>
              <a:rPr lang="en-US" dirty="0" smtClean="0"/>
              <a:t/>
            </a:r>
            <a:br>
              <a:rPr lang="en-US" dirty="0" smtClean="0"/>
            </a:br>
            <a:r>
              <a:rPr lang="en-US" sz="2600" dirty="0" smtClean="0"/>
              <a:t>(CS 217)</a:t>
            </a:r>
            <a:br>
              <a:rPr lang="en-US" sz="2600" dirty="0" smtClean="0"/>
            </a:br>
            <a:r>
              <a:rPr lang="en-US" sz="2600" u="sng" dirty="0" smtClean="0"/>
              <a:t>(Video Lecture – 25</a:t>
            </a:r>
            <a:r>
              <a:rPr lang="en-US" sz="2600" u="sng" baseline="30000" dirty="0" smtClean="0"/>
              <a:t>th</a:t>
            </a:r>
            <a:r>
              <a:rPr lang="en-US" sz="2600" u="sng" dirty="0" smtClean="0"/>
              <a:t> March 2020</a:t>
            </a:r>
            <a:r>
              <a:rPr lang="en-US" sz="2600" dirty="0" smtClean="0"/>
              <a:t>)</a:t>
            </a:r>
            <a:endParaRPr lang="en-US" sz="2600" dirty="0"/>
          </a:p>
        </p:txBody>
      </p:sp>
      <p:sp>
        <p:nvSpPr>
          <p:cNvPr id="3" name="Subtitle 2"/>
          <p:cNvSpPr>
            <a:spLocks noGrp="1"/>
          </p:cNvSpPr>
          <p:nvPr>
            <p:ph type="subTitle" idx="1"/>
          </p:nvPr>
        </p:nvSpPr>
        <p:spPr>
          <a:xfrm>
            <a:off x="228600" y="3962400"/>
            <a:ext cx="8686800" cy="2743200"/>
          </a:xfrm>
        </p:spPr>
        <p:txBody>
          <a:bodyPr>
            <a:normAutofit lnSpcReduction="10000"/>
          </a:bodyPr>
          <a:lstStyle/>
          <a:p>
            <a:endParaRPr lang="en-US" sz="2600" dirty="0" smtClean="0"/>
          </a:p>
          <a:p>
            <a:r>
              <a:rPr lang="en-US" sz="2600" dirty="0" smtClean="0"/>
              <a:t>Dr. Muhammad Aleem,</a:t>
            </a:r>
          </a:p>
          <a:p>
            <a:endParaRPr lang="en-US" sz="2600" dirty="0" smtClean="0"/>
          </a:p>
          <a:p>
            <a:r>
              <a:rPr lang="en-US" sz="2600" dirty="0" smtClean="0"/>
              <a:t>Department of Computer Science, </a:t>
            </a:r>
          </a:p>
          <a:p>
            <a:r>
              <a:rPr lang="en-US" sz="2800" dirty="0"/>
              <a:t>National University of Computer </a:t>
            </a:r>
            <a:r>
              <a:rPr lang="en-US" sz="2800" dirty="0" smtClean="0"/>
              <a:t>&amp; Emerging </a:t>
            </a:r>
            <a:r>
              <a:rPr lang="en-US" sz="2800" dirty="0"/>
              <a:t>Sciences</a:t>
            </a:r>
            <a:r>
              <a:rPr lang="en-US" sz="2600" dirty="0" smtClean="0"/>
              <a:t>, Islamabad Campus</a:t>
            </a:r>
          </a:p>
        </p:txBody>
      </p:sp>
    </p:spTree>
    <p:extLst>
      <p:ext uri="{BB962C8B-B14F-4D97-AF65-F5344CB8AC3E}">
        <p14:creationId xmlns:p14="http://schemas.microsoft.com/office/powerpoint/2010/main" val="30052143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990600"/>
          </a:xfrm>
        </p:spPr>
        <p:txBody>
          <a:bodyPr>
            <a:normAutofit/>
          </a:bodyPr>
          <a:lstStyle/>
          <a:p>
            <a:r>
              <a:rPr lang="en-US" b="1" u="sng" dirty="0" smtClean="0">
                <a:solidFill>
                  <a:srgbClr val="B80000"/>
                </a:solidFill>
              </a:rPr>
              <a:t>Operator Overloading – Part 3</a:t>
            </a:r>
            <a:endParaRPr lang="en-US" b="1" u="sng" dirty="0">
              <a:solidFill>
                <a:srgbClr val="B80000"/>
              </a:solidFill>
            </a:endParaRPr>
          </a:p>
        </p:txBody>
      </p:sp>
    </p:spTree>
    <p:extLst>
      <p:ext uri="{BB962C8B-B14F-4D97-AF65-F5344CB8AC3E}">
        <p14:creationId xmlns:p14="http://schemas.microsoft.com/office/powerpoint/2010/main" val="135953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smtClean="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a:r>
              <a:rPr lang="en-US" sz="2800" b="1" i="1" dirty="0" smtClean="0">
                <a:solidFill>
                  <a:srgbClr val="B80000"/>
                </a:solidFill>
                <a:latin typeface="+mj-lt"/>
              </a:rPr>
              <a:t>An operator can be overloaded by declaring a special member function in the class</a:t>
            </a:r>
          </a:p>
          <a:p>
            <a:endParaRPr lang="en-US" sz="2800" dirty="0" smtClean="0">
              <a:latin typeface="+mj-lt"/>
            </a:endParaRPr>
          </a:p>
          <a:p>
            <a:pPr algn="just"/>
            <a:r>
              <a:rPr lang="en-US" sz="2800" b="1" dirty="0" smtClean="0">
                <a:solidFill>
                  <a:srgbClr val="C00000"/>
                </a:solidFill>
                <a:latin typeface="+mj-lt"/>
              </a:rPr>
              <a:t>Name</a:t>
            </a:r>
            <a:r>
              <a:rPr lang="en-US" sz="2800" b="1" dirty="0" smtClean="0">
                <a:solidFill>
                  <a:srgbClr val="B80000"/>
                </a:solidFill>
                <a:latin typeface="+mj-lt"/>
              </a:rPr>
              <a:t> </a:t>
            </a:r>
            <a:r>
              <a:rPr lang="en-US" sz="2800" b="1" dirty="0" smtClean="0">
                <a:latin typeface="+mj-lt"/>
              </a:rPr>
              <a:t>of the member</a:t>
            </a:r>
            <a:r>
              <a:rPr lang="en-US" sz="2800" b="1" dirty="0" smtClean="0">
                <a:solidFill>
                  <a:srgbClr val="B80000"/>
                </a:solidFill>
                <a:latin typeface="+mj-lt"/>
              </a:rPr>
              <a:t> function </a:t>
            </a:r>
            <a:r>
              <a:rPr lang="en-US" sz="2800" dirty="0" smtClean="0">
                <a:latin typeface="+mj-lt"/>
              </a:rPr>
              <a:t>is </a:t>
            </a:r>
            <a:r>
              <a:rPr lang="en-US" sz="2800" b="1" dirty="0" smtClean="0">
                <a:solidFill>
                  <a:srgbClr val="008000"/>
                </a:solidFill>
                <a:latin typeface="+mj-lt"/>
              </a:rPr>
              <a:t>operator</a:t>
            </a:r>
            <a:r>
              <a:rPr lang="en-US" sz="2800" dirty="0" smtClean="0">
                <a:solidFill>
                  <a:srgbClr val="008000"/>
                </a:solidFill>
                <a:latin typeface="+mj-lt"/>
              </a:rPr>
              <a:t> </a:t>
            </a:r>
            <a:r>
              <a:rPr lang="en-US" sz="2800" dirty="0" smtClean="0">
                <a:latin typeface="+mj-lt"/>
              </a:rPr>
              <a:t>that is </a:t>
            </a:r>
            <a:r>
              <a:rPr lang="en-US" sz="2800" b="1" dirty="0" smtClean="0">
                <a:solidFill>
                  <a:srgbClr val="2C14DE"/>
                </a:solidFill>
                <a:latin typeface="+mj-lt"/>
              </a:rPr>
              <a:t>followed by operator symbol </a:t>
            </a:r>
            <a:r>
              <a:rPr lang="en-US" sz="2800" dirty="0" smtClean="0">
                <a:latin typeface="+mj-lt"/>
              </a:rPr>
              <a:t>e.g., </a:t>
            </a:r>
            <a:r>
              <a:rPr lang="en-US" sz="2800" b="1" dirty="0" smtClean="0">
                <a:latin typeface="+mj-lt"/>
              </a:rPr>
              <a:t>operator+</a:t>
            </a:r>
            <a:r>
              <a:rPr lang="en-US" sz="2800" dirty="0" smtClean="0">
                <a:latin typeface="+mj-lt"/>
              </a:rPr>
              <a:t>, </a:t>
            </a:r>
            <a:r>
              <a:rPr lang="en-US" sz="2800" b="1" dirty="0" smtClean="0">
                <a:latin typeface="+mj-lt"/>
              </a:rPr>
              <a:t>operator/, </a:t>
            </a:r>
            <a:r>
              <a:rPr lang="en-US" sz="2800" dirty="0" smtClean="0">
                <a:latin typeface="+mj-lt"/>
              </a:rPr>
              <a:t>etc.</a:t>
            </a:r>
          </a:p>
          <a:p>
            <a:pPr algn="just"/>
            <a:endParaRPr lang="en-US" sz="2800" dirty="0">
              <a:latin typeface="+mj-lt"/>
            </a:endParaRPr>
          </a:p>
          <a:p>
            <a:r>
              <a:rPr lang="en-US" sz="2800" dirty="0" smtClean="0">
                <a:latin typeface="+mj-lt"/>
              </a:rPr>
              <a:t>Can be </a:t>
            </a:r>
            <a:r>
              <a:rPr lang="en-US" sz="2800" b="1" dirty="0" smtClean="0">
                <a:solidFill>
                  <a:srgbClr val="2C14DE"/>
                </a:solidFill>
                <a:latin typeface="+mj-lt"/>
              </a:rPr>
              <a:t>independent function </a:t>
            </a:r>
            <a:r>
              <a:rPr lang="en-US" sz="2800" dirty="0" smtClean="0">
                <a:latin typeface="+mj-lt"/>
              </a:rPr>
              <a:t>(</a:t>
            </a:r>
            <a:r>
              <a:rPr lang="en-US" sz="2800" i="1" dirty="0">
                <a:latin typeface="+mj-lt"/>
              </a:rPr>
              <a:t>except for the following operators: </a:t>
            </a:r>
            <a:r>
              <a:rPr lang="en-US" sz="2800" b="1" i="1" dirty="0">
                <a:latin typeface="+mj-lt"/>
              </a:rPr>
              <a:t>( )</a:t>
            </a:r>
            <a:r>
              <a:rPr lang="en-US" sz="2800" i="1" dirty="0">
                <a:latin typeface="+mj-lt"/>
              </a:rPr>
              <a:t>, </a:t>
            </a:r>
            <a:r>
              <a:rPr lang="en-US" sz="2800" b="1" i="1" dirty="0">
                <a:latin typeface="+mj-lt"/>
              </a:rPr>
              <a:t>[ ]</a:t>
            </a:r>
            <a:r>
              <a:rPr lang="en-US" sz="2800" i="1" dirty="0">
                <a:latin typeface="+mj-lt"/>
              </a:rPr>
              <a:t>, </a:t>
            </a:r>
            <a:r>
              <a:rPr lang="en-US" sz="2800" b="1" i="1" dirty="0">
                <a:latin typeface="+mj-lt"/>
              </a:rPr>
              <a:t>-&gt;</a:t>
            </a:r>
            <a:r>
              <a:rPr lang="en-US" sz="2800" i="1" dirty="0">
                <a:latin typeface="+mj-lt"/>
              </a:rPr>
              <a:t> or </a:t>
            </a:r>
            <a:r>
              <a:rPr lang="en-US" sz="2800" b="1" i="1" dirty="0">
                <a:latin typeface="+mj-lt"/>
              </a:rPr>
              <a:t>any of the assignment operators</a:t>
            </a:r>
            <a:r>
              <a:rPr lang="en-US" sz="2800" dirty="0" smtClean="0">
                <a:latin typeface="+mj-lt"/>
              </a:rPr>
              <a:t>)</a:t>
            </a:r>
          </a:p>
          <a:p>
            <a:endParaRPr lang="en-US" sz="2800" dirty="0">
              <a:latin typeface="+mj-lt"/>
            </a:endParaRPr>
          </a:p>
          <a:p>
            <a:pPr algn="just"/>
            <a:r>
              <a:rPr lang="en-US" sz="2800" dirty="0" smtClean="0">
                <a:latin typeface="+mj-lt"/>
              </a:rPr>
              <a:t>Can be a class’s </a:t>
            </a:r>
            <a:r>
              <a:rPr lang="en-US" sz="2800" b="1" dirty="0" smtClean="0">
                <a:solidFill>
                  <a:srgbClr val="2C14DE"/>
                </a:solidFill>
                <a:latin typeface="+mj-lt"/>
              </a:rPr>
              <a:t>member function </a:t>
            </a:r>
            <a:r>
              <a:rPr lang="en-US" sz="2800" dirty="0" smtClean="0">
                <a:latin typeface="+mj-lt"/>
              </a:rPr>
              <a:t>(</a:t>
            </a:r>
            <a:r>
              <a:rPr lang="en-US" sz="2800" b="1" dirty="0" smtClean="0">
                <a:solidFill>
                  <a:srgbClr val="D20000"/>
                </a:solidFill>
                <a:latin typeface="+mj-lt"/>
              </a:rPr>
              <a:t>must be non-static</a:t>
            </a:r>
            <a:r>
              <a:rPr lang="en-US" sz="2800" dirty="0" smtClean="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6398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9756" y="0"/>
            <a:ext cx="9067800" cy="1036319"/>
          </a:xfrm>
          <a:solidFill>
            <a:schemeClr val="bg1"/>
          </a:solidFill>
        </p:spPr>
        <p:txBody>
          <a:bodyPr>
            <a:noAutofit/>
          </a:bodyPr>
          <a:lstStyle/>
          <a:p>
            <a:r>
              <a:rPr lang="en-US" sz="3600" b="1" dirty="0" smtClean="0">
                <a:solidFill>
                  <a:srgbClr val="C00000"/>
                </a:solidFill>
              </a:rPr>
              <a:t>Calling an overloaded operator from native data types</a:t>
            </a:r>
          </a:p>
        </p:txBody>
      </p:sp>
      <p:sp>
        <p:nvSpPr>
          <p:cNvPr id="3075" name="Content Placeholder 2"/>
          <p:cNvSpPr>
            <a:spLocks noGrp="1"/>
          </p:cNvSpPr>
          <p:nvPr>
            <p:ph idx="1"/>
          </p:nvPr>
        </p:nvSpPr>
        <p:spPr/>
        <p:txBody>
          <a:bodyPr/>
          <a:lstStyle/>
          <a:p>
            <a:pPr algn="just"/>
            <a:r>
              <a:rPr lang="en-US" sz="2800" dirty="0" smtClean="0">
                <a:latin typeface="+mj-lt"/>
                <a:cs typeface="Tahoma" panose="020B0604030504040204" pitchFamily="34" charset="0"/>
              </a:rPr>
              <a:t>In </a:t>
            </a:r>
            <a:r>
              <a:rPr lang="en-US" sz="2800" b="1" dirty="0" smtClean="0">
                <a:solidFill>
                  <a:srgbClr val="C00000"/>
                </a:solidFill>
                <a:latin typeface="+mj-lt"/>
                <a:cs typeface="Tahoma" panose="020B0604030504040204" pitchFamily="34" charset="0"/>
              </a:rPr>
              <a:t>previous lectures</a:t>
            </a:r>
            <a:r>
              <a:rPr lang="en-US" sz="2800" dirty="0" smtClean="0">
                <a:latin typeface="+mj-lt"/>
                <a:cs typeface="Tahoma" panose="020B0604030504040204" pitchFamily="34" charset="0"/>
              </a:rPr>
              <a:t>, we were </a:t>
            </a:r>
            <a:r>
              <a:rPr lang="en-US" sz="2800" b="1" dirty="0" smtClean="0">
                <a:solidFill>
                  <a:srgbClr val="2C14DE"/>
                </a:solidFill>
                <a:latin typeface="+mj-lt"/>
                <a:cs typeface="Tahoma" panose="020B0604030504040204" pitchFamily="34" charset="0"/>
              </a:rPr>
              <a:t>calling an overloaded operator</a:t>
            </a:r>
            <a:r>
              <a:rPr lang="en-US" sz="2800" dirty="0" smtClean="0">
                <a:latin typeface="+mj-lt"/>
                <a:cs typeface="Tahoma" panose="020B0604030504040204" pitchFamily="34" charset="0"/>
              </a:rPr>
              <a:t> of a </a:t>
            </a:r>
            <a:r>
              <a:rPr lang="en-US" sz="2800" b="1" dirty="0" smtClean="0">
                <a:solidFill>
                  <a:srgbClr val="2C14DE"/>
                </a:solidFill>
                <a:latin typeface="+mj-lt"/>
                <a:cs typeface="Tahoma" panose="020B0604030504040204" pitchFamily="34" charset="0"/>
              </a:rPr>
              <a:t>class only with the help of its object (instance)</a:t>
            </a:r>
          </a:p>
          <a:p>
            <a:endParaRPr lang="en-US" dirty="0" smtClean="0">
              <a:latin typeface="Tahoma" panose="020B0604030504040204" pitchFamily="34" charset="0"/>
              <a:cs typeface="Tahoma" panose="020B0604030504040204" pitchFamily="34" charset="0"/>
            </a:endParaRPr>
          </a:p>
          <a:p>
            <a:pPr lvl="1">
              <a:buFontTx/>
              <a:buNone/>
            </a:pPr>
            <a:r>
              <a:rPr lang="en-US" b="1" dirty="0" smtClean="0">
                <a:latin typeface="Consolas" panose="020B0609020204030204" pitchFamily="49" charset="0"/>
                <a:cs typeface="Tahoma" panose="020B0604030504040204" pitchFamily="34" charset="0"/>
              </a:rPr>
              <a:t>Point</a:t>
            </a:r>
            <a:r>
              <a:rPr lang="en-US" dirty="0" smtClean="0">
                <a:latin typeface="Consolas" panose="020B0609020204030204" pitchFamily="49" charset="0"/>
                <a:cs typeface="Tahoma" panose="020B0604030504040204" pitchFamily="34" charset="0"/>
              </a:rPr>
              <a:t> </a:t>
            </a:r>
            <a:r>
              <a:rPr lang="en-US" b="1" dirty="0" smtClean="0">
                <a:latin typeface="Consolas" panose="020B0609020204030204" pitchFamily="49" charset="0"/>
                <a:cs typeface="Tahoma" panose="020B0604030504040204" pitchFamily="34" charset="0"/>
              </a:rPr>
              <a:t>a</a:t>
            </a:r>
            <a:r>
              <a:rPr lang="en-US" dirty="0" smtClean="0">
                <a:latin typeface="Consolas" panose="020B0609020204030204" pitchFamily="49" charset="0"/>
                <a:cs typeface="Tahoma" panose="020B0604030504040204" pitchFamily="34" charset="0"/>
              </a:rPr>
              <a:t>, </a:t>
            </a:r>
            <a:r>
              <a:rPr lang="en-US" b="1" dirty="0" smtClean="0">
                <a:latin typeface="Consolas" panose="020B0609020204030204" pitchFamily="49" charset="0"/>
                <a:cs typeface="Tahoma" panose="020B0604030504040204" pitchFamily="34" charset="0"/>
              </a:rPr>
              <a:t>b</a:t>
            </a:r>
            <a:r>
              <a:rPr lang="en-US" dirty="0" smtClean="0">
                <a:latin typeface="Consolas" panose="020B0609020204030204" pitchFamily="49" charset="0"/>
                <a:cs typeface="Tahoma" panose="020B0604030504040204" pitchFamily="34" charset="0"/>
              </a:rPr>
              <a:t>, </a:t>
            </a:r>
            <a:r>
              <a:rPr lang="en-US" b="1" dirty="0" smtClean="0">
                <a:latin typeface="Consolas" panose="020B0609020204030204" pitchFamily="49" charset="0"/>
                <a:cs typeface="Tahoma" panose="020B0604030504040204" pitchFamily="34" charset="0"/>
              </a:rPr>
              <a:t>c</a:t>
            </a:r>
            <a:r>
              <a:rPr lang="en-US" dirty="0" smtClean="0">
                <a:latin typeface="Consolas" panose="020B0609020204030204" pitchFamily="49" charset="0"/>
                <a:cs typeface="Tahoma" panose="020B0604030504040204" pitchFamily="34" charset="0"/>
              </a:rPr>
              <a:t>;</a:t>
            </a:r>
          </a:p>
          <a:p>
            <a:pPr lvl="1">
              <a:buNone/>
            </a:pPr>
            <a:r>
              <a:rPr lang="en-US" dirty="0">
                <a:latin typeface="Consolas" panose="020B0609020204030204" pitchFamily="49" charset="0"/>
                <a:cs typeface="Tahoma" panose="020B0604030504040204" pitchFamily="34" charset="0"/>
              </a:rPr>
              <a:t>// where </a:t>
            </a:r>
            <a:r>
              <a:rPr lang="en-US" b="1" dirty="0">
                <a:solidFill>
                  <a:srgbClr val="2C14DE"/>
                </a:solidFill>
                <a:latin typeface="Consolas" panose="020B0609020204030204" pitchFamily="49" charset="0"/>
                <a:cs typeface="Tahoma" panose="020B0604030504040204" pitchFamily="34" charset="0"/>
              </a:rPr>
              <a:t>+ is overloaded </a:t>
            </a:r>
            <a:r>
              <a:rPr lang="en-US" dirty="0">
                <a:latin typeface="Consolas" panose="020B0609020204030204" pitchFamily="49" charset="0"/>
                <a:cs typeface="Tahoma" panose="020B0604030504040204" pitchFamily="34" charset="0"/>
              </a:rPr>
              <a:t>in </a:t>
            </a:r>
            <a:r>
              <a:rPr lang="en-US" b="1" dirty="0">
                <a:latin typeface="Consolas" panose="020B0609020204030204" pitchFamily="49" charset="0"/>
                <a:cs typeface="Tahoma" panose="020B0604030504040204" pitchFamily="34" charset="0"/>
              </a:rPr>
              <a:t>Point </a:t>
            </a:r>
            <a:r>
              <a:rPr lang="en-US" b="1" dirty="0" smtClean="0">
                <a:latin typeface="Consolas" panose="020B0609020204030204" pitchFamily="49" charset="0"/>
                <a:cs typeface="Tahoma" panose="020B0604030504040204" pitchFamily="34" charset="0"/>
              </a:rPr>
              <a:t>class</a:t>
            </a:r>
            <a:endParaRPr lang="en-US" dirty="0" smtClean="0">
              <a:latin typeface="Consolas" panose="020B0609020204030204" pitchFamily="49" charset="0"/>
              <a:cs typeface="Tahoma" panose="020B0604030504040204" pitchFamily="34" charset="0"/>
            </a:endParaRPr>
          </a:p>
          <a:p>
            <a:pPr lvl="1">
              <a:buFontTx/>
              <a:buNone/>
            </a:pPr>
            <a:r>
              <a:rPr lang="en-US" b="1" dirty="0" smtClean="0">
                <a:latin typeface="Consolas" panose="020B0609020204030204" pitchFamily="49" charset="0"/>
                <a:cs typeface="Tahoma" panose="020B0604030504040204" pitchFamily="34" charset="0"/>
              </a:rPr>
              <a:t>a</a:t>
            </a:r>
            <a:r>
              <a:rPr lang="en-US" dirty="0" smtClean="0">
                <a:latin typeface="Consolas" panose="020B0609020204030204" pitchFamily="49" charset="0"/>
                <a:cs typeface="Tahoma" panose="020B0604030504040204" pitchFamily="34" charset="0"/>
              </a:rPr>
              <a:t> = </a:t>
            </a:r>
            <a:r>
              <a:rPr lang="en-US" b="1" dirty="0" smtClean="0">
                <a:latin typeface="Consolas" panose="020B0609020204030204" pitchFamily="49" charset="0"/>
                <a:cs typeface="Tahoma" panose="020B0604030504040204" pitchFamily="34" charset="0"/>
              </a:rPr>
              <a:t>b</a:t>
            </a:r>
            <a:r>
              <a:rPr lang="en-US" dirty="0" smtClean="0">
                <a:latin typeface="Consolas" panose="020B0609020204030204" pitchFamily="49" charset="0"/>
                <a:cs typeface="Tahoma" panose="020B0604030504040204" pitchFamily="34" charset="0"/>
              </a:rPr>
              <a:t> + </a:t>
            </a:r>
            <a:r>
              <a:rPr lang="en-US" b="1" dirty="0" smtClean="0">
                <a:latin typeface="Consolas" panose="020B0609020204030204" pitchFamily="49" charset="0"/>
                <a:cs typeface="Tahoma" panose="020B0604030504040204" pitchFamily="34" charset="0"/>
              </a:rPr>
              <a:t>c</a:t>
            </a:r>
            <a:r>
              <a:rPr lang="en-US" dirty="0" smtClean="0">
                <a:latin typeface="Consolas" panose="020B0609020204030204" pitchFamily="49" charset="0"/>
                <a:cs typeface="Tahoma" panose="020B0604030504040204" pitchFamily="34" charset="0"/>
              </a:rPr>
              <a:t>; </a:t>
            </a:r>
          </a:p>
          <a:p>
            <a:endParaRPr lang="en-US" dirty="0" smtClean="0">
              <a:latin typeface="Trebuchet MS" panose="020B0603020202020204" pitchFamily="34" charset="0"/>
            </a:endParaRPr>
          </a:p>
          <a:p>
            <a:endParaRPr lang="en-US" dirty="0" smtClean="0">
              <a:latin typeface="Trebuchet MS" panose="020B0603020202020204" pitchFamily="34" charset="0"/>
            </a:endParaRPr>
          </a:p>
          <a:p>
            <a:endParaRPr lang="en-US" dirty="0" smtClean="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1048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756" y="0"/>
            <a:ext cx="9104244" cy="1036319"/>
          </a:xfrm>
          <a:solidFill>
            <a:schemeClr val="bg1"/>
          </a:solidFill>
        </p:spPr>
        <p:txBody>
          <a:bodyPr>
            <a:noAutofit/>
          </a:bodyPr>
          <a:lstStyle/>
          <a:p>
            <a:r>
              <a:rPr lang="en-US" sz="3600" b="1" dirty="0" smtClean="0">
                <a:solidFill>
                  <a:srgbClr val="C00000"/>
                </a:solidFill>
              </a:rPr>
              <a:t>Calling an overloaded operator from native data types</a:t>
            </a:r>
          </a:p>
        </p:txBody>
      </p:sp>
      <p:sp>
        <p:nvSpPr>
          <p:cNvPr id="4099" name="Content Placeholder 2"/>
          <p:cNvSpPr>
            <a:spLocks noGrp="1"/>
          </p:cNvSpPr>
          <p:nvPr>
            <p:ph idx="1"/>
          </p:nvPr>
        </p:nvSpPr>
        <p:spPr>
          <a:xfrm>
            <a:off x="0" y="1056688"/>
            <a:ext cx="9144000" cy="5801311"/>
          </a:xfrm>
        </p:spPr>
        <p:txBody>
          <a:bodyPr>
            <a:normAutofit/>
          </a:bodyPr>
          <a:lstStyle/>
          <a:p>
            <a:r>
              <a:rPr lang="en-US" sz="2800" dirty="0" smtClean="0">
                <a:cs typeface="Tahoma" panose="020B0604030504040204" pitchFamily="34" charset="0"/>
              </a:rPr>
              <a:t>But, </a:t>
            </a:r>
            <a:r>
              <a:rPr lang="en-US" sz="2800" b="1" dirty="0" smtClean="0">
                <a:solidFill>
                  <a:srgbClr val="008000"/>
                </a:solidFill>
                <a:cs typeface="Tahoma" panose="020B0604030504040204" pitchFamily="34" charset="0"/>
              </a:rPr>
              <a:t>Can we call an overloaded operator of a class from the variables of native data types?</a:t>
            </a:r>
          </a:p>
          <a:p>
            <a:pPr lvl="1">
              <a:buFontTx/>
              <a:buNone/>
            </a:pPr>
            <a:r>
              <a:rPr lang="en-US" dirty="0" smtClean="0">
                <a:cs typeface="Tahoma" panose="020B0604030504040204" pitchFamily="34" charset="0"/>
              </a:rPr>
              <a:t>	</a:t>
            </a:r>
            <a:r>
              <a:rPr lang="en-US" sz="2400" b="1" dirty="0" err="1" smtClean="0">
                <a:latin typeface="Consolas" panose="020B0609020204030204" pitchFamily="49" charset="0"/>
                <a:cs typeface="Courier New" panose="02070309020205020404" pitchFamily="49" charset="0"/>
              </a:rPr>
              <a:t>int</a:t>
            </a:r>
            <a:r>
              <a:rPr lang="en-US" sz="2400" b="1" dirty="0" smtClean="0">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variable</a:t>
            </a:r>
            <a:r>
              <a:rPr lang="en-US" sz="2400" b="1" dirty="0" smtClean="0">
                <a:latin typeface="Consolas" panose="020B0609020204030204" pitchFamily="49" charset="0"/>
                <a:cs typeface="Courier New" panose="02070309020205020404" pitchFamily="49" charset="0"/>
              </a:rPr>
              <a:t>;</a:t>
            </a:r>
          </a:p>
          <a:p>
            <a:pPr lvl="1">
              <a:buFontTx/>
              <a:buNone/>
            </a:pPr>
            <a:r>
              <a:rPr lang="en-US" sz="2400" b="1" dirty="0" smtClean="0">
                <a:latin typeface="Consolas" panose="020B0609020204030204" pitchFamily="49" charset="0"/>
                <a:cs typeface="Courier New" panose="02070309020205020404" pitchFamily="49" charset="0"/>
              </a:rPr>
              <a:t>	Point </a:t>
            </a:r>
            <a:r>
              <a:rPr lang="en-US" sz="2400" b="1" dirty="0" smtClean="0">
                <a:solidFill>
                  <a:srgbClr val="D20000"/>
                </a:solidFill>
                <a:latin typeface="Consolas" panose="020B0609020204030204" pitchFamily="49" charset="0"/>
                <a:cs typeface="Courier New" panose="02070309020205020404" pitchFamily="49" charset="0"/>
              </a:rPr>
              <a:t>object</a:t>
            </a:r>
            <a:r>
              <a:rPr lang="en-US" sz="2400" b="1" dirty="0" smtClean="0">
                <a:latin typeface="Consolas" panose="020B0609020204030204" pitchFamily="49" charset="0"/>
                <a:cs typeface="Courier New" panose="02070309020205020404" pitchFamily="49" charset="0"/>
              </a:rPr>
              <a:t>;</a:t>
            </a:r>
          </a:p>
          <a:p>
            <a:pPr lvl="1">
              <a:buFontTx/>
              <a:buNone/>
            </a:pPr>
            <a:r>
              <a:rPr lang="en-US" sz="2400" b="1" dirty="0" smtClean="0">
                <a:latin typeface="Consolas" panose="020B0609020204030204" pitchFamily="49" charset="0"/>
                <a:cs typeface="Courier New" panose="02070309020205020404" pitchFamily="49" charset="0"/>
              </a:rPr>
              <a:t>	</a:t>
            </a:r>
            <a:r>
              <a:rPr lang="en-US" sz="2400" b="1" dirty="0" smtClean="0">
                <a:solidFill>
                  <a:srgbClr val="2C14DE"/>
                </a:solidFill>
                <a:latin typeface="Consolas" panose="020B0609020204030204" pitchFamily="49" charset="0"/>
                <a:cs typeface="Courier New" panose="02070309020205020404" pitchFamily="49" charset="0"/>
              </a:rPr>
              <a:t>variable</a:t>
            </a:r>
            <a:r>
              <a:rPr lang="en-US" sz="2400" b="1" dirty="0" smtClean="0">
                <a:latin typeface="Consolas" panose="020B0609020204030204" pitchFamily="49" charset="0"/>
                <a:cs typeface="Courier New" panose="02070309020205020404" pitchFamily="49" charset="0"/>
              </a:rPr>
              <a:t> = </a:t>
            </a:r>
            <a:r>
              <a:rPr lang="en-US" sz="2400" b="1" dirty="0" smtClean="0">
                <a:solidFill>
                  <a:srgbClr val="2C14DE"/>
                </a:solidFill>
                <a:latin typeface="Consolas" panose="020B0609020204030204" pitchFamily="49" charset="0"/>
                <a:cs typeface="Courier New" panose="02070309020205020404" pitchFamily="49" charset="0"/>
              </a:rPr>
              <a:t>variable</a:t>
            </a:r>
            <a:r>
              <a:rPr lang="en-US" sz="2400" b="1" dirty="0" smtClean="0">
                <a:latin typeface="Consolas" panose="020B0609020204030204" pitchFamily="49" charset="0"/>
                <a:cs typeface="Courier New" panose="02070309020205020404" pitchFamily="49" charset="0"/>
              </a:rPr>
              <a:t> + </a:t>
            </a:r>
            <a:r>
              <a:rPr lang="en-US" sz="2400" b="1" dirty="0" smtClean="0">
                <a:solidFill>
                  <a:srgbClr val="D20000"/>
                </a:solidFill>
                <a:latin typeface="Consolas" panose="020B0609020204030204" pitchFamily="49" charset="0"/>
                <a:cs typeface="Courier New" panose="02070309020205020404" pitchFamily="49" charset="0"/>
              </a:rPr>
              <a:t>object</a:t>
            </a:r>
            <a:r>
              <a:rPr lang="en-US" sz="2400" b="1" dirty="0" smtClean="0">
                <a:latin typeface="Consolas" panose="020B0609020204030204" pitchFamily="49" charset="0"/>
                <a:cs typeface="Courier New" panose="02070309020205020404" pitchFamily="49" charset="0"/>
              </a:rPr>
              <a:t>; </a:t>
            </a:r>
          </a:p>
          <a:p>
            <a:pPr lvl="1">
              <a:buFontTx/>
              <a:buNone/>
            </a:pPr>
            <a:endParaRPr lang="en-US" dirty="0" smtClean="0">
              <a:cs typeface="Tahoma" panose="020B0604030504040204" pitchFamily="34" charset="0"/>
            </a:endParaRPr>
          </a:p>
          <a:p>
            <a:pPr algn="just"/>
            <a:r>
              <a:rPr lang="en-US" sz="2800" dirty="0" smtClean="0">
                <a:cs typeface="Tahoma" panose="020B0604030504040204" pitchFamily="34" charset="0"/>
              </a:rPr>
              <a:t>In above example, </a:t>
            </a:r>
            <a:r>
              <a:rPr lang="en-US" sz="2800" b="1" dirty="0" smtClean="0">
                <a:solidFill>
                  <a:srgbClr val="2C14DE"/>
                </a:solidFill>
                <a:cs typeface="Tahoma" panose="020B0604030504040204" pitchFamily="34" charset="0"/>
              </a:rPr>
              <a:t>it </a:t>
            </a:r>
            <a:r>
              <a:rPr lang="en-US" sz="2800" b="1" u="sng" dirty="0" smtClean="0">
                <a:solidFill>
                  <a:srgbClr val="2C14DE"/>
                </a:solidFill>
                <a:cs typeface="Tahoma" panose="020B0604030504040204" pitchFamily="34" charset="0"/>
              </a:rPr>
              <a:t>seems that we need to overload</a:t>
            </a:r>
            <a:r>
              <a:rPr lang="en-US" sz="2800" u="sng" dirty="0" smtClean="0">
                <a:solidFill>
                  <a:srgbClr val="2C14DE"/>
                </a:solidFill>
                <a:cs typeface="Tahoma" panose="020B0604030504040204" pitchFamily="34" charset="0"/>
              </a:rPr>
              <a:t> </a:t>
            </a:r>
            <a:r>
              <a:rPr lang="en-US" sz="2800" b="1" dirty="0" smtClean="0">
                <a:solidFill>
                  <a:srgbClr val="B80000"/>
                </a:solidFill>
                <a:cs typeface="Tahoma" panose="020B0604030504040204" pitchFamily="34" charset="0"/>
              </a:rPr>
              <a:t>+</a:t>
            </a:r>
            <a:r>
              <a:rPr lang="en-US" sz="2800" dirty="0" smtClean="0">
                <a:solidFill>
                  <a:srgbClr val="B80000"/>
                </a:solidFill>
                <a:cs typeface="Tahoma" panose="020B0604030504040204" pitchFamily="34" charset="0"/>
              </a:rPr>
              <a:t> </a:t>
            </a:r>
            <a:r>
              <a:rPr lang="en-US" sz="2800" b="1" dirty="0" smtClean="0">
                <a:solidFill>
                  <a:srgbClr val="B80000"/>
                </a:solidFill>
                <a:cs typeface="Tahoma" panose="020B0604030504040204" pitchFamily="34" charset="0"/>
              </a:rPr>
              <a:t>operator</a:t>
            </a:r>
            <a:r>
              <a:rPr lang="en-US" sz="2800" dirty="0" smtClean="0">
                <a:solidFill>
                  <a:srgbClr val="B80000"/>
                </a:solidFill>
                <a:cs typeface="Tahoma" panose="020B0604030504040204" pitchFamily="34" charset="0"/>
              </a:rPr>
              <a:t> </a:t>
            </a:r>
            <a:r>
              <a:rPr lang="en-US" sz="2800" dirty="0" smtClean="0">
                <a:cs typeface="Tahoma" panose="020B0604030504040204" pitchFamily="34" charset="0"/>
              </a:rPr>
              <a:t>for </a:t>
            </a:r>
            <a:r>
              <a:rPr lang="en-US" sz="2800" b="1" dirty="0" err="1" smtClean="0">
                <a:solidFill>
                  <a:srgbClr val="2C14DE"/>
                </a:solidFill>
                <a:cs typeface="Tahoma" panose="020B0604030504040204" pitchFamily="34" charset="0"/>
              </a:rPr>
              <a:t>int</a:t>
            </a:r>
            <a:r>
              <a:rPr lang="en-US" sz="2800" b="1" dirty="0" smtClean="0">
                <a:solidFill>
                  <a:srgbClr val="2C14DE"/>
                </a:solidFill>
                <a:cs typeface="Tahoma" panose="020B0604030504040204" pitchFamily="34" charset="0"/>
              </a:rPr>
              <a:t> </a:t>
            </a:r>
            <a:r>
              <a:rPr lang="en-US" sz="2800" b="1" dirty="0" smtClean="0">
                <a:cs typeface="Tahoma" panose="020B0604030504040204" pitchFamily="34" charset="0"/>
              </a:rPr>
              <a:t>(native-data type)</a:t>
            </a:r>
            <a:r>
              <a:rPr lang="en-US" sz="2800" dirty="0" smtClean="0">
                <a:cs typeface="Tahoma" panose="020B0604030504040204" pitchFamily="34" charset="0"/>
              </a:rPr>
              <a:t>. </a:t>
            </a:r>
          </a:p>
          <a:p>
            <a:pPr algn="just"/>
            <a:endParaRPr lang="en-US" dirty="0" smtClean="0">
              <a:cs typeface="Tahoma" panose="020B0604030504040204" pitchFamily="34" charset="0"/>
            </a:endParaRPr>
          </a:p>
          <a:p>
            <a:pPr algn="just"/>
            <a:r>
              <a:rPr lang="en-US" sz="2800" b="1" u="sng" dirty="0" smtClean="0">
                <a:solidFill>
                  <a:srgbClr val="FF0000"/>
                </a:solidFill>
                <a:cs typeface="Tahoma" panose="020B0604030504040204" pitchFamily="34" charset="0"/>
              </a:rPr>
              <a:t>But in operator overloading we can't change the functionality of </a:t>
            </a:r>
            <a:r>
              <a:rPr lang="en-US" sz="2800" b="1" u="sng" dirty="0" err="1" smtClean="0">
                <a:solidFill>
                  <a:srgbClr val="FF0000"/>
                </a:solidFill>
                <a:cs typeface="Tahoma" panose="020B0604030504040204" pitchFamily="34" charset="0"/>
              </a:rPr>
              <a:t>int</a:t>
            </a:r>
            <a:r>
              <a:rPr lang="en-US" sz="2800" b="1" u="sng" dirty="0" smtClean="0">
                <a:solidFill>
                  <a:srgbClr val="FF0000"/>
                </a:solidFill>
                <a:cs typeface="Tahoma" panose="020B0604030504040204" pitchFamily="34" charset="0"/>
              </a:rPr>
              <a:t> data type</a:t>
            </a:r>
          </a:p>
          <a:p>
            <a:pPr>
              <a:buFontTx/>
              <a:buNone/>
            </a:pPr>
            <a:endParaRPr lang="en-US" dirty="0" smtClean="0">
              <a:cs typeface="Tahoma" panose="020B0604030504040204" pitchFamily="34" charset="0"/>
            </a:endParaRPr>
          </a:p>
          <a:p>
            <a:endParaRPr lang="en-US" dirty="0" smtClean="0">
              <a:cs typeface="Tahoma" panose="020B0604030504040204" pitchFamily="34" charset="0"/>
            </a:endParaRPr>
          </a:p>
          <a:p>
            <a:endParaRPr lang="en-US" dirty="0" smtClean="0"/>
          </a:p>
          <a:p>
            <a:endParaRPr lang="en-US" dirty="0" smtClean="0"/>
          </a:p>
          <a:p>
            <a:endParaRPr lang="en-US" dirty="0" smtClean="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407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1036319"/>
          </a:xfrm>
          <a:solidFill>
            <a:schemeClr val="bg1"/>
          </a:solidFill>
        </p:spPr>
        <p:txBody>
          <a:bodyPr>
            <a:normAutofit fontScale="90000"/>
          </a:bodyPr>
          <a:lstStyle/>
          <a:p>
            <a:r>
              <a:rPr lang="en-US" b="1" dirty="0" smtClean="0">
                <a:solidFill>
                  <a:srgbClr val="B80000"/>
                </a:solidFill>
              </a:rPr>
              <a:t>Calling an overloaded operator from native data types</a:t>
            </a:r>
          </a:p>
        </p:txBody>
      </p:sp>
      <p:sp>
        <p:nvSpPr>
          <p:cNvPr id="5123" name="Content Placeholder 2"/>
          <p:cNvSpPr>
            <a:spLocks noGrp="1"/>
          </p:cNvSpPr>
          <p:nvPr>
            <p:ph idx="1"/>
          </p:nvPr>
        </p:nvSpPr>
        <p:spPr>
          <a:xfrm>
            <a:off x="0" y="1143000"/>
            <a:ext cx="9107556" cy="5638800"/>
          </a:xfrm>
        </p:spPr>
        <p:txBody>
          <a:bodyPr/>
          <a:lstStyle/>
          <a:p>
            <a:pPr algn="just"/>
            <a:r>
              <a:rPr lang="en-US" sz="3000" b="1" u="sng" dirty="0" smtClean="0">
                <a:solidFill>
                  <a:srgbClr val="B80000"/>
                </a:solidFill>
                <a:cs typeface="Tahoma" panose="020B0604030504040204" pitchFamily="34" charset="0"/>
              </a:rPr>
              <a:t>Friend functions </a:t>
            </a:r>
            <a:r>
              <a:rPr lang="en-US" sz="3000" dirty="0" smtClean="0">
                <a:cs typeface="Tahoma" panose="020B0604030504040204" pitchFamily="34" charset="0"/>
              </a:rPr>
              <a:t>can </a:t>
            </a:r>
            <a:r>
              <a:rPr lang="en-US" sz="3000" b="1" dirty="0" smtClean="0">
                <a:solidFill>
                  <a:srgbClr val="008000"/>
                </a:solidFill>
                <a:cs typeface="Tahoma" panose="020B0604030504040204" pitchFamily="34" charset="0"/>
              </a:rPr>
              <a:t>help us </a:t>
            </a:r>
            <a:r>
              <a:rPr lang="en-US" sz="3000" dirty="0" smtClean="0">
                <a:cs typeface="Tahoma" panose="020B0604030504040204" pitchFamily="34" charset="0"/>
              </a:rPr>
              <a:t>in </a:t>
            </a:r>
            <a:r>
              <a:rPr lang="en-US" sz="3000" b="1" dirty="0" smtClean="0">
                <a:solidFill>
                  <a:srgbClr val="008000"/>
                </a:solidFill>
                <a:cs typeface="Tahoma" panose="020B0604030504040204" pitchFamily="34" charset="0"/>
              </a:rPr>
              <a:t>solving this problem.</a:t>
            </a:r>
          </a:p>
          <a:p>
            <a:endParaRPr lang="en-US" dirty="0" smtClean="0">
              <a:cs typeface="Tahoma" panose="020B0604030504040204" pitchFamily="34" charset="0"/>
            </a:endParaRPr>
          </a:p>
          <a:p>
            <a:r>
              <a:rPr lang="en-US" sz="3000" b="1" dirty="0" smtClean="0">
                <a:solidFill>
                  <a:srgbClr val="B80000"/>
                </a:solidFill>
                <a:cs typeface="Tahoma" panose="020B0604030504040204" pitchFamily="34" charset="0"/>
              </a:rPr>
              <a:t>Friend Function: </a:t>
            </a:r>
            <a:r>
              <a:rPr lang="en-US" sz="3000" b="1" i="1" dirty="0" smtClean="0">
                <a:solidFill>
                  <a:srgbClr val="2C14DE"/>
                </a:solidFill>
                <a:cs typeface="Tahoma" panose="020B0604030504040204" pitchFamily="34" charset="0"/>
              </a:rPr>
              <a:t>A Friend function does not need an object of a class for its calling</a:t>
            </a:r>
            <a:r>
              <a:rPr lang="en-US" sz="3000" dirty="0" smtClean="0">
                <a:cs typeface="Tahoma" panose="020B0604030504040204" pitchFamily="34" charset="0"/>
              </a:rPr>
              <a:t>.</a:t>
            </a:r>
          </a:p>
          <a:p>
            <a:endParaRPr lang="en-US" dirty="0" smtClean="0">
              <a:cs typeface="Tahoma" panose="020B0604030504040204" pitchFamily="34" charset="0"/>
            </a:endParaRPr>
          </a:p>
          <a:p>
            <a:pPr algn="just"/>
            <a:r>
              <a:rPr lang="en-US" sz="3000" dirty="0" smtClean="0">
                <a:cs typeface="Tahoma" panose="020B0604030504040204" pitchFamily="34" charset="0"/>
              </a:rPr>
              <a:t>Thus, </a:t>
            </a:r>
            <a:r>
              <a:rPr lang="en-US" sz="3000" b="1" dirty="0" smtClean="0">
                <a:cs typeface="Tahoma" panose="020B0604030504040204" pitchFamily="34" charset="0"/>
              </a:rPr>
              <a:t>with a simple trick </a:t>
            </a:r>
            <a:r>
              <a:rPr lang="en-US" sz="3000" dirty="0" smtClean="0">
                <a:cs typeface="Tahoma" panose="020B0604030504040204" pitchFamily="34" charset="0"/>
              </a:rPr>
              <a:t>we can </a:t>
            </a:r>
            <a:r>
              <a:rPr lang="en-US" sz="3000" b="1" dirty="0" smtClean="0">
                <a:solidFill>
                  <a:srgbClr val="2C14DE"/>
                </a:solidFill>
                <a:cs typeface="Tahoma" panose="020B0604030504040204" pitchFamily="34" charset="0"/>
              </a:rPr>
              <a:t>set parameter1 </a:t>
            </a:r>
            <a:r>
              <a:rPr lang="en-US" sz="3000" dirty="0" smtClean="0">
                <a:cs typeface="Tahoma" panose="020B0604030504040204" pitchFamily="34" charset="0"/>
              </a:rPr>
              <a:t>of an </a:t>
            </a:r>
            <a:r>
              <a:rPr lang="en-US" sz="3000" b="1" dirty="0" smtClean="0">
                <a:solidFill>
                  <a:srgbClr val="2C14DE"/>
                </a:solidFill>
                <a:cs typeface="Tahoma" panose="020B0604030504040204" pitchFamily="34" charset="0"/>
              </a:rPr>
              <a:t>overloaded object</a:t>
            </a:r>
            <a:r>
              <a:rPr lang="en-US" sz="3000" dirty="0" smtClean="0">
                <a:cs typeface="Tahoma" panose="020B0604030504040204" pitchFamily="34" charset="0"/>
              </a:rPr>
              <a:t> to </a:t>
            </a:r>
            <a:r>
              <a:rPr lang="en-US" sz="3000" b="1" dirty="0" smtClean="0">
                <a:solidFill>
                  <a:srgbClr val="2C14DE"/>
                </a:solidFill>
                <a:cs typeface="Tahoma" panose="020B0604030504040204" pitchFamily="34" charset="0"/>
              </a:rPr>
              <a:t>native data type </a:t>
            </a:r>
            <a:r>
              <a:rPr lang="en-US" sz="3000" dirty="0" smtClean="0">
                <a:cs typeface="Tahoma" panose="020B0604030504040204" pitchFamily="34" charset="0"/>
              </a:rPr>
              <a:t>and </a:t>
            </a:r>
            <a:r>
              <a:rPr lang="en-US" sz="3000" b="1" dirty="0" smtClean="0">
                <a:solidFill>
                  <a:srgbClr val="2C14DE"/>
                </a:solidFill>
                <a:cs typeface="Tahoma" panose="020B0604030504040204" pitchFamily="34" charset="0"/>
              </a:rPr>
              <a:t>parameter2</a:t>
            </a:r>
            <a:r>
              <a:rPr lang="en-US" sz="3000" dirty="0" smtClean="0">
                <a:cs typeface="Tahoma" panose="020B0604030504040204" pitchFamily="34" charset="0"/>
              </a:rPr>
              <a:t> to </a:t>
            </a:r>
            <a:r>
              <a:rPr lang="en-US" sz="3000" b="1" dirty="0" smtClean="0">
                <a:solidFill>
                  <a:srgbClr val="2C14DE"/>
                </a:solidFill>
                <a:cs typeface="Tahoma" panose="020B0604030504040204" pitchFamily="34" charset="0"/>
              </a:rPr>
              <a:t>class object</a:t>
            </a:r>
            <a:r>
              <a:rPr lang="en-US" sz="3000" dirty="0" smtClean="0">
                <a:cs typeface="Tahoma" panose="020B0604030504040204" pitchFamily="34" charset="0"/>
              </a:rPr>
              <a:t>.</a:t>
            </a:r>
          </a:p>
          <a:p>
            <a:endParaRPr lang="en-US" dirty="0" smtClean="0"/>
          </a:p>
          <a:p>
            <a:endParaRPr lang="en-US" dirty="0" smtClean="0"/>
          </a:p>
          <a:p>
            <a:endParaRPr lang="en-US" dirty="0" smtClean="0"/>
          </a:p>
          <a:p>
            <a:endParaRPr lang="en-US" dirty="0" smtClean="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4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1036319"/>
          </a:xfrm>
          <a:solidFill>
            <a:schemeClr val="bg1"/>
          </a:solidFill>
        </p:spPr>
        <p:txBody>
          <a:bodyPr>
            <a:normAutofit/>
          </a:bodyPr>
          <a:lstStyle/>
          <a:p>
            <a:r>
              <a:rPr lang="en-US" sz="4800" b="1" dirty="0" smtClean="0">
                <a:solidFill>
                  <a:srgbClr val="B80000"/>
                </a:solidFill>
              </a:rPr>
              <a:t>Friend Functions</a:t>
            </a:r>
          </a:p>
        </p:txBody>
      </p:sp>
      <p:sp>
        <p:nvSpPr>
          <p:cNvPr id="5123" name="Content Placeholder 2"/>
          <p:cNvSpPr>
            <a:spLocks noGrp="1"/>
          </p:cNvSpPr>
          <p:nvPr>
            <p:ph idx="1"/>
          </p:nvPr>
        </p:nvSpPr>
        <p:spPr>
          <a:xfrm>
            <a:off x="0" y="1143000"/>
            <a:ext cx="9107556" cy="5638800"/>
          </a:xfrm>
        </p:spPr>
        <p:txBody>
          <a:bodyPr>
            <a:normAutofit/>
          </a:bodyPr>
          <a:lstStyle/>
          <a:p>
            <a:pPr algn="just"/>
            <a:r>
              <a:rPr lang="en-US" sz="3000" b="1" u="sng" dirty="0" smtClean="0">
                <a:solidFill>
                  <a:srgbClr val="B80000"/>
                </a:solidFill>
                <a:cs typeface="Tahoma" panose="020B0604030504040204" pitchFamily="34" charset="0"/>
              </a:rPr>
              <a:t>Friend functions: </a:t>
            </a:r>
            <a:r>
              <a:rPr lang="en-US" sz="2800" dirty="0" smtClean="0"/>
              <a:t>can </a:t>
            </a:r>
            <a:r>
              <a:rPr lang="en-US" sz="2800" dirty="0"/>
              <a:t>be </a:t>
            </a:r>
            <a:r>
              <a:rPr lang="en-US" sz="2800" b="1" dirty="0">
                <a:solidFill>
                  <a:srgbClr val="2C14DE"/>
                </a:solidFill>
              </a:rPr>
              <a:t>given special grant to access private</a:t>
            </a:r>
            <a:r>
              <a:rPr lang="en-US" sz="2800" b="1" dirty="0"/>
              <a:t> </a:t>
            </a:r>
            <a:r>
              <a:rPr lang="en-US" sz="2800" dirty="0"/>
              <a:t>and </a:t>
            </a:r>
            <a:r>
              <a:rPr lang="en-US" sz="2800" b="1" dirty="0">
                <a:solidFill>
                  <a:srgbClr val="2C14DE"/>
                </a:solidFill>
              </a:rPr>
              <a:t>protected</a:t>
            </a:r>
            <a:r>
              <a:rPr lang="en-US" sz="2800" dirty="0">
                <a:solidFill>
                  <a:srgbClr val="2C14DE"/>
                </a:solidFill>
              </a:rPr>
              <a:t> </a:t>
            </a:r>
            <a:r>
              <a:rPr lang="en-US" sz="2800" b="1" dirty="0" smtClean="0"/>
              <a:t>members</a:t>
            </a:r>
            <a:r>
              <a:rPr lang="en-US" sz="2800" dirty="0" smtClean="0"/>
              <a:t>. </a:t>
            </a:r>
            <a:r>
              <a:rPr lang="en-US" sz="2800" dirty="0"/>
              <a:t>A </a:t>
            </a:r>
            <a:r>
              <a:rPr lang="en-US" sz="2800" b="1" dirty="0"/>
              <a:t>friend function can be</a:t>
            </a:r>
            <a:r>
              <a:rPr lang="en-US" sz="2800" dirty="0"/>
              <a:t>:</a:t>
            </a:r>
            <a:br>
              <a:rPr lang="en-US" sz="2800" dirty="0"/>
            </a:br>
            <a:r>
              <a:rPr lang="en-US" sz="2800" dirty="0"/>
              <a:t>a) </a:t>
            </a:r>
            <a:r>
              <a:rPr lang="en-US" sz="2800" b="1" u="sng" dirty="0" smtClean="0">
                <a:solidFill>
                  <a:srgbClr val="008000"/>
                </a:solidFill>
              </a:rPr>
              <a:t>method </a:t>
            </a:r>
            <a:r>
              <a:rPr lang="en-US" sz="2800" b="1" u="sng" dirty="0">
                <a:solidFill>
                  <a:srgbClr val="008000"/>
                </a:solidFill>
              </a:rPr>
              <a:t>of another </a:t>
            </a:r>
            <a:r>
              <a:rPr lang="en-US" sz="2800" b="1" u="sng" dirty="0" smtClean="0">
                <a:solidFill>
                  <a:srgbClr val="008000"/>
                </a:solidFill>
              </a:rPr>
              <a:t>class</a:t>
            </a:r>
          </a:p>
          <a:p>
            <a:pPr marL="0" indent="0" algn="just">
              <a:buNone/>
            </a:pPr>
            <a:r>
              <a:rPr lang="en-US" sz="2800" dirty="0"/>
              <a:t> </a:t>
            </a:r>
            <a:r>
              <a:rPr lang="en-US" sz="2800" dirty="0" smtClean="0"/>
              <a:t>   b) </a:t>
            </a:r>
            <a:r>
              <a:rPr lang="en-US" sz="2800" b="1" u="sng" dirty="0" smtClean="0">
                <a:solidFill>
                  <a:srgbClr val="008000"/>
                </a:solidFill>
              </a:rPr>
              <a:t>global </a:t>
            </a:r>
            <a:r>
              <a:rPr lang="en-US" sz="2800" b="1" u="sng" dirty="0">
                <a:solidFill>
                  <a:srgbClr val="008000"/>
                </a:solidFill>
              </a:rPr>
              <a:t>function</a:t>
            </a:r>
            <a:endParaRPr lang="en-US" b="1" u="sng" dirty="0" smtClean="0">
              <a:solidFill>
                <a:srgbClr val="008000"/>
              </a:solidFill>
            </a:endParaRPr>
          </a:p>
          <a:p>
            <a:endParaRPr lang="en-US" dirty="0" smtClean="0"/>
          </a:p>
          <a:p>
            <a:pPr fontAlgn="base"/>
            <a:r>
              <a:rPr lang="en-US" sz="3000" b="1" dirty="0" smtClean="0">
                <a:solidFill>
                  <a:srgbClr val="D20000"/>
                </a:solidFill>
              </a:rPr>
              <a:t>Friends</a:t>
            </a:r>
            <a:r>
              <a:rPr lang="en-US" sz="3000" dirty="0" smtClean="0">
                <a:solidFill>
                  <a:srgbClr val="D20000"/>
                </a:solidFill>
              </a:rPr>
              <a:t> </a:t>
            </a:r>
            <a:r>
              <a:rPr lang="en-US" sz="3000" dirty="0"/>
              <a:t>should be </a:t>
            </a:r>
            <a:r>
              <a:rPr lang="en-US" sz="3000" b="1" dirty="0"/>
              <a:t>used only </a:t>
            </a:r>
            <a:r>
              <a:rPr lang="en-US" sz="3000" b="1" dirty="0">
                <a:solidFill>
                  <a:srgbClr val="2C14DE"/>
                </a:solidFill>
              </a:rPr>
              <a:t>for </a:t>
            </a:r>
            <a:r>
              <a:rPr lang="en-US" sz="3000" b="1" u="sng" dirty="0">
                <a:solidFill>
                  <a:srgbClr val="2C14DE"/>
                </a:solidFill>
              </a:rPr>
              <a:t>limited </a:t>
            </a:r>
            <a:r>
              <a:rPr lang="en-US" sz="3000" b="1" u="sng" dirty="0" smtClean="0">
                <a:solidFill>
                  <a:srgbClr val="2C14DE"/>
                </a:solidFill>
              </a:rPr>
              <a:t>purpose</a:t>
            </a:r>
            <a:r>
              <a:rPr lang="en-US" sz="3000" dirty="0"/>
              <a:t>,</a:t>
            </a:r>
            <a:r>
              <a:rPr lang="en-US" sz="3000" dirty="0" smtClean="0"/>
              <a:t> </a:t>
            </a:r>
            <a:r>
              <a:rPr lang="en-US" sz="3000" dirty="0"/>
              <a:t>too many </a:t>
            </a:r>
            <a:r>
              <a:rPr lang="en-US" sz="3000" b="1" dirty="0"/>
              <a:t>functions </a:t>
            </a:r>
            <a:r>
              <a:rPr lang="en-US" sz="3000" b="1" dirty="0" smtClean="0"/>
              <a:t>declared </a:t>
            </a:r>
            <a:r>
              <a:rPr lang="en-US" sz="3000" b="1" dirty="0"/>
              <a:t>as friends </a:t>
            </a:r>
            <a:r>
              <a:rPr lang="en-US" sz="3000" dirty="0" smtClean="0"/>
              <a:t>with </a:t>
            </a:r>
            <a:r>
              <a:rPr lang="en-US" sz="3000" dirty="0"/>
              <a:t>protected or private </a:t>
            </a:r>
            <a:r>
              <a:rPr lang="en-US" sz="3000" dirty="0" smtClean="0"/>
              <a:t>data access, </a:t>
            </a:r>
            <a:r>
              <a:rPr lang="en-US" sz="3000" b="1" dirty="0" smtClean="0">
                <a:solidFill>
                  <a:srgbClr val="2C14DE"/>
                </a:solidFill>
              </a:rPr>
              <a:t>lessens </a:t>
            </a:r>
            <a:r>
              <a:rPr lang="en-US" sz="3000" b="1" dirty="0">
                <a:solidFill>
                  <a:srgbClr val="2C14DE"/>
                </a:solidFill>
              </a:rPr>
              <a:t>the value of </a:t>
            </a:r>
            <a:r>
              <a:rPr lang="en-US" sz="3000" b="1" dirty="0" smtClean="0">
                <a:solidFill>
                  <a:srgbClr val="2C14DE"/>
                </a:solidFill>
              </a:rPr>
              <a:t>encapsulation</a:t>
            </a:r>
            <a:endParaRPr lang="en-US" dirty="0" smtClean="0"/>
          </a:p>
          <a:p>
            <a:endParaRPr lang="en-US" dirty="0" smtClean="0"/>
          </a:p>
          <a:p>
            <a:endParaRPr lang="en-US" dirty="0" smtClean="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5893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9144000" cy="1066800"/>
          </a:xfrm>
          <a:solidFill>
            <a:schemeClr val="bg1"/>
          </a:solidFill>
        </p:spPr>
        <p:txBody>
          <a:bodyPr>
            <a:noAutofit/>
          </a:bodyPr>
          <a:lstStyle/>
          <a:p>
            <a:r>
              <a:rPr lang="en-US" sz="3600" b="1" dirty="0" smtClean="0">
                <a:solidFill>
                  <a:srgbClr val="B80000"/>
                </a:solidFill>
              </a:rPr>
              <a:t>Calling an overloaded operator from native data types</a:t>
            </a:r>
          </a:p>
        </p:txBody>
      </p:sp>
      <p:sp>
        <p:nvSpPr>
          <p:cNvPr id="6147" name="Content Placeholder 2"/>
          <p:cNvSpPr>
            <a:spLocks noGrp="1"/>
          </p:cNvSpPr>
          <p:nvPr>
            <p:ph idx="1"/>
          </p:nvPr>
        </p:nvSpPr>
        <p:spPr/>
        <p:txBody>
          <a:bodyPr/>
          <a:lstStyle/>
          <a:p>
            <a:pPr algn="just"/>
            <a:r>
              <a:rPr lang="en-US" sz="2800" b="1" dirty="0" smtClean="0">
                <a:latin typeface="+mj-lt"/>
                <a:cs typeface="Tahoma" panose="020B0604030504040204" pitchFamily="34" charset="0"/>
              </a:rPr>
              <a:t>For friend function the syntax is changed</a:t>
            </a:r>
            <a:r>
              <a:rPr lang="en-US" sz="2800" dirty="0" smtClean="0">
                <a:latin typeface="+mj-lt"/>
                <a:cs typeface="Tahoma" panose="020B0604030504040204" pitchFamily="34" charset="0"/>
              </a:rPr>
              <a:t>, the </a:t>
            </a:r>
            <a:r>
              <a:rPr lang="en-US" sz="2800" b="1" dirty="0" smtClean="0">
                <a:solidFill>
                  <a:srgbClr val="B80000"/>
                </a:solidFill>
                <a:latin typeface="+mj-lt"/>
                <a:cs typeface="Tahoma" panose="020B0604030504040204" pitchFamily="34" charset="0"/>
              </a:rPr>
              <a:t>first operator</a:t>
            </a:r>
            <a:r>
              <a:rPr lang="en-US" sz="2800" dirty="0" smtClean="0">
                <a:latin typeface="+mj-lt"/>
                <a:cs typeface="Tahoma" panose="020B0604030504040204" pitchFamily="34" charset="0"/>
              </a:rPr>
              <a:t> is moved from </a:t>
            </a:r>
            <a:r>
              <a:rPr lang="en-US" sz="2800" b="1" dirty="0" smtClean="0">
                <a:solidFill>
                  <a:srgbClr val="2C14DE"/>
                </a:solidFill>
                <a:latin typeface="+mj-lt"/>
                <a:cs typeface="Tahoma" panose="020B0604030504040204" pitchFamily="34" charset="0"/>
              </a:rPr>
              <a:t>calling object </a:t>
            </a:r>
            <a:r>
              <a:rPr lang="en-US" sz="2800" dirty="0" smtClean="0">
                <a:latin typeface="+mj-lt"/>
                <a:cs typeface="Tahoma" panose="020B0604030504040204" pitchFamily="34" charset="0"/>
              </a:rPr>
              <a:t>to </a:t>
            </a:r>
            <a:r>
              <a:rPr lang="en-US" sz="2800" b="1" dirty="0" smtClean="0">
                <a:solidFill>
                  <a:srgbClr val="2C14DE"/>
                </a:solidFill>
                <a:latin typeface="+mj-lt"/>
                <a:cs typeface="Tahoma" panose="020B0604030504040204" pitchFamily="34" charset="0"/>
              </a:rPr>
              <a:t>first parameter of function</a:t>
            </a:r>
            <a:r>
              <a:rPr lang="en-US" sz="2800" dirty="0" smtClean="0">
                <a:latin typeface="+mj-lt"/>
                <a:cs typeface="Tahoma" panose="020B0604030504040204" pitchFamily="34" charset="0"/>
              </a:rPr>
              <a:t>.</a:t>
            </a:r>
          </a:p>
          <a:p>
            <a:pPr marL="0" indent="0">
              <a:buNone/>
            </a:pPr>
            <a:r>
              <a:rPr lang="en-US" sz="2400" b="1" dirty="0" smtClean="0">
                <a:solidFill>
                  <a:schemeClr val="accent6">
                    <a:lumMod val="75000"/>
                  </a:schemeClr>
                </a:solidFill>
                <a:latin typeface="Consolas" panose="020B0609020204030204" pitchFamily="49" charset="0"/>
                <a:cs typeface="Courier New" panose="02070309020205020404" pitchFamily="49" charset="0"/>
              </a:rPr>
              <a:t>  </a:t>
            </a:r>
            <a:r>
              <a:rPr lang="en-US" sz="2400" b="1" dirty="0" smtClean="0">
                <a:solidFill>
                  <a:srgbClr val="FF0000"/>
                </a:solidFill>
                <a:latin typeface="Consolas" panose="020B0609020204030204" pitchFamily="49" charset="0"/>
                <a:cs typeface="Courier New" panose="02070309020205020404" pitchFamily="49" charset="0"/>
              </a:rPr>
              <a:t>friend </a:t>
            </a:r>
            <a:r>
              <a:rPr lang="en-US" sz="2400" b="1" dirty="0" err="1" smtClean="0">
                <a:solidFill>
                  <a:srgbClr val="FF0000"/>
                </a:solidFill>
                <a:latin typeface="Consolas" panose="020B0609020204030204" pitchFamily="49" charset="0"/>
                <a:cs typeface="Courier New" panose="02070309020205020404" pitchFamily="49" charset="0"/>
              </a:rPr>
              <a:t>datatype</a:t>
            </a:r>
            <a:r>
              <a:rPr lang="en-US" sz="2400" b="1" dirty="0" smtClean="0">
                <a:solidFill>
                  <a:srgbClr val="FF0000"/>
                </a:solidFill>
                <a:latin typeface="Consolas" panose="020B0609020204030204" pitchFamily="49" charset="0"/>
                <a:cs typeface="Courier New" panose="02070309020205020404" pitchFamily="49" charset="0"/>
              </a:rPr>
              <a:t> operator+ (</a:t>
            </a:r>
            <a:r>
              <a:rPr lang="en-US" sz="2400" b="1" dirty="0" err="1" smtClean="0">
                <a:solidFill>
                  <a:srgbClr val="FF0000"/>
                </a:solidFill>
                <a:latin typeface="Consolas" panose="020B0609020204030204" pitchFamily="49" charset="0"/>
                <a:cs typeface="Courier New" panose="02070309020205020404" pitchFamily="49" charset="0"/>
              </a:rPr>
              <a:t>datatype</a:t>
            </a:r>
            <a:r>
              <a:rPr lang="en-US" sz="2400" b="1" dirty="0" smtClean="0">
                <a:solidFill>
                  <a:srgbClr val="FF0000"/>
                </a:solidFill>
                <a:latin typeface="Consolas" panose="020B0609020204030204" pitchFamily="49" charset="0"/>
                <a:cs typeface="Courier New" panose="02070309020205020404" pitchFamily="49" charset="0"/>
              </a:rPr>
              <a:t>, </a:t>
            </a:r>
            <a:r>
              <a:rPr lang="en-US" sz="2400" b="1" dirty="0" err="1" smtClean="0">
                <a:solidFill>
                  <a:srgbClr val="FF0000"/>
                </a:solidFill>
                <a:latin typeface="Consolas" panose="020B0609020204030204" pitchFamily="49" charset="0"/>
                <a:cs typeface="Courier New" panose="02070309020205020404" pitchFamily="49" charset="0"/>
              </a:rPr>
              <a:t>datatype</a:t>
            </a:r>
            <a:r>
              <a:rPr lang="en-US" sz="2400" b="1" dirty="0" smtClean="0">
                <a:solidFill>
                  <a:srgbClr val="FF0000"/>
                </a:solidFill>
                <a:latin typeface="Consolas" panose="020B0609020204030204" pitchFamily="49" charset="0"/>
                <a:cs typeface="Courier New" panose="02070309020205020404" pitchFamily="49" charset="0"/>
              </a:rPr>
              <a:t>)</a:t>
            </a:r>
          </a:p>
        </p:txBody>
      </p:sp>
      <p:sp>
        <p:nvSpPr>
          <p:cNvPr id="6" name="Text Box 6"/>
          <p:cNvSpPr txBox="1">
            <a:spLocks noChangeArrowheads="1"/>
          </p:cNvSpPr>
          <p:nvPr/>
        </p:nvSpPr>
        <p:spPr bwMode="auto">
          <a:xfrm>
            <a:off x="152400" y="5400133"/>
            <a:ext cx="41148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return parameter (can be </a:t>
            </a:r>
            <a:r>
              <a:rPr lang="en-US" sz="2000" b="1" dirty="0">
                <a:solidFill>
                  <a:srgbClr val="2C14DE"/>
                </a:solidFill>
              </a:rPr>
              <a:t>native data type</a:t>
            </a:r>
            <a:r>
              <a:rPr lang="en-US" sz="2000" b="1" dirty="0"/>
              <a:t> or </a:t>
            </a:r>
            <a:r>
              <a:rPr lang="en-US" sz="2000" b="1" dirty="0">
                <a:solidFill>
                  <a:srgbClr val="2C14DE"/>
                </a:solidFill>
              </a:rPr>
              <a:t>user defined data ty</a:t>
            </a:r>
            <a:r>
              <a:rPr lang="en-US" sz="2000" b="1" dirty="0"/>
              <a:t>pe)</a:t>
            </a:r>
          </a:p>
        </p:txBody>
      </p:sp>
      <p:sp>
        <p:nvSpPr>
          <p:cNvPr id="19460" name="Line 8"/>
          <p:cNvSpPr>
            <a:spLocks noChangeShapeType="1"/>
          </p:cNvSpPr>
          <p:nvPr/>
        </p:nvSpPr>
        <p:spPr bwMode="auto">
          <a:xfrm flipH="1">
            <a:off x="990600" y="2895600"/>
            <a:ext cx="1143000" cy="250453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4876800" y="4712382"/>
            <a:ext cx="4075946"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Second parameter (can be </a:t>
            </a:r>
            <a:r>
              <a:rPr lang="en-US" sz="2000" b="1" dirty="0">
                <a:solidFill>
                  <a:srgbClr val="2C14DE"/>
                </a:solidFill>
              </a:rPr>
              <a:t>native data type</a:t>
            </a:r>
            <a:r>
              <a:rPr lang="en-US" sz="2000" b="1" dirty="0"/>
              <a:t> or </a:t>
            </a:r>
            <a:r>
              <a:rPr lang="en-US" sz="2000" b="1" dirty="0">
                <a:solidFill>
                  <a:srgbClr val="2C14DE"/>
                </a:solidFill>
              </a:rPr>
              <a:t>user defined data type</a:t>
            </a:r>
            <a:r>
              <a:rPr lang="en-US" sz="2000" b="1" dirty="0"/>
              <a:t>)</a:t>
            </a:r>
          </a:p>
        </p:txBody>
      </p:sp>
      <p:sp>
        <p:nvSpPr>
          <p:cNvPr id="10" name="Text Box 6"/>
          <p:cNvSpPr txBox="1">
            <a:spLocks noChangeArrowheads="1"/>
          </p:cNvSpPr>
          <p:nvPr/>
        </p:nvSpPr>
        <p:spPr bwMode="auto">
          <a:xfrm>
            <a:off x="2362200" y="3657058"/>
            <a:ext cx="39624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First parameter (can be </a:t>
            </a:r>
            <a:r>
              <a:rPr lang="en-US" sz="2000" b="1" u="sng" dirty="0">
                <a:solidFill>
                  <a:srgbClr val="2C14DE"/>
                </a:solidFill>
              </a:rPr>
              <a:t>native data </a:t>
            </a:r>
            <a:r>
              <a:rPr lang="en-US" sz="2000" b="1" dirty="0"/>
              <a:t>type or user </a:t>
            </a:r>
            <a:r>
              <a:rPr lang="en-US" sz="2000" b="1" dirty="0">
                <a:solidFill>
                  <a:srgbClr val="2C14DE"/>
                </a:solidFill>
              </a:rPr>
              <a:t>defined data type</a:t>
            </a:r>
            <a:r>
              <a:rPr lang="en-US" sz="2000" b="1" dirty="0"/>
              <a:t>)</a:t>
            </a:r>
          </a:p>
        </p:txBody>
      </p:sp>
      <p:sp>
        <p:nvSpPr>
          <p:cNvPr id="19464" name="Line 8"/>
          <p:cNvSpPr>
            <a:spLocks noChangeShapeType="1"/>
          </p:cNvSpPr>
          <p:nvPr/>
        </p:nvSpPr>
        <p:spPr bwMode="auto">
          <a:xfrm flipH="1">
            <a:off x="7315200" y="2895600"/>
            <a:ext cx="0" cy="17863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Rectangle 10"/>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8"/>
          <p:cNvSpPr>
            <a:spLocks noChangeShapeType="1"/>
          </p:cNvSpPr>
          <p:nvPr/>
        </p:nvSpPr>
        <p:spPr bwMode="auto">
          <a:xfrm flipH="1">
            <a:off x="4343400" y="2895600"/>
            <a:ext cx="1143000" cy="7614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14016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460" grpId="0" animBg="1"/>
      <p:bldP spid="8" grpId="0" animBg="1"/>
      <p:bldP spid="10" grpId="0" animBg="1"/>
      <p:bldP spid="19464" grpId="0" animBg="1"/>
      <p:bldP spid="1946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0"/>
            <a:ext cx="8153400" cy="1036319"/>
          </a:xfrm>
        </p:spPr>
        <p:txBody>
          <a:bodyPr/>
          <a:lstStyle/>
          <a:p>
            <a:r>
              <a:rPr lang="en-US" b="1" dirty="0" smtClean="0">
                <a:solidFill>
                  <a:srgbClr val="C00000"/>
                </a:solidFill>
              </a:rPr>
              <a:t>Example</a:t>
            </a:r>
          </a:p>
        </p:txBody>
      </p:sp>
      <p:sp>
        <p:nvSpPr>
          <p:cNvPr id="7171" name="Rectangle 3"/>
          <p:cNvSpPr>
            <a:spLocks noGrp="1" noChangeArrowheads="1"/>
          </p:cNvSpPr>
          <p:nvPr>
            <p:ph idx="1"/>
          </p:nvPr>
        </p:nvSpPr>
        <p:spPr>
          <a:xfrm>
            <a:off x="57863" y="1219200"/>
            <a:ext cx="9144000" cy="5638800"/>
          </a:xfrm>
        </p:spPr>
        <p:txBody>
          <a:bodyPr>
            <a:normAutofit/>
          </a:bodyPr>
          <a:lstStyle/>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class Point</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smtClean="0">
                <a:solidFill>
                  <a:schemeClr val="tx1">
                    <a:lumMod val="50000"/>
                    <a:lumOff val="50000"/>
                  </a:schemeClr>
                </a:solidFill>
                <a:latin typeface="Consolas" panose="020B0609020204030204" pitchFamily="49" charset="0"/>
                <a:cs typeface="Tahoma" panose="020B0604030504040204" pitchFamily="34" charset="0"/>
              </a:rPr>
              <a:t>private:</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float </a:t>
            </a:r>
            <a:r>
              <a:rPr lang="en-US" sz="2400" b="1" dirty="0" err="1" smtClean="0">
                <a:latin typeface="Consolas" panose="020B0609020204030204" pitchFamily="49" charset="0"/>
                <a:cs typeface="Tahoma" panose="020B0604030504040204" pitchFamily="34" charset="0"/>
              </a:rPr>
              <a:t>m_dX</a:t>
            </a: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m_dY</a:t>
            </a: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m_dZ</a:t>
            </a:r>
            <a:r>
              <a:rPr lang="en-US" sz="24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smtClean="0">
                <a:solidFill>
                  <a:schemeClr val="tx1">
                    <a:lumMod val="50000"/>
                    <a:lumOff val="50000"/>
                  </a:schemeClr>
                </a:solidFill>
                <a:latin typeface="Consolas" panose="020B0609020204030204" pitchFamily="49" charset="0"/>
                <a:cs typeface="Tahoma" panose="020B0604030504040204" pitchFamily="34" charset="0"/>
              </a:rPr>
              <a:t>public:</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Point(float </a:t>
            </a:r>
            <a:r>
              <a:rPr lang="en-US" sz="2400" b="1" dirty="0" err="1" smtClean="0">
                <a:latin typeface="Consolas" panose="020B0609020204030204" pitchFamily="49" charset="0"/>
                <a:cs typeface="Tahoma" panose="020B0604030504040204" pitchFamily="34" charset="0"/>
              </a:rPr>
              <a:t>dX</a:t>
            </a:r>
            <a:r>
              <a:rPr lang="en-US" sz="2400" b="1" dirty="0" smtClean="0">
                <a:latin typeface="Consolas" panose="020B0609020204030204" pitchFamily="49" charset="0"/>
                <a:cs typeface="Tahoma" panose="020B0604030504040204" pitchFamily="34" charset="0"/>
              </a:rPr>
              <a:t>, float </a:t>
            </a:r>
            <a:r>
              <a:rPr lang="en-US" sz="2400" b="1" dirty="0" err="1" smtClean="0">
                <a:latin typeface="Consolas" panose="020B0609020204030204" pitchFamily="49" charset="0"/>
                <a:cs typeface="Tahoma" panose="020B0604030504040204" pitchFamily="34" charset="0"/>
              </a:rPr>
              <a:t>dY</a:t>
            </a:r>
            <a:r>
              <a:rPr lang="en-US" sz="2400" b="1" dirty="0" smtClean="0">
                <a:latin typeface="Consolas" panose="020B0609020204030204" pitchFamily="49" charset="0"/>
                <a:cs typeface="Tahoma" panose="020B0604030504040204" pitchFamily="34" charset="0"/>
              </a:rPr>
              <a:t>, float </a:t>
            </a:r>
            <a:r>
              <a:rPr lang="en-US" sz="2400" b="1" dirty="0" err="1" smtClean="0">
                <a:latin typeface="Consolas" panose="020B0609020204030204" pitchFamily="49" charset="0"/>
                <a:cs typeface="Tahoma" panose="020B0604030504040204" pitchFamily="34" charset="0"/>
              </a:rPr>
              <a:t>dZ</a:t>
            </a:r>
            <a:r>
              <a:rPr lang="en-US" sz="24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m_dX</a:t>
            </a:r>
            <a:r>
              <a:rPr lang="en-US" sz="2400" b="1" dirty="0" smtClean="0">
                <a:latin typeface="Consolas" panose="020B0609020204030204" pitchFamily="49" charset="0"/>
                <a:cs typeface="Tahoma" panose="020B0604030504040204" pitchFamily="34" charset="0"/>
              </a:rPr>
              <a:t> = </a:t>
            </a:r>
            <a:r>
              <a:rPr lang="en-US" sz="2400" b="1" dirty="0" err="1" smtClean="0">
                <a:latin typeface="Consolas" panose="020B0609020204030204" pitchFamily="49" charset="0"/>
                <a:cs typeface="Tahoma" panose="020B0604030504040204" pitchFamily="34" charset="0"/>
              </a:rPr>
              <a:t>dX</a:t>
            </a:r>
            <a:r>
              <a:rPr lang="en-US" sz="24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m_dY</a:t>
            </a:r>
            <a:r>
              <a:rPr lang="en-US" sz="2400" b="1" dirty="0" smtClean="0">
                <a:latin typeface="Consolas" panose="020B0609020204030204" pitchFamily="49" charset="0"/>
                <a:cs typeface="Tahoma" panose="020B0604030504040204" pitchFamily="34" charset="0"/>
              </a:rPr>
              <a:t> = </a:t>
            </a:r>
            <a:r>
              <a:rPr lang="en-US" sz="2400" b="1" dirty="0" err="1" smtClean="0">
                <a:latin typeface="Consolas" panose="020B0609020204030204" pitchFamily="49" charset="0"/>
                <a:cs typeface="Tahoma" panose="020B0604030504040204" pitchFamily="34" charset="0"/>
              </a:rPr>
              <a:t>dY</a:t>
            </a:r>
            <a:r>
              <a:rPr lang="en-US" sz="24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err="1" smtClean="0">
                <a:latin typeface="Consolas" panose="020B0609020204030204" pitchFamily="49" charset="0"/>
                <a:cs typeface="Tahoma" panose="020B0604030504040204" pitchFamily="34" charset="0"/>
              </a:rPr>
              <a:t>m_dZ</a:t>
            </a:r>
            <a:r>
              <a:rPr lang="en-US" sz="2400" b="1" dirty="0" smtClean="0">
                <a:latin typeface="Consolas" panose="020B0609020204030204" pitchFamily="49" charset="0"/>
                <a:cs typeface="Tahoma" panose="020B0604030504040204" pitchFamily="34" charset="0"/>
              </a:rPr>
              <a:t> = </a:t>
            </a:r>
            <a:r>
              <a:rPr lang="en-US" sz="2400" b="1" dirty="0" err="1" smtClean="0">
                <a:latin typeface="Consolas" panose="020B0609020204030204" pitchFamily="49" charset="0"/>
                <a:cs typeface="Tahoma" panose="020B0604030504040204" pitchFamily="34" charset="0"/>
              </a:rPr>
              <a:t>dZ</a:t>
            </a:r>
            <a:r>
              <a:rPr lang="en-US" sz="24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    	</a:t>
            </a:r>
            <a:r>
              <a:rPr lang="en-US" sz="2400" b="1" dirty="0" smtClean="0">
                <a:solidFill>
                  <a:srgbClr val="FF0000"/>
                </a:solidFill>
                <a:latin typeface="Consolas" panose="020B0609020204030204" pitchFamily="49" charset="0"/>
                <a:cs typeface="Tahoma" panose="020B0604030504040204" pitchFamily="34" charset="0"/>
              </a:rPr>
              <a:t>friend float operator+ (float var1, Point &amp;p);</a:t>
            </a:r>
            <a:r>
              <a:rPr lang="en-US" sz="2400" b="1" dirty="0" smtClean="0">
                <a:solidFill>
                  <a:srgbClr val="2C14DE"/>
                </a:solidFill>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smtClean="0">
                <a:latin typeface="Consolas" panose="020B0609020204030204" pitchFamily="49" charset="0"/>
                <a:cs typeface="Tahoma" panose="020B0604030504040204" pitchFamily="34" charset="0"/>
              </a:rPr>
              <a:t>};</a:t>
            </a:r>
          </a:p>
          <a:p>
            <a:pPr>
              <a:lnSpc>
                <a:spcPct val="80000"/>
              </a:lnSpc>
              <a:buFont typeface="Monotype Sorts" charset="2"/>
              <a:buNone/>
            </a:pPr>
            <a:endParaRPr lang="en-US" sz="1200" b="1"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8950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Example</a:t>
            </a:r>
          </a:p>
        </p:txBody>
      </p:sp>
      <p:sp>
        <p:nvSpPr>
          <p:cNvPr id="8195" name="Text Box 3"/>
          <p:cNvSpPr txBox="1">
            <a:spLocks noChangeArrowheads="1"/>
          </p:cNvSpPr>
          <p:nvPr/>
        </p:nvSpPr>
        <p:spPr bwMode="auto">
          <a:xfrm>
            <a:off x="152400" y="1219200"/>
            <a:ext cx="8458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float operator+(float var1, Point &amp;p)</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return ( var1 + </a:t>
            </a:r>
            <a:r>
              <a:rPr lang="en-US" sz="2400" b="1" dirty="0" err="1">
                <a:latin typeface="Consolas" panose="020B0609020204030204" pitchFamily="49" charset="0"/>
              </a:rPr>
              <a:t>p.m_dX</a:t>
            </a:r>
            <a:r>
              <a:rPr lang="en-US" sz="2400" b="1" dirty="0">
                <a:latin typeface="Consolas" panose="020B0609020204030204" pitchFamily="49" charset="0"/>
              </a:rPr>
              <a:t>);</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(void)</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float variable = 5.6;</a:t>
            </a:r>
          </a:p>
          <a:p>
            <a:pPr eaLnBrk="1" hangingPunct="1"/>
            <a:r>
              <a:rPr lang="en-US" sz="2400" b="1" dirty="0">
                <a:latin typeface="Consolas" panose="020B0609020204030204" pitchFamily="49" charset="0"/>
              </a:rPr>
              <a:t>	Point </a:t>
            </a:r>
            <a:r>
              <a:rPr lang="en-US" sz="2400" b="1" dirty="0" err="1">
                <a:latin typeface="Consolas" panose="020B0609020204030204" pitchFamily="49" charset="0"/>
              </a:rPr>
              <a:t>cPoint</a:t>
            </a:r>
            <a:r>
              <a:rPr lang="en-US" sz="2400" b="1" dirty="0">
                <a:latin typeface="Consolas" panose="020B0609020204030204" pitchFamily="49" charset="0"/>
              </a:rPr>
              <a:t> ( 2, 9.8, 3.3 );</a:t>
            </a:r>
          </a:p>
          <a:p>
            <a:pPr eaLnBrk="1" hangingPunct="1"/>
            <a:r>
              <a:rPr lang="en-US" sz="2400" b="1" dirty="0">
                <a:latin typeface="Consolas" panose="020B0609020204030204" pitchFamily="49" charset="0"/>
              </a:rPr>
              <a:t>	float </a:t>
            </a:r>
            <a:r>
              <a:rPr lang="en-US" sz="2400" b="1" dirty="0" err="1">
                <a:latin typeface="Consolas" panose="020B0609020204030204" pitchFamily="49" charset="0"/>
              </a:rPr>
              <a:t>returnVar</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solidFill>
                  <a:srgbClr val="2C14DE"/>
                </a:solidFill>
                <a:latin typeface="Consolas" panose="020B0609020204030204" pitchFamily="49" charset="0"/>
              </a:rPr>
              <a:t>returnVar</a:t>
            </a:r>
            <a:r>
              <a:rPr lang="en-US" sz="2400" b="1" dirty="0">
                <a:solidFill>
                  <a:srgbClr val="2C14DE"/>
                </a:solidFill>
                <a:latin typeface="Consolas" panose="020B0609020204030204" pitchFamily="49" charset="0"/>
              </a:rPr>
              <a:t> = variable +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 </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cout</a:t>
            </a:r>
            <a:r>
              <a:rPr lang="en-US" sz="2400" b="1" dirty="0">
                <a:latin typeface="Consolas" panose="020B0609020204030204" pitchFamily="49" charset="0"/>
              </a:rPr>
              <a:t> &lt;&lt; </a:t>
            </a:r>
            <a:r>
              <a:rPr lang="en-US" sz="2400" b="1" dirty="0" err="1">
                <a:latin typeface="Consolas" panose="020B0609020204030204" pitchFamily="49" charset="0"/>
              </a:rPr>
              <a:t>returnVar</a:t>
            </a:r>
            <a:r>
              <a:rPr lang="en-US" sz="2400" b="1" dirty="0">
                <a:latin typeface="Consolas" panose="020B0609020204030204" pitchFamily="49" charset="0"/>
              </a:rPr>
              <a:t>; // 7.6 </a:t>
            </a:r>
          </a:p>
          <a:p>
            <a:pPr eaLnBrk="1" hangingPunct="1"/>
            <a:r>
              <a:rPr lang="en-US" sz="2400" b="1" dirty="0">
                <a:latin typeface="Consolas" panose="020B0609020204030204" pitchFamily="49" charset="0"/>
              </a:rPr>
              <a:t>	return 0;</a:t>
            </a:r>
          </a:p>
          <a:p>
            <a:pPr eaLnBrk="1" hangingPunct="1"/>
            <a:r>
              <a:rPr lang="en-US" sz="2400" b="1" dirty="0" smtClean="0">
                <a:latin typeface="Consolas" panose="020B0609020204030204" pitchFamily="49" charset="0"/>
              </a:rPr>
              <a:t>}</a:t>
            </a:r>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519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9144000" cy="1066800"/>
          </a:xfrm>
          <a:solidFill>
            <a:schemeClr val="bg1"/>
          </a:solidFill>
        </p:spPr>
        <p:txBody>
          <a:bodyPr>
            <a:normAutofit fontScale="90000"/>
          </a:bodyPr>
          <a:lstStyle/>
          <a:p>
            <a:r>
              <a:rPr lang="en-US" b="1" dirty="0" smtClean="0">
                <a:solidFill>
                  <a:srgbClr val="B80000"/>
                </a:solidFill>
              </a:rPr>
              <a:t>Overloading </a:t>
            </a:r>
            <a:r>
              <a:rPr lang="en-US" b="1" dirty="0" err="1" smtClean="0">
                <a:solidFill>
                  <a:srgbClr val="B80000"/>
                </a:solidFill>
              </a:rPr>
              <a:t>iostream</a:t>
            </a:r>
            <a:r>
              <a:rPr lang="en-US" b="1" dirty="0" smtClean="0">
                <a:solidFill>
                  <a:srgbClr val="B80000"/>
                </a:solidFill>
              </a:rPr>
              <a:t> operators &gt;&gt; and &lt;&lt;</a:t>
            </a:r>
          </a:p>
        </p:txBody>
      </p:sp>
      <p:sp>
        <p:nvSpPr>
          <p:cNvPr id="9219" name="Content Placeholder 2"/>
          <p:cNvSpPr>
            <a:spLocks noGrp="1"/>
          </p:cNvSpPr>
          <p:nvPr>
            <p:ph idx="1"/>
          </p:nvPr>
        </p:nvSpPr>
        <p:spPr>
          <a:xfrm>
            <a:off x="39756" y="1143000"/>
            <a:ext cx="9104244" cy="5638800"/>
          </a:xfrm>
        </p:spPr>
        <p:txBody>
          <a:bodyPr/>
          <a:lstStyle/>
          <a:p>
            <a:pPr algn="just"/>
            <a:r>
              <a:rPr lang="en-US" sz="3000" dirty="0" smtClean="0">
                <a:cs typeface="Tahoma" panose="020B0604030504040204" pitchFamily="34" charset="0"/>
              </a:rPr>
              <a:t>We can </a:t>
            </a:r>
            <a:r>
              <a:rPr lang="en-US" sz="3000" b="1" dirty="0" smtClean="0">
                <a:solidFill>
                  <a:srgbClr val="B80000"/>
                </a:solidFill>
                <a:cs typeface="Tahoma" panose="020B0604030504040204" pitchFamily="34" charset="0"/>
              </a:rPr>
              <a:t>use </a:t>
            </a:r>
            <a:r>
              <a:rPr lang="en-US" sz="3000" b="1" u="sng" dirty="0" smtClean="0">
                <a:solidFill>
                  <a:srgbClr val="B80000"/>
                </a:solidFill>
                <a:cs typeface="Tahoma" panose="020B0604030504040204" pitchFamily="34" charset="0"/>
              </a:rPr>
              <a:t>friend function </a:t>
            </a:r>
            <a:r>
              <a:rPr lang="en-US" sz="3000" dirty="0" smtClean="0">
                <a:cs typeface="Tahoma" panose="020B0604030504040204" pitchFamily="34" charset="0"/>
              </a:rPr>
              <a:t>for </a:t>
            </a:r>
            <a:r>
              <a:rPr lang="en-US" sz="3000" b="1" dirty="0" smtClean="0">
                <a:solidFill>
                  <a:srgbClr val="B80000"/>
                </a:solidFill>
                <a:cs typeface="Tahoma" panose="020B0604030504040204" pitchFamily="34" charset="0"/>
              </a:rPr>
              <a:t>overloading </a:t>
            </a:r>
            <a:r>
              <a:rPr lang="en-US" sz="3000" b="1" dirty="0" err="1" smtClean="0">
                <a:solidFill>
                  <a:srgbClr val="B80000"/>
                </a:solidFill>
                <a:cs typeface="Tahoma" panose="020B0604030504040204" pitchFamily="34" charset="0"/>
              </a:rPr>
              <a:t>iostream</a:t>
            </a:r>
            <a:r>
              <a:rPr lang="en-US" sz="3000" b="1" dirty="0" smtClean="0">
                <a:solidFill>
                  <a:srgbClr val="B80000"/>
                </a:solidFill>
                <a:cs typeface="Tahoma" panose="020B0604030504040204" pitchFamily="34" charset="0"/>
              </a:rPr>
              <a:t> operators</a:t>
            </a:r>
            <a:r>
              <a:rPr lang="en-US" sz="3000" dirty="0" smtClean="0">
                <a:cs typeface="Tahoma" panose="020B0604030504040204" pitchFamily="34" charset="0"/>
              </a:rPr>
              <a:t> ( </a:t>
            </a:r>
            <a:r>
              <a:rPr lang="en-US" sz="3000" b="1" dirty="0" smtClean="0">
                <a:solidFill>
                  <a:srgbClr val="2C14DE"/>
                </a:solidFill>
                <a:cs typeface="Tahoma" panose="020B0604030504040204" pitchFamily="34" charset="0"/>
              </a:rPr>
              <a:t>&gt;&gt;</a:t>
            </a:r>
            <a:r>
              <a:rPr lang="en-US" sz="3000" dirty="0" smtClean="0">
                <a:cs typeface="Tahoma" panose="020B0604030504040204" pitchFamily="34" charset="0"/>
              </a:rPr>
              <a:t> or </a:t>
            </a:r>
            <a:r>
              <a:rPr lang="en-US" sz="3000" b="1" dirty="0" smtClean="0">
                <a:solidFill>
                  <a:srgbClr val="2C14DE"/>
                </a:solidFill>
                <a:cs typeface="Tahoma" panose="020B0604030504040204" pitchFamily="34" charset="0"/>
              </a:rPr>
              <a:t>&lt;&lt;</a:t>
            </a:r>
            <a:r>
              <a:rPr lang="en-US" sz="3000" dirty="0" smtClean="0">
                <a:cs typeface="Tahoma" panose="020B0604030504040204" pitchFamily="34" charset="0"/>
              </a:rPr>
              <a:t>).</a:t>
            </a:r>
          </a:p>
          <a:p>
            <a:endParaRPr lang="en-US" dirty="0" smtClean="0">
              <a:cs typeface="Tahoma" panose="020B0604030504040204" pitchFamily="34" charset="0"/>
            </a:endParaRPr>
          </a:p>
          <a:p>
            <a:pPr algn="just"/>
            <a:r>
              <a:rPr lang="en-US" sz="3000" dirty="0" smtClean="0">
                <a:cs typeface="Tahoma" panose="020B0604030504040204" pitchFamily="34" charset="0"/>
              </a:rPr>
              <a:t>Usually </a:t>
            </a:r>
            <a:r>
              <a:rPr lang="en-US" sz="3000" b="1" dirty="0" err="1" smtClean="0">
                <a:solidFill>
                  <a:srgbClr val="D20000"/>
                </a:solidFill>
                <a:cs typeface="Tahoma" panose="020B0604030504040204" pitchFamily="34" charset="0"/>
              </a:rPr>
              <a:t>iostream</a:t>
            </a:r>
            <a:r>
              <a:rPr lang="en-US" sz="3000" b="1" dirty="0" smtClean="0">
                <a:solidFill>
                  <a:srgbClr val="D20000"/>
                </a:solidFill>
                <a:cs typeface="Tahoma" panose="020B0604030504040204" pitchFamily="34" charset="0"/>
              </a:rPr>
              <a:t> operators</a:t>
            </a:r>
            <a:r>
              <a:rPr lang="en-US" sz="3000" dirty="0" smtClean="0">
                <a:solidFill>
                  <a:srgbClr val="D20000"/>
                </a:solidFill>
                <a:cs typeface="Tahoma" panose="020B0604030504040204" pitchFamily="34" charset="0"/>
              </a:rPr>
              <a:t> </a:t>
            </a:r>
            <a:r>
              <a:rPr lang="en-US" sz="3000" dirty="0" smtClean="0">
                <a:cs typeface="Tahoma" panose="020B0604030504040204" pitchFamily="34" charset="0"/>
              </a:rPr>
              <a:t>( </a:t>
            </a:r>
            <a:r>
              <a:rPr lang="en-US" sz="3000" b="1" dirty="0" smtClean="0">
                <a:solidFill>
                  <a:srgbClr val="D20000"/>
                </a:solidFill>
                <a:cs typeface="Tahoma" panose="020B0604030504040204" pitchFamily="34" charset="0"/>
              </a:rPr>
              <a:t>&gt;&gt;</a:t>
            </a:r>
            <a:r>
              <a:rPr lang="en-US" sz="3000" dirty="0" smtClean="0">
                <a:solidFill>
                  <a:srgbClr val="D20000"/>
                </a:solidFill>
                <a:cs typeface="Tahoma" panose="020B0604030504040204" pitchFamily="34" charset="0"/>
              </a:rPr>
              <a:t> </a:t>
            </a:r>
            <a:r>
              <a:rPr lang="en-US" sz="3000" dirty="0" smtClean="0">
                <a:cs typeface="Tahoma" panose="020B0604030504040204" pitchFamily="34" charset="0"/>
              </a:rPr>
              <a:t>or </a:t>
            </a:r>
            <a:r>
              <a:rPr lang="en-US" sz="3000" b="1" dirty="0" smtClean="0">
                <a:solidFill>
                  <a:srgbClr val="D20000"/>
                </a:solidFill>
                <a:cs typeface="Tahoma" panose="020B0604030504040204" pitchFamily="34" charset="0"/>
              </a:rPr>
              <a:t>&lt;&lt;</a:t>
            </a:r>
            <a:r>
              <a:rPr lang="en-US" sz="3000" dirty="0" smtClean="0">
                <a:solidFill>
                  <a:srgbClr val="D20000"/>
                </a:solidFill>
                <a:cs typeface="Tahoma" panose="020B0604030504040204" pitchFamily="34" charset="0"/>
              </a:rPr>
              <a:t> </a:t>
            </a:r>
            <a:r>
              <a:rPr lang="en-US" sz="3000" dirty="0" smtClean="0">
                <a:cs typeface="Tahoma" panose="020B0604030504040204" pitchFamily="34" charset="0"/>
              </a:rPr>
              <a:t>) are </a:t>
            </a:r>
            <a:r>
              <a:rPr lang="en-US" sz="3000" b="1" dirty="0" smtClean="0">
                <a:solidFill>
                  <a:srgbClr val="2C14DE"/>
                </a:solidFill>
                <a:cs typeface="Tahoma" panose="020B0604030504040204" pitchFamily="34" charset="0"/>
              </a:rPr>
              <a:t>not called </a:t>
            </a:r>
            <a:r>
              <a:rPr lang="en-US" sz="3000" dirty="0" smtClean="0">
                <a:cs typeface="Tahoma" panose="020B0604030504040204" pitchFamily="34" charset="0"/>
              </a:rPr>
              <a:t>from an </a:t>
            </a:r>
            <a:r>
              <a:rPr lang="en-US" sz="3000" b="1" dirty="0" smtClean="0">
                <a:solidFill>
                  <a:srgbClr val="2C14DE"/>
                </a:solidFill>
                <a:cs typeface="Tahoma" panose="020B0604030504040204" pitchFamily="34" charset="0"/>
              </a:rPr>
              <a:t>object of the class</a:t>
            </a:r>
          </a:p>
          <a:p>
            <a:pPr lvl="2">
              <a:buFontTx/>
              <a:buNone/>
            </a:pPr>
            <a:r>
              <a:rPr lang="en-US" sz="2800" b="1" dirty="0" smtClean="0">
                <a:cs typeface="Tahoma" panose="020B0604030504040204" pitchFamily="34" charset="0"/>
              </a:rPr>
              <a:t>Point p; </a:t>
            </a:r>
          </a:p>
          <a:p>
            <a:pPr lvl="2">
              <a:buFontTx/>
              <a:buNone/>
            </a:pPr>
            <a:r>
              <a:rPr lang="en-US" sz="2800" b="1" dirty="0" err="1" smtClean="0">
                <a:cs typeface="Tahoma" panose="020B0604030504040204" pitchFamily="34" charset="0"/>
              </a:rPr>
              <a:t>cin</a:t>
            </a:r>
            <a:r>
              <a:rPr lang="en-US" sz="2800" b="1" dirty="0" smtClean="0">
                <a:cs typeface="Tahoma" panose="020B0604030504040204" pitchFamily="34" charset="0"/>
              </a:rPr>
              <a:t>   &gt;&gt; p;</a:t>
            </a:r>
          </a:p>
          <a:p>
            <a:pPr lvl="2">
              <a:buFontTx/>
              <a:buNone/>
            </a:pPr>
            <a:r>
              <a:rPr lang="en-US" sz="2800" b="1" dirty="0" err="1" smtClean="0">
                <a:cs typeface="Tahoma" panose="020B0604030504040204" pitchFamily="34" charset="0"/>
              </a:rPr>
              <a:t>cout</a:t>
            </a:r>
            <a:r>
              <a:rPr lang="en-US" sz="2800" b="1" dirty="0" smtClean="0">
                <a:cs typeface="Tahoma" panose="020B0604030504040204" pitchFamily="34" charset="0"/>
              </a:rPr>
              <a:t> &lt;&lt; p;</a:t>
            </a:r>
          </a:p>
          <a:p>
            <a:pPr marL="0" indent="0">
              <a:buNone/>
            </a:pPr>
            <a:r>
              <a:rPr lang="en-US" dirty="0" smtClean="0">
                <a:cs typeface="Tahoma" panose="020B0604030504040204" pitchFamily="34" charset="0"/>
              </a:rPr>
              <a:t>	</a:t>
            </a:r>
          </a:p>
          <a:p>
            <a:pPr marL="0" indent="0">
              <a:buNone/>
            </a:pPr>
            <a:r>
              <a:rPr lang="en-US" dirty="0">
                <a:cs typeface="Tahoma" panose="020B0604030504040204" pitchFamily="34" charset="0"/>
              </a:rPr>
              <a:t>	</a:t>
            </a:r>
            <a:r>
              <a:rPr lang="en-US" dirty="0" smtClean="0">
                <a:cs typeface="Tahoma" panose="020B0604030504040204" pitchFamily="34" charset="0"/>
              </a:rPr>
              <a:t>where </a:t>
            </a:r>
            <a:r>
              <a:rPr lang="en-US" b="1" i="1" dirty="0" err="1" smtClean="0">
                <a:solidFill>
                  <a:srgbClr val="2C14DE"/>
                </a:solidFill>
                <a:cs typeface="Tahoma" panose="020B0604030504040204" pitchFamily="34" charset="0"/>
              </a:rPr>
              <a:t>cin</a:t>
            </a:r>
            <a:r>
              <a:rPr lang="en-US" dirty="0" smtClean="0">
                <a:solidFill>
                  <a:srgbClr val="2C14DE"/>
                </a:solidFill>
                <a:cs typeface="Tahoma" panose="020B0604030504040204" pitchFamily="34" charset="0"/>
              </a:rPr>
              <a:t> </a:t>
            </a:r>
            <a:r>
              <a:rPr lang="en-US" dirty="0" smtClean="0">
                <a:cs typeface="Tahoma" panose="020B0604030504040204" pitchFamily="34" charset="0"/>
              </a:rPr>
              <a:t>and </a:t>
            </a:r>
            <a:r>
              <a:rPr lang="en-US" b="1" i="1" dirty="0" err="1" smtClean="0">
                <a:solidFill>
                  <a:srgbClr val="2C14DE"/>
                </a:solidFill>
                <a:cs typeface="Tahoma" panose="020B0604030504040204" pitchFamily="34" charset="0"/>
              </a:rPr>
              <a:t>cout</a:t>
            </a:r>
            <a:r>
              <a:rPr lang="en-US" dirty="0" smtClean="0">
                <a:solidFill>
                  <a:srgbClr val="2C14DE"/>
                </a:solidFill>
                <a:cs typeface="Tahoma" panose="020B0604030504040204" pitchFamily="34" charset="0"/>
              </a:rPr>
              <a:t> </a:t>
            </a:r>
            <a:r>
              <a:rPr lang="en-US" dirty="0" smtClean="0">
                <a:cs typeface="Tahoma" panose="020B0604030504040204" pitchFamily="34" charset="0"/>
              </a:rPr>
              <a:t>are object of </a:t>
            </a:r>
            <a:r>
              <a:rPr lang="en-US" b="1" dirty="0" err="1" smtClean="0">
                <a:solidFill>
                  <a:srgbClr val="2C14DE"/>
                </a:solidFill>
                <a:cs typeface="Tahoma" panose="020B0604030504040204" pitchFamily="34" charset="0"/>
              </a:rPr>
              <a:t>iostream</a:t>
            </a:r>
            <a:r>
              <a:rPr lang="en-US" dirty="0" smtClean="0">
                <a:solidFill>
                  <a:srgbClr val="2C14DE"/>
                </a:solidFill>
                <a:cs typeface="Tahoma" panose="020B0604030504040204" pitchFamily="34" charset="0"/>
              </a:rPr>
              <a:t> </a:t>
            </a:r>
            <a:r>
              <a:rPr lang="en-US" dirty="0" smtClean="0">
                <a:cs typeface="Tahoma" panose="020B0604030504040204" pitchFamily="34" charset="0"/>
              </a:rPr>
              <a:t>class</a:t>
            </a:r>
          </a:p>
          <a:p>
            <a:endParaRPr lang="en-US" dirty="0" smtClean="0">
              <a:cs typeface="Tahoma" panose="020B0604030504040204" pitchFamily="34" charset="0"/>
            </a:endParaRPr>
          </a:p>
          <a:p>
            <a:endParaRPr lang="en-US" dirty="0" smtClean="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5499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0"/>
            <a:ext cx="8229600" cy="1066800"/>
          </a:xfrm>
        </p:spPr>
        <p:txBody>
          <a:bodyPr>
            <a:normAutofit/>
          </a:bodyPr>
          <a:lstStyle/>
          <a:p>
            <a:r>
              <a:rPr lang="en-US" sz="3600" b="1" dirty="0" smtClean="0">
                <a:solidFill>
                  <a:srgbClr val="B80000"/>
                </a:solidFill>
              </a:rPr>
              <a:t>Overloading </a:t>
            </a:r>
            <a:r>
              <a:rPr lang="en-US" sz="3600" b="1" dirty="0" err="1" smtClean="0">
                <a:solidFill>
                  <a:srgbClr val="B80000"/>
                </a:solidFill>
              </a:rPr>
              <a:t>iostream</a:t>
            </a:r>
            <a:r>
              <a:rPr lang="en-US" sz="3600" b="1" dirty="0" smtClean="0">
                <a:solidFill>
                  <a:srgbClr val="B80000"/>
                </a:solidFill>
              </a:rPr>
              <a:t> operators &gt;&gt; and &lt;&lt;</a:t>
            </a:r>
          </a:p>
        </p:txBody>
      </p:sp>
      <p:sp>
        <p:nvSpPr>
          <p:cNvPr id="10243" name="Content Placeholder 2"/>
          <p:cNvSpPr>
            <a:spLocks noGrp="1"/>
          </p:cNvSpPr>
          <p:nvPr>
            <p:ph idx="1"/>
          </p:nvPr>
        </p:nvSpPr>
        <p:spPr>
          <a:xfrm>
            <a:off x="76200" y="1143000"/>
            <a:ext cx="9067800" cy="5638800"/>
          </a:xfrm>
        </p:spPr>
        <p:txBody>
          <a:bodyPr>
            <a:normAutofit/>
          </a:bodyPr>
          <a:lstStyle/>
          <a:p>
            <a:pPr algn="just"/>
            <a:r>
              <a:rPr lang="en-US" dirty="0" smtClean="0">
                <a:cs typeface="Tahoma" panose="020B0604030504040204" pitchFamily="34" charset="0"/>
              </a:rPr>
              <a:t>We can define the </a:t>
            </a:r>
            <a:r>
              <a:rPr lang="en-US" b="1" dirty="0" smtClean="0">
                <a:cs typeface="Tahoma" panose="020B0604030504040204" pitchFamily="34" charset="0"/>
              </a:rPr>
              <a:t>prototype </a:t>
            </a:r>
            <a:r>
              <a:rPr lang="en-US" dirty="0" smtClean="0">
                <a:cs typeface="Tahoma" panose="020B0604030504040204" pitchFamily="34" charset="0"/>
              </a:rPr>
              <a:t>of </a:t>
            </a:r>
            <a:r>
              <a:rPr lang="en-US" b="1" dirty="0" err="1" smtClean="0">
                <a:solidFill>
                  <a:srgbClr val="2C14DE"/>
                </a:solidFill>
                <a:cs typeface="Tahoma" panose="020B0604030504040204" pitchFamily="34" charset="0"/>
              </a:rPr>
              <a:t>iostream</a:t>
            </a:r>
            <a:r>
              <a:rPr lang="en-US" b="1" dirty="0" smtClean="0">
                <a:solidFill>
                  <a:srgbClr val="2C14DE"/>
                </a:solidFill>
                <a:cs typeface="Tahoma" panose="020B0604030504040204" pitchFamily="34" charset="0"/>
              </a:rPr>
              <a:t> operators </a:t>
            </a:r>
            <a:r>
              <a:rPr lang="en-US" dirty="0" smtClean="0">
                <a:cs typeface="Tahoma" panose="020B0604030504040204" pitchFamily="34" charset="0"/>
              </a:rPr>
              <a:t>( </a:t>
            </a:r>
            <a:r>
              <a:rPr lang="en-US" b="1" dirty="0" smtClean="0">
                <a:solidFill>
                  <a:srgbClr val="2C14DE"/>
                </a:solidFill>
                <a:cs typeface="Tahoma" panose="020B0604030504040204" pitchFamily="34" charset="0"/>
              </a:rPr>
              <a:t>&gt;&gt;</a:t>
            </a:r>
            <a:r>
              <a:rPr lang="en-US" dirty="0" smtClean="0">
                <a:solidFill>
                  <a:srgbClr val="2C14DE"/>
                </a:solidFill>
                <a:cs typeface="Tahoma" panose="020B0604030504040204" pitchFamily="34" charset="0"/>
              </a:rPr>
              <a:t> </a:t>
            </a:r>
            <a:r>
              <a:rPr lang="en-US" dirty="0" smtClean="0">
                <a:cs typeface="Tahoma" panose="020B0604030504040204" pitchFamily="34" charset="0"/>
              </a:rPr>
              <a:t>and </a:t>
            </a:r>
            <a:r>
              <a:rPr lang="en-US" b="1" dirty="0" smtClean="0">
                <a:solidFill>
                  <a:srgbClr val="2C14DE"/>
                </a:solidFill>
                <a:cs typeface="Tahoma" panose="020B0604030504040204" pitchFamily="34" charset="0"/>
              </a:rPr>
              <a:t>&lt;&lt;</a:t>
            </a:r>
            <a:r>
              <a:rPr lang="en-US" dirty="0" smtClean="0">
                <a:solidFill>
                  <a:srgbClr val="2C14DE"/>
                </a:solidFill>
                <a:cs typeface="Tahoma" panose="020B0604030504040204" pitchFamily="34" charset="0"/>
              </a:rPr>
              <a:t> </a:t>
            </a:r>
            <a:r>
              <a:rPr lang="en-US" dirty="0" smtClean="0">
                <a:cs typeface="Tahoma" panose="020B0604030504040204" pitchFamily="34" charset="0"/>
              </a:rPr>
              <a:t>) with the help of </a:t>
            </a:r>
            <a:r>
              <a:rPr lang="en-US" b="1" dirty="0" smtClean="0">
                <a:solidFill>
                  <a:srgbClr val="B80000"/>
                </a:solidFill>
                <a:cs typeface="Tahoma" panose="020B0604030504040204" pitchFamily="34" charset="0"/>
              </a:rPr>
              <a:t>Friend function</a:t>
            </a:r>
            <a:r>
              <a:rPr lang="en-US" dirty="0" smtClean="0">
                <a:cs typeface="Tahoma" panose="020B0604030504040204" pitchFamily="34" charset="0"/>
              </a:rPr>
              <a:t>, and </a:t>
            </a:r>
            <a:r>
              <a:rPr lang="en-US" b="1" dirty="0" smtClean="0">
                <a:cs typeface="Tahoma" panose="020B0604030504040204" pitchFamily="34" charset="0"/>
              </a:rPr>
              <a:t>then</a:t>
            </a:r>
            <a:r>
              <a:rPr lang="en-US" dirty="0" smtClean="0">
                <a:cs typeface="Tahoma" panose="020B0604030504040204" pitchFamily="34" charset="0"/>
              </a:rPr>
              <a:t> </a:t>
            </a:r>
            <a:r>
              <a:rPr lang="en-US" b="1" u="sng" dirty="0" smtClean="0">
                <a:solidFill>
                  <a:srgbClr val="008000"/>
                </a:solidFill>
                <a:cs typeface="Tahoma" panose="020B0604030504040204" pitchFamily="34" charset="0"/>
              </a:rPr>
              <a:t>we do not need any object of a class for their calling</a:t>
            </a:r>
            <a:r>
              <a:rPr lang="en-US" u="sng" dirty="0" smtClean="0">
                <a:cs typeface="Tahoma" panose="020B0604030504040204" pitchFamily="34" charset="0"/>
              </a:rPr>
              <a:t>.</a:t>
            </a:r>
          </a:p>
          <a:p>
            <a:endParaRPr lang="en-US" sz="2800" dirty="0" smtClean="0"/>
          </a:p>
          <a:p>
            <a:endParaRPr lang="en-US" sz="2800" dirty="0" smtClean="0"/>
          </a:p>
          <a:p>
            <a:endParaRPr lang="en-US" sz="2800" dirty="0" smtClean="0"/>
          </a:p>
          <a:p>
            <a:endParaRPr lang="en-US" sz="2800" dirty="0" smtClean="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2763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Example</a:t>
            </a:r>
          </a:p>
        </p:txBody>
      </p:sp>
      <p:sp>
        <p:nvSpPr>
          <p:cNvPr id="11267" name="Rectangle 3"/>
          <p:cNvSpPr>
            <a:spLocks noGrp="1" noChangeArrowheads="1"/>
          </p:cNvSpPr>
          <p:nvPr>
            <p:ph idx="1"/>
          </p:nvPr>
        </p:nvSpPr>
        <p:spPr>
          <a:xfrm>
            <a:off x="76200" y="1190625"/>
            <a:ext cx="9067800" cy="5638800"/>
          </a:xfrm>
        </p:spPr>
        <p:txBody>
          <a:bodyPr>
            <a:noAutofit/>
          </a:bodyPr>
          <a:lstStyle/>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class Point</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000" dirty="0" smtClean="0">
                <a:latin typeface="Consolas" panose="020B0609020204030204" pitchFamily="49" charset="0"/>
                <a:cs typeface="Tahoma" panose="020B0604030504040204" pitchFamily="34" charset="0"/>
              </a:rPr>
              <a:t>	</a:t>
            </a:r>
            <a:r>
              <a:rPr lang="en-US" sz="2000" b="1" dirty="0" smtClean="0">
                <a:solidFill>
                  <a:schemeClr val="tx1">
                    <a:lumMod val="50000"/>
                    <a:lumOff val="50000"/>
                  </a:schemeClr>
                </a:solidFill>
                <a:latin typeface="Consolas" panose="020B0609020204030204" pitchFamily="49" charset="0"/>
                <a:cs typeface="Tahoma" panose="020B0604030504040204" pitchFamily="34" charset="0"/>
              </a:rPr>
              <a:t>private</a:t>
            </a:r>
            <a:r>
              <a:rPr lang="en-US" sz="20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float </a:t>
            </a:r>
            <a:r>
              <a:rPr lang="en-US" sz="2000" b="1" dirty="0" err="1" smtClean="0">
                <a:latin typeface="Consolas" panose="020B0609020204030204" pitchFamily="49" charset="0"/>
                <a:cs typeface="Tahoma" panose="020B0604030504040204" pitchFamily="34" charset="0"/>
              </a:rPr>
              <a:t>m_dX</a:t>
            </a:r>
            <a:r>
              <a:rPr lang="en-US" sz="2000" b="1" dirty="0" smtClean="0">
                <a:latin typeface="Consolas" panose="020B0609020204030204" pitchFamily="49" charset="0"/>
                <a:cs typeface="Tahoma" panose="020B0604030504040204" pitchFamily="34" charset="0"/>
              </a:rPr>
              <a:t>, </a:t>
            </a:r>
            <a:r>
              <a:rPr lang="en-US" sz="2000" b="1" dirty="0" err="1" smtClean="0">
                <a:latin typeface="Consolas" panose="020B0609020204030204" pitchFamily="49" charset="0"/>
                <a:cs typeface="Tahoma" panose="020B0604030504040204" pitchFamily="34" charset="0"/>
              </a:rPr>
              <a:t>m_dY</a:t>
            </a:r>
            <a:r>
              <a:rPr lang="en-US" sz="2000" b="1" dirty="0" smtClean="0">
                <a:latin typeface="Consolas" panose="020B0609020204030204" pitchFamily="49" charset="0"/>
                <a:cs typeface="Tahoma" panose="020B0604030504040204" pitchFamily="34" charset="0"/>
              </a:rPr>
              <a:t>, </a:t>
            </a:r>
            <a:r>
              <a:rPr lang="en-US" sz="2000" b="1" dirty="0" err="1" smtClean="0">
                <a:latin typeface="Consolas" panose="020B0609020204030204" pitchFamily="49" charset="0"/>
                <a:cs typeface="Tahoma" panose="020B0604030504040204" pitchFamily="34" charset="0"/>
              </a:rPr>
              <a:t>m_dZ</a:t>
            </a:r>
            <a:r>
              <a:rPr lang="en-US" sz="20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000" b="1" dirty="0" smtClean="0">
                <a:solidFill>
                  <a:schemeClr val="tx1">
                    <a:lumMod val="50000"/>
                    <a:lumOff val="50000"/>
                  </a:schemeClr>
                </a:solidFill>
                <a:latin typeface="Consolas" panose="020B0609020204030204" pitchFamily="49" charset="0"/>
                <a:cs typeface="Tahoma" panose="020B0604030504040204" pitchFamily="34" charset="0"/>
              </a:rPr>
              <a:t>	public:</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Point(float </a:t>
            </a:r>
            <a:r>
              <a:rPr lang="en-US" sz="2000" b="1" dirty="0" err="1" smtClean="0">
                <a:latin typeface="Consolas" panose="020B0609020204030204" pitchFamily="49" charset="0"/>
                <a:cs typeface="Tahoma" panose="020B0604030504040204" pitchFamily="34" charset="0"/>
              </a:rPr>
              <a:t>dX</a:t>
            </a:r>
            <a:r>
              <a:rPr lang="en-US" sz="2000" b="1" dirty="0" smtClean="0">
                <a:latin typeface="Consolas" panose="020B0609020204030204" pitchFamily="49" charset="0"/>
                <a:cs typeface="Tahoma" panose="020B0604030504040204" pitchFamily="34" charset="0"/>
              </a:rPr>
              <a:t>, float </a:t>
            </a:r>
            <a:r>
              <a:rPr lang="en-US" sz="2000" b="1" dirty="0" err="1" smtClean="0">
                <a:latin typeface="Consolas" panose="020B0609020204030204" pitchFamily="49" charset="0"/>
                <a:cs typeface="Tahoma" panose="020B0604030504040204" pitchFamily="34" charset="0"/>
              </a:rPr>
              <a:t>dY</a:t>
            </a:r>
            <a:r>
              <a:rPr lang="en-US" sz="2000" b="1" dirty="0" smtClean="0">
                <a:latin typeface="Consolas" panose="020B0609020204030204" pitchFamily="49" charset="0"/>
                <a:cs typeface="Tahoma" panose="020B0604030504040204" pitchFamily="34" charset="0"/>
              </a:rPr>
              <a:t>, float </a:t>
            </a:r>
            <a:r>
              <a:rPr lang="en-US" sz="2000" b="1" dirty="0" err="1" smtClean="0">
                <a:latin typeface="Consolas" panose="020B0609020204030204" pitchFamily="49" charset="0"/>
                <a:cs typeface="Tahoma" panose="020B0604030504040204" pitchFamily="34" charset="0"/>
              </a:rPr>
              <a:t>dZ</a:t>
            </a:r>
            <a:r>
              <a:rPr lang="en-US" sz="20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  </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a:t>
            </a:r>
            <a:r>
              <a:rPr lang="en-US" sz="2000" b="1" dirty="0" err="1" smtClean="0">
                <a:latin typeface="Consolas" panose="020B0609020204030204" pitchFamily="49" charset="0"/>
                <a:cs typeface="Tahoma" panose="020B0604030504040204" pitchFamily="34" charset="0"/>
              </a:rPr>
              <a:t>m_dX</a:t>
            </a:r>
            <a:r>
              <a:rPr lang="en-US" sz="2000" b="1" dirty="0" smtClean="0">
                <a:latin typeface="Consolas" panose="020B0609020204030204" pitchFamily="49" charset="0"/>
                <a:cs typeface="Tahoma" panose="020B0604030504040204" pitchFamily="34" charset="0"/>
              </a:rPr>
              <a:t> = </a:t>
            </a:r>
            <a:r>
              <a:rPr lang="en-US" sz="2000" b="1" dirty="0" err="1" smtClean="0">
                <a:latin typeface="Consolas" panose="020B0609020204030204" pitchFamily="49" charset="0"/>
                <a:cs typeface="Tahoma" panose="020B0604030504040204" pitchFamily="34" charset="0"/>
              </a:rPr>
              <a:t>dX</a:t>
            </a:r>
            <a:r>
              <a:rPr lang="en-US" sz="2000" b="1" dirty="0" smtClean="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a:t>
            </a:r>
            <a:r>
              <a:rPr lang="en-US" sz="2000" b="1" dirty="0" err="1" smtClean="0">
                <a:latin typeface="Consolas" panose="020B0609020204030204" pitchFamily="49" charset="0"/>
                <a:cs typeface="Tahoma" panose="020B0604030504040204" pitchFamily="34" charset="0"/>
              </a:rPr>
              <a:t>m_dY</a:t>
            </a:r>
            <a:r>
              <a:rPr lang="en-US" sz="2000" b="1" dirty="0" smtClean="0">
                <a:latin typeface="Consolas" panose="020B0609020204030204" pitchFamily="49" charset="0"/>
                <a:cs typeface="Tahoma" panose="020B0604030504040204" pitchFamily="34" charset="0"/>
              </a:rPr>
              <a:t> = </a:t>
            </a:r>
            <a:r>
              <a:rPr lang="en-US" sz="2000" b="1" dirty="0" err="1" smtClean="0">
                <a:latin typeface="Consolas" panose="020B0609020204030204" pitchFamily="49" charset="0"/>
                <a:cs typeface="Tahoma" panose="020B0604030504040204" pitchFamily="34" charset="0"/>
              </a:rPr>
              <a:t>dY</a:t>
            </a:r>
            <a:r>
              <a:rPr lang="en-US" sz="20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			</a:t>
            </a:r>
            <a:r>
              <a:rPr lang="en-US" sz="2000" b="1" dirty="0" err="1" smtClean="0">
                <a:latin typeface="Consolas" panose="020B0609020204030204" pitchFamily="49" charset="0"/>
                <a:cs typeface="Tahoma" panose="020B0604030504040204" pitchFamily="34" charset="0"/>
              </a:rPr>
              <a:t>m_dZ</a:t>
            </a:r>
            <a:r>
              <a:rPr lang="en-US" sz="2000" b="1" dirty="0" smtClean="0">
                <a:latin typeface="Consolas" panose="020B0609020204030204" pitchFamily="49" charset="0"/>
                <a:cs typeface="Tahoma" panose="020B0604030504040204" pitchFamily="34" charset="0"/>
              </a:rPr>
              <a:t> = </a:t>
            </a:r>
            <a:r>
              <a:rPr lang="en-US" sz="2000" b="1" dirty="0" err="1" smtClean="0">
                <a:latin typeface="Consolas" panose="020B0609020204030204" pitchFamily="49" charset="0"/>
                <a:cs typeface="Tahoma" panose="020B0604030504040204" pitchFamily="34" charset="0"/>
              </a:rPr>
              <a:t>dZ</a:t>
            </a:r>
            <a:r>
              <a:rPr lang="en-US" sz="2000" b="1" dirty="0" smtClean="0">
                <a:latin typeface="Consolas" panose="020B0609020204030204" pitchFamily="49" charset="0"/>
                <a:cs typeface="Tahoma" panose="020B0604030504040204" pitchFamily="34" charset="0"/>
              </a:rPr>
              <a:t>;    </a:t>
            </a:r>
          </a:p>
          <a:p>
            <a:pPr>
              <a:lnSpc>
                <a:spcPct val="80000"/>
              </a:lnSpc>
              <a:buFont typeface="Monotype Sorts" charset="2"/>
              <a:buNone/>
            </a:pPr>
            <a:r>
              <a:rPr lang="en-US" sz="2000" dirty="0" smtClean="0">
                <a:latin typeface="Consolas" panose="020B0609020204030204" pitchFamily="49" charset="0"/>
                <a:cs typeface="Tahoma" panose="020B0604030504040204" pitchFamily="34" charset="0"/>
              </a:rPr>
              <a:t>       } </a:t>
            </a:r>
            <a:endParaRPr lang="en-US" sz="2000" b="1" dirty="0" smtClean="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r>
              <a:rPr lang="en-US" sz="2000" b="1" dirty="0">
                <a:solidFill>
                  <a:srgbClr val="2C14DE"/>
                </a:solidFill>
                <a:latin typeface="Consolas" panose="020B0609020204030204" pitchFamily="49" charset="0"/>
                <a:cs typeface="Tahoma" panose="020B0604030504040204" pitchFamily="34" charset="0"/>
              </a:rPr>
              <a:t> </a:t>
            </a:r>
            <a:r>
              <a:rPr lang="en-US" sz="2000" b="1" dirty="0" smtClean="0">
                <a:solidFill>
                  <a:srgbClr val="2C14DE"/>
                </a:solidFill>
                <a:latin typeface="Consolas" panose="020B0609020204030204" pitchFamily="49" charset="0"/>
                <a:cs typeface="Tahoma" panose="020B0604030504040204" pitchFamily="34" charset="0"/>
              </a:rPr>
              <a:t>    friend </a:t>
            </a:r>
            <a:r>
              <a:rPr lang="en-US" sz="2000" b="1" dirty="0" err="1" smtClean="0">
                <a:solidFill>
                  <a:srgbClr val="2C14DE"/>
                </a:solidFill>
                <a:latin typeface="Consolas" panose="020B0609020204030204" pitchFamily="49" charset="0"/>
                <a:cs typeface="Tahoma" panose="020B0604030504040204" pitchFamily="34" charset="0"/>
              </a:rPr>
              <a:t>ostream</a:t>
            </a:r>
            <a:r>
              <a:rPr lang="en-US" sz="2000" b="1" dirty="0" smtClean="0">
                <a:solidFill>
                  <a:srgbClr val="2C14DE"/>
                </a:solidFill>
                <a:latin typeface="Consolas" panose="020B0609020204030204" pitchFamily="49" charset="0"/>
                <a:cs typeface="Tahoma" panose="020B0604030504040204" pitchFamily="34" charset="0"/>
              </a:rPr>
              <a:t>&amp; operator&lt;&lt; (</a:t>
            </a:r>
            <a:r>
              <a:rPr lang="en-US" sz="2000" b="1" dirty="0" err="1" smtClean="0">
                <a:solidFill>
                  <a:srgbClr val="2C14DE"/>
                </a:solidFill>
                <a:latin typeface="Consolas" panose="020B0609020204030204" pitchFamily="49" charset="0"/>
                <a:cs typeface="Tahoma" panose="020B0604030504040204" pitchFamily="34" charset="0"/>
              </a:rPr>
              <a:t>ostream</a:t>
            </a:r>
            <a:r>
              <a:rPr lang="en-US" sz="2000" b="1" dirty="0" smtClean="0">
                <a:solidFill>
                  <a:srgbClr val="2C14DE"/>
                </a:solidFill>
                <a:latin typeface="Consolas" panose="020B0609020204030204" pitchFamily="49" charset="0"/>
                <a:cs typeface="Tahoma" panose="020B0604030504040204" pitchFamily="34" charset="0"/>
              </a:rPr>
              <a:t> &amp;out, Point &amp;</a:t>
            </a:r>
            <a:r>
              <a:rPr lang="en-US" sz="2000" b="1" dirty="0" err="1" smtClean="0">
                <a:solidFill>
                  <a:srgbClr val="2C14DE"/>
                </a:solidFill>
                <a:latin typeface="Consolas" panose="020B0609020204030204" pitchFamily="49" charset="0"/>
                <a:cs typeface="Tahoma" panose="020B0604030504040204" pitchFamily="34" charset="0"/>
              </a:rPr>
              <a:t>cPoint</a:t>
            </a:r>
            <a:r>
              <a:rPr lang="en-US" sz="2000" b="1" dirty="0" smtClean="0">
                <a:solidFill>
                  <a:srgbClr val="2C14DE"/>
                </a:solidFill>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smtClean="0">
                <a:solidFill>
                  <a:srgbClr val="2C14DE"/>
                </a:solidFill>
                <a:latin typeface="Consolas" panose="020B0609020204030204" pitchFamily="49" charset="0"/>
                <a:cs typeface="Tahoma" panose="020B0604030504040204" pitchFamily="34" charset="0"/>
              </a:rPr>
              <a:t>     friend </a:t>
            </a:r>
            <a:r>
              <a:rPr lang="en-US" sz="2000" b="1" dirty="0" err="1" smtClean="0">
                <a:solidFill>
                  <a:srgbClr val="2C14DE"/>
                </a:solidFill>
                <a:latin typeface="Consolas" panose="020B0609020204030204" pitchFamily="49" charset="0"/>
                <a:cs typeface="Tahoma" panose="020B0604030504040204" pitchFamily="34" charset="0"/>
              </a:rPr>
              <a:t>istream</a:t>
            </a:r>
            <a:r>
              <a:rPr lang="en-US" sz="2000" b="1" dirty="0" smtClean="0">
                <a:solidFill>
                  <a:srgbClr val="2C14DE"/>
                </a:solidFill>
                <a:latin typeface="Consolas" panose="020B0609020204030204" pitchFamily="49" charset="0"/>
                <a:cs typeface="Tahoma" panose="020B0604030504040204" pitchFamily="34" charset="0"/>
              </a:rPr>
              <a:t>&amp; operator&gt;&gt; (</a:t>
            </a:r>
            <a:r>
              <a:rPr lang="en-US" sz="2000" b="1" dirty="0" err="1" smtClean="0">
                <a:solidFill>
                  <a:srgbClr val="2C14DE"/>
                </a:solidFill>
                <a:latin typeface="Consolas" panose="020B0609020204030204" pitchFamily="49" charset="0"/>
                <a:cs typeface="Tahoma" panose="020B0604030504040204" pitchFamily="34" charset="0"/>
              </a:rPr>
              <a:t>istream</a:t>
            </a:r>
            <a:r>
              <a:rPr lang="en-US" sz="2000" b="1" dirty="0" smtClean="0">
                <a:solidFill>
                  <a:srgbClr val="2C14DE"/>
                </a:solidFill>
                <a:latin typeface="Consolas" panose="020B0609020204030204" pitchFamily="49" charset="0"/>
                <a:cs typeface="Tahoma" panose="020B0604030504040204" pitchFamily="34" charset="0"/>
              </a:rPr>
              <a:t> &amp;in, Point &amp;</a:t>
            </a:r>
            <a:r>
              <a:rPr lang="en-US" sz="2000" b="1" dirty="0" err="1" smtClean="0">
                <a:solidFill>
                  <a:srgbClr val="2C14DE"/>
                </a:solidFill>
                <a:latin typeface="Consolas" panose="020B0609020204030204" pitchFamily="49" charset="0"/>
                <a:cs typeface="Tahoma" panose="020B0604030504040204" pitchFamily="34" charset="0"/>
              </a:rPr>
              <a:t>cPoint</a:t>
            </a:r>
            <a:r>
              <a:rPr lang="en-US" sz="2000" b="1" dirty="0" smtClean="0">
                <a:solidFill>
                  <a:srgbClr val="2C14DE"/>
                </a:solidFill>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smtClean="0">
                <a:latin typeface="Consolas" panose="020B0609020204030204" pitchFamily="49" charset="0"/>
                <a:cs typeface="Tahoma" panose="020B0604030504040204" pitchFamily="34" charset="0"/>
              </a:rPr>
              <a:t>};</a:t>
            </a:r>
          </a:p>
          <a:p>
            <a:pPr>
              <a:lnSpc>
                <a:spcPct val="80000"/>
              </a:lnSpc>
              <a:buFont typeface="Monotype Sorts" charset="2"/>
              <a:buNone/>
            </a:pPr>
            <a:endParaRPr lang="en-US" sz="1200" dirty="0" smtClean="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06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smtClean="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fontAlgn="base"/>
            <a:r>
              <a:rPr lang="en-US" sz="2800" b="1" dirty="0">
                <a:solidFill>
                  <a:srgbClr val="D20000"/>
                </a:solidFill>
              </a:rPr>
              <a:t>Member function</a:t>
            </a:r>
            <a:r>
              <a:rPr lang="en-US" sz="2800" b="1" dirty="0"/>
              <a:t>:</a:t>
            </a:r>
            <a:r>
              <a:rPr lang="en-US" sz="2800" dirty="0"/>
              <a:t> If the </a:t>
            </a:r>
            <a:r>
              <a:rPr lang="en-US" sz="2800" b="1" dirty="0">
                <a:solidFill>
                  <a:srgbClr val="2C14DE"/>
                </a:solidFill>
              </a:rPr>
              <a:t>left operand </a:t>
            </a:r>
            <a:r>
              <a:rPr lang="en-US" sz="2800" dirty="0"/>
              <a:t>of that </a:t>
            </a:r>
            <a:r>
              <a:rPr lang="en-US" sz="2800" b="1" dirty="0"/>
              <a:t>particular class</a:t>
            </a:r>
            <a:r>
              <a:rPr lang="en-US" sz="2800" dirty="0"/>
              <a:t> is an </a:t>
            </a:r>
            <a:r>
              <a:rPr lang="en-US" sz="2800" b="1" dirty="0">
                <a:solidFill>
                  <a:srgbClr val="2C14DE"/>
                </a:solidFill>
              </a:rPr>
              <a:t>object of the same class</a:t>
            </a:r>
            <a:r>
              <a:rPr lang="en-US" sz="2800" dirty="0"/>
              <a:t>, then the </a:t>
            </a:r>
            <a:r>
              <a:rPr lang="en-US" sz="2800" b="1" dirty="0"/>
              <a:t>overloaded </a:t>
            </a:r>
            <a:r>
              <a:rPr lang="en-US" sz="2800" b="1" dirty="0" smtClean="0"/>
              <a:t>operator </a:t>
            </a:r>
            <a:r>
              <a:rPr lang="en-US" sz="2800" dirty="0"/>
              <a:t>is said to be </a:t>
            </a:r>
            <a:r>
              <a:rPr lang="en-US" sz="2800" b="1" u="sng" dirty="0"/>
              <a:t>i</a:t>
            </a:r>
            <a:r>
              <a:rPr lang="en-US" sz="2800" b="1" u="sng" dirty="0">
                <a:solidFill>
                  <a:srgbClr val="2C14DE"/>
                </a:solidFill>
              </a:rPr>
              <a:t>mplemented by a member function</a:t>
            </a:r>
            <a:r>
              <a:rPr lang="en-US" sz="2800" dirty="0" smtClean="0"/>
              <a:t>.</a:t>
            </a:r>
          </a:p>
          <a:p>
            <a:pPr fontAlgn="base"/>
            <a:endParaRPr lang="en-US" sz="2800" dirty="0"/>
          </a:p>
          <a:p>
            <a:pPr algn="just" fontAlgn="base"/>
            <a:r>
              <a:rPr lang="en-US" sz="2800" b="1" dirty="0" smtClean="0">
                <a:solidFill>
                  <a:srgbClr val="D20000"/>
                </a:solidFill>
              </a:rPr>
              <a:t>Non-member function</a:t>
            </a:r>
            <a:r>
              <a:rPr lang="en-US" sz="2800" b="1" dirty="0"/>
              <a:t>:</a:t>
            </a:r>
            <a:r>
              <a:rPr lang="en-US" sz="2800" dirty="0"/>
              <a:t> If the </a:t>
            </a:r>
            <a:r>
              <a:rPr lang="en-US" sz="2800" b="1" dirty="0">
                <a:solidFill>
                  <a:srgbClr val="2C14DE"/>
                </a:solidFill>
              </a:rPr>
              <a:t>left operand of that particular class</a:t>
            </a:r>
            <a:r>
              <a:rPr lang="en-US" sz="2800" dirty="0"/>
              <a:t> is </a:t>
            </a:r>
            <a:r>
              <a:rPr lang="en-US" sz="2800" b="1" dirty="0"/>
              <a:t>an </a:t>
            </a:r>
            <a:r>
              <a:rPr lang="en-US" sz="2800" b="1" dirty="0">
                <a:solidFill>
                  <a:srgbClr val="2C14DE"/>
                </a:solidFill>
              </a:rPr>
              <a:t>object of a different class</a:t>
            </a:r>
            <a:r>
              <a:rPr lang="en-US" sz="2800" dirty="0"/>
              <a:t>, then the </a:t>
            </a:r>
            <a:r>
              <a:rPr lang="en-US" sz="2800" b="1" dirty="0"/>
              <a:t>overloaded operator </a:t>
            </a:r>
            <a:r>
              <a:rPr lang="en-US" sz="2800" dirty="0"/>
              <a:t>is said to be </a:t>
            </a:r>
            <a:r>
              <a:rPr lang="en-US" sz="2800" b="1" u="sng" dirty="0"/>
              <a:t>implemented by a non-member function</a:t>
            </a:r>
          </a:p>
          <a:p>
            <a:endParaRPr lang="en-US" sz="2800" dirty="0" smtClean="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4739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smtClean="0">
                <a:solidFill>
                  <a:srgbClr val="C00000"/>
                </a:solidFill>
              </a:rPr>
              <a:t>Example</a:t>
            </a:r>
          </a:p>
        </p:txBody>
      </p:sp>
      <p:sp>
        <p:nvSpPr>
          <p:cNvPr id="12292" name="Text Box 3"/>
          <p:cNvSpPr txBox="1">
            <a:spLocks noChangeArrowheads="1"/>
          </p:cNvSpPr>
          <p:nvPr/>
        </p:nvSpPr>
        <p:spPr bwMode="auto">
          <a:xfrm>
            <a:off x="152400" y="1254264"/>
            <a:ext cx="9144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solidFill>
                  <a:srgbClr val="C00000"/>
                </a:solidFill>
                <a:latin typeface="Consolas" panose="020B0609020204030204" pitchFamily="49" charset="0"/>
              </a:rPr>
              <a:t>ostream</a:t>
            </a:r>
            <a:r>
              <a:rPr lang="en-US" sz="2400" b="1" dirty="0">
                <a:solidFill>
                  <a:srgbClr val="C00000"/>
                </a:solidFill>
                <a:latin typeface="Consolas" panose="020B0609020204030204" pitchFamily="49" charset="0"/>
              </a:rPr>
              <a:t>&amp; operator&lt;&lt; (</a:t>
            </a:r>
            <a:r>
              <a:rPr lang="en-US" sz="2400" b="1" dirty="0" err="1">
                <a:solidFill>
                  <a:srgbClr val="C00000"/>
                </a:solidFill>
                <a:latin typeface="Consolas" panose="020B0609020204030204" pitchFamily="49" charset="0"/>
              </a:rPr>
              <a:t>ostream</a:t>
            </a:r>
            <a:r>
              <a:rPr lang="en-US" sz="2400" b="1" dirty="0">
                <a:solidFill>
                  <a:srgbClr val="C00000"/>
                </a:solidFill>
                <a:latin typeface="Consolas" panose="020B0609020204030204" pitchFamily="49" charset="0"/>
              </a:rPr>
              <a:t> &amp;out, Point &amp;</a:t>
            </a:r>
            <a:r>
              <a:rPr lang="en-US" sz="2400" b="1" dirty="0" err="1">
                <a:solidFill>
                  <a:srgbClr val="C00000"/>
                </a:solidFill>
                <a:latin typeface="Consolas" panose="020B0609020204030204" pitchFamily="49" charset="0"/>
              </a:rPr>
              <a:t>cPoint</a:t>
            </a:r>
            <a:r>
              <a:rPr lang="en-US" sz="2400" b="1" dirty="0">
                <a:solidFill>
                  <a:srgbClr val="C0000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out &lt;&lt; "(" &lt;&lt; </a:t>
            </a:r>
            <a:r>
              <a:rPr lang="en-US" sz="2400" b="1" dirty="0" err="1">
                <a:solidFill>
                  <a:srgbClr val="002060"/>
                </a:solidFill>
                <a:latin typeface="Consolas" panose="020B0609020204030204" pitchFamily="49" charset="0"/>
              </a:rPr>
              <a:t>cPoint.m_dX</a:t>
            </a:r>
            <a:r>
              <a:rPr lang="en-US" sz="2400" b="1" dirty="0">
                <a:solidFill>
                  <a:srgbClr val="002060"/>
                </a:solidFill>
                <a:latin typeface="Consolas" panose="020B0609020204030204" pitchFamily="49" charset="0"/>
              </a:rPr>
              <a:t> &lt;&lt; ", " &lt;&lt;</a:t>
            </a:r>
          </a:p>
          <a:p>
            <a:pPr eaLnBrk="1" hangingPunct="1"/>
            <a:r>
              <a:rPr lang="en-US" sz="2400" b="1" dirty="0">
                <a:solidFill>
                  <a:srgbClr val="002060"/>
                </a:solidFill>
                <a:latin typeface="Consolas" panose="020B0609020204030204" pitchFamily="49" charset="0"/>
              </a:rPr>
              <a:t>    </a:t>
            </a:r>
            <a:r>
              <a:rPr lang="en-US" sz="2400" b="1" dirty="0" err="1">
                <a:solidFill>
                  <a:srgbClr val="002060"/>
                </a:solidFill>
                <a:latin typeface="Consolas" panose="020B0609020204030204" pitchFamily="49" charset="0"/>
              </a:rPr>
              <a:t>cPoint.m_dY</a:t>
            </a:r>
            <a:r>
              <a:rPr lang="en-US" sz="2400" b="1" dirty="0">
                <a:solidFill>
                  <a:srgbClr val="002060"/>
                </a:solidFill>
                <a:latin typeface="Consolas" panose="020B0609020204030204" pitchFamily="49" charset="0"/>
              </a:rPr>
              <a:t> &lt;&lt; ", " &lt;&lt; </a:t>
            </a:r>
            <a:r>
              <a:rPr lang="en-US" sz="2400" b="1" dirty="0" err="1">
                <a:solidFill>
                  <a:srgbClr val="002060"/>
                </a:solidFill>
                <a:latin typeface="Consolas" panose="020B0609020204030204" pitchFamily="49" charset="0"/>
              </a:rPr>
              <a:t>cPoint.m_dZ</a:t>
            </a:r>
            <a:r>
              <a:rPr lang="en-US" sz="2400" b="1" dirty="0">
                <a:solidFill>
                  <a:srgbClr val="002060"/>
                </a:solidFill>
                <a:latin typeface="Consolas" panose="020B0609020204030204" pitchFamily="49" charset="0"/>
              </a:rPr>
              <a:t> &lt;&lt;")";</a:t>
            </a:r>
          </a:p>
          <a:p>
            <a:pPr eaLnBrk="1" hangingPunct="1"/>
            <a:r>
              <a:rPr lang="en-US" sz="2400" b="1" dirty="0">
                <a:solidFill>
                  <a:srgbClr val="002060"/>
                </a:solidFill>
                <a:latin typeface="Consolas" panose="020B0609020204030204" pitchFamily="49" charset="0"/>
              </a:rPr>
              <a:t>    return out;</a:t>
            </a:r>
          </a:p>
          <a:p>
            <a:pPr eaLnBrk="1" hangingPunct="1"/>
            <a:r>
              <a:rPr lang="en-US" sz="2400" b="1" dirty="0">
                <a:solidFill>
                  <a:srgbClr val="002060"/>
                </a:solidFill>
                <a:latin typeface="Consolas" panose="020B0609020204030204" pitchFamily="49" charset="0"/>
              </a:rPr>
              <a:t>} </a:t>
            </a:r>
            <a:endParaRPr lang="en-US" sz="2400" b="1" dirty="0" smtClean="0">
              <a:solidFill>
                <a:srgbClr val="002060"/>
              </a:solidFill>
              <a:latin typeface="Consolas" panose="020B0609020204030204" pitchFamily="49" charset="0"/>
            </a:endParaRPr>
          </a:p>
          <a:p>
            <a:pPr eaLnBrk="1" hangingPunct="1"/>
            <a:endParaRPr lang="en-US" sz="2400" b="1" dirty="0" smtClean="0">
              <a:solidFill>
                <a:srgbClr val="002060"/>
              </a:solidFill>
              <a:latin typeface="Consolas" panose="020B0609020204030204" pitchFamily="49" charset="0"/>
            </a:endParaRPr>
          </a:p>
          <a:p>
            <a:pPr eaLnBrk="1" hangingPunct="1"/>
            <a:endParaRPr lang="en-US" sz="2400" b="1" dirty="0">
              <a:solidFill>
                <a:srgbClr val="002060"/>
              </a:solidFill>
              <a:latin typeface="Consolas" panose="020B0609020204030204" pitchFamily="49" charset="0"/>
            </a:endParaRPr>
          </a:p>
          <a:p>
            <a:pPr eaLnBrk="1" hangingPunct="1"/>
            <a:r>
              <a:rPr lang="en-US" sz="2400" b="1" dirty="0" err="1">
                <a:solidFill>
                  <a:srgbClr val="C00000"/>
                </a:solidFill>
                <a:latin typeface="Consolas" panose="020B0609020204030204" pitchFamily="49" charset="0"/>
              </a:rPr>
              <a:t>istream</a:t>
            </a:r>
            <a:r>
              <a:rPr lang="en-US" sz="2400" b="1" dirty="0">
                <a:solidFill>
                  <a:srgbClr val="C00000"/>
                </a:solidFill>
                <a:latin typeface="Consolas" panose="020B0609020204030204" pitchFamily="49" charset="0"/>
              </a:rPr>
              <a:t>&amp; operator&gt;&gt; (</a:t>
            </a:r>
            <a:r>
              <a:rPr lang="en-US" sz="2400" b="1" dirty="0" err="1">
                <a:solidFill>
                  <a:srgbClr val="C00000"/>
                </a:solidFill>
                <a:latin typeface="Consolas" panose="020B0609020204030204" pitchFamily="49" charset="0"/>
              </a:rPr>
              <a:t>istream</a:t>
            </a:r>
            <a:r>
              <a:rPr lang="en-US" sz="2400" b="1" dirty="0">
                <a:solidFill>
                  <a:srgbClr val="C00000"/>
                </a:solidFill>
                <a:latin typeface="Consolas" panose="020B0609020204030204" pitchFamily="49" charset="0"/>
              </a:rPr>
              <a:t> &amp;in, Point &amp;</a:t>
            </a:r>
            <a:r>
              <a:rPr lang="en-US" sz="2400" b="1" dirty="0" err="1">
                <a:solidFill>
                  <a:srgbClr val="C00000"/>
                </a:solidFill>
                <a:latin typeface="Consolas" panose="020B0609020204030204" pitchFamily="49" charset="0"/>
              </a:rPr>
              <a:t>cPoint</a:t>
            </a:r>
            <a:r>
              <a:rPr lang="en-US" sz="2400" b="1" dirty="0">
                <a:solidFill>
                  <a:srgbClr val="C0000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cPoint.m_dX</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cPoint.m_dY</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cPoint.m_dZ</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return in;</a:t>
            </a:r>
          </a:p>
          <a:p>
            <a:pPr eaLnBrk="1" hangingPunct="1"/>
            <a:r>
              <a:rPr lang="en-US" sz="2400" b="1" dirty="0">
                <a:solidFill>
                  <a:srgbClr val="002060"/>
                </a:solidFill>
                <a:latin typeface="Consolas" panose="020B0609020204030204" pitchFamily="49" charset="0"/>
              </a:rPr>
              <a:t>}</a:t>
            </a:r>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5775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0"/>
            <a:ext cx="8153400" cy="1066800"/>
          </a:xfrm>
        </p:spPr>
        <p:txBody>
          <a:bodyPr>
            <a:normAutofit/>
          </a:bodyPr>
          <a:lstStyle/>
          <a:p>
            <a:r>
              <a:rPr lang="en-US" sz="4800" b="1" dirty="0" smtClean="0">
                <a:solidFill>
                  <a:srgbClr val="C00000"/>
                </a:solidFill>
              </a:rPr>
              <a:t>Example</a:t>
            </a:r>
          </a:p>
        </p:txBody>
      </p:sp>
      <p:sp>
        <p:nvSpPr>
          <p:cNvPr id="13316" name="Text Box 3"/>
          <p:cNvSpPr txBox="1">
            <a:spLocks noChangeArrowheads="1"/>
          </p:cNvSpPr>
          <p:nvPr/>
        </p:nvSpPr>
        <p:spPr bwMode="auto">
          <a:xfrm>
            <a:off x="228600" y="1295400"/>
            <a:ext cx="8763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solidFill>
                  <a:srgbClr val="002060"/>
                </a:solidFill>
                <a:latin typeface="Consolas" panose="020B0609020204030204" pitchFamily="49" charset="0"/>
              </a:rPr>
              <a:t>int</a:t>
            </a:r>
            <a:r>
              <a:rPr lang="en-US" sz="2400" b="1" dirty="0">
                <a:solidFill>
                  <a:srgbClr val="002060"/>
                </a:solidFill>
                <a:latin typeface="Consolas" panose="020B0609020204030204" pitchFamily="49" charset="0"/>
              </a:rPr>
              <a:t> main (void)</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r>
              <a:rPr lang="en-US" sz="2400" b="1" dirty="0" err="1">
                <a:solidFill>
                  <a:srgbClr val="002060"/>
                </a:solidFill>
                <a:latin typeface="Consolas" panose="020B0609020204030204" pitchFamily="49" charset="0"/>
              </a:rPr>
              <a:t>cout</a:t>
            </a:r>
            <a:r>
              <a:rPr lang="en-US" sz="2400" b="1" dirty="0">
                <a:solidFill>
                  <a:srgbClr val="002060"/>
                </a:solidFill>
                <a:latin typeface="Consolas" panose="020B0609020204030204" pitchFamily="49" charset="0"/>
              </a:rPr>
              <a:t> &lt;&lt; "Enter a point: " &lt;&lt; </a:t>
            </a:r>
            <a:r>
              <a:rPr lang="en-US" sz="2400" b="1" dirty="0" err="1">
                <a:solidFill>
                  <a:srgbClr val="002060"/>
                </a:solidFill>
                <a:latin typeface="Consolas" panose="020B0609020204030204" pitchFamily="49" charset="0"/>
              </a:rPr>
              <a:t>endl</a:t>
            </a:r>
            <a:r>
              <a:rPr lang="en-US" sz="2400" b="1" dirty="0">
                <a:solidFill>
                  <a:srgbClr val="002060"/>
                </a:solidFill>
                <a:latin typeface="Consolas" panose="020B0609020204030204" pitchFamily="49" charset="0"/>
              </a:rPr>
              <a:t>; </a:t>
            </a:r>
          </a:p>
          <a:p>
            <a:pPr eaLnBrk="1" hangingPunct="1"/>
            <a:r>
              <a:rPr lang="en-US" sz="2400" b="1" dirty="0">
                <a:solidFill>
                  <a:srgbClr val="002060"/>
                </a:solidFill>
                <a:latin typeface="Consolas" panose="020B0609020204030204" pitchFamily="49" charset="0"/>
              </a:rPr>
              <a:t>    Point </a:t>
            </a:r>
            <a:r>
              <a:rPr lang="en-US" sz="2400" b="1" dirty="0" err="1">
                <a:solidFill>
                  <a:srgbClr val="002060"/>
                </a:solidFill>
                <a:latin typeface="Consolas" panose="020B0609020204030204" pitchFamily="49" charset="0"/>
              </a:rPr>
              <a:t>cPoint</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r>
              <a:rPr lang="en-US" sz="2400" b="1" dirty="0" err="1">
                <a:solidFill>
                  <a:srgbClr val="2C14DE"/>
                </a:solidFill>
                <a:latin typeface="Consolas" panose="020B0609020204030204" pitchFamily="49" charset="0"/>
              </a:rPr>
              <a:t>cin</a:t>
            </a:r>
            <a:r>
              <a:rPr lang="en-US" sz="2400" b="1" dirty="0">
                <a:solidFill>
                  <a:srgbClr val="2C14DE"/>
                </a:solidFill>
                <a:latin typeface="Consolas" panose="020B0609020204030204" pitchFamily="49" charset="0"/>
              </a:rPr>
              <a:t> &gt;&gt;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p>
          <a:p>
            <a:pPr eaLnBrk="1" hangingPunct="1"/>
            <a:r>
              <a:rPr lang="en-US" sz="2400" b="1" dirty="0">
                <a:solidFill>
                  <a:srgbClr val="002060"/>
                </a:solidFill>
                <a:latin typeface="Consolas" panose="020B0609020204030204" pitchFamily="49" charset="0"/>
              </a:rPr>
              <a:t>    </a:t>
            </a:r>
            <a:r>
              <a:rPr lang="en-US" sz="2400" b="1" dirty="0" err="1">
                <a:solidFill>
                  <a:srgbClr val="2C14DE"/>
                </a:solidFill>
                <a:latin typeface="Consolas" panose="020B0609020204030204" pitchFamily="49" charset="0"/>
              </a:rPr>
              <a:t>cout</a:t>
            </a:r>
            <a:r>
              <a:rPr lang="en-US" sz="2400" b="1" dirty="0">
                <a:solidFill>
                  <a:srgbClr val="002060"/>
                </a:solidFill>
                <a:latin typeface="Consolas" panose="020B0609020204030204" pitchFamily="49" charset="0"/>
              </a:rPr>
              <a:t> &lt;&lt; "You entered: " &lt;&lt;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 </a:t>
            </a:r>
            <a:r>
              <a:rPr lang="en-US" sz="2400" b="1" dirty="0">
                <a:solidFill>
                  <a:srgbClr val="002060"/>
                </a:solidFill>
                <a:latin typeface="Consolas" panose="020B0609020204030204" pitchFamily="49" charset="0"/>
              </a:rPr>
              <a:t>&lt;&lt; </a:t>
            </a:r>
            <a:r>
              <a:rPr lang="en-US" sz="2400" b="1" dirty="0" err="1">
                <a:solidFill>
                  <a:srgbClr val="002060"/>
                </a:solidFill>
                <a:latin typeface="Consolas" panose="020B0609020204030204" pitchFamily="49" charset="0"/>
              </a:rPr>
              <a:t>endl</a:t>
            </a:r>
            <a:r>
              <a:rPr lang="en-US" sz="2400" b="1" dirty="0">
                <a:solidFill>
                  <a:srgbClr val="002060"/>
                </a:solidFill>
                <a:latin typeface="Consolas" panose="020B0609020204030204" pitchFamily="49" charset="0"/>
              </a:rPr>
              <a:t>;</a:t>
            </a:r>
          </a:p>
          <a:p>
            <a:pPr eaLnBrk="1" hangingPunct="1"/>
            <a:endParaRPr lang="en-US" sz="2400" b="1" dirty="0">
              <a:solidFill>
                <a:srgbClr val="002060"/>
              </a:solidFill>
              <a:latin typeface="Consolas" panose="020B0609020204030204" pitchFamily="49" charset="0"/>
            </a:endParaRPr>
          </a:p>
          <a:p>
            <a:pPr eaLnBrk="1" hangingPunct="1"/>
            <a:r>
              <a:rPr lang="en-US" sz="2400" b="1" dirty="0">
                <a:solidFill>
                  <a:srgbClr val="002060"/>
                </a:solidFill>
                <a:latin typeface="Consolas" panose="020B0609020204030204" pitchFamily="49" charset="0"/>
              </a:rPr>
              <a:t>}</a:t>
            </a:r>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605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0"/>
            <a:ext cx="8153400" cy="1036319"/>
          </a:xfrm>
        </p:spPr>
        <p:txBody>
          <a:bodyPr>
            <a:normAutofit fontScale="90000"/>
          </a:bodyPr>
          <a:lstStyle/>
          <a:p>
            <a:r>
              <a:rPr lang="en-US" b="1" dirty="0" smtClean="0">
                <a:solidFill>
                  <a:srgbClr val="C00000"/>
                </a:solidFill>
              </a:rPr>
              <a:t>Overloading </a:t>
            </a:r>
            <a:r>
              <a:rPr lang="en-US" b="1" dirty="0" err="1" smtClean="0">
                <a:solidFill>
                  <a:srgbClr val="C00000"/>
                </a:solidFill>
              </a:rPr>
              <a:t>iostream</a:t>
            </a:r>
            <a:r>
              <a:rPr lang="en-US" b="1" dirty="0" smtClean="0">
                <a:solidFill>
                  <a:srgbClr val="C00000"/>
                </a:solidFill>
              </a:rPr>
              <a:t> operators &gt;&gt; and &lt;&lt;</a:t>
            </a:r>
          </a:p>
        </p:txBody>
      </p:sp>
      <p:sp>
        <p:nvSpPr>
          <p:cNvPr id="14339" name="Content Placeholder 2"/>
          <p:cNvSpPr>
            <a:spLocks noGrp="1"/>
          </p:cNvSpPr>
          <p:nvPr>
            <p:ph idx="1"/>
          </p:nvPr>
        </p:nvSpPr>
        <p:spPr>
          <a:xfrm>
            <a:off x="47301" y="1219200"/>
            <a:ext cx="9144000" cy="5715000"/>
          </a:xfrm>
        </p:spPr>
        <p:txBody>
          <a:bodyPr/>
          <a:lstStyle/>
          <a:p>
            <a:r>
              <a:rPr lang="en-US" sz="2800" b="1" dirty="0" smtClean="0">
                <a:cs typeface="Tahoma" panose="020B0604030504040204" pitchFamily="34" charset="0"/>
              </a:rPr>
              <a:t>But, </a:t>
            </a:r>
            <a:r>
              <a:rPr lang="en-US" sz="2800" b="1" dirty="0" smtClean="0">
                <a:solidFill>
                  <a:srgbClr val="B80000"/>
                </a:solidFill>
                <a:cs typeface="Tahoma" panose="020B0604030504040204" pitchFamily="34" charset="0"/>
              </a:rPr>
              <a:t>what</a:t>
            </a:r>
            <a:r>
              <a:rPr lang="en-US" sz="2800" b="1" dirty="0" smtClean="0">
                <a:cs typeface="Tahoma" panose="020B0604030504040204" pitchFamily="34" charset="0"/>
              </a:rPr>
              <a:t> is the </a:t>
            </a:r>
            <a:r>
              <a:rPr lang="en-US" sz="2800" b="1" dirty="0" smtClean="0">
                <a:solidFill>
                  <a:srgbClr val="B80000"/>
                </a:solidFill>
                <a:cs typeface="Tahoma" panose="020B0604030504040204" pitchFamily="34" charset="0"/>
              </a:rPr>
              <a:t>advantage of returning references of </a:t>
            </a:r>
            <a:r>
              <a:rPr lang="en-US" sz="2800" b="1" dirty="0" err="1" smtClean="0">
                <a:solidFill>
                  <a:srgbClr val="B80000"/>
                </a:solidFill>
                <a:cs typeface="Tahoma" panose="020B0604030504040204" pitchFamily="34" charset="0"/>
              </a:rPr>
              <a:t>iostream</a:t>
            </a:r>
            <a:r>
              <a:rPr lang="en-US" sz="2800" b="1" dirty="0" smtClean="0">
                <a:solidFill>
                  <a:srgbClr val="B80000"/>
                </a:solidFill>
                <a:cs typeface="Tahoma" panose="020B0604030504040204" pitchFamily="34" charset="0"/>
              </a:rPr>
              <a:t> objects</a:t>
            </a:r>
            <a:endParaRPr lang="en-US" sz="1800" b="1" dirty="0" smtClean="0">
              <a:solidFill>
                <a:srgbClr val="2C14DE"/>
              </a:solidFill>
              <a:cs typeface="Tahoma" panose="020B0604030504040204" pitchFamily="34" charset="0"/>
            </a:endParaRPr>
          </a:p>
          <a:p>
            <a:pPr>
              <a:lnSpc>
                <a:spcPct val="80000"/>
              </a:lnSpc>
              <a:buFont typeface="Monotype Sorts" charset="2"/>
              <a:buNone/>
            </a:pPr>
            <a:r>
              <a:rPr lang="en-US" sz="2200" b="1" dirty="0">
                <a:solidFill>
                  <a:srgbClr val="2C14DE"/>
                </a:solidFill>
                <a:cs typeface="Tahoma" panose="020B0604030504040204" pitchFamily="34" charset="0"/>
              </a:rPr>
              <a:t>	</a:t>
            </a:r>
            <a:r>
              <a:rPr lang="en-US" sz="2200" b="1" dirty="0" smtClean="0">
                <a:solidFill>
                  <a:srgbClr val="2C14DE"/>
                </a:solidFill>
                <a:cs typeface="Tahoma" panose="020B0604030504040204" pitchFamily="34" charset="0"/>
              </a:rPr>
              <a:t>	</a:t>
            </a:r>
            <a:r>
              <a:rPr lang="en-US" sz="2400" b="1" dirty="0" smtClean="0">
                <a:solidFill>
                  <a:srgbClr val="2C14DE"/>
                </a:solidFill>
                <a:cs typeface="Tahoma" panose="020B0604030504040204" pitchFamily="34" charset="0"/>
              </a:rPr>
              <a:t>friend </a:t>
            </a:r>
            <a:r>
              <a:rPr lang="en-US" sz="2400" b="1" dirty="0" err="1" smtClean="0">
                <a:solidFill>
                  <a:srgbClr val="2C14DE"/>
                </a:solidFill>
                <a:cs typeface="Tahoma" panose="020B0604030504040204" pitchFamily="34" charset="0"/>
              </a:rPr>
              <a:t>ostream</a:t>
            </a:r>
            <a:r>
              <a:rPr lang="en-US" sz="2400" b="1" dirty="0" smtClean="0">
                <a:solidFill>
                  <a:srgbClr val="2C14DE"/>
                </a:solidFill>
                <a:cs typeface="Tahoma" panose="020B0604030504040204" pitchFamily="34" charset="0"/>
              </a:rPr>
              <a:t>&amp; operator&lt;&lt; (</a:t>
            </a:r>
            <a:r>
              <a:rPr lang="en-US" sz="2400" b="1" dirty="0" err="1" smtClean="0">
                <a:solidFill>
                  <a:srgbClr val="2C14DE"/>
                </a:solidFill>
                <a:cs typeface="Tahoma" panose="020B0604030504040204" pitchFamily="34" charset="0"/>
              </a:rPr>
              <a:t>ostream</a:t>
            </a:r>
            <a:r>
              <a:rPr lang="en-US" sz="2400" b="1" dirty="0" smtClean="0">
                <a:solidFill>
                  <a:srgbClr val="2C14DE"/>
                </a:solidFill>
                <a:cs typeface="Tahoma" panose="020B0604030504040204" pitchFamily="34" charset="0"/>
              </a:rPr>
              <a:t> &amp;out, Point &amp;</a:t>
            </a:r>
            <a:r>
              <a:rPr lang="en-US" sz="2400" b="1" dirty="0" err="1" smtClean="0">
                <a:solidFill>
                  <a:srgbClr val="2C14DE"/>
                </a:solidFill>
                <a:cs typeface="Tahoma" panose="020B0604030504040204" pitchFamily="34" charset="0"/>
              </a:rPr>
              <a:t>cPoint</a:t>
            </a:r>
            <a:r>
              <a:rPr lang="en-US" sz="2400" b="1" dirty="0" smtClean="0">
                <a:solidFill>
                  <a:srgbClr val="2C14DE"/>
                </a:solidFill>
                <a:cs typeface="Tahoma" panose="020B0604030504040204" pitchFamily="34" charset="0"/>
              </a:rPr>
              <a:t>);</a:t>
            </a:r>
          </a:p>
          <a:p>
            <a:pPr>
              <a:lnSpc>
                <a:spcPct val="80000"/>
              </a:lnSpc>
              <a:buFont typeface="Monotype Sorts" charset="2"/>
              <a:buNone/>
            </a:pPr>
            <a:r>
              <a:rPr lang="en-US" sz="2400" b="1" dirty="0" smtClean="0">
                <a:solidFill>
                  <a:srgbClr val="2C14DE"/>
                </a:solidFill>
                <a:cs typeface="Tahoma" panose="020B0604030504040204" pitchFamily="34" charset="0"/>
              </a:rPr>
              <a:t>     		friend </a:t>
            </a:r>
            <a:r>
              <a:rPr lang="en-US" sz="2400" b="1" dirty="0" err="1" smtClean="0">
                <a:solidFill>
                  <a:srgbClr val="2C14DE"/>
                </a:solidFill>
                <a:cs typeface="Tahoma" panose="020B0604030504040204" pitchFamily="34" charset="0"/>
              </a:rPr>
              <a:t>istream</a:t>
            </a:r>
            <a:r>
              <a:rPr lang="en-US" sz="2400" b="1" dirty="0" smtClean="0">
                <a:solidFill>
                  <a:srgbClr val="2C14DE"/>
                </a:solidFill>
                <a:cs typeface="Tahoma" panose="020B0604030504040204" pitchFamily="34" charset="0"/>
              </a:rPr>
              <a:t>&amp; operator&gt;&gt; (</a:t>
            </a:r>
            <a:r>
              <a:rPr lang="en-US" sz="2400" b="1" dirty="0" err="1" smtClean="0">
                <a:solidFill>
                  <a:srgbClr val="2C14DE"/>
                </a:solidFill>
                <a:cs typeface="Tahoma" panose="020B0604030504040204" pitchFamily="34" charset="0"/>
              </a:rPr>
              <a:t>istream</a:t>
            </a:r>
            <a:r>
              <a:rPr lang="en-US" sz="2400" b="1" dirty="0" smtClean="0">
                <a:solidFill>
                  <a:srgbClr val="2C14DE"/>
                </a:solidFill>
                <a:cs typeface="Tahoma" panose="020B0604030504040204" pitchFamily="34" charset="0"/>
              </a:rPr>
              <a:t> &amp;in, Point &amp;</a:t>
            </a:r>
            <a:r>
              <a:rPr lang="en-US" sz="2400" b="1" dirty="0" err="1" smtClean="0">
                <a:solidFill>
                  <a:srgbClr val="2C14DE"/>
                </a:solidFill>
                <a:cs typeface="Tahoma" panose="020B0604030504040204" pitchFamily="34" charset="0"/>
              </a:rPr>
              <a:t>cPoint</a:t>
            </a:r>
            <a:r>
              <a:rPr lang="en-US" sz="2400" b="1" dirty="0" smtClean="0">
                <a:solidFill>
                  <a:srgbClr val="2C14DE"/>
                </a:solidFill>
                <a:cs typeface="Tahoma" panose="020B0604030504040204" pitchFamily="34" charset="0"/>
              </a:rPr>
              <a:t>);</a:t>
            </a:r>
          </a:p>
          <a:p>
            <a:pPr>
              <a:lnSpc>
                <a:spcPct val="80000"/>
              </a:lnSpc>
              <a:buFont typeface="Monotype Sorts" charset="2"/>
              <a:buNone/>
            </a:pPr>
            <a:endParaRPr lang="en-US" sz="1600" dirty="0" smtClean="0"/>
          </a:p>
          <a:p>
            <a:r>
              <a:rPr lang="en-US" sz="2800" b="1" dirty="0" smtClean="0">
                <a:cs typeface="Tahoma" panose="020B0604030504040204" pitchFamily="34" charset="0"/>
              </a:rPr>
              <a:t>In order to understand above, let take a look on the </a:t>
            </a:r>
            <a:r>
              <a:rPr lang="en-US" sz="2800" b="1" dirty="0" smtClean="0">
                <a:solidFill>
                  <a:srgbClr val="B80000"/>
                </a:solidFill>
                <a:cs typeface="Tahoma" panose="020B0604030504040204" pitchFamily="34" charset="0"/>
              </a:rPr>
              <a:t>first</a:t>
            </a:r>
            <a:r>
              <a:rPr lang="en-US" sz="2800" b="1" dirty="0" smtClean="0">
                <a:cs typeface="Tahoma" panose="020B0604030504040204" pitchFamily="34" charset="0"/>
              </a:rPr>
              <a:t> and </a:t>
            </a:r>
            <a:r>
              <a:rPr lang="en-US" sz="2800" b="1" dirty="0" smtClean="0">
                <a:solidFill>
                  <a:srgbClr val="B80000"/>
                </a:solidFill>
                <a:cs typeface="Tahoma" panose="020B0604030504040204" pitchFamily="34" charset="0"/>
              </a:rPr>
              <a:t>second</a:t>
            </a:r>
            <a:r>
              <a:rPr lang="en-US" sz="2800" b="1" dirty="0" smtClean="0">
                <a:cs typeface="Tahoma" panose="020B0604030504040204" pitchFamily="34" charset="0"/>
              </a:rPr>
              <a:t> </a:t>
            </a:r>
            <a:r>
              <a:rPr lang="en-US" sz="2800" b="1" dirty="0" smtClean="0">
                <a:solidFill>
                  <a:srgbClr val="B80000"/>
                </a:solidFill>
                <a:cs typeface="Tahoma" panose="020B0604030504040204" pitchFamily="34" charset="0"/>
              </a:rPr>
              <a:t>parameters</a:t>
            </a:r>
            <a:r>
              <a:rPr lang="en-US" sz="2800" b="1" dirty="0" smtClean="0">
                <a:cs typeface="Tahoma" panose="020B0604030504040204" pitchFamily="34" charset="0"/>
              </a:rPr>
              <a:t> in case of </a:t>
            </a:r>
            <a:r>
              <a:rPr lang="en-US" sz="2800" b="1" dirty="0" smtClean="0">
                <a:solidFill>
                  <a:srgbClr val="B80000"/>
                </a:solidFill>
                <a:cs typeface="Tahoma" panose="020B0604030504040204" pitchFamily="34" charset="0"/>
              </a:rPr>
              <a:t>&gt;&gt;</a:t>
            </a:r>
            <a:r>
              <a:rPr lang="en-US" sz="2800" b="1" dirty="0" smtClean="0">
                <a:cs typeface="Tahoma" panose="020B0604030504040204" pitchFamily="34" charset="0"/>
              </a:rPr>
              <a:t> and </a:t>
            </a:r>
            <a:r>
              <a:rPr lang="en-US" sz="2800" b="1" dirty="0" smtClean="0">
                <a:solidFill>
                  <a:srgbClr val="B80000"/>
                </a:solidFill>
                <a:cs typeface="Tahoma" panose="020B0604030504040204" pitchFamily="34" charset="0"/>
              </a:rPr>
              <a:t>&lt;&lt; </a:t>
            </a:r>
          </a:p>
          <a:p>
            <a:pPr lvl="1">
              <a:buFontTx/>
              <a:buNone/>
            </a:pPr>
            <a:r>
              <a:rPr lang="en-US" sz="2400" b="1" dirty="0" smtClean="0">
                <a:latin typeface="Courier New" panose="02070309020205020404" pitchFamily="49" charset="0"/>
                <a:cs typeface="Courier New" panose="02070309020205020404" pitchFamily="49" charset="0"/>
              </a:rPr>
              <a:t>Point </a:t>
            </a:r>
            <a:r>
              <a:rPr lang="en-US" sz="2400" b="1" dirty="0" err="1" smtClean="0">
                <a:latin typeface="Courier New" panose="02070309020205020404" pitchFamily="49" charset="0"/>
                <a:cs typeface="Courier New" panose="02070309020205020404" pitchFamily="49" charset="0"/>
              </a:rPr>
              <a:t>cPoint</a:t>
            </a:r>
            <a:r>
              <a:rPr lang="en-US" sz="2400" b="1" dirty="0" smtClean="0">
                <a:latin typeface="Courier New" panose="02070309020205020404" pitchFamily="49" charset="0"/>
                <a:cs typeface="Courier New" panose="02070309020205020404" pitchFamily="49" charset="0"/>
              </a:rPr>
              <a:t>;</a:t>
            </a:r>
          </a:p>
          <a:p>
            <a:pPr lvl="1">
              <a:buFontTx/>
              <a:buNone/>
            </a:pPr>
            <a:r>
              <a:rPr lang="en-US" sz="2400" b="1" dirty="0" err="1" smtClean="0">
                <a:latin typeface="Courier New" panose="02070309020205020404" pitchFamily="49" charset="0"/>
                <a:cs typeface="Courier New" panose="02070309020205020404" pitchFamily="49" charset="0"/>
              </a:rPr>
              <a:t>cin</a:t>
            </a:r>
            <a:r>
              <a:rPr lang="en-US" sz="2400" b="1" dirty="0" smtClean="0">
                <a:latin typeface="Courier New" panose="02070309020205020404" pitchFamily="49" charset="0"/>
                <a:cs typeface="Courier New" panose="02070309020205020404" pitchFamily="49" charset="0"/>
              </a:rPr>
              <a:t> &gt;&gt; </a:t>
            </a:r>
            <a:r>
              <a:rPr lang="en-US" sz="2400" b="1" dirty="0" err="1" smtClean="0">
                <a:latin typeface="Courier New" panose="02070309020205020404" pitchFamily="49" charset="0"/>
                <a:cs typeface="Courier New" panose="02070309020205020404" pitchFamily="49" charset="0"/>
              </a:rPr>
              <a:t>cPoint</a:t>
            </a:r>
            <a:r>
              <a:rPr lang="en-US" sz="2400" b="1" dirty="0" smtClean="0">
                <a:latin typeface="Courier New" panose="02070309020205020404" pitchFamily="49" charset="0"/>
                <a:cs typeface="Courier New" panose="02070309020205020404" pitchFamily="49" charset="0"/>
              </a:rPr>
              <a:t>; </a:t>
            </a:r>
            <a:r>
              <a:rPr lang="en-US" sz="2000" b="1"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50000"/>
                    <a:lumOff val="50000"/>
                  </a:schemeClr>
                </a:solidFill>
                <a:latin typeface="Courier New" panose="02070309020205020404" pitchFamily="49" charset="0"/>
                <a:cs typeface="Courier New" panose="02070309020205020404" pitchFamily="49" charset="0"/>
              </a:rPr>
              <a:t>cin</a:t>
            </a:r>
            <a:r>
              <a:rPr lang="en-US" sz="2000" b="1" dirty="0" smtClean="0">
                <a:solidFill>
                  <a:schemeClr val="tx1">
                    <a:lumMod val="50000"/>
                    <a:lumOff val="50000"/>
                  </a:schemeClr>
                </a:solidFill>
                <a:latin typeface="Courier New" panose="02070309020205020404" pitchFamily="49" charset="0"/>
                <a:cs typeface="Courier New" panose="02070309020205020404" pitchFamily="49" charset="0"/>
              </a:rPr>
              <a:t> is first parameter and </a:t>
            </a:r>
          </a:p>
          <a:p>
            <a:pPr lvl="1">
              <a:buFontTx/>
              <a:buNone/>
            </a:pP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2000" b="1" dirty="0" smtClean="0">
                <a:solidFill>
                  <a:schemeClr val="tx1">
                    <a:lumMod val="50000"/>
                    <a:lumOff val="50000"/>
                  </a:schemeClr>
                </a:solidFill>
                <a:latin typeface="Courier New" panose="02070309020205020404" pitchFamily="49" charset="0"/>
                <a:cs typeface="Courier New" panose="02070309020205020404" pitchFamily="49" charset="0"/>
              </a:rPr>
              <a:t>		         // </a:t>
            </a:r>
            <a:r>
              <a:rPr lang="en-US" sz="2000" b="1" dirty="0" err="1" smtClean="0">
                <a:solidFill>
                  <a:schemeClr val="tx1">
                    <a:lumMod val="50000"/>
                    <a:lumOff val="50000"/>
                  </a:schemeClr>
                </a:solidFill>
                <a:latin typeface="Courier New" panose="02070309020205020404" pitchFamily="49" charset="0"/>
                <a:cs typeface="Courier New" panose="02070309020205020404" pitchFamily="49" charset="0"/>
              </a:rPr>
              <a:t>cPoint</a:t>
            </a:r>
            <a:r>
              <a:rPr lang="en-US" sz="2000" b="1" dirty="0" smtClean="0">
                <a:solidFill>
                  <a:schemeClr val="tx1">
                    <a:lumMod val="50000"/>
                    <a:lumOff val="50000"/>
                  </a:schemeClr>
                </a:solidFill>
                <a:latin typeface="Courier New" panose="02070309020205020404" pitchFamily="49" charset="0"/>
                <a:cs typeface="Courier New" panose="02070309020205020404" pitchFamily="49" charset="0"/>
              </a:rPr>
              <a:t> is second parameter</a:t>
            </a:r>
          </a:p>
          <a:p>
            <a:pPr lvl="1">
              <a:buFontTx/>
              <a:buNone/>
            </a:pPr>
            <a:endParaRPr lang="en-US" sz="2000" dirty="0" smtClean="0">
              <a:cs typeface="Tahoma" panose="020B0604030504040204" pitchFamily="34" charset="0"/>
            </a:endParaRPr>
          </a:p>
          <a:p>
            <a:r>
              <a:rPr lang="en-US" sz="2800" b="1" dirty="0" smtClean="0">
                <a:solidFill>
                  <a:srgbClr val="2C14DE"/>
                </a:solidFill>
                <a:cs typeface="Tahoma" panose="020B0604030504040204" pitchFamily="34" charset="0"/>
              </a:rPr>
              <a:t>Is</a:t>
            </a:r>
            <a:r>
              <a:rPr lang="en-US" sz="2800" b="1" dirty="0" smtClean="0">
                <a:cs typeface="Tahoma" panose="020B0604030504040204" pitchFamily="34" charset="0"/>
              </a:rPr>
              <a:t> above statement (</a:t>
            </a:r>
            <a:r>
              <a:rPr lang="en-US" sz="2800" b="1" dirty="0" err="1" smtClean="0">
                <a:solidFill>
                  <a:srgbClr val="2C14DE"/>
                </a:solidFill>
                <a:cs typeface="Tahoma" panose="020B0604030504040204" pitchFamily="34" charset="0"/>
              </a:rPr>
              <a:t>cin</a:t>
            </a:r>
            <a:r>
              <a:rPr lang="en-US" sz="2800" b="1" dirty="0" smtClean="0">
                <a:solidFill>
                  <a:srgbClr val="2C14DE"/>
                </a:solidFill>
                <a:cs typeface="Tahoma" panose="020B0604030504040204" pitchFamily="34" charset="0"/>
              </a:rPr>
              <a:t> &gt;&gt; </a:t>
            </a:r>
            <a:r>
              <a:rPr lang="en-US" sz="2800" b="1" dirty="0" err="1" smtClean="0">
                <a:solidFill>
                  <a:srgbClr val="2C14DE"/>
                </a:solidFill>
                <a:cs typeface="Tahoma" panose="020B0604030504040204" pitchFamily="34" charset="0"/>
              </a:rPr>
              <a:t>cPoint</a:t>
            </a:r>
            <a:r>
              <a:rPr lang="en-US" sz="2800" b="1" dirty="0" smtClean="0">
                <a:cs typeface="Tahoma" panose="020B0604030504040204" pitchFamily="34" charset="0"/>
              </a:rPr>
              <a:t>) </a:t>
            </a:r>
            <a:r>
              <a:rPr lang="en-US" sz="2800" b="1" dirty="0" smtClean="0">
                <a:solidFill>
                  <a:srgbClr val="2C14DE"/>
                </a:solidFill>
                <a:cs typeface="Tahoma" panose="020B0604030504040204" pitchFamily="34" charset="0"/>
              </a:rPr>
              <a:t>returning anything</a:t>
            </a:r>
            <a:r>
              <a:rPr lang="en-US" sz="2800" b="1" dirty="0" smtClean="0">
                <a:cs typeface="Tahoma" panose="020B0604030504040204" pitchFamily="34" charset="0"/>
              </a:rPr>
              <a:t>? </a:t>
            </a:r>
            <a:endParaRPr lang="en-US" sz="2400" b="1" dirty="0" smtClean="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7195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0"/>
            <a:ext cx="8305800" cy="1036319"/>
          </a:xfrm>
        </p:spPr>
        <p:txBody>
          <a:bodyPr>
            <a:normAutofit fontScale="90000"/>
          </a:bodyPr>
          <a:lstStyle/>
          <a:p>
            <a:r>
              <a:rPr lang="en-US" b="1" dirty="0" smtClean="0">
                <a:solidFill>
                  <a:srgbClr val="B80000"/>
                </a:solidFill>
              </a:rPr>
              <a:t>Overloading </a:t>
            </a:r>
            <a:r>
              <a:rPr lang="en-US" b="1" dirty="0" err="1" smtClean="0">
                <a:solidFill>
                  <a:srgbClr val="B80000"/>
                </a:solidFill>
              </a:rPr>
              <a:t>iostream</a:t>
            </a:r>
            <a:r>
              <a:rPr lang="en-US" b="1" dirty="0" smtClean="0">
                <a:solidFill>
                  <a:srgbClr val="B80000"/>
                </a:solidFill>
              </a:rPr>
              <a:t> operators &gt;&gt; and &lt;&lt;</a:t>
            </a:r>
          </a:p>
        </p:txBody>
      </p:sp>
      <p:sp>
        <p:nvSpPr>
          <p:cNvPr id="15363" name="Content Placeholder 2"/>
          <p:cNvSpPr>
            <a:spLocks noGrp="1"/>
          </p:cNvSpPr>
          <p:nvPr>
            <p:ph idx="1"/>
          </p:nvPr>
        </p:nvSpPr>
        <p:spPr>
          <a:xfrm>
            <a:off x="0" y="1143000"/>
            <a:ext cx="9144000" cy="5562600"/>
          </a:xfrm>
        </p:spPr>
        <p:txBody>
          <a:bodyPr>
            <a:normAutofit fontScale="92500"/>
          </a:bodyPr>
          <a:lstStyle/>
          <a:p>
            <a:r>
              <a:rPr lang="en-US" b="1" dirty="0" smtClean="0">
                <a:solidFill>
                  <a:srgbClr val="B80000"/>
                </a:solidFill>
                <a:cs typeface="Courier New" panose="02070309020205020404" pitchFamily="49" charset="0"/>
              </a:rPr>
              <a:t>Is</a:t>
            </a:r>
            <a:r>
              <a:rPr lang="en-US" dirty="0" smtClean="0">
                <a:solidFill>
                  <a:srgbClr val="B80000"/>
                </a:solidFill>
                <a:cs typeface="Courier New" panose="02070309020205020404" pitchFamily="49" charset="0"/>
              </a:rPr>
              <a:t> </a:t>
            </a:r>
            <a:r>
              <a:rPr lang="en-US" dirty="0" smtClean="0">
                <a:cs typeface="Courier New" panose="02070309020205020404" pitchFamily="49" charset="0"/>
              </a:rPr>
              <a:t>above </a:t>
            </a:r>
            <a:r>
              <a:rPr lang="en-US" b="1" dirty="0" smtClean="0">
                <a:solidFill>
                  <a:srgbClr val="B80000"/>
                </a:solidFill>
                <a:cs typeface="Courier New" panose="02070309020205020404" pitchFamily="49" charset="0"/>
              </a:rPr>
              <a:t>statement</a:t>
            </a:r>
            <a:r>
              <a:rPr lang="en-US" dirty="0" smtClean="0">
                <a:solidFill>
                  <a:srgbClr val="B80000"/>
                </a:solidFill>
                <a:cs typeface="Courier New" panose="02070309020205020404" pitchFamily="49" charset="0"/>
              </a:rPr>
              <a:t> </a:t>
            </a:r>
            <a:r>
              <a:rPr lang="en-US" dirty="0" smtClean="0">
                <a:cs typeface="Courier New" panose="02070309020205020404" pitchFamily="49" charset="0"/>
              </a:rPr>
              <a:t>(</a:t>
            </a:r>
            <a:r>
              <a:rPr lang="en-US" b="1" dirty="0" err="1" smtClean="0">
                <a:solidFill>
                  <a:srgbClr val="B80000"/>
                </a:solidFill>
                <a:cs typeface="Courier New" panose="02070309020205020404" pitchFamily="49" charset="0"/>
              </a:rPr>
              <a:t>cin</a:t>
            </a:r>
            <a:r>
              <a:rPr lang="en-US" b="1" dirty="0" smtClean="0">
                <a:solidFill>
                  <a:srgbClr val="B80000"/>
                </a:solidFill>
                <a:cs typeface="Courier New" panose="02070309020205020404" pitchFamily="49" charset="0"/>
              </a:rPr>
              <a:t> &gt;&gt; </a:t>
            </a:r>
            <a:r>
              <a:rPr lang="en-US" b="1" dirty="0" err="1" smtClean="0">
                <a:solidFill>
                  <a:srgbClr val="B80000"/>
                </a:solidFill>
                <a:cs typeface="Courier New" panose="02070309020205020404" pitchFamily="49" charset="0"/>
              </a:rPr>
              <a:t>cPoint</a:t>
            </a:r>
            <a:r>
              <a:rPr lang="en-US" dirty="0" smtClean="0">
                <a:cs typeface="Courier New" panose="02070309020205020404" pitchFamily="49" charset="0"/>
              </a:rPr>
              <a:t>) </a:t>
            </a:r>
            <a:r>
              <a:rPr lang="en-US" b="1" dirty="0" smtClean="0">
                <a:solidFill>
                  <a:srgbClr val="B80000"/>
                </a:solidFill>
                <a:cs typeface="Courier New" panose="02070309020205020404" pitchFamily="49" charset="0"/>
              </a:rPr>
              <a:t>returning anything</a:t>
            </a:r>
            <a:r>
              <a:rPr lang="en-US" dirty="0" smtClean="0">
                <a:cs typeface="Courier New" panose="02070309020205020404" pitchFamily="49" charset="0"/>
              </a:rPr>
              <a:t>? </a:t>
            </a:r>
          </a:p>
          <a:p>
            <a:endParaRPr lang="en-US" dirty="0" smtClean="0">
              <a:cs typeface="Courier New" panose="02070309020205020404" pitchFamily="49" charset="0"/>
            </a:endParaRPr>
          </a:p>
          <a:p>
            <a:r>
              <a:rPr lang="en-US" dirty="0" smtClean="0">
                <a:cs typeface="Courier New" panose="02070309020205020404" pitchFamily="49" charset="0"/>
              </a:rPr>
              <a:t>It is </a:t>
            </a:r>
            <a:r>
              <a:rPr lang="en-US" b="1" dirty="0" smtClean="0">
                <a:solidFill>
                  <a:srgbClr val="2C14DE"/>
                </a:solidFill>
                <a:cs typeface="Courier New" panose="02070309020205020404" pitchFamily="49" charset="0"/>
              </a:rPr>
              <a:t>returning</a:t>
            </a:r>
            <a:r>
              <a:rPr lang="en-US" dirty="0" smtClean="0">
                <a:solidFill>
                  <a:srgbClr val="2C14DE"/>
                </a:solidFill>
                <a:cs typeface="Courier New" panose="02070309020205020404" pitchFamily="49" charset="0"/>
              </a:rPr>
              <a:t> </a:t>
            </a:r>
            <a:r>
              <a:rPr lang="en-US" b="1" dirty="0" smtClean="0">
                <a:solidFill>
                  <a:srgbClr val="2C14DE"/>
                </a:solidFill>
                <a:cs typeface="Courier New" panose="02070309020205020404" pitchFamily="49" charset="0"/>
              </a:rPr>
              <a:t>reference </a:t>
            </a:r>
            <a:r>
              <a:rPr lang="en-US" b="1" dirty="0" smtClean="0">
                <a:cs typeface="Courier New" panose="02070309020205020404" pitchFamily="49" charset="0"/>
              </a:rPr>
              <a:t>of </a:t>
            </a:r>
            <a:r>
              <a:rPr lang="en-US" b="1" dirty="0" err="1" smtClean="0">
                <a:solidFill>
                  <a:srgbClr val="2C14DE"/>
                </a:solidFill>
                <a:cs typeface="Courier New" panose="02070309020205020404" pitchFamily="49" charset="0"/>
              </a:rPr>
              <a:t>iostream</a:t>
            </a:r>
            <a:r>
              <a:rPr lang="en-US" b="1" dirty="0" smtClean="0">
                <a:solidFill>
                  <a:srgbClr val="2C14DE"/>
                </a:solidFill>
                <a:cs typeface="Courier New" panose="02070309020205020404" pitchFamily="49" charset="0"/>
              </a:rPr>
              <a:t> object</a:t>
            </a:r>
            <a:r>
              <a:rPr lang="en-US" dirty="0" smtClean="0">
                <a:cs typeface="Courier New" panose="02070309020205020404" pitchFamily="49" charset="0"/>
              </a:rPr>
              <a:t>, thus in above </a:t>
            </a:r>
            <a:r>
              <a:rPr lang="en-US" b="1" dirty="0" smtClean="0">
                <a:solidFill>
                  <a:srgbClr val="2C14DE"/>
                </a:solidFill>
                <a:cs typeface="Courier New" panose="02070309020205020404" pitchFamily="49" charset="0"/>
              </a:rPr>
              <a:t>statement</a:t>
            </a:r>
            <a:r>
              <a:rPr lang="en-US" dirty="0" smtClean="0">
                <a:solidFill>
                  <a:srgbClr val="2C14DE"/>
                </a:solidFill>
                <a:cs typeface="Courier New" panose="02070309020205020404" pitchFamily="49" charset="0"/>
              </a:rPr>
              <a:t> </a:t>
            </a:r>
            <a:r>
              <a:rPr lang="en-US" dirty="0" smtClean="0">
                <a:cs typeface="Courier New" panose="02070309020205020404" pitchFamily="49" charset="0"/>
              </a:rPr>
              <a:t>the </a:t>
            </a:r>
            <a:r>
              <a:rPr lang="en-US" b="1" dirty="0" err="1" smtClean="0">
                <a:cs typeface="Courier New" panose="02070309020205020404" pitchFamily="49" charset="0"/>
              </a:rPr>
              <a:t>cin</a:t>
            </a:r>
            <a:r>
              <a:rPr lang="en-US" dirty="0" smtClean="0">
                <a:cs typeface="Courier New" panose="02070309020205020404" pitchFamily="49" charset="0"/>
              </a:rPr>
              <a:t> reference is returned that can be further used for </a:t>
            </a:r>
          </a:p>
          <a:p>
            <a:pPr lvl="1">
              <a:buFontTx/>
              <a:buNone/>
            </a:pPr>
            <a:r>
              <a:rPr lang="en-US" b="1" dirty="0" smtClean="0">
                <a:cs typeface="Courier New" panose="02070309020205020404" pitchFamily="49" charset="0"/>
              </a:rPr>
              <a:t>Point cPoint1, cPoint2;</a:t>
            </a:r>
          </a:p>
          <a:p>
            <a:pPr lvl="1">
              <a:buFontTx/>
              <a:buNone/>
            </a:pPr>
            <a:r>
              <a:rPr lang="en-US" b="1" dirty="0" err="1" smtClean="0">
                <a:cs typeface="Courier New" panose="02070309020205020404" pitchFamily="49" charset="0"/>
              </a:rPr>
              <a:t>cin</a:t>
            </a:r>
            <a:r>
              <a:rPr lang="en-US" b="1" dirty="0" smtClean="0">
                <a:cs typeface="Courier New" panose="02070309020205020404" pitchFamily="49" charset="0"/>
              </a:rPr>
              <a:t> &gt;&gt; cPoint1 &gt;&gt; cPoint2;</a:t>
            </a:r>
          </a:p>
          <a:p>
            <a:pPr lvl="1">
              <a:buFontTx/>
              <a:buNone/>
            </a:pPr>
            <a:endParaRPr lang="en-US" sz="3200" dirty="0">
              <a:cs typeface="Courier New" panose="02070309020205020404" pitchFamily="49" charset="0"/>
            </a:endParaRPr>
          </a:p>
          <a:p>
            <a:r>
              <a:rPr lang="en-US" dirty="0">
                <a:cs typeface="Courier New" panose="02070309020205020404" pitchFamily="49" charset="0"/>
              </a:rPr>
              <a:t>In above statement (</a:t>
            </a:r>
            <a:r>
              <a:rPr lang="en-US" b="1" dirty="0" err="1">
                <a:solidFill>
                  <a:srgbClr val="2C14DE"/>
                </a:solidFill>
                <a:cs typeface="Courier New" panose="02070309020205020404" pitchFamily="49" charset="0"/>
              </a:rPr>
              <a:t>cin</a:t>
            </a:r>
            <a:r>
              <a:rPr lang="en-US" b="1" dirty="0">
                <a:solidFill>
                  <a:srgbClr val="2C14DE"/>
                </a:solidFill>
                <a:cs typeface="Courier New" panose="02070309020205020404" pitchFamily="49" charset="0"/>
              </a:rPr>
              <a:t> &gt;&gt; cPoint1</a:t>
            </a:r>
            <a:r>
              <a:rPr lang="en-US" dirty="0">
                <a:cs typeface="Courier New" panose="02070309020205020404" pitchFamily="49" charset="0"/>
              </a:rPr>
              <a:t>) </a:t>
            </a:r>
            <a:r>
              <a:rPr lang="en-US" b="1" dirty="0">
                <a:cs typeface="Courier New" panose="02070309020205020404" pitchFamily="49" charset="0"/>
              </a:rPr>
              <a:t>returns a reference </a:t>
            </a:r>
            <a:r>
              <a:rPr lang="en-US" dirty="0">
                <a:cs typeface="Courier New" panose="02070309020205020404" pitchFamily="49" charset="0"/>
              </a:rPr>
              <a:t>of </a:t>
            </a:r>
            <a:r>
              <a:rPr lang="en-US" b="1" dirty="0" err="1">
                <a:solidFill>
                  <a:srgbClr val="2C14DE"/>
                </a:solidFill>
                <a:cs typeface="Courier New" panose="02070309020205020404" pitchFamily="49" charset="0"/>
              </a:rPr>
              <a:t>cin</a:t>
            </a:r>
            <a:r>
              <a:rPr lang="en-US" dirty="0">
                <a:solidFill>
                  <a:srgbClr val="2C14DE"/>
                </a:solidFill>
                <a:cs typeface="Courier New" panose="02070309020205020404" pitchFamily="49" charset="0"/>
              </a:rPr>
              <a:t> </a:t>
            </a:r>
            <a:r>
              <a:rPr lang="en-US" dirty="0">
                <a:cs typeface="Courier New" panose="02070309020205020404" pitchFamily="49" charset="0"/>
              </a:rPr>
              <a:t>which is </a:t>
            </a:r>
            <a:r>
              <a:rPr lang="en-US" b="1" dirty="0">
                <a:solidFill>
                  <a:srgbClr val="008000"/>
                </a:solidFill>
                <a:cs typeface="Courier New" panose="02070309020205020404" pitchFamily="49" charset="0"/>
              </a:rPr>
              <a:t>further used for </a:t>
            </a:r>
            <a:r>
              <a:rPr lang="en-US" dirty="0">
                <a:cs typeface="Courier New" panose="02070309020205020404" pitchFamily="49" charset="0"/>
              </a:rPr>
              <a:t>( </a:t>
            </a:r>
            <a:r>
              <a:rPr lang="en-US" b="1" dirty="0" err="1">
                <a:solidFill>
                  <a:srgbClr val="2C14DE"/>
                </a:solidFill>
                <a:cs typeface="Courier New" panose="02070309020205020404" pitchFamily="49" charset="0"/>
              </a:rPr>
              <a:t>cin</a:t>
            </a:r>
            <a:r>
              <a:rPr lang="en-US" b="1" dirty="0">
                <a:solidFill>
                  <a:srgbClr val="2C14DE"/>
                </a:solidFill>
                <a:cs typeface="Courier New" panose="02070309020205020404" pitchFamily="49" charset="0"/>
              </a:rPr>
              <a:t> &gt;&gt; cPoint2</a:t>
            </a:r>
            <a:r>
              <a:rPr lang="en-US" dirty="0">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1260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0"/>
            <a:ext cx="8153400" cy="1066800"/>
          </a:xfrm>
        </p:spPr>
        <p:txBody>
          <a:bodyPr>
            <a:normAutofit/>
          </a:bodyPr>
          <a:lstStyle/>
          <a:p>
            <a:r>
              <a:rPr lang="en-US" sz="4800" b="1" dirty="0" smtClean="0">
                <a:solidFill>
                  <a:srgbClr val="B80000"/>
                </a:solidFill>
              </a:rPr>
              <a:t>Data Conversion	</a:t>
            </a:r>
          </a:p>
        </p:txBody>
      </p:sp>
      <p:sp>
        <p:nvSpPr>
          <p:cNvPr id="16387" name="Rectangle 3"/>
          <p:cNvSpPr>
            <a:spLocks noGrp="1" noChangeArrowheads="1"/>
          </p:cNvSpPr>
          <p:nvPr>
            <p:ph idx="1"/>
          </p:nvPr>
        </p:nvSpPr>
        <p:spPr>
          <a:xfrm>
            <a:off x="39756" y="1219200"/>
            <a:ext cx="9104244" cy="5562600"/>
          </a:xfrm>
        </p:spPr>
        <p:txBody>
          <a:bodyPr>
            <a:normAutofit/>
          </a:bodyPr>
          <a:lstStyle/>
          <a:p>
            <a:r>
              <a:rPr lang="en-US" sz="2800" b="1" dirty="0" smtClean="0">
                <a:cs typeface="Tahoma" panose="020B0604030504040204" pitchFamily="34" charset="0"/>
              </a:rPr>
              <a:t>Conversion</a:t>
            </a:r>
            <a:r>
              <a:rPr lang="en-US" sz="2800" dirty="0" smtClean="0">
                <a:cs typeface="Tahoma" panose="020B0604030504040204" pitchFamily="34" charset="0"/>
              </a:rPr>
              <a:t> between </a:t>
            </a:r>
            <a:r>
              <a:rPr lang="en-US" sz="2800" b="1" dirty="0" smtClean="0">
                <a:solidFill>
                  <a:srgbClr val="2C14DE"/>
                </a:solidFill>
                <a:cs typeface="Tahoma" panose="020B0604030504040204" pitchFamily="34" charset="0"/>
              </a:rPr>
              <a:t>basic types</a:t>
            </a:r>
          </a:p>
          <a:p>
            <a:r>
              <a:rPr lang="en-US" sz="2800" b="1" dirty="0" smtClean="0">
                <a:cs typeface="Tahoma" panose="020B0604030504040204" pitchFamily="34" charset="0"/>
              </a:rPr>
              <a:t>Conversion</a:t>
            </a:r>
            <a:r>
              <a:rPr lang="en-US" sz="2800" dirty="0" smtClean="0">
                <a:cs typeface="Tahoma" panose="020B0604030504040204" pitchFamily="34" charset="0"/>
              </a:rPr>
              <a:t> between </a:t>
            </a:r>
            <a:r>
              <a:rPr lang="en-US" sz="2800" b="1" dirty="0" smtClean="0">
                <a:solidFill>
                  <a:srgbClr val="2C14DE"/>
                </a:solidFill>
                <a:cs typeface="Tahoma" panose="020B0604030504040204" pitchFamily="34" charset="0"/>
              </a:rPr>
              <a:t>Objects</a:t>
            </a:r>
            <a:r>
              <a:rPr lang="en-US" sz="2800" dirty="0" smtClean="0">
                <a:solidFill>
                  <a:srgbClr val="2C14DE"/>
                </a:solidFill>
                <a:cs typeface="Tahoma" panose="020B0604030504040204" pitchFamily="34" charset="0"/>
              </a:rPr>
              <a:t> </a:t>
            </a:r>
            <a:r>
              <a:rPr lang="en-US" sz="2800" dirty="0" smtClean="0">
                <a:cs typeface="Tahoma" panose="020B0604030504040204" pitchFamily="34" charset="0"/>
              </a:rPr>
              <a:t>and </a:t>
            </a:r>
            <a:r>
              <a:rPr lang="en-US" sz="2800" b="1" dirty="0" smtClean="0">
                <a:solidFill>
                  <a:srgbClr val="2C14DE"/>
                </a:solidFill>
                <a:cs typeface="Tahoma" panose="020B0604030504040204" pitchFamily="34" charset="0"/>
              </a:rPr>
              <a:t>basic types</a:t>
            </a:r>
          </a:p>
          <a:p>
            <a:r>
              <a:rPr lang="en-US" sz="2800" b="1" dirty="0" smtClean="0">
                <a:cs typeface="Tahoma" panose="020B0604030504040204" pitchFamily="34" charset="0"/>
              </a:rPr>
              <a:t>Conversion</a:t>
            </a:r>
            <a:r>
              <a:rPr lang="en-US" sz="2800" dirty="0" smtClean="0">
                <a:cs typeface="Tahoma" panose="020B0604030504040204" pitchFamily="34" charset="0"/>
              </a:rPr>
              <a:t> between </a:t>
            </a:r>
            <a:r>
              <a:rPr lang="en-US" sz="2800" b="1" dirty="0" smtClean="0">
                <a:solidFill>
                  <a:srgbClr val="2C14DE"/>
                </a:solidFill>
                <a:cs typeface="Tahoma" panose="020B0604030504040204" pitchFamily="34" charset="0"/>
              </a:rPr>
              <a:t>Objects</a:t>
            </a:r>
            <a:r>
              <a:rPr lang="en-US" sz="2800" dirty="0" smtClean="0">
                <a:solidFill>
                  <a:srgbClr val="2C14DE"/>
                </a:solidFill>
                <a:cs typeface="Tahoma" panose="020B0604030504040204" pitchFamily="34" charset="0"/>
              </a:rPr>
              <a:t> </a:t>
            </a:r>
            <a:r>
              <a:rPr lang="en-US" sz="2800" dirty="0" smtClean="0">
                <a:cs typeface="Tahoma" panose="020B0604030504040204" pitchFamily="34" charset="0"/>
              </a:rPr>
              <a:t>of </a:t>
            </a:r>
            <a:r>
              <a:rPr lang="en-US" sz="2800" b="1" dirty="0" smtClean="0">
                <a:solidFill>
                  <a:srgbClr val="2C14DE"/>
                </a:solidFill>
                <a:cs typeface="Tahoma" panose="020B0604030504040204" pitchFamily="34" charset="0"/>
              </a:rPr>
              <a:t>different classes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4383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0"/>
            <a:ext cx="8229600" cy="1066800"/>
          </a:xfrm>
        </p:spPr>
        <p:txBody>
          <a:bodyPr/>
          <a:lstStyle/>
          <a:p>
            <a:r>
              <a:rPr lang="en-US" b="1" dirty="0" smtClean="0">
                <a:solidFill>
                  <a:srgbClr val="B80000"/>
                </a:solidFill>
              </a:rPr>
              <a:t>Conversion b/w Basic Types</a:t>
            </a:r>
          </a:p>
        </p:txBody>
      </p:sp>
      <p:sp>
        <p:nvSpPr>
          <p:cNvPr id="547843" name="Rectangle 3"/>
          <p:cNvSpPr>
            <a:spLocks noGrp="1" noChangeArrowheads="1"/>
          </p:cNvSpPr>
          <p:nvPr>
            <p:ph idx="1"/>
          </p:nvPr>
        </p:nvSpPr>
        <p:spPr>
          <a:xfrm>
            <a:off x="0" y="1143000"/>
            <a:ext cx="8915400" cy="5638800"/>
          </a:xfrm>
        </p:spPr>
        <p:txBody>
          <a:bodyPr>
            <a:normAutofit/>
          </a:bodyPr>
          <a:lstStyle/>
          <a:p>
            <a:pPr>
              <a:defRPr/>
            </a:pPr>
            <a:r>
              <a:rPr lang="en-US" dirty="0" smtClean="0">
                <a:cs typeface="Tahoma" pitchFamily="34" charset="0"/>
              </a:rPr>
              <a:t>When we use </a:t>
            </a:r>
            <a:r>
              <a:rPr lang="en-US" b="1" dirty="0" smtClean="0">
                <a:solidFill>
                  <a:srgbClr val="B80000"/>
                </a:solidFill>
                <a:cs typeface="Tahoma" pitchFamily="34" charset="0"/>
              </a:rPr>
              <a:t>two different Types</a:t>
            </a:r>
            <a:r>
              <a:rPr lang="en-US" dirty="0" smtClean="0">
                <a:cs typeface="Tahoma" pitchFamily="34" charset="0"/>
              </a:rPr>
              <a:t>:</a:t>
            </a:r>
          </a:p>
          <a:p>
            <a:pPr marL="0" indent="0">
              <a:buNone/>
              <a:defRPr/>
            </a:pPr>
            <a:r>
              <a:rPr lang="en-US" altLang="ja-JP" sz="2800" dirty="0">
                <a:cs typeface="Tahoma" pitchFamily="34" charset="0"/>
              </a:rPr>
              <a:t> </a:t>
            </a:r>
            <a:r>
              <a:rPr lang="en-US" altLang="ja-JP" sz="2800" dirty="0" smtClean="0">
                <a:cs typeface="Tahoma" pitchFamily="34" charset="0"/>
              </a:rPr>
              <a:t>    </a:t>
            </a:r>
            <a:r>
              <a:rPr lang="en-US" altLang="ja-JP" sz="2400" b="1" dirty="0" err="1" smtClean="0">
                <a:solidFill>
                  <a:srgbClr val="2C14DE"/>
                </a:solidFill>
                <a:latin typeface="Consolas" panose="020B0609020204030204" pitchFamily="49" charset="0"/>
                <a:cs typeface="Tahoma" pitchFamily="34" charset="0"/>
              </a:rPr>
              <a:t>intvar</a:t>
            </a:r>
            <a:r>
              <a:rPr lang="en-US" altLang="ja-JP" sz="2400" b="1" dirty="0" smtClean="0">
                <a:solidFill>
                  <a:srgbClr val="2C14DE"/>
                </a:solidFill>
                <a:latin typeface="Consolas" panose="020B0609020204030204" pitchFamily="49" charset="0"/>
                <a:cs typeface="Tahoma" pitchFamily="34" charset="0"/>
              </a:rPr>
              <a:t>=</a:t>
            </a:r>
            <a:r>
              <a:rPr lang="en-US" altLang="ja-JP" sz="2400" b="1" dirty="0" err="1" smtClean="0">
                <a:solidFill>
                  <a:srgbClr val="2C14DE"/>
                </a:solidFill>
                <a:latin typeface="Consolas" panose="020B0609020204030204" pitchFamily="49" charset="0"/>
                <a:cs typeface="Tahoma" pitchFamily="34" charset="0"/>
              </a:rPr>
              <a:t>floatvar</a:t>
            </a:r>
            <a:r>
              <a:rPr lang="en-US" altLang="ja-JP" sz="2400" b="1" dirty="0" smtClean="0">
                <a:latin typeface="Consolas" panose="020B0609020204030204" pitchFamily="49" charset="0"/>
                <a:cs typeface="Tahoma" pitchFamily="34" charset="0"/>
              </a:rPr>
              <a:t>;</a:t>
            </a:r>
            <a:r>
              <a:rPr lang="en-US" altLang="ja-JP" sz="2400" dirty="0" smtClean="0">
                <a:latin typeface="Consolas" panose="020B0609020204030204" pitchFamily="49" charset="0"/>
                <a:cs typeface="Tahoma" pitchFamily="34" charset="0"/>
              </a:rPr>
              <a:t> </a:t>
            </a:r>
            <a:r>
              <a:rPr lang="en-US" altLang="ja-JP" sz="2800" dirty="0" smtClean="0">
                <a:solidFill>
                  <a:srgbClr val="FF0000"/>
                </a:solidFill>
                <a:cs typeface="Tahoma" pitchFamily="34" charset="0"/>
              </a:rPr>
              <a:t>//</a:t>
            </a:r>
            <a:r>
              <a:rPr lang="en-US" altLang="ja-JP" sz="2800" dirty="0" smtClean="0">
                <a:solidFill>
                  <a:srgbClr val="FF0000"/>
                </a:solidFill>
                <a:effectLst>
                  <a:outerShdw blurRad="38100" dist="38100" dir="2700000" algn="tl">
                    <a:srgbClr val="C0C0C0"/>
                  </a:outerShdw>
                </a:effectLst>
                <a:cs typeface="Tahoma" pitchFamily="34" charset="0"/>
              </a:rPr>
              <a:t>the compiler calls a special routine 			      // </a:t>
            </a:r>
            <a:r>
              <a:rPr lang="en-US" altLang="ja-JP" sz="2800" dirty="0" smtClean="0">
                <a:solidFill>
                  <a:srgbClr val="FF0000"/>
                </a:solidFill>
                <a:cs typeface="Tahoma" pitchFamily="34" charset="0"/>
              </a:rPr>
              <a:t>that converts this value from 				      // floating point format to integer 				      // format.</a:t>
            </a:r>
          </a:p>
          <a:p>
            <a:pPr>
              <a:defRPr/>
            </a:pPr>
            <a:endParaRPr lang="en-US" sz="2800" dirty="0" smtClean="0">
              <a:cs typeface="Tahoma" pitchFamily="34" charset="0"/>
            </a:endParaRPr>
          </a:p>
          <a:p>
            <a:pPr algn="just">
              <a:defRPr/>
            </a:pPr>
            <a:r>
              <a:rPr lang="en-US" sz="2800" dirty="0" smtClean="0">
                <a:cs typeface="Tahoma" pitchFamily="34" charset="0"/>
              </a:rPr>
              <a:t>There are </a:t>
            </a:r>
            <a:r>
              <a:rPr lang="en-US" sz="2800" b="1" dirty="0" smtClean="0">
                <a:solidFill>
                  <a:srgbClr val="2C14DE"/>
                </a:solidFill>
                <a:cs typeface="Tahoma" pitchFamily="34" charset="0"/>
              </a:rPr>
              <a:t>many such conversion routine</a:t>
            </a:r>
            <a:r>
              <a:rPr lang="en-US" sz="2800" b="1" dirty="0" smtClean="0">
                <a:cs typeface="Tahoma" pitchFamily="34" charset="0"/>
              </a:rPr>
              <a:t> </a:t>
            </a:r>
            <a:r>
              <a:rPr lang="en-US" sz="2800" dirty="0" smtClean="0">
                <a:cs typeface="Tahoma" pitchFamily="34" charset="0"/>
              </a:rPr>
              <a:t>build in C++ compiler and </a:t>
            </a:r>
            <a:r>
              <a:rPr lang="en-US" sz="2800" b="1" dirty="0" smtClean="0">
                <a:solidFill>
                  <a:srgbClr val="2C14DE"/>
                </a:solidFill>
                <a:cs typeface="Tahoma" pitchFamily="34" charset="0"/>
              </a:rPr>
              <a:t>called upon </a:t>
            </a:r>
            <a:r>
              <a:rPr lang="en-US" sz="2800" dirty="0" smtClean="0">
                <a:cs typeface="Tahoma" pitchFamily="34" charset="0"/>
              </a:rPr>
              <a:t>when </a:t>
            </a:r>
            <a:r>
              <a:rPr lang="en-US" sz="2800" b="1" dirty="0" smtClean="0">
                <a:solidFill>
                  <a:srgbClr val="2C14DE"/>
                </a:solidFill>
                <a:cs typeface="Tahoma" pitchFamily="34" charset="0"/>
              </a:rPr>
              <a:t>any such conversion </a:t>
            </a:r>
            <a:r>
              <a:rPr lang="en-US" sz="2800" dirty="0" smtClean="0">
                <a:cs typeface="Tahoma" pitchFamily="34" charset="0"/>
              </a:rPr>
              <a:t>is </a:t>
            </a:r>
            <a:r>
              <a:rPr lang="en-US" sz="2800" b="1" dirty="0" smtClean="0">
                <a:solidFill>
                  <a:srgbClr val="2C14DE"/>
                </a:solidFill>
                <a:cs typeface="Tahoma" pitchFamily="34" charset="0"/>
              </a:rPr>
              <a:t>required</a:t>
            </a:r>
            <a:r>
              <a:rPr lang="en-US" sz="2800" dirty="0" smtClean="0">
                <a:cs typeface="Tahoma"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5890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8153400" cy="1066800"/>
          </a:xfrm>
        </p:spPr>
        <p:txBody>
          <a:bodyPr/>
          <a:lstStyle/>
          <a:p>
            <a:r>
              <a:rPr lang="en-US" b="1" dirty="0" smtClean="0">
                <a:solidFill>
                  <a:srgbClr val="B80000"/>
                </a:solidFill>
              </a:rPr>
              <a:t>Explicit Conversion</a:t>
            </a:r>
          </a:p>
        </p:txBody>
      </p:sp>
      <p:sp>
        <p:nvSpPr>
          <p:cNvPr id="548867" name="Rectangle 3"/>
          <p:cNvSpPr>
            <a:spLocks noGrp="1" noChangeArrowheads="1"/>
          </p:cNvSpPr>
          <p:nvPr>
            <p:ph idx="1"/>
          </p:nvPr>
        </p:nvSpPr>
        <p:spPr/>
        <p:txBody>
          <a:bodyPr/>
          <a:lstStyle/>
          <a:p>
            <a:pPr>
              <a:defRPr/>
            </a:pPr>
            <a:r>
              <a:rPr lang="en-US" b="1" dirty="0" smtClean="0">
                <a:solidFill>
                  <a:srgbClr val="B80000"/>
                </a:solidFill>
                <a:ea typeface="Tahoma" pitchFamily="34" charset="0"/>
                <a:cs typeface="Tahoma" pitchFamily="34" charset="0"/>
              </a:rPr>
              <a:t>if we want to force compiler to convert data from one native type to other</a:t>
            </a:r>
            <a:r>
              <a:rPr lang="en-US" dirty="0" smtClean="0">
                <a:ea typeface="Tahoma" pitchFamily="34" charset="0"/>
                <a:cs typeface="Tahoma" pitchFamily="34" charset="0"/>
              </a:rPr>
              <a:t>, we can use </a:t>
            </a:r>
            <a:r>
              <a:rPr lang="en-US" b="1" dirty="0" smtClean="0">
                <a:solidFill>
                  <a:srgbClr val="2C14DE"/>
                </a:solidFill>
                <a:ea typeface="Tahoma" pitchFamily="34" charset="0"/>
                <a:cs typeface="Tahoma" pitchFamily="34" charset="0"/>
              </a:rPr>
              <a:t>explicit casting, </a:t>
            </a:r>
            <a:r>
              <a:rPr lang="en-US" dirty="0" smtClean="0">
                <a:ea typeface="Tahoma" pitchFamily="34" charset="0"/>
                <a:cs typeface="Tahoma" pitchFamily="34" charset="0"/>
              </a:rPr>
              <a:t>	</a:t>
            </a:r>
            <a:r>
              <a:rPr lang="en-US" sz="2400" b="1" dirty="0" err="1" smtClean="0">
                <a:solidFill>
                  <a:srgbClr val="008000"/>
                </a:solidFill>
                <a:latin typeface="Courier New" panose="02070309020205020404" pitchFamily="49" charset="0"/>
                <a:ea typeface="Tahoma" pitchFamily="34" charset="0"/>
                <a:cs typeface="Courier New" panose="02070309020205020404" pitchFamily="49" charset="0"/>
              </a:rPr>
              <a:t>intvar</a:t>
            </a:r>
            <a:r>
              <a:rPr lang="en-US" sz="2400" b="1" dirty="0" smtClean="0">
                <a:solidFill>
                  <a:srgbClr val="008000"/>
                </a:solidFill>
                <a:latin typeface="Courier New" panose="02070309020205020404" pitchFamily="49" charset="0"/>
                <a:ea typeface="Tahoma" pitchFamily="34" charset="0"/>
                <a:cs typeface="Courier New" panose="02070309020205020404" pitchFamily="49" charset="0"/>
              </a:rPr>
              <a:t>=</a:t>
            </a:r>
            <a:r>
              <a:rPr lang="en-US" sz="2400" b="1" dirty="0" err="1" smtClean="0">
                <a:solidFill>
                  <a:srgbClr val="008000"/>
                </a:solidFill>
                <a:latin typeface="Courier New" panose="02070309020205020404" pitchFamily="49" charset="0"/>
                <a:ea typeface="Tahoma" pitchFamily="34" charset="0"/>
                <a:cs typeface="Courier New" panose="02070309020205020404" pitchFamily="49" charset="0"/>
              </a:rPr>
              <a:t>int</a:t>
            </a:r>
            <a:r>
              <a:rPr lang="en-US" sz="2400" b="1" dirty="0" smtClean="0">
                <a:solidFill>
                  <a:srgbClr val="008000"/>
                </a:solidFill>
                <a:latin typeface="Courier New" panose="02070309020205020404" pitchFamily="49" charset="0"/>
                <a:ea typeface="Tahoma" pitchFamily="34" charset="0"/>
                <a:cs typeface="Courier New" panose="02070309020205020404" pitchFamily="49" charset="0"/>
              </a:rPr>
              <a:t>(</a:t>
            </a:r>
            <a:r>
              <a:rPr lang="en-US" sz="2400" b="1" dirty="0" err="1" smtClean="0">
                <a:solidFill>
                  <a:srgbClr val="008000"/>
                </a:solidFill>
                <a:latin typeface="Courier New" panose="02070309020205020404" pitchFamily="49" charset="0"/>
                <a:ea typeface="Tahoma" pitchFamily="34" charset="0"/>
                <a:cs typeface="Courier New" panose="02070309020205020404" pitchFamily="49" charset="0"/>
              </a:rPr>
              <a:t>floatvar</a:t>
            </a:r>
            <a:r>
              <a:rPr lang="en-US" sz="2400" b="1" dirty="0" smtClean="0">
                <a:solidFill>
                  <a:srgbClr val="008000"/>
                </a:solidFill>
                <a:latin typeface="Courier New" panose="02070309020205020404" pitchFamily="49" charset="0"/>
                <a:ea typeface="Tahoma" pitchFamily="34" charset="0"/>
                <a:cs typeface="Courier New" panose="02070309020205020404" pitchFamily="49" charset="0"/>
              </a:rPr>
              <a:t>)</a:t>
            </a:r>
          </a:p>
          <a:p>
            <a:pPr>
              <a:defRPr/>
            </a:pPr>
            <a:endParaRPr lang="en-US" dirty="0" smtClean="0">
              <a:ea typeface="Tahoma" pitchFamily="34" charset="0"/>
              <a:cs typeface="Tahoma" pitchFamily="34" charset="0"/>
            </a:endParaRPr>
          </a:p>
          <a:p>
            <a:pPr>
              <a:defRPr/>
            </a:pPr>
            <a:r>
              <a:rPr lang="en-US" sz="2800" dirty="0" smtClean="0">
                <a:ea typeface="Tahoma" pitchFamily="34" charset="0"/>
                <a:cs typeface="Tahoma" pitchFamily="34" charset="0"/>
              </a:rPr>
              <a:t>it is </a:t>
            </a:r>
            <a:r>
              <a:rPr lang="en-US" sz="2800" b="1" dirty="0" smtClean="0">
                <a:solidFill>
                  <a:srgbClr val="2C14DE"/>
                </a:solidFill>
                <a:ea typeface="Tahoma" pitchFamily="34" charset="0"/>
                <a:cs typeface="Tahoma" pitchFamily="34" charset="0"/>
              </a:rPr>
              <a:t>obvious</a:t>
            </a:r>
            <a:r>
              <a:rPr lang="en-US" sz="2800" dirty="0" smtClean="0">
                <a:ea typeface="Tahoma" pitchFamily="34" charset="0"/>
                <a:cs typeface="Tahoma" pitchFamily="34" charset="0"/>
              </a:rPr>
              <a:t> in </a:t>
            </a:r>
            <a:r>
              <a:rPr lang="en-US" sz="2800" b="1" dirty="0" smtClean="0">
                <a:solidFill>
                  <a:srgbClr val="2C14DE"/>
                </a:solidFill>
                <a:ea typeface="Tahoma" pitchFamily="34" charset="0"/>
                <a:cs typeface="Tahoma" pitchFamily="34" charset="0"/>
              </a:rPr>
              <a:t>listing</a:t>
            </a:r>
            <a:r>
              <a:rPr lang="en-US" sz="2800" dirty="0" smtClean="0">
                <a:ea typeface="Tahoma" pitchFamily="34" charset="0"/>
                <a:cs typeface="Tahoma" pitchFamily="34" charset="0"/>
              </a:rPr>
              <a:t> that </a:t>
            </a:r>
            <a:r>
              <a:rPr lang="en-US" sz="2800" b="1" dirty="0" err="1" smtClean="0">
                <a:solidFill>
                  <a:srgbClr val="2C14DE"/>
                </a:solidFill>
                <a:ea typeface="Tahoma" pitchFamily="34" charset="0"/>
                <a:cs typeface="Tahoma" pitchFamily="34" charset="0"/>
              </a:rPr>
              <a:t>int</a:t>
            </a:r>
            <a:r>
              <a:rPr lang="en-US" sz="2800" b="1" dirty="0" smtClean="0">
                <a:solidFill>
                  <a:srgbClr val="2C14DE"/>
                </a:solidFill>
                <a:ea typeface="Tahoma" pitchFamily="34" charset="0"/>
                <a:cs typeface="Tahoma" pitchFamily="34" charset="0"/>
              </a:rPr>
              <a:t>( ) conversion function </a:t>
            </a:r>
            <a:r>
              <a:rPr lang="en-US" sz="2800" dirty="0" smtClean="0">
                <a:ea typeface="Tahoma" pitchFamily="34" charset="0"/>
                <a:cs typeface="Tahoma" pitchFamily="34" charset="0"/>
              </a:rPr>
              <a:t>will convert from </a:t>
            </a:r>
            <a:r>
              <a:rPr lang="en-US" sz="2800" b="1" dirty="0" smtClean="0">
                <a:solidFill>
                  <a:srgbClr val="2C14DE"/>
                </a:solidFill>
                <a:ea typeface="Tahoma" pitchFamily="34" charset="0"/>
                <a:cs typeface="Tahoma" pitchFamily="34" charset="0"/>
              </a:rPr>
              <a:t>float to int</a:t>
            </a:r>
            <a:r>
              <a:rPr lang="en-US" sz="2800" dirty="0" smtClean="0">
                <a:ea typeface="Tahoma" pitchFamily="34" charset="0"/>
                <a:cs typeface="Tahoma" pitchFamily="34" charset="0"/>
              </a:rPr>
              <a:t>.</a:t>
            </a:r>
          </a:p>
          <a:p>
            <a:pPr>
              <a:defRPr/>
            </a:pPr>
            <a:endParaRPr lang="en-US" sz="2800" dirty="0" smtClean="0">
              <a:ea typeface="Tahoma" pitchFamily="34" charset="0"/>
              <a:cs typeface="Tahoma" pitchFamily="34" charset="0"/>
            </a:endParaRPr>
          </a:p>
          <a:p>
            <a:pPr>
              <a:defRPr/>
            </a:pPr>
            <a:r>
              <a:rPr lang="en-US" sz="2800" dirty="0" smtClean="0">
                <a:ea typeface="Tahoma" pitchFamily="34" charset="0"/>
                <a:cs typeface="Tahoma" pitchFamily="34" charset="0"/>
              </a:rPr>
              <a:t>This </a:t>
            </a:r>
            <a:r>
              <a:rPr lang="en-US" sz="2800" b="1" u="sng" dirty="0" smtClean="0">
                <a:solidFill>
                  <a:srgbClr val="2C14DE"/>
                </a:solidFill>
                <a:ea typeface="Tahoma" pitchFamily="34" charset="0"/>
                <a:cs typeface="Tahoma" pitchFamily="34" charset="0"/>
              </a:rPr>
              <a:t>explicit conversion uses same build in routines</a:t>
            </a:r>
            <a:r>
              <a:rPr lang="en-US" sz="2800" dirty="0" smtClean="0">
                <a:ea typeface="Tahoma" pitchFamily="34" charset="0"/>
                <a:cs typeface="Tahoma" pitchFamily="34" charset="0"/>
              </a:rPr>
              <a:t>.</a:t>
            </a:r>
            <a:endParaRPr lang="en-US" sz="2800" dirty="0">
              <a:ea typeface="Tahoma" pitchFamily="34" charset="0"/>
              <a:cs typeface="Tahoma"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2749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36319"/>
          </a:xfrm>
        </p:spPr>
        <p:txBody>
          <a:bodyPr>
            <a:noAutofit/>
          </a:bodyPr>
          <a:lstStyle/>
          <a:p>
            <a:r>
              <a:rPr lang="en-US" sz="3200" b="1" dirty="0" smtClean="0">
                <a:solidFill>
                  <a:srgbClr val="B80000"/>
                </a:solidFill>
              </a:rPr>
              <a:t>Conversion Between Objects and Basic Types</a:t>
            </a:r>
          </a:p>
        </p:txBody>
      </p:sp>
      <p:sp>
        <p:nvSpPr>
          <p:cNvPr id="549891" name="Rectangle 3"/>
          <p:cNvSpPr>
            <a:spLocks noGrp="1" noChangeArrowheads="1"/>
          </p:cNvSpPr>
          <p:nvPr>
            <p:ph idx="1"/>
          </p:nvPr>
        </p:nvSpPr>
        <p:spPr/>
        <p:txBody>
          <a:bodyPr/>
          <a:lstStyle/>
          <a:p>
            <a:pPr>
              <a:defRPr/>
            </a:pPr>
            <a:r>
              <a:rPr lang="en-US" sz="3000" dirty="0">
                <a:ea typeface="Tahoma" pitchFamily="34" charset="0"/>
                <a:cs typeface="Tahoma" pitchFamily="34" charset="0"/>
              </a:rPr>
              <a:t>To convert from a </a:t>
            </a:r>
            <a:r>
              <a:rPr lang="en-US" sz="3000" b="1" dirty="0">
                <a:solidFill>
                  <a:srgbClr val="2C14DE"/>
                </a:solidFill>
                <a:ea typeface="Tahoma" pitchFamily="34" charset="0"/>
                <a:cs typeface="Tahoma" pitchFamily="34" charset="0"/>
              </a:rPr>
              <a:t>basic </a:t>
            </a:r>
            <a:r>
              <a:rPr lang="en-US" sz="3000" b="1" dirty="0" smtClean="0">
                <a:solidFill>
                  <a:srgbClr val="2C14DE"/>
                </a:solidFill>
                <a:ea typeface="Tahoma" pitchFamily="34" charset="0"/>
                <a:cs typeface="Tahoma" pitchFamily="34" charset="0"/>
              </a:rPr>
              <a:t>type </a:t>
            </a:r>
            <a:r>
              <a:rPr lang="en-US" sz="3000" dirty="0" smtClean="0">
                <a:ea typeface="Tahoma" pitchFamily="34" charset="0"/>
                <a:cs typeface="Tahoma" pitchFamily="34" charset="0"/>
              </a:rPr>
              <a:t>( </a:t>
            </a:r>
            <a:r>
              <a:rPr lang="en-US" sz="3000" dirty="0">
                <a:ea typeface="Tahoma" pitchFamily="34" charset="0"/>
                <a:cs typeface="Tahoma" pitchFamily="34" charset="0"/>
              </a:rPr>
              <a:t>i.e., </a:t>
            </a:r>
            <a:r>
              <a:rPr lang="en-US" sz="3000" b="1" i="1" dirty="0">
                <a:ea typeface="Tahoma" pitchFamily="34" charset="0"/>
                <a:cs typeface="Tahoma" pitchFamily="34" charset="0"/>
              </a:rPr>
              <a:t>float</a:t>
            </a:r>
            <a:r>
              <a:rPr lang="en-US" sz="3000" dirty="0">
                <a:ea typeface="Tahoma" pitchFamily="34" charset="0"/>
                <a:cs typeface="Tahoma" pitchFamily="34" charset="0"/>
              </a:rPr>
              <a:t>) to </a:t>
            </a:r>
            <a:r>
              <a:rPr lang="en-US" sz="3000" b="1" dirty="0">
                <a:solidFill>
                  <a:srgbClr val="2C14DE"/>
                </a:solidFill>
                <a:ea typeface="Tahoma" pitchFamily="34" charset="0"/>
                <a:cs typeface="Tahoma" pitchFamily="34" charset="0"/>
              </a:rPr>
              <a:t>object types</a:t>
            </a:r>
            <a:r>
              <a:rPr lang="en-US" sz="3000" dirty="0">
                <a:ea typeface="Tahoma" pitchFamily="34" charset="0"/>
                <a:cs typeface="Tahoma" pitchFamily="34" charset="0"/>
              </a:rPr>
              <a:t> (i.e., </a:t>
            </a:r>
            <a:r>
              <a:rPr lang="en-US" sz="3000" b="1" i="1" dirty="0">
                <a:ea typeface="Tahoma" pitchFamily="34" charset="0"/>
                <a:cs typeface="Tahoma" pitchFamily="34" charset="0"/>
              </a:rPr>
              <a:t>Distance</a:t>
            </a:r>
            <a:r>
              <a:rPr lang="en-US" sz="3000" dirty="0">
                <a:ea typeface="Tahoma" pitchFamily="34" charset="0"/>
                <a:cs typeface="Tahoma" pitchFamily="34" charset="0"/>
              </a:rPr>
              <a:t>), </a:t>
            </a:r>
            <a:r>
              <a:rPr lang="en-US" sz="3000" b="1" dirty="0">
                <a:solidFill>
                  <a:srgbClr val="D20000"/>
                </a:solidFill>
                <a:ea typeface="Tahoma" pitchFamily="34" charset="0"/>
                <a:cs typeface="Tahoma" pitchFamily="34" charset="0"/>
              </a:rPr>
              <a:t>we use a </a:t>
            </a:r>
            <a:r>
              <a:rPr lang="en-US" sz="3000" b="1" dirty="0" smtClean="0">
                <a:solidFill>
                  <a:srgbClr val="D20000"/>
                </a:solidFill>
                <a:ea typeface="Tahoma" pitchFamily="34" charset="0"/>
                <a:cs typeface="Tahoma" pitchFamily="34" charset="0"/>
              </a:rPr>
              <a:t>constructor </a:t>
            </a:r>
            <a:r>
              <a:rPr lang="en-US" sz="3000" b="1" dirty="0">
                <a:solidFill>
                  <a:srgbClr val="D20000"/>
                </a:solidFill>
                <a:ea typeface="Tahoma" pitchFamily="34" charset="0"/>
                <a:cs typeface="Tahoma" pitchFamily="34" charset="0"/>
              </a:rPr>
              <a:t>with one argument</a:t>
            </a:r>
            <a:r>
              <a:rPr lang="en-US" sz="3000" dirty="0">
                <a:ea typeface="Tahoma" pitchFamily="34" charset="0"/>
                <a:cs typeface="Tahoma" pitchFamily="34" charset="0"/>
              </a:rPr>
              <a:t>.</a:t>
            </a:r>
          </a:p>
          <a:p>
            <a:pPr>
              <a:buFont typeface="Monotype Sorts" pitchFamily="2" charset="2"/>
              <a:buNone/>
              <a:defRPr/>
            </a:pPr>
            <a:r>
              <a:rPr lang="en-US" i="1" dirty="0" smtClean="0">
                <a:solidFill>
                  <a:srgbClr val="2C14DE"/>
                </a:solidFill>
                <a:ea typeface="Tahoma" pitchFamily="34" charset="0"/>
                <a:cs typeface="Tahoma" pitchFamily="34" charset="0"/>
              </a:rPr>
              <a:t>		</a:t>
            </a:r>
            <a:r>
              <a:rPr lang="en-US" sz="2400" b="1" dirty="0" smtClean="0">
                <a:solidFill>
                  <a:srgbClr val="2C14DE"/>
                </a:solidFill>
                <a:latin typeface="Consolas" panose="020B0609020204030204" pitchFamily="49" charset="0"/>
                <a:ea typeface="Tahoma" pitchFamily="34" charset="0"/>
                <a:cs typeface="Tahoma" pitchFamily="34" charset="0"/>
              </a:rPr>
              <a:t>Distance(float meters){ }</a:t>
            </a:r>
            <a:endParaRPr lang="en-US" sz="2400" b="1" dirty="0">
              <a:solidFill>
                <a:srgbClr val="2C14DE"/>
              </a:solidFill>
              <a:latin typeface="Consolas" panose="020B0609020204030204" pitchFamily="49" charset="0"/>
              <a:ea typeface="Tahoma" pitchFamily="34" charset="0"/>
              <a:cs typeface="Tahoma" pitchFamily="34" charset="0"/>
            </a:endParaRPr>
          </a:p>
          <a:p>
            <a:pPr>
              <a:defRPr/>
            </a:pPr>
            <a:endParaRPr lang="en-US" dirty="0" smtClean="0">
              <a:ea typeface="Tahoma" pitchFamily="34" charset="0"/>
              <a:cs typeface="Tahoma" pitchFamily="34" charset="0"/>
            </a:endParaRPr>
          </a:p>
          <a:p>
            <a:pPr algn="just">
              <a:defRPr/>
            </a:pPr>
            <a:r>
              <a:rPr lang="en-US" sz="3000" dirty="0" smtClean="0">
                <a:ea typeface="Tahoma" pitchFamily="34" charset="0"/>
                <a:cs typeface="Tahoma" pitchFamily="34" charset="0"/>
              </a:rPr>
              <a:t>This </a:t>
            </a:r>
            <a:r>
              <a:rPr lang="en-US" sz="3000" b="1" dirty="0">
                <a:solidFill>
                  <a:srgbClr val="2C14DE"/>
                </a:solidFill>
                <a:ea typeface="Tahoma" pitchFamily="34" charset="0"/>
                <a:cs typeface="Tahoma" pitchFamily="34" charset="0"/>
              </a:rPr>
              <a:t>function</a:t>
            </a:r>
            <a:r>
              <a:rPr lang="en-US" sz="3000" dirty="0">
                <a:solidFill>
                  <a:srgbClr val="2C14DE"/>
                </a:solidFill>
                <a:ea typeface="Tahoma" pitchFamily="34" charset="0"/>
                <a:cs typeface="Tahoma" pitchFamily="34" charset="0"/>
              </a:rPr>
              <a:t> </a:t>
            </a:r>
            <a:r>
              <a:rPr lang="en-US" sz="3000" dirty="0">
                <a:ea typeface="Tahoma" pitchFamily="34" charset="0"/>
                <a:cs typeface="Tahoma" pitchFamily="34" charset="0"/>
              </a:rPr>
              <a:t>is </a:t>
            </a:r>
            <a:r>
              <a:rPr lang="en-US" sz="3000" b="1" dirty="0">
                <a:solidFill>
                  <a:srgbClr val="2C14DE"/>
                </a:solidFill>
                <a:ea typeface="Tahoma" pitchFamily="34" charset="0"/>
                <a:cs typeface="Tahoma" pitchFamily="34" charset="0"/>
              </a:rPr>
              <a:t>called</a:t>
            </a:r>
            <a:r>
              <a:rPr lang="en-US" sz="3000" dirty="0">
                <a:ea typeface="Tahoma" pitchFamily="34" charset="0"/>
                <a:cs typeface="Tahoma" pitchFamily="34" charset="0"/>
              </a:rPr>
              <a:t> when an </a:t>
            </a:r>
            <a:r>
              <a:rPr lang="en-US" sz="3000" b="1" dirty="0">
                <a:solidFill>
                  <a:srgbClr val="2C14DE"/>
                </a:solidFill>
                <a:ea typeface="Tahoma" pitchFamily="34" charset="0"/>
                <a:cs typeface="Tahoma" pitchFamily="34" charset="0"/>
              </a:rPr>
              <a:t>object of type Distance</a:t>
            </a:r>
            <a:r>
              <a:rPr lang="en-US" sz="3000" dirty="0">
                <a:ea typeface="Tahoma" pitchFamily="34" charset="0"/>
                <a:cs typeface="Tahoma" pitchFamily="34" charset="0"/>
              </a:rPr>
              <a:t> is </a:t>
            </a:r>
            <a:r>
              <a:rPr lang="en-US" sz="3000" b="1" dirty="0">
                <a:solidFill>
                  <a:srgbClr val="2C14DE"/>
                </a:solidFill>
                <a:ea typeface="Tahoma" pitchFamily="34" charset="0"/>
                <a:cs typeface="Tahoma" pitchFamily="34" charset="0"/>
              </a:rPr>
              <a:t>created</a:t>
            </a:r>
            <a:r>
              <a:rPr lang="en-US" sz="3000" dirty="0">
                <a:solidFill>
                  <a:srgbClr val="2C14DE"/>
                </a:solidFill>
                <a:ea typeface="Tahoma" pitchFamily="34" charset="0"/>
                <a:cs typeface="Tahoma" pitchFamily="34" charset="0"/>
              </a:rPr>
              <a:t> </a:t>
            </a:r>
            <a:r>
              <a:rPr lang="en-US" sz="3000" dirty="0">
                <a:ea typeface="Tahoma" pitchFamily="34" charset="0"/>
                <a:cs typeface="Tahoma" pitchFamily="34" charset="0"/>
              </a:rPr>
              <a:t>with a </a:t>
            </a:r>
            <a:r>
              <a:rPr lang="en-US" sz="3000" b="1" dirty="0">
                <a:solidFill>
                  <a:srgbClr val="2C14DE"/>
                </a:solidFill>
                <a:ea typeface="Tahoma" pitchFamily="34" charset="0"/>
                <a:cs typeface="Tahoma" pitchFamily="34" charset="0"/>
              </a:rPr>
              <a:t>single argument</a:t>
            </a:r>
            <a:r>
              <a:rPr lang="en-US" sz="3000" dirty="0">
                <a:ea typeface="Tahoma" pitchFamily="34" charset="0"/>
                <a:cs typeface="Tahoma" pitchFamily="34" charset="0"/>
              </a:rPr>
              <a:t>. </a:t>
            </a:r>
            <a:endParaRPr lang="en-US" sz="3000" dirty="0" smtClean="0">
              <a:ea typeface="Tahoma" pitchFamily="34" charset="0"/>
              <a:cs typeface="Tahoma" pitchFamily="34" charset="0"/>
            </a:endParaRPr>
          </a:p>
          <a:p>
            <a:pPr>
              <a:defRPr/>
            </a:pPr>
            <a:endParaRPr lang="en-US" dirty="0">
              <a:ea typeface="Tahoma" pitchFamily="34" charset="0"/>
              <a:cs typeface="Tahoma" pitchFamily="34" charset="0"/>
            </a:endParaRPr>
          </a:p>
          <a:p>
            <a:pPr>
              <a:defRPr/>
            </a:pPr>
            <a:r>
              <a:rPr lang="en-US" sz="3000" dirty="0">
                <a:ea typeface="Tahoma" pitchFamily="34" charset="0"/>
                <a:cs typeface="Tahoma" pitchFamily="34" charset="0"/>
              </a:rPr>
              <a:t>This </a:t>
            </a:r>
            <a:r>
              <a:rPr lang="en-US" sz="3000" b="1" dirty="0">
                <a:solidFill>
                  <a:srgbClr val="008000"/>
                </a:solidFill>
                <a:ea typeface="Tahoma" pitchFamily="34" charset="0"/>
                <a:cs typeface="Tahoma" pitchFamily="34" charset="0"/>
              </a:rPr>
              <a:t>conversion allows a floating value to be assigned to a Distance type object. </a:t>
            </a:r>
            <a:endParaRPr lang="en-US" sz="3000" b="1" i="1" dirty="0">
              <a:solidFill>
                <a:srgbClr val="008000"/>
              </a:solidFill>
              <a:ea typeface="Tahoma" pitchFamily="34" charset="0"/>
              <a:cs typeface="Tahoma"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4632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a:buFont typeface="Monotype Sorts" charset="2"/>
              <a:buNone/>
              <a:defRPr/>
            </a:pPr>
            <a:r>
              <a:rPr lang="en-US" sz="2800" b="1" dirty="0" smtClean="0">
                <a:solidFill>
                  <a:srgbClr val="002060"/>
                </a:solidFill>
                <a:latin typeface="Consolas" panose="020B0609020204030204" pitchFamily="49" charset="0"/>
                <a:cs typeface="Courier New" panose="02070309020205020404" pitchFamily="49" charset="0"/>
              </a:rPr>
              <a:t>  Distance dist1=2.35; // constructor</a:t>
            </a:r>
          </a:p>
          <a:p>
            <a:pPr>
              <a:buFont typeface="Monotype Sorts" charset="2"/>
              <a:buNone/>
              <a:defRPr/>
            </a:pPr>
            <a:endParaRPr lang="en-US" i="1" dirty="0" smtClean="0">
              <a:latin typeface="Tahoma" pitchFamily="34" charset="0"/>
              <a:cs typeface="Tahoma" pitchFamily="34" charset="0"/>
            </a:endParaRPr>
          </a:p>
          <a:p>
            <a:pPr>
              <a:defRPr/>
            </a:pPr>
            <a:r>
              <a:rPr lang="en-US" sz="3000" dirty="0" smtClean="0">
                <a:latin typeface="+mj-lt"/>
                <a:cs typeface="Tahoma" pitchFamily="34" charset="0"/>
              </a:rPr>
              <a:t>Above, </a:t>
            </a:r>
            <a:r>
              <a:rPr lang="en-US" sz="3000" b="1" dirty="0" smtClean="0">
                <a:solidFill>
                  <a:srgbClr val="2C14DE"/>
                </a:solidFill>
                <a:latin typeface="+mj-lt"/>
                <a:cs typeface="Tahoma" pitchFamily="34" charset="0"/>
              </a:rPr>
              <a:t>one argument constructor </a:t>
            </a:r>
            <a:r>
              <a:rPr lang="en-US" sz="3000" dirty="0" smtClean="0">
                <a:latin typeface="+mj-lt"/>
                <a:cs typeface="Tahoma" pitchFamily="34" charset="0"/>
              </a:rPr>
              <a:t>will be </a:t>
            </a:r>
            <a:r>
              <a:rPr lang="en-US" sz="3000" b="1" dirty="0" smtClean="0">
                <a:solidFill>
                  <a:srgbClr val="2C14DE"/>
                </a:solidFill>
                <a:latin typeface="+mj-lt"/>
                <a:cs typeface="Tahoma" pitchFamily="34" charset="0"/>
              </a:rPr>
              <a:t>called</a:t>
            </a:r>
            <a:r>
              <a:rPr lang="en-US" sz="3000" dirty="0" smtClean="0">
                <a:latin typeface="+mj-lt"/>
                <a:cs typeface="Tahoma" pitchFamily="34" charset="0"/>
              </a:rPr>
              <a:t>.</a:t>
            </a:r>
          </a:p>
          <a:p>
            <a:pPr>
              <a:defRPr/>
            </a:pPr>
            <a:endParaRPr lang="en-US" sz="3000" dirty="0" smtClean="0">
              <a:latin typeface="Tahoma" pitchFamily="34" charset="0"/>
              <a:cs typeface="Tahoma" pitchFamily="34" charset="0"/>
            </a:endParaRPr>
          </a:p>
          <a:p>
            <a:pPr algn="just">
              <a:defRPr/>
            </a:pPr>
            <a:r>
              <a:rPr lang="en-US" sz="3000" b="1" dirty="0" smtClean="0">
                <a:latin typeface="+mj-lt"/>
                <a:cs typeface="Tahoma" pitchFamily="34" charset="0"/>
              </a:rPr>
              <a:t>Same conversion </a:t>
            </a:r>
            <a:r>
              <a:rPr lang="en-US" sz="3000" dirty="0" smtClean="0">
                <a:latin typeface="+mj-lt"/>
                <a:cs typeface="Tahoma" pitchFamily="34" charset="0"/>
              </a:rPr>
              <a:t>can be </a:t>
            </a:r>
            <a:r>
              <a:rPr lang="en-US" sz="3000" b="1" dirty="0" smtClean="0">
                <a:latin typeface="+mj-lt"/>
                <a:cs typeface="Tahoma" pitchFamily="34" charset="0"/>
              </a:rPr>
              <a:t>achieved</a:t>
            </a:r>
            <a:r>
              <a:rPr lang="en-US" sz="3000" dirty="0" smtClean="0">
                <a:latin typeface="+mj-lt"/>
                <a:cs typeface="Tahoma" pitchFamily="34" charset="0"/>
              </a:rPr>
              <a:t> by </a:t>
            </a:r>
            <a:r>
              <a:rPr lang="en-US" sz="3000" b="1" dirty="0" smtClean="0">
                <a:latin typeface="+mj-lt"/>
                <a:cs typeface="Tahoma" pitchFamily="34" charset="0"/>
              </a:rPr>
              <a:t>providing</a:t>
            </a:r>
            <a:r>
              <a:rPr lang="en-US" sz="3000" b="1" dirty="0" smtClean="0">
                <a:solidFill>
                  <a:srgbClr val="D20000"/>
                </a:solidFill>
                <a:latin typeface="+mj-lt"/>
                <a:cs typeface="Tahoma" pitchFamily="34" charset="0"/>
              </a:rPr>
              <a:t> overloaded </a:t>
            </a:r>
            <a:r>
              <a:rPr lang="ja-JP" altLang="en-US" sz="3000" b="1" dirty="0" smtClean="0">
                <a:solidFill>
                  <a:srgbClr val="D20000"/>
                </a:solidFill>
                <a:latin typeface="+mj-lt"/>
                <a:cs typeface="Tahoma" pitchFamily="34" charset="0"/>
              </a:rPr>
              <a:t>‘</a:t>
            </a:r>
            <a:r>
              <a:rPr lang="en-US" altLang="ja-JP" sz="3000" b="1" dirty="0" smtClean="0">
                <a:solidFill>
                  <a:srgbClr val="D20000"/>
                </a:solidFill>
                <a:latin typeface="+mj-lt"/>
                <a:cs typeface="Tahoma" pitchFamily="34" charset="0"/>
              </a:rPr>
              <a:t>=</a:t>
            </a:r>
            <a:r>
              <a:rPr lang="ja-JP" altLang="en-US" sz="3000" b="1" dirty="0" smtClean="0">
                <a:solidFill>
                  <a:srgbClr val="D20000"/>
                </a:solidFill>
                <a:latin typeface="+mj-lt"/>
                <a:cs typeface="Tahoma" pitchFamily="34" charset="0"/>
              </a:rPr>
              <a:t>‘</a:t>
            </a:r>
            <a:r>
              <a:rPr lang="en-US" altLang="ja-JP" sz="3000" b="1" dirty="0" smtClean="0">
                <a:solidFill>
                  <a:srgbClr val="D20000"/>
                </a:solidFill>
                <a:latin typeface="+mj-lt"/>
                <a:cs typeface="Tahoma" pitchFamily="34" charset="0"/>
              </a:rPr>
              <a:t> operator</a:t>
            </a:r>
            <a:r>
              <a:rPr lang="en-US" altLang="ja-JP" sz="3000" dirty="0" smtClean="0">
                <a:latin typeface="+mj-lt"/>
                <a:cs typeface="Tahoma" pitchFamily="34" charset="0"/>
              </a:rPr>
              <a:t> which takes a </a:t>
            </a:r>
            <a:r>
              <a:rPr lang="en-US" altLang="ja-JP" sz="3000" b="1" dirty="0" smtClean="0">
                <a:solidFill>
                  <a:srgbClr val="2C14DE"/>
                </a:solidFill>
                <a:latin typeface="+mj-lt"/>
                <a:cs typeface="Tahoma" pitchFamily="34" charset="0"/>
              </a:rPr>
              <a:t>float value as argument</a:t>
            </a:r>
            <a:r>
              <a:rPr lang="en-US" altLang="ja-JP" sz="3000" dirty="0" smtClean="0">
                <a:latin typeface="+mj-lt"/>
                <a:cs typeface="Tahoma" pitchFamily="34" charset="0"/>
              </a:rPr>
              <a:t>.</a:t>
            </a:r>
            <a:endParaRPr lang="en-US" sz="3000" dirty="0" smtClean="0">
              <a:latin typeface="+mj-lt"/>
              <a:cs typeface="Tahoma" pitchFamily="34" charset="0"/>
            </a:endParaRPr>
          </a:p>
        </p:txBody>
      </p:sp>
    </p:spTree>
    <p:extLst>
      <p:ext uri="{BB962C8B-B14F-4D97-AF65-F5344CB8AC3E}">
        <p14:creationId xmlns:p14="http://schemas.microsoft.com/office/powerpoint/2010/main" val="42455885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36049" y="5281"/>
            <a:ext cx="8153400" cy="1107238"/>
          </a:xfrm>
        </p:spPr>
        <p:txBody>
          <a:bodyPr/>
          <a:lstStyle/>
          <a:p>
            <a:r>
              <a:rPr lang="en-US" b="1" dirty="0" smtClean="0">
                <a:solidFill>
                  <a:srgbClr val="D20000"/>
                </a:solidFill>
              </a:rPr>
              <a:t>From User Defined to Basic</a:t>
            </a:r>
          </a:p>
        </p:txBody>
      </p:sp>
      <p:sp>
        <p:nvSpPr>
          <p:cNvPr id="21507" name="Rectangle 3"/>
          <p:cNvSpPr>
            <a:spLocks noGrp="1" noChangeArrowheads="1"/>
          </p:cNvSpPr>
          <p:nvPr>
            <p:ph idx="1"/>
          </p:nvPr>
        </p:nvSpPr>
        <p:spPr>
          <a:xfrm>
            <a:off x="0" y="1219200"/>
            <a:ext cx="9144000" cy="5562600"/>
          </a:xfrm>
        </p:spPr>
        <p:txBody>
          <a:bodyPr/>
          <a:lstStyle/>
          <a:p>
            <a:pPr algn="just"/>
            <a:r>
              <a:rPr lang="en-US" sz="3000" dirty="0" smtClean="0">
                <a:latin typeface="+mj-lt"/>
                <a:cs typeface="Tahoma" panose="020B0604030504040204" pitchFamily="34" charset="0"/>
              </a:rPr>
              <a:t>What if </a:t>
            </a:r>
            <a:r>
              <a:rPr lang="en-US" sz="3000" b="1" dirty="0" smtClean="0">
                <a:latin typeface="+mj-lt"/>
                <a:cs typeface="Tahoma" panose="020B0604030504040204" pitchFamily="34" charset="0"/>
              </a:rPr>
              <a:t>want to </a:t>
            </a:r>
            <a:r>
              <a:rPr lang="en-US" sz="3000" b="1" dirty="0" smtClean="0">
                <a:solidFill>
                  <a:srgbClr val="2C14DE"/>
                </a:solidFill>
                <a:latin typeface="+mj-lt"/>
                <a:cs typeface="Tahoma" panose="020B0604030504040204" pitchFamily="34" charset="0"/>
              </a:rPr>
              <a:t>go</a:t>
            </a:r>
            <a:r>
              <a:rPr lang="en-US" sz="3000" b="1" dirty="0" smtClean="0">
                <a:latin typeface="+mj-lt"/>
                <a:cs typeface="Tahoma" panose="020B0604030504040204" pitchFamily="34" charset="0"/>
              </a:rPr>
              <a:t> from </a:t>
            </a:r>
            <a:r>
              <a:rPr lang="en-US" sz="3000" b="1" dirty="0" smtClean="0">
                <a:solidFill>
                  <a:srgbClr val="2C14DE"/>
                </a:solidFill>
                <a:latin typeface="+mj-lt"/>
                <a:cs typeface="Tahoma" panose="020B0604030504040204" pitchFamily="34" charset="0"/>
              </a:rPr>
              <a:t>user-defined types(Distance)</a:t>
            </a:r>
            <a:r>
              <a:rPr lang="en-US" sz="3000" b="1" dirty="0" smtClean="0">
                <a:latin typeface="+mj-lt"/>
                <a:cs typeface="Tahoma" panose="020B0604030504040204" pitchFamily="34" charset="0"/>
              </a:rPr>
              <a:t> </a:t>
            </a:r>
            <a:r>
              <a:rPr lang="en-US" sz="3000" dirty="0" smtClean="0">
                <a:latin typeface="+mj-lt"/>
                <a:cs typeface="Tahoma" panose="020B0604030504040204" pitchFamily="34" charset="0"/>
              </a:rPr>
              <a:t>to </a:t>
            </a:r>
            <a:r>
              <a:rPr lang="en-US" sz="3000" b="1" dirty="0" smtClean="0">
                <a:solidFill>
                  <a:srgbClr val="2C14DE"/>
                </a:solidFill>
                <a:latin typeface="+mj-lt"/>
                <a:cs typeface="Tahoma" panose="020B0604030504040204" pitchFamily="34" charset="0"/>
              </a:rPr>
              <a:t>native type(float)?</a:t>
            </a:r>
          </a:p>
          <a:p>
            <a:endParaRPr lang="en-US" sz="3000" dirty="0" smtClean="0">
              <a:latin typeface="+mj-lt"/>
              <a:cs typeface="Tahoma" panose="020B0604030504040204" pitchFamily="34" charset="0"/>
            </a:endParaRPr>
          </a:p>
          <a:p>
            <a:r>
              <a:rPr lang="en-US" sz="3000" dirty="0" smtClean="0">
                <a:latin typeface="+mj-lt"/>
                <a:cs typeface="Tahoma" panose="020B0604030504040204" pitchFamily="34" charset="0"/>
              </a:rPr>
              <a:t>The trick here is to </a:t>
            </a:r>
            <a:r>
              <a:rPr lang="en-US" sz="3000" b="1" dirty="0" smtClean="0">
                <a:solidFill>
                  <a:srgbClr val="D20000"/>
                </a:solidFill>
                <a:latin typeface="+mj-lt"/>
                <a:cs typeface="Tahoma" panose="020B0604030504040204" pitchFamily="34" charset="0"/>
              </a:rPr>
              <a:t>overload the cast operator</a:t>
            </a:r>
            <a:r>
              <a:rPr lang="en-US" sz="3000" dirty="0" smtClean="0">
                <a:latin typeface="+mj-lt"/>
                <a:cs typeface="Tahoma" panose="020B0604030504040204" pitchFamily="34" charset="0"/>
              </a:rPr>
              <a:t>, </a:t>
            </a:r>
            <a:r>
              <a:rPr lang="en-US" sz="3000" b="1" dirty="0" smtClean="0">
                <a:latin typeface="+mj-lt"/>
                <a:cs typeface="Tahoma" panose="020B0604030504040204" pitchFamily="34" charset="0"/>
              </a:rPr>
              <a:t>creating something called </a:t>
            </a:r>
            <a:r>
              <a:rPr lang="en-US" sz="3000" dirty="0" smtClean="0">
                <a:latin typeface="+mj-lt"/>
                <a:cs typeface="Tahoma" panose="020B0604030504040204" pitchFamily="34" charset="0"/>
              </a:rPr>
              <a:t>a </a:t>
            </a:r>
            <a:r>
              <a:rPr lang="ja-JP" altLang="en-US" sz="3000" dirty="0" smtClean="0">
                <a:latin typeface="+mj-lt"/>
                <a:cs typeface="Tahoma" panose="020B0604030504040204" pitchFamily="34" charset="0"/>
              </a:rPr>
              <a:t>“</a:t>
            </a:r>
            <a:r>
              <a:rPr lang="en-US" altLang="ja-JP" sz="3000" b="1" dirty="0" smtClean="0">
                <a:solidFill>
                  <a:srgbClr val="D20000"/>
                </a:solidFill>
                <a:latin typeface="+mj-lt"/>
                <a:cs typeface="Tahoma" panose="020B0604030504040204" pitchFamily="34" charset="0"/>
              </a:rPr>
              <a:t>Conversion function</a:t>
            </a:r>
            <a:r>
              <a:rPr lang="ja-JP" altLang="en-US" sz="3000" dirty="0" smtClean="0">
                <a:latin typeface="+mj-lt"/>
                <a:cs typeface="Tahoma" panose="020B0604030504040204" pitchFamily="34" charset="0"/>
              </a:rPr>
              <a:t>”</a:t>
            </a:r>
            <a:r>
              <a:rPr lang="en-US" altLang="ja-JP" sz="3000" dirty="0" smtClean="0">
                <a:latin typeface="+mj-lt"/>
                <a:cs typeface="Tahoma" panose="020B0604030504040204" pitchFamily="34" charset="0"/>
              </a:rPr>
              <a:t>.</a:t>
            </a:r>
          </a:p>
          <a:p>
            <a:pPr lvl="2">
              <a:buFontTx/>
              <a:buNone/>
            </a:pPr>
            <a:endParaRPr lang="en-US" b="1" dirty="0">
              <a:latin typeface="Courier New" panose="02070309020205020404" pitchFamily="49" charset="0"/>
              <a:cs typeface="Courier New" panose="02070309020205020404" pitchFamily="49" charset="0"/>
            </a:endParaRPr>
          </a:p>
          <a:p>
            <a:pPr lvl="2">
              <a:buFontTx/>
              <a:buNone/>
            </a:pPr>
            <a:r>
              <a:rPr lang="en-US" b="1" dirty="0" smtClean="0">
                <a:latin typeface="Consolas" panose="020B0609020204030204" pitchFamily="49" charset="0"/>
                <a:cs typeface="Courier New" panose="02070309020205020404" pitchFamily="49" charset="0"/>
              </a:rPr>
              <a:t>operator float() {</a:t>
            </a:r>
          </a:p>
          <a:p>
            <a:pPr lvl="2">
              <a:buFontTx/>
              <a:buNone/>
            </a:pPr>
            <a:r>
              <a:rPr lang="en-US" b="1" dirty="0" smtClean="0">
                <a:latin typeface="Consolas" panose="020B0609020204030204" pitchFamily="49" charset="0"/>
                <a:cs typeface="Courier New" panose="02070309020205020404" pitchFamily="49" charset="0"/>
              </a:rPr>
              <a:t>  return </a:t>
            </a:r>
            <a:r>
              <a:rPr lang="en-US" b="1" dirty="0" err="1" smtClean="0">
                <a:latin typeface="Consolas" panose="020B0609020204030204" pitchFamily="49" charset="0"/>
                <a:cs typeface="Courier New" panose="02070309020205020404" pitchFamily="49" charset="0"/>
              </a:rPr>
              <a:t>floating_rep</a:t>
            </a:r>
            <a:r>
              <a:rPr lang="en-US" b="1" dirty="0" smtClean="0">
                <a:latin typeface="Consolas" panose="020B0609020204030204" pitchFamily="49" charset="0"/>
                <a:cs typeface="Courier New" panose="02070309020205020404" pitchFamily="49" charset="0"/>
              </a:rPr>
              <a:t>;</a:t>
            </a:r>
          </a:p>
          <a:p>
            <a:pPr lvl="2">
              <a:buFontTx/>
              <a:buNone/>
            </a:pPr>
            <a:r>
              <a:rPr lang="en-US" b="1" dirty="0" smtClean="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032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0"/>
            <a:ext cx="9144755" cy="1112519"/>
          </a:xfrm>
          <a:solidFill>
            <a:schemeClr val="bg1"/>
          </a:solidFill>
        </p:spPr>
        <p:txBody>
          <a:bodyPr>
            <a:normAutofit/>
          </a:bodyPr>
          <a:lstStyle/>
          <a:p>
            <a:r>
              <a:rPr lang="en-US" sz="3600" b="1" dirty="0" smtClean="0">
                <a:solidFill>
                  <a:srgbClr val="B80000"/>
                </a:solidFill>
                <a:latin typeface="Calibri" panose="020F0502020204030204" pitchFamily="34" charset="0"/>
              </a:rPr>
              <a:t>Overload as Member or Non-Member Function</a:t>
            </a:r>
          </a:p>
        </p:txBody>
      </p:sp>
      <p:sp>
        <p:nvSpPr>
          <p:cNvPr id="8195" name="Rectangle 3"/>
          <p:cNvSpPr>
            <a:spLocks noGrp="1" noChangeArrowheads="1"/>
          </p:cNvSpPr>
          <p:nvPr>
            <p:ph type="body" idx="4294967295"/>
          </p:nvPr>
        </p:nvSpPr>
        <p:spPr>
          <a:xfrm>
            <a:off x="76200" y="1219200"/>
            <a:ext cx="8915400" cy="5562600"/>
          </a:xfrm>
        </p:spPr>
        <p:txBody>
          <a:bodyPr>
            <a:noAutofit/>
          </a:bodyPr>
          <a:lstStyle/>
          <a:p>
            <a:pPr algn="just" fontAlgn="base"/>
            <a:r>
              <a:rPr lang="en-US" sz="2800" dirty="0"/>
              <a:t>If it is a </a:t>
            </a:r>
            <a:r>
              <a:rPr lang="en-US" sz="2800" b="1" i="1" dirty="0">
                <a:solidFill>
                  <a:srgbClr val="D20000"/>
                </a:solidFill>
              </a:rPr>
              <a:t>unary operator</a:t>
            </a:r>
            <a:r>
              <a:rPr lang="en-US" sz="2800" dirty="0"/>
              <a:t>, implement it as a </a:t>
            </a:r>
            <a:r>
              <a:rPr lang="en-US" sz="2800" b="1" i="1" dirty="0">
                <a:solidFill>
                  <a:srgbClr val="2C14DE"/>
                </a:solidFill>
              </a:rPr>
              <a:t>member</a:t>
            </a:r>
            <a:r>
              <a:rPr lang="en-US" sz="2800" b="1" dirty="0">
                <a:solidFill>
                  <a:srgbClr val="2C14DE"/>
                </a:solidFill>
              </a:rPr>
              <a:t> function</a:t>
            </a:r>
            <a:r>
              <a:rPr lang="en-US" sz="2800" dirty="0" smtClean="0"/>
              <a:t>.</a:t>
            </a:r>
          </a:p>
          <a:p>
            <a:pPr algn="just" fontAlgn="base"/>
            <a:endParaRPr lang="en-US" sz="2800" dirty="0"/>
          </a:p>
          <a:p>
            <a:pPr algn="just" fontAlgn="base"/>
            <a:r>
              <a:rPr lang="en-US" sz="2800" dirty="0"/>
              <a:t>If a </a:t>
            </a:r>
            <a:r>
              <a:rPr lang="en-US" sz="2800" b="1" dirty="0">
                <a:solidFill>
                  <a:srgbClr val="C00000"/>
                </a:solidFill>
              </a:rPr>
              <a:t>binary operator </a:t>
            </a:r>
            <a:r>
              <a:rPr lang="en-US" sz="2800" b="1" dirty="0"/>
              <a:t>treats</a:t>
            </a:r>
            <a:r>
              <a:rPr lang="en-US" sz="2800" dirty="0"/>
              <a:t> </a:t>
            </a:r>
            <a:r>
              <a:rPr lang="en-US" sz="2800" b="1" i="1" dirty="0">
                <a:solidFill>
                  <a:srgbClr val="2C14DE"/>
                </a:solidFill>
              </a:rPr>
              <a:t>both operands equally</a:t>
            </a:r>
            <a:r>
              <a:rPr lang="en-US" sz="2800" dirty="0"/>
              <a:t> (it leaves them unchanged), implement this operator as a </a:t>
            </a:r>
            <a:r>
              <a:rPr lang="en-US" sz="2800" b="1" i="1" dirty="0">
                <a:solidFill>
                  <a:srgbClr val="2C14DE"/>
                </a:solidFill>
              </a:rPr>
              <a:t>non-member</a:t>
            </a:r>
            <a:r>
              <a:rPr lang="en-US" sz="2800" b="1" dirty="0">
                <a:solidFill>
                  <a:srgbClr val="2C14DE"/>
                </a:solidFill>
              </a:rPr>
              <a:t> function</a:t>
            </a:r>
            <a:r>
              <a:rPr lang="en-US" sz="2800" dirty="0" smtClean="0"/>
              <a:t>.</a:t>
            </a:r>
          </a:p>
          <a:p>
            <a:pPr algn="just" fontAlgn="base"/>
            <a:endParaRPr lang="en-US" sz="2800" dirty="0"/>
          </a:p>
          <a:p>
            <a:pPr algn="just" fontAlgn="base"/>
            <a:r>
              <a:rPr lang="en-US" sz="2800" dirty="0"/>
              <a:t>If </a:t>
            </a:r>
            <a:r>
              <a:rPr lang="en-US" sz="2800" b="1" dirty="0">
                <a:solidFill>
                  <a:srgbClr val="C00000"/>
                </a:solidFill>
              </a:rPr>
              <a:t>a binary operator </a:t>
            </a:r>
            <a:r>
              <a:rPr lang="en-US" sz="2800" b="1" dirty="0">
                <a:solidFill>
                  <a:srgbClr val="2C14DE"/>
                </a:solidFill>
              </a:rPr>
              <a:t>does </a:t>
            </a:r>
            <a:r>
              <a:rPr lang="en-US" sz="2800" b="1" i="1" dirty="0">
                <a:solidFill>
                  <a:srgbClr val="2C14DE"/>
                </a:solidFill>
              </a:rPr>
              <a:t>not</a:t>
            </a:r>
            <a:r>
              <a:rPr lang="en-US" sz="2800" b="1" dirty="0">
                <a:solidFill>
                  <a:srgbClr val="2C14DE"/>
                </a:solidFill>
              </a:rPr>
              <a:t> treat both </a:t>
            </a:r>
            <a:r>
              <a:rPr lang="en-US" sz="2800" dirty="0"/>
              <a:t>of its operands </a:t>
            </a:r>
            <a:r>
              <a:rPr lang="en-US" sz="2800" b="1" i="1" dirty="0">
                <a:solidFill>
                  <a:srgbClr val="2C14DE"/>
                </a:solidFill>
              </a:rPr>
              <a:t>equally</a:t>
            </a:r>
            <a:r>
              <a:rPr lang="en-US" sz="2800" dirty="0"/>
              <a:t> (usually it will change its left operand), it might be useful to make it a </a:t>
            </a:r>
            <a:r>
              <a:rPr lang="en-US" sz="2800" b="1" i="1" dirty="0">
                <a:solidFill>
                  <a:srgbClr val="2C14DE"/>
                </a:solidFill>
              </a:rPr>
              <a:t>member</a:t>
            </a:r>
            <a:r>
              <a:rPr lang="en-US" sz="2800" b="1" dirty="0">
                <a:solidFill>
                  <a:srgbClr val="2C14DE"/>
                </a:solidFill>
              </a:rPr>
              <a:t> function of its left operand’s </a:t>
            </a:r>
            <a:r>
              <a:rPr lang="en-US" sz="2800" b="1" dirty="0" smtClean="0">
                <a:solidFill>
                  <a:srgbClr val="2C14DE"/>
                </a:solidFill>
              </a:rPr>
              <a:t>type</a:t>
            </a:r>
            <a:endParaRPr lang="en-US" sz="2800" dirty="0" smtClean="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3859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90600" y="0"/>
            <a:ext cx="8153400" cy="1036319"/>
          </a:xfrm>
        </p:spPr>
        <p:txBody>
          <a:bodyPr/>
          <a:lstStyle/>
          <a:p>
            <a:r>
              <a:rPr lang="en-US" b="1" dirty="0" smtClean="0">
                <a:solidFill>
                  <a:srgbClr val="D20000"/>
                </a:solidFill>
              </a:rPr>
              <a:t>From User Defined to Basic</a:t>
            </a:r>
          </a:p>
        </p:txBody>
      </p:sp>
      <p:sp>
        <p:nvSpPr>
          <p:cNvPr id="22531" name="Rectangle 3"/>
          <p:cNvSpPr>
            <a:spLocks noGrp="1" noChangeArrowheads="1"/>
          </p:cNvSpPr>
          <p:nvPr>
            <p:ph idx="1"/>
          </p:nvPr>
        </p:nvSpPr>
        <p:spPr>
          <a:xfrm>
            <a:off x="-36444" y="1136662"/>
            <a:ext cx="9144000" cy="5638800"/>
          </a:xfrm>
        </p:spPr>
        <p:txBody>
          <a:bodyPr/>
          <a:lstStyle/>
          <a:p>
            <a:pPr algn="just"/>
            <a:r>
              <a:rPr lang="en-US" sz="3000" dirty="0" smtClean="0">
                <a:cs typeface="Tahoma" panose="020B0604030504040204" pitchFamily="34" charset="0"/>
              </a:rPr>
              <a:t>This </a:t>
            </a:r>
            <a:r>
              <a:rPr lang="en-US" sz="3000" b="1" dirty="0" smtClean="0">
                <a:solidFill>
                  <a:srgbClr val="2C14DE"/>
                </a:solidFill>
                <a:cs typeface="Tahoma" panose="020B0604030504040204" pitchFamily="34" charset="0"/>
              </a:rPr>
              <a:t>operator takes the value </a:t>
            </a:r>
            <a:r>
              <a:rPr lang="en-US" sz="3000" dirty="0" smtClean="0">
                <a:cs typeface="Tahoma" panose="020B0604030504040204" pitchFamily="34" charset="0"/>
              </a:rPr>
              <a:t>of the </a:t>
            </a:r>
            <a:r>
              <a:rPr lang="en-US" sz="3000" b="1" u="sng" dirty="0" smtClean="0">
                <a:cs typeface="Tahoma" panose="020B0604030504040204" pitchFamily="34" charset="0"/>
              </a:rPr>
              <a:t>distance object </a:t>
            </a:r>
            <a:r>
              <a:rPr lang="en-US" sz="3000" dirty="0" smtClean="0">
                <a:cs typeface="Tahoma" panose="020B0604030504040204" pitchFamily="34" charset="0"/>
              </a:rPr>
              <a:t>of which it is a </a:t>
            </a:r>
            <a:r>
              <a:rPr lang="en-US" sz="3000" b="1" u="sng" dirty="0" smtClean="0">
                <a:cs typeface="Tahoma" panose="020B0604030504040204" pitchFamily="34" charset="0"/>
              </a:rPr>
              <a:t>member</a:t>
            </a:r>
            <a:r>
              <a:rPr lang="en-US" sz="3000" dirty="0" smtClean="0">
                <a:cs typeface="Tahoma" panose="020B0604030504040204" pitchFamily="34" charset="0"/>
              </a:rPr>
              <a:t>, </a:t>
            </a:r>
            <a:r>
              <a:rPr lang="en-US" sz="3000" b="1" dirty="0" smtClean="0">
                <a:solidFill>
                  <a:srgbClr val="2C14DE"/>
                </a:solidFill>
                <a:cs typeface="Tahoma" panose="020B0604030504040204" pitchFamily="34" charset="0"/>
              </a:rPr>
              <a:t>converts</a:t>
            </a:r>
            <a:r>
              <a:rPr lang="en-US" sz="3000" dirty="0" smtClean="0">
                <a:solidFill>
                  <a:srgbClr val="2C14DE"/>
                </a:solidFill>
                <a:cs typeface="Tahoma" panose="020B0604030504040204" pitchFamily="34" charset="0"/>
              </a:rPr>
              <a:t> </a:t>
            </a:r>
            <a:r>
              <a:rPr lang="en-US" sz="3000" dirty="0" smtClean="0">
                <a:cs typeface="Tahoma" panose="020B0604030504040204" pitchFamily="34" charset="0"/>
              </a:rPr>
              <a:t>this </a:t>
            </a:r>
            <a:r>
              <a:rPr lang="en-US" sz="3000" b="1" dirty="0" smtClean="0">
                <a:solidFill>
                  <a:srgbClr val="2C14DE"/>
                </a:solidFill>
                <a:cs typeface="Tahoma" panose="020B0604030504040204" pitchFamily="34" charset="0"/>
              </a:rPr>
              <a:t>value to a float value</a:t>
            </a:r>
            <a:r>
              <a:rPr lang="en-US" sz="3000" dirty="0" smtClean="0">
                <a:cs typeface="Tahoma" panose="020B0604030504040204" pitchFamily="34" charset="0"/>
              </a:rPr>
              <a:t> and </a:t>
            </a:r>
            <a:r>
              <a:rPr lang="en-US" sz="3000" b="1" dirty="0" smtClean="0">
                <a:solidFill>
                  <a:srgbClr val="2C14DE"/>
                </a:solidFill>
                <a:cs typeface="Tahoma" panose="020B0604030504040204" pitchFamily="34" charset="0"/>
              </a:rPr>
              <a:t>returns this value</a:t>
            </a:r>
            <a:r>
              <a:rPr lang="en-US" sz="3000" dirty="0" smtClean="0">
                <a:cs typeface="Tahoma" panose="020B0604030504040204" pitchFamily="34" charset="0"/>
              </a:rPr>
              <a:t>.</a:t>
            </a:r>
          </a:p>
          <a:p>
            <a:endParaRPr lang="en-US" dirty="0" smtClean="0">
              <a:cs typeface="Tahoma" panose="020B0604030504040204" pitchFamily="34" charset="0"/>
            </a:endParaRPr>
          </a:p>
          <a:p>
            <a:r>
              <a:rPr lang="en-US" sz="3000" b="1" dirty="0" smtClean="0">
                <a:cs typeface="Tahoma" panose="020B0604030504040204" pitchFamily="34" charset="0"/>
              </a:rPr>
              <a:t>This </a:t>
            </a:r>
            <a:r>
              <a:rPr lang="en-US" sz="3000" b="1" dirty="0" smtClean="0">
                <a:solidFill>
                  <a:srgbClr val="2C14DE"/>
                </a:solidFill>
                <a:cs typeface="Tahoma" panose="020B0604030504040204" pitchFamily="34" charset="0"/>
              </a:rPr>
              <a:t>operator</a:t>
            </a:r>
            <a:r>
              <a:rPr lang="en-US" sz="3000" b="1" dirty="0" smtClean="0">
                <a:cs typeface="Tahoma" panose="020B0604030504040204" pitchFamily="34" charset="0"/>
              </a:rPr>
              <a:t> can be </a:t>
            </a:r>
            <a:r>
              <a:rPr lang="en-US" sz="3000" b="1" dirty="0" smtClean="0">
                <a:solidFill>
                  <a:srgbClr val="2C14DE"/>
                </a:solidFill>
                <a:cs typeface="Tahoma" panose="020B0604030504040204" pitchFamily="34" charset="0"/>
              </a:rPr>
              <a:t>called like this</a:t>
            </a:r>
            <a:r>
              <a:rPr lang="en-US" sz="3000" b="1" dirty="0" smtClean="0">
                <a:cs typeface="Tahoma" panose="020B0604030504040204" pitchFamily="34" charset="0"/>
              </a:rPr>
              <a:t>:</a:t>
            </a:r>
          </a:p>
          <a:p>
            <a:pPr lvl="4">
              <a:buFontTx/>
              <a:buNone/>
            </a:pPr>
            <a:r>
              <a:rPr lang="en-US" sz="2400" b="1" dirty="0" smtClean="0">
                <a:latin typeface="Consolas" panose="020B0609020204030204" pitchFamily="49" charset="0"/>
                <a:cs typeface="Courier New" panose="02070309020205020404" pitchFamily="49" charset="0"/>
              </a:rPr>
              <a:t>float </a:t>
            </a:r>
            <a:r>
              <a:rPr lang="en-US" sz="2400" b="1" dirty="0" err="1" smtClean="0">
                <a:latin typeface="Consolas" panose="020B0609020204030204" pitchFamily="49" charset="0"/>
                <a:cs typeface="Courier New" panose="02070309020205020404" pitchFamily="49" charset="0"/>
              </a:rPr>
              <a:t>floatmtrs</a:t>
            </a:r>
            <a:r>
              <a:rPr lang="en-US" sz="2400" b="1" dirty="0" smtClean="0">
                <a:latin typeface="Consolas" panose="020B0609020204030204" pitchFamily="49" charset="0"/>
                <a:cs typeface="Courier New" panose="02070309020205020404" pitchFamily="49" charset="0"/>
              </a:rPr>
              <a:t> = float(dist2);</a:t>
            </a:r>
          </a:p>
          <a:p>
            <a:pPr lvl="4">
              <a:buFontTx/>
              <a:buNone/>
            </a:pPr>
            <a:r>
              <a:rPr lang="en-US" sz="2400" b="1" dirty="0" smtClean="0">
                <a:latin typeface="Consolas" panose="020B0609020204030204" pitchFamily="49" charset="0"/>
                <a:cs typeface="Courier New" panose="02070309020205020404" pitchFamily="49" charset="0"/>
              </a:rPr>
              <a:t>float </a:t>
            </a:r>
            <a:r>
              <a:rPr lang="en-US" sz="2400" b="1" dirty="0" err="1" smtClean="0">
                <a:latin typeface="Consolas" panose="020B0609020204030204" pitchFamily="49" charset="0"/>
                <a:cs typeface="Courier New" panose="02070309020205020404" pitchFamily="49" charset="0"/>
              </a:rPr>
              <a:t>floatmtrs</a:t>
            </a:r>
            <a:r>
              <a:rPr lang="en-US" sz="2400" b="1" dirty="0" smtClean="0">
                <a:latin typeface="Consolas" panose="020B0609020204030204" pitchFamily="49" charset="0"/>
                <a:cs typeface="Courier New" panose="02070309020205020404" pitchFamily="49" charset="0"/>
              </a:rPr>
              <a:t> = dist2;</a:t>
            </a:r>
          </a:p>
          <a:p>
            <a:pPr lvl="4">
              <a:buFontTx/>
              <a:buNone/>
            </a:pPr>
            <a:endParaRPr lang="en-US" sz="2800" i="1" dirty="0" smtClean="0">
              <a:cs typeface="Tahoma" panose="020B0604030504040204" pitchFamily="34" charset="0"/>
            </a:endParaRPr>
          </a:p>
          <a:p>
            <a:pPr marL="0" indent="0">
              <a:buNone/>
            </a:pPr>
            <a:r>
              <a:rPr lang="en-US" sz="2800" b="1" i="1" dirty="0">
                <a:cs typeface="Tahoma" panose="020B0604030504040204" pitchFamily="34" charset="0"/>
              </a:rPr>
              <a:t> </a:t>
            </a:r>
            <a:r>
              <a:rPr lang="en-US" sz="2800" b="1" i="1" dirty="0" smtClean="0">
                <a:cs typeface="Tahoma" panose="020B0604030504040204" pitchFamily="34" charset="0"/>
              </a:rPr>
              <a:t>  both statements have exactly same effects.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0537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90600" y="0"/>
            <a:ext cx="8153400" cy="1066800"/>
          </a:xfrm>
        </p:spPr>
        <p:txBody>
          <a:bodyPr/>
          <a:lstStyle/>
          <a:p>
            <a:r>
              <a:rPr lang="en-US" b="1" dirty="0" smtClean="0">
                <a:solidFill>
                  <a:srgbClr val="D20000"/>
                </a:solidFill>
              </a:rPr>
              <a:t>From User Defined to Basic</a:t>
            </a:r>
          </a:p>
        </p:txBody>
      </p:sp>
      <p:sp>
        <p:nvSpPr>
          <p:cNvPr id="3" name="Rectangle 3"/>
          <p:cNvSpPr txBox="1">
            <a:spLocks noChangeArrowheads="1"/>
          </p:cNvSpPr>
          <p:nvPr/>
        </p:nvSpPr>
        <p:spPr>
          <a:xfrm>
            <a:off x="268356" y="1371600"/>
            <a:ext cx="8610600" cy="50292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class Employee</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a:t>
            </a:r>
            <a:r>
              <a:rPr lang="en-US" sz="2400" b="1" kern="0" dirty="0" smtClean="0">
                <a:latin typeface="Consolas" panose="020B0609020204030204" pitchFamily="49" charset="0"/>
                <a:cs typeface="Courier New" panose="02070309020205020404" pitchFamily="49" charset="0"/>
              </a:rPr>
              <a:t> </a:t>
            </a:r>
            <a:r>
              <a:rPr lang="en-US" sz="2400" b="1" kern="0" dirty="0" smtClean="0">
                <a:solidFill>
                  <a:schemeClr val="tx1">
                    <a:lumMod val="50000"/>
                    <a:lumOff val="50000"/>
                  </a:schemeClr>
                </a:solidFill>
                <a:latin typeface="Consolas" panose="020B0609020204030204" pitchFamily="49" charset="0"/>
                <a:cs typeface="Courier New" panose="02070309020205020404" pitchFamily="49" charset="0"/>
              </a:rPr>
              <a:t>private</a:t>
            </a:r>
            <a:r>
              <a:rPr lang="en-US" sz="2400" b="1" kern="0" dirty="0">
                <a:solidFill>
                  <a:schemeClr val="tx1">
                    <a:lumMod val="50000"/>
                    <a:lumOff val="50000"/>
                  </a:schemeClr>
                </a:solidFill>
                <a:latin typeface="Consolas" panose="020B0609020204030204" pitchFamily="49" charset="0"/>
                <a:cs typeface="Courier New" panose="02070309020205020404" pitchFamily="49" charset="0"/>
              </a:rPr>
              <a:t>:</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float salary;</a:t>
            </a:r>
          </a:p>
          <a:p>
            <a:pPr marL="742950" lvl="1" indent="-285750" eaLnBrk="0" hangingPunct="0">
              <a:lnSpc>
                <a:spcPct val="80000"/>
              </a:lnSpc>
              <a:spcBef>
                <a:spcPct val="20000"/>
              </a:spcBef>
              <a:defRPr/>
            </a:pPr>
            <a:r>
              <a:rPr lang="en-US" sz="2400" b="1" kern="0" dirty="0" smtClean="0">
                <a:solidFill>
                  <a:schemeClr val="tx1">
                    <a:lumMod val="50000"/>
                    <a:lumOff val="50000"/>
                  </a:schemeClr>
                </a:solidFill>
                <a:latin typeface="Consolas" panose="020B0609020204030204" pitchFamily="49" charset="0"/>
                <a:cs typeface="Courier New" panose="02070309020205020404" pitchFamily="49" charset="0"/>
              </a:rPr>
              <a:t> public</a:t>
            </a:r>
            <a:r>
              <a:rPr lang="en-US" sz="2400" b="1" kern="0" dirty="0">
                <a:solidFill>
                  <a:schemeClr val="tx1">
                    <a:lumMod val="50000"/>
                    <a:lumOff val="50000"/>
                  </a:schemeClr>
                </a:solidFill>
                <a:latin typeface="Consolas" panose="020B0609020204030204" pitchFamily="49" charset="0"/>
                <a:cs typeface="Courier New" panose="02070309020205020404" pitchFamily="49" charset="0"/>
              </a:rPr>
              <a:t>:</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Employee ( float </a:t>
            </a:r>
            <a:r>
              <a:rPr lang="en-US" sz="2400" b="1" kern="0" dirty="0" err="1">
                <a:latin typeface="Consolas" panose="020B0609020204030204" pitchFamily="49" charset="0"/>
                <a:cs typeface="Courier New" panose="02070309020205020404" pitchFamily="49" charset="0"/>
              </a:rPr>
              <a:t>sal</a:t>
            </a:r>
            <a:r>
              <a:rPr lang="en-US" sz="2400" b="1" kern="0" dirty="0">
                <a:latin typeface="Consolas" panose="020B0609020204030204" pitchFamily="49" charset="0"/>
                <a:cs typeface="Courier New" panose="02070309020205020404" pitchFamily="49" charset="0"/>
              </a:rPr>
              <a:t> ) { salary = </a:t>
            </a:r>
            <a:r>
              <a:rPr lang="en-US" sz="2400" b="1" kern="0" dirty="0" err="1">
                <a:latin typeface="Consolas" panose="020B0609020204030204" pitchFamily="49" charset="0"/>
                <a:cs typeface="Courier New" panose="02070309020205020404" pitchFamily="49" charset="0"/>
              </a:rPr>
              <a:t>sal</a:t>
            </a:r>
            <a:r>
              <a:rPr lang="en-US" sz="2400" b="1" kern="0" dirty="0">
                <a:latin typeface="Consolas" panose="020B0609020204030204" pitchFamily="49" charset="0"/>
                <a:cs typeface="Courier New" panose="02070309020205020404" pitchFamily="49" charset="0"/>
              </a:rPr>
              <a:t>; }</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operator float();</a:t>
            </a:r>
          </a:p>
          <a:p>
            <a:pPr marL="342900" indent="-342900" eaLnBrk="0" hangingPunct="0">
              <a:lnSpc>
                <a:spcPct val="80000"/>
              </a:lnSpc>
              <a:spcBef>
                <a:spcPct val="20000"/>
              </a:spcBef>
              <a:buFont typeface="Monotype Sorts" pitchFamily="2" charset="2"/>
              <a:buNone/>
              <a:defRPr/>
            </a:pPr>
            <a:r>
              <a:rPr lang="en-US" sz="2400" b="1" kern="0" dirty="0" smtClean="0">
                <a:latin typeface="Consolas" panose="020B0609020204030204" pitchFamily="49" charset="0"/>
                <a:cs typeface="Courier New" panose="02070309020205020404" pitchFamily="49" charset="0"/>
              </a:rPr>
              <a:t>}</a:t>
            </a:r>
          </a:p>
          <a:p>
            <a:pPr marL="342900" indent="-342900" eaLnBrk="0" hangingPunct="0">
              <a:lnSpc>
                <a:spcPct val="80000"/>
              </a:lnSpc>
              <a:spcBef>
                <a:spcPct val="20000"/>
              </a:spcBef>
              <a:buFont typeface="Monotype Sorts" pitchFamily="2" charset="2"/>
              <a:buNone/>
              <a:defRPr/>
            </a:pPr>
            <a:endParaRPr lang="en-US" sz="2400" b="1" kern="0" dirty="0">
              <a:latin typeface="Consolas" panose="020B0609020204030204" pitchFamily="49" charset="0"/>
              <a:cs typeface="Courier New" panose="02070309020205020404" pitchFamily="49" charset="0"/>
            </a:endParaRP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Employee::operator float(  )</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return salary;</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a:t>
            </a:r>
          </a:p>
          <a:p>
            <a:pPr marL="342900" indent="-342900" eaLnBrk="0" hangingPunct="0">
              <a:lnSpc>
                <a:spcPct val="80000"/>
              </a:lnSpc>
              <a:spcBef>
                <a:spcPct val="20000"/>
              </a:spcBef>
              <a:buFont typeface="Monotype Sorts" pitchFamily="2" charset="2"/>
              <a:buNone/>
              <a:defRPr/>
            </a:pPr>
            <a:endParaRPr lang="en-US" sz="2400" b="1" kern="0" dirty="0">
              <a:latin typeface="Consolas" panose="020B0609020204030204" pitchFamily="49" charset="0"/>
              <a:cs typeface="Courier New" panose="020703090202050204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428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0"/>
            <a:ext cx="8153400" cy="1112519"/>
          </a:xfrm>
        </p:spPr>
        <p:txBody>
          <a:bodyPr/>
          <a:lstStyle/>
          <a:p>
            <a:r>
              <a:rPr lang="en-US" b="1" dirty="0" smtClean="0">
                <a:solidFill>
                  <a:srgbClr val="D20000"/>
                </a:solidFill>
              </a:rPr>
              <a:t>From User Defined to Basic</a:t>
            </a:r>
          </a:p>
        </p:txBody>
      </p:sp>
      <p:sp>
        <p:nvSpPr>
          <p:cNvPr id="24580" name="Text Box 3"/>
          <p:cNvSpPr txBox="1">
            <a:spLocks noChangeArrowheads="1"/>
          </p:cNvSpPr>
          <p:nvPr/>
        </p:nvSpPr>
        <p:spPr bwMode="auto">
          <a:xfrm>
            <a:off x="228600" y="1447800"/>
            <a:ext cx="8382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float value = float(emp1);</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cout</a:t>
            </a:r>
            <a:r>
              <a:rPr lang="en-US" sz="2400" b="1" dirty="0">
                <a:latin typeface="Consolas" panose="020B0609020204030204" pitchFamily="49" charset="0"/>
              </a:rPr>
              <a:t> &lt;&lt; value; // 33.5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162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Operator Overloading</a:t>
            </a:r>
            <a:r>
              <a:rPr lang="en-US" dirty="0" smtClean="0"/>
              <a:t/>
            </a:r>
            <a:br>
              <a:rPr lang="en-US" dirty="0" smtClean="0"/>
            </a:br>
            <a:r>
              <a:rPr lang="en-US" sz="2600" dirty="0" smtClean="0"/>
              <a:t>(CS 217)</a:t>
            </a:r>
            <a:br>
              <a:rPr lang="en-US" sz="2600" dirty="0" smtClean="0"/>
            </a:br>
            <a:r>
              <a:rPr lang="en-US" sz="2600" dirty="0" smtClean="0"/>
              <a:t>(Video Lecture – 27</a:t>
            </a:r>
            <a:r>
              <a:rPr lang="en-US" sz="2600" baseline="30000" dirty="0" smtClean="0"/>
              <a:t>th</a:t>
            </a:r>
            <a:r>
              <a:rPr lang="en-US" sz="2600" dirty="0" smtClean="0"/>
              <a:t> March 2020)</a:t>
            </a:r>
            <a:endParaRPr lang="en-US" sz="2600" dirty="0"/>
          </a:p>
        </p:txBody>
      </p:sp>
      <p:sp>
        <p:nvSpPr>
          <p:cNvPr id="3" name="Subtitle 2"/>
          <p:cNvSpPr>
            <a:spLocks noGrp="1"/>
          </p:cNvSpPr>
          <p:nvPr>
            <p:ph type="subTitle" idx="1"/>
          </p:nvPr>
        </p:nvSpPr>
        <p:spPr>
          <a:xfrm>
            <a:off x="228600" y="3962400"/>
            <a:ext cx="8686800" cy="2743200"/>
          </a:xfrm>
        </p:spPr>
        <p:txBody>
          <a:bodyPr>
            <a:normAutofit lnSpcReduction="10000"/>
          </a:bodyPr>
          <a:lstStyle/>
          <a:p>
            <a:endParaRPr lang="en-US" sz="2600" dirty="0" smtClean="0"/>
          </a:p>
          <a:p>
            <a:r>
              <a:rPr lang="en-US" sz="2600" dirty="0" smtClean="0"/>
              <a:t>Dr. Muhammad Aleem,</a:t>
            </a:r>
          </a:p>
          <a:p>
            <a:endParaRPr lang="en-US" sz="2600" dirty="0" smtClean="0"/>
          </a:p>
          <a:p>
            <a:r>
              <a:rPr lang="en-US" sz="2600" dirty="0" smtClean="0"/>
              <a:t>Department of Computer Science, </a:t>
            </a:r>
          </a:p>
          <a:p>
            <a:r>
              <a:rPr lang="en-US" sz="2800" dirty="0"/>
              <a:t>National University of Computer </a:t>
            </a:r>
            <a:r>
              <a:rPr lang="en-US" sz="2800" dirty="0" smtClean="0"/>
              <a:t>&amp; Emerging </a:t>
            </a:r>
            <a:r>
              <a:rPr lang="en-US" sz="2800" dirty="0"/>
              <a:t>Sciences</a:t>
            </a:r>
            <a:r>
              <a:rPr lang="en-US" sz="2600" dirty="0" smtClean="0"/>
              <a:t>, Islamabad Campus</a:t>
            </a:r>
          </a:p>
        </p:txBody>
      </p:sp>
    </p:spTree>
    <p:extLst>
      <p:ext uri="{BB962C8B-B14F-4D97-AF65-F5344CB8AC3E}">
        <p14:creationId xmlns:p14="http://schemas.microsoft.com/office/powerpoint/2010/main" val="28295835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036319"/>
          </a:xfrm>
          <a:solidFill>
            <a:schemeClr val="bg1"/>
          </a:solidFill>
        </p:spPr>
        <p:txBody>
          <a:bodyPr>
            <a:noAutofit/>
          </a:bodyPr>
          <a:lstStyle/>
          <a:p>
            <a:r>
              <a:rPr lang="en-US" sz="3200" b="1" dirty="0" smtClean="0">
                <a:solidFill>
                  <a:srgbClr val="D20000"/>
                </a:solidFill>
              </a:rPr>
              <a:t>Conversion between Objects of Different Classes</a:t>
            </a:r>
          </a:p>
        </p:txBody>
      </p:sp>
      <p:sp>
        <p:nvSpPr>
          <p:cNvPr id="25603" name="Rectangle 3"/>
          <p:cNvSpPr>
            <a:spLocks noGrp="1" noChangeArrowheads="1"/>
          </p:cNvSpPr>
          <p:nvPr>
            <p:ph idx="1"/>
          </p:nvPr>
        </p:nvSpPr>
        <p:spPr>
          <a:xfrm>
            <a:off x="0" y="1143000"/>
            <a:ext cx="8991600" cy="5638800"/>
          </a:xfrm>
        </p:spPr>
        <p:txBody>
          <a:bodyPr>
            <a:normAutofit/>
          </a:bodyPr>
          <a:lstStyle/>
          <a:p>
            <a:pPr algn="just"/>
            <a:r>
              <a:rPr lang="en-US" sz="3000" dirty="0" smtClean="0">
                <a:latin typeface="+mj-lt"/>
                <a:cs typeface="Tahoma" panose="020B0604030504040204" pitchFamily="34" charset="0"/>
              </a:rPr>
              <a:t>Both </a:t>
            </a:r>
            <a:r>
              <a:rPr lang="en-US" sz="3000" b="1" dirty="0" smtClean="0">
                <a:solidFill>
                  <a:srgbClr val="2C14DE"/>
                </a:solidFill>
                <a:latin typeface="+mj-lt"/>
                <a:cs typeface="Tahoma" panose="020B0604030504040204" pitchFamily="34" charset="0"/>
              </a:rPr>
              <a:t>methods shown before </a:t>
            </a:r>
            <a:r>
              <a:rPr lang="en-US" sz="3000" dirty="0" smtClean="0">
                <a:latin typeface="+mj-lt"/>
                <a:cs typeface="Tahoma" panose="020B0604030504040204" pitchFamily="34" charset="0"/>
              </a:rPr>
              <a:t>can be applied to </a:t>
            </a:r>
            <a:r>
              <a:rPr lang="en-US" sz="3000" b="1" dirty="0" smtClean="0">
                <a:solidFill>
                  <a:srgbClr val="2C14DE"/>
                </a:solidFill>
                <a:latin typeface="+mj-lt"/>
                <a:cs typeface="Tahoma" panose="020B0604030504040204" pitchFamily="34" charset="0"/>
              </a:rPr>
              <a:t>conversion between objects </a:t>
            </a:r>
            <a:r>
              <a:rPr lang="en-US" sz="3000" dirty="0" smtClean="0">
                <a:latin typeface="+mj-lt"/>
                <a:cs typeface="Tahoma" panose="020B0604030504040204" pitchFamily="34" charset="0"/>
              </a:rPr>
              <a:t>of </a:t>
            </a:r>
            <a:r>
              <a:rPr lang="en-US" sz="3000" b="1" dirty="0" smtClean="0">
                <a:latin typeface="+mj-lt"/>
                <a:cs typeface="Tahoma" panose="020B0604030504040204" pitchFamily="34" charset="0"/>
              </a:rPr>
              <a:t>different types </a:t>
            </a:r>
            <a:r>
              <a:rPr lang="en-US" sz="3000" dirty="0" smtClean="0">
                <a:latin typeface="+mj-lt"/>
                <a:cs typeface="Tahoma" panose="020B0604030504040204" pitchFamily="34" charset="0"/>
              </a:rPr>
              <a:t>(i.e., </a:t>
            </a:r>
            <a:r>
              <a:rPr lang="en-US" sz="3000" b="1" i="1" dirty="0" smtClean="0">
                <a:solidFill>
                  <a:srgbClr val="008000"/>
                </a:solidFill>
                <a:latin typeface="+mj-lt"/>
                <a:cs typeface="Tahoma" panose="020B0604030504040204" pitchFamily="34" charset="0"/>
              </a:rPr>
              <a:t>one argument constructor and conversion function</a:t>
            </a:r>
            <a:r>
              <a:rPr lang="en-US" sz="3000" dirty="0" smtClean="0">
                <a:latin typeface="+mj-lt"/>
                <a:cs typeface="Tahoma" panose="020B0604030504040204" pitchFamily="34" charset="0"/>
              </a:rPr>
              <a:t>).</a:t>
            </a:r>
          </a:p>
          <a:p>
            <a:endParaRPr lang="en-US" sz="2800" dirty="0" smtClean="0">
              <a:latin typeface="+mj-lt"/>
              <a:cs typeface="Tahoma" panose="020B0604030504040204" pitchFamily="34" charset="0"/>
            </a:endParaRPr>
          </a:p>
          <a:p>
            <a:endParaRPr lang="en-US" sz="2800" dirty="0" smtClean="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091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153400" cy="1066800"/>
          </a:xfrm>
        </p:spPr>
        <p:txBody>
          <a:bodyPr/>
          <a:lstStyle/>
          <a:p>
            <a:r>
              <a:rPr lang="en-US" b="1" dirty="0" smtClean="0">
                <a:solidFill>
                  <a:srgbClr val="D20000"/>
                </a:solidFill>
              </a:rPr>
              <a:t>Example</a:t>
            </a:r>
          </a:p>
        </p:txBody>
      </p:sp>
      <p:sp>
        <p:nvSpPr>
          <p:cNvPr id="26627" name="Rectangle 3"/>
          <p:cNvSpPr>
            <a:spLocks noGrp="1" noChangeArrowheads="1"/>
          </p:cNvSpPr>
          <p:nvPr>
            <p:ph idx="1"/>
          </p:nvPr>
        </p:nvSpPr>
        <p:spPr/>
        <p:txBody>
          <a:bodyPr/>
          <a:lstStyle/>
          <a:p>
            <a:pPr algn="just"/>
            <a:r>
              <a:rPr lang="en-US" sz="3000" dirty="0" smtClean="0">
                <a:latin typeface="+mj-lt"/>
                <a:cs typeface="Tahoma" panose="020B0604030504040204" pitchFamily="34" charset="0"/>
              </a:rPr>
              <a:t>There are </a:t>
            </a:r>
            <a:r>
              <a:rPr lang="en-US" sz="3000" b="1" dirty="0" smtClean="0">
                <a:solidFill>
                  <a:srgbClr val="D20000"/>
                </a:solidFill>
                <a:latin typeface="+mj-lt"/>
                <a:cs typeface="Tahoma" panose="020B0604030504040204" pitchFamily="34" charset="0"/>
              </a:rPr>
              <a:t>two classes</a:t>
            </a:r>
            <a:r>
              <a:rPr lang="en-US" sz="3000" dirty="0" smtClean="0">
                <a:latin typeface="+mj-lt"/>
                <a:cs typeface="Tahoma" panose="020B0604030504040204" pitchFamily="34" charset="0"/>
              </a:rPr>
              <a:t>, </a:t>
            </a:r>
            <a:r>
              <a:rPr lang="en-US" sz="3000" b="1" dirty="0" smtClean="0">
                <a:solidFill>
                  <a:srgbClr val="2C14DE"/>
                </a:solidFill>
                <a:latin typeface="+mj-lt"/>
                <a:cs typeface="Tahoma" panose="020B0604030504040204" pitchFamily="34" charset="0"/>
              </a:rPr>
              <a:t>Polar</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and </a:t>
            </a:r>
            <a:r>
              <a:rPr lang="en-US" sz="3000" b="1" dirty="0" smtClean="0">
                <a:solidFill>
                  <a:srgbClr val="2C14DE"/>
                </a:solidFill>
                <a:latin typeface="+mj-lt"/>
                <a:cs typeface="Tahoma" panose="020B0604030504040204" pitchFamily="34" charset="0"/>
              </a:rPr>
              <a:t>Rec</a:t>
            </a:r>
            <a:r>
              <a:rPr lang="en-US" sz="3000" dirty="0" smtClean="0">
                <a:latin typeface="+mj-lt"/>
                <a:cs typeface="Tahoma" panose="020B0604030504040204" pitchFamily="34" charset="0"/>
              </a:rPr>
              <a:t>.</a:t>
            </a:r>
          </a:p>
          <a:p>
            <a:pPr algn="just"/>
            <a:endParaRPr lang="en-US" sz="3000" dirty="0" smtClean="0">
              <a:latin typeface="+mj-lt"/>
              <a:cs typeface="Tahoma" panose="020B0604030504040204" pitchFamily="34" charset="0"/>
            </a:endParaRPr>
          </a:p>
          <a:p>
            <a:pPr algn="just"/>
            <a:r>
              <a:rPr lang="en-US" sz="3000" dirty="0" smtClean="0">
                <a:latin typeface="+mj-lt"/>
                <a:cs typeface="Tahoma" panose="020B0604030504040204" pitchFamily="34" charset="0"/>
              </a:rPr>
              <a:t>We </a:t>
            </a:r>
            <a:r>
              <a:rPr lang="en-US" sz="3000" b="1" dirty="0" smtClean="0">
                <a:solidFill>
                  <a:srgbClr val="2C14DE"/>
                </a:solidFill>
                <a:latin typeface="+mj-lt"/>
                <a:cs typeface="Tahoma" panose="020B0604030504040204" pitchFamily="34" charset="0"/>
              </a:rPr>
              <a:t>want</a:t>
            </a:r>
            <a:r>
              <a:rPr lang="en-US" sz="3000" dirty="0" smtClean="0">
                <a:solidFill>
                  <a:srgbClr val="2C14DE"/>
                </a:solidFill>
                <a:latin typeface="+mj-lt"/>
                <a:cs typeface="Tahoma" panose="020B0604030504040204" pitchFamily="34" charset="0"/>
              </a:rPr>
              <a:t> </a:t>
            </a:r>
            <a:r>
              <a:rPr lang="en-US" sz="3000" dirty="0" smtClean="0">
                <a:latin typeface="+mj-lt"/>
                <a:cs typeface="Tahoma" panose="020B0604030504040204" pitchFamily="34" charset="0"/>
              </a:rPr>
              <a:t>to be able </a:t>
            </a:r>
            <a:r>
              <a:rPr lang="en-US" sz="3000" b="1" dirty="0" smtClean="0">
                <a:solidFill>
                  <a:srgbClr val="2C14DE"/>
                </a:solidFill>
                <a:latin typeface="+mj-lt"/>
                <a:cs typeface="Tahoma" panose="020B0604030504040204" pitchFamily="34" charset="0"/>
              </a:rPr>
              <a:t>to convert an object </a:t>
            </a:r>
            <a:r>
              <a:rPr lang="en-US" sz="3000" dirty="0" smtClean="0">
                <a:latin typeface="+mj-lt"/>
                <a:cs typeface="Tahoma" panose="020B0604030504040204" pitchFamily="34" charset="0"/>
              </a:rPr>
              <a:t>of </a:t>
            </a:r>
            <a:r>
              <a:rPr lang="en-US" sz="3000" b="1" dirty="0" smtClean="0">
                <a:latin typeface="+mj-lt"/>
                <a:cs typeface="Tahoma" panose="020B0604030504040204" pitchFamily="34" charset="0"/>
              </a:rPr>
              <a:t>type</a:t>
            </a:r>
            <a:r>
              <a:rPr lang="en-US" sz="3000" dirty="0" smtClean="0">
                <a:latin typeface="+mj-lt"/>
                <a:cs typeface="Tahoma" panose="020B0604030504040204" pitchFamily="34" charset="0"/>
              </a:rPr>
              <a:t> </a:t>
            </a:r>
            <a:r>
              <a:rPr lang="en-US" sz="3000" b="1" dirty="0" smtClean="0">
                <a:solidFill>
                  <a:srgbClr val="D20000"/>
                </a:solidFill>
                <a:latin typeface="+mj-lt"/>
                <a:cs typeface="Tahoma" panose="020B0604030504040204" pitchFamily="34" charset="0"/>
              </a:rPr>
              <a:t>Polar</a:t>
            </a:r>
            <a:r>
              <a:rPr lang="en-US" sz="3000" dirty="0" smtClean="0">
                <a:solidFill>
                  <a:srgbClr val="D20000"/>
                </a:solidFill>
                <a:latin typeface="+mj-lt"/>
                <a:cs typeface="Tahoma" panose="020B0604030504040204" pitchFamily="34" charset="0"/>
              </a:rPr>
              <a:t> </a:t>
            </a:r>
            <a:r>
              <a:rPr lang="en-US" sz="3000" dirty="0" smtClean="0">
                <a:latin typeface="+mj-lt"/>
                <a:cs typeface="Tahoma" panose="020B0604030504040204" pitchFamily="34" charset="0"/>
              </a:rPr>
              <a:t>to </a:t>
            </a:r>
            <a:r>
              <a:rPr lang="en-US" sz="3000" b="1" dirty="0" smtClean="0">
                <a:latin typeface="+mj-lt"/>
                <a:cs typeface="Tahoma" panose="020B0604030504040204" pitchFamily="34" charset="0"/>
              </a:rPr>
              <a:t>an object of type </a:t>
            </a:r>
            <a:r>
              <a:rPr lang="en-US" sz="3000" b="1" dirty="0" smtClean="0">
                <a:solidFill>
                  <a:srgbClr val="D20000"/>
                </a:solidFill>
                <a:latin typeface="+mj-lt"/>
                <a:cs typeface="Tahoma" panose="020B0604030504040204" pitchFamily="34" charset="0"/>
              </a:rPr>
              <a:t>Rec</a:t>
            </a:r>
            <a:r>
              <a:rPr lang="en-US" sz="3000" dirty="0" smtClean="0">
                <a:latin typeface="+mj-lt"/>
                <a:cs typeface="Tahoma" panose="020B0604030504040204" pitchFamily="34" charset="0"/>
              </a:rPr>
              <a:t>.</a:t>
            </a:r>
          </a:p>
          <a:p>
            <a:pPr marL="0" indent="0">
              <a:buNone/>
            </a:pPr>
            <a:r>
              <a:rPr lang="en-US" dirty="0" smtClean="0">
                <a:latin typeface="+mj-lt"/>
                <a:cs typeface="Tahoma" panose="020B0604030504040204" pitchFamily="34" charset="0"/>
              </a:rPr>
              <a:t>	i.e.,	</a:t>
            </a:r>
            <a:r>
              <a:rPr lang="en-US" b="1" dirty="0" smtClean="0">
                <a:latin typeface="Consolas" panose="020B0609020204030204" pitchFamily="49" charset="0"/>
                <a:cs typeface="Tahoma" panose="020B0604030504040204" pitchFamily="34" charset="0"/>
              </a:rPr>
              <a:t>rec=pol;</a:t>
            </a:r>
          </a:p>
          <a:p>
            <a:pPr marL="0" indent="0">
              <a:buNone/>
            </a:pPr>
            <a:r>
              <a:rPr lang="en-US" sz="3000" i="1" dirty="0" smtClean="0">
                <a:latin typeface="+mj-lt"/>
                <a:cs typeface="Tahoma" panose="020B0604030504040204" pitchFamily="34" charset="0"/>
              </a:rPr>
              <a:t> 	</a:t>
            </a:r>
          </a:p>
          <a:p>
            <a:pPr marL="0" indent="0">
              <a:buNone/>
            </a:pPr>
            <a:r>
              <a:rPr lang="en-US" sz="3000" i="1" dirty="0">
                <a:latin typeface="+mj-lt"/>
                <a:cs typeface="Tahoma" panose="020B0604030504040204" pitchFamily="34" charset="0"/>
              </a:rPr>
              <a:t>	</a:t>
            </a:r>
            <a:r>
              <a:rPr lang="en-US" sz="3000" i="1" dirty="0" smtClean="0">
                <a:latin typeface="+mj-lt"/>
                <a:cs typeface="Tahoma" panose="020B0604030504040204" pitchFamily="34" charset="0"/>
              </a:rPr>
              <a:t>provide one argument constructor in class Rec.</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646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a:bodyPr>
          <a:lstStyle/>
          <a:p>
            <a:pPr>
              <a:buFont typeface="Monotype Sorts" charset="2"/>
              <a:buNone/>
            </a:pPr>
            <a:r>
              <a:rPr lang="en-US" sz="2400" b="1" dirty="0" smtClean="0">
                <a:latin typeface="Consolas" panose="020B0609020204030204" pitchFamily="49" charset="0"/>
                <a:cs typeface="Courier New" panose="02070309020205020404" pitchFamily="49" charset="0"/>
              </a:rPr>
              <a:t>Rec(Polar p){</a:t>
            </a:r>
          </a:p>
          <a:p>
            <a:pPr>
              <a:buFont typeface="Monotype Sorts" charset="2"/>
              <a:buNone/>
            </a:pPr>
            <a:r>
              <a:rPr lang="en-US" sz="2400" dirty="0" smtClean="0">
                <a:latin typeface="Consolas" panose="020B0609020204030204" pitchFamily="49" charset="0"/>
                <a:cs typeface="Courier New" panose="02070309020205020404" pitchFamily="49" charset="0"/>
              </a:rPr>
              <a:t>   </a:t>
            </a:r>
            <a:r>
              <a:rPr lang="en-US" sz="2400" b="1" dirty="0" smtClean="0">
                <a:latin typeface="Consolas" panose="020B0609020204030204" pitchFamily="49" charset="0"/>
                <a:cs typeface="Courier New" panose="02070309020205020404" pitchFamily="49" charset="0"/>
              </a:rPr>
              <a:t>//</a:t>
            </a:r>
            <a:r>
              <a:rPr lang="en-US" sz="2400" b="1" dirty="0" err="1" smtClean="0">
                <a:latin typeface="Consolas" panose="020B0609020204030204" pitchFamily="49" charset="0"/>
                <a:cs typeface="Courier New" panose="02070309020205020404" pitchFamily="49" charset="0"/>
              </a:rPr>
              <a:t>procees</a:t>
            </a:r>
            <a:r>
              <a:rPr lang="en-US" sz="2400" b="1" dirty="0" smtClean="0">
                <a:latin typeface="Consolas" panose="020B0609020204030204" pitchFamily="49" charset="0"/>
                <a:cs typeface="Courier New" panose="02070309020205020404" pitchFamily="49" charset="0"/>
              </a:rPr>
              <a:t> p</a:t>
            </a:r>
            <a:r>
              <a:rPr lang="ja-JP" altLang="en-US" sz="2400" b="1" dirty="0" smtClean="0">
                <a:latin typeface="Consolas" panose="020B0609020204030204" pitchFamily="49" charset="0"/>
                <a:cs typeface="Courier New" panose="02070309020205020404" pitchFamily="49" charset="0"/>
              </a:rPr>
              <a:t>’</a:t>
            </a:r>
            <a:r>
              <a:rPr lang="en-US" altLang="ja-JP" sz="2400" b="1" dirty="0" smtClean="0">
                <a:latin typeface="Consolas" panose="020B0609020204030204" pitchFamily="49" charset="0"/>
                <a:cs typeface="Courier New" panose="02070309020205020404" pitchFamily="49" charset="0"/>
              </a:rPr>
              <a:t>s data and convert(assign)   	</a:t>
            </a:r>
          </a:p>
          <a:p>
            <a:pPr>
              <a:buFont typeface="Monotype Sorts" charset="2"/>
              <a:buNone/>
            </a:pPr>
            <a:r>
              <a:rPr lang="en-US" altLang="ja-JP" sz="2400" b="1" dirty="0">
                <a:latin typeface="Consolas" panose="020B0609020204030204" pitchFamily="49" charset="0"/>
                <a:cs typeface="Courier New" panose="02070309020205020404" pitchFamily="49" charset="0"/>
              </a:rPr>
              <a:t> </a:t>
            </a:r>
            <a:r>
              <a:rPr lang="en-US" altLang="ja-JP" sz="2400" b="1" dirty="0" smtClean="0">
                <a:latin typeface="Consolas" panose="020B0609020204030204" pitchFamily="49" charset="0"/>
                <a:cs typeface="Courier New" panose="02070309020205020404" pitchFamily="49" charset="0"/>
              </a:rPr>
              <a:t>  //it into object Rec.</a:t>
            </a:r>
          </a:p>
          <a:p>
            <a:pPr>
              <a:buFont typeface="Monotype Sorts" charset="2"/>
              <a:buNone/>
            </a:pPr>
            <a:r>
              <a:rPr lang="en-US" sz="2400" b="1" dirty="0" smtClean="0">
                <a:latin typeface="Consolas" panose="020B0609020204030204" pitchFamily="49" charset="0"/>
                <a:cs typeface="Courier New" panose="02070309020205020404" pitchFamily="49" charset="0"/>
              </a:rPr>
              <a:t>}</a:t>
            </a:r>
          </a:p>
          <a:p>
            <a:pPr marL="0" indent="0">
              <a:buNone/>
            </a:pPr>
            <a:endParaRPr lang="en-US" sz="2800" dirty="0" smtClean="0">
              <a:latin typeface="Consolas" panose="020B0609020204030204" pitchFamily="49" charset="0"/>
              <a:cs typeface="Courier New" panose="02070309020205020404" pitchFamily="49" charset="0"/>
            </a:endParaRPr>
          </a:p>
          <a:p>
            <a:pPr marL="0" indent="0">
              <a:buNone/>
            </a:pPr>
            <a:r>
              <a:rPr lang="en-US" sz="2800" b="1" dirty="0">
                <a:solidFill>
                  <a:srgbClr val="D20000"/>
                </a:solidFill>
                <a:latin typeface="Consolas" panose="020B0609020204030204" pitchFamily="49" charset="0"/>
                <a:cs typeface="Courier New" panose="02070309020205020404" pitchFamily="49" charset="0"/>
              </a:rPr>
              <a:t> </a:t>
            </a:r>
            <a:r>
              <a:rPr lang="en-US" sz="2800" b="1" dirty="0" smtClean="0">
                <a:solidFill>
                  <a:srgbClr val="D20000"/>
                </a:solidFill>
                <a:latin typeface="Consolas" panose="020B0609020204030204" pitchFamily="49" charset="0"/>
                <a:cs typeface="Courier New" panose="02070309020205020404" pitchFamily="49" charset="0"/>
              </a:rPr>
              <a:t> rec=pol;</a:t>
            </a: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smtClean="0">
                <a:solidFill>
                  <a:srgbClr val="2C14DE"/>
                </a:solidFill>
                <a:latin typeface="Courier New" panose="02070309020205020404" pitchFamily="49" charset="0"/>
                <a:cs typeface="Courier New" panose="02070309020205020404" pitchFamily="49" charset="0"/>
              </a:rPr>
              <a:t>one argument constructor </a:t>
            </a:r>
            <a:r>
              <a:rPr lang="en-US" sz="2400" dirty="0" smtClean="0">
                <a:latin typeface="Courier New" panose="02070309020205020404" pitchFamily="49" charset="0"/>
                <a:cs typeface="Courier New" panose="02070309020205020404" pitchFamily="49" charset="0"/>
              </a:rPr>
              <a:t>will be </a:t>
            </a:r>
            <a:r>
              <a:rPr lang="en-US" sz="2400" b="1" dirty="0" smtClean="0">
                <a:solidFill>
                  <a:srgbClr val="2C14DE"/>
                </a:solidFill>
                <a:latin typeface="Courier New" panose="02070309020205020404" pitchFamily="49" charset="0"/>
                <a:cs typeface="Courier New" panose="02070309020205020404" pitchFamily="49" charset="0"/>
              </a:rPr>
              <a:t>called</a:t>
            </a:r>
            <a:r>
              <a:rPr lang="en-US" sz="2400" dirty="0" smtClean="0">
                <a:latin typeface="Courier New" panose="02070309020205020404" pitchFamily="49" charset="0"/>
                <a:cs typeface="Courier New" panose="02070309020205020404" pitchFamily="49" charset="0"/>
              </a:rPr>
              <a:t> to </a:t>
            </a:r>
            <a:r>
              <a:rPr lang="en-US" sz="2400" b="1" dirty="0" smtClean="0">
                <a:latin typeface="Courier New" panose="02070309020205020404" pitchFamily="49" charset="0"/>
                <a:cs typeface="Courier New" panose="02070309020205020404" pitchFamily="49" charset="0"/>
              </a:rPr>
              <a:t>perform the conversion*</a:t>
            </a:r>
            <a:r>
              <a:rPr lang="en-US" sz="2400" dirty="0" smtClean="0">
                <a:latin typeface="Courier New" panose="02070309020205020404" pitchFamily="49" charset="0"/>
                <a:cs typeface="Courier New" panose="02070309020205020404" pitchFamily="49" charset="0"/>
              </a:rPr>
              <a:t>/</a:t>
            </a:r>
            <a:endParaRPr lang="en-US" sz="2400" i="1" dirty="0" smtClean="0">
              <a:latin typeface="Courier New" panose="02070309020205020404" pitchFamily="49" charset="0"/>
              <a:cs typeface="Courier New" panose="02070309020205020404" pitchFamily="49" charset="0"/>
            </a:endParaRPr>
          </a:p>
        </p:txBody>
      </p:sp>
      <p:sp>
        <p:nvSpPr>
          <p:cNvPr id="4" name="Rectangle 3"/>
          <p:cNvSpPr/>
          <p:nvPr/>
        </p:nvSpPr>
        <p:spPr>
          <a:xfrm>
            <a:off x="38100" y="9906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1104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756" y="0"/>
            <a:ext cx="9104244" cy="1066800"/>
          </a:xfrm>
          <a:solidFill>
            <a:schemeClr val="bg1"/>
          </a:solidFill>
        </p:spPr>
        <p:txBody>
          <a:bodyPr>
            <a:noAutofit/>
          </a:bodyPr>
          <a:lstStyle/>
          <a:p>
            <a:r>
              <a:rPr lang="en-US" sz="3200" b="1" dirty="0" smtClean="0">
                <a:solidFill>
                  <a:srgbClr val="D20000"/>
                </a:solidFill>
              </a:rPr>
              <a:t>Pitfalls of Operator Overloading and Conversion</a:t>
            </a:r>
          </a:p>
        </p:txBody>
      </p:sp>
      <p:sp>
        <p:nvSpPr>
          <p:cNvPr id="561155" name="Rectangle 3"/>
          <p:cNvSpPr>
            <a:spLocks noGrp="1" noChangeArrowheads="1"/>
          </p:cNvSpPr>
          <p:nvPr>
            <p:ph idx="1"/>
          </p:nvPr>
        </p:nvSpPr>
        <p:spPr/>
        <p:txBody>
          <a:bodyPr/>
          <a:lstStyle/>
          <a:p>
            <a:pPr>
              <a:defRPr/>
            </a:pPr>
            <a:r>
              <a:rPr lang="en-US" sz="3000" dirty="0" smtClean="0">
                <a:latin typeface="+mj-lt"/>
                <a:cs typeface="Tahoma" pitchFamily="34" charset="0"/>
              </a:rPr>
              <a:t>With the </a:t>
            </a:r>
            <a:r>
              <a:rPr lang="en-US" sz="3000" b="1" dirty="0" smtClean="0">
                <a:solidFill>
                  <a:srgbClr val="2C14DE"/>
                </a:solidFill>
                <a:latin typeface="+mj-lt"/>
                <a:cs typeface="Tahoma" pitchFamily="34" charset="0"/>
              </a:rPr>
              <a:t>help of Operator overloading </a:t>
            </a:r>
            <a:r>
              <a:rPr lang="en-US" sz="3000" b="1" dirty="0" smtClean="0">
                <a:solidFill>
                  <a:srgbClr val="FF0000"/>
                </a:solidFill>
                <a:effectLst>
                  <a:outerShdw blurRad="38100" dist="38100" dir="2700000" algn="tl">
                    <a:srgbClr val="C0C0C0"/>
                  </a:outerShdw>
                </a:effectLst>
                <a:latin typeface="+mj-lt"/>
                <a:cs typeface="Tahoma" pitchFamily="34" charset="0"/>
              </a:rPr>
              <a:t>we can </a:t>
            </a:r>
            <a:r>
              <a:rPr lang="en-US" sz="3000" b="1" dirty="0" smtClean="0">
                <a:solidFill>
                  <a:srgbClr val="FF0000"/>
                </a:solidFill>
                <a:latin typeface="+mj-lt"/>
                <a:cs typeface="Tahoma" pitchFamily="34" charset="0"/>
              </a:rPr>
              <a:t>create entirely new language</a:t>
            </a:r>
            <a:r>
              <a:rPr lang="en-US" sz="3000" dirty="0" smtClean="0">
                <a:solidFill>
                  <a:srgbClr val="002060"/>
                </a:solidFill>
                <a:latin typeface="+mj-lt"/>
                <a:cs typeface="Tahoma" pitchFamily="34" charset="0"/>
              </a:rPr>
              <a:t>.</a:t>
            </a:r>
          </a:p>
          <a:p>
            <a:pPr>
              <a:defRPr/>
            </a:pPr>
            <a:endParaRPr lang="en-US" dirty="0" smtClean="0">
              <a:solidFill>
                <a:srgbClr val="002060"/>
              </a:solidFill>
              <a:latin typeface="+mj-lt"/>
              <a:cs typeface="Tahoma" pitchFamily="34" charset="0"/>
            </a:endParaRPr>
          </a:p>
          <a:p>
            <a:pPr>
              <a:defRPr/>
            </a:pPr>
            <a:r>
              <a:rPr lang="en-US" sz="3000" dirty="0" smtClean="0">
                <a:latin typeface="+mj-lt"/>
                <a:cs typeface="Tahoma" pitchFamily="34" charset="0"/>
              </a:rPr>
              <a:t>For example for </a:t>
            </a:r>
            <a:r>
              <a:rPr lang="en-US" sz="3000" b="1" dirty="0" smtClean="0">
                <a:latin typeface="+mj-lt"/>
                <a:cs typeface="Tahoma" pitchFamily="34" charset="0"/>
              </a:rPr>
              <a:t>a = b + c </a:t>
            </a:r>
            <a:r>
              <a:rPr lang="en-US" sz="3000" dirty="0" smtClean="0">
                <a:solidFill>
                  <a:srgbClr val="2C14DE"/>
                </a:solidFill>
                <a:latin typeface="+mj-lt"/>
                <a:cs typeface="Tahoma" pitchFamily="34" charset="0"/>
              </a:rPr>
              <a:t>we can implement a new methodology</a:t>
            </a:r>
            <a:r>
              <a:rPr lang="en-US" sz="3000" dirty="0" smtClean="0">
                <a:latin typeface="+mj-lt"/>
                <a:cs typeface="Tahoma" pitchFamily="34" charset="0"/>
              </a:rPr>
              <a:t> on </a:t>
            </a:r>
            <a:r>
              <a:rPr lang="en-US" sz="3000" dirty="0" smtClean="0">
                <a:solidFill>
                  <a:srgbClr val="2C14DE"/>
                </a:solidFill>
                <a:latin typeface="+mj-lt"/>
                <a:cs typeface="Tahoma" pitchFamily="34" charset="0"/>
              </a:rPr>
              <a:t>user-defined types</a:t>
            </a:r>
            <a:r>
              <a:rPr lang="en-US" sz="3000" dirty="0" smtClean="0">
                <a:latin typeface="+mj-lt"/>
                <a:cs typeface="Tahoma" pitchFamily="34" charset="0"/>
              </a:rPr>
              <a:t>.</a:t>
            </a:r>
          </a:p>
          <a:p>
            <a:pPr>
              <a:defRPr/>
            </a:pPr>
            <a:endParaRPr lang="en-US" dirty="0" smtClean="0">
              <a:latin typeface="+mj-lt"/>
              <a:cs typeface="Tahoma" pitchFamily="34" charset="0"/>
            </a:endParaRPr>
          </a:p>
          <a:p>
            <a:pPr algn="just">
              <a:defRPr/>
            </a:pPr>
            <a:r>
              <a:rPr lang="en-US" sz="3000" b="1" dirty="0" smtClean="0">
                <a:solidFill>
                  <a:srgbClr val="FF3300"/>
                </a:solidFill>
                <a:latin typeface="+mj-lt"/>
                <a:cs typeface="Tahoma" pitchFamily="34" charset="0"/>
              </a:rPr>
              <a:t>But care should be taken </a:t>
            </a:r>
            <a:r>
              <a:rPr lang="en-US" sz="3000" b="1" dirty="0" smtClean="0">
                <a:latin typeface="+mj-lt"/>
                <a:cs typeface="Tahoma" pitchFamily="34" charset="0"/>
              </a:rPr>
              <a:t>as </a:t>
            </a:r>
            <a:r>
              <a:rPr lang="en-US" sz="3000" b="1" dirty="0" smtClean="0">
                <a:solidFill>
                  <a:srgbClr val="FF3300"/>
                </a:solidFill>
                <a:latin typeface="+mj-lt"/>
                <a:cs typeface="Tahoma" pitchFamily="34" charset="0"/>
              </a:rPr>
              <a:t>doing something different than native data types could make your code hard to read and understand</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6381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0600" y="0"/>
            <a:ext cx="8153400" cy="1066800"/>
          </a:xfrm>
        </p:spPr>
        <p:txBody>
          <a:bodyPr/>
          <a:lstStyle/>
          <a:p>
            <a:r>
              <a:rPr lang="en-US" b="1" dirty="0" smtClean="0">
                <a:solidFill>
                  <a:srgbClr val="D20000"/>
                </a:solidFill>
              </a:rPr>
              <a:t>Use Similar Meanings</a:t>
            </a:r>
          </a:p>
        </p:txBody>
      </p:sp>
      <p:sp>
        <p:nvSpPr>
          <p:cNvPr id="29699" name="Rectangle 3"/>
          <p:cNvSpPr>
            <a:spLocks noGrp="1" noChangeArrowheads="1"/>
          </p:cNvSpPr>
          <p:nvPr>
            <p:ph idx="1"/>
          </p:nvPr>
        </p:nvSpPr>
        <p:spPr/>
        <p:txBody>
          <a:bodyPr/>
          <a:lstStyle/>
          <a:p>
            <a:r>
              <a:rPr lang="en-US" sz="3000" b="1" dirty="0" smtClean="0">
                <a:solidFill>
                  <a:srgbClr val="2C14DE"/>
                </a:solidFill>
                <a:cs typeface="Tahoma" panose="020B0604030504040204" pitchFamily="34" charset="0"/>
              </a:rPr>
              <a:t>Implement</a:t>
            </a:r>
            <a:r>
              <a:rPr lang="en-US" sz="3000" dirty="0" smtClean="0">
                <a:solidFill>
                  <a:srgbClr val="2C14DE"/>
                </a:solidFill>
                <a:cs typeface="Tahoma" panose="020B0604030504040204" pitchFamily="34" charset="0"/>
              </a:rPr>
              <a:t> </a:t>
            </a:r>
            <a:r>
              <a:rPr lang="en-US" sz="3000" dirty="0" smtClean="0">
                <a:cs typeface="Tahoma" panose="020B0604030504040204" pitchFamily="34" charset="0"/>
              </a:rPr>
              <a:t>the </a:t>
            </a:r>
            <a:r>
              <a:rPr lang="en-US" sz="3000" b="1" dirty="0" smtClean="0">
                <a:solidFill>
                  <a:srgbClr val="2C14DE"/>
                </a:solidFill>
                <a:cs typeface="Tahoma" panose="020B0604030504040204" pitchFamily="34" charset="0"/>
              </a:rPr>
              <a:t>operation</a:t>
            </a:r>
            <a:r>
              <a:rPr lang="en-US" sz="3000" b="1" dirty="0" smtClean="0">
                <a:cs typeface="Tahoma" panose="020B0604030504040204" pitchFamily="34" charset="0"/>
              </a:rPr>
              <a:t> of </a:t>
            </a:r>
            <a:r>
              <a:rPr lang="en-US" sz="3000" b="1" dirty="0" smtClean="0">
                <a:solidFill>
                  <a:srgbClr val="2C14DE"/>
                </a:solidFill>
                <a:cs typeface="Tahoma" panose="020B0604030504040204" pitchFamily="34" charset="0"/>
              </a:rPr>
              <a:t>overloaded operator similar</a:t>
            </a:r>
            <a:r>
              <a:rPr lang="en-US" sz="3000" dirty="0" smtClean="0">
                <a:solidFill>
                  <a:srgbClr val="2C14DE"/>
                </a:solidFill>
                <a:cs typeface="Tahoma" panose="020B0604030504040204" pitchFamily="34" charset="0"/>
              </a:rPr>
              <a:t> </a:t>
            </a:r>
            <a:r>
              <a:rPr lang="en-US" sz="3000" dirty="0" smtClean="0">
                <a:cs typeface="Tahoma" panose="020B0604030504040204" pitchFamily="34" charset="0"/>
              </a:rPr>
              <a:t>to </a:t>
            </a:r>
            <a:r>
              <a:rPr lang="en-US" sz="3000" b="1" dirty="0" smtClean="0">
                <a:solidFill>
                  <a:srgbClr val="2C14DE"/>
                </a:solidFill>
                <a:cs typeface="Tahoma" panose="020B0604030504040204" pitchFamily="34" charset="0"/>
              </a:rPr>
              <a:t>native data types</a:t>
            </a:r>
            <a:r>
              <a:rPr lang="en-US" sz="3000" dirty="0" smtClean="0">
                <a:solidFill>
                  <a:srgbClr val="2C14DE"/>
                </a:solidFill>
                <a:cs typeface="Tahoma" panose="020B0604030504040204" pitchFamily="34" charset="0"/>
              </a:rPr>
              <a:t>.</a:t>
            </a:r>
          </a:p>
          <a:p>
            <a:endParaRPr lang="en-US" sz="3000" dirty="0" smtClean="0">
              <a:cs typeface="Tahoma" panose="020B0604030504040204" pitchFamily="34" charset="0"/>
            </a:endParaRPr>
          </a:p>
          <a:p>
            <a:r>
              <a:rPr lang="en-US" sz="3000" dirty="0" smtClean="0">
                <a:cs typeface="Tahoma" panose="020B0604030504040204" pitchFamily="34" charset="0"/>
              </a:rPr>
              <a:t>For example, </a:t>
            </a:r>
            <a:r>
              <a:rPr lang="en-US" sz="3000" b="1" i="1" dirty="0" smtClean="0">
                <a:solidFill>
                  <a:srgbClr val="D20000"/>
                </a:solidFill>
                <a:cs typeface="Tahoma" panose="020B0604030504040204" pitchFamily="34" charset="0"/>
              </a:rPr>
              <a:t>adding two strings </a:t>
            </a:r>
            <a:r>
              <a:rPr lang="en-US" sz="3000" b="1" i="1" dirty="0" smtClean="0">
                <a:cs typeface="Tahoma" panose="020B0604030504040204" pitchFamily="34" charset="0"/>
              </a:rPr>
              <a:t>makes sense as we take adding as </a:t>
            </a:r>
            <a:r>
              <a:rPr lang="ja-JP" altLang="en-US" sz="3000" b="1" i="1" dirty="0" smtClean="0">
                <a:cs typeface="Tahoma" panose="020B0604030504040204" pitchFamily="34" charset="0"/>
              </a:rPr>
              <a:t>“</a:t>
            </a:r>
            <a:r>
              <a:rPr lang="en-US" altLang="ja-JP" sz="3000" b="1" i="1" dirty="0" smtClean="0">
                <a:solidFill>
                  <a:srgbClr val="2C14DE"/>
                </a:solidFill>
                <a:cs typeface="Tahoma" panose="020B0604030504040204" pitchFamily="34" charset="0"/>
              </a:rPr>
              <a:t>concatenation</a:t>
            </a:r>
            <a:r>
              <a:rPr lang="ja-JP" altLang="en-US" sz="3000" b="1" i="1" dirty="0" smtClean="0">
                <a:solidFill>
                  <a:srgbClr val="2C14DE"/>
                </a:solidFill>
                <a:cs typeface="Tahoma" panose="020B0604030504040204" pitchFamily="34" charset="0"/>
              </a:rPr>
              <a:t>”</a:t>
            </a:r>
            <a:r>
              <a:rPr lang="en-US" altLang="ja-JP" sz="3000" b="1" i="1" dirty="0" smtClean="0">
                <a:solidFill>
                  <a:srgbClr val="2C14DE"/>
                </a:solidFill>
                <a:cs typeface="Tahoma" panose="020B0604030504040204" pitchFamily="34" charset="0"/>
              </a:rPr>
              <a:t> of two strin</a:t>
            </a:r>
            <a:r>
              <a:rPr lang="en-US" altLang="ja-JP" sz="3000" b="1" dirty="0" smtClean="0">
                <a:solidFill>
                  <a:srgbClr val="2C14DE"/>
                </a:solidFill>
                <a:cs typeface="Tahoma" panose="020B0604030504040204" pitchFamily="34" charset="0"/>
              </a:rPr>
              <a:t>gs</a:t>
            </a:r>
          </a:p>
          <a:p>
            <a:endParaRPr lang="en-US" altLang="ja-JP" sz="3000" b="1" dirty="0" smtClean="0">
              <a:solidFill>
                <a:srgbClr val="2C14DE"/>
              </a:solidFill>
              <a:cs typeface="Tahoma" panose="020B0604030504040204" pitchFamily="34" charset="0"/>
            </a:endParaRPr>
          </a:p>
          <a:p>
            <a:r>
              <a:rPr lang="en-US" sz="3000" dirty="0" smtClean="0">
                <a:cs typeface="Tahoma" panose="020B0604030504040204" pitchFamily="34" charset="0"/>
              </a:rPr>
              <a:t>but </a:t>
            </a:r>
            <a:r>
              <a:rPr lang="en-US" sz="3000" b="1" dirty="0" smtClean="0">
                <a:solidFill>
                  <a:srgbClr val="D20000"/>
                </a:solidFill>
                <a:cs typeface="Tahoma" panose="020B0604030504040204" pitchFamily="34" charset="0"/>
              </a:rPr>
              <a:t>adding two </a:t>
            </a:r>
            <a:r>
              <a:rPr lang="ja-JP" altLang="en-US" sz="3000" b="1" dirty="0" smtClean="0">
                <a:solidFill>
                  <a:srgbClr val="D20000"/>
                </a:solidFill>
                <a:cs typeface="Tahoma" panose="020B0604030504040204" pitchFamily="34" charset="0"/>
              </a:rPr>
              <a:t>“</a:t>
            </a:r>
            <a:r>
              <a:rPr lang="en-US" altLang="ja-JP" sz="3000" b="1" dirty="0" smtClean="0">
                <a:solidFill>
                  <a:srgbClr val="D20000"/>
                </a:solidFill>
                <a:cs typeface="Tahoma" panose="020B0604030504040204" pitchFamily="34" charset="0"/>
              </a:rPr>
              <a:t>Employees</a:t>
            </a:r>
            <a:r>
              <a:rPr lang="ja-JP" altLang="en-US" sz="3000" b="1" dirty="0" smtClean="0">
                <a:solidFill>
                  <a:srgbClr val="D20000"/>
                </a:solidFill>
                <a:cs typeface="Tahoma" panose="020B0604030504040204" pitchFamily="34" charset="0"/>
              </a:rPr>
              <a:t>”</a:t>
            </a:r>
            <a:r>
              <a:rPr lang="en-US" altLang="ja-JP" sz="3000" b="1" dirty="0" smtClean="0">
                <a:solidFill>
                  <a:srgbClr val="D20000"/>
                </a:solidFill>
                <a:cs typeface="Tahoma" panose="020B0604030504040204" pitchFamily="34" charset="0"/>
              </a:rPr>
              <a:t> </a:t>
            </a:r>
            <a:r>
              <a:rPr lang="en-US" altLang="ja-JP" sz="3000" dirty="0" smtClean="0">
                <a:cs typeface="Tahoma" panose="020B0604030504040204" pitchFamily="34" charset="0"/>
              </a:rPr>
              <a:t>having </a:t>
            </a:r>
            <a:r>
              <a:rPr lang="en-US" altLang="ja-JP" sz="3000" b="1" i="1" dirty="0" smtClean="0">
                <a:solidFill>
                  <a:srgbClr val="2C14DE"/>
                </a:solidFill>
                <a:cs typeface="Tahoma" panose="020B0604030504040204" pitchFamily="34" charset="0"/>
              </a:rPr>
              <a:t>personal data in them </a:t>
            </a:r>
            <a:r>
              <a:rPr lang="en-US" altLang="ja-JP" sz="3000" b="1" i="1" dirty="0" err="1" smtClean="0">
                <a:solidFill>
                  <a:srgbClr val="2C14DE"/>
                </a:solidFill>
                <a:cs typeface="Tahoma" panose="020B0604030504040204" pitchFamily="34" charset="0"/>
              </a:rPr>
              <a:t>doesn</a:t>
            </a:r>
            <a:r>
              <a:rPr lang="ja-JP" altLang="en-US" sz="3000" b="1" i="1" dirty="0" smtClean="0">
                <a:solidFill>
                  <a:srgbClr val="2C14DE"/>
                </a:solidFill>
                <a:cs typeface="Tahoma" panose="020B0604030504040204" pitchFamily="34" charset="0"/>
              </a:rPr>
              <a:t>’</a:t>
            </a:r>
            <a:r>
              <a:rPr lang="en-US" altLang="ja-JP" sz="3000" b="1" i="1" dirty="0" smtClean="0">
                <a:solidFill>
                  <a:srgbClr val="2C14DE"/>
                </a:solidFill>
                <a:cs typeface="Tahoma" panose="020B0604030504040204" pitchFamily="34" charset="0"/>
              </a:rPr>
              <a:t>t make much sense</a:t>
            </a:r>
            <a:r>
              <a:rPr lang="en-US" altLang="ja-JP" sz="3000" dirty="0" smtClean="0">
                <a:cs typeface="Tahoma" panose="020B0604030504040204" pitchFamily="34" charset="0"/>
              </a:rPr>
              <a:t>. </a:t>
            </a:r>
          </a:p>
          <a:p>
            <a:endParaRPr lang="en-US" dirty="0" smtClean="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8911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0"/>
            <a:ext cx="8153400" cy="1066800"/>
          </a:xfrm>
        </p:spPr>
        <p:txBody>
          <a:bodyPr>
            <a:normAutofit/>
          </a:bodyPr>
          <a:lstStyle/>
          <a:p>
            <a:r>
              <a:rPr lang="en-US" sz="4800" b="1" dirty="0" smtClean="0">
                <a:solidFill>
                  <a:srgbClr val="D20000"/>
                </a:solidFill>
              </a:rPr>
              <a:t>Show Restraint </a:t>
            </a:r>
          </a:p>
        </p:txBody>
      </p:sp>
      <p:sp>
        <p:nvSpPr>
          <p:cNvPr id="30723" name="Rectangle 3"/>
          <p:cNvSpPr>
            <a:spLocks noGrp="1" noChangeArrowheads="1"/>
          </p:cNvSpPr>
          <p:nvPr>
            <p:ph idx="1"/>
          </p:nvPr>
        </p:nvSpPr>
        <p:spPr/>
        <p:txBody>
          <a:bodyPr>
            <a:normAutofit/>
          </a:bodyPr>
          <a:lstStyle/>
          <a:p>
            <a:pPr algn="just"/>
            <a:r>
              <a:rPr lang="en-US" sz="2800" dirty="0" smtClean="0">
                <a:cs typeface="Tahoma" panose="020B0604030504040204" pitchFamily="34" charset="0"/>
              </a:rPr>
              <a:t>Make sure that </a:t>
            </a:r>
            <a:r>
              <a:rPr lang="en-US" sz="2800" b="1" dirty="0" smtClean="0">
                <a:solidFill>
                  <a:srgbClr val="D20000"/>
                </a:solidFill>
                <a:cs typeface="Tahoma" panose="020B0604030504040204" pitchFamily="34" charset="0"/>
              </a:rPr>
              <a:t>user of your class </a:t>
            </a:r>
            <a:r>
              <a:rPr lang="en-US" sz="2800" dirty="0" smtClean="0">
                <a:cs typeface="Tahoma" panose="020B0604030504040204" pitchFamily="34" charset="0"/>
              </a:rPr>
              <a:t>will </a:t>
            </a:r>
            <a:r>
              <a:rPr lang="en-US" sz="2800" b="1" dirty="0" smtClean="0">
                <a:solidFill>
                  <a:srgbClr val="2C14DE"/>
                </a:solidFill>
                <a:cs typeface="Tahoma" panose="020B0604030504040204" pitchFamily="34" charset="0"/>
              </a:rPr>
              <a:t>easily know the purpose</a:t>
            </a:r>
            <a:r>
              <a:rPr lang="en-US" sz="2800" dirty="0" smtClean="0">
                <a:cs typeface="Tahoma" panose="020B0604030504040204" pitchFamily="34" charset="0"/>
              </a:rPr>
              <a:t> of </a:t>
            </a:r>
            <a:r>
              <a:rPr lang="en-US" sz="2800" b="1" dirty="0" smtClean="0">
                <a:solidFill>
                  <a:srgbClr val="2C14DE"/>
                </a:solidFill>
                <a:cs typeface="Tahoma" panose="020B0604030504040204" pitchFamily="34" charset="0"/>
              </a:rPr>
              <a:t>overloading an operator</a:t>
            </a:r>
            <a:r>
              <a:rPr lang="en-US" sz="2800" dirty="0" smtClean="0">
                <a:cs typeface="Tahoma" panose="020B0604030504040204" pitchFamily="34" charset="0"/>
              </a:rPr>
              <a:t>.</a:t>
            </a:r>
          </a:p>
          <a:p>
            <a:pPr algn="just"/>
            <a:endParaRPr lang="en-US" sz="2800" dirty="0" smtClean="0">
              <a:cs typeface="Tahoma" panose="020B0604030504040204" pitchFamily="34" charset="0"/>
            </a:endParaRPr>
          </a:p>
          <a:p>
            <a:pPr algn="just"/>
            <a:r>
              <a:rPr lang="en-US" sz="2800" b="1" dirty="0" smtClean="0">
                <a:cs typeface="Tahoma" panose="020B0604030504040204" pitchFamily="34" charset="0"/>
              </a:rPr>
              <a:t>Sometime</a:t>
            </a:r>
            <a:r>
              <a:rPr lang="en-US" sz="2800" dirty="0" smtClean="0">
                <a:cs typeface="Tahoma" panose="020B0604030504040204" pitchFamily="34" charset="0"/>
              </a:rPr>
              <a:t> </a:t>
            </a:r>
            <a:r>
              <a:rPr lang="en-US" sz="2800" b="1" dirty="0" smtClean="0">
                <a:cs typeface="Tahoma" panose="020B0604030504040204" pitchFamily="34" charset="0"/>
              </a:rPr>
              <a:t>it make more sense </a:t>
            </a:r>
            <a:r>
              <a:rPr lang="en-US" sz="2800" dirty="0" smtClean="0">
                <a:cs typeface="Tahoma" panose="020B0604030504040204" pitchFamily="34" charset="0"/>
              </a:rPr>
              <a:t>to </a:t>
            </a:r>
            <a:r>
              <a:rPr lang="en-US" sz="2800" b="1" dirty="0" smtClean="0">
                <a:solidFill>
                  <a:srgbClr val="D20000"/>
                </a:solidFill>
                <a:cs typeface="Tahoma" panose="020B0604030504040204" pitchFamily="34" charset="0"/>
              </a:rPr>
              <a:t>use functions</a:t>
            </a:r>
            <a:r>
              <a:rPr lang="en-US" sz="2800" dirty="0" smtClean="0">
                <a:cs typeface="Tahoma" panose="020B0604030504040204" pitchFamily="34" charset="0"/>
              </a:rPr>
              <a:t>, as </a:t>
            </a:r>
            <a:r>
              <a:rPr lang="en-US" sz="2800" b="1" dirty="0" smtClean="0">
                <a:cs typeface="Tahoma" panose="020B0604030504040204" pitchFamily="34" charset="0"/>
              </a:rPr>
              <a:t>their</a:t>
            </a:r>
            <a:r>
              <a:rPr lang="en-US" sz="2800" b="1" dirty="0" smtClean="0">
                <a:solidFill>
                  <a:srgbClr val="2C14DE"/>
                </a:solidFill>
                <a:cs typeface="Tahoma" panose="020B0604030504040204" pitchFamily="34" charset="0"/>
              </a:rPr>
              <a:t> names </a:t>
            </a:r>
            <a:r>
              <a:rPr lang="en-US" sz="2800" b="1" dirty="0" smtClean="0">
                <a:cs typeface="Tahoma" panose="020B0604030504040204" pitchFamily="34" charset="0"/>
              </a:rPr>
              <a:t>may</a:t>
            </a:r>
            <a:r>
              <a:rPr lang="en-US" sz="2800" b="1" dirty="0" smtClean="0">
                <a:solidFill>
                  <a:srgbClr val="2C14DE"/>
                </a:solidFill>
                <a:cs typeface="Tahoma" panose="020B0604030504040204" pitchFamily="34" charset="0"/>
              </a:rPr>
              <a:t> suggest what they are to perform</a:t>
            </a:r>
            <a:r>
              <a:rPr lang="en-US" sz="2800" dirty="0" smtClean="0">
                <a:cs typeface="Tahoma" panose="020B0604030504040204" pitchFamily="34" charset="0"/>
              </a:rPr>
              <a:t>.</a:t>
            </a:r>
          </a:p>
          <a:p>
            <a:pPr algn="just"/>
            <a:endParaRPr lang="en-US" sz="2800" dirty="0" smtClean="0">
              <a:cs typeface="Tahoma" panose="020B0604030504040204" pitchFamily="34" charset="0"/>
            </a:endParaRPr>
          </a:p>
          <a:p>
            <a:pPr algn="just"/>
            <a:r>
              <a:rPr lang="en-US" sz="2800" b="1" dirty="0" smtClean="0">
                <a:cs typeface="Tahoma" panose="020B0604030504040204" pitchFamily="34" charset="0"/>
              </a:rPr>
              <a:t>Use </a:t>
            </a:r>
            <a:r>
              <a:rPr lang="en-US" sz="2800" b="1" dirty="0" smtClean="0">
                <a:solidFill>
                  <a:srgbClr val="2C14DE"/>
                </a:solidFill>
                <a:cs typeface="Tahoma" panose="020B0604030504040204" pitchFamily="34" charset="0"/>
              </a:rPr>
              <a:t>overloaded operator sparingly </a:t>
            </a:r>
            <a:r>
              <a:rPr lang="en-US" sz="2800" dirty="0" smtClean="0">
                <a:cs typeface="Tahoma" panose="020B0604030504040204" pitchFamily="34" charset="0"/>
              </a:rPr>
              <a:t>and </a:t>
            </a:r>
            <a:r>
              <a:rPr lang="en-US" sz="2800" b="1" dirty="0" smtClean="0">
                <a:solidFill>
                  <a:srgbClr val="008000"/>
                </a:solidFill>
                <a:cs typeface="Tahoma" panose="020B0604030504040204" pitchFamily="34" charset="0"/>
              </a:rPr>
              <a:t>only when the usage is obvious</a:t>
            </a:r>
            <a:r>
              <a:rPr lang="en-US" sz="2800" b="1" dirty="0" smtClean="0">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99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5829</TotalTime>
  <Words>8730</Words>
  <Application>Microsoft Office PowerPoint</Application>
  <PresentationFormat>On-screen Show (4:3)</PresentationFormat>
  <Paragraphs>1281</Paragraphs>
  <Slides>115</Slides>
  <Notes>20</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8" baseType="lpstr">
      <vt:lpstr>ＭＳ Ｐゴシック</vt:lpstr>
      <vt:lpstr>Arial</vt:lpstr>
      <vt:lpstr>Calibri</vt:lpstr>
      <vt:lpstr>Consolas</vt:lpstr>
      <vt:lpstr>Courier New</vt:lpstr>
      <vt:lpstr>Monotype Sorts</vt:lpstr>
      <vt:lpstr>Symbol</vt:lpstr>
      <vt:lpstr>Tahoma</vt:lpstr>
      <vt:lpstr>Times New Roman</vt:lpstr>
      <vt:lpstr>Trebuchet MS</vt:lpstr>
      <vt:lpstr>Wingdings</vt:lpstr>
      <vt:lpstr>Office Theme</vt:lpstr>
      <vt:lpstr>Document</vt:lpstr>
      <vt:lpstr>Operator Overloading (CS 217)</vt:lpstr>
      <vt:lpstr>contents</vt:lpstr>
      <vt:lpstr>Operator Overloading – Part 1</vt:lpstr>
      <vt:lpstr>Operator Overloading</vt:lpstr>
      <vt:lpstr>Operator Overloading Motivation</vt:lpstr>
      <vt:lpstr>Operator Overloading</vt:lpstr>
      <vt:lpstr>How to Overload an Operator?</vt:lpstr>
      <vt:lpstr>How to Overload an Operator?</vt:lpstr>
      <vt:lpstr>Overload as Member or Non-Member Function</vt:lpstr>
      <vt:lpstr>PowerPoint Presentation</vt:lpstr>
      <vt:lpstr>Syntax to Overload an Operator </vt:lpstr>
      <vt:lpstr>Operator Overloading</vt:lpstr>
      <vt:lpstr>Restriction on Operator Overloading</vt:lpstr>
      <vt:lpstr>Restriction on Operator Overloading</vt:lpstr>
      <vt:lpstr>Operator =, operator &amp;</vt:lpstr>
      <vt:lpstr>Function Overloading</vt:lpstr>
      <vt:lpstr>Operator Overloading</vt:lpstr>
      <vt:lpstr>Operator Overloading Syntax</vt:lpstr>
      <vt:lpstr>Operator Overloading Syntax</vt:lpstr>
      <vt:lpstr>Operator Overloading Syntax</vt:lpstr>
      <vt:lpstr>Operator Overloading Syntax</vt:lpstr>
      <vt:lpstr>Operator Overloading Syntax</vt:lpstr>
      <vt:lpstr>Implementing Overloaded Operators</vt:lpstr>
      <vt:lpstr>Extended Example</vt:lpstr>
      <vt:lpstr>The member functions ‘addTwo’ and operator+</vt:lpstr>
      <vt:lpstr>Using the Member Functions</vt:lpstr>
      <vt:lpstr>Multiple Operators</vt:lpstr>
      <vt:lpstr>Client Code for Class Employee</vt:lpstr>
      <vt:lpstr>The Problem</vt:lpstr>
      <vt:lpstr>The Problem Gets Worse</vt:lpstr>
      <vt:lpstr>The Answer</vt:lpstr>
      <vt:lpstr>Extended Example</vt:lpstr>
      <vt:lpstr>Solution Example</vt:lpstr>
      <vt:lpstr>Client Code for Class Employee</vt:lpstr>
      <vt:lpstr>Invoking Objects</vt:lpstr>
      <vt:lpstr>Non-member Operator Overloading Function</vt:lpstr>
      <vt:lpstr>The Answer (double+object)</vt:lpstr>
      <vt:lpstr>Assignment Operator =</vt:lpstr>
      <vt:lpstr>Using implicit Overloaded Assignment Operator</vt:lpstr>
      <vt:lpstr>Operator Overloading – Part 2</vt:lpstr>
      <vt:lpstr>Operator Overloading – Review</vt:lpstr>
      <vt:lpstr>Operator Overloading – Review</vt:lpstr>
      <vt:lpstr>Extended Example</vt:lpstr>
      <vt:lpstr>Solution Example</vt:lpstr>
      <vt:lpstr>Client Code for Class Employee</vt:lpstr>
      <vt:lpstr>Overloading &gt; operator</vt:lpstr>
      <vt:lpstr>Operator Overloading Syntax</vt:lpstr>
      <vt:lpstr>Overloading ++ and --</vt:lpstr>
      <vt:lpstr>i++ and ++i ?</vt:lpstr>
      <vt:lpstr>Overloaded ++</vt:lpstr>
      <vt:lpstr>Use of the operator ++</vt:lpstr>
      <vt:lpstr>Overloaded ++</vt:lpstr>
      <vt:lpstr>Using ++  (Prefix Notation)</vt:lpstr>
      <vt:lpstr>Problem</vt:lpstr>
      <vt:lpstr>Postfix operator</vt:lpstr>
      <vt:lpstr>Postfix and Prefix ++</vt:lpstr>
      <vt:lpstr>Assignment Operator (=)</vt:lpstr>
      <vt:lpstr>Assignment Operator (=)</vt:lpstr>
      <vt:lpstr>Assignment Operator (=)</vt:lpstr>
      <vt:lpstr>Assignment Operator (=)</vt:lpstr>
      <vt:lpstr>Comparison Operator (==)</vt:lpstr>
      <vt:lpstr>Comparison Operator (==)</vt:lpstr>
      <vt:lpstr>Subscript operator [ ]</vt:lpstr>
      <vt:lpstr>Subscript operator[ ]</vt:lpstr>
      <vt:lpstr>Subscript operator[ ]</vt:lpstr>
      <vt:lpstr>Subscript operator[ ]</vt:lpstr>
      <vt:lpstr>Subscript operator[ ]</vt:lpstr>
      <vt:lpstr>Operator Overloading (CS 217) (Video Lecture – 25th March 2020)</vt:lpstr>
      <vt:lpstr>Operator Overloading – Part 3</vt:lpstr>
      <vt:lpstr>Calling an overloaded operator from native data types</vt:lpstr>
      <vt:lpstr>Calling an overloaded operator from native data types</vt:lpstr>
      <vt:lpstr>Calling an overloaded operator from native data types</vt:lpstr>
      <vt:lpstr>Friend Functions</vt:lpstr>
      <vt:lpstr>Calling an overloaded operator from native data types</vt:lpstr>
      <vt:lpstr>Example</vt:lpstr>
      <vt:lpstr>Example</vt:lpstr>
      <vt:lpstr>Overloading iostream operators &gt;&gt; and &lt;&lt;</vt:lpstr>
      <vt:lpstr>Overloading iostream operators &gt;&gt; and &lt;&lt;</vt:lpstr>
      <vt:lpstr>Example</vt:lpstr>
      <vt:lpstr>Example</vt:lpstr>
      <vt:lpstr>Example</vt:lpstr>
      <vt:lpstr>Overloading iostream operators &gt;&gt; and &lt;&lt;</vt:lpstr>
      <vt:lpstr>Overloading iostream operators &gt;&gt; and &lt;&lt;</vt:lpstr>
      <vt:lpstr>Data Conversion </vt:lpstr>
      <vt:lpstr>Conversion b/w Basic Types</vt:lpstr>
      <vt:lpstr>Explicit Conversion</vt:lpstr>
      <vt:lpstr>Conversion Between Objects and Basic Types</vt:lpstr>
      <vt:lpstr>PowerPoint Presentation</vt:lpstr>
      <vt:lpstr>From User Defined to Basic</vt:lpstr>
      <vt:lpstr>From User Defined to Basic</vt:lpstr>
      <vt:lpstr>From User Defined to Basic</vt:lpstr>
      <vt:lpstr>From User Defined to Basic</vt:lpstr>
      <vt:lpstr>Operator Overloading (CS 217) (Video Lecture – 27th March 2020)</vt:lpstr>
      <vt:lpstr>Conversion between Objects of Different Classes</vt:lpstr>
      <vt:lpstr>Example</vt:lpstr>
      <vt:lpstr>PowerPoint Presentation</vt:lpstr>
      <vt:lpstr>Pitfalls of Operator Overloading and Conversion</vt:lpstr>
      <vt:lpstr>Use Similar Meanings</vt:lpstr>
      <vt:lpstr>Show Restraint </vt:lpstr>
      <vt:lpstr>  Case Study: A Date Class</vt:lpstr>
      <vt:lpstr>PowerPoint Presentation</vt:lpstr>
      <vt:lpstr>PowerPoint Presentation</vt:lpstr>
      <vt:lpstr>PowerPoint Presentation</vt:lpstr>
      <vt:lpstr>PowerPoint Presentation</vt:lpstr>
      <vt:lpstr>PowerPoint Presentation</vt:lpstr>
      <vt:lpstr>PowerPoint Presentation</vt:lpstr>
      <vt:lpstr>String Library</vt:lpstr>
      <vt:lpstr>String Library</vt:lpstr>
      <vt:lpstr>String Library</vt:lpstr>
      <vt:lpstr>String Library</vt:lpstr>
      <vt:lpstr>String Library</vt:lpstr>
      <vt:lpstr>String Library</vt:lpstr>
      <vt:lpstr>String Library</vt:lpstr>
      <vt:lpstr>String Library</vt:lpstr>
      <vt:lpstr>String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Jawad Jaral</cp:lastModifiedBy>
  <cp:revision>528</cp:revision>
  <dcterms:created xsi:type="dcterms:W3CDTF">2012-08-28T12:59:58Z</dcterms:created>
  <dcterms:modified xsi:type="dcterms:W3CDTF">2020-10-27T05:44:07Z</dcterms:modified>
</cp:coreProperties>
</file>