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0" r:id="rId3"/>
    <p:sldId id="309" r:id="rId4"/>
    <p:sldId id="34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43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44" r:id="rId28"/>
    <p:sldId id="332" r:id="rId29"/>
    <p:sldId id="333" r:id="rId30"/>
    <p:sldId id="334" r:id="rId31"/>
    <p:sldId id="336" r:id="rId32"/>
    <p:sldId id="337" r:id="rId33"/>
    <p:sldId id="338" r:id="rId34"/>
    <p:sldId id="339" r:id="rId35"/>
    <p:sldId id="340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-102" y="-17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2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3E18F-3CB7-46A0-8301-0008DA77D6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CACHE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39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55339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64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0100 0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06237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84660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09 09 90 90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0e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5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1506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0001 0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7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58049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43898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0e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62586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16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0001 0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87924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38803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</a:t>
                      </a:r>
                      <a:r>
                        <a:rPr lang="en-US" sz="1100" baseline="0" dirty="0" smtClean="0">
                          <a:effectLst/>
                        </a:rPr>
                        <a:t> 11 11 11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 </a:t>
                      </a:r>
                      <a:r>
                        <a:rPr lang="en-US" sz="1100" dirty="0" err="1">
                          <a:effectLst/>
                        </a:rPr>
                        <a:t>ab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ab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e0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0e </a:t>
                      </a:r>
                      <a:r>
                        <a:rPr lang="en-US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direct mapped cache where each block holds 4 bytes data and 4 sets. Consider write through and write no-allocate strategies on write hits and miss respectively. The memory addresses are 8-bits.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27260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57031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32286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0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30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0929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3329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78202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65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83238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46896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24228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38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335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21447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4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43320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6940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19482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49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85788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0693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5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701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2-way associative cache where</a:t>
            </a:r>
          </a:p>
          <a:p>
            <a:r>
              <a:rPr lang="en-US" dirty="0" smtClean="0"/>
              <a:t>b = 4 bytes</a:t>
            </a:r>
          </a:p>
          <a:p>
            <a:r>
              <a:rPr lang="en-US" dirty="0" smtClean="0"/>
              <a:t>C = 16bytes</a:t>
            </a:r>
          </a:p>
          <a:p>
            <a:r>
              <a:rPr lang="en-US" dirty="0" smtClean="0"/>
              <a:t>Memory address bits = 8 bits</a:t>
            </a:r>
          </a:p>
          <a:p>
            <a:r>
              <a:rPr lang="en-US" dirty="0" smtClean="0"/>
              <a:t>The memory access sequence and memory is provided. Find the cache miss and hit rate. For write hits and misses use write back and write allocate policies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695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64893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62956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6666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48511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45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75163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28072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6	Cache Hit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29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146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10666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86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9069"/>
              </p:ext>
            </p:extLst>
          </p:nvPr>
        </p:nvGraphicFramePr>
        <p:xfrm>
          <a:off x="202795" y="2099248"/>
          <a:ext cx="2558877" cy="275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960581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69780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(binary)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00 01 11 00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00 10 11 00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00 11 00 00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00 11 01 00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34308"/>
              </p:ext>
            </p:extLst>
          </p:nvPr>
        </p:nvGraphicFramePr>
        <p:xfrm>
          <a:off x="3851563" y="2563830"/>
          <a:ext cx="4756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8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1274618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692728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930400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r>
                        <a:rPr lang="en-US" b="1" baseline="0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	Cache Hit =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4-way associative cache with block size 2 bytes and total capacity of 16bytes. The tag bits are 3 bits long. </a:t>
            </a:r>
          </a:p>
          <a:p>
            <a:r>
              <a:rPr lang="en-US" dirty="0" smtClean="0"/>
              <a:t>What are the total address bits?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0867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30926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56476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7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25956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08937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42795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078" y="5752976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09709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48759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078" y="5752976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4559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80539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078" y="5752976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25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54592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0566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09 09 90 90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97 85 64 87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49850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0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36820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283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40821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078" y="5752976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24913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81382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01250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4760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3565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93219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101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>
                <a:solidFill>
                  <a:srgbClr val="FFC000"/>
                </a:solidFill>
                <a:latin typeface="Cambria Math" panose="02040503050406030204" pitchFamily="18" charset="0"/>
              </a:rPr>
              <a:t>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1918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3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45778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2078" y="5752976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77886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94884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75295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6842"/>
              </p:ext>
            </p:extLst>
          </p:nvPr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	Cache Hit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65654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30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111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6156"/>
              </p:ext>
            </p:extLst>
          </p:nvPr>
        </p:nvGraphicFramePr>
        <p:xfrm>
          <a:off x="202795" y="2099248"/>
          <a:ext cx="1598296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87825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Address(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8655" y="2099248"/>
          <a:ext cx="2817091" cy="3029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254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126837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</a:t>
                      </a:r>
                      <a:r>
                        <a:rPr lang="en-US" sz="1100" b="1" dirty="0" smtClean="0">
                          <a:effectLst/>
                        </a:rPr>
                        <a:t>(</a:t>
                      </a:r>
                      <a:r>
                        <a:rPr lang="en-US" sz="1100" b="1" dirty="0" err="1" smtClean="0">
                          <a:effectLst/>
                        </a:rPr>
                        <a:t>dec</a:t>
                      </a:r>
                      <a:r>
                        <a:rPr lang="en-US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	Cache Hit = 5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18785"/>
              </p:ext>
            </p:extLst>
          </p:nvPr>
        </p:nvGraphicFramePr>
        <p:xfrm>
          <a:off x="3126510" y="2099248"/>
          <a:ext cx="4613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51">
                  <a:extLst>
                    <a:ext uri="{9D8B030D-6E8A-4147-A177-3AD203B41FA5}">
                      <a16:colId xmlns="" xmlns:a16="http://schemas.microsoft.com/office/drawing/2014/main" val="1276189241"/>
                    </a:ext>
                  </a:extLst>
                </a:gridCol>
                <a:gridCol w="920030">
                  <a:extLst>
                    <a:ext uri="{9D8B030D-6E8A-4147-A177-3AD203B41FA5}">
                      <a16:colId xmlns="" xmlns:a16="http://schemas.microsoft.com/office/drawing/2014/main" val="112668423"/>
                    </a:ext>
                  </a:extLst>
                </a:gridCol>
                <a:gridCol w="557166">
                  <a:extLst>
                    <a:ext uri="{9D8B030D-6E8A-4147-A177-3AD203B41FA5}">
                      <a16:colId xmlns="" xmlns:a16="http://schemas.microsoft.com/office/drawing/2014/main" val="3764878348"/>
                    </a:ext>
                  </a:extLst>
                </a:gridCol>
                <a:gridCol w="763634">
                  <a:extLst>
                    <a:ext uri="{9D8B030D-6E8A-4147-A177-3AD203B41FA5}">
                      <a16:colId xmlns="" xmlns:a16="http://schemas.microsoft.com/office/drawing/2014/main" val="3246322652"/>
                    </a:ext>
                  </a:extLst>
                </a:gridCol>
                <a:gridCol w="1062182">
                  <a:extLst>
                    <a:ext uri="{9D8B030D-6E8A-4147-A177-3AD203B41FA5}">
                      <a16:colId xmlns="" xmlns:a16="http://schemas.microsoft.com/office/drawing/2014/main" val="3423449322"/>
                    </a:ext>
                  </a:extLst>
                </a:gridCol>
                <a:gridCol w="812801">
                  <a:extLst>
                    <a:ext uri="{9D8B030D-6E8A-4147-A177-3AD203B41FA5}">
                      <a16:colId xmlns="" xmlns:a16="http://schemas.microsoft.com/office/drawing/2014/main" val="1002786256"/>
                    </a:ext>
                  </a:extLst>
                </a:gridCol>
              </a:tblGrid>
              <a:tr h="31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Tag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LRU</a:t>
                      </a:r>
                    </a:p>
                    <a:p>
                      <a:pPr algn="ctr"/>
                      <a:r>
                        <a:rPr lang="en-US" sz="1600" b="1" dirty="0" smtClean="0"/>
                        <a:t>bit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 bit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8939769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24533211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4171602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18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08828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079078"/>
                  </a:ext>
                </a:extLst>
              </a:tr>
              <a:tr h="312470">
                <a:tc rowSpan="4"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6971506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650960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002323"/>
                  </a:ext>
                </a:extLst>
              </a:tr>
              <a:tr h="31247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511581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2795" y="5796060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2078" y="6005061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30303" y="5814531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>
                <a:solidFill>
                  <a:srgbClr val="FFC000"/>
                </a:solidFill>
                <a:latin typeface="Cambria Math" panose="02040503050406030204" pitchFamily="18" charset="0"/>
              </a:rPr>
              <a:t>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774" y="5550016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45540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09 09 90 90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97 85 64 87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11584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28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0001 1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8087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09 09 90 90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97 85 64 87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06773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44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0010 1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2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83467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10629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09 09 90 90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94250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52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0011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92506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76177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09 09 90 90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70118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4</a:t>
            </a:r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0010 1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29443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9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2724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24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0001 1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76009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84848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09 09 90 90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00 00 00 00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37129"/>
              </p:ext>
            </p:extLst>
          </p:nvPr>
        </p:nvGraphicFramePr>
        <p:xfrm>
          <a:off x="3445165" y="2099248"/>
          <a:ext cx="507999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290">
                  <a:extLst>
                    <a:ext uri="{9D8B030D-6E8A-4147-A177-3AD203B41FA5}">
                      <a16:colId xmlns="" xmlns:a16="http://schemas.microsoft.com/office/drawing/2014/main" val="886007887"/>
                    </a:ext>
                  </a:extLst>
                </a:gridCol>
                <a:gridCol w="831272">
                  <a:extLst>
                    <a:ext uri="{9D8B030D-6E8A-4147-A177-3AD203B41FA5}">
                      <a16:colId xmlns="" xmlns:a16="http://schemas.microsoft.com/office/drawing/2014/main" val="1281911475"/>
                    </a:ext>
                  </a:extLst>
                </a:gridCol>
                <a:gridCol w="471055">
                  <a:extLst>
                    <a:ext uri="{9D8B030D-6E8A-4147-A177-3AD203B41FA5}">
                      <a16:colId xmlns="" xmlns:a16="http://schemas.microsoft.com/office/drawing/2014/main" val="1230779043"/>
                    </a:ext>
                  </a:extLst>
                </a:gridCol>
                <a:gridCol w="498763">
                  <a:extLst>
                    <a:ext uri="{9D8B030D-6E8A-4147-A177-3AD203B41FA5}">
                      <a16:colId xmlns="" xmlns:a16="http://schemas.microsoft.com/office/drawing/2014/main" val="2657162926"/>
                    </a:ext>
                  </a:extLst>
                </a:gridCol>
                <a:gridCol w="540841">
                  <a:extLst>
                    <a:ext uri="{9D8B030D-6E8A-4147-A177-3AD203B41FA5}">
                      <a16:colId xmlns="" xmlns:a16="http://schemas.microsoft.com/office/drawing/2014/main" val="2898034262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1962509400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2542716364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216482386"/>
                    </a:ext>
                  </a:extLst>
                </a:gridCol>
                <a:gridCol w="564444">
                  <a:extLst>
                    <a:ext uri="{9D8B030D-6E8A-4147-A177-3AD203B41FA5}">
                      <a16:colId xmlns="" xmlns:a16="http://schemas.microsoft.com/office/drawing/2014/main" val="4189046571"/>
                    </a:ext>
                  </a:extLst>
                </a:gridCol>
              </a:tblGrid>
              <a:tr h="319418">
                <a:tc rowSpan="2"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Set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Tag bits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V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LRU bit</a:t>
                      </a:r>
                      <a:endParaRPr lang="en-US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Dirty</a:t>
                      </a:r>
                      <a:r>
                        <a:rPr lang="en-US" sz="1200" b="1" baseline="0" dirty="0" smtClean="0"/>
                        <a:t> bit</a:t>
                      </a:r>
                      <a:endParaRPr lang="en-US" sz="12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Data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296119"/>
                  </a:ext>
                </a:extLst>
              </a:tr>
              <a:tr h="3194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6317975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9730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443991"/>
                  </a:ext>
                </a:extLst>
              </a:tr>
              <a:tr h="25908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9804113"/>
                  </a:ext>
                </a:extLst>
              </a:tr>
              <a:tr h="259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1121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2078" y="5323395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795" y="5366479"/>
            <a:ext cx="894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60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2078" y="5575480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0303" y="5384950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0011 1</a:t>
            </a:r>
            <a:r>
              <a:rPr lang="en-US" sz="2000" b="1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0774" y="5120435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5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3760"/>
              </p:ext>
            </p:extLst>
          </p:nvPr>
        </p:nvGraphicFramePr>
        <p:xfrm>
          <a:off x="202795" y="2099248"/>
          <a:ext cx="2558877" cy="2507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0471">
                  <a:extLst>
                    <a:ext uri="{9D8B030D-6E8A-4147-A177-3AD203B41FA5}">
                      <a16:colId xmlns="" xmlns:a16="http://schemas.microsoft.com/office/drawing/2014/main" val="1104087712"/>
                    </a:ext>
                  </a:extLst>
                </a:gridCol>
                <a:gridCol w="1020940">
                  <a:extLst>
                    <a:ext uri="{9D8B030D-6E8A-4147-A177-3AD203B41FA5}">
                      <a16:colId xmlns="" xmlns:a16="http://schemas.microsoft.com/office/drawing/2014/main" val="2162568913"/>
                    </a:ext>
                  </a:extLst>
                </a:gridCol>
                <a:gridCol w="1027466">
                  <a:extLst>
                    <a:ext uri="{9D8B030D-6E8A-4147-A177-3AD203B41FA5}">
                      <a16:colId xmlns="" xmlns:a16="http://schemas.microsoft.com/office/drawing/2014/main" val="3490908937"/>
                    </a:ext>
                  </a:extLst>
                </a:gridCol>
              </a:tblGrid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Op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44147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619661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5565513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01 01 01</a:t>
                      </a:r>
                      <a:r>
                        <a:rPr lang="en-US" sz="1100" baseline="0" dirty="0" smtClean="0">
                          <a:effectLst/>
                        </a:rPr>
                        <a:t>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04753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02 02 02 02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1876144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09069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0349406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e0 </a:t>
                      </a:r>
                      <a:r>
                        <a:rPr lang="en-US" sz="1100" dirty="0" err="1" smtClean="0">
                          <a:effectLst/>
                        </a:rPr>
                        <a:t>e0</a:t>
                      </a:r>
                      <a:r>
                        <a:rPr lang="en-US" sz="1100" dirty="0" smtClean="0">
                          <a:effectLst/>
                        </a:rPr>
                        <a:t> 0e </a:t>
                      </a:r>
                      <a:r>
                        <a:rPr lang="en-US" sz="1100" dirty="0" err="1" smtClean="0">
                          <a:effectLst/>
                        </a:rPr>
                        <a:t>0e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473026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561577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11 11 11 11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615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67236"/>
              </p:ext>
            </p:extLst>
          </p:nvPr>
        </p:nvGraphicFramePr>
        <p:xfrm>
          <a:off x="9208655" y="2099248"/>
          <a:ext cx="2817091" cy="372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8535">
                  <a:extLst>
                    <a:ext uri="{9D8B030D-6E8A-4147-A177-3AD203B41FA5}">
                      <a16:colId xmlns="" xmlns:a16="http://schemas.microsoft.com/office/drawing/2014/main" val="86451644"/>
                    </a:ext>
                  </a:extLst>
                </a:gridCol>
                <a:gridCol w="1818556">
                  <a:extLst>
                    <a:ext uri="{9D8B030D-6E8A-4147-A177-3AD203B41FA5}">
                      <a16:colId xmlns="" xmlns:a16="http://schemas.microsoft.com/office/drawing/2014/main" val="260459080"/>
                    </a:ext>
                  </a:extLst>
                </a:gridCol>
              </a:tblGrid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Address (</a:t>
                      </a:r>
                      <a:r>
                        <a:rPr lang="en-US" sz="1100" b="1" dirty="0" err="1">
                          <a:effectLst/>
                        </a:rPr>
                        <a:t>dec</a:t>
                      </a:r>
                      <a:r>
                        <a:rPr lang="en-US" sz="1100" b="1" dirty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(Hex)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08337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aa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48460249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bb bb bb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87783387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cc cc cc cc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73949174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 dd dd 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38842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 ab ab 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3711170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ff ff ff 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4959923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84 84 84 84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304774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12 34 56 78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8497668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87 65 43 21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8203655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09 09 90 90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0082632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ee ee ee 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47434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01 01</a:t>
                      </a:r>
                      <a:r>
                        <a:rPr lang="en-US" sz="1100" baseline="0" dirty="0" smtClean="0">
                          <a:effectLst/>
                        </a:rPr>
                        <a:t> 01 01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6883531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1b 1b 1b 1b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6383966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090561"/>
                  </a:ext>
                </a:extLst>
              </a:tr>
              <a:tr h="233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0f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0f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1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2216</TotalTime>
  <Words>4495</Words>
  <Application>Microsoft Office PowerPoint</Application>
  <PresentationFormat>Custom</PresentationFormat>
  <Paragraphs>2745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PowerPoint Presentation</vt:lpstr>
      <vt:lpstr>Example 01</vt:lpstr>
      <vt:lpstr>Example 01</vt:lpstr>
      <vt:lpstr>Example 01</vt:lpstr>
      <vt:lpstr>Example 01</vt:lpstr>
      <vt:lpstr>Example 01</vt:lpstr>
      <vt:lpstr>Example 01</vt:lpstr>
      <vt:lpstr>Example 01</vt:lpstr>
      <vt:lpstr>Example 01</vt:lpstr>
      <vt:lpstr>Example 01</vt:lpstr>
      <vt:lpstr>Example 01</vt:lpstr>
      <vt:lpstr>Example 01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02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  <vt:lpstr>Example 03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saroshshahid@gmail.com</dc:creator>
  <cp:lastModifiedBy>chilwan</cp:lastModifiedBy>
  <cp:revision>128</cp:revision>
  <dcterms:created xsi:type="dcterms:W3CDTF">2020-03-26T04:42:27Z</dcterms:created>
  <dcterms:modified xsi:type="dcterms:W3CDTF">2020-04-10T08:35:21Z</dcterms:modified>
</cp:coreProperties>
</file>