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70" r:id="rId8"/>
    <p:sldId id="271" r:id="rId9"/>
    <p:sldId id="261" r:id="rId10"/>
    <p:sldId id="262" r:id="rId11"/>
    <p:sldId id="264" r:id="rId12"/>
    <p:sldId id="265" r:id="rId13"/>
    <p:sldId id="266" r:id="rId14"/>
    <p:sldId id="267" r:id="rId15"/>
    <p:sldId id="268" r:id="rId16"/>
    <p:sldId id="272" r:id="rId17"/>
    <p:sldId id="263" r:id="rId18"/>
    <p:sldId id="273" r:id="rId19"/>
    <p:sldId id="274" r:id="rId20"/>
    <p:sldId id="275" r:id="rId21"/>
    <p:sldId id="276" r:id="rId22"/>
    <p:sldId id="282"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2628" y="-17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022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185946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656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C3E18F-3CB7-46A0-8301-0008DA77D65A}"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98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C3E18F-3CB7-46A0-8301-0008DA77D65A}" type="datetimeFigureOut">
              <a:rPr lang="en-US" smtClean="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E1C207-5865-4CAC-89F6-E075B21F78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49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C3E18F-3CB7-46A0-8301-0008DA77D65A}"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2571788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C3E18F-3CB7-46A0-8301-0008DA77D65A}" type="datetimeFigureOut">
              <a:rPr lang="en-US" smtClean="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8511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C3E18F-3CB7-46A0-8301-0008DA77D65A}" type="datetimeFigureOut">
              <a:rPr lang="en-US" smtClean="0"/>
              <a:t>4/1/2020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216564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C3E18F-3CB7-46A0-8301-0008DA77D65A}" type="datetimeFigureOut">
              <a:rPr lang="en-US" smtClean="0"/>
              <a:t>4/1/2020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2138054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C3E18F-3CB7-46A0-8301-0008DA77D65A}" type="datetimeFigureOut">
              <a:rPr lang="en-US" smtClean="0"/>
              <a:t>4/1/2020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5E1C207-5865-4CAC-89F6-E075B21F7846}" type="slidenum">
              <a:rPr lang="en-US" smtClean="0"/>
              <a:t>‹#›</a:t>
            </a:fld>
            <a:endParaRPr lang="en-US"/>
          </a:p>
        </p:txBody>
      </p:sp>
    </p:spTree>
    <p:extLst>
      <p:ext uri="{BB962C8B-B14F-4D97-AF65-F5344CB8AC3E}">
        <p14:creationId xmlns:p14="http://schemas.microsoft.com/office/powerpoint/2010/main" val="332984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4C3E18F-3CB7-46A0-8301-0008DA77D65A}" type="datetimeFigureOut">
              <a:rPr lang="en-US" smtClean="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E1C207-5865-4CAC-89F6-E075B21F7846}" type="slidenum">
              <a:rPr lang="en-US" smtClean="0"/>
              <a:t>‹#›</a:t>
            </a:fld>
            <a:endParaRPr lang="en-US"/>
          </a:p>
        </p:txBody>
      </p:sp>
    </p:spTree>
    <p:extLst>
      <p:ext uri="{BB962C8B-B14F-4D97-AF65-F5344CB8AC3E}">
        <p14:creationId xmlns:p14="http://schemas.microsoft.com/office/powerpoint/2010/main" val="345931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C3E18F-3CB7-46A0-8301-0008DA77D65A}" type="datetimeFigureOut">
              <a:rPr lang="en-US" smtClean="0"/>
              <a:t>4/1/2020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5E1C207-5865-4CAC-89F6-E075B21F784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76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Cache </a:t>
            </a:r>
            <a:endParaRPr lang="en-US" dirty="0"/>
          </a:p>
        </p:txBody>
      </p:sp>
      <p:sp>
        <p:nvSpPr>
          <p:cNvPr id="3" name="Subtitle 2"/>
          <p:cNvSpPr>
            <a:spLocks noGrp="1"/>
          </p:cNvSpPr>
          <p:nvPr>
            <p:ph type="subTitle" idx="1"/>
          </p:nvPr>
        </p:nvSpPr>
        <p:spPr/>
        <p:txBody>
          <a:bodyPr>
            <a:normAutofit/>
          </a:bodyPr>
          <a:lstStyle/>
          <a:p>
            <a:r>
              <a:rPr lang="en-US" b="1" dirty="0" smtClean="0"/>
              <a:t>Compiled by:</a:t>
            </a:r>
          </a:p>
          <a:p>
            <a:r>
              <a:rPr lang="en-US" dirty="0" smtClean="0"/>
              <a:t>	</a:t>
            </a:r>
            <a:r>
              <a:rPr lang="en-US" dirty="0" err="1" smtClean="0"/>
              <a:t>Sarosh</a:t>
            </a:r>
            <a:r>
              <a:rPr lang="en-US" dirty="0" smtClean="0"/>
              <a:t> </a:t>
            </a:r>
            <a:r>
              <a:rPr lang="en-US" dirty="0" err="1" smtClean="0"/>
              <a:t>shahid</a:t>
            </a:r>
            <a:endParaRPr lang="en-US" dirty="0"/>
          </a:p>
        </p:txBody>
      </p:sp>
    </p:spTree>
    <p:extLst>
      <p:ext uri="{BB962C8B-B14F-4D97-AF65-F5344CB8AC3E}">
        <p14:creationId xmlns:p14="http://schemas.microsoft.com/office/powerpoint/2010/main" val="36529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Performance Analysis</a:t>
            </a:r>
            <a:endParaRPr lang="en-US" dirty="0"/>
          </a:p>
        </p:txBody>
      </p:sp>
      <p:sp>
        <p:nvSpPr>
          <p:cNvPr id="4" name="Content Placeholder 3"/>
          <p:cNvSpPr>
            <a:spLocks noGrp="1"/>
          </p:cNvSpPr>
          <p:nvPr>
            <p:ph sz="half" idx="1"/>
          </p:nvPr>
        </p:nvSpPr>
        <p:spPr>
          <a:xfrm>
            <a:off x="1097278" y="1845734"/>
            <a:ext cx="10058401" cy="1747211"/>
          </a:xfrm>
        </p:spPr>
        <p:txBody>
          <a:bodyPr>
            <a:normAutofit/>
          </a:bodyPr>
          <a:lstStyle/>
          <a:p>
            <a:pPr marL="0" indent="0">
              <a:buNone/>
            </a:pPr>
            <a:r>
              <a:rPr lang="en-US" b="1" u="sng" dirty="0" smtClean="0"/>
              <a:t>Example</a:t>
            </a:r>
            <a:endParaRPr lang="en-US" b="1" u="sng" dirty="0"/>
          </a:p>
          <a:p>
            <a:pPr marL="0" indent="0">
              <a:buNone/>
            </a:pPr>
            <a:r>
              <a:rPr lang="en-US" sz="1800" b="1" dirty="0" smtClean="0"/>
              <a:t>Suppose a program has 2000 data access instructions (load or stores), and 1250 of these requested data values are found in the cache. The other 750 data values are supplied to the processor by main memory or disk memory. What are the miss and hit rates for the cache?</a:t>
            </a:r>
          </a:p>
        </p:txBody>
      </p:sp>
      <mc:AlternateContent xmlns:mc="http://schemas.openxmlformats.org/markup-compatibility/2006" xmlns:a14="http://schemas.microsoft.com/office/drawing/2010/main">
        <mc:Choice Requires="a14">
          <p:sp>
            <p:nvSpPr>
              <p:cNvPr id="3" name="Content Placeholder 2"/>
              <p:cNvSpPr>
                <a:spLocks noGrp="1"/>
              </p:cNvSpPr>
              <p:nvPr>
                <p:ph sz="half" idx="2"/>
              </p:nvPr>
            </p:nvSpPr>
            <p:spPr>
              <a:xfrm>
                <a:off x="1097277" y="3306618"/>
                <a:ext cx="10058401" cy="2608659"/>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𝑀𝑖𝑠𝑠</m:t>
                      </m:r>
                      <m:r>
                        <a:rPr lang="en-US" sz="1200" i="1">
                          <a:latin typeface="Cambria Math" panose="02040503050406030204" pitchFamily="18" charset="0"/>
                        </a:rPr>
                        <m:t> </m:t>
                      </m:r>
                      <m:r>
                        <a:rPr lang="en-US" sz="1200" i="1">
                          <a:latin typeface="Cambria Math" panose="02040503050406030204" pitchFamily="18" charset="0"/>
                        </a:rPr>
                        <m:t>𝑅𝑎𝑡𝑒</m:t>
                      </m:r>
                      <m:r>
                        <a:rPr lang="en-US" sz="1200" i="1">
                          <a:latin typeface="Cambria Math" panose="02040503050406030204" pitchFamily="18" charset="0"/>
                        </a:rPr>
                        <m:t>=</m:t>
                      </m:r>
                      <m:f>
                        <m:fPr>
                          <m:ctrlPr>
                            <a:rPr lang="en-US" sz="1200" i="1">
                              <a:latin typeface="Cambria Math"/>
                            </a:rPr>
                          </m:ctrlPr>
                        </m:fPr>
                        <m:num>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𝑚𝑖𝑠𝑠𝑒𝑠</m:t>
                          </m:r>
                        </m:num>
                        <m:den>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𝑡𝑜𝑡𝑎𝑙</m:t>
                          </m:r>
                          <m:r>
                            <a:rPr lang="en-US" sz="1200" i="1">
                              <a:latin typeface="Cambria Math" panose="02040503050406030204" pitchFamily="18" charset="0"/>
                            </a:rPr>
                            <m:t> </m:t>
                          </m:r>
                          <m:r>
                            <a:rPr lang="en-US" sz="1200" i="1">
                              <a:latin typeface="Cambria Math" panose="02040503050406030204" pitchFamily="18" charset="0"/>
                            </a:rPr>
                            <m:t>𝑚𝑒𝑚𝑜𝑟𝑦</m:t>
                          </m:r>
                          <m:r>
                            <a:rPr lang="en-US" sz="1200" i="1">
                              <a:latin typeface="Cambria Math" panose="02040503050406030204" pitchFamily="18" charset="0"/>
                            </a:rPr>
                            <m:t> </m:t>
                          </m:r>
                          <m:r>
                            <a:rPr lang="en-US" sz="1200" i="1">
                              <a:latin typeface="Cambria Math" panose="02040503050406030204" pitchFamily="18" charset="0"/>
                            </a:rPr>
                            <m:t>𝐴𝑐𝑐𝑒𝑠𝑠𝑒𝑠</m:t>
                          </m:r>
                        </m:den>
                      </m:f>
                      <m:r>
                        <a:rPr lang="en-US" sz="1200" i="1">
                          <a:latin typeface="Cambria Math" panose="02040503050406030204" pitchFamily="18" charset="0"/>
                        </a:rPr>
                        <m:t>=1 −</m:t>
                      </m:r>
                      <m:r>
                        <a:rPr lang="en-US" sz="1200" i="1">
                          <a:latin typeface="Cambria Math" panose="02040503050406030204" pitchFamily="18" charset="0"/>
                        </a:rPr>
                        <m:t>𝐻𝑖𝑡</m:t>
                      </m:r>
                      <m:r>
                        <a:rPr lang="en-US" sz="1200" i="1">
                          <a:latin typeface="Cambria Math" panose="02040503050406030204" pitchFamily="18" charset="0"/>
                        </a:rPr>
                        <m:t> </m:t>
                      </m:r>
                      <m:r>
                        <a:rPr lang="en-US" sz="1200" i="1">
                          <a:latin typeface="Cambria Math" panose="02040503050406030204" pitchFamily="18" charset="0"/>
                        </a:rPr>
                        <m:t>𝑅𝑎𝑡𝑒</m:t>
                      </m:r>
                    </m:oMath>
                  </m:oMathPara>
                </a14:m>
                <a:endParaRPr lang="en-US" sz="1200" i="1" dirty="0">
                  <a:latin typeface="Cambria Math" panose="02040503050406030204" pitchFamily="18" charset="0"/>
                </a:endParaRPr>
              </a:p>
              <a:p>
                <a:pPr marL="0" indent="0">
                  <a:buNone/>
                </a:pPr>
                <a:endParaRPr lang="en-US" sz="12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200" i="1">
                          <a:latin typeface="Cambria Math" panose="02040503050406030204" pitchFamily="18" charset="0"/>
                        </a:rPr>
                        <m:t> </m:t>
                      </m:r>
                      <m:r>
                        <a:rPr lang="en-US" sz="1200" i="1">
                          <a:latin typeface="Cambria Math" panose="02040503050406030204" pitchFamily="18" charset="0"/>
                        </a:rPr>
                        <m:t>𝐻𝑖𝑡</m:t>
                      </m:r>
                      <m:r>
                        <a:rPr lang="en-US" sz="1200" i="1">
                          <a:latin typeface="Cambria Math" panose="02040503050406030204" pitchFamily="18" charset="0"/>
                        </a:rPr>
                        <m:t> </m:t>
                      </m:r>
                      <m:r>
                        <a:rPr lang="en-US" sz="1200" i="1">
                          <a:latin typeface="Cambria Math" panose="02040503050406030204" pitchFamily="18" charset="0"/>
                        </a:rPr>
                        <m:t>𝑅𝑎𝑡𝑒</m:t>
                      </m:r>
                      <m:r>
                        <a:rPr lang="en-US" sz="1200" i="1">
                          <a:latin typeface="Cambria Math" panose="02040503050406030204" pitchFamily="18" charset="0"/>
                        </a:rPr>
                        <m:t>=</m:t>
                      </m:r>
                      <m:f>
                        <m:fPr>
                          <m:ctrlPr>
                            <a:rPr lang="en-US" sz="1200" i="1">
                              <a:latin typeface="Cambria Math"/>
                            </a:rPr>
                          </m:ctrlPr>
                        </m:fPr>
                        <m:num>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h𝑖𝑡𝑠</m:t>
                          </m:r>
                        </m:num>
                        <m:den>
                          <m:r>
                            <a:rPr lang="en-US" sz="1200" i="1">
                              <a:latin typeface="Cambria Math" panose="02040503050406030204" pitchFamily="18" charset="0"/>
                            </a:rPr>
                            <m:t>𝑁𝑢𝑚𝑏𝑒𝑟</m:t>
                          </m:r>
                          <m:r>
                            <a:rPr lang="en-US" sz="1200" i="1">
                              <a:latin typeface="Cambria Math" panose="02040503050406030204" pitchFamily="18" charset="0"/>
                            </a:rPr>
                            <m:t> </m:t>
                          </m:r>
                          <m:r>
                            <a:rPr lang="en-US" sz="1200" i="1">
                              <a:latin typeface="Cambria Math" panose="02040503050406030204" pitchFamily="18" charset="0"/>
                            </a:rPr>
                            <m:t>𝑜𝑓</m:t>
                          </m:r>
                          <m:r>
                            <a:rPr lang="en-US" sz="1200" i="1">
                              <a:latin typeface="Cambria Math" panose="02040503050406030204" pitchFamily="18" charset="0"/>
                            </a:rPr>
                            <m:t> </m:t>
                          </m:r>
                          <m:r>
                            <a:rPr lang="en-US" sz="1200" i="1">
                              <a:latin typeface="Cambria Math" panose="02040503050406030204" pitchFamily="18" charset="0"/>
                            </a:rPr>
                            <m:t>𝑡𝑜𝑡𝑎𝑙</m:t>
                          </m:r>
                          <m:r>
                            <a:rPr lang="en-US" sz="1200" i="1">
                              <a:latin typeface="Cambria Math" panose="02040503050406030204" pitchFamily="18" charset="0"/>
                            </a:rPr>
                            <m:t> </m:t>
                          </m:r>
                          <m:r>
                            <a:rPr lang="en-US" sz="1200" i="1">
                              <a:latin typeface="Cambria Math" panose="02040503050406030204" pitchFamily="18" charset="0"/>
                            </a:rPr>
                            <m:t>𝑚𝑒𝑚𝑜𝑟𝑦</m:t>
                          </m:r>
                          <m:r>
                            <a:rPr lang="en-US" sz="1200" i="1">
                              <a:latin typeface="Cambria Math" panose="02040503050406030204" pitchFamily="18" charset="0"/>
                            </a:rPr>
                            <m:t> </m:t>
                          </m:r>
                          <m:r>
                            <a:rPr lang="en-US" sz="1200" i="1">
                              <a:latin typeface="Cambria Math" panose="02040503050406030204" pitchFamily="18" charset="0"/>
                            </a:rPr>
                            <m:t>𝐴𝑐𝑐𝑒𝑠𝑠𝑒𝑠</m:t>
                          </m:r>
                        </m:den>
                      </m:f>
                      <m:r>
                        <a:rPr lang="en-US" sz="1200" i="1">
                          <a:latin typeface="Cambria Math" panose="02040503050406030204" pitchFamily="18" charset="0"/>
                        </a:rPr>
                        <m:t>=1 −</m:t>
                      </m:r>
                      <m:r>
                        <a:rPr lang="en-US" sz="1200" i="1">
                          <a:latin typeface="Cambria Math" panose="02040503050406030204" pitchFamily="18" charset="0"/>
                        </a:rPr>
                        <m:t>𝑀𝑖𝑠𝑠</m:t>
                      </m:r>
                      <m:r>
                        <a:rPr lang="en-US" sz="1200" i="1">
                          <a:latin typeface="Cambria Math" panose="02040503050406030204" pitchFamily="18" charset="0"/>
                        </a:rPr>
                        <m:t> </m:t>
                      </m:r>
                      <m:r>
                        <a:rPr lang="en-US" sz="1200" i="1">
                          <a:latin typeface="Cambria Math" panose="02040503050406030204" pitchFamily="18" charset="0"/>
                        </a:rPr>
                        <m:t>𝑅𝑎𝑡𝑒</m:t>
                      </m:r>
                    </m:oMath>
                  </m:oMathPara>
                </a14:m>
                <a:endParaRPr lang="en-US" sz="1200" i="1" dirty="0" smtClean="0">
                  <a:latin typeface="Cambria Math" panose="02040503050406030204" pitchFamily="18" charset="0"/>
                </a:endParaRPr>
              </a:p>
              <a:p>
                <a:pPr marL="0" indent="0">
                  <a:buNone/>
                </a:pPr>
                <a:r>
                  <a:rPr lang="en-US" b="1" u="sng" dirty="0" smtClean="0"/>
                  <a:t>Solution</a:t>
                </a:r>
                <a:endParaRPr lang="en-US" i="1" dirty="0" smtClean="0">
                  <a:latin typeface="Cambria Math" panose="02040503050406030204" pitchFamily="18" charset="0"/>
                </a:endParaRPr>
              </a:p>
              <a:p>
                <a:pPr marL="0" indent="0" algn="r">
                  <a:buNone/>
                </a:pPr>
                <a14:m>
                  <m:oMathPara xmlns:m="http://schemas.openxmlformats.org/officeDocument/2006/math">
                    <m:oMathParaPr>
                      <m:jc m:val="left"/>
                    </m:oMathParaPr>
                    <m:oMath xmlns:m="http://schemas.openxmlformats.org/officeDocument/2006/math">
                      <m:r>
                        <a:rPr lang="en-US" sz="1400" b="1" i="1" smtClean="0">
                          <a:latin typeface="Cambria Math" panose="02040503050406030204" pitchFamily="18" charset="0"/>
                        </a:rPr>
                        <m:t>𝑴𝒊𝒔𝒔</m:t>
                      </m:r>
                      <m:r>
                        <a:rPr lang="en-US" sz="1400" b="1" i="1" smtClean="0">
                          <a:latin typeface="Cambria Math" panose="02040503050406030204" pitchFamily="18" charset="0"/>
                        </a:rPr>
                        <m:t> </m:t>
                      </m:r>
                      <m:r>
                        <a:rPr lang="en-US" sz="1400" b="1" i="1" smtClean="0">
                          <a:latin typeface="Cambria Math" panose="02040503050406030204" pitchFamily="18" charset="0"/>
                        </a:rPr>
                        <m:t>𝑹𝒂𝒕𝒆</m:t>
                      </m:r>
                      <m:r>
                        <a:rPr lang="en-US" sz="1400" b="1" i="1" smtClean="0">
                          <a:latin typeface="Cambria Math" panose="02040503050406030204" pitchFamily="18" charset="0"/>
                        </a:rPr>
                        <m:t>=</m:t>
                      </m:r>
                      <m:f>
                        <m:fPr>
                          <m:ctrlPr>
                            <a:rPr lang="en-US" sz="1400" b="1" i="1">
                              <a:latin typeface="Cambria Math"/>
                            </a:rPr>
                          </m:ctrlPr>
                        </m:fPr>
                        <m:num>
                          <m:r>
                            <a:rPr lang="en-US" sz="1400" b="1" i="1">
                              <a:latin typeface="Cambria Math" panose="02040503050406030204" pitchFamily="18" charset="0"/>
                            </a:rPr>
                            <m:t>𝑵𝒖𝒎𝒃𝒆𝒓</m:t>
                          </m:r>
                          <m:r>
                            <a:rPr lang="en-US" sz="1400" b="1" i="1">
                              <a:latin typeface="Cambria Math" panose="02040503050406030204" pitchFamily="18" charset="0"/>
                            </a:rPr>
                            <m:t> </m:t>
                          </m:r>
                          <m:r>
                            <a:rPr lang="en-US" sz="1400" b="1" i="1">
                              <a:latin typeface="Cambria Math" panose="02040503050406030204" pitchFamily="18" charset="0"/>
                            </a:rPr>
                            <m:t>𝒐𝒇</m:t>
                          </m:r>
                          <m:r>
                            <a:rPr lang="en-US" sz="1400" b="1" i="1">
                              <a:latin typeface="Cambria Math" panose="02040503050406030204" pitchFamily="18" charset="0"/>
                            </a:rPr>
                            <m:t> </m:t>
                          </m:r>
                          <m:r>
                            <a:rPr lang="en-US" sz="1400" b="1" i="1">
                              <a:latin typeface="Cambria Math" panose="02040503050406030204" pitchFamily="18" charset="0"/>
                            </a:rPr>
                            <m:t>𝒎𝒊𝒔𝒔𝒆𝒔</m:t>
                          </m:r>
                        </m:num>
                        <m:den>
                          <m:r>
                            <a:rPr lang="en-US" sz="1400" b="1" i="1">
                              <a:latin typeface="Cambria Math" panose="02040503050406030204" pitchFamily="18" charset="0"/>
                            </a:rPr>
                            <m:t>𝑵𝒖𝒎𝒃𝒆𝒓</m:t>
                          </m:r>
                          <m:r>
                            <a:rPr lang="en-US" sz="1400" b="1" i="1">
                              <a:latin typeface="Cambria Math" panose="02040503050406030204" pitchFamily="18" charset="0"/>
                            </a:rPr>
                            <m:t> </m:t>
                          </m:r>
                          <m:r>
                            <a:rPr lang="en-US" sz="1400" b="1" i="1">
                              <a:latin typeface="Cambria Math" panose="02040503050406030204" pitchFamily="18" charset="0"/>
                            </a:rPr>
                            <m:t>𝒐𝒇</m:t>
                          </m:r>
                          <m:r>
                            <a:rPr lang="en-US" sz="1400" b="1" i="1">
                              <a:latin typeface="Cambria Math" panose="02040503050406030204" pitchFamily="18" charset="0"/>
                            </a:rPr>
                            <m:t> </m:t>
                          </m:r>
                          <m:r>
                            <a:rPr lang="en-US" sz="1400" b="1" i="1">
                              <a:latin typeface="Cambria Math" panose="02040503050406030204" pitchFamily="18" charset="0"/>
                            </a:rPr>
                            <m:t>𝒕𝒐𝒕𝒂𝒍</m:t>
                          </m:r>
                          <m:r>
                            <a:rPr lang="en-US" sz="1400" b="1" i="1">
                              <a:latin typeface="Cambria Math" panose="02040503050406030204" pitchFamily="18" charset="0"/>
                            </a:rPr>
                            <m:t> </m:t>
                          </m:r>
                          <m:r>
                            <a:rPr lang="en-US" sz="1400" b="1" i="1">
                              <a:latin typeface="Cambria Math" panose="02040503050406030204" pitchFamily="18" charset="0"/>
                            </a:rPr>
                            <m:t>𝒎𝒆𝒎𝒐𝒓𝒚</m:t>
                          </m:r>
                          <m:r>
                            <a:rPr lang="en-US" sz="1400" b="1" i="1">
                              <a:latin typeface="Cambria Math" panose="02040503050406030204" pitchFamily="18" charset="0"/>
                            </a:rPr>
                            <m:t> </m:t>
                          </m:r>
                          <m:r>
                            <a:rPr lang="en-US" sz="1400" b="1" i="1">
                              <a:latin typeface="Cambria Math" panose="02040503050406030204" pitchFamily="18" charset="0"/>
                            </a:rPr>
                            <m:t>𝑨𝒄𝒄𝒆𝒔𝒔𝒆𝒔</m:t>
                          </m:r>
                        </m:den>
                      </m:f>
                      <m:r>
                        <a:rPr lang="en-US" sz="1400" b="1" i="1">
                          <a:latin typeface="Cambria Math" panose="02040503050406030204" pitchFamily="18" charset="0"/>
                        </a:rPr>
                        <m:t>=</m:t>
                      </m:r>
                      <m:r>
                        <a:rPr lang="en-US" sz="1400" b="1" i="1" smtClean="0">
                          <a:latin typeface="Cambria Math" panose="02040503050406030204" pitchFamily="18" charset="0"/>
                        </a:rPr>
                        <m:t> </m:t>
                      </m:r>
                      <m:f>
                        <m:fPr>
                          <m:ctrlPr>
                            <a:rPr lang="en-US" sz="1400" b="1" i="1" smtClean="0">
                              <a:latin typeface="Cambria Math"/>
                            </a:rPr>
                          </m:ctrlPr>
                        </m:fPr>
                        <m:num>
                          <m:r>
                            <a:rPr lang="en-US" sz="1400" b="1" i="1" smtClean="0">
                              <a:latin typeface="Cambria Math" panose="02040503050406030204" pitchFamily="18" charset="0"/>
                            </a:rPr>
                            <m:t>𝟕𝟓𝟎</m:t>
                          </m:r>
                          <m:r>
                            <a:rPr lang="en-US" sz="1400" b="1" i="1" smtClean="0">
                              <a:latin typeface="Cambria Math" panose="02040503050406030204" pitchFamily="18" charset="0"/>
                            </a:rPr>
                            <m:t> </m:t>
                          </m:r>
                        </m:num>
                        <m:den>
                          <m:r>
                            <a:rPr lang="en-US" sz="1400" b="1" i="1" smtClean="0">
                              <a:latin typeface="Cambria Math" panose="02040503050406030204" pitchFamily="18" charset="0"/>
                            </a:rPr>
                            <m:t>𝟐𝟎𝟎𝟎</m:t>
                          </m:r>
                        </m:den>
                      </m:f>
                      <m:r>
                        <a:rPr lang="en-US" sz="1400" b="1" i="1" smtClean="0">
                          <a:latin typeface="Cambria Math" panose="02040503050406030204" pitchFamily="18" charset="0"/>
                        </a:rPr>
                        <m:t>=</m:t>
                      </m:r>
                      <m:r>
                        <a:rPr lang="en-US" sz="1400" b="1" i="1" smtClean="0">
                          <a:latin typeface="Cambria Math" panose="02040503050406030204" pitchFamily="18" charset="0"/>
                        </a:rPr>
                        <m:t>𝟎</m:t>
                      </m:r>
                      <m:r>
                        <a:rPr lang="en-US" sz="1400" b="1" i="1" smtClean="0">
                          <a:latin typeface="Cambria Math" panose="02040503050406030204" pitchFamily="18" charset="0"/>
                        </a:rPr>
                        <m:t>.</m:t>
                      </m:r>
                      <m:r>
                        <a:rPr lang="en-US" sz="1400" b="1" i="1" smtClean="0">
                          <a:latin typeface="Cambria Math" panose="02040503050406030204" pitchFamily="18" charset="0"/>
                        </a:rPr>
                        <m:t>𝟑𝟕𝟓</m:t>
                      </m:r>
                      <m:r>
                        <a:rPr lang="en-US" sz="1400" b="1" i="1" smtClean="0">
                          <a:latin typeface="Cambria Math" panose="02040503050406030204" pitchFamily="18" charset="0"/>
                        </a:rPr>
                        <m:t>=</m:t>
                      </m:r>
                      <m:r>
                        <a:rPr lang="en-US" sz="1400" b="1" i="1" smtClean="0">
                          <a:latin typeface="Cambria Math" panose="02040503050406030204" pitchFamily="18" charset="0"/>
                        </a:rPr>
                        <m:t>𝟑𝟕</m:t>
                      </m:r>
                      <m:r>
                        <a:rPr lang="en-US" sz="1400" b="1" i="1" smtClean="0">
                          <a:latin typeface="Cambria Math" panose="02040503050406030204" pitchFamily="18" charset="0"/>
                        </a:rPr>
                        <m:t>.</m:t>
                      </m:r>
                      <m:r>
                        <a:rPr lang="en-US" sz="1400" b="1" i="1" smtClean="0">
                          <a:latin typeface="Cambria Math" panose="02040503050406030204" pitchFamily="18" charset="0"/>
                        </a:rPr>
                        <m:t>𝟓</m:t>
                      </m:r>
                      <m:r>
                        <a:rPr lang="en-US" sz="1400" b="1" i="1" smtClean="0">
                          <a:latin typeface="Cambria Math" panose="02040503050406030204" pitchFamily="18" charset="0"/>
                        </a:rPr>
                        <m:t>%</m:t>
                      </m:r>
                    </m:oMath>
                  </m:oMathPara>
                </a14:m>
                <a:endParaRPr lang="en-US" sz="1400" b="1" i="1" dirty="0" smtClean="0">
                  <a:latin typeface="Cambria Math" panose="02040503050406030204" pitchFamily="18" charset="0"/>
                </a:endParaRPr>
              </a:p>
              <a:p>
                <a:pPr marL="0" indent="0" algn="r">
                  <a:buNone/>
                </a:pPr>
                <a:endParaRPr lang="en-US" sz="1400" b="1" i="1" dirty="0">
                  <a:latin typeface="Cambria Math" panose="02040503050406030204" pitchFamily="18" charset="0"/>
                </a:endParaRPr>
              </a:p>
              <a:p>
                <a:pPr marL="0" indent="0" algn="r">
                  <a:buNone/>
                </a:pPr>
                <a14:m>
                  <m:oMathPara xmlns:m="http://schemas.openxmlformats.org/officeDocument/2006/math">
                    <m:oMathParaPr>
                      <m:jc m:val="left"/>
                    </m:oMathParaPr>
                    <m:oMath xmlns:m="http://schemas.openxmlformats.org/officeDocument/2006/math">
                      <m:r>
                        <a:rPr lang="en-US" sz="1400" b="1" i="1">
                          <a:latin typeface="Cambria Math" panose="02040503050406030204" pitchFamily="18" charset="0"/>
                        </a:rPr>
                        <m:t>𝑯𝒊𝒕</m:t>
                      </m:r>
                      <m:r>
                        <a:rPr lang="en-US" sz="1400" b="1" i="1">
                          <a:latin typeface="Cambria Math" panose="02040503050406030204" pitchFamily="18" charset="0"/>
                        </a:rPr>
                        <m:t> </m:t>
                      </m:r>
                      <m:r>
                        <a:rPr lang="en-US" sz="1400" b="1" i="1">
                          <a:latin typeface="Cambria Math" panose="02040503050406030204" pitchFamily="18" charset="0"/>
                        </a:rPr>
                        <m:t>𝑹𝒂𝒕𝒆</m:t>
                      </m:r>
                      <m:r>
                        <a:rPr lang="en-US" sz="1400" b="1" i="1">
                          <a:latin typeface="Cambria Math" panose="02040503050406030204" pitchFamily="18" charset="0"/>
                        </a:rPr>
                        <m:t>=</m:t>
                      </m:r>
                      <m:r>
                        <a:rPr lang="en-US" sz="1400" b="1" i="1">
                          <a:latin typeface="Cambria Math" panose="02040503050406030204" pitchFamily="18" charset="0"/>
                        </a:rPr>
                        <m:t>𝟏</m:t>
                      </m:r>
                      <m:r>
                        <a:rPr lang="en-US" sz="1400" b="1" i="1">
                          <a:latin typeface="Cambria Math" panose="02040503050406030204" pitchFamily="18" charset="0"/>
                        </a:rPr>
                        <m:t> −</m:t>
                      </m:r>
                      <m:r>
                        <a:rPr lang="en-US" sz="1400" b="1" i="1">
                          <a:latin typeface="Cambria Math" panose="02040503050406030204" pitchFamily="18" charset="0"/>
                        </a:rPr>
                        <m:t>𝑴𝒊𝒔𝒔</m:t>
                      </m:r>
                      <m:r>
                        <a:rPr lang="en-US" sz="1400" b="1" i="1">
                          <a:latin typeface="Cambria Math" panose="02040503050406030204" pitchFamily="18" charset="0"/>
                        </a:rPr>
                        <m:t> </m:t>
                      </m:r>
                      <m:r>
                        <a:rPr lang="en-US" sz="1400" b="1" i="1">
                          <a:latin typeface="Cambria Math" panose="02040503050406030204" pitchFamily="18" charset="0"/>
                        </a:rPr>
                        <m:t>𝑹𝒂𝒕𝒆</m:t>
                      </m:r>
                      <m:r>
                        <a:rPr lang="en-US" sz="1400" b="1" i="1" smtClean="0">
                          <a:latin typeface="Cambria Math" panose="02040503050406030204" pitchFamily="18" charset="0"/>
                        </a:rPr>
                        <m:t>=</m:t>
                      </m:r>
                      <m:r>
                        <a:rPr lang="en-US" sz="1400" b="1" i="1" smtClean="0">
                          <a:latin typeface="Cambria Math" panose="02040503050406030204" pitchFamily="18" charset="0"/>
                        </a:rPr>
                        <m:t>𝟏</m:t>
                      </m:r>
                      <m:r>
                        <a:rPr lang="en-US" sz="1400" b="1" i="1" smtClean="0">
                          <a:latin typeface="Cambria Math" panose="02040503050406030204" pitchFamily="18" charset="0"/>
                        </a:rPr>
                        <m:t>−</m:t>
                      </m:r>
                      <m:r>
                        <a:rPr lang="en-US" sz="1400" b="1" i="1" smtClean="0">
                          <a:latin typeface="Cambria Math" panose="02040503050406030204" pitchFamily="18" charset="0"/>
                        </a:rPr>
                        <m:t>𝟎</m:t>
                      </m:r>
                      <m:r>
                        <a:rPr lang="en-US" sz="1400" b="1" i="1" smtClean="0">
                          <a:latin typeface="Cambria Math" panose="02040503050406030204" pitchFamily="18" charset="0"/>
                        </a:rPr>
                        <m:t>.</m:t>
                      </m:r>
                      <m:r>
                        <a:rPr lang="en-US" sz="1400" b="1" i="1" smtClean="0">
                          <a:latin typeface="Cambria Math" panose="02040503050406030204" pitchFamily="18" charset="0"/>
                        </a:rPr>
                        <m:t>𝟑𝟕𝟓</m:t>
                      </m:r>
                      <m:r>
                        <a:rPr lang="en-US" sz="1400" b="1" i="1" smtClean="0">
                          <a:latin typeface="Cambria Math" panose="02040503050406030204" pitchFamily="18" charset="0"/>
                        </a:rPr>
                        <m:t>=</m:t>
                      </m:r>
                      <m:r>
                        <a:rPr lang="en-US" sz="1400" b="1" i="1" smtClean="0">
                          <a:latin typeface="Cambria Math" panose="02040503050406030204" pitchFamily="18" charset="0"/>
                        </a:rPr>
                        <m:t>𝟔𝟐</m:t>
                      </m:r>
                      <m:r>
                        <a:rPr lang="en-US" sz="1400" b="1" i="1" smtClean="0">
                          <a:latin typeface="Cambria Math" panose="02040503050406030204" pitchFamily="18" charset="0"/>
                        </a:rPr>
                        <m:t>.</m:t>
                      </m:r>
                      <m:r>
                        <a:rPr lang="en-US" sz="1400" b="1" i="1" smtClean="0">
                          <a:latin typeface="Cambria Math" panose="02040503050406030204" pitchFamily="18" charset="0"/>
                        </a:rPr>
                        <m:t>𝟓</m:t>
                      </m:r>
                      <m:r>
                        <a:rPr lang="en-US" sz="1400" b="1" i="1" smtClean="0">
                          <a:latin typeface="Cambria Math" panose="02040503050406030204" pitchFamily="18" charset="0"/>
                        </a:rPr>
                        <m:t>%</m:t>
                      </m:r>
                    </m:oMath>
                  </m:oMathPara>
                </a14:m>
                <a:endParaRPr lang="en-US" sz="1400" b="1"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xfrm>
                <a:off x="1097277" y="3306618"/>
                <a:ext cx="10058401" cy="2608659"/>
              </a:xfrm>
              <a:blipFill>
                <a:blip r:embed="rId2"/>
                <a:stretch>
                  <a:fillRect l="-1515"/>
                </a:stretch>
              </a:blipFill>
            </p:spPr>
            <p:txBody>
              <a:bodyPr/>
              <a:lstStyle/>
              <a:p>
                <a:r>
                  <a:rPr lang="en-US">
                    <a:noFill/>
                  </a:rPr>
                  <a:t> </a:t>
                </a:r>
              </a:p>
            </p:txBody>
          </p:sp>
        </mc:Fallback>
      </mc:AlternateContent>
    </p:spTree>
    <p:extLst>
      <p:ext uri="{BB962C8B-B14F-4D97-AF65-F5344CB8AC3E}">
        <p14:creationId xmlns:p14="http://schemas.microsoft.com/office/powerpoint/2010/main" val="92981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Terminologies </a:t>
            </a:r>
            <a:endParaRPr lang="en-US" dirty="0"/>
          </a:p>
        </p:txBody>
      </p:sp>
      <p:sp>
        <p:nvSpPr>
          <p:cNvPr id="3" name="Content Placeholder 2"/>
          <p:cNvSpPr>
            <a:spLocks noGrp="1"/>
          </p:cNvSpPr>
          <p:nvPr>
            <p:ph idx="1"/>
          </p:nvPr>
        </p:nvSpPr>
        <p:spPr>
          <a:xfrm>
            <a:off x="1097280" y="1845734"/>
            <a:ext cx="10058400" cy="1534775"/>
          </a:xfrm>
        </p:spPr>
        <p:txBody>
          <a:bodyPr>
            <a:normAutofit lnSpcReduction="10000"/>
          </a:bodyPr>
          <a:lstStyle/>
          <a:p>
            <a:pPr>
              <a:buFont typeface="Arial" panose="020B0604020202020204" pitchFamily="34" charset="0"/>
              <a:buChar char="•"/>
            </a:pPr>
            <a:r>
              <a:rPr lang="en-US" dirty="0" smtClean="0"/>
              <a:t>Cache Capacity C = Total number of bytes that can be stored in the cache</a:t>
            </a:r>
          </a:p>
          <a:p>
            <a:pPr>
              <a:buFont typeface="Arial" panose="020B0604020202020204" pitchFamily="34" charset="0"/>
              <a:buChar char="•"/>
            </a:pPr>
            <a:r>
              <a:rPr lang="en-US" dirty="0" smtClean="0"/>
              <a:t>Data is transferred between memory and cache in blocks of fixed size called cache lines or cache blocks. </a:t>
            </a:r>
          </a:p>
          <a:p>
            <a:pPr marL="0" indent="0">
              <a:buNone/>
            </a:pPr>
            <a:r>
              <a:rPr lang="en-US" dirty="0" smtClean="0"/>
              <a:t>	b = Block size</a:t>
            </a:r>
          </a:p>
        </p:txBody>
      </p:sp>
      <p:graphicFrame>
        <p:nvGraphicFramePr>
          <p:cNvPr id="6" name="Table 5"/>
          <p:cNvGraphicFramePr>
            <a:graphicFrameLocks noGrp="1"/>
          </p:cNvGraphicFramePr>
          <p:nvPr>
            <p:extLst>
              <p:ext uri="{D42A27DB-BD31-4B8C-83A1-F6EECF244321}">
                <p14:modId xmlns:p14="http://schemas.microsoft.com/office/powerpoint/2010/main" val="1867237668"/>
              </p:ext>
            </p:extLst>
          </p:nvPr>
        </p:nvGraphicFramePr>
        <p:xfrm>
          <a:off x="6105237" y="3305848"/>
          <a:ext cx="3657600" cy="2966720"/>
        </p:xfrm>
        <a:graphic>
          <a:graphicData uri="http://schemas.openxmlformats.org/drawingml/2006/table">
            <a:tbl>
              <a:tblPr firstRow="1" bandRow="1">
                <a:tableStyleId>{5940675A-B579-460E-94D1-54222C63F5DA}</a:tableStyleId>
              </a:tblPr>
              <a:tblGrid>
                <a:gridCol w="1154545">
                  <a:extLst>
                    <a:ext uri="{9D8B030D-6E8A-4147-A177-3AD203B41FA5}">
                      <a16:colId xmlns:a16="http://schemas.microsoft.com/office/drawing/2014/main" xmlns="" val="4284518099"/>
                    </a:ext>
                  </a:extLst>
                </a:gridCol>
                <a:gridCol w="2503055">
                  <a:extLst>
                    <a:ext uri="{9D8B030D-6E8A-4147-A177-3AD203B41FA5}">
                      <a16:colId xmlns:a16="http://schemas.microsoft.com/office/drawing/2014/main" xmlns="" val="1827225863"/>
                    </a:ext>
                  </a:extLst>
                </a:gridCol>
              </a:tblGrid>
              <a:tr h="370840">
                <a:tc>
                  <a:txBody>
                    <a:bodyPr/>
                    <a:lstStyle/>
                    <a:p>
                      <a:r>
                        <a:rPr lang="en-US" dirty="0" smtClean="0"/>
                        <a:t>Block 0</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308416522"/>
                  </a:ext>
                </a:extLst>
              </a:tr>
              <a:tr h="370840">
                <a:tc>
                  <a:txBody>
                    <a:bodyPr/>
                    <a:lstStyle/>
                    <a:p>
                      <a:r>
                        <a:rPr lang="en-US" dirty="0" smtClean="0"/>
                        <a:t>Block 1</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160513756"/>
                  </a:ext>
                </a:extLst>
              </a:tr>
              <a:tr h="370840">
                <a:tc>
                  <a:txBody>
                    <a:bodyPr/>
                    <a:lstStyle/>
                    <a:p>
                      <a:r>
                        <a:rPr lang="en-US" dirty="0" smtClean="0"/>
                        <a:t>Block 2</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972352974"/>
                  </a:ext>
                </a:extLst>
              </a:tr>
              <a:tr h="370840">
                <a:tc>
                  <a:txBody>
                    <a:bodyPr/>
                    <a:lstStyle/>
                    <a:p>
                      <a:r>
                        <a:rPr lang="en-US" dirty="0" smtClean="0"/>
                        <a:t>Block 3</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845244502"/>
                  </a:ext>
                </a:extLst>
              </a:tr>
              <a:tr h="370840">
                <a:tc>
                  <a:txBody>
                    <a:bodyPr/>
                    <a:lstStyle/>
                    <a:p>
                      <a:r>
                        <a:rPr lang="en-US" dirty="0" smtClean="0"/>
                        <a:t>Block 4</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52150235"/>
                  </a:ext>
                </a:extLst>
              </a:tr>
              <a:tr h="370840">
                <a:tc>
                  <a:txBody>
                    <a:bodyPr/>
                    <a:lstStyle/>
                    <a:p>
                      <a:r>
                        <a:rPr lang="en-US" dirty="0" smtClean="0"/>
                        <a:t>Block 5</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90464272"/>
                  </a:ext>
                </a:extLst>
              </a:tr>
              <a:tr h="370840">
                <a:tc>
                  <a:txBody>
                    <a:bodyPr/>
                    <a:lstStyle/>
                    <a:p>
                      <a:r>
                        <a:rPr lang="en-US" dirty="0" smtClean="0"/>
                        <a:t>Block 6</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798721212"/>
                  </a:ext>
                </a:extLst>
              </a:tr>
              <a:tr h="370840">
                <a:tc>
                  <a:txBody>
                    <a:bodyPr/>
                    <a:lstStyle/>
                    <a:p>
                      <a:r>
                        <a:rPr lang="en-US" dirty="0" smtClean="0"/>
                        <a:t>Block 7</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40862708"/>
                  </a:ext>
                </a:extLst>
              </a:tr>
            </a:tbl>
          </a:graphicData>
        </a:graphic>
      </p:graphicFrame>
      <p:sp>
        <p:nvSpPr>
          <p:cNvPr id="7" name="TextBox 6"/>
          <p:cNvSpPr txBox="1"/>
          <p:nvPr/>
        </p:nvSpPr>
        <p:spPr>
          <a:xfrm>
            <a:off x="8060286" y="6355817"/>
            <a:ext cx="1277678" cy="400110"/>
          </a:xfrm>
          <a:prstGeom prst="rect">
            <a:avLst/>
          </a:prstGeom>
          <a:noFill/>
        </p:spPr>
        <p:txBody>
          <a:bodyPr wrap="square" rtlCol="0">
            <a:spAutoFit/>
          </a:bodyPr>
          <a:lstStyle/>
          <a:p>
            <a:r>
              <a:rPr lang="en-US" sz="2000" b="1" dirty="0" smtClean="0"/>
              <a:t>Cache</a:t>
            </a:r>
            <a:endParaRPr lang="en-US" sz="2000" b="1" dirty="0"/>
          </a:p>
        </p:txBody>
      </p:sp>
      <p:cxnSp>
        <p:nvCxnSpPr>
          <p:cNvPr id="14" name="Straight Arrow Connector 13"/>
          <p:cNvCxnSpPr/>
          <p:nvPr/>
        </p:nvCxnSpPr>
        <p:spPr>
          <a:xfrm flipH="1">
            <a:off x="7200900" y="3114675"/>
            <a:ext cx="68398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105900" y="3114675"/>
            <a:ext cx="65693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84881" y="2936516"/>
            <a:ext cx="1628487" cy="369332"/>
          </a:xfrm>
          <a:prstGeom prst="rect">
            <a:avLst/>
          </a:prstGeom>
          <a:noFill/>
        </p:spPr>
        <p:txBody>
          <a:bodyPr wrap="square" rtlCol="0">
            <a:spAutoFit/>
          </a:bodyPr>
          <a:lstStyle/>
          <a:p>
            <a:r>
              <a:rPr lang="en-US" dirty="0" smtClean="0"/>
              <a:t>Cache Line</a:t>
            </a:r>
            <a:endParaRPr lang="en-US" dirty="0"/>
          </a:p>
        </p:txBody>
      </p:sp>
    </p:spTree>
    <p:extLst>
      <p:ext uri="{BB962C8B-B14F-4D97-AF65-F5344CB8AC3E}">
        <p14:creationId xmlns:p14="http://schemas.microsoft.com/office/powerpoint/2010/main" val="1107256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Terminologies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69244804"/>
              </p:ext>
            </p:extLst>
          </p:nvPr>
        </p:nvGraphicFramePr>
        <p:xfrm>
          <a:off x="1885950" y="3832393"/>
          <a:ext cx="6143625" cy="7416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xmlns="" val="4284518099"/>
                    </a:ext>
                  </a:extLst>
                </a:gridCol>
                <a:gridCol w="1162050">
                  <a:extLst>
                    <a:ext uri="{9D8B030D-6E8A-4147-A177-3AD203B41FA5}">
                      <a16:colId xmlns:a16="http://schemas.microsoft.com/office/drawing/2014/main" xmlns="" val="1827225863"/>
                    </a:ext>
                  </a:extLst>
                </a:gridCol>
                <a:gridCol w="1257300">
                  <a:extLst>
                    <a:ext uri="{9D8B030D-6E8A-4147-A177-3AD203B41FA5}">
                      <a16:colId xmlns:a16="http://schemas.microsoft.com/office/drawing/2014/main" xmlns="" val="2625427107"/>
                    </a:ext>
                  </a:extLst>
                </a:gridCol>
                <a:gridCol w="1133475">
                  <a:extLst>
                    <a:ext uri="{9D8B030D-6E8A-4147-A177-3AD203B41FA5}">
                      <a16:colId xmlns:a16="http://schemas.microsoft.com/office/drawing/2014/main" xmlns="" val="3488845602"/>
                    </a:ext>
                  </a:extLst>
                </a:gridCol>
                <a:gridCol w="895350">
                  <a:extLst>
                    <a:ext uri="{9D8B030D-6E8A-4147-A177-3AD203B41FA5}">
                      <a16:colId xmlns:a16="http://schemas.microsoft.com/office/drawing/2014/main" xmlns="" val="1588356002"/>
                    </a:ext>
                  </a:extLst>
                </a:gridCol>
              </a:tblGrid>
              <a:tr h="370840">
                <a:tc>
                  <a:txBody>
                    <a:bodyPr/>
                    <a:lstStyle/>
                    <a:p>
                      <a:r>
                        <a:rPr lang="en-US" dirty="0" smtClean="0"/>
                        <a:t>Block 0 = 4B</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3308416522"/>
                  </a:ext>
                </a:extLst>
              </a:tr>
              <a:tr h="370840">
                <a:tc>
                  <a:txBody>
                    <a:bodyPr/>
                    <a:lstStyle/>
                    <a:p>
                      <a:r>
                        <a:rPr lang="en-US" dirty="0" smtClean="0"/>
                        <a:t>Block 1 = 4B</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1160513756"/>
                  </a:ext>
                </a:extLst>
              </a:tr>
            </a:tbl>
          </a:graphicData>
        </a:graphic>
      </p:graphicFrame>
      <p:sp>
        <p:nvSpPr>
          <p:cNvPr id="7" name="TextBox 6"/>
          <p:cNvSpPr txBox="1"/>
          <p:nvPr/>
        </p:nvSpPr>
        <p:spPr>
          <a:xfrm>
            <a:off x="3286125" y="2276475"/>
            <a:ext cx="1885950" cy="646331"/>
          </a:xfrm>
          <a:prstGeom prst="rect">
            <a:avLst/>
          </a:prstGeom>
          <a:noFill/>
        </p:spPr>
        <p:txBody>
          <a:bodyPr wrap="square" rtlCol="0">
            <a:spAutoFit/>
          </a:bodyPr>
          <a:lstStyle/>
          <a:p>
            <a:r>
              <a:rPr lang="en-US" b="1" dirty="0"/>
              <a:t>b</a:t>
            </a:r>
            <a:r>
              <a:rPr lang="en-US" b="1" dirty="0" smtClean="0"/>
              <a:t> = 32 bits = 4B</a:t>
            </a:r>
          </a:p>
          <a:p>
            <a:r>
              <a:rPr lang="en-US" b="1" dirty="0" smtClean="0"/>
              <a:t>C = 64 bits = 8B</a:t>
            </a:r>
            <a:endParaRPr lang="en-US" b="1" dirty="0"/>
          </a:p>
        </p:txBody>
      </p:sp>
      <p:sp>
        <p:nvSpPr>
          <p:cNvPr id="8" name="TextBox 7"/>
          <p:cNvSpPr txBox="1"/>
          <p:nvPr/>
        </p:nvSpPr>
        <p:spPr>
          <a:xfrm>
            <a:off x="5172075" y="4610358"/>
            <a:ext cx="1847850" cy="381000"/>
          </a:xfrm>
          <a:prstGeom prst="rect">
            <a:avLst/>
          </a:prstGeom>
          <a:noFill/>
        </p:spPr>
        <p:txBody>
          <a:bodyPr wrap="square" rtlCol="0">
            <a:spAutoFit/>
          </a:bodyPr>
          <a:lstStyle/>
          <a:p>
            <a:r>
              <a:rPr lang="en-US" b="1" dirty="0" smtClean="0"/>
              <a:t>Cache</a:t>
            </a:r>
            <a:endParaRPr lang="en-US" b="1" dirty="0"/>
          </a:p>
        </p:txBody>
      </p:sp>
      <p:cxnSp>
        <p:nvCxnSpPr>
          <p:cNvPr id="10" name="Straight Arrow Connector 9"/>
          <p:cNvCxnSpPr/>
          <p:nvPr/>
        </p:nvCxnSpPr>
        <p:spPr>
          <a:xfrm flipH="1">
            <a:off x="3509818" y="3682870"/>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286500" y="3682870"/>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5481" y="3504711"/>
            <a:ext cx="1628487" cy="369332"/>
          </a:xfrm>
          <a:prstGeom prst="rect">
            <a:avLst/>
          </a:prstGeom>
          <a:noFill/>
        </p:spPr>
        <p:txBody>
          <a:bodyPr wrap="square" rtlCol="0">
            <a:spAutoFit/>
          </a:bodyPr>
          <a:lstStyle/>
          <a:p>
            <a:r>
              <a:rPr lang="en-US" dirty="0" smtClean="0"/>
              <a:t>Cache Line</a:t>
            </a:r>
            <a:endParaRPr lang="en-US" dirty="0"/>
          </a:p>
        </p:txBody>
      </p:sp>
    </p:spTree>
    <p:extLst>
      <p:ext uri="{BB962C8B-B14F-4D97-AF65-F5344CB8AC3E}">
        <p14:creationId xmlns:p14="http://schemas.microsoft.com/office/powerpoint/2010/main" val="1569082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Block Size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27469651"/>
              </p:ext>
            </p:extLst>
          </p:nvPr>
        </p:nvGraphicFramePr>
        <p:xfrm>
          <a:off x="8591550" y="286603"/>
          <a:ext cx="2830831" cy="5852160"/>
        </p:xfrm>
        <a:graphic>
          <a:graphicData uri="http://schemas.openxmlformats.org/drawingml/2006/table">
            <a:tbl>
              <a:tblPr firstRow="1" bandRow="1">
                <a:tableStyleId>{D7AC3CCA-C797-4891-BE02-D94E43425B78}</a:tableStyleId>
              </a:tblPr>
              <a:tblGrid>
                <a:gridCol w="1104900">
                  <a:extLst>
                    <a:ext uri="{9D8B030D-6E8A-4147-A177-3AD203B41FA5}">
                      <a16:colId xmlns:a16="http://schemas.microsoft.com/office/drawing/2014/main" xmlns="" val="1964442144"/>
                    </a:ext>
                  </a:extLst>
                </a:gridCol>
                <a:gridCol w="574834">
                  <a:extLst>
                    <a:ext uri="{9D8B030D-6E8A-4147-A177-3AD203B41FA5}">
                      <a16:colId xmlns:a16="http://schemas.microsoft.com/office/drawing/2014/main" xmlns="" val="1695656520"/>
                    </a:ext>
                  </a:extLst>
                </a:gridCol>
                <a:gridCol w="1151097">
                  <a:extLst>
                    <a:ext uri="{9D8B030D-6E8A-4147-A177-3AD203B41FA5}">
                      <a16:colId xmlns:a16="http://schemas.microsoft.com/office/drawing/2014/main" xmlns="" val="2165372536"/>
                    </a:ext>
                  </a:extLst>
                </a:gridCol>
              </a:tblGrid>
              <a:tr h="362494">
                <a:tc rowSpan="4">
                  <a:txBody>
                    <a:bodyPr/>
                    <a:lstStyle/>
                    <a:p>
                      <a:r>
                        <a:rPr lang="en-US" b="1" dirty="0" smtClean="0"/>
                        <a:t>Block 0</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47</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39446888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25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430735079"/>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129467674"/>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6</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3462162992"/>
                  </a:ext>
                </a:extLst>
              </a:tr>
              <a:tr h="362494">
                <a:tc rowSpan="4">
                  <a:txBody>
                    <a:bodyPr/>
                    <a:lstStyle/>
                    <a:p>
                      <a:r>
                        <a:rPr lang="en-US" b="1" dirty="0" smtClean="0"/>
                        <a:t>Block 1</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88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296900417"/>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05</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99</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84784533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21</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3218713041"/>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58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157796138"/>
                  </a:ext>
                </a:extLst>
              </a:tr>
              <a:tr h="362494">
                <a:tc rowSpan="4">
                  <a:txBody>
                    <a:bodyPr/>
                    <a:lstStyle/>
                    <a:p>
                      <a:r>
                        <a:rPr lang="en-US" b="1" dirty="0" smtClean="0">
                          <a:solidFill>
                            <a:schemeClr val="tx1"/>
                          </a:solidFill>
                        </a:rPr>
                        <a:t>Block 2</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solidFill>
                            <a:schemeClr val="tx1"/>
                          </a:solidFill>
                        </a:rPr>
                        <a:t>08</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solidFill>
                            <a:schemeClr val="tx1"/>
                          </a:solidFill>
                        </a:rPr>
                        <a:t>57</a:t>
                      </a:r>
                      <a:endParaRPr lang="en-US" b="0" dirty="0">
                        <a:solidFill>
                          <a:schemeClr val="tx1"/>
                        </a:solidFill>
                      </a:endParaRP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52126444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09</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98</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90330141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65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84131712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22</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1641104444"/>
                  </a:ext>
                </a:extLst>
              </a:tr>
              <a:tr h="362494">
                <a:tc rowSpan="4">
                  <a:txBody>
                    <a:bodyPr/>
                    <a:lstStyle/>
                    <a:p>
                      <a:r>
                        <a:rPr lang="en-US" b="1" dirty="0" smtClean="0"/>
                        <a:t>Block 3</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0C</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66</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6183165"/>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126493807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55</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1505519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1</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229255318"/>
                  </a:ext>
                </a:extLst>
              </a:tr>
            </a:tbl>
          </a:graphicData>
        </a:graphic>
      </p:graphicFrame>
      <p:sp>
        <p:nvSpPr>
          <p:cNvPr id="6" name="TextBox 5"/>
          <p:cNvSpPr txBox="1"/>
          <p:nvPr/>
        </p:nvSpPr>
        <p:spPr>
          <a:xfrm>
            <a:off x="9944100" y="6056637"/>
            <a:ext cx="1847850" cy="381000"/>
          </a:xfrm>
          <a:prstGeom prst="rect">
            <a:avLst/>
          </a:prstGeom>
          <a:noFill/>
        </p:spPr>
        <p:txBody>
          <a:bodyPr wrap="square" rtlCol="0">
            <a:spAutoFit/>
          </a:bodyPr>
          <a:lstStyle/>
          <a:p>
            <a:r>
              <a:rPr lang="en-US" b="1" dirty="0" smtClean="0"/>
              <a:t>Memory</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4081893190"/>
              </p:ext>
            </p:extLst>
          </p:nvPr>
        </p:nvGraphicFramePr>
        <p:xfrm>
          <a:off x="419100" y="3195441"/>
          <a:ext cx="6143625" cy="7416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xmlns="" val="4284518099"/>
                    </a:ext>
                  </a:extLst>
                </a:gridCol>
                <a:gridCol w="1162050">
                  <a:extLst>
                    <a:ext uri="{9D8B030D-6E8A-4147-A177-3AD203B41FA5}">
                      <a16:colId xmlns:a16="http://schemas.microsoft.com/office/drawing/2014/main" xmlns="" val="1827225863"/>
                    </a:ext>
                  </a:extLst>
                </a:gridCol>
                <a:gridCol w="1257300">
                  <a:extLst>
                    <a:ext uri="{9D8B030D-6E8A-4147-A177-3AD203B41FA5}">
                      <a16:colId xmlns:a16="http://schemas.microsoft.com/office/drawing/2014/main" xmlns="" val="2625427107"/>
                    </a:ext>
                  </a:extLst>
                </a:gridCol>
                <a:gridCol w="1133475">
                  <a:extLst>
                    <a:ext uri="{9D8B030D-6E8A-4147-A177-3AD203B41FA5}">
                      <a16:colId xmlns:a16="http://schemas.microsoft.com/office/drawing/2014/main" xmlns="" val="3488845602"/>
                    </a:ext>
                  </a:extLst>
                </a:gridCol>
                <a:gridCol w="895350">
                  <a:extLst>
                    <a:ext uri="{9D8B030D-6E8A-4147-A177-3AD203B41FA5}">
                      <a16:colId xmlns:a16="http://schemas.microsoft.com/office/drawing/2014/main" xmlns="" val="1588356002"/>
                    </a:ext>
                  </a:extLst>
                </a:gridCol>
              </a:tblGrid>
              <a:tr h="370840">
                <a:tc>
                  <a:txBody>
                    <a:bodyPr/>
                    <a:lstStyle/>
                    <a:p>
                      <a:r>
                        <a:rPr lang="en-US" dirty="0" smtClean="0"/>
                        <a:t>Block 0 = 4B</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3308416522"/>
                  </a:ext>
                </a:extLst>
              </a:tr>
              <a:tr h="370840">
                <a:tc>
                  <a:txBody>
                    <a:bodyPr/>
                    <a:lstStyle/>
                    <a:p>
                      <a:r>
                        <a:rPr lang="en-US" dirty="0" smtClean="0"/>
                        <a:t>Block 1 = 4B</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1160513756"/>
                  </a:ext>
                </a:extLst>
              </a:tr>
            </a:tbl>
          </a:graphicData>
        </a:graphic>
      </p:graphicFrame>
      <p:sp>
        <p:nvSpPr>
          <p:cNvPr id="8" name="TextBox 7"/>
          <p:cNvSpPr txBox="1"/>
          <p:nvPr/>
        </p:nvSpPr>
        <p:spPr>
          <a:xfrm>
            <a:off x="1962150" y="2219325"/>
            <a:ext cx="1885950" cy="646331"/>
          </a:xfrm>
          <a:prstGeom prst="rect">
            <a:avLst/>
          </a:prstGeom>
          <a:noFill/>
        </p:spPr>
        <p:txBody>
          <a:bodyPr wrap="square" rtlCol="0">
            <a:spAutoFit/>
          </a:bodyPr>
          <a:lstStyle/>
          <a:p>
            <a:r>
              <a:rPr lang="en-US" b="1" dirty="0" smtClean="0"/>
              <a:t>b = 32 bits = 4B</a:t>
            </a:r>
          </a:p>
          <a:p>
            <a:r>
              <a:rPr lang="en-US" b="1" dirty="0" smtClean="0"/>
              <a:t>C = 64 bits = 8B</a:t>
            </a:r>
            <a:endParaRPr lang="en-US" b="1" dirty="0"/>
          </a:p>
        </p:txBody>
      </p:sp>
      <p:sp>
        <p:nvSpPr>
          <p:cNvPr id="9" name="TextBox 8"/>
          <p:cNvSpPr txBox="1"/>
          <p:nvPr/>
        </p:nvSpPr>
        <p:spPr>
          <a:xfrm>
            <a:off x="3667125" y="4154799"/>
            <a:ext cx="1847850" cy="381000"/>
          </a:xfrm>
          <a:prstGeom prst="rect">
            <a:avLst/>
          </a:prstGeom>
          <a:noFill/>
        </p:spPr>
        <p:txBody>
          <a:bodyPr wrap="square" rtlCol="0">
            <a:spAutoFit/>
          </a:bodyPr>
          <a:lstStyle/>
          <a:p>
            <a:r>
              <a:rPr lang="en-US" b="1" dirty="0" smtClean="0"/>
              <a:t>Cache</a:t>
            </a:r>
            <a:endParaRPr lang="en-US" b="1" dirty="0"/>
          </a:p>
        </p:txBody>
      </p:sp>
      <p:cxnSp>
        <p:nvCxnSpPr>
          <p:cNvPr id="10" name="Straight Arrow Connector 9"/>
          <p:cNvCxnSpPr/>
          <p:nvPr/>
        </p:nvCxnSpPr>
        <p:spPr>
          <a:xfrm flipH="1">
            <a:off x="2042968" y="3040240"/>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19650" y="3040240"/>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98631" y="2862081"/>
            <a:ext cx="1628487" cy="369332"/>
          </a:xfrm>
          <a:prstGeom prst="rect">
            <a:avLst/>
          </a:prstGeom>
          <a:noFill/>
        </p:spPr>
        <p:txBody>
          <a:bodyPr wrap="square" rtlCol="0">
            <a:spAutoFit/>
          </a:bodyPr>
          <a:lstStyle/>
          <a:p>
            <a:r>
              <a:rPr lang="en-US" dirty="0" smtClean="0"/>
              <a:t>Cache Line</a:t>
            </a:r>
            <a:endParaRPr lang="en-US" dirty="0"/>
          </a:p>
        </p:txBody>
      </p:sp>
      <p:sp>
        <p:nvSpPr>
          <p:cNvPr id="13" name="TextBox 12"/>
          <p:cNvSpPr txBox="1"/>
          <p:nvPr/>
        </p:nvSpPr>
        <p:spPr>
          <a:xfrm>
            <a:off x="114300" y="5629275"/>
            <a:ext cx="8162925" cy="646331"/>
          </a:xfrm>
          <a:prstGeom prst="rect">
            <a:avLst/>
          </a:prstGeom>
          <a:noFill/>
        </p:spPr>
        <p:txBody>
          <a:bodyPr wrap="square" rtlCol="0">
            <a:spAutoFit/>
          </a:bodyPr>
          <a:lstStyle/>
          <a:p>
            <a:r>
              <a:rPr lang="en-US" dirty="0" smtClean="0"/>
              <a:t>One block of cache can hold 4Bytes so memory is also logically </a:t>
            </a:r>
          </a:p>
          <a:p>
            <a:r>
              <a:rPr lang="en-US" dirty="0" smtClean="0"/>
              <a:t>divided into equal chunks of 4 bytes and all 4 bytes are brought in the cache at once.</a:t>
            </a:r>
            <a:endParaRPr lang="en-US" dirty="0"/>
          </a:p>
        </p:txBody>
      </p:sp>
    </p:spTree>
    <p:extLst>
      <p:ext uri="{BB962C8B-B14F-4D97-AF65-F5344CB8AC3E}">
        <p14:creationId xmlns:p14="http://schemas.microsoft.com/office/powerpoint/2010/main" val="2882807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25452890"/>
              </p:ext>
            </p:extLst>
          </p:nvPr>
        </p:nvGraphicFramePr>
        <p:xfrm>
          <a:off x="219075" y="3376416"/>
          <a:ext cx="6143625" cy="7416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xmlns="" val="4284518099"/>
                    </a:ext>
                  </a:extLst>
                </a:gridCol>
                <a:gridCol w="1162050">
                  <a:extLst>
                    <a:ext uri="{9D8B030D-6E8A-4147-A177-3AD203B41FA5}">
                      <a16:colId xmlns:a16="http://schemas.microsoft.com/office/drawing/2014/main" xmlns="" val="1827225863"/>
                    </a:ext>
                  </a:extLst>
                </a:gridCol>
                <a:gridCol w="1257300">
                  <a:extLst>
                    <a:ext uri="{9D8B030D-6E8A-4147-A177-3AD203B41FA5}">
                      <a16:colId xmlns:a16="http://schemas.microsoft.com/office/drawing/2014/main" xmlns="" val="2625427107"/>
                    </a:ext>
                  </a:extLst>
                </a:gridCol>
                <a:gridCol w="1133475">
                  <a:extLst>
                    <a:ext uri="{9D8B030D-6E8A-4147-A177-3AD203B41FA5}">
                      <a16:colId xmlns:a16="http://schemas.microsoft.com/office/drawing/2014/main" xmlns="" val="3488845602"/>
                    </a:ext>
                  </a:extLst>
                </a:gridCol>
                <a:gridCol w="895350">
                  <a:extLst>
                    <a:ext uri="{9D8B030D-6E8A-4147-A177-3AD203B41FA5}">
                      <a16:colId xmlns:a16="http://schemas.microsoft.com/office/drawing/2014/main" xmlns="" val="1588356002"/>
                    </a:ext>
                  </a:extLst>
                </a:gridCol>
              </a:tblGrid>
              <a:tr h="370840">
                <a:tc>
                  <a:txBody>
                    <a:bodyPr/>
                    <a:lstStyle/>
                    <a:p>
                      <a:r>
                        <a:rPr lang="en-US" dirty="0" smtClean="0"/>
                        <a:t>Block 0 = 4B</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57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smtClean="0"/>
                        <a:t>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smtClean="0"/>
                        <a:t>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3308416522"/>
                  </a:ext>
                </a:extLst>
              </a:tr>
              <a:tr h="370840">
                <a:tc>
                  <a:txBody>
                    <a:bodyPr/>
                    <a:lstStyle/>
                    <a:p>
                      <a:r>
                        <a:rPr lang="en-US" dirty="0" smtClean="0"/>
                        <a:t>Block 1 = 4B</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1160513756"/>
                  </a:ext>
                </a:extLst>
              </a:tr>
            </a:tbl>
          </a:graphicData>
        </a:graphic>
      </p:graphicFrame>
      <p:sp>
        <p:nvSpPr>
          <p:cNvPr id="4" name="TextBox 3"/>
          <p:cNvSpPr txBox="1"/>
          <p:nvPr/>
        </p:nvSpPr>
        <p:spPr>
          <a:xfrm>
            <a:off x="1762125" y="2396725"/>
            <a:ext cx="1885950" cy="646331"/>
          </a:xfrm>
          <a:prstGeom prst="rect">
            <a:avLst/>
          </a:prstGeom>
          <a:noFill/>
        </p:spPr>
        <p:txBody>
          <a:bodyPr wrap="square" rtlCol="0">
            <a:spAutoFit/>
          </a:bodyPr>
          <a:lstStyle/>
          <a:p>
            <a:r>
              <a:rPr lang="en-US" b="1" dirty="0"/>
              <a:t>b</a:t>
            </a:r>
            <a:r>
              <a:rPr lang="en-US" b="1" dirty="0" smtClean="0"/>
              <a:t> = 32 bits = 4B</a:t>
            </a:r>
          </a:p>
          <a:p>
            <a:r>
              <a:rPr lang="en-US" b="1" dirty="0" smtClean="0"/>
              <a:t>C = 64 bits = 8B</a:t>
            </a:r>
            <a:endParaRPr lang="en-US" b="1" dirty="0"/>
          </a:p>
        </p:txBody>
      </p:sp>
      <p:sp>
        <p:nvSpPr>
          <p:cNvPr id="5" name="TextBox 4"/>
          <p:cNvSpPr txBox="1"/>
          <p:nvPr/>
        </p:nvSpPr>
        <p:spPr>
          <a:xfrm>
            <a:off x="3467100" y="4335774"/>
            <a:ext cx="1847850" cy="381000"/>
          </a:xfrm>
          <a:prstGeom prst="rect">
            <a:avLst/>
          </a:prstGeom>
          <a:noFill/>
        </p:spPr>
        <p:txBody>
          <a:bodyPr wrap="square" rtlCol="0">
            <a:spAutoFit/>
          </a:bodyPr>
          <a:lstStyle/>
          <a:p>
            <a:r>
              <a:rPr lang="en-US" b="1" dirty="0" smtClean="0"/>
              <a:t>Cache</a:t>
            </a:r>
            <a:endParaRPr lang="en-US" b="1" dirty="0"/>
          </a:p>
        </p:txBody>
      </p:sp>
      <p:cxnSp>
        <p:nvCxnSpPr>
          <p:cNvPr id="6" name="Straight Arrow Connector 5"/>
          <p:cNvCxnSpPr/>
          <p:nvPr/>
        </p:nvCxnSpPr>
        <p:spPr>
          <a:xfrm flipH="1">
            <a:off x="1842943" y="3221215"/>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19625" y="3221215"/>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98606" y="3043056"/>
            <a:ext cx="1628487" cy="369332"/>
          </a:xfrm>
          <a:prstGeom prst="rect">
            <a:avLst/>
          </a:prstGeom>
          <a:noFill/>
        </p:spPr>
        <p:txBody>
          <a:bodyPr wrap="square" rtlCol="0">
            <a:spAutoFit/>
          </a:bodyPr>
          <a:lstStyle/>
          <a:p>
            <a:r>
              <a:rPr lang="en-US" dirty="0" smtClean="0"/>
              <a:t>Cache Line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49743755"/>
              </p:ext>
            </p:extLst>
          </p:nvPr>
        </p:nvGraphicFramePr>
        <p:xfrm>
          <a:off x="8591550" y="286603"/>
          <a:ext cx="2830831" cy="5852160"/>
        </p:xfrm>
        <a:graphic>
          <a:graphicData uri="http://schemas.openxmlformats.org/drawingml/2006/table">
            <a:tbl>
              <a:tblPr firstRow="1" bandRow="1">
                <a:tableStyleId>{D7AC3CCA-C797-4891-BE02-D94E43425B78}</a:tableStyleId>
              </a:tblPr>
              <a:tblGrid>
                <a:gridCol w="1104900">
                  <a:extLst>
                    <a:ext uri="{9D8B030D-6E8A-4147-A177-3AD203B41FA5}">
                      <a16:colId xmlns:a16="http://schemas.microsoft.com/office/drawing/2014/main" xmlns="" val="1964442144"/>
                    </a:ext>
                  </a:extLst>
                </a:gridCol>
                <a:gridCol w="574834">
                  <a:extLst>
                    <a:ext uri="{9D8B030D-6E8A-4147-A177-3AD203B41FA5}">
                      <a16:colId xmlns:a16="http://schemas.microsoft.com/office/drawing/2014/main" xmlns="" val="1695656520"/>
                    </a:ext>
                  </a:extLst>
                </a:gridCol>
                <a:gridCol w="1151097">
                  <a:extLst>
                    <a:ext uri="{9D8B030D-6E8A-4147-A177-3AD203B41FA5}">
                      <a16:colId xmlns:a16="http://schemas.microsoft.com/office/drawing/2014/main" xmlns="" val="2165372536"/>
                    </a:ext>
                  </a:extLst>
                </a:gridCol>
              </a:tblGrid>
              <a:tr h="362494">
                <a:tc rowSpan="4">
                  <a:txBody>
                    <a:bodyPr/>
                    <a:lstStyle/>
                    <a:p>
                      <a:r>
                        <a:rPr lang="en-US" b="1" dirty="0" smtClean="0"/>
                        <a:t>Block 0</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47</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39446888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25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430735079"/>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129467674"/>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6</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3462162992"/>
                  </a:ext>
                </a:extLst>
              </a:tr>
              <a:tr h="362494">
                <a:tc rowSpan="4">
                  <a:txBody>
                    <a:bodyPr/>
                    <a:lstStyle/>
                    <a:p>
                      <a:r>
                        <a:rPr lang="en-US" b="1" dirty="0" smtClean="0"/>
                        <a:t>Block 1</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88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296900417"/>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05</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99</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84784533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21</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3218713041"/>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58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157796138"/>
                  </a:ext>
                </a:extLst>
              </a:tr>
              <a:tr h="362494">
                <a:tc rowSpan="4">
                  <a:txBody>
                    <a:bodyPr/>
                    <a:lstStyle/>
                    <a:p>
                      <a:r>
                        <a:rPr lang="en-US" b="1" dirty="0" smtClean="0">
                          <a:solidFill>
                            <a:schemeClr val="tx1"/>
                          </a:solidFill>
                        </a:rPr>
                        <a:t>Block 2</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solidFill>
                            <a:schemeClr val="tx1"/>
                          </a:solidFill>
                        </a:rPr>
                        <a:t>08</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solidFill>
                            <a:schemeClr val="tx1"/>
                          </a:solidFill>
                        </a:rPr>
                        <a:t>57</a:t>
                      </a:r>
                      <a:endParaRPr lang="en-US" b="0" dirty="0">
                        <a:solidFill>
                          <a:schemeClr val="tx1"/>
                        </a:solidFill>
                      </a:endParaRP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52126444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09</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98</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90330141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65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84131712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22</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1641104444"/>
                  </a:ext>
                </a:extLst>
              </a:tr>
              <a:tr h="362494">
                <a:tc rowSpan="4">
                  <a:txBody>
                    <a:bodyPr/>
                    <a:lstStyle/>
                    <a:p>
                      <a:r>
                        <a:rPr lang="en-US" b="1" dirty="0" smtClean="0"/>
                        <a:t>Block 3</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0C</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66</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6183165"/>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126493807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55</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1505519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1</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229255318"/>
                  </a:ext>
                </a:extLst>
              </a:tr>
            </a:tbl>
          </a:graphicData>
        </a:graphic>
      </p:graphicFrame>
      <p:sp>
        <p:nvSpPr>
          <p:cNvPr id="10" name="TextBox 9"/>
          <p:cNvSpPr txBox="1"/>
          <p:nvPr/>
        </p:nvSpPr>
        <p:spPr>
          <a:xfrm>
            <a:off x="219075" y="5156987"/>
            <a:ext cx="7429500" cy="1200329"/>
          </a:xfrm>
          <a:prstGeom prst="rect">
            <a:avLst/>
          </a:prstGeom>
          <a:noFill/>
        </p:spPr>
        <p:txBody>
          <a:bodyPr wrap="square" rtlCol="0">
            <a:spAutoFit/>
          </a:bodyPr>
          <a:lstStyle/>
          <a:p>
            <a:r>
              <a:rPr lang="en-US" b="1" dirty="0" smtClean="0"/>
              <a:t>MOV AL, [09]</a:t>
            </a:r>
          </a:p>
          <a:p>
            <a:r>
              <a:rPr lang="en-US" dirty="0" smtClean="0"/>
              <a:t>Instead of bringing only [09] will bring the whole block in the cache</a:t>
            </a:r>
          </a:p>
          <a:p>
            <a:r>
              <a:rPr lang="en-US" b="1" dirty="0" smtClean="0"/>
              <a:t>Block size = </a:t>
            </a:r>
            <a:r>
              <a:rPr lang="en-US" dirty="0" smtClean="0"/>
              <a:t>4B so will bring 4Bytes and as the address [09] is in </a:t>
            </a:r>
            <a:r>
              <a:rPr lang="en-US" b="1" dirty="0" smtClean="0"/>
              <a:t>“Block 2” </a:t>
            </a:r>
            <a:r>
              <a:rPr lang="en-US" dirty="0" smtClean="0"/>
              <a:t>and it maps to the </a:t>
            </a:r>
            <a:r>
              <a:rPr lang="en-US" b="1" dirty="0" smtClean="0"/>
              <a:t>“yellow colored” </a:t>
            </a:r>
            <a:r>
              <a:rPr lang="en-US" dirty="0" smtClean="0"/>
              <a:t>block of the cache… </a:t>
            </a:r>
            <a:r>
              <a:rPr lang="en-US" b="1" dirty="0" smtClean="0"/>
              <a:t>(Spatial Locality)</a:t>
            </a:r>
            <a:r>
              <a:rPr lang="en-US" dirty="0" smtClean="0"/>
              <a:t> </a:t>
            </a:r>
            <a:endParaRPr lang="en-US" dirty="0"/>
          </a:p>
        </p:txBody>
      </p:sp>
      <p:sp>
        <p:nvSpPr>
          <p:cNvPr id="12" name="Left Bracket 11"/>
          <p:cNvSpPr/>
          <p:nvPr/>
        </p:nvSpPr>
        <p:spPr>
          <a:xfrm>
            <a:off x="8410575" y="3227722"/>
            <a:ext cx="95250" cy="141746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a:stCxn id="12" idx="1"/>
          </p:cNvCxnSpPr>
          <p:nvPr/>
        </p:nvCxnSpPr>
        <p:spPr>
          <a:xfrm flipH="1" flipV="1">
            <a:off x="6362700" y="3552825"/>
            <a:ext cx="2047875" cy="383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17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 Bits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647602627"/>
              </p:ext>
            </p:extLst>
          </p:nvPr>
        </p:nvGraphicFramePr>
        <p:xfrm>
          <a:off x="219075" y="3376416"/>
          <a:ext cx="6143625" cy="111252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xmlns="" val="4284518099"/>
                    </a:ext>
                  </a:extLst>
                </a:gridCol>
                <a:gridCol w="1162050">
                  <a:extLst>
                    <a:ext uri="{9D8B030D-6E8A-4147-A177-3AD203B41FA5}">
                      <a16:colId xmlns:a16="http://schemas.microsoft.com/office/drawing/2014/main" xmlns="" val="1827225863"/>
                    </a:ext>
                  </a:extLst>
                </a:gridCol>
                <a:gridCol w="1257300">
                  <a:extLst>
                    <a:ext uri="{9D8B030D-6E8A-4147-A177-3AD203B41FA5}">
                      <a16:colId xmlns:a16="http://schemas.microsoft.com/office/drawing/2014/main" xmlns="" val="2625427107"/>
                    </a:ext>
                  </a:extLst>
                </a:gridCol>
                <a:gridCol w="1133475">
                  <a:extLst>
                    <a:ext uri="{9D8B030D-6E8A-4147-A177-3AD203B41FA5}">
                      <a16:colId xmlns:a16="http://schemas.microsoft.com/office/drawing/2014/main" xmlns="" val="3488845602"/>
                    </a:ext>
                  </a:extLst>
                </a:gridCol>
                <a:gridCol w="895350">
                  <a:extLst>
                    <a:ext uri="{9D8B030D-6E8A-4147-A177-3AD203B41FA5}">
                      <a16:colId xmlns:a16="http://schemas.microsoft.com/office/drawing/2014/main" xmlns="" val="1588356002"/>
                    </a:ext>
                  </a:extLst>
                </a:gridCol>
              </a:tblGrid>
              <a:tr h="370840">
                <a:tc>
                  <a:txBody>
                    <a:bodyPr/>
                    <a:lstStyle/>
                    <a:p>
                      <a:r>
                        <a:rPr lang="en-US" b="1" dirty="0" smtClean="0"/>
                        <a:t>Offset</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00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xmlns="" val="2770381397"/>
                  </a:ext>
                </a:extLst>
              </a:tr>
              <a:tr h="370840">
                <a:tc>
                  <a:txBody>
                    <a:bodyPr/>
                    <a:lstStyle/>
                    <a:p>
                      <a:r>
                        <a:rPr lang="en-US" dirty="0" smtClean="0"/>
                        <a:t>Block 0 = 4B</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57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smtClean="0"/>
                        <a:t>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smtClean="0"/>
                        <a:t>65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FF00"/>
                    </a:solid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3308416522"/>
                  </a:ext>
                </a:extLst>
              </a:tr>
              <a:tr h="370840">
                <a:tc>
                  <a:txBody>
                    <a:bodyPr/>
                    <a:lstStyle/>
                    <a:p>
                      <a:r>
                        <a:rPr lang="en-US" dirty="0" smtClean="0"/>
                        <a:t>Block 1 = 4B</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1160513756"/>
                  </a:ext>
                </a:extLst>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1842943" y="1854206"/>
                <a:ext cx="4195907" cy="1200329"/>
              </a:xfrm>
              <a:prstGeom prst="rect">
                <a:avLst/>
              </a:prstGeom>
              <a:noFill/>
            </p:spPr>
            <p:txBody>
              <a:bodyPr wrap="square" rtlCol="0">
                <a:spAutoFit/>
              </a:bodyPr>
              <a:lstStyle/>
              <a:p>
                <a:r>
                  <a:rPr lang="en-US" b="1" dirty="0" smtClean="0"/>
                  <a:t>B = 32 bits = 4B</a:t>
                </a:r>
              </a:p>
              <a:p>
                <a:r>
                  <a:rPr lang="en-US" b="1" dirty="0" smtClean="0"/>
                  <a:t>C = 64 bits = 8B</a:t>
                </a: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𝑶𝒇𝒇𝒔𝒆𝒕</m:t>
                      </m:r>
                      <m:r>
                        <a:rPr lang="en-US" b="1" i="1" smtClean="0">
                          <a:latin typeface="Cambria Math" panose="02040503050406030204" pitchFamily="18" charset="0"/>
                        </a:rPr>
                        <m:t> </m:t>
                      </m:r>
                      <m:r>
                        <a:rPr lang="en-US" b="1" i="1" smtClean="0">
                          <a:latin typeface="Cambria Math" panose="02040503050406030204" pitchFamily="18" charset="0"/>
                        </a:rPr>
                        <m:t>𝒃𝒊𝒕𝒔</m:t>
                      </m:r>
                      <m:r>
                        <a:rPr lang="en-US" b="1" i="1" smtClean="0">
                          <a:latin typeface="Cambria Math" panose="02040503050406030204" pitchFamily="18" charset="0"/>
                        </a:rPr>
                        <m:t>= </m:t>
                      </m:r>
                      <m:func>
                        <m:funcPr>
                          <m:ctrlPr>
                            <a:rPr lang="en-US" b="1" i="1" smtClean="0">
                              <a:latin typeface="Cambria Math"/>
                            </a:rPr>
                          </m:ctrlPr>
                        </m:funcPr>
                        <m:fName>
                          <m:sSub>
                            <m:sSubPr>
                              <m:ctrlPr>
                                <a:rPr lang="en-US" b="1"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1" i="1" smtClean="0">
                              <a:latin typeface="Cambria Math" panose="02040503050406030204" pitchFamily="18" charset="0"/>
                            </a:rPr>
                            <m:t>𝒃</m:t>
                          </m:r>
                          <m:r>
                            <a:rPr lang="en-US" b="1" i="1" smtClean="0">
                              <a:latin typeface="Cambria Math" panose="02040503050406030204" pitchFamily="18" charset="0"/>
                            </a:rPr>
                            <m:t>= </m:t>
                          </m:r>
                          <m:func>
                            <m:funcPr>
                              <m:ctrlPr>
                                <a:rPr lang="en-US" b="1" i="1" smtClean="0">
                                  <a:latin typeface="Cambria Math"/>
                                </a:rPr>
                              </m:ctrlPr>
                            </m:funcPr>
                            <m:fName>
                              <m:sSub>
                                <m:sSubPr>
                                  <m:ctrlPr>
                                    <a:rPr lang="en-US" b="1" i="1" smtClean="0">
                                      <a:latin typeface="Cambria Math"/>
                                    </a:rPr>
                                  </m:ctrlPr>
                                </m:sSubPr>
                                <m:e>
                                  <m:r>
                                    <m:rPr>
                                      <m:sty m:val="p"/>
                                    </m:rPr>
                                    <a:rPr lang="en-US" b="0" i="0" smtClean="0">
                                      <a:latin typeface="Cambria Math" panose="02040503050406030204" pitchFamily="18" charset="0"/>
                                    </a:rPr>
                                    <m:t>log</m:t>
                                  </m:r>
                                </m:e>
                                <m:sub>
                                  <m:r>
                                    <a:rPr lang="en-US" b="1" i="1" smtClean="0">
                                      <a:latin typeface="Cambria Math" panose="02040503050406030204" pitchFamily="18" charset="0"/>
                                    </a:rPr>
                                    <m:t>𝟐</m:t>
                                  </m:r>
                                </m:sub>
                              </m:sSub>
                            </m:fName>
                            <m:e>
                              <m:r>
                                <a:rPr lang="en-US" b="1" i="1" smtClean="0">
                                  <a:latin typeface="Cambria Math" panose="02040503050406030204" pitchFamily="18" charset="0"/>
                                </a:rPr>
                                <m:t>𝟒</m:t>
                              </m:r>
                            </m:e>
                          </m:func>
                        </m:e>
                      </m:func>
                      <m:r>
                        <a:rPr lang="en-US" b="1" i="1" smtClean="0">
                          <a:latin typeface="Cambria Math" panose="02040503050406030204" pitchFamily="18" charset="0"/>
                        </a:rPr>
                        <m:t>=</m:t>
                      </m:r>
                      <m:r>
                        <a:rPr lang="en-US" b="1" i="1" smtClean="0">
                          <a:latin typeface="Cambria Math" panose="02040503050406030204" pitchFamily="18" charset="0"/>
                        </a:rPr>
                        <m:t>𝟐</m:t>
                      </m:r>
                    </m:oMath>
                  </m:oMathPara>
                </a14:m>
                <a:endParaRPr lang="en-US"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 </m:t>
                      </m:r>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1842943" y="1854206"/>
                <a:ext cx="4195907" cy="1200329"/>
              </a:xfrm>
              <a:prstGeom prst="rect">
                <a:avLst/>
              </a:prstGeom>
              <a:blipFill>
                <a:blip r:embed="rId2"/>
                <a:stretch>
                  <a:fillRect l="-1161" t="-2538"/>
                </a:stretch>
              </a:blipFill>
            </p:spPr>
            <p:txBody>
              <a:bodyPr/>
              <a:lstStyle/>
              <a:p>
                <a:r>
                  <a:rPr lang="en-US">
                    <a:noFill/>
                  </a:rPr>
                  <a:t> </a:t>
                </a:r>
              </a:p>
            </p:txBody>
          </p:sp>
        </mc:Fallback>
      </mc:AlternateContent>
      <p:sp>
        <p:nvSpPr>
          <p:cNvPr id="5" name="TextBox 4"/>
          <p:cNvSpPr txBox="1"/>
          <p:nvPr/>
        </p:nvSpPr>
        <p:spPr>
          <a:xfrm>
            <a:off x="3856572" y="4488936"/>
            <a:ext cx="1847850" cy="381000"/>
          </a:xfrm>
          <a:prstGeom prst="rect">
            <a:avLst/>
          </a:prstGeom>
          <a:noFill/>
        </p:spPr>
        <p:txBody>
          <a:bodyPr wrap="square" rtlCol="0">
            <a:spAutoFit/>
          </a:bodyPr>
          <a:lstStyle/>
          <a:p>
            <a:r>
              <a:rPr lang="en-US" b="1" dirty="0" smtClean="0"/>
              <a:t>Cache</a:t>
            </a:r>
            <a:endParaRPr lang="en-US" b="1" dirty="0"/>
          </a:p>
        </p:txBody>
      </p:sp>
      <p:cxnSp>
        <p:nvCxnSpPr>
          <p:cNvPr id="6" name="Straight Arrow Connector 5"/>
          <p:cNvCxnSpPr/>
          <p:nvPr/>
        </p:nvCxnSpPr>
        <p:spPr>
          <a:xfrm flipH="1">
            <a:off x="1842943" y="3221215"/>
            <a:ext cx="1555664"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19625" y="3221215"/>
            <a:ext cx="1743075" cy="65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98606" y="3043056"/>
            <a:ext cx="1628487" cy="369332"/>
          </a:xfrm>
          <a:prstGeom prst="rect">
            <a:avLst/>
          </a:prstGeom>
          <a:noFill/>
        </p:spPr>
        <p:txBody>
          <a:bodyPr wrap="square" rtlCol="0">
            <a:spAutoFit/>
          </a:bodyPr>
          <a:lstStyle/>
          <a:p>
            <a:r>
              <a:rPr lang="en-US" dirty="0" smtClean="0"/>
              <a:t>Cache Line</a:t>
            </a:r>
            <a:endParaRPr lang="en-US" dirty="0"/>
          </a:p>
        </p:txBody>
      </p:sp>
      <p:graphicFrame>
        <p:nvGraphicFramePr>
          <p:cNvPr id="9" name="Table 8"/>
          <p:cNvGraphicFramePr>
            <a:graphicFrameLocks noGrp="1"/>
          </p:cNvGraphicFramePr>
          <p:nvPr>
            <p:extLst/>
          </p:nvPr>
        </p:nvGraphicFramePr>
        <p:xfrm>
          <a:off x="8591550" y="286603"/>
          <a:ext cx="2830831" cy="5852160"/>
        </p:xfrm>
        <a:graphic>
          <a:graphicData uri="http://schemas.openxmlformats.org/drawingml/2006/table">
            <a:tbl>
              <a:tblPr firstRow="1" bandRow="1">
                <a:tableStyleId>{D7AC3CCA-C797-4891-BE02-D94E43425B78}</a:tableStyleId>
              </a:tblPr>
              <a:tblGrid>
                <a:gridCol w="1104900">
                  <a:extLst>
                    <a:ext uri="{9D8B030D-6E8A-4147-A177-3AD203B41FA5}">
                      <a16:colId xmlns:a16="http://schemas.microsoft.com/office/drawing/2014/main" xmlns="" val="1964442144"/>
                    </a:ext>
                  </a:extLst>
                </a:gridCol>
                <a:gridCol w="574834">
                  <a:extLst>
                    <a:ext uri="{9D8B030D-6E8A-4147-A177-3AD203B41FA5}">
                      <a16:colId xmlns:a16="http://schemas.microsoft.com/office/drawing/2014/main" xmlns="" val="1695656520"/>
                    </a:ext>
                  </a:extLst>
                </a:gridCol>
                <a:gridCol w="1151097">
                  <a:extLst>
                    <a:ext uri="{9D8B030D-6E8A-4147-A177-3AD203B41FA5}">
                      <a16:colId xmlns:a16="http://schemas.microsoft.com/office/drawing/2014/main" xmlns="" val="2165372536"/>
                    </a:ext>
                  </a:extLst>
                </a:gridCol>
              </a:tblGrid>
              <a:tr h="362494">
                <a:tc rowSpan="4">
                  <a:txBody>
                    <a:bodyPr/>
                    <a:lstStyle/>
                    <a:p>
                      <a:r>
                        <a:rPr lang="en-US" b="1" dirty="0" smtClean="0"/>
                        <a:t>Block 0</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47</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39446888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25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430735079"/>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02</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129467674"/>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03</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6</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3462162992"/>
                  </a:ext>
                </a:extLst>
              </a:tr>
              <a:tr h="362494">
                <a:tc rowSpan="4">
                  <a:txBody>
                    <a:bodyPr/>
                    <a:lstStyle/>
                    <a:p>
                      <a:r>
                        <a:rPr lang="en-US" b="1" dirty="0" smtClean="0"/>
                        <a:t>Block 1</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88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296900417"/>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05</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99</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84784533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06</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21</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3218713041"/>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58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157796138"/>
                  </a:ext>
                </a:extLst>
              </a:tr>
              <a:tr h="362494">
                <a:tc rowSpan="4">
                  <a:txBody>
                    <a:bodyPr/>
                    <a:lstStyle/>
                    <a:p>
                      <a:r>
                        <a:rPr lang="en-US" b="1" dirty="0" smtClean="0">
                          <a:solidFill>
                            <a:schemeClr val="tx1"/>
                          </a:solidFill>
                        </a:rPr>
                        <a:t>Block 2</a:t>
                      </a:r>
                      <a:endParaRPr lang="en-US"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solidFill>
                            <a:schemeClr val="tx1"/>
                          </a:solidFill>
                        </a:rPr>
                        <a:t>08</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solidFill>
                            <a:schemeClr val="tx1"/>
                          </a:solidFill>
                        </a:rPr>
                        <a:t>57</a:t>
                      </a:r>
                      <a:endParaRPr lang="en-US" b="0" dirty="0">
                        <a:solidFill>
                          <a:schemeClr val="tx1"/>
                        </a:solidFill>
                      </a:endParaRPr>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521264448"/>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09</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98</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903301412"/>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0A</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65</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284131712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1" dirty="0" smtClean="0"/>
                        <a:t>0B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FFF00"/>
                    </a:solidFill>
                  </a:tcPr>
                </a:tc>
                <a:tc>
                  <a:txBody>
                    <a:bodyPr/>
                    <a:lstStyle/>
                    <a:p>
                      <a:r>
                        <a:rPr lang="en-US" b="0" dirty="0" smtClean="0"/>
                        <a:t>22</a:t>
                      </a:r>
                      <a:endParaRPr lang="en-US" b="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xmlns="" val="1641104444"/>
                  </a:ext>
                </a:extLst>
              </a:tr>
              <a:tr h="362494">
                <a:tc rowSpan="4">
                  <a:txBody>
                    <a:bodyPr/>
                    <a:lstStyle/>
                    <a:p>
                      <a:r>
                        <a:rPr lang="en-US" b="1" dirty="0" smtClean="0"/>
                        <a:t>Block 3</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0C</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66</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6183165"/>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8</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126493807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55</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215055190"/>
                  </a:ext>
                </a:extLst>
              </a:tr>
              <a:tr h="362494">
                <a:tc vMerge="1">
                  <a:txBody>
                    <a:bodyPr/>
                    <a:lstStyle/>
                    <a:p>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1" dirty="0" smtClean="0"/>
                        <a:t>0F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r>
                        <a:rPr lang="en-US" b="0" dirty="0" smtClean="0"/>
                        <a:t>1</a:t>
                      </a:r>
                      <a:endParaRPr lang="en-US" b="0" dirty="0"/>
                    </a:p>
                  </a:txBody>
                  <a:tcPr>
                    <a:lnL w="12700" cap="flat" cmpd="sng" algn="ctr">
                      <a:solidFill>
                        <a:schemeClr val="tx1"/>
                      </a:solidFill>
                      <a:prstDash val="solid"/>
                      <a:round/>
                      <a:headEnd type="none" w="med" len="med"/>
                      <a:tailEnd type="none" w="med" len="med"/>
                    </a:lnL>
                    <a:solidFill>
                      <a:schemeClr val="bg1">
                        <a:lumMod val="75000"/>
                      </a:schemeClr>
                    </a:solidFill>
                  </a:tcPr>
                </a:tc>
                <a:extLst>
                  <a:ext uri="{0D108BD9-81ED-4DB2-BD59-A6C34878D82A}">
                    <a16:rowId xmlns:a16="http://schemas.microsoft.com/office/drawing/2014/main" xmlns="" val="4229255318"/>
                  </a:ext>
                </a:extLst>
              </a:tr>
            </a:tbl>
          </a:graphicData>
        </a:graphic>
      </p:graphicFrame>
      <p:sp>
        <p:nvSpPr>
          <p:cNvPr id="10" name="TextBox 9"/>
          <p:cNvSpPr txBox="1"/>
          <p:nvPr/>
        </p:nvSpPr>
        <p:spPr>
          <a:xfrm>
            <a:off x="219075" y="5156987"/>
            <a:ext cx="7429500" cy="1200329"/>
          </a:xfrm>
          <a:prstGeom prst="rect">
            <a:avLst/>
          </a:prstGeom>
          <a:noFill/>
        </p:spPr>
        <p:txBody>
          <a:bodyPr wrap="square" rtlCol="0">
            <a:spAutoFit/>
          </a:bodyPr>
          <a:lstStyle/>
          <a:p>
            <a:r>
              <a:rPr lang="en-US" b="1" dirty="0" smtClean="0"/>
              <a:t>MOV AL, [09]</a:t>
            </a:r>
          </a:p>
          <a:p>
            <a:r>
              <a:rPr lang="en-US" dirty="0" smtClean="0"/>
              <a:t>Offset bits are used to identify the data</a:t>
            </a:r>
          </a:p>
          <a:p>
            <a:r>
              <a:rPr lang="en-US" dirty="0" smtClean="0"/>
              <a:t>[09] is at offset “</a:t>
            </a:r>
            <a:r>
              <a:rPr lang="en-US" b="1" dirty="0" smtClean="0"/>
              <a:t>01b or 1”</a:t>
            </a:r>
          </a:p>
          <a:p>
            <a:r>
              <a:rPr lang="en-US" dirty="0" smtClean="0"/>
              <a:t>[0A] is at offset “</a:t>
            </a:r>
            <a:r>
              <a:rPr lang="en-US" b="1" dirty="0" smtClean="0"/>
              <a:t>10b or 2” </a:t>
            </a:r>
            <a:r>
              <a:rPr lang="en-US" dirty="0" smtClean="0"/>
              <a:t>and so on</a:t>
            </a:r>
          </a:p>
        </p:txBody>
      </p:sp>
      <p:sp>
        <p:nvSpPr>
          <p:cNvPr id="12" name="Left Bracket 11"/>
          <p:cNvSpPr/>
          <p:nvPr/>
        </p:nvSpPr>
        <p:spPr>
          <a:xfrm>
            <a:off x="8410575" y="3227722"/>
            <a:ext cx="95250" cy="141746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a:stCxn id="12" idx="1"/>
            <a:endCxn id="3" idx="3"/>
          </p:cNvCxnSpPr>
          <p:nvPr/>
        </p:nvCxnSpPr>
        <p:spPr>
          <a:xfrm flipH="1" flipV="1">
            <a:off x="6362700" y="3932676"/>
            <a:ext cx="2047875" cy="3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353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Terminology</a:t>
            </a:r>
            <a:endParaRPr lang="en-US" dirty="0"/>
          </a:p>
        </p:txBody>
      </p:sp>
      <p:sp>
        <p:nvSpPr>
          <p:cNvPr id="3" name="Content Placeholder 2"/>
          <p:cNvSpPr>
            <a:spLocks noGrp="1"/>
          </p:cNvSpPr>
          <p:nvPr>
            <p:ph idx="1"/>
          </p:nvPr>
        </p:nvSpPr>
        <p:spPr/>
        <p:txBody>
          <a:bodyPr/>
          <a:lstStyle/>
          <a:p>
            <a:r>
              <a:rPr lang="en-US" b="1" dirty="0">
                <a:solidFill>
                  <a:srgbClr val="0070C0"/>
                </a:solidFill>
              </a:rPr>
              <a:t>Capacity (</a:t>
            </a:r>
            <a:r>
              <a:rPr lang="en-US" b="1" i="1" dirty="0">
                <a:solidFill>
                  <a:srgbClr val="0070C0"/>
                </a:solidFill>
              </a:rPr>
              <a:t>C</a:t>
            </a:r>
            <a:r>
              <a:rPr lang="en-US" b="1" dirty="0">
                <a:solidFill>
                  <a:srgbClr val="0070C0"/>
                </a:solidFill>
              </a:rPr>
              <a:t>): </a:t>
            </a:r>
          </a:p>
          <a:p>
            <a:pPr lvl="1"/>
            <a:r>
              <a:rPr lang="en-US" dirty="0"/>
              <a:t>number of data bytes in cache</a:t>
            </a:r>
          </a:p>
          <a:p>
            <a:r>
              <a:rPr lang="en-US" b="1" dirty="0">
                <a:solidFill>
                  <a:srgbClr val="0070C0"/>
                </a:solidFill>
              </a:rPr>
              <a:t>Block size (</a:t>
            </a:r>
            <a:r>
              <a:rPr lang="en-US" b="1" i="1" dirty="0">
                <a:solidFill>
                  <a:srgbClr val="0070C0"/>
                </a:solidFill>
              </a:rPr>
              <a:t>b</a:t>
            </a:r>
            <a:r>
              <a:rPr lang="en-US" b="1" dirty="0">
                <a:solidFill>
                  <a:srgbClr val="0070C0"/>
                </a:solidFill>
              </a:rPr>
              <a:t>): </a:t>
            </a:r>
          </a:p>
          <a:p>
            <a:pPr lvl="1"/>
            <a:r>
              <a:rPr lang="en-US" dirty="0"/>
              <a:t>bytes of data brought into cache at once</a:t>
            </a:r>
          </a:p>
          <a:p>
            <a:r>
              <a:rPr lang="en-US" b="1" dirty="0">
                <a:solidFill>
                  <a:srgbClr val="0070C0"/>
                </a:solidFill>
              </a:rPr>
              <a:t>Number of blocks (</a:t>
            </a:r>
            <a:r>
              <a:rPr lang="en-US" b="1" i="1" dirty="0">
                <a:solidFill>
                  <a:srgbClr val="0070C0"/>
                </a:solidFill>
              </a:rPr>
              <a:t>B = C/b</a:t>
            </a:r>
            <a:r>
              <a:rPr lang="en-US" b="1" dirty="0">
                <a:solidFill>
                  <a:srgbClr val="0070C0"/>
                </a:solidFill>
              </a:rPr>
              <a:t>): </a:t>
            </a:r>
          </a:p>
          <a:p>
            <a:pPr lvl="1"/>
            <a:r>
              <a:rPr lang="en-US" dirty="0"/>
              <a:t>number of blocks in cache: </a:t>
            </a:r>
            <a:r>
              <a:rPr lang="en-US" i="1" dirty="0"/>
              <a:t>B</a:t>
            </a:r>
            <a:r>
              <a:rPr lang="en-US" dirty="0"/>
              <a:t> = </a:t>
            </a:r>
            <a:r>
              <a:rPr lang="en-US" i="1" dirty="0"/>
              <a:t>C</a:t>
            </a:r>
            <a:r>
              <a:rPr lang="en-US" dirty="0"/>
              <a:t>/</a:t>
            </a:r>
            <a:r>
              <a:rPr lang="en-US" i="1" dirty="0"/>
              <a:t>b</a:t>
            </a:r>
          </a:p>
          <a:p>
            <a:r>
              <a:rPr lang="en-US" b="1" dirty="0">
                <a:solidFill>
                  <a:srgbClr val="0070C0"/>
                </a:solidFill>
              </a:rPr>
              <a:t>Degree of associativity (</a:t>
            </a:r>
            <a:r>
              <a:rPr lang="en-US" b="1" i="1" dirty="0">
                <a:solidFill>
                  <a:srgbClr val="0070C0"/>
                </a:solidFill>
              </a:rPr>
              <a:t>N</a:t>
            </a:r>
            <a:r>
              <a:rPr lang="en-US" b="1" dirty="0">
                <a:solidFill>
                  <a:srgbClr val="0070C0"/>
                </a:solidFill>
              </a:rPr>
              <a:t>): </a:t>
            </a:r>
          </a:p>
          <a:p>
            <a:pPr lvl="1"/>
            <a:r>
              <a:rPr lang="en-US" dirty="0"/>
              <a:t>number of blocks in a set</a:t>
            </a:r>
          </a:p>
          <a:p>
            <a:r>
              <a:rPr lang="en-US" b="1" dirty="0">
                <a:solidFill>
                  <a:srgbClr val="0070C0"/>
                </a:solidFill>
              </a:rPr>
              <a:t>Number of sets (</a:t>
            </a:r>
            <a:r>
              <a:rPr lang="en-US" b="1" i="1" dirty="0">
                <a:solidFill>
                  <a:srgbClr val="0070C0"/>
                </a:solidFill>
              </a:rPr>
              <a:t>S = B/N</a:t>
            </a:r>
            <a:r>
              <a:rPr lang="en-US" b="1" dirty="0">
                <a:solidFill>
                  <a:srgbClr val="0070C0"/>
                </a:solidFill>
              </a:rPr>
              <a:t>): </a:t>
            </a:r>
          </a:p>
          <a:p>
            <a:pPr lvl="1"/>
            <a:r>
              <a:rPr lang="en-US" dirty="0"/>
              <a:t>each memory address maps to exactly one cache set </a:t>
            </a:r>
          </a:p>
        </p:txBody>
      </p:sp>
    </p:spTree>
    <p:extLst>
      <p:ext uri="{BB962C8B-B14F-4D97-AF65-F5344CB8AC3E}">
        <p14:creationId xmlns:p14="http://schemas.microsoft.com/office/powerpoint/2010/main" val="202056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032590" y="1840301"/>
            <a:ext cx="3001818" cy="43795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0" name="Rectangle 9"/>
          <p:cNvSpPr/>
          <p:nvPr/>
        </p:nvSpPr>
        <p:spPr>
          <a:xfrm>
            <a:off x="3250622" y="1840301"/>
            <a:ext cx="5578764" cy="43795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8" name="Rectangle 7"/>
          <p:cNvSpPr/>
          <p:nvPr/>
        </p:nvSpPr>
        <p:spPr>
          <a:xfrm>
            <a:off x="110259" y="1840345"/>
            <a:ext cx="3001818" cy="43794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Cache Types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3956329"/>
              </p:ext>
            </p:extLst>
          </p:nvPr>
        </p:nvGraphicFramePr>
        <p:xfrm>
          <a:off x="221095" y="2366049"/>
          <a:ext cx="2650836" cy="292608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xmlns="" val="315337734"/>
                    </a:ext>
                  </a:extLst>
                </a:gridCol>
                <a:gridCol w="1717963">
                  <a:extLst>
                    <a:ext uri="{9D8B030D-6E8A-4147-A177-3AD203B41FA5}">
                      <a16:colId xmlns:a16="http://schemas.microsoft.com/office/drawing/2014/main" xmlns="" val="506152577"/>
                    </a:ext>
                  </a:extLst>
                </a:gridCol>
              </a:tblGrid>
              <a:tr h="276033">
                <a:tc>
                  <a:txBody>
                    <a:bodyPr/>
                    <a:lstStyle/>
                    <a:p>
                      <a:r>
                        <a:rPr lang="en-US" b="0" dirty="0" smtClean="0"/>
                        <a:t>Set # 0</a:t>
                      </a:r>
                      <a:endParaRPr lang="en-US" b="0" dirty="0"/>
                    </a:p>
                  </a:txBody>
                  <a:tcPr/>
                </a:tc>
                <a:tc>
                  <a:txBody>
                    <a:bodyPr/>
                    <a:lstStyle/>
                    <a:p>
                      <a:endParaRPr lang="en-US" dirty="0"/>
                    </a:p>
                  </a:txBody>
                  <a:tcPr/>
                </a:tc>
                <a:extLst>
                  <a:ext uri="{0D108BD9-81ED-4DB2-BD59-A6C34878D82A}">
                    <a16:rowId xmlns:a16="http://schemas.microsoft.com/office/drawing/2014/main" xmlns="" val="3922182105"/>
                  </a:ext>
                </a:extLst>
              </a:tr>
              <a:tr h="276033">
                <a:tc>
                  <a:txBody>
                    <a:bodyPr/>
                    <a:lstStyle/>
                    <a:p>
                      <a:r>
                        <a:rPr lang="en-US" dirty="0" smtClean="0"/>
                        <a:t>Set # 1</a:t>
                      </a:r>
                      <a:endParaRPr lang="en-US" dirty="0"/>
                    </a:p>
                  </a:txBody>
                  <a:tcPr/>
                </a:tc>
                <a:tc>
                  <a:txBody>
                    <a:bodyPr/>
                    <a:lstStyle/>
                    <a:p>
                      <a:endParaRPr lang="en-US"/>
                    </a:p>
                  </a:txBody>
                  <a:tcPr/>
                </a:tc>
                <a:extLst>
                  <a:ext uri="{0D108BD9-81ED-4DB2-BD59-A6C34878D82A}">
                    <a16:rowId xmlns:a16="http://schemas.microsoft.com/office/drawing/2014/main" xmlns="" val="575521968"/>
                  </a:ext>
                </a:extLst>
              </a:tr>
              <a:tr h="276033">
                <a:tc>
                  <a:txBody>
                    <a:bodyPr/>
                    <a:lstStyle/>
                    <a:p>
                      <a:r>
                        <a:rPr lang="en-US" dirty="0" smtClean="0"/>
                        <a:t>Set # 2</a:t>
                      </a:r>
                      <a:endParaRPr lang="en-US" dirty="0"/>
                    </a:p>
                  </a:txBody>
                  <a:tcPr/>
                </a:tc>
                <a:tc>
                  <a:txBody>
                    <a:bodyPr/>
                    <a:lstStyle/>
                    <a:p>
                      <a:endParaRPr lang="en-US"/>
                    </a:p>
                  </a:txBody>
                  <a:tcPr/>
                </a:tc>
                <a:extLst>
                  <a:ext uri="{0D108BD9-81ED-4DB2-BD59-A6C34878D82A}">
                    <a16:rowId xmlns:a16="http://schemas.microsoft.com/office/drawing/2014/main" xmlns="" val="3728613582"/>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3</a:t>
                      </a:r>
                    </a:p>
                  </a:txBody>
                  <a:tcPr/>
                </a:tc>
                <a:tc>
                  <a:txBody>
                    <a:bodyPr/>
                    <a:lstStyle/>
                    <a:p>
                      <a:endParaRPr lang="en-US"/>
                    </a:p>
                  </a:txBody>
                  <a:tcPr/>
                </a:tc>
                <a:extLst>
                  <a:ext uri="{0D108BD9-81ED-4DB2-BD59-A6C34878D82A}">
                    <a16:rowId xmlns:a16="http://schemas.microsoft.com/office/drawing/2014/main" xmlns="" val="2373166044"/>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4</a:t>
                      </a:r>
                    </a:p>
                  </a:txBody>
                  <a:tcPr/>
                </a:tc>
                <a:tc>
                  <a:txBody>
                    <a:bodyPr/>
                    <a:lstStyle/>
                    <a:p>
                      <a:endParaRPr lang="en-US"/>
                    </a:p>
                  </a:txBody>
                  <a:tcPr/>
                </a:tc>
                <a:extLst>
                  <a:ext uri="{0D108BD9-81ED-4DB2-BD59-A6C34878D82A}">
                    <a16:rowId xmlns:a16="http://schemas.microsoft.com/office/drawing/2014/main" xmlns="" val="3488399509"/>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5</a:t>
                      </a:r>
                    </a:p>
                  </a:txBody>
                  <a:tcPr/>
                </a:tc>
                <a:tc>
                  <a:txBody>
                    <a:bodyPr/>
                    <a:lstStyle/>
                    <a:p>
                      <a:endParaRPr lang="en-US"/>
                    </a:p>
                  </a:txBody>
                  <a:tcPr/>
                </a:tc>
                <a:extLst>
                  <a:ext uri="{0D108BD9-81ED-4DB2-BD59-A6C34878D82A}">
                    <a16:rowId xmlns:a16="http://schemas.microsoft.com/office/drawing/2014/main" xmlns="" val="2912534776"/>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6</a:t>
                      </a:r>
                    </a:p>
                  </a:txBody>
                  <a:tcPr/>
                </a:tc>
                <a:tc>
                  <a:txBody>
                    <a:bodyPr/>
                    <a:lstStyle/>
                    <a:p>
                      <a:endParaRPr lang="en-US"/>
                    </a:p>
                  </a:txBody>
                  <a:tcPr/>
                </a:tc>
                <a:extLst>
                  <a:ext uri="{0D108BD9-81ED-4DB2-BD59-A6C34878D82A}">
                    <a16:rowId xmlns:a16="http://schemas.microsoft.com/office/drawing/2014/main" xmlns="" val="1538249937"/>
                  </a:ext>
                </a:extLst>
              </a:tr>
              <a:tr h="2760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7</a:t>
                      </a:r>
                    </a:p>
                  </a:txBody>
                  <a:tcPr/>
                </a:tc>
                <a:tc>
                  <a:txBody>
                    <a:bodyPr/>
                    <a:lstStyle/>
                    <a:p>
                      <a:endParaRPr lang="en-US" dirty="0"/>
                    </a:p>
                  </a:txBody>
                  <a:tcPr/>
                </a:tc>
                <a:extLst>
                  <a:ext uri="{0D108BD9-81ED-4DB2-BD59-A6C34878D82A}">
                    <a16:rowId xmlns:a16="http://schemas.microsoft.com/office/drawing/2014/main" xmlns="" val="154621247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92401035"/>
              </p:ext>
            </p:extLst>
          </p:nvPr>
        </p:nvGraphicFramePr>
        <p:xfrm>
          <a:off x="3282949" y="2366049"/>
          <a:ext cx="2650836" cy="292608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xmlns="" val="315337734"/>
                    </a:ext>
                  </a:extLst>
                </a:gridCol>
                <a:gridCol w="1717963">
                  <a:extLst>
                    <a:ext uri="{9D8B030D-6E8A-4147-A177-3AD203B41FA5}">
                      <a16:colId xmlns:a16="http://schemas.microsoft.com/office/drawing/2014/main" xmlns="" val="506152577"/>
                    </a:ext>
                  </a:extLst>
                </a:gridCol>
              </a:tblGrid>
              <a:tr h="321060">
                <a:tc rowSpan="2">
                  <a:txBody>
                    <a:bodyPr/>
                    <a:lstStyle/>
                    <a:p>
                      <a:endParaRPr lang="en-US" b="0" dirty="0" smtClean="0"/>
                    </a:p>
                    <a:p>
                      <a:r>
                        <a:rPr lang="en-US" b="0" dirty="0" smtClean="0"/>
                        <a:t>Set # 0</a:t>
                      </a:r>
                      <a:endParaRPr lang="en-US" b="0" dirty="0"/>
                    </a:p>
                  </a:txBody>
                  <a:tcPr/>
                </a:tc>
                <a:tc>
                  <a:txBody>
                    <a:bodyPr/>
                    <a:lstStyle/>
                    <a:p>
                      <a:endParaRPr lang="en-US" dirty="0"/>
                    </a:p>
                  </a:txBody>
                  <a:tcPr/>
                </a:tc>
                <a:extLst>
                  <a:ext uri="{0D108BD9-81ED-4DB2-BD59-A6C34878D82A}">
                    <a16:rowId xmlns:a16="http://schemas.microsoft.com/office/drawing/2014/main" xmlns="" val="3922182105"/>
                  </a:ext>
                </a:extLst>
              </a:tr>
              <a:tr h="321060">
                <a:tc vMerge="1">
                  <a:txBody>
                    <a:bodyPr/>
                    <a:lstStyle/>
                    <a:p>
                      <a:endParaRPr lang="en-US" dirty="0"/>
                    </a:p>
                  </a:txBody>
                  <a:tcPr/>
                </a:tc>
                <a:tc>
                  <a:txBody>
                    <a:bodyPr/>
                    <a:lstStyle/>
                    <a:p>
                      <a:endParaRPr lang="en-US"/>
                    </a:p>
                  </a:txBody>
                  <a:tcPr/>
                </a:tc>
                <a:extLst>
                  <a:ext uri="{0D108BD9-81ED-4DB2-BD59-A6C34878D82A}">
                    <a16:rowId xmlns:a16="http://schemas.microsoft.com/office/drawing/2014/main" xmlns="" val="575521968"/>
                  </a:ext>
                </a:extLst>
              </a:tr>
              <a:tr h="321060">
                <a:tc rowSpan="2">
                  <a:txBody>
                    <a:bodyPr/>
                    <a:lstStyle/>
                    <a:p>
                      <a:endParaRPr lang="en-US" dirty="0" smtClean="0"/>
                    </a:p>
                    <a:p>
                      <a:r>
                        <a:rPr lang="en-US" dirty="0" smtClean="0"/>
                        <a:t>Set # 1</a:t>
                      </a:r>
                      <a:endParaRPr lang="en-US" dirty="0"/>
                    </a:p>
                  </a:txBody>
                  <a:tcPr/>
                </a:tc>
                <a:tc>
                  <a:txBody>
                    <a:bodyPr/>
                    <a:lstStyle/>
                    <a:p>
                      <a:endParaRPr lang="en-US"/>
                    </a:p>
                  </a:txBody>
                  <a:tcPr/>
                </a:tc>
                <a:extLst>
                  <a:ext uri="{0D108BD9-81ED-4DB2-BD59-A6C34878D82A}">
                    <a16:rowId xmlns:a16="http://schemas.microsoft.com/office/drawing/2014/main" xmlns="" val="3728613582"/>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2373166044"/>
                  </a:ext>
                </a:extLst>
              </a:tr>
              <a:tr h="32106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2</a:t>
                      </a:r>
                    </a:p>
                  </a:txBody>
                  <a:tcPr/>
                </a:tc>
                <a:tc>
                  <a:txBody>
                    <a:bodyPr/>
                    <a:lstStyle/>
                    <a:p>
                      <a:endParaRPr lang="en-US"/>
                    </a:p>
                  </a:txBody>
                  <a:tcPr/>
                </a:tc>
                <a:extLst>
                  <a:ext uri="{0D108BD9-81ED-4DB2-BD59-A6C34878D82A}">
                    <a16:rowId xmlns:a16="http://schemas.microsoft.com/office/drawing/2014/main" xmlns="" val="3488399509"/>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2912534776"/>
                  </a:ext>
                </a:extLst>
              </a:tr>
              <a:tr h="32106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3</a:t>
                      </a:r>
                    </a:p>
                  </a:txBody>
                  <a:tcPr/>
                </a:tc>
                <a:tc>
                  <a:txBody>
                    <a:bodyPr/>
                    <a:lstStyle/>
                    <a:p>
                      <a:endParaRPr lang="en-US"/>
                    </a:p>
                  </a:txBody>
                  <a:tcPr/>
                </a:tc>
                <a:extLst>
                  <a:ext uri="{0D108BD9-81ED-4DB2-BD59-A6C34878D82A}">
                    <a16:rowId xmlns:a16="http://schemas.microsoft.com/office/drawing/2014/main" xmlns="" val="1538249937"/>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a16="http://schemas.microsoft.com/office/drawing/2014/main" xmlns="" val="154621247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10027462"/>
              </p:ext>
            </p:extLst>
          </p:nvPr>
        </p:nvGraphicFramePr>
        <p:xfrm>
          <a:off x="9148040" y="2366049"/>
          <a:ext cx="2650836" cy="298412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xmlns="" val="315337734"/>
                    </a:ext>
                  </a:extLst>
                </a:gridCol>
                <a:gridCol w="1717963">
                  <a:extLst>
                    <a:ext uri="{9D8B030D-6E8A-4147-A177-3AD203B41FA5}">
                      <a16:colId xmlns:a16="http://schemas.microsoft.com/office/drawing/2014/main" xmlns="" val="506152577"/>
                    </a:ext>
                  </a:extLst>
                </a:gridCol>
              </a:tblGrid>
              <a:tr h="373015">
                <a:tc rowSpan="8">
                  <a:txBody>
                    <a:bodyPr/>
                    <a:lstStyle/>
                    <a:p>
                      <a:endParaRPr lang="en-US" b="0" dirty="0" smtClean="0"/>
                    </a:p>
                    <a:p>
                      <a:endParaRPr lang="en-US" b="0" dirty="0" smtClean="0"/>
                    </a:p>
                    <a:p>
                      <a:endParaRPr lang="en-US" b="0" dirty="0" smtClean="0"/>
                    </a:p>
                    <a:p>
                      <a:endParaRPr lang="en-US" b="0" dirty="0" smtClean="0"/>
                    </a:p>
                    <a:p>
                      <a:endParaRPr lang="en-US" b="0" dirty="0" smtClean="0"/>
                    </a:p>
                    <a:p>
                      <a:r>
                        <a:rPr lang="en-US" b="0" dirty="0" smtClean="0"/>
                        <a:t>Set # 0</a:t>
                      </a:r>
                      <a:endParaRPr lang="en-US" dirty="0" smtClean="0"/>
                    </a:p>
                  </a:txBody>
                  <a:tcPr/>
                </a:tc>
                <a:tc>
                  <a:txBody>
                    <a:bodyPr/>
                    <a:lstStyle/>
                    <a:p>
                      <a:endParaRPr lang="en-US" dirty="0"/>
                    </a:p>
                  </a:txBody>
                  <a:tcPr/>
                </a:tc>
                <a:extLst>
                  <a:ext uri="{0D108BD9-81ED-4DB2-BD59-A6C34878D82A}">
                    <a16:rowId xmlns:a16="http://schemas.microsoft.com/office/drawing/2014/main" xmlns="" val="3922182105"/>
                  </a:ext>
                </a:extLst>
              </a:tr>
              <a:tr h="373015">
                <a:tc vMerge="1">
                  <a:txBody>
                    <a:bodyPr/>
                    <a:lstStyle/>
                    <a:p>
                      <a:endParaRPr lang="en-US" dirty="0"/>
                    </a:p>
                  </a:txBody>
                  <a:tcPr/>
                </a:tc>
                <a:tc>
                  <a:txBody>
                    <a:bodyPr/>
                    <a:lstStyle/>
                    <a:p>
                      <a:endParaRPr lang="en-US"/>
                    </a:p>
                  </a:txBody>
                  <a:tcPr/>
                </a:tc>
                <a:extLst>
                  <a:ext uri="{0D108BD9-81ED-4DB2-BD59-A6C34878D82A}">
                    <a16:rowId xmlns:a16="http://schemas.microsoft.com/office/drawing/2014/main" xmlns="" val="575521968"/>
                  </a:ext>
                </a:extLst>
              </a:tr>
              <a:tr h="373015">
                <a:tc vMerge="1">
                  <a:txBody>
                    <a:bodyPr/>
                    <a:lstStyle/>
                    <a:p>
                      <a:endParaRPr lang="en-US" dirty="0"/>
                    </a:p>
                  </a:txBody>
                  <a:tcPr/>
                </a:tc>
                <a:tc>
                  <a:txBody>
                    <a:bodyPr/>
                    <a:lstStyle/>
                    <a:p>
                      <a:endParaRPr lang="en-US"/>
                    </a:p>
                  </a:txBody>
                  <a:tcPr/>
                </a:tc>
                <a:extLst>
                  <a:ext uri="{0D108BD9-81ED-4DB2-BD59-A6C34878D82A}">
                    <a16:rowId xmlns:a16="http://schemas.microsoft.com/office/drawing/2014/main" xmlns="" val="3728613582"/>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2373166044"/>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3488399509"/>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2912534776"/>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1538249937"/>
                  </a:ext>
                </a:extLst>
              </a:tr>
              <a:tr h="373015">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a16="http://schemas.microsoft.com/office/drawing/2014/main" xmlns="" val="154621247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74582169"/>
              </p:ext>
            </p:extLst>
          </p:nvPr>
        </p:nvGraphicFramePr>
        <p:xfrm>
          <a:off x="6086186" y="2366049"/>
          <a:ext cx="2650836" cy="2926080"/>
        </p:xfrm>
        <a:graphic>
          <a:graphicData uri="http://schemas.openxmlformats.org/drawingml/2006/table">
            <a:tbl>
              <a:tblPr firstRow="1" bandRow="1">
                <a:tableStyleId>{D7AC3CCA-C797-4891-BE02-D94E43425B78}</a:tableStyleId>
              </a:tblPr>
              <a:tblGrid>
                <a:gridCol w="932873">
                  <a:extLst>
                    <a:ext uri="{9D8B030D-6E8A-4147-A177-3AD203B41FA5}">
                      <a16:colId xmlns:a16="http://schemas.microsoft.com/office/drawing/2014/main" xmlns="" val="315337734"/>
                    </a:ext>
                  </a:extLst>
                </a:gridCol>
                <a:gridCol w="1717963">
                  <a:extLst>
                    <a:ext uri="{9D8B030D-6E8A-4147-A177-3AD203B41FA5}">
                      <a16:colId xmlns:a16="http://schemas.microsoft.com/office/drawing/2014/main" xmlns="" val="506152577"/>
                    </a:ext>
                  </a:extLst>
                </a:gridCol>
              </a:tblGrid>
              <a:tr h="321060">
                <a:tc rowSpan="4">
                  <a:txBody>
                    <a:bodyPr/>
                    <a:lstStyle/>
                    <a:p>
                      <a:endParaRPr lang="en-US" b="0" dirty="0" smtClean="0"/>
                    </a:p>
                    <a:p>
                      <a:endParaRPr lang="en-US" b="0" dirty="0" smtClean="0"/>
                    </a:p>
                    <a:p>
                      <a:r>
                        <a:rPr lang="en-US" b="0" dirty="0" smtClean="0"/>
                        <a:t>Set # 0</a:t>
                      </a:r>
                      <a:endParaRPr lang="en-US" b="0" dirty="0"/>
                    </a:p>
                  </a:txBody>
                  <a:tcPr/>
                </a:tc>
                <a:tc>
                  <a:txBody>
                    <a:bodyPr/>
                    <a:lstStyle/>
                    <a:p>
                      <a:endParaRPr lang="en-US" dirty="0"/>
                    </a:p>
                  </a:txBody>
                  <a:tcPr/>
                </a:tc>
                <a:extLst>
                  <a:ext uri="{0D108BD9-81ED-4DB2-BD59-A6C34878D82A}">
                    <a16:rowId xmlns:a16="http://schemas.microsoft.com/office/drawing/2014/main" xmlns="" val="3922182105"/>
                  </a:ext>
                </a:extLst>
              </a:tr>
              <a:tr h="321060">
                <a:tc vMerge="1">
                  <a:txBody>
                    <a:bodyPr/>
                    <a:lstStyle/>
                    <a:p>
                      <a:endParaRPr lang="en-US" dirty="0"/>
                    </a:p>
                  </a:txBody>
                  <a:tcPr/>
                </a:tc>
                <a:tc>
                  <a:txBody>
                    <a:bodyPr/>
                    <a:lstStyle/>
                    <a:p>
                      <a:endParaRPr lang="en-US"/>
                    </a:p>
                  </a:txBody>
                  <a:tcPr/>
                </a:tc>
                <a:extLst>
                  <a:ext uri="{0D108BD9-81ED-4DB2-BD59-A6C34878D82A}">
                    <a16:rowId xmlns:a16="http://schemas.microsoft.com/office/drawing/2014/main" xmlns="" val="575521968"/>
                  </a:ext>
                </a:extLst>
              </a:tr>
              <a:tr h="321060">
                <a:tc vMerge="1">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728613582"/>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a16="http://schemas.microsoft.com/office/drawing/2014/main" xmlns="" val="2373166044"/>
                  </a:ext>
                </a:extLst>
              </a:tr>
              <a:tr h="32106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Set # 1</a:t>
                      </a:r>
                    </a:p>
                  </a:txBody>
                  <a:tcPr/>
                </a:tc>
                <a:tc>
                  <a:txBody>
                    <a:bodyPr/>
                    <a:lstStyle/>
                    <a:p>
                      <a:endParaRPr lang="en-US"/>
                    </a:p>
                  </a:txBody>
                  <a:tcPr/>
                </a:tc>
                <a:extLst>
                  <a:ext uri="{0D108BD9-81ED-4DB2-BD59-A6C34878D82A}">
                    <a16:rowId xmlns:a16="http://schemas.microsoft.com/office/drawing/2014/main" xmlns="" val="3488399509"/>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2912534776"/>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a:p>
                  </a:txBody>
                  <a:tcPr/>
                </a:tc>
                <a:extLst>
                  <a:ext uri="{0D108BD9-81ED-4DB2-BD59-A6C34878D82A}">
                    <a16:rowId xmlns:a16="http://schemas.microsoft.com/office/drawing/2014/main" xmlns="" val="1538249937"/>
                  </a:ext>
                </a:extLst>
              </a:tr>
              <a:tr h="32106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extLst>
                  <a:ext uri="{0D108BD9-81ED-4DB2-BD59-A6C34878D82A}">
                    <a16:rowId xmlns:a16="http://schemas.microsoft.com/office/drawing/2014/main" xmlns="" val="1546212474"/>
                  </a:ext>
                </a:extLst>
              </a:tr>
            </a:tbl>
          </a:graphicData>
        </a:graphic>
      </p:graphicFrame>
      <p:sp>
        <p:nvSpPr>
          <p:cNvPr id="9" name="TextBox 8"/>
          <p:cNvSpPr txBox="1"/>
          <p:nvPr/>
        </p:nvSpPr>
        <p:spPr>
          <a:xfrm>
            <a:off x="221095" y="1908465"/>
            <a:ext cx="2650836" cy="369332"/>
          </a:xfrm>
          <a:prstGeom prst="rect">
            <a:avLst/>
          </a:prstGeom>
          <a:noFill/>
        </p:spPr>
        <p:txBody>
          <a:bodyPr wrap="square" rtlCol="0">
            <a:spAutoFit/>
          </a:bodyPr>
          <a:lstStyle/>
          <a:p>
            <a:pPr algn="ctr"/>
            <a:r>
              <a:rPr lang="en-US" b="1" u="sng" dirty="0" smtClean="0">
                <a:latin typeface="+mj-lt"/>
              </a:rPr>
              <a:t>Direct Mapped Cache</a:t>
            </a:r>
            <a:endParaRPr lang="en-US" b="1" u="sng" dirty="0">
              <a:latin typeface="+mj-lt"/>
            </a:endParaRPr>
          </a:p>
        </p:txBody>
      </p:sp>
      <p:sp>
        <p:nvSpPr>
          <p:cNvPr id="12" name="TextBox 11"/>
          <p:cNvSpPr txBox="1"/>
          <p:nvPr/>
        </p:nvSpPr>
        <p:spPr>
          <a:xfrm>
            <a:off x="4782012" y="1884065"/>
            <a:ext cx="2650836" cy="369332"/>
          </a:xfrm>
          <a:prstGeom prst="rect">
            <a:avLst/>
          </a:prstGeom>
          <a:noFill/>
        </p:spPr>
        <p:txBody>
          <a:bodyPr wrap="square" rtlCol="0">
            <a:spAutoFit/>
          </a:bodyPr>
          <a:lstStyle/>
          <a:p>
            <a:pPr algn="ctr"/>
            <a:r>
              <a:rPr lang="en-US" b="1" u="sng" dirty="0" smtClean="0">
                <a:latin typeface="+mj-lt"/>
              </a:rPr>
              <a:t>N-way Associative Cache</a:t>
            </a:r>
            <a:endParaRPr lang="en-US" b="1" u="sng" dirty="0">
              <a:latin typeface="+mj-lt"/>
            </a:endParaRPr>
          </a:p>
        </p:txBody>
      </p:sp>
      <p:sp>
        <p:nvSpPr>
          <p:cNvPr id="17" name="TextBox 16"/>
          <p:cNvSpPr txBox="1"/>
          <p:nvPr/>
        </p:nvSpPr>
        <p:spPr>
          <a:xfrm>
            <a:off x="9148039" y="1884065"/>
            <a:ext cx="2650836" cy="369332"/>
          </a:xfrm>
          <a:prstGeom prst="rect">
            <a:avLst/>
          </a:prstGeom>
          <a:noFill/>
        </p:spPr>
        <p:txBody>
          <a:bodyPr wrap="square" rtlCol="0">
            <a:spAutoFit/>
          </a:bodyPr>
          <a:lstStyle/>
          <a:p>
            <a:pPr algn="ctr"/>
            <a:r>
              <a:rPr lang="en-US" b="1" u="sng" dirty="0" smtClean="0">
                <a:latin typeface="+mj-lt"/>
              </a:rPr>
              <a:t>Fully Associative Cache</a:t>
            </a:r>
            <a:endParaRPr lang="en-US" b="1" u="sng" dirty="0">
              <a:latin typeface="+mj-lt"/>
            </a:endParaRPr>
          </a:p>
        </p:txBody>
      </p:sp>
      <p:sp>
        <p:nvSpPr>
          <p:cNvPr id="18" name="TextBox 17"/>
          <p:cNvSpPr txBox="1"/>
          <p:nvPr/>
        </p:nvSpPr>
        <p:spPr>
          <a:xfrm>
            <a:off x="6095424" y="5296454"/>
            <a:ext cx="2701634" cy="369332"/>
          </a:xfrm>
          <a:prstGeom prst="rect">
            <a:avLst/>
          </a:prstGeom>
          <a:noFill/>
        </p:spPr>
        <p:txBody>
          <a:bodyPr wrap="square" rtlCol="0">
            <a:spAutoFit/>
          </a:bodyPr>
          <a:lstStyle/>
          <a:p>
            <a:pPr algn="ctr"/>
            <a:r>
              <a:rPr lang="en-US" b="1" u="sng" dirty="0" smtClean="0">
                <a:latin typeface="+mj-lt"/>
              </a:rPr>
              <a:t>Four-way Associative Cache</a:t>
            </a:r>
            <a:endParaRPr lang="en-US" b="1" u="sng" dirty="0">
              <a:latin typeface="+mj-lt"/>
            </a:endParaRPr>
          </a:p>
        </p:txBody>
      </p:sp>
      <p:sp>
        <p:nvSpPr>
          <p:cNvPr id="19" name="TextBox 18"/>
          <p:cNvSpPr txBox="1"/>
          <p:nvPr/>
        </p:nvSpPr>
        <p:spPr>
          <a:xfrm>
            <a:off x="3241384" y="5306460"/>
            <a:ext cx="2650836" cy="369332"/>
          </a:xfrm>
          <a:prstGeom prst="rect">
            <a:avLst/>
          </a:prstGeom>
          <a:noFill/>
        </p:spPr>
        <p:txBody>
          <a:bodyPr wrap="square" rtlCol="0">
            <a:spAutoFit/>
          </a:bodyPr>
          <a:lstStyle/>
          <a:p>
            <a:pPr algn="ctr"/>
            <a:r>
              <a:rPr lang="en-US" b="1" u="sng" dirty="0" smtClean="0">
                <a:latin typeface="+mj-lt"/>
              </a:rPr>
              <a:t>Two-way Associative Cache</a:t>
            </a:r>
          </a:p>
        </p:txBody>
      </p:sp>
      <p:sp>
        <p:nvSpPr>
          <p:cNvPr id="20" name="TextBox 19"/>
          <p:cNvSpPr txBox="1"/>
          <p:nvPr/>
        </p:nvSpPr>
        <p:spPr>
          <a:xfrm>
            <a:off x="161059" y="5292129"/>
            <a:ext cx="2650836" cy="923330"/>
          </a:xfrm>
          <a:prstGeom prst="rect">
            <a:avLst/>
          </a:prstGeom>
          <a:noFill/>
        </p:spPr>
        <p:txBody>
          <a:bodyPr wrap="square" rtlCol="0">
            <a:spAutoFit/>
          </a:bodyPr>
          <a:lstStyle/>
          <a:p>
            <a:pPr algn="ctr"/>
            <a:r>
              <a:rPr lang="en-US" b="1" u="sng" dirty="0" smtClean="0">
                <a:latin typeface="+mj-lt"/>
              </a:rPr>
              <a:t>One-way Associative Cache</a:t>
            </a:r>
          </a:p>
          <a:p>
            <a:pPr algn="ctr"/>
            <a:endParaRPr lang="en-US" b="1" u="sng" dirty="0">
              <a:latin typeface="+mj-lt"/>
            </a:endParaRPr>
          </a:p>
          <a:p>
            <a:pPr algn="ctr"/>
            <a:r>
              <a:rPr lang="en-US" b="1" dirty="0" smtClean="0">
                <a:latin typeface="+mj-lt"/>
              </a:rPr>
              <a:t>1 block per set</a:t>
            </a:r>
            <a:endParaRPr lang="en-US" b="1" dirty="0">
              <a:latin typeface="+mj-lt"/>
            </a:endParaRPr>
          </a:p>
        </p:txBody>
      </p:sp>
      <p:sp>
        <p:nvSpPr>
          <p:cNvPr id="21" name="TextBox 20"/>
          <p:cNvSpPr txBox="1"/>
          <p:nvPr/>
        </p:nvSpPr>
        <p:spPr>
          <a:xfrm>
            <a:off x="4608367" y="5846127"/>
            <a:ext cx="2650836" cy="369332"/>
          </a:xfrm>
          <a:prstGeom prst="rect">
            <a:avLst/>
          </a:prstGeom>
          <a:noFill/>
        </p:spPr>
        <p:txBody>
          <a:bodyPr wrap="square" rtlCol="0">
            <a:spAutoFit/>
          </a:bodyPr>
          <a:lstStyle/>
          <a:p>
            <a:pPr algn="ctr"/>
            <a:r>
              <a:rPr lang="en-US" b="1" dirty="0" smtClean="0">
                <a:latin typeface="+mj-lt"/>
              </a:rPr>
              <a:t>N blocks per set</a:t>
            </a:r>
          </a:p>
        </p:txBody>
      </p:sp>
      <p:sp>
        <p:nvSpPr>
          <p:cNvPr id="22" name="TextBox 21"/>
          <p:cNvSpPr txBox="1"/>
          <p:nvPr/>
        </p:nvSpPr>
        <p:spPr>
          <a:xfrm>
            <a:off x="9208081" y="5846127"/>
            <a:ext cx="2650836" cy="369332"/>
          </a:xfrm>
          <a:prstGeom prst="rect">
            <a:avLst/>
          </a:prstGeom>
          <a:noFill/>
        </p:spPr>
        <p:txBody>
          <a:bodyPr wrap="square" rtlCol="0">
            <a:spAutoFit/>
          </a:bodyPr>
          <a:lstStyle/>
          <a:p>
            <a:pPr algn="ctr"/>
            <a:r>
              <a:rPr lang="en-US" b="1" dirty="0" smtClean="0">
                <a:latin typeface="+mj-lt"/>
              </a:rPr>
              <a:t>All cache blocks in one set</a:t>
            </a:r>
          </a:p>
        </p:txBody>
      </p:sp>
    </p:spTree>
    <p:extLst>
      <p:ext uri="{BB962C8B-B14F-4D97-AF65-F5344CB8AC3E}">
        <p14:creationId xmlns:p14="http://schemas.microsoft.com/office/powerpoint/2010/main" val="640469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Cache</a:t>
            </a:r>
            <a:endParaRPr lang="en-US" dirty="0"/>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a:t>
            </a:r>
            <a:r>
              <a:rPr lang="en-US" b="1" dirty="0" smtClean="0"/>
              <a:t> = 4B</a:t>
            </a:r>
          </a:p>
          <a:p>
            <a:r>
              <a:rPr lang="en-US" b="1" dirty="0" smtClean="0"/>
              <a:t>C = 64B</a:t>
            </a:r>
          </a:p>
          <a:p>
            <a:r>
              <a:rPr lang="en-US" b="1" dirty="0" smtClean="0"/>
              <a:t>N = 1 (Direct Mapped)</a:t>
            </a:r>
            <a:endParaRPr lang="en-US" b="1" dirty="0"/>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smtClean="0"/>
                  <a:t>B</a:t>
                </a:r>
                <a:r>
                  <a:rPr lang="en-US" dirty="0"/>
                  <a:t> = </a:t>
                </a:r>
                <a:r>
                  <a:rPr lang="en-US" i="1" dirty="0" smtClean="0"/>
                  <a:t>C</a:t>
                </a:r>
                <a:r>
                  <a:rPr lang="en-US" dirty="0" smtClean="0"/>
                  <a:t>/</a:t>
                </a:r>
                <a:r>
                  <a:rPr lang="en-US" i="1" dirty="0" smtClean="0"/>
                  <a:t>b = 16</a:t>
                </a:r>
                <a:endParaRPr lang="en-US" i="1" dirty="0"/>
              </a:p>
              <a:p>
                <a:r>
                  <a:rPr lang="en-US" dirty="0" smtClean="0"/>
                  <a:t>S = B/N = 16/1 = 16</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a:latin typeface="Cambria Math" panose="02040503050406030204" pitchFamily="18" charset="0"/>
                                </a:rPr>
                                <m:t>𝟒</m:t>
                              </m:r>
                            </m:e>
                          </m:func>
                        </m:e>
                      </m:func>
                      <m:r>
                        <a:rPr lang="en-US" b="1" i="1">
                          <a:latin typeface="Cambria Math" panose="02040503050406030204" pitchFamily="18" charset="0"/>
                        </a:rPr>
                        <m:t>=</m:t>
                      </m:r>
                      <m:r>
                        <a:rPr lang="en-US" b="1" i="1">
                          <a:latin typeface="Cambria Math" panose="02040503050406030204" pitchFamily="18" charset="0"/>
                        </a:rPr>
                        <m:t>𝟐</m:t>
                      </m:r>
                    </m:oMath>
                  </m:oMathPara>
                </a14:m>
                <a:endParaRPr lang="en-US"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𝟏𝟔</m:t>
                              </m:r>
                            </m:e>
                          </m:func>
                        </m:e>
                      </m:func>
                      <m:r>
                        <a:rPr lang="en-US" b="1" i="1">
                          <a:latin typeface="Cambria Math" panose="02040503050406030204" pitchFamily="18" charset="0"/>
                        </a:rPr>
                        <m:t>=</m:t>
                      </m:r>
                      <m:r>
                        <a:rPr lang="en-US" b="1" i="1" smtClean="0">
                          <a:latin typeface="Cambria Math" panose="02040503050406030204" pitchFamily="18" charset="0"/>
                        </a:rPr>
                        <m:t>𝟒</m:t>
                      </m:r>
                    </m:oMath>
                  </m:oMathPara>
                </a14:m>
                <a:endParaRPr lang="en-US" b="1" i="1" dirty="0" smtClean="0">
                  <a:latin typeface="Cambria Math" panose="02040503050406030204" pitchFamily="18" charset="0"/>
                </a:endParaRPr>
              </a:p>
              <a:p>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084049174"/>
              </p:ext>
            </p:extLst>
          </p:nvPr>
        </p:nvGraphicFramePr>
        <p:xfrm>
          <a:off x="5676899" y="1863325"/>
          <a:ext cx="6143625" cy="4348480"/>
        </p:xfrm>
        <a:graphic>
          <a:graphicData uri="http://schemas.openxmlformats.org/drawingml/2006/table">
            <a:tbl>
              <a:tblPr firstRow="1" bandRow="1">
                <a:tableStyleId>{5940675A-B579-460E-94D1-54222C63F5DA}</a:tableStyleId>
              </a:tblPr>
              <a:tblGrid>
                <a:gridCol w="1695450">
                  <a:extLst>
                    <a:ext uri="{9D8B030D-6E8A-4147-A177-3AD203B41FA5}">
                      <a16:colId xmlns:a16="http://schemas.microsoft.com/office/drawing/2014/main" xmlns="" val="4284518099"/>
                    </a:ext>
                  </a:extLst>
                </a:gridCol>
                <a:gridCol w="1162050">
                  <a:extLst>
                    <a:ext uri="{9D8B030D-6E8A-4147-A177-3AD203B41FA5}">
                      <a16:colId xmlns:a16="http://schemas.microsoft.com/office/drawing/2014/main" xmlns="" val="1827225863"/>
                    </a:ext>
                  </a:extLst>
                </a:gridCol>
                <a:gridCol w="1257300">
                  <a:extLst>
                    <a:ext uri="{9D8B030D-6E8A-4147-A177-3AD203B41FA5}">
                      <a16:colId xmlns:a16="http://schemas.microsoft.com/office/drawing/2014/main" xmlns="" val="2625427107"/>
                    </a:ext>
                  </a:extLst>
                </a:gridCol>
                <a:gridCol w="1133475">
                  <a:extLst>
                    <a:ext uri="{9D8B030D-6E8A-4147-A177-3AD203B41FA5}">
                      <a16:colId xmlns:a16="http://schemas.microsoft.com/office/drawing/2014/main" xmlns="" val="3488845602"/>
                    </a:ext>
                  </a:extLst>
                </a:gridCol>
                <a:gridCol w="895350">
                  <a:extLst>
                    <a:ext uri="{9D8B030D-6E8A-4147-A177-3AD203B41FA5}">
                      <a16:colId xmlns:a16="http://schemas.microsoft.com/office/drawing/2014/main" xmlns="" val="1588356002"/>
                    </a:ext>
                  </a:extLst>
                </a:gridCol>
              </a:tblGrid>
              <a:tr h="370840">
                <a:tc>
                  <a:txBody>
                    <a:bodyPr/>
                    <a:lstStyle/>
                    <a:p>
                      <a:pPr algn="r"/>
                      <a:r>
                        <a:rPr lang="en-US" b="1" dirty="0" smtClean="0"/>
                        <a:t>Offset</a:t>
                      </a:r>
                    </a:p>
                    <a:p>
                      <a:pPr algn="l"/>
                      <a:r>
                        <a:rPr lang="en-US" b="1" dirty="0" smtClean="0"/>
                        <a:t>Sets </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00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70381397"/>
                  </a:ext>
                </a:extLst>
              </a:tr>
              <a:tr h="370840">
                <a:tc>
                  <a:txBody>
                    <a:bodyPr/>
                    <a:lstStyle/>
                    <a:p>
                      <a:r>
                        <a:rPr lang="en-US" dirty="0" smtClean="0"/>
                        <a:t>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308416522"/>
                  </a:ext>
                </a:extLst>
              </a:tr>
              <a:tr h="370840">
                <a:tc>
                  <a:txBody>
                    <a:bodyPr/>
                    <a:lstStyle/>
                    <a:p>
                      <a:r>
                        <a:rPr lang="en-US" dirty="0" smtClean="0"/>
                        <a:t>0001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160513756"/>
                  </a:ext>
                </a:extLst>
              </a:tr>
              <a:tr h="370840">
                <a:tc>
                  <a:txBody>
                    <a:bodyPr/>
                    <a:lstStyle/>
                    <a:p>
                      <a:r>
                        <a:rPr lang="en-US" dirty="0" smtClean="0"/>
                        <a:t>0010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4001583137"/>
                  </a:ext>
                </a:extLst>
              </a:tr>
              <a:tr h="370840">
                <a:tc>
                  <a:txBody>
                    <a:bodyPr/>
                    <a:lstStyle/>
                    <a:p>
                      <a:r>
                        <a:rPr lang="en-US" dirty="0" smtClean="0"/>
                        <a:t>0011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545779383"/>
                  </a:ext>
                </a:extLst>
              </a:tr>
              <a:tr h="370840">
                <a:tc>
                  <a:txBody>
                    <a:bodyPr/>
                    <a:lstStyle/>
                    <a:p>
                      <a:r>
                        <a:rPr lang="en-US" dirty="0" smtClean="0"/>
                        <a:t>0100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2864556862"/>
                  </a:ext>
                </a:extLst>
              </a:tr>
              <a:tr h="370840">
                <a:tc>
                  <a:txBody>
                    <a:bodyPr/>
                    <a:lstStyle/>
                    <a:p>
                      <a:r>
                        <a:rPr lang="en-US" dirty="0" smtClean="0"/>
                        <a:t>0101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704032231"/>
                  </a:ext>
                </a:extLst>
              </a:tr>
              <a:tr h="370840">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801100617"/>
                  </a:ext>
                </a:extLst>
              </a:tr>
              <a:tr h="370840">
                <a:tc>
                  <a:txBody>
                    <a:bodyPr/>
                    <a:lstStyle/>
                    <a:p>
                      <a:r>
                        <a:rPr lang="en-US" dirty="0" smtClean="0"/>
                        <a:t>1101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345103397"/>
                  </a:ext>
                </a:extLst>
              </a:tr>
              <a:tr h="370840">
                <a:tc>
                  <a:txBody>
                    <a:bodyPr/>
                    <a:lstStyle/>
                    <a:p>
                      <a:r>
                        <a:rPr lang="en-US" dirty="0" smtClean="0"/>
                        <a:t>1110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2676058096"/>
                  </a:ext>
                </a:extLst>
              </a:tr>
              <a:tr h="370840">
                <a:tc>
                  <a:txBody>
                    <a:bodyPr/>
                    <a:lstStyle/>
                    <a:p>
                      <a:r>
                        <a:rPr lang="en-US" dirty="0" smtClean="0"/>
                        <a:t>1111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53223102"/>
                  </a:ext>
                </a:extLst>
              </a:tr>
            </a:tbl>
          </a:graphicData>
        </a:graphic>
      </p:graphicFrame>
    </p:spTree>
    <p:extLst>
      <p:ext uri="{BB962C8B-B14F-4D97-AF65-F5344CB8AC3E}">
        <p14:creationId xmlns:p14="http://schemas.microsoft.com/office/powerpoint/2010/main" val="248679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Cache</a:t>
            </a:r>
            <a:endParaRPr lang="en-US" dirty="0"/>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a:t>
            </a:r>
            <a:r>
              <a:rPr lang="en-US" b="1" dirty="0" smtClean="0"/>
              <a:t> = 32B</a:t>
            </a:r>
          </a:p>
          <a:p>
            <a:r>
              <a:rPr lang="en-US" b="1" dirty="0" smtClean="0"/>
              <a:t>C = 128B</a:t>
            </a:r>
          </a:p>
          <a:p>
            <a:r>
              <a:rPr lang="en-US" b="1" dirty="0" smtClean="0"/>
              <a:t>N = 1 (Direct Mapped)</a:t>
            </a:r>
            <a:endParaRPr lang="en-US" b="1" dirty="0"/>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smtClean="0"/>
                  <a:t>B</a:t>
                </a:r>
                <a:r>
                  <a:rPr lang="en-US" dirty="0"/>
                  <a:t> = </a:t>
                </a:r>
                <a:r>
                  <a:rPr lang="en-US" i="1" dirty="0" smtClean="0"/>
                  <a:t>C</a:t>
                </a:r>
                <a:r>
                  <a:rPr lang="en-US" dirty="0" smtClean="0"/>
                  <a:t>/</a:t>
                </a:r>
                <a:r>
                  <a:rPr lang="en-US" i="1" dirty="0" smtClean="0"/>
                  <a:t>b = 128/32 =4</a:t>
                </a:r>
                <a:endParaRPr lang="en-US" i="1" dirty="0"/>
              </a:p>
              <a:p>
                <a:r>
                  <a:rPr lang="en-US" dirty="0" smtClean="0"/>
                  <a:t>S = B/N = 4/1 = 4</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𝟑𝟐</m:t>
                              </m:r>
                            </m:e>
                          </m:func>
                        </m:e>
                      </m:func>
                      <m:r>
                        <a:rPr lang="en-US" b="1" i="1">
                          <a:latin typeface="Cambria Math" panose="02040503050406030204" pitchFamily="18" charset="0"/>
                        </a:rPr>
                        <m:t>=</m:t>
                      </m:r>
                      <m:r>
                        <a:rPr lang="en-US" b="1" i="1" smtClean="0">
                          <a:latin typeface="Cambria Math" panose="02040503050406030204" pitchFamily="18" charset="0"/>
                        </a:rPr>
                        <m:t>𝟓</m:t>
                      </m:r>
                    </m:oMath>
                  </m:oMathPara>
                </a14:m>
                <a:endParaRPr lang="en-US"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𝟒</m:t>
                              </m:r>
                            </m:e>
                          </m:func>
                        </m:e>
                      </m:func>
                      <m:r>
                        <a:rPr lang="en-US" b="1" i="1">
                          <a:latin typeface="Cambria Math" panose="02040503050406030204" pitchFamily="18" charset="0"/>
                        </a:rPr>
                        <m:t>=</m:t>
                      </m:r>
                      <m:r>
                        <a:rPr lang="en-US" b="1" i="1" smtClean="0">
                          <a:latin typeface="Cambria Math" panose="02040503050406030204" pitchFamily="18" charset="0"/>
                        </a:rPr>
                        <m:t>𝟐</m:t>
                      </m:r>
                    </m:oMath>
                  </m:oMathPara>
                </a14:m>
                <a:endParaRPr lang="en-US" b="1" i="1" dirty="0" smtClean="0">
                  <a:latin typeface="Cambria Math" panose="02040503050406030204" pitchFamily="18" charset="0"/>
                </a:endParaRPr>
              </a:p>
              <a:p>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970211013"/>
              </p:ext>
            </p:extLst>
          </p:nvPr>
        </p:nvGraphicFramePr>
        <p:xfrm>
          <a:off x="5210174" y="1863325"/>
          <a:ext cx="6858000" cy="2123440"/>
        </p:xfrm>
        <a:graphic>
          <a:graphicData uri="http://schemas.openxmlformats.org/drawingml/2006/table">
            <a:tbl>
              <a:tblPr firstRow="1" bandRow="1">
                <a:tableStyleId>{5940675A-B579-460E-94D1-54222C63F5DA}</a:tableStyleId>
              </a:tblPr>
              <a:tblGrid>
                <a:gridCol w="1465456">
                  <a:extLst>
                    <a:ext uri="{9D8B030D-6E8A-4147-A177-3AD203B41FA5}">
                      <a16:colId xmlns:a16="http://schemas.microsoft.com/office/drawing/2014/main" xmlns="" val="4284518099"/>
                    </a:ext>
                  </a:extLst>
                </a:gridCol>
                <a:gridCol w="1004413">
                  <a:extLst>
                    <a:ext uri="{9D8B030D-6E8A-4147-A177-3AD203B41FA5}">
                      <a16:colId xmlns:a16="http://schemas.microsoft.com/office/drawing/2014/main" xmlns="" val="1827225863"/>
                    </a:ext>
                  </a:extLst>
                </a:gridCol>
                <a:gridCol w="1086742">
                  <a:extLst>
                    <a:ext uri="{9D8B030D-6E8A-4147-A177-3AD203B41FA5}">
                      <a16:colId xmlns:a16="http://schemas.microsoft.com/office/drawing/2014/main" xmlns="" val="2625427107"/>
                    </a:ext>
                  </a:extLst>
                </a:gridCol>
                <a:gridCol w="979713">
                  <a:extLst>
                    <a:ext uri="{9D8B030D-6E8A-4147-A177-3AD203B41FA5}">
                      <a16:colId xmlns:a16="http://schemas.microsoft.com/office/drawing/2014/main" xmlns="" val="3488845602"/>
                    </a:ext>
                  </a:extLst>
                </a:gridCol>
                <a:gridCol w="773892">
                  <a:extLst>
                    <a:ext uri="{9D8B030D-6E8A-4147-A177-3AD203B41FA5}">
                      <a16:colId xmlns:a16="http://schemas.microsoft.com/office/drawing/2014/main" xmlns="" val="1588356002"/>
                    </a:ext>
                  </a:extLst>
                </a:gridCol>
                <a:gridCol w="773892">
                  <a:extLst>
                    <a:ext uri="{9D8B030D-6E8A-4147-A177-3AD203B41FA5}">
                      <a16:colId xmlns:a16="http://schemas.microsoft.com/office/drawing/2014/main" xmlns="" val="3213944163"/>
                    </a:ext>
                  </a:extLst>
                </a:gridCol>
                <a:gridCol w="773892">
                  <a:extLst>
                    <a:ext uri="{9D8B030D-6E8A-4147-A177-3AD203B41FA5}">
                      <a16:colId xmlns:a16="http://schemas.microsoft.com/office/drawing/2014/main" xmlns="" val="1788595063"/>
                    </a:ext>
                  </a:extLst>
                </a:gridCol>
              </a:tblGrid>
              <a:tr h="370840">
                <a:tc>
                  <a:txBody>
                    <a:bodyPr/>
                    <a:lstStyle/>
                    <a:p>
                      <a:pPr algn="r"/>
                      <a:r>
                        <a:rPr lang="en-US" b="1" dirty="0" smtClean="0"/>
                        <a:t>Offset</a:t>
                      </a:r>
                    </a:p>
                    <a:p>
                      <a:pPr algn="l"/>
                      <a:r>
                        <a:rPr lang="en-US" b="1" dirty="0" smtClean="0"/>
                        <a:t>Sets </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00000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00001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00010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11110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11111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70381397"/>
                  </a:ext>
                </a:extLst>
              </a:tr>
              <a:tr h="370840">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308416522"/>
                  </a:ext>
                </a:extLst>
              </a:tr>
              <a:tr h="370840">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160513756"/>
                  </a:ext>
                </a:extLst>
              </a:tr>
              <a:tr h="370840">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4001583137"/>
                  </a:ext>
                </a:extLst>
              </a:tr>
              <a:tr h="370840">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545779383"/>
                  </a:ext>
                </a:extLst>
              </a:tr>
            </a:tbl>
          </a:graphicData>
        </a:graphic>
      </p:graphicFrame>
    </p:spTree>
    <p:extLst>
      <p:ext uri="{BB962C8B-B14F-4D97-AF65-F5344CB8AC3E}">
        <p14:creationId xmlns:p14="http://schemas.microsoft.com/office/powerpoint/2010/main" val="33346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35023" y="3317888"/>
            <a:ext cx="1934119" cy="369332"/>
          </a:xfrm>
          <a:prstGeom prst="rect">
            <a:avLst/>
          </a:prstGeom>
          <a:solidFill>
            <a:schemeClr val="bg1"/>
          </a:solidFill>
        </p:spPr>
        <p:txBody>
          <a:bodyPr wrap="square" rtlCol="0">
            <a:spAutoFit/>
          </a:bodyPr>
          <a:lstStyle/>
          <a:p>
            <a:r>
              <a:rPr lang="en-US" dirty="0" smtClean="0">
                <a:solidFill>
                  <a:srgbClr val="0070C0"/>
                </a:solidFill>
              </a:rPr>
              <a:t>Find data in cache</a:t>
            </a:r>
            <a:endParaRPr lang="en-US" dirty="0">
              <a:solidFill>
                <a:srgbClr val="0070C0"/>
              </a:solidFill>
            </a:endParaRPr>
          </a:p>
        </p:txBody>
      </p:sp>
      <p:sp>
        <p:nvSpPr>
          <p:cNvPr id="2" name="Title 1"/>
          <p:cNvSpPr>
            <a:spLocks noGrp="1"/>
          </p:cNvSpPr>
          <p:nvPr>
            <p:ph type="title"/>
          </p:nvPr>
        </p:nvSpPr>
        <p:spPr/>
        <p:txBody>
          <a:bodyPr/>
          <a:lstStyle/>
          <a:p>
            <a:r>
              <a:rPr lang="en-US" dirty="0" smtClean="0"/>
              <a:t>Cache Miss</a:t>
            </a:r>
            <a:endParaRPr lang="en-US" dirty="0"/>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MOV AL, </a:t>
            </a:r>
            <a:r>
              <a:rPr lang="en-US" dirty="0">
                <a:solidFill>
                  <a:srgbClr val="FF0000"/>
                </a:solidFill>
              </a:rPr>
              <a:t>[08]</a:t>
            </a:r>
          </a:p>
        </p:txBody>
      </p:sp>
      <p:sp>
        <p:nvSpPr>
          <p:cNvPr id="5" name="Rectangle 4"/>
          <p:cNvSpPr/>
          <p:nvPr/>
        </p:nvSpPr>
        <p:spPr>
          <a:xfrm>
            <a:off x="4754880"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858741639"/>
              </p:ext>
            </p:extLst>
          </p:nvPr>
        </p:nvGraphicFramePr>
        <p:xfrm>
          <a:off x="91630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xmlns="" val="1695656520"/>
                    </a:ext>
                  </a:extLst>
                </a:gridCol>
                <a:gridCol w="1459230">
                  <a:extLst>
                    <a:ext uri="{9D8B030D-6E8A-4147-A177-3AD203B41FA5}">
                      <a16:colId xmlns:a16="http://schemas.microsoft.com/office/drawing/2014/main" xmlns="" val="2165372536"/>
                    </a:ext>
                  </a:extLst>
                </a:gridCol>
              </a:tblGrid>
              <a:tr h="362494">
                <a:tc>
                  <a:txBody>
                    <a:bodyPr/>
                    <a:lstStyle/>
                    <a:p>
                      <a:r>
                        <a:rPr lang="en-US" b="1" dirty="0" smtClean="0"/>
                        <a:t>00</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47</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394468888"/>
                  </a:ext>
                </a:extLst>
              </a:tr>
              <a:tr h="362494">
                <a:tc>
                  <a:txBody>
                    <a:bodyPr/>
                    <a:lstStyle/>
                    <a:p>
                      <a:r>
                        <a:rPr lang="en-US" b="1" dirty="0" smtClean="0"/>
                        <a:t>01</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30735079"/>
                  </a:ext>
                </a:extLst>
              </a:tr>
              <a:tr h="362494">
                <a:tc>
                  <a:txBody>
                    <a:bodyPr/>
                    <a:lstStyle/>
                    <a:p>
                      <a:r>
                        <a:rPr lang="en-US" b="1" dirty="0" smtClean="0"/>
                        <a:t>02</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129467674"/>
                  </a:ext>
                </a:extLst>
              </a:tr>
              <a:tr h="362494">
                <a:tc>
                  <a:txBody>
                    <a:bodyPr/>
                    <a:lstStyle/>
                    <a:p>
                      <a:r>
                        <a:rPr lang="en-US" b="1" dirty="0" smtClean="0"/>
                        <a:t>03</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462162992"/>
                  </a:ext>
                </a:extLst>
              </a:tr>
              <a:tr h="362494">
                <a:tc>
                  <a:txBody>
                    <a:bodyPr/>
                    <a:lstStyle/>
                    <a:p>
                      <a:r>
                        <a:rPr lang="en-US" b="1" dirty="0" smtClean="0"/>
                        <a:t>04</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88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296900417"/>
                  </a:ext>
                </a:extLst>
              </a:tr>
              <a:tr h="362494">
                <a:tc>
                  <a:txBody>
                    <a:bodyPr/>
                    <a:lstStyle/>
                    <a:p>
                      <a:r>
                        <a:rPr lang="en-US" b="1" dirty="0" smtClean="0"/>
                        <a:t>05</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99</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7845332"/>
                  </a:ext>
                </a:extLst>
              </a:tr>
              <a:tr h="362494">
                <a:tc>
                  <a:txBody>
                    <a:bodyPr/>
                    <a:lstStyle/>
                    <a:p>
                      <a:r>
                        <a:rPr lang="en-US" b="1" dirty="0" smtClean="0"/>
                        <a:t>06</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21</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218713041"/>
                  </a:ext>
                </a:extLst>
              </a:tr>
              <a:tr h="362494">
                <a:tc>
                  <a:txBody>
                    <a:bodyPr/>
                    <a:lstStyle/>
                    <a:p>
                      <a:r>
                        <a:rPr lang="en-US" b="1" dirty="0" smtClean="0"/>
                        <a:t>07</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157796138"/>
                  </a:ext>
                </a:extLst>
              </a:tr>
              <a:tr h="362494">
                <a:tc>
                  <a:txBody>
                    <a:bodyPr/>
                    <a:lstStyle/>
                    <a:p>
                      <a:r>
                        <a:rPr lang="en-US" b="1" dirty="0" smtClean="0">
                          <a:solidFill>
                            <a:srgbClr val="FF0000"/>
                          </a:solidFill>
                        </a:rPr>
                        <a:t>08</a:t>
                      </a:r>
                      <a:endParaRPr lang="en-US" b="1"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smtClean="0">
                          <a:solidFill>
                            <a:srgbClr val="FF0000"/>
                          </a:solidFill>
                        </a:rPr>
                        <a:t>57</a:t>
                      </a:r>
                      <a:endParaRPr lang="en-US" b="1"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521264448"/>
                  </a:ext>
                </a:extLst>
              </a:tr>
              <a:tr h="362494">
                <a:tc>
                  <a:txBody>
                    <a:bodyPr/>
                    <a:lstStyle/>
                    <a:p>
                      <a:r>
                        <a:rPr lang="en-US" b="1" dirty="0" smtClean="0"/>
                        <a:t>09</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903301412"/>
                  </a:ext>
                </a:extLst>
              </a:tr>
              <a:tr h="362494">
                <a:tc>
                  <a:txBody>
                    <a:bodyPr/>
                    <a:lstStyle/>
                    <a:p>
                      <a:r>
                        <a:rPr lang="en-US" b="1" dirty="0" smtClean="0"/>
                        <a:t>0A</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1317120"/>
                  </a:ext>
                </a:extLst>
              </a:tr>
              <a:tr h="362494">
                <a:tc>
                  <a:txBody>
                    <a:bodyPr/>
                    <a:lstStyle/>
                    <a:p>
                      <a:r>
                        <a:rPr lang="en-US" b="1" dirty="0" smtClean="0"/>
                        <a:t>0B</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22</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smtClean="0"/>
              <a:t>Processor</a:t>
            </a:r>
            <a:endParaRPr lang="en-US" dirty="0"/>
          </a:p>
        </p:txBody>
      </p:sp>
      <p:sp>
        <p:nvSpPr>
          <p:cNvPr id="12" name="TextBox 11"/>
          <p:cNvSpPr txBox="1"/>
          <p:nvPr/>
        </p:nvSpPr>
        <p:spPr>
          <a:xfrm>
            <a:off x="5081452" y="5068389"/>
            <a:ext cx="1924594" cy="369332"/>
          </a:xfrm>
          <a:prstGeom prst="rect">
            <a:avLst/>
          </a:prstGeom>
          <a:noFill/>
        </p:spPr>
        <p:txBody>
          <a:bodyPr wrap="square" rtlCol="0">
            <a:spAutoFit/>
          </a:bodyPr>
          <a:lstStyle/>
          <a:p>
            <a:r>
              <a:rPr lang="en-US" dirty="0" smtClean="0"/>
              <a:t>Cache</a:t>
            </a:r>
            <a:endParaRPr lang="en-US" dirty="0"/>
          </a:p>
        </p:txBody>
      </p:sp>
      <p:sp>
        <p:nvSpPr>
          <p:cNvPr id="14" name="TextBox 13"/>
          <p:cNvSpPr txBox="1"/>
          <p:nvPr/>
        </p:nvSpPr>
        <p:spPr>
          <a:xfrm>
            <a:off x="4829175" y="3502554"/>
            <a:ext cx="1457325" cy="369332"/>
          </a:xfrm>
          <a:prstGeom prst="rect">
            <a:avLst/>
          </a:prstGeom>
          <a:solidFill>
            <a:schemeClr val="bg1"/>
          </a:solidFill>
        </p:spPr>
        <p:txBody>
          <a:bodyPr wrap="square" rtlCol="0">
            <a:spAutoFit/>
          </a:bodyPr>
          <a:lstStyle/>
          <a:p>
            <a:pPr algn="ctr"/>
            <a:r>
              <a:rPr lang="en-US" dirty="0" smtClean="0">
                <a:solidFill>
                  <a:srgbClr val="0070C0"/>
                </a:solidFill>
              </a:rPr>
              <a:t>Not Found</a:t>
            </a:r>
            <a:endParaRPr lang="en-US" dirty="0">
              <a:solidFill>
                <a:srgbClr val="0070C0"/>
              </a:solidFill>
            </a:endParaRPr>
          </a:p>
        </p:txBody>
      </p:sp>
      <p:sp>
        <p:nvSpPr>
          <p:cNvPr id="13" name="TextBox 12"/>
          <p:cNvSpPr txBox="1"/>
          <p:nvPr/>
        </p:nvSpPr>
        <p:spPr>
          <a:xfrm>
            <a:off x="11130506" y="5915294"/>
            <a:ext cx="1061494" cy="369332"/>
          </a:xfrm>
          <a:prstGeom prst="rect">
            <a:avLst/>
          </a:prstGeom>
          <a:noFill/>
        </p:spPr>
        <p:txBody>
          <a:bodyPr wrap="square" rtlCol="0">
            <a:spAutoFit/>
          </a:bodyPr>
          <a:lstStyle/>
          <a:p>
            <a:r>
              <a:rPr lang="en-US" dirty="0" smtClean="0"/>
              <a:t>Memory</a:t>
            </a:r>
            <a:endParaRPr lang="en-US" dirty="0"/>
          </a:p>
        </p:txBody>
      </p:sp>
      <p:cxnSp>
        <p:nvCxnSpPr>
          <p:cNvPr id="15" name="Straight Arrow Connector 14"/>
          <p:cNvCxnSpPr/>
          <p:nvPr/>
        </p:nvCxnSpPr>
        <p:spPr>
          <a:xfrm flipV="1">
            <a:off x="2597876" y="3654563"/>
            <a:ext cx="2008414"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92720" y="5461870"/>
            <a:ext cx="1457325" cy="369332"/>
          </a:xfrm>
          <a:prstGeom prst="rect">
            <a:avLst/>
          </a:prstGeom>
          <a:solidFill>
            <a:schemeClr val="bg1"/>
          </a:solidFill>
        </p:spPr>
        <p:txBody>
          <a:bodyPr wrap="square" rtlCol="0">
            <a:spAutoFit/>
          </a:bodyPr>
          <a:lstStyle/>
          <a:p>
            <a:pPr algn="ctr"/>
            <a:r>
              <a:rPr lang="en-US" b="1" dirty="0" smtClean="0">
                <a:solidFill>
                  <a:srgbClr val="FF0000"/>
                </a:solidFill>
              </a:rPr>
              <a:t>CACHE MISS</a:t>
            </a:r>
            <a:endParaRPr lang="en-US" b="1" dirty="0">
              <a:solidFill>
                <a:srgbClr val="FF0000"/>
              </a:solidFill>
            </a:endParaRPr>
          </a:p>
        </p:txBody>
      </p:sp>
      <p:sp>
        <p:nvSpPr>
          <p:cNvPr id="18" name="TextBox 17"/>
          <p:cNvSpPr txBox="1"/>
          <p:nvPr/>
        </p:nvSpPr>
        <p:spPr>
          <a:xfrm>
            <a:off x="6710771" y="4178328"/>
            <a:ext cx="1934119" cy="369332"/>
          </a:xfrm>
          <a:prstGeom prst="rect">
            <a:avLst/>
          </a:prstGeom>
          <a:solidFill>
            <a:schemeClr val="bg1"/>
          </a:solidFill>
        </p:spPr>
        <p:txBody>
          <a:bodyPr wrap="square" rtlCol="0">
            <a:spAutoFit/>
          </a:bodyPr>
          <a:lstStyle/>
          <a:p>
            <a:endParaRPr lang="en-US" dirty="0">
              <a:solidFill>
                <a:srgbClr val="0070C0"/>
              </a:solidFill>
            </a:endParaRPr>
          </a:p>
        </p:txBody>
      </p:sp>
      <p:cxnSp>
        <p:nvCxnSpPr>
          <p:cNvPr id="19" name="Straight Arrow Connector 18"/>
          <p:cNvCxnSpPr/>
          <p:nvPr/>
        </p:nvCxnSpPr>
        <p:spPr>
          <a:xfrm flipV="1">
            <a:off x="6636476" y="3654564"/>
            <a:ext cx="2008414"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636476" y="4054533"/>
            <a:ext cx="2008414" cy="145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31217" y="3956918"/>
            <a:ext cx="1457325" cy="646331"/>
          </a:xfrm>
          <a:prstGeom prst="rect">
            <a:avLst/>
          </a:prstGeom>
          <a:solidFill>
            <a:schemeClr val="bg1"/>
          </a:solidFill>
        </p:spPr>
        <p:txBody>
          <a:bodyPr wrap="square" rtlCol="0">
            <a:spAutoFit/>
          </a:bodyPr>
          <a:lstStyle/>
          <a:p>
            <a:pPr algn="ctr"/>
            <a:r>
              <a:rPr lang="en-US" dirty="0" smtClean="0">
                <a:solidFill>
                  <a:srgbClr val="FF0000"/>
                </a:solidFill>
              </a:rPr>
              <a:t>Place 57 in</a:t>
            </a:r>
          </a:p>
          <a:p>
            <a:pPr algn="ctr"/>
            <a:r>
              <a:rPr lang="en-US" dirty="0" smtClean="0">
                <a:solidFill>
                  <a:srgbClr val="FF0000"/>
                </a:solidFill>
              </a:rPr>
              <a:t>cache</a:t>
            </a:r>
            <a:endParaRPr lang="en-US" dirty="0">
              <a:solidFill>
                <a:srgbClr val="FF0000"/>
              </a:solidFill>
            </a:endParaRPr>
          </a:p>
        </p:txBody>
      </p:sp>
      <p:cxnSp>
        <p:nvCxnSpPr>
          <p:cNvPr id="22" name="Straight Arrow Connector 21"/>
          <p:cNvCxnSpPr/>
          <p:nvPr/>
        </p:nvCxnSpPr>
        <p:spPr>
          <a:xfrm flipH="1" flipV="1">
            <a:off x="2606858" y="4058436"/>
            <a:ext cx="2008414" cy="145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85358" y="4098196"/>
            <a:ext cx="2006645"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sp>
        <p:nvSpPr>
          <p:cNvPr id="24" name="TextBox 23"/>
          <p:cNvSpPr txBox="1"/>
          <p:nvPr/>
        </p:nvSpPr>
        <p:spPr>
          <a:xfrm>
            <a:off x="6682430" y="4098196"/>
            <a:ext cx="2006645"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sp>
        <p:nvSpPr>
          <p:cNvPr id="25" name="TextBox 24"/>
          <p:cNvSpPr txBox="1"/>
          <p:nvPr/>
        </p:nvSpPr>
        <p:spPr>
          <a:xfrm>
            <a:off x="6673623" y="3254751"/>
            <a:ext cx="2220995" cy="369332"/>
          </a:xfrm>
          <a:prstGeom prst="rect">
            <a:avLst/>
          </a:prstGeom>
          <a:solidFill>
            <a:schemeClr val="bg1"/>
          </a:solidFill>
        </p:spPr>
        <p:txBody>
          <a:bodyPr wrap="square" rtlCol="0">
            <a:spAutoFit/>
          </a:bodyPr>
          <a:lstStyle/>
          <a:p>
            <a:r>
              <a:rPr lang="en-US" dirty="0" smtClean="0">
                <a:solidFill>
                  <a:srgbClr val="0070C0"/>
                </a:solidFill>
              </a:rPr>
              <a:t>Find data in memory</a:t>
            </a:r>
            <a:endParaRPr lang="en-US" dirty="0">
              <a:solidFill>
                <a:srgbClr val="0070C0"/>
              </a:solidFill>
            </a:endParaRPr>
          </a:p>
        </p:txBody>
      </p:sp>
    </p:spTree>
    <p:extLst>
      <p:ext uri="{BB962C8B-B14F-4D97-AF65-F5344CB8AC3E}">
        <p14:creationId xmlns:p14="http://schemas.microsoft.com/office/powerpoint/2010/main" val="98122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6" grpId="0" animBg="1"/>
      <p:bldP spid="18" grpId="0" animBg="1"/>
      <p:bldP spid="21"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Cache</a:t>
            </a:r>
            <a:endParaRPr lang="en-US" dirty="0"/>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a:t>
            </a:r>
            <a:r>
              <a:rPr lang="en-US" b="1" dirty="0" smtClean="0"/>
              <a:t> = 4B</a:t>
            </a:r>
          </a:p>
          <a:p>
            <a:r>
              <a:rPr lang="en-US" b="1" dirty="0" smtClean="0"/>
              <a:t>C = 32B</a:t>
            </a:r>
          </a:p>
          <a:p>
            <a:r>
              <a:rPr lang="en-US" b="1" dirty="0" smtClean="0"/>
              <a:t>N = 4 (4-way associative)</a:t>
            </a:r>
            <a:endParaRPr lang="en-US" b="1" dirty="0"/>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smtClean="0"/>
                  <a:t>B</a:t>
                </a:r>
                <a:r>
                  <a:rPr lang="en-US" dirty="0"/>
                  <a:t> = </a:t>
                </a:r>
                <a:r>
                  <a:rPr lang="en-US" i="1" dirty="0" smtClean="0"/>
                  <a:t>C</a:t>
                </a:r>
                <a:r>
                  <a:rPr lang="en-US" dirty="0" smtClean="0"/>
                  <a:t>/</a:t>
                </a:r>
                <a:r>
                  <a:rPr lang="en-US" i="1" dirty="0" smtClean="0"/>
                  <a:t>b = 32/4 =8</a:t>
                </a:r>
                <a:endParaRPr lang="en-US" i="1" dirty="0"/>
              </a:p>
              <a:p>
                <a:r>
                  <a:rPr lang="en-US" dirty="0" smtClean="0"/>
                  <a:t>S = B/N = 8/4 = 2</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𝟒</m:t>
                              </m:r>
                            </m:e>
                          </m:func>
                        </m:e>
                      </m:func>
                      <m:r>
                        <a:rPr lang="en-US" b="1" i="1">
                          <a:latin typeface="Cambria Math" panose="02040503050406030204" pitchFamily="18" charset="0"/>
                        </a:rPr>
                        <m:t>=</m:t>
                      </m:r>
                      <m:r>
                        <a:rPr lang="en-US" b="1" i="1" smtClean="0">
                          <a:latin typeface="Cambria Math" panose="02040503050406030204" pitchFamily="18" charset="0"/>
                        </a:rPr>
                        <m:t>𝟐</m:t>
                      </m:r>
                    </m:oMath>
                  </m:oMathPara>
                </a14:m>
                <a:endParaRPr lang="en-US"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𝟐</m:t>
                              </m:r>
                            </m:e>
                          </m:func>
                        </m:e>
                      </m:func>
                      <m:r>
                        <a:rPr lang="en-US" b="1" i="1">
                          <a:latin typeface="Cambria Math" panose="02040503050406030204" pitchFamily="18" charset="0"/>
                        </a:rPr>
                        <m:t>=</m:t>
                      </m:r>
                      <m:r>
                        <a:rPr lang="en-US" b="1" i="1" smtClean="0">
                          <a:latin typeface="Cambria Math" panose="02040503050406030204" pitchFamily="18" charset="0"/>
                        </a:rPr>
                        <m:t>𝟏</m:t>
                      </m:r>
                    </m:oMath>
                  </m:oMathPara>
                </a14:m>
                <a:endParaRPr lang="en-US" b="1" i="1" dirty="0" smtClean="0">
                  <a:latin typeface="Cambria Math" panose="02040503050406030204" pitchFamily="18" charset="0"/>
                </a:endParaRPr>
              </a:p>
              <a:p>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47133492"/>
              </p:ext>
            </p:extLst>
          </p:nvPr>
        </p:nvGraphicFramePr>
        <p:xfrm>
          <a:off x="5210174" y="1863325"/>
          <a:ext cx="6143625" cy="3606800"/>
        </p:xfrm>
        <a:graphic>
          <a:graphicData uri="http://schemas.openxmlformats.org/drawingml/2006/table">
            <a:tbl>
              <a:tblPr firstRow="1" bandRow="1">
                <a:tableStyleId>{5940675A-B579-460E-94D1-54222C63F5DA}</a:tableStyleId>
              </a:tblPr>
              <a:tblGrid>
                <a:gridCol w="1695451">
                  <a:extLst>
                    <a:ext uri="{9D8B030D-6E8A-4147-A177-3AD203B41FA5}">
                      <a16:colId xmlns:a16="http://schemas.microsoft.com/office/drawing/2014/main" xmlns="" val="4284518099"/>
                    </a:ext>
                  </a:extLst>
                </a:gridCol>
                <a:gridCol w="1162050">
                  <a:extLst>
                    <a:ext uri="{9D8B030D-6E8A-4147-A177-3AD203B41FA5}">
                      <a16:colId xmlns:a16="http://schemas.microsoft.com/office/drawing/2014/main" xmlns="" val="1827225863"/>
                    </a:ext>
                  </a:extLst>
                </a:gridCol>
                <a:gridCol w="1257300">
                  <a:extLst>
                    <a:ext uri="{9D8B030D-6E8A-4147-A177-3AD203B41FA5}">
                      <a16:colId xmlns:a16="http://schemas.microsoft.com/office/drawing/2014/main" xmlns="" val="2625427107"/>
                    </a:ext>
                  </a:extLst>
                </a:gridCol>
                <a:gridCol w="1133474">
                  <a:extLst>
                    <a:ext uri="{9D8B030D-6E8A-4147-A177-3AD203B41FA5}">
                      <a16:colId xmlns:a16="http://schemas.microsoft.com/office/drawing/2014/main" xmlns="" val="3488845602"/>
                    </a:ext>
                  </a:extLst>
                </a:gridCol>
                <a:gridCol w="895350">
                  <a:extLst>
                    <a:ext uri="{9D8B030D-6E8A-4147-A177-3AD203B41FA5}">
                      <a16:colId xmlns:a16="http://schemas.microsoft.com/office/drawing/2014/main" xmlns="" val="1588356002"/>
                    </a:ext>
                  </a:extLst>
                </a:gridCol>
              </a:tblGrid>
              <a:tr h="370840">
                <a:tc>
                  <a:txBody>
                    <a:bodyPr/>
                    <a:lstStyle/>
                    <a:p>
                      <a:pPr algn="r"/>
                      <a:r>
                        <a:rPr lang="en-US" b="1" dirty="0" smtClean="0"/>
                        <a:t>Offset</a:t>
                      </a:r>
                    </a:p>
                    <a:p>
                      <a:pPr algn="l"/>
                      <a:r>
                        <a:rPr lang="en-US" b="1" dirty="0" smtClean="0"/>
                        <a:t>Sets </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00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70381397"/>
                  </a:ext>
                </a:extLst>
              </a:tr>
              <a:tr h="370840">
                <a:tc rowSpan="4">
                  <a:txBody>
                    <a:bodyPr/>
                    <a:lstStyle/>
                    <a:p>
                      <a:endParaRPr lang="en-US" dirty="0" smtClean="0"/>
                    </a:p>
                    <a:p>
                      <a:endParaRPr lang="en-US" dirty="0" smtClean="0"/>
                    </a:p>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3084165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160513756"/>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400158313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545779383"/>
                  </a:ext>
                </a:extLst>
              </a:tr>
              <a:tr h="370840">
                <a:tc rowSpan="4">
                  <a:txBody>
                    <a:bodyPr/>
                    <a:lstStyle/>
                    <a:p>
                      <a:endParaRPr lang="en-US" dirty="0" smtClean="0"/>
                    </a:p>
                    <a:p>
                      <a:endParaRPr lang="en-US" dirty="0" smtClean="0"/>
                    </a:p>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7336905"/>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918555806"/>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4042699081"/>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722201552"/>
                  </a:ext>
                </a:extLst>
              </a:tr>
            </a:tbl>
          </a:graphicData>
        </a:graphic>
      </p:graphicFrame>
    </p:spTree>
    <p:extLst>
      <p:ext uri="{BB962C8B-B14F-4D97-AF65-F5344CB8AC3E}">
        <p14:creationId xmlns:p14="http://schemas.microsoft.com/office/powerpoint/2010/main" val="7373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Cache</a:t>
            </a:r>
            <a:endParaRPr lang="en-US" dirty="0"/>
          </a:p>
        </p:txBody>
      </p:sp>
      <p:sp>
        <p:nvSpPr>
          <p:cNvPr id="3" name="TextBox 2"/>
          <p:cNvSpPr txBox="1"/>
          <p:nvPr/>
        </p:nvSpPr>
        <p:spPr>
          <a:xfrm>
            <a:off x="1181099" y="1863325"/>
            <a:ext cx="2581275" cy="923330"/>
          </a:xfrm>
          <a:prstGeom prst="rect">
            <a:avLst/>
          </a:prstGeom>
          <a:noFill/>
        </p:spPr>
        <p:txBody>
          <a:bodyPr wrap="square" rtlCol="0">
            <a:spAutoFit/>
          </a:bodyPr>
          <a:lstStyle/>
          <a:p>
            <a:r>
              <a:rPr lang="en-US" b="1" dirty="0"/>
              <a:t>b</a:t>
            </a:r>
            <a:r>
              <a:rPr lang="en-US" b="1" dirty="0" smtClean="0"/>
              <a:t> = 8B</a:t>
            </a:r>
          </a:p>
          <a:p>
            <a:r>
              <a:rPr lang="en-US" b="1" dirty="0" smtClean="0"/>
              <a:t>Full Associative Cache</a:t>
            </a:r>
          </a:p>
          <a:p>
            <a:r>
              <a:rPr lang="en-US" b="1" dirty="0" smtClean="0"/>
              <a:t>Single set with 4-ways</a:t>
            </a:r>
            <a:endParaRPr lang="en-US" b="1" dirty="0"/>
          </a:p>
        </p:txBody>
      </p:sp>
      <mc:AlternateContent xmlns:mc="http://schemas.openxmlformats.org/markup-compatibility/2006" xmlns:a14="http://schemas.microsoft.com/office/drawing/2010/main">
        <mc:Choice Requires="a14">
          <p:sp>
            <p:nvSpPr>
              <p:cNvPr id="4" name="TextBox 3"/>
              <p:cNvSpPr txBox="1"/>
              <p:nvPr/>
            </p:nvSpPr>
            <p:spPr>
              <a:xfrm>
                <a:off x="1181098" y="3320650"/>
                <a:ext cx="4495801" cy="2308324"/>
              </a:xfrm>
              <a:prstGeom prst="rect">
                <a:avLst/>
              </a:prstGeom>
              <a:noFill/>
            </p:spPr>
            <p:txBody>
              <a:bodyPr wrap="square" rtlCol="0">
                <a:spAutoFit/>
              </a:bodyPr>
              <a:lstStyle/>
              <a:p>
                <a:pPr marL="0" lvl="1"/>
                <a:r>
                  <a:rPr lang="en-US" i="1" dirty="0" smtClean="0"/>
                  <a:t>C = 8B * 4 (ways) = 32B</a:t>
                </a:r>
              </a:p>
              <a:p>
                <a:pPr marL="0" lvl="1"/>
                <a:r>
                  <a:rPr lang="en-US" i="1" dirty="0" smtClean="0"/>
                  <a:t>B</a:t>
                </a:r>
                <a:r>
                  <a:rPr lang="en-US" dirty="0" smtClean="0"/>
                  <a:t> </a:t>
                </a:r>
                <a:r>
                  <a:rPr lang="en-US" dirty="0"/>
                  <a:t>= </a:t>
                </a:r>
                <a:r>
                  <a:rPr lang="en-US" i="1" dirty="0" smtClean="0"/>
                  <a:t>C</a:t>
                </a:r>
                <a:r>
                  <a:rPr lang="en-US" dirty="0" smtClean="0"/>
                  <a:t>/</a:t>
                </a:r>
                <a:r>
                  <a:rPr lang="en-US" i="1" dirty="0" smtClean="0"/>
                  <a:t>b = 32/8 = 4</a:t>
                </a:r>
                <a:endParaRPr lang="en-US" i="1" dirty="0"/>
              </a:p>
              <a:p>
                <a:r>
                  <a:rPr lang="en-US" dirty="0" smtClean="0"/>
                  <a:t>S = B/N = 4/4 = 1</a:t>
                </a:r>
              </a:p>
              <a:p>
                <a:pPr/>
                <a14:m>
                  <m:oMathPara xmlns:m="http://schemas.openxmlformats.org/officeDocument/2006/math">
                    <m:oMathParaPr>
                      <m:jc m:val="left"/>
                    </m:oMathParaPr>
                    <m:oMath xmlns:m="http://schemas.openxmlformats.org/officeDocument/2006/math">
                      <m:r>
                        <a:rPr lang="en-US" b="1" i="1">
                          <a:latin typeface="Cambria Math" panose="02040503050406030204" pitchFamily="18" charset="0"/>
                        </a:rPr>
                        <m:t>𝑶𝒇𝒇𝒔𝒆𝒕</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a:latin typeface="Cambria Math" panose="02040503050406030204" pitchFamily="18" charset="0"/>
                            </a:rPr>
                            <m:t>𝒃</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𝟖</m:t>
                              </m:r>
                            </m:e>
                          </m:func>
                        </m:e>
                      </m:func>
                      <m:r>
                        <a:rPr lang="en-US" b="1" i="1">
                          <a:latin typeface="Cambria Math" panose="02040503050406030204" pitchFamily="18" charset="0"/>
                        </a:rPr>
                        <m:t>=</m:t>
                      </m:r>
                      <m:r>
                        <a:rPr lang="en-US" b="1" i="1" smtClean="0">
                          <a:latin typeface="Cambria Math" panose="02040503050406030204" pitchFamily="18" charset="0"/>
                        </a:rPr>
                        <m:t>𝟑</m:t>
                      </m:r>
                    </m:oMath>
                  </m:oMathPara>
                </a14:m>
                <a:endParaRPr lang="en-US"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𝑺𝒆𝒕</m:t>
                      </m:r>
                      <m:r>
                        <a:rPr lang="en-US" b="1" i="1" smtClean="0">
                          <a:latin typeface="Cambria Math" panose="02040503050406030204" pitchFamily="18" charset="0"/>
                        </a:rPr>
                        <m:t>/</m:t>
                      </m:r>
                      <m:r>
                        <a:rPr lang="en-US" b="1" i="1" smtClean="0">
                          <a:latin typeface="Cambria Math" panose="02040503050406030204" pitchFamily="18" charset="0"/>
                        </a:rPr>
                        <m:t>𝒊𝒏𝒅𝒆𝒙</m:t>
                      </m:r>
                      <m:r>
                        <a:rPr lang="en-US" b="1" i="1">
                          <a:latin typeface="Cambria Math" panose="02040503050406030204" pitchFamily="18" charset="0"/>
                        </a:rPr>
                        <m:t> </m:t>
                      </m:r>
                      <m:r>
                        <a:rPr lang="en-US" b="1" i="1">
                          <a:latin typeface="Cambria Math" panose="02040503050406030204" pitchFamily="18" charset="0"/>
                        </a:rPr>
                        <m:t>𝒃𝒊𝒕𝒔</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r>
                            <a:rPr lang="en-US" b="1" i="1" smtClean="0">
                              <a:latin typeface="Cambria Math" panose="02040503050406030204" pitchFamily="18" charset="0"/>
                            </a:rPr>
                            <m:t>𝑺</m:t>
                          </m:r>
                          <m:r>
                            <a:rPr lang="en-US" b="1" i="1">
                              <a:latin typeface="Cambria Math" panose="02040503050406030204" pitchFamily="18" charset="0"/>
                            </a:rPr>
                            <m:t>= </m:t>
                          </m:r>
                          <m:func>
                            <m:funcPr>
                              <m:ctrlPr>
                                <a:rPr lang="en-US" b="1" i="1">
                                  <a:latin typeface="Cambria Math"/>
                                </a:rPr>
                              </m:ctrlPr>
                            </m:funcPr>
                            <m:fName>
                              <m:sSub>
                                <m:sSubPr>
                                  <m:ctrlPr>
                                    <a:rPr lang="en-US" b="1" i="1">
                                      <a:latin typeface="Cambria Math"/>
                                    </a:rPr>
                                  </m:ctrlPr>
                                </m:sSubPr>
                                <m:e>
                                  <m:r>
                                    <m:rPr>
                                      <m:sty m:val="p"/>
                                    </m:rPr>
                                    <a:rPr lang="en-US">
                                      <a:latin typeface="Cambria Math" panose="02040503050406030204" pitchFamily="18" charset="0"/>
                                    </a:rPr>
                                    <m:t>log</m:t>
                                  </m:r>
                                </m:e>
                                <m:sub>
                                  <m:r>
                                    <a:rPr lang="en-US" b="1" i="1">
                                      <a:latin typeface="Cambria Math" panose="02040503050406030204" pitchFamily="18" charset="0"/>
                                    </a:rPr>
                                    <m:t>𝟐</m:t>
                                  </m:r>
                                </m:sub>
                              </m:sSub>
                            </m:fName>
                            <m:e>
                              <m:r>
                                <a:rPr lang="en-US" b="1" i="1" smtClean="0">
                                  <a:latin typeface="Cambria Math" panose="02040503050406030204" pitchFamily="18" charset="0"/>
                                </a:rPr>
                                <m:t>𝟏</m:t>
                              </m:r>
                            </m:e>
                          </m:func>
                        </m:e>
                      </m:func>
                      <m:r>
                        <a:rPr lang="en-US" b="1" i="1">
                          <a:latin typeface="Cambria Math" panose="02040503050406030204" pitchFamily="18" charset="0"/>
                        </a:rPr>
                        <m:t>=</m:t>
                      </m:r>
                      <m:r>
                        <a:rPr lang="en-US" b="1" i="1" smtClean="0">
                          <a:latin typeface="Cambria Math" panose="02040503050406030204" pitchFamily="18" charset="0"/>
                        </a:rPr>
                        <m:t>𝟎</m:t>
                      </m:r>
                    </m:oMath>
                  </m:oMathPara>
                </a14:m>
                <a:endParaRPr lang="en-US" b="1" i="1" dirty="0">
                  <a:latin typeface="Cambria Math" panose="02040503050406030204" pitchFamily="18" charset="0"/>
                </a:endParaRPr>
              </a:p>
              <a:p>
                <a:endParaRPr lang="en-US" b="1" i="1" dirty="0">
                  <a:latin typeface="Cambria Math" panose="02040503050406030204" pitchFamily="18" charset="0"/>
                </a:endParaRP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81098" y="3320650"/>
                <a:ext cx="4495801" cy="2308324"/>
              </a:xfrm>
              <a:prstGeom prst="rect">
                <a:avLst/>
              </a:prstGeom>
              <a:blipFill>
                <a:blip r:embed="rId2"/>
                <a:stretch>
                  <a:fillRect l="-1221" t="-1587"/>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091078223"/>
              </p:ext>
            </p:extLst>
          </p:nvPr>
        </p:nvGraphicFramePr>
        <p:xfrm>
          <a:off x="5210174" y="1863325"/>
          <a:ext cx="6143627" cy="2123440"/>
        </p:xfrm>
        <a:graphic>
          <a:graphicData uri="http://schemas.openxmlformats.org/drawingml/2006/table">
            <a:tbl>
              <a:tblPr firstRow="1" bandRow="1">
                <a:tableStyleId>{5940675A-B579-460E-94D1-54222C63F5DA}</a:tableStyleId>
              </a:tblPr>
              <a:tblGrid>
                <a:gridCol w="1071073">
                  <a:extLst>
                    <a:ext uri="{9D8B030D-6E8A-4147-A177-3AD203B41FA5}">
                      <a16:colId xmlns:a16="http://schemas.microsoft.com/office/drawing/2014/main" xmlns="" val="4284518099"/>
                    </a:ext>
                  </a:extLst>
                </a:gridCol>
                <a:gridCol w="734106">
                  <a:extLst>
                    <a:ext uri="{9D8B030D-6E8A-4147-A177-3AD203B41FA5}">
                      <a16:colId xmlns:a16="http://schemas.microsoft.com/office/drawing/2014/main" xmlns="" val="1827225863"/>
                    </a:ext>
                  </a:extLst>
                </a:gridCol>
                <a:gridCol w="794279">
                  <a:extLst>
                    <a:ext uri="{9D8B030D-6E8A-4147-A177-3AD203B41FA5}">
                      <a16:colId xmlns:a16="http://schemas.microsoft.com/office/drawing/2014/main" xmlns="" val="2625427107"/>
                    </a:ext>
                  </a:extLst>
                </a:gridCol>
                <a:gridCol w="716054">
                  <a:extLst>
                    <a:ext uri="{9D8B030D-6E8A-4147-A177-3AD203B41FA5}">
                      <a16:colId xmlns:a16="http://schemas.microsoft.com/office/drawing/2014/main" xmlns="" val="3488845602"/>
                    </a:ext>
                  </a:extLst>
                </a:gridCol>
                <a:gridCol w="565623">
                  <a:extLst>
                    <a:ext uri="{9D8B030D-6E8A-4147-A177-3AD203B41FA5}">
                      <a16:colId xmlns:a16="http://schemas.microsoft.com/office/drawing/2014/main" xmlns="" val="1588356002"/>
                    </a:ext>
                  </a:extLst>
                </a:gridCol>
                <a:gridCol w="565623">
                  <a:extLst>
                    <a:ext uri="{9D8B030D-6E8A-4147-A177-3AD203B41FA5}">
                      <a16:colId xmlns:a16="http://schemas.microsoft.com/office/drawing/2014/main" xmlns="" val="2655921755"/>
                    </a:ext>
                  </a:extLst>
                </a:gridCol>
                <a:gridCol w="565623">
                  <a:extLst>
                    <a:ext uri="{9D8B030D-6E8A-4147-A177-3AD203B41FA5}">
                      <a16:colId xmlns:a16="http://schemas.microsoft.com/office/drawing/2014/main" xmlns="" val="4149553947"/>
                    </a:ext>
                  </a:extLst>
                </a:gridCol>
                <a:gridCol w="565623">
                  <a:extLst>
                    <a:ext uri="{9D8B030D-6E8A-4147-A177-3AD203B41FA5}">
                      <a16:colId xmlns:a16="http://schemas.microsoft.com/office/drawing/2014/main" xmlns="" val="4061206552"/>
                    </a:ext>
                  </a:extLst>
                </a:gridCol>
                <a:gridCol w="565623">
                  <a:extLst>
                    <a:ext uri="{9D8B030D-6E8A-4147-A177-3AD203B41FA5}">
                      <a16:colId xmlns:a16="http://schemas.microsoft.com/office/drawing/2014/main" xmlns="" val="3767445606"/>
                    </a:ext>
                  </a:extLst>
                </a:gridCol>
              </a:tblGrid>
              <a:tr h="370840">
                <a:tc>
                  <a:txBody>
                    <a:bodyPr/>
                    <a:lstStyle/>
                    <a:p>
                      <a:pPr algn="r"/>
                      <a:r>
                        <a:rPr lang="en-US" b="1" dirty="0" smtClean="0"/>
                        <a:t>Offset</a:t>
                      </a:r>
                    </a:p>
                    <a:p>
                      <a:pPr algn="l"/>
                      <a:r>
                        <a:rPr lang="en-US" b="1" dirty="0" smtClean="0"/>
                        <a:t>Sets </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rPr>
                        <a:t>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010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011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dirty="0" smtClean="0"/>
                        <a:t>111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70381397"/>
                  </a:ext>
                </a:extLst>
              </a:tr>
              <a:tr h="370840">
                <a:tc rowSpan="4">
                  <a:txBody>
                    <a:bodyPr/>
                    <a:lstStyle/>
                    <a:p>
                      <a:endParaRPr lang="en-US" dirty="0" smtClean="0"/>
                    </a:p>
                    <a:p>
                      <a:endParaRPr lang="en-US" dirty="0" smtClean="0"/>
                    </a:p>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3084165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1160513756"/>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4001583137"/>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545779383"/>
                  </a:ext>
                </a:extLst>
              </a:tr>
            </a:tbl>
          </a:graphicData>
        </a:graphic>
      </p:graphicFrame>
    </p:spTree>
    <p:extLst>
      <p:ext uri="{BB962C8B-B14F-4D97-AF65-F5344CB8AC3E}">
        <p14:creationId xmlns:p14="http://schemas.microsoft.com/office/powerpoint/2010/main" val="242096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Terminologies</a:t>
            </a:r>
            <a:endParaRPr lang="en-US" dirty="0"/>
          </a:p>
        </p:txBody>
      </p:sp>
      <p:sp>
        <p:nvSpPr>
          <p:cNvPr id="3" name="Content Placeholder 2"/>
          <p:cNvSpPr>
            <a:spLocks noGrp="1"/>
          </p:cNvSpPr>
          <p:nvPr>
            <p:ph idx="1"/>
          </p:nvPr>
        </p:nvSpPr>
        <p:spPr/>
        <p:txBody>
          <a:bodyPr/>
          <a:lstStyle/>
          <a:p>
            <a:r>
              <a:rPr lang="en-US" b="1" dirty="0" smtClean="0"/>
              <a:t>Tag Bits </a:t>
            </a:r>
            <a:r>
              <a:rPr lang="en-US" dirty="0"/>
              <a:t>- A unique identifier for a group of data. Because different regions of memory may be mapped into a </a:t>
            </a:r>
            <a:r>
              <a:rPr lang="en-US" dirty="0" smtClean="0"/>
              <a:t>single block</a:t>
            </a:r>
            <a:r>
              <a:rPr lang="en-US" dirty="0"/>
              <a:t>, the tag is used to differentiate between them. </a:t>
            </a:r>
            <a:endParaRPr lang="en-US" dirty="0" smtClean="0"/>
          </a:p>
          <a:p>
            <a:r>
              <a:rPr lang="en-US" dirty="0"/>
              <a:t>We need to add tags to the cache, which supply the rest of the address bits to let us distinguish between different memory locations that map to the same cache block. </a:t>
            </a:r>
            <a:endParaRPr lang="en-US" dirty="0" smtClean="0"/>
          </a:p>
          <a:p>
            <a:endParaRPr lang="en-US" dirty="0"/>
          </a:p>
          <a:p>
            <a:r>
              <a:rPr lang="en-US" b="1" dirty="0"/>
              <a:t>V</a:t>
            </a:r>
            <a:r>
              <a:rPr lang="en-US" b="1" dirty="0" smtClean="0"/>
              <a:t>alid </a:t>
            </a:r>
            <a:r>
              <a:rPr lang="en-US" b="1" dirty="0"/>
              <a:t>bit </a:t>
            </a:r>
            <a:r>
              <a:rPr lang="en-US" b="1" dirty="0" smtClean="0"/>
              <a:t>(V)</a:t>
            </a:r>
            <a:r>
              <a:rPr lang="en-US" dirty="0" smtClean="0"/>
              <a:t>- </a:t>
            </a:r>
            <a:r>
              <a:rPr lang="en-US" dirty="0"/>
              <a:t>A bit of information that indicates whether the data in a block is valid (1) or not (0</a:t>
            </a:r>
            <a:r>
              <a:rPr lang="en-US" dirty="0" smtClean="0"/>
              <a:t>).</a:t>
            </a:r>
          </a:p>
          <a:p>
            <a:pPr marL="749808" lvl="1" indent="-457200">
              <a:buFont typeface="+mj-lt"/>
              <a:buAutoNum type="arabicPeriod"/>
            </a:pPr>
            <a:r>
              <a:rPr lang="en-US" dirty="0" smtClean="0"/>
              <a:t>At the very start, </a:t>
            </a:r>
            <a:r>
              <a:rPr lang="en-US" dirty="0"/>
              <a:t>the cache is empty and does not contain valid data. </a:t>
            </a:r>
            <a:endParaRPr lang="en-US" dirty="0" smtClean="0"/>
          </a:p>
          <a:p>
            <a:pPr marL="749808" lvl="1" indent="-457200">
              <a:buFont typeface="+mj-lt"/>
              <a:buAutoNum type="arabicPeriod"/>
            </a:pPr>
            <a:r>
              <a:rPr lang="en-US" dirty="0" smtClean="0"/>
              <a:t>We </a:t>
            </a:r>
            <a:r>
              <a:rPr lang="en-US" dirty="0"/>
              <a:t>should account for this by adding a valid bit for each cache block. </a:t>
            </a:r>
          </a:p>
          <a:p>
            <a:pPr marL="749808" lvl="1" indent="-457200">
              <a:buFont typeface="+mj-lt"/>
              <a:buAutoNum type="arabicPeriod"/>
            </a:pPr>
            <a:r>
              <a:rPr lang="en-US" dirty="0" smtClean="0"/>
              <a:t>When </a:t>
            </a:r>
            <a:r>
              <a:rPr lang="en-US" dirty="0"/>
              <a:t>the system is initialized, all the valid bits are set to 0. </a:t>
            </a:r>
            <a:r>
              <a:rPr lang="en-US" dirty="0" smtClean="0"/>
              <a:t>When </a:t>
            </a:r>
            <a:r>
              <a:rPr lang="en-US" dirty="0"/>
              <a:t>data is loaded into a particular cache block, the corresponding valid bit is set to 1.</a:t>
            </a:r>
          </a:p>
        </p:txBody>
      </p:sp>
    </p:spTree>
    <p:extLst>
      <p:ext uri="{BB962C8B-B14F-4D97-AF65-F5344CB8AC3E}">
        <p14:creationId xmlns:p14="http://schemas.microsoft.com/office/powerpoint/2010/main" val="558660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0414249"/>
              </p:ext>
            </p:extLst>
          </p:nvPr>
        </p:nvGraphicFramePr>
        <p:xfrm>
          <a:off x="4067175" y="2161365"/>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562631">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smtClean="0">
                <a:solidFill>
                  <a:srgbClr val="0070C0"/>
                </a:solidFill>
              </a:rPr>
              <a:t>Convert to </a:t>
            </a:r>
          </a:p>
          <a:p>
            <a:pPr algn="ctr"/>
            <a:r>
              <a:rPr lang="en-US" sz="1400" dirty="0" smtClean="0">
                <a:solidFill>
                  <a:srgbClr val="0070C0"/>
                </a:solidFill>
              </a:rPr>
              <a:t>binary</a:t>
            </a:r>
            <a:endParaRPr lang="en-US" sz="1400" dirty="0">
              <a:solidFill>
                <a:srgbClr val="0070C0"/>
              </a:solidFill>
            </a:endParaRPr>
          </a:p>
        </p:txBody>
      </p:sp>
      <p:sp>
        <p:nvSpPr>
          <p:cNvPr id="2" name="Title 1"/>
          <p:cNvSpPr>
            <a:spLocks noGrp="1"/>
          </p:cNvSpPr>
          <p:nvPr>
            <p:ph type="title"/>
          </p:nvPr>
        </p:nvSpPr>
        <p:spPr/>
        <p:txBody>
          <a:bodyPr/>
          <a:lstStyle/>
          <a:p>
            <a:r>
              <a:rPr lang="en-US" dirty="0" smtClean="0"/>
              <a:t>Example 01</a:t>
            </a:r>
            <a:endParaRPr lang="en-US" dirty="0"/>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a:t>
            </a:r>
            <a:r>
              <a:rPr lang="en-US" sz="1400" b="1" dirty="0" smtClean="0"/>
              <a:t> = 4B</a:t>
            </a:r>
          </a:p>
          <a:p>
            <a:r>
              <a:rPr lang="en-US" sz="1400" b="1" dirty="0" smtClean="0"/>
              <a:t>C = 32B</a:t>
            </a:r>
          </a:p>
          <a:p>
            <a:r>
              <a:rPr lang="en-US" sz="1400" b="1" dirty="0" smtClean="0"/>
              <a:t>N = 1 (Direct Mapped)</a:t>
            </a:r>
          </a:p>
          <a:p>
            <a:r>
              <a:rPr lang="en-US" sz="1400" b="1" dirty="0" smtClean="0"/>
              <a:t>Addresses are 12 bits</a:t>
            </a:r>
            <a:endParaRPr lang="en-US" sz="1400" b="1" dirty="0"/>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smtClean="0"/>
                  <a:t>B</a:t>
                </a:r>
                <a:r>
                  <a:rPr lang="en-US" sz="1200" dirty="0"/>
                  <a:t> = </a:t>
                </a:r>
                <a:r>
                  <a:rPr lang="en-US" sz="1200" i="1" dirty="0" smtClean="0"/>
                  <a:t>C</a:t>
                </a:r>
                <a:r>
                  <a:rPr lang="en-US" sz="1200" dirty="0" smtClean="0"/>
                  <a:t>/</a:t>
                </a:r>
                <a:r>
                  <a:rPr lang="en-US" sz="1200" i="1" dirty="0" smtClean="0"/>
                  <a:t>b = </a:t>
                </a:r>
                <a:r>
                  <a:rPr lang="en-US" sz="1200" i="1" dirty="0"/>
                  <a:t>8</a:t>
                </a:r>
              </a:p>
              <a:p>
                <a:r>
                  <a:rPr lang="en-US" sz="1200" dirty="0" smtClean="0"/>
                  <a:t>S = B/N = </a:t>
                </a:r>
                <a:r>
                  <a:rPr lang="en-US" sz="1200" dirty="0"/>
                  <a:t>8</a:t>
                </a:r>
                <a:r>
                  <a:rPr lang="en-US" sz="1200" dirty="0" smtClean="0"/>
                  <a:t>/1 = </a:t>
                </a:r>
                <a:r>
                  <a:rPr lang="en-US" sz="1200" dirty="0"/>
                  <a:t>8</a:t>
                </a:r>
                <a:endParaRPr lang="en-US" sz="1200" dirty="0" smtClean="0"/>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smtClean="0">
                  <a:latin typeface="Cambria Math" panose="02040503050406030204" pitchFamily="18" charset="0"/>
                </a:endParaRPr>
              </a:p>
              <a:p>
                <a:endParaRPr lang="en-US" sz="1200" b="1" i="1" dirty="0">
                  <a:latin typeface="Cambria Math" panose="02040503050406030204" pitchFamily="18" charset="0"/>
                </a:endParaRPr>
              </a:p>
              <a:p>
                <a:r>
                  <a:rPr lang="en-US" sz="1400" b="1" u="sng" dirty="0" smtClean="0"/>
                  <a:t>Processor Memory Access Sequence</a:t>
                </a:r>
              </a:p>
              <a:p>
                <a:pPr marL="342900" indent="-342900">
                  <a:buFont typeface="+mj-lt"/>
                  <a:buAutoNum type="arabicPeriod"/>
                </a:pPr>
                <a:r>
                  <a:rPr lang="en-US" b="1" dirty="0">
                    <a:solidFill>
                      <a:srgbClr val="FF0000"/>
                    </a:solidFill>
                    <a:latin typeface="Cambria Math" panose="02040503050406030204" pitchFamily="18" charset="0"/>
                  </a:rPr>
                  <a:t>0x014</a:t>
                </a:r>
              </a:p>
              <a:p>
                <a:pPr marL="342900" indent="-342900">
                  <a:buFont typeface="+mj-lt"/>
                  <a:buAutoNum type="arabicPeriod"/>
                </a:pPr>
                <a:r>
                  <a:rPr lang="en-US" b="1" dirty="0">
                    <a:latin typeface="Cambria Math" panose="02040503050406030204" pitchFamily="18" charset="0"/>
                  </a:rPr>
                  <a:t>0xFF0</a:t>
                </a:r>
              </a:p>
              <a:p>
                <a:pPr marL="342900" indent="-342900">
                  <a:buFont typeface="+mj-lt"/>
                  <a:buAutoNum type="arabicPeriod"/>
                </a:pPr>
                <a:r>
                  <a:rPr lang="en-US" b="1" dirty="0">
                    <a:latin typeface="Cambria Math" panose="02040503050406030204" pitchFamily="18" charset="0"/>
                  </a:rPr>
                  <a:t>0x0F7</a:t>
                </a:r>
              </a:p>
              <a:p>
                <a:pPr marL="342900" indent="-342900">
                  <a:buFont typeface="+mj-lt"/>
                  <a:buAutoNum type="arabicPeriod"/>
                </a:pPr>
                <a:r>
                  <a:rPr lang="en-US" b="1" dirty="0">
                    <a:latin typeface="Cambria Math" panose="02040503050406030204" pitchFamily="18" charset="0"/>
                  </a:rPr>
                  <a:t>0xC03</a:t>
                </a:r>
              </a:p>
              <a:p>
                <a:pPr marL="342900" indent="-342900">
                  <a:buFont typeface="+mj-lt"/>
                  <a:buAutoNum type="arabicPeriod"/>
                </a:pPr>
                <a:r>
                  <a:rPr lang="en-US" b="1" dirty="0">
                    <a:latin typeface="Cambria Math" panose="02040503050406030204" pitchFamily="18" charset="0"/>
                  </a:rPr>
                  <a:t>0x0F3</a:t>
                </a: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2180035247"/>
              </p:ext>
            </p:extLst>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xmlns="" val="1695656520"/>
                    </a:ext>
                  </a:extLst>
                </a:gridCol>
                <a:gridCol w="1209675">
                  <a:extLst>
                    <a:ext uri="{9D8B030D-6E8A-4147-A177-3AD203B41FA5}">
                      <a16:colId xmlns:a16="http://schemas.microsoft.com/office/drawing/2014/main" xmlns="" val="2165372536"/>
                    </a:ext>
                  </a:extLst>
                </a:gridCol>
              </a:tblGrid>
              <a:tr h="362494">
                <a:tc>
                  <a:txBody>
                    <a:bodyPr/>
                    <a:lstStyle/>
                    <a:p>
                      <a:r>
                        <a:rPr lang="en-US" b="1" dirty="0" smtClean="0"/>
                        <a:t>000</a:t>
                      </a:r>
                      <a:endParaRPr lang="en-US" b="1" dirty="0"/>
                    </a:p>
                  </a:txBody>
                  <a:tcPr>
                    <a:solidFill>
                      <a:schemeClr val="accent1">
                        <a:lumMod val="20000"/>
                        <a:lumOff val="80000"/>
                      </a:schemeClr>
                    </a:solidFill>
                  </a:tcPr>
                </a:tc>
                <a:tc>
                  <a:txBody>
                    <a:bodyPr/>
                    <a:lstStyle/>
                    <a:p>
                      <a:r>
                        <a:rPr lang="en-US" dirty="0" smtClean="0"/>
                        <a:t>00000000</a:t>
                      </a:r>
                      <a:endParaRPr lang="en-US" b="0" dirty="0"/>
                    </a:p>
                  </a:txBody>
                  <a:tcPr>
                    <a:solidFill>
                      <a:schemeClr val="accent1">
                        <a:lumMod val="20000"/>
                        <a:lumOff val="80000"/>
                      </a:schemeClr>
                    </a:solidFill>
                  </a:tcPr>
                </a:tc>
                <a:extLst>
                  <a:ext uri="{0D108BD9-81ED-4DB2-BD59-A6C34878D82A}">
                    <a16:rowId xmlns:a16="http://schemas.microsoft.com/office/drawing/2014/main" xmlns="" val="2394468888"/>
                  </a:ext>
                </a:extLst>
              </a:tr>
              <a:tr h="362494">
                <a:tc>
                  <a:txBody>
                    <a:bodyPr/>
                    <a:lstStyle/>
                    <a:p>
                      <a:r>
                        <a:rPr lang="en-US" b="1" dirty="0" smtClean="0"/>
                        <a:t>004</a:t>
                      </a:r>
                      <a:endParaRPr lang="en-US" b="1" dirty="0"/>
                    </a:p>
                  </a:txBody>
                  <a:tcPr>
                    <a:solidFill>
                      <a:schemeClr val="accent1">
                        <a:lumMod val="20000"/>
                        <a:lumOff val="80000"/>
                      </a:schemeClr>
                    </a:solidFill>
                  </a:tcPr>
                </a:tc>
                <a:tc>
                  <a:txBody>
                    <a:bodyPr/>
                    <a:lstStyle/>
                    <a:p>
                      <a:r>
                        <a:rPr lang="en-US" b="0" dirty="0" smtClean="0"/>
                        <a:t>00000004</a:t>
                      </a:r>
                      <a:endParaRPr lang="en-US" b="0" dirty="0"/>
                    </a:p>
                  </a:txBody>
                  <a:tcPr>
                    <a:solidFill>
                      <a:schemeClr val="accent1">
                        <a:lumMod val="20000"/>
                        <a:lumOff val="80000"/>
                      </a:schemeClr>
                    </a:solidFill>
                  </a:tcPr>
                </a:tc>
                <a:extLst>
                  <a:ext uri="{0D108BD9-81ED-4DB2-BD59-A6C34878D82A}">
                    <a16:rowId xmlns:a16="http://schemas.microsoft.com/office/drawing/2014/main" xmlns="" val="2430735079"/>
                  </a:ext>
                </a:extLst>
              </a:tr>
              <a:tr h="362494">
                <a:tc>
                  <a:txBody>
                    <a:bodyPr/>
                    <a:lstStyle/>
                    <a:p>
                      <a:r>
                        <a:rPr lang="en-US" b="1" dirty="0" smtClean="0"/>
                        <a:t>008</a:t>
                      </a:r>
                      <a:endParaRPr lang="en-US" b="1" dirty="0"/>
                    </a:p>
                  </a:txBody>
                  <a:tcPr>
                    <a:solidFill>
                      <a:schemeClr val="accent1">
                        <a:lumMod val="20000"/>
                        <a:lumOff val="80000"/>
                      </a:schemeClr>
                    </a:solidFill>
                  </a:tcPr>
                </a:tc>
                <a:tc>
                  <a:txBody>
                    <a:bodyPr/>
                    <a:lstStyle/>
                    <a:p>
                      <a:r>
                        <a:rPr lang="en-US" b="0" dirty="0" smtClean="0"/>
                        <a:t>00000008</a:t>
                      </a:r>
                      <a:endParaRPr lang="en-US" b="0" dirty="0"/>
                    </a:p>
                  </a:txBody>
                  <a:tcPr>
                    <a:solidFill>
                      <a:schemeClr val="accent1">
                        <a:lumMod val="20000"/>
                        <a:lumOff val="80000"/>
                      </a:schemeClr>
                    </a:solidFill>
                  </a:tcPr>
                </a:tc>
                <a:extLst>
                  <a:ext uri="{0D108BD9-81ED-4DB2-BD59-A6C34878D82A}">
                    <a16:rowId xmlns:a16="http://schemas.microsoft.com/office/drawing/2014/main" xmlns="" val="2129467674"/>
                  </a:ext>
                </a:extLst>
              </a:tr>
              <a:tr h="362494">
                <a:tc>
                  <a:txBody>
                    <a:bodyPr/>
                    <a:lstStyle/>
                    <a:p>
                      <a:r>
                        <a:rPr lang="en-US" b="1" dirty="0" smtClean="0"/>
                        <a:t>00C</a:t>
                      </a:r>
                      <a:endParaRPr lang="en-US" b="1" dirty="0"/>
                    </a:p>
                  </a:txBody>
                  <a:tcPr>
                    <a:solidFill>
                      <a:schemeClr val="accent1">
                        <a:lumMod val="20000"/>
                        <a:lumOff val="80000"/>
                      </a:schemeClr>
                    </a:solidFill>
                  </a:tcPr>
                </a:tc>
                <a:tc>
                  <a:txBody>
                    <a:bodyPr/>
                    <a:lstStyle/>
                    <a:p>
                      <a:r>
                        <a:rPr lang="en-US" b="0" dirty="0" smtClean="0"/>
                        <a:t>0000000C</a:t>
                      </a:r>
                      <a:endParaRPr lang="en-US" b="0" dirty="0"/>
                    </a:p>
                  </a:txBody>
                  <a:tcPr>
                    <a:solidFill>
                      <a:schemeClr val="accent1">
                        <a:lumMod val="20000"/>
                        <a:lumOff val="80000"/>
                      </a:schemeClr>
                    </a:solidFill>
                  </a:tcPr>
                </a:tc>
                <a:extLst>
                  <a:ext uri="{0D108BD9-81ED-4DB2-BD59-A6C34878D82A}">
                    <a16:rowId xmlns:a16="http://schemas.microsoft.com/office/drawing/2014/main" xmlns="" val="3462162992"/>
                  </a:ext>
                </a:extLst>
              </a:tr>
              <a:tr h="362494">
                <a:tc>
                  <a:txBody>
                    <a:bodyPr/>
                    <a:lstStyle/>
                    <a:p>
                      <a:r>
                        <a:rPr lang="en-US" b="1" dirty="0" smtClean="0"/>
                        <a:t>010</a:t>
                      </a:r>
                      <a:endParaRPr lang="en-US" b="1" dirty="0"/>
                    </a:p>
                  </a:txBody>
                  <a:tcPr>
                    <a:solidFill>
                      <a:schemeClr val="accent1">
                        <a:lumMod val="20000"/>
                        <a:lumOff val="80000"/>
                      </a:schemeClr>
                    </a:solidFill>
                  </a:tcPr>
                </a:tc>
                <a:tc>
                  <a:txBody>
                    <a:bodyPr/>
                    <a:lstStyle/>
                    <a:p>
                      <a:r>
                        <a:rPr lang="en-US" b="0" dirty="0" smtClean="0"/>
                        <a:t>00000010</a:t>
                      </a:r>
                      <a:endParaRPr lang="en-US" b="0" dirty="0"/>
                    </a:p>
                  </a:txBody>
                  <a:tcPr>
                    <a:solidFill>
                      <a:schemeClr val="accent1">
                        <a:lumMod val="20000"/>
                        <a:lumOff val="80000"/>
                      </a:schemeClr>
                    </a:solidFill>
                  </a:tcPr>
                </a:tc>
                <a:extLst>
                  <a:ext uri="{0D108BD9-81ED-4DB2-BD59-A6C34878D82A}">
                    <a16:rowId xmlns:a16="http://schemas.microsoft.com/office/drawing/2014/main" xmlns="" val="2296900417"/>
                  </a:ext>
                </a:extLst>
              </a:tr>
              <a:tr h="362494">
                <a:tc>
                  <a:txBody>
                    <a:bodyPr/>
                    <a:lstStyle/>
                    <a:p>
                      <a:r>
                        <a:rPr lang="en-US" b="1" dirty="0" smtClean="0"/>
                        <a:t>014</a:t>
                      </a:r>
                      <a:endParaRPr lang="en-US" b="1" dirty="0"/>
                    </a:p>
                  </a:txBody>
                  <a:tcPr>
                    <a:solidFill>
                      <a:schemeClr val="accent1">
                        <a:lumMod val="20000"/>
                        <a:lumOff val="80000"/>
                      </a:schemeClr>
                    </a:solidFill>
                  </a:tcPr>
                </a:tc>
                <a:tc>
                  <a:txBody>
                    <a:bodyPr/>
                    <a:lstStyle/>
                    <a:p>
                      <a:r>
                        <a:rPr lang="en-US" b="0" dirty="0" smtClean="0"/>
                        <a:t>00000014</a:t>
                      </a:r>
                      <a:endParaRPr lang="en-US" b="0" dirty="0"/>
                    </a:p>
                  </a:txBody>
                  <a:tcPr>
                    <a:solidFill>
                      <a:schemeClr val="accent1">
                        <a:lumMod val="20000"/>
                        <a:lumOff val="80000"/>
                      </a:schemeClr>
                    </a:solidFill>
                  </a:tcPr>
                </a:tc>
                <a:extLst>
                  <a:ext uri="{0D108BD9-81ED-4DB2-BD59-A6C34878D82A}">
                    <a16:rowId xmlns:a16="http://schemas.microsoft.com/office/drawing/2014/main" xmlns="" val="2847845332"/>
                  </a:ext>
                </a:extLst>
              </a:tr>
              <a:tr h="362494">
                <a:tc>
                  <a:txBody>
                    <a:bodyPr/>
                    <a:lstStyle/>
                    <a:p>
                      <a:r>
                        <a:rPr lang="en-US" b="1" dirty="0" smtClean="0"/>
                        <a:t>018</a:t>
                      </a:r>
                      <a:endParaRPr lang="en-US" b="1" dirty="0"/>
                    </a:p>
                  </a:txBody>
                  <a:tcPr>
                    <a:solidFill>
                      <a:schemeClr val="accent1">
                        <a:lumMod val="20000"/>
                        <a:lumOff val="80000"/>
                      </a:schemeClr>
                    </a:solidFill>
                  </a:tcPr>
                </a:tc>
                <a:tc>
                  <a:txBody>
                    <a:bodyPr/>
                    <a:lstStyle/>
                    <a:p>
                      <a:r>
                        <a:rPr lang="en-US" b="0" dirty="0" smtClean="0"/>
                        <a:t>00000018</a:t>
                      </a:r>
                      <a:endParaRPr lang="en-US" b="0" dirty="0"/>
                    </a:p>
                  </a:txBody>
                  <a:tcPr>
                    <a:solidFill>
                      <a:schemeClr val="accent1">
                        <a:lumMod val="20000"/>
                        <a:lumOff val="80000"/>
                      </a:schemeClr>
                    </a:solidFill>
                  </a:tcPr>
                </a:tc>
                <a:extLst>
                  <a:ext uri="{0D108BD9-81ED-4DB2-BD59-A6C34878D82A}">
                    <a16:rowId xmlns:a16="http://schemas.microsoft.com/office/drawing/2014/main" xmlns="" val="3218713041"/>
                  </a:ext>
                </a:extLst>
              </a:tr>
              <a:tr h="362494">
                <a:tc>
                  <a:txBody>
                    <a:bodyPr/>
                    <a:lstStyle/>
                    <a:p>
                      <a:r>
                        <a:rPr lang="en-US" b="1" dirty="0" smtClean="0"/>
                        <a:t>01C</a:t>
                      </a:r>
                      <a:endParaRPr lang="en-US" b="1" dirty="0"/>
                    </a:p>
                  </a:txBody>
                  <a:tcPr>
                    <a:solidFill>
                      <a:schemeClr val="accent1">
                        <a:lumMod val="20000"/>
                        <a:lumOff val="80000"/>
                      </a:schemeClr>
                    </a:solidFill>
                  </a:tcPr>
                </a:tc>
                <a:tc>
                  <a:txBody>
                    <a:bodyPr/>
                    <a:lstStyle/>
                    <a:p>
                      <a:r>
                        <a:rPr lang="en-US" b="0" dirty="0" smtClean="0"/>
                        <a:t>0000001C</a:t>
                      </a:r>
                      <a:endParaRPr lang="en-US" b="0" dirty="0"/>
                    </a:p>
                  </a:txBody>
                  <a:tcPr>
                    <a:solidFill>
                      <a:schemeClr val="accent1">
                        <a:lumMod val="20000"/>
                        <a:lumOff val="80000"/>
                      </a:schemeClr>
                    </a:solidFill>
                  </a:tcPr>
                </a:tc>
                <a:extLst>
                  <a:ext uri="{0D108BD9-81ED-4DB2-BD59-A6C34878D82A}">
                    <a16:rowId xmlns:a16="http://schemas.microsoft.com/office/drawing/2014/main" xmlns="" val="4157796138"/>
                  </a:ext>
                </a:extLst>
              </a:tr>
              <a:tr h="362494">
                <a:tc>
                  <a:txBody>
                    <a:bodyPr/>
                    <a:lstStyle/>
                    <a:p>
                      <a:r>
                        <a:rPr lang="en-US" b="1" dirty="0" smtClean="0"/>
                        <a:t>020</a:t>
                      </a:r>
                      <a:endParaRPr lang="en-US" b="1"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00000020</a:t>
                      </a:r>
                      <a:endParaRPr lang="en-U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2521264448"/>
                  </a:ext>
                </a:extLst>
              </a:tr>
              <a:tr h="362494">
                <a:tc>
                  <a:txBody>
                    <a:bodyPr/>
                    <a:lstStyle/>
                    <a:p>
                      <a:r>
                        <a:rPr lang="en-US" b="1" dirty="0" smtClean="0"/>
                        <a:t>…….</a:t>
                      </a:r>
                      <a:endParaRPr lang="en-US" b="1" dirty="0"/>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xmlns="" val="46183165"/>
                  </a:ext>
                </a:extLst>
              </a:tr>
              <a:tr h="362494">
                <a:tc>
                  <a:txBody>
                    <a:bodyPr/>
                    <a:lstStyle/>
                    <a:p>
                      <a:r>
                        <a:rPr lang="en-US" b="1" dirty="0" smtClean="0"/>
                        <a:t>FF4</a:t>
                      </a:r>
                      <a:endParaRPr lang="en-US" b="1" dirty="0"/>
                    </a:p>
                  </a:txBody>
                  <a:tcPr>
                    <a:solidFill>
                      <a:schemeClr val="accent1">
                        <a:lumMod val="20000"/>
                        <a:lumOff val="80000"/>
                      </a:schemeClr>
                    </a:solidFill>
                  </a:tcPr>
                </a:tc>
                <a:tc>
                  <a:txBody>
                    <a:bodyPr/>
                    <a:lstStyle/>
                    <a:p>
                      <a:r>
                        <a:rPr lang="en-US" b="0" dirty="0" smtClean="0"/>
                        <a:t>00000FF4</a:t>
                      </a:r>
                      <a:endParaRPr lang="en-US" b="0" dirty="0"/>
                    </a:p>
                  </a:txBody>
                  <a:tcPr>
                    <a:solidFill>
                      <a:schemeClr val="accent1">
                        <a:lumMod val="20000"/>
                        <a:lumOff val="80000"/>
                      </a:schemeClr>
                    </a:solidFill>
                  </a:tcPr>
                </a:tc>
                <a:extLst>
                  <a:ext uri="{0D108BD9-81ED-4DB2-BD59-A6C34878D82A}">
                    <a16:rowId xmlns:a16="http://schemas.microsoft.com/office/drawing/2014/main" xmlns="" val="1264938070"/>
                  </a:ext>
                </a:extLst>
              </a:tr>
              <a:tr h="362494">
                <a:tc>
                  <a:txBody>
                    <a:bodyPr/>
                    <a:lstStyle/>
                    <a:p>
                      <a:r>
                        <a:rPr lang="en-US" b="1" dirty="0" smtClean="0"/>
                        <a:t>FF8</a:t>
                      </a:r>
                      <a:endParaRPr lang="en-US" b="1" dirty="0"/>
                    </a:p>
                  </a:txBody>
                  <a:tcPr>
                    <a:solidFill>
                      <a:schemeClr val="accent1">
                        <a:lumMod val="20000"/>
                        <a:lumOff val="80000"/>
                      </a:schemeClr>
                    </a:solidFill>
                  </a:tcPr>
                </a:tc>
                <a:tc>
                  <a:txBody>
                    <a:bodyPr/>
                    <a:lstStyle/>
                    <a:p>
                      <a:r>
                        <a:rPr lang="en-US" b="0" dirty="0" smtClean="0"/>
                        <a:t>00000FF8</a:t>
                      </a:r>
                      <a:endParaRPr lang="en-US" b="0" dirty="0"/>
                    </a:p>
                  </a:txBody>
                  <a:tcPr>
                    <a:solidFill>
                      <a:schemeClr val="accent1">
                        <a:lumMod val="20000"/>
                        <a:lumOff val="80000"/>
                      </a:schemeClr>
                    </a:solidFill>
                  </a:tcPr>
                </a:tc>
                <a:extLst>
                  <a:ext uri="{0D108BD9-81ED-4DB2-BD59-A6C34878D82A}">
                    <a16:rowId xmlns:a16="http://schemas.microsoft.com/office/drawing/2014/main" xmlns="" val="215055190"/>
                  </a:ext>
                </a:extLst>
              </a:tr>
              <a:tr h="362494">
                <a:tc>
                  <a:txBody>
                    <a:bodyPr/>
                    <a:lstStyle/>
                    <a:p>
                      <a:r>
                        <a:rPr lang="en-US" b="1" dirty="0" smtClean="0"/>
                        <a:t>FFC</a:t>
                      </a:r>
                      <a:endParaRPr lang="en-US" b="1" dirty="0"/>
                    </a:p>
                  </a:txBody>
                  <a:tcPr>
                    <a:solidFill>
                      <a:schemeClr val="accent1">
                        <a:lumMod val="20000"/>
                        <a:lumOff val="80000"/>
                      </a:schemeClr>
                    </a:solidFill>
                  </a:tcPr>
                </a:tc>
                <a:tc>
                  <a:txBody>
                    <a:bodyPr/>
                    <a:lstStyle/>
                    <a:p>
                      <a:r>
                        <a:rPr lang="en-US" b="0" dirty="0" smtClean="0"/>
                        <a:t>00000FFC</a:t>
                      </a:r>
                      <a:endParaRPr lang="en-US" b="0" dirty="0"/>
                    </a:p>
                  </a:txBody>
                  <a:tcPr>
                    <a:solidFill>
                      <a:schemeClr val="accent1">
                        <a:lumMod val="20000"/>
                        <a:lumOff val="80000"/>
                      </a:schemeClr>
                    </a:solidFill>
                  </a:tcPr>
                </a:tc>
                <a:extLst>
                  <a:ext uri="{0D108BD9-81ED-4DB2-BD59-A6C34878D82A}">
                    <a16:rowId xmlns:a16="http://schemas.microsoft.com/office/drawing/2014/main" xmlns=""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smtClean="0"/>
              <a:t>Memory</a:t>
            </a:r>
            <a:endParaRPr lang="en-US" sz="2000" b="1" dirty="0"/>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smtClean="0"/>
              <a:t>Cache</a:t>
            </a:r>
            <a:endParaRPr lang="en-US" sz="2000" b="1" dirty="0"/>
          </a:p>
        </p:txBody>
      </p:sp>
      <p:sp>
        <p:nvSpPr>
          <p:cNvPr id="5" name="Rectangle 4"/>
          <p:cNvSpPr/>
          <p:nvPr/>
        </p:nvSpPr>
        <p:spPr>
          <a:xfrm>
            <a:off x="7588225" y="288007"/>
            <a:ext cx="1089050" cy="400110"/>
          </a:xfrm>
          <a:prstGeom prst="rect">
            <a:avLst/>
          </a:prstGeom>
        </p:spPr>
        <p:txBody>
          <a:bodyPr wrap="square">
            <a:spAutoFit/>
          </a:bodyPr>
          <a:lstStyle/>
          <a:p>
            <a:r>
              <a:rPr lang="en-US" sz="2000" b="1" dirty="0" smtClean="0">
                <a:solidFill>
                  <a:srgbClr val="FF0000"/>
                </a:solidFill>
                <a:latin typeface="Cambria Math" panose="02040503050406030204" pitchFamily="18" charset="0"/>
              </a:rPr>
              <a:t>0x014</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smtClean="0">
                <a:solidFill>
                  <a:schemeClr val="accent6">
                    <a:lumMod val="60000"/>
                    <a:lumOff val="40000"/>
                  </a:schemeClr>
                </a:solidFill>
                <a:latin typeface="Cambria Math" panose="02040503050406030204" pitchFamily="18" charset="0"/>
              </a:rPr>
              <a:t>0000 000</a:t>
            </a:r>
            <a:r>
              <a:rPr lang="en-US" sz="2000" b="1" dirty="0" smtClean="0">
                <a:solidFill>
                  <a:srgbClr val="00B0F0"/>
                </a:solidFill>
                <a:latin typeface="Cambria Math" panose="02040503050406030204" pitchFamily="18" charset="0"/>
              </a:rPr>
              <a:t>1 01</a:t>
            </a:r>
            <a:r>
              <a:rPr lang="en-US" sz="2000" b="1" dirty="0" smtClean="0">
                <a:solidFill>
                  <a:srgbClr val="FFC000"/>
                </a:solidFill>
                <a:latin typeface="Cambria Math" panose="02040503050406030204" pitchFamily="18" charset="0"/>
              </a:rPr>
              <a:t>00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smtClean="0">
                <a:solidFill>
                  <a:schemeClr val="accent6">
                    <a:lumMod val="60000"/>
                    <a:lumOff val="40000"/>
                  </a:schemeClr>
                </a:solidFill>
                <a:latin typeface="Cambria Math" panose="02040503050406030204" pitchFamily="18" charset="0"/>
              </a:rPr>
              <a:t>Tag Bits </a:t>
            </a:r>
            <a:r>
              <a:rPr lang="en-US" sz="1600" b="1" dirty="0" smtClean="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a:t>
            </a:r>
            <a:r>
              <a:rPr lang="en-US" sz="1600" b="1" dirty="0" smtClean="0">
                <a:solidFill>
                  <a:srgbClr val="FFC000"/>
                </a:solidFill>
                <a:latin typeface="Cambria Math" panose="02040503050406030204" pitchFamily="18" charset="0"/>
              </a:rPr>
              <a:t>Offset bits</a:t>
            </a:r>
            <a:endParaRPr lang="en-US" sz="1600" dirty="0">
              <a:solidFill>
                <a:srgbClr val="FFC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1807024459"/>
              </p:ext>
            </p:extLst>
          </p:nvPr>
        </p:nvGraphicFramePr>
        <p:xfrm>
          <a:off x="4067174" y="2161365"/>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562631">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0000000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sp>
        <p:nvSpPr>
          <p:cNvPr id="22" name="TextBox 21"/>
          <p:cNvSpPr txBox="1"/>
          <p:nvPr/>
        </p:nvSpPr>
        <p:spPr>
          <a:xfrm>
            <a:off x="4804129" y="4645891"/>
            <a:ext cx="495905" cy="338554"/>
          </a:xfrm>
          <a:prstGeom prst="rect">
            <a:avLst/>
          </a:prstGeom>
          <a:solidFill>
            <a:schemeClr val="bg1"/>
          </a:solidFill>
        </p:spPr>
        <p:txBody>
          <a:bodyPr wrap="square" rtlCol="0">
            <a:spAutoFit/>
          </a:bodyPr>
          <a:lstStyle/>
          <a:p>
            <a:r>
              <a:rPr lang="en-US" sz="1600" b="1" dirty="0" smtClean="0"/>
              <a:t>1</a:t>
            </a:r>
            <a:endParaRPr lang="en-US" sz="1600" b="1" dirty="0"/>
          </a:p>
        </p:txBody>
      </p:sp>
      <p:sp>
        <p:nvSpPr>
          <p:cNvPr id="23" name="TextBox 22"/>
          <p:cNvSpPr txBox="1"/>
          <p:nvPr/>
        </p:nvSpPr>
        <p:spPr>
          <a:xfrm>
            <a:off x="8677275" y="6429178"/>
            <a:ext cx="3388808" cy="369332"/>
          </a:xfrm>
          <a:prstGeom prst="rect">
            <a:avLst/>
          </a:prstGeom>
          <a:solidFill>
            <a:schemeClr val="bg1"/>
          </a:solidFill>
        </p:spPr>
        <p:txBody>
          <a:bodyPr wrap="square" rtlCol="0">
            <a:spAutoFit/>
          </a:bodyPr>
          <a:lstStyle/>
          <a:p>
            <a:r>
              <a:rPr lang="en-US" b="1" dirty="0" smtClean="0">
                <a:solidFill>
                  <a:srgbClr val="FF0000"/>
                </a:solidFill>
              </a:rPr>
              <a:t>Cache Miss = 1	Cache Hit = 0</a:t>
            </a:r>
            <a:endParaRPr lang="en-US" b="1" dirty="0">
              <a:solidFill>
                <a:srgbClr val="FF0000"/>
              </a:solidFill>
            </a:endParaRPr>
          </a:p>
        </p:txBody>
      </p:sp>
    </p:spTree>
    <p:extLst>
      <p:ext uri="{BB962C8B-B14F-4D97-AF65-F5344CB8AC3E}">
        <p14:creationId xmlns:p14="http://schemas.microsoft.com/office/powerpoint/2010/main" val="67668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p:bldP spid="9" grpId="0"/>
      <p:bldP spid="10" grpId="0"/>
      <p:bldP spid="5" grpId="0"/>
      <p:bldP spid="17" grpId="0"/>
      <p:bldP spid="18" grpId="0" animBg="1"/>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smtClean="0">
                <a:solidFill>
                  <a:srgbClr val="0070C0"/>
                </a:solidFill>
              </a:rPr>
              <a:t>Convert to </a:t>
            </a:r>
          </a:p>
          <a:p>
            <a:pPr algn="ctr"/>
            <a:r>
              <a:rPr lang="en-US" sz="1400" dirty="0" smtClean="0">
                <a:solidFill>
                  <a:srgbClr val="0070C0"/>
                </a:solidFill>
              </a:rPr>
              <a:t>binary</a:t>
            </a:r>
            <a:endParaRPr lang="en-US" sz="1400" dirty="0">
              <a:solidFill>
                <a:srgbClr val="0070C0"/>
              </a:solidFill>
            </a:endParaRPr>
          </a:p>
        </p:txBody>
      </p:sp>
      <p:sp>
        <p:nvSpPr>
          <p:cNvPr id="2" name="Title 1"/>
          <p:cNvSpPr>
            <a:spLocks noGrp="1"/>
          </p:cNvSpPr>
          <p:nvPr>
            <p:ph type="title"/>
          </p:nvPr>
        </p:nvSpPr>
        <p:spPr/>
        <p:txBody>
          <a:bodyPr/>
          <a:lstStyle/>
          <a:p>
            <a:r>
              <a:rPr lang="en-US" dirty="0" smtClean="0"/>
              <a:t>Example 01</a:t>
            </a:r>
            <a:endParaRPr lang="en-US" dirty="0"/>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a:t>
            </a:r>
            <a:r>
              <a:rPr lang="en-US" sz="1400" b="1" dirty="0" smtClean="0"/>
              <a:t> = 4B</a:t>
            </a:r>
          </a:p>
          <a:p>
            <a:r>
              <a:rPr lang="en-US" sz="1400" b="1" dirty="0" smtClean="0"/>
              <a:t>C = 32B</a:t>
            </a:r>
          </a:p>
          <a:p>
            <a:r>
              <a:rPr lang="en-US" sz="1400" b="1" dirty="0" smtClean="0"/>
              <a:t>N = 1 (Direct Mapped)</a:t>
            </a:r>
          </a:p>
          <a:p>
            <a:r>
              <a:rPr lang="en-US" sz="1400" b="1" dirty="0" smtClean="0"/>
              <a:t>Addresses are 12 bits</a:t>
            </a:r>
            <a:endParaRPr lang="en-US" sz="1400" b="1" dirty="0"/>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812197"/>
              </a:xfrm>
              <a:prstGeom prst="rect">
                <a:avLst/>
              </a:prstGeom>
              <a:noFill/>
            </p:spPr>
            <p:txBody>
              <a:bodyPr wrap="square" rtlCol="0">
                <a:spAutoFit/>
              </a:bodyPr>
              <a:lstStyle/>
              <a:p>
                <a:pPr marL="0" lvl="1"/>
                <a:r>
                  <a:rPr lang="en-US" sz="1200" i="1" dirty="0" smtClean="0"/>
                  <a:t>B</a:t>
                </a:r>
                <a:r>
                  <a:rPr lang="en-US" sz="1200" dirty="0"/>
                  <a:t> = </a:t>
                </a:r>
                <a:r>
                  <a:rPr lang="en-US" sz="1200" i="1" dirty="0" smtClean="0"/>
                  <a:t>C</a:t>
                </a:r>
                <a:r>
                  <a:rPr lang="en-US" sz="1200" dirty="0" smtClean="0"/>
                  <a:t>/</a:t>
                </a:r>
                <a:r>
                  <a:rPr lang="en-US" sz="1200" i="1" dirty="0" smtClean="0"/>
                  <a:t>b = </a:t>
                </a:r>
                <a:r>
                  <a:rPr lang="en-US" sz="1200" i="1" dirty="0"/>
                  <a:t>8</a:t>
                </a:r>
              </a:p>
              <a:p>
                <a:r>
                  <a:rPr lang="en-US" sz="1200" dirty="0" smtClean="0"/>
                  <a:t>S = B/N = </a:t>
                </a:r>
                <a:r>
                  <a:rPr lang="en-US" sz="1200" dirty="0"/>
                  <a:t>8</a:t>
                </a:r>
                <a:r>
                  <a:rPr lang="en-US" sz="1200" dirty="0" smtClean="0"/>
                  <a:t>/1 = </a:t>
                </a:r>
                <a:r>
                  <a:rPr lang="en-US" sz="1200" dirty="0"/>
                  <a:t>8</a:t>
                </a:r>
                <a:endParaRPr lang="en-US" sz="1200" dirty="0" smtClean="0"/>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smtClean="0">
                  <a:latin typeface="Cambria Math" panose="02040503050406030204" pitchFamily="18" charset="0"/>
                </a:endParaRPr>
              </a:p>
              <a:p>
                <a:endParaRPr lang="en-US" sz="1200" b="1" i="1" dirty="0">
                  <a:latin typeface="Cambria Math" panose="02040503050406030204" pitchFamily="18" charset="0"/>
                </a:endParaRPr>
              </a:p>
              <a:p>
                <a:r>
                  <a:rPr lang="en-US" sz="1400" b="1" u="sng" dirty="0" smtClean="0"/>
                  <a:t>Processor Memory Access Sequence</a:t>
                </a:r>
              </a:p>
              <a:p>
                <a:pPr marL="342900" indent="-342900">
                  <a:buFont typeface="+mj-lt"/>
                  <a:buAutoNum type="arabicPeriod"/>
                </a:pPr>
                <a:r>
                  <a:rPr lang="en-US" b="1" dirty="0">
                    <a:latin typeface="Cambria Math" panose="02040503050406030204" pitchFamily="18" charset="0"/>
                  </a:rPr>
                  <a:t>0x014</a:t>
                </a:r>
              </a:p>
              <a:p>
                <a:pPr marL="342900" indent="-342900">
                  <a:buFont typeface="+mj-lt"/>
                  <a:buAutoNum type="arabicPeriod"/>
                </a:pPr>
                <a:r>
                  <a:rPr lang="en-US" b="1" dirty="0">
                    <a:solidFill>
                      <a:srgbClr val="FF0000"/>
                    </a:solidFill>
                    <a:latin typeface="Cambria Math" panose="02040503050406030204" pitchFamily="18" charset="0"/>
                  </a:rPr>
                  <a:t>0xFF0</a:t>
                </a:r>
              </a:p>
              <a:p>
                <a:pPr marL="342900" indent="-342900">
                  <a:buFont typeface="+mj-lt"/>
                  <a:buAutoNum type="arabicPeriod"/>
                </a:pPr>
                <a:r>
                  <a:rPr lang="en-US" b="1" dirty="0">
                    <a:latin typeface="Cambria Math" panose="02040503050406030204" pitchFamily="18" charset="0"/>
                  </a:rPr>
                  <a:t>0x0F7</a:t>
                </a:r>
              </a:p>
              <a:p>
                <a:pPr marL="342900" indent="-342900">
                  <a:buFont typeface="+mj-lt"/>
                  <a:buAutoNum type="arabicPeriod"/>
                </a:pPr>
                <a:r>
                  <a:rPr lang="en-US" b="1" dirty="0">
                    <a:latin typeface="Cambria Math" panose="02040503050406030204" pitchFamily="18" charset="0"/>
                  </a:rPr>
                  <a:t>0xC03</a:t>
                </a:r>
              </a:p>
              <a:p>
                <a:pPr marL="342900" indent="-342900">
                  <a:buFont typeface="+mj-lt"/>
                  <a:buAutoNum type="arabicPeriod"/>
                </a:pPr>
                <a:r>
                  <a:rPr lang="en-US" b="1" dirty="0">
                    <a:latin typeface="Cambria Math" panose="02040503050406030204" pitchFamily="18" charset="0"/>
                  </a:rPr>
                  <a:t>0x0F3</a:t>
                </a:r>
              </a:p>
              <a:p>
                <a:endParaRPr lang="en-US" b="1" i="1" dirty="0">
                  <a:latin typeface="Cambria Math" panose="02040503050406030204" pitchFamily="18" charset="0"/>
                </a:endParaRP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812197"/>
              </a:xfrm>
              <a:prstGeom prst="rect">
                <a:avLst/>
              </a:prstGeom>
              <a:blipFill>
                <a:blip r:embed="rId2"/>
                <a:stretch>
                  <a:fillRect l="-1272" t="-160"/>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3281911315"/>
              </p:ext>
            </p:extLst>
          </p:nvPr>
        </p:nvGraphicFramePr>
        <p:xfrm>
          <a:off x="4067175" y="2161365"/>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562631">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1111111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0000000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graphicFrame>
        <p:nvGraphicFramePr>
          <p:cNvPr id="8" name="Table 7"/>
          <p:cNvGraphicFramePr>
            <a:graphicFrameLocks noGrp="1"/>
          </p:cNvGraphicFramePr>
          <p:nvPr>
            <p:extLst/>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xmlns="" val="1695656520"/>
                    </a:ext>
                  </a:extLst>
                </a:gridCol>
                <a:gridCol w="1209675">
                  <a:extLst>
                    <a:ext uri="{9D8B030D-6E8A-4147-A177-3AD203B41FA5}">
                      <a16:colId xmlns:a16="http://schemas.microsoft.com/office/drawing/2014/main" xmlns="" val="2165372536"/>
                    </a:ext>
                  </a:extLst>
                </a:gridCol>
              </a:tblGrid>
              <a:tr h="362494">
                <a:tc>
                  <a:txBody>
                    <a:bodyPr/>
                    <a:lstStyle/>
                    <a:p>
                      <a:r>
                        <a:rPr lang="en-US" b="1" dirty="0" smtClean="0"/>
                        <a:t>000</a:t>
                      </a:r>
                      <a:endParaRPr lang="en-US" b="1" dirty="0"/>
                    </a:p>
                  </a:txBody>
                  <a:tcPr>
                    <a:solidFill>
                      <a:schemeClr val="accent1">
                        <a:lumMod val="20000"/>
                        <a:lumOff val="80000"/>
                      </a:schemeClr>
                    </a:solidFill>
                  </a:tcPr>
                </a:tc>
                <a:tc>
                  <a:txBody>
                    <a:bodyPr/>
                    <a:lstStyle/>
                    <a:p>
                      <a:r>
                        <a:rPr lang="en-US" dirty="0" smtClean="0"/>
                        <a:t>00000000</a:t>
                      </a:r>
                      <a:endParaRPr lang="en-US" b="0" dirty="0"/>
                    </a:p>
                  </a:txBody>
                  <a:tcPr>
                    <a:solidFill>
                      <a:schemeClr val="accent1">
                        <a:lumMod val="20000"/>
                        <a:lumOff val="80000"/>
                      </a:schemeClr>
                    </a:solidFill>
                  </a:tcPr>
                </a:tc>
                <a:extLst>
                  <a:ext uri="{0D108BD9-81ED-4DB2-BD59-A6C34878D82A}">
                    <a16:rowId xmlns:a16="http://schemas.microsoft.com/office/drawing/2014/main" xmlns="" val="2394468888"/>
                  </a:ext>
                </a:extLst>
              </a:tr>
              <a:tr h="362494">
                <a:tc>
                  <a:txBody>
                    <a:bodyPr/>
                    <a:lstStyle/>
                    <a:p>
                      <a:r>
                        <a:rPr lang="en-US" b="1" dirty="0" smtClean="0"/>
                        <a:t>004</a:t>
                      </a:r>
                      <a:endParaRPr lang="en-US" b="1" dirty="0"/>
                    </a:p>
                  </a:txBody>
                  <a:tcPr>
                    <a:solidFill>
                      <a:schemeClr val="accent1">
                        <a:lumMod val="20000"/>
                        <a:lumOff val="80000"/>
                      </a:schemeClr>
                    </a:solidFill>
                  </a:tcPr>
                </a:tc>
                <a:tc>
                  <a:txBody>
                    <a:bodyPr/>
                    <a:lstStyle/>
                    <a:p>
                      <a:r>
                        <a:rPr lang="en-US" b="0" dirty="0" smtClean="0"/>
                        <a:t>00000004</a:t>
                      </a:r>
                      <a:endParaRPr lang="en-US" b="0" dirty="0"/>
                    </a:p>
                  </a:txBody>
                  <a:tcPr>
                    <a:solidFill>
                      <a:schemeClr val="accent1">
                        <a:lumMod val="20000"/>
                        <a:lumOff val="80000"/>
                      </a:schemeClr>
                    </a:solidFill>
                  </a:tcPr>
                </a:tc>
                <a:extLst>
                  <a:ext uri="{0D108BD9-81ED-4DB2-BD59-A6C34878D82A}">
                    <a16:rowId xmlns:a16="http://schemas.microsoft.com/office/drawing/2014/main" xmlns="" val="2430735079"/>
                  </a:ext>
                </a:extLst>
              </a:tr>
              <a:tr h="362494">
                <a:tc>
                  <a:txBody>
                    <a:bodyPr/>
                    <a:lstStyle/>
                    <a:p>
                      <a:r>
                        <a:rPr lang="en-US" b="1" dirty="0" smtClean="0"/>
                        <a:t>008</a:t>
                      </a:r>
                      <a:endParaRPr lang="en-US" b="1" dirty="0"/>
                    </a:p>
                  </a:txBody>
                  <a:tcPr>
                    <a:solidFill>
                      <a:schemeClr val="accent1">
                        <a:lumMod val="20000"/>
                        <a:lumOff val="80000"/>
                      </a:schemeClr>
                    </a:solidFill>
                  </a:tcPr>
                </a:tc>
                <a:tc>
                  <a:txBody>
                    <a:bodyPr/>
                    <a:lstStyle/>
                    <a:p>
                      <a:r>
                        <a:rPr lang="en-US" b="0" dirty="0" smtClean="0"/>
                        <a:t>00000008</a:t>
                      </a:r>
                      <a:endParaRPr lang="en-US" b="0" dirty="0"/>
                    </a:p>
                  </a:txBody>
                  <a:tcPr>
                    <a:solidFill>
                      <a:schemeClr val="accent1">
                        <a:lumMod val="20000"/>
                        <a:lumOff val="80000"/>
                      </a:schemeClr>
                    </a:solidFill>
                  </a:tcPr>
                </a:tc>
                <a:extLst>
                  <a:ext uri="{0D108BD9-81ED-4DB2-BD59-A6C34878D82A}">
                    <a16:rowId xmlns:a16="http://schemas.microsoft.com/office/drawing/2014/main" xmlns="" val="2129467674"/>
                  </a:ext>
                </a:extLst>
              </a:tr>
              <a:tr h="362494">
                <a:tc>
                  <a:txBody>
                    <a:bodyPr/>
                    <a:lstStyle/>
                    <a:p>
                      <a:r>
                        <a:rPr lang="en-US" b="1" dirty="0" smtClean="0"/>
                        <a:t>00C</a:t>
                      </a:r>
                      <a:endParaRPr lang="en-US" b="1" dirty="0"/>
                    </a:p>
                  </a:txBody>
                  <a:tcPr>
                    <a:solidFill>
                      <a:schemeClr val="accent1">
                        <a:lumMod val="20000"/>
                        <a:lumOff val="80000"/>
                      </a:schemeClr>
                    </a:solidFill>
                  </a:tcPr>
                </a:tc>
                <a:tc>
                  <a:txBody>
                    <a:bodyPr/>
                    <a:lstStyle/>
                    <a:p>
                      <a:r>
                        <a:rPr lang="en-US" b="0" dirty="0" smtClean="0"/>
                        <a:t>0000000C</a:t>
                      </a:r>
                      <a:endParaRPr lang="en-US" b="0" dirty="0"/>
                    </a:p>
                  </a:txBody>
                  <a:tcPr>
                    <a:solidFill>
                      <a:schemeClr val="accent1">
                        <a:lumMod val="20000"/>
                        <a:lumOff val="80000"/>
                      </a:schemeClr>
                    </a:solidFill>
                  </a:tcPr>
                </a:tc>
                <a:extLst>
                  <a:ext uri="{0D108BD9-81ED-4DB2-BD59-A6C34878D82A}">
                    <a16:rowId xmlns:a16="http://schemas.microsoft.com/office/drawing/2014/main" xmlns="" val="3462162992"/>
                  </a:ext>
                </a:extLst>
              </a:tr>
              <a:tr h="362494">
                <a:tc>
                  <a:txBody>
                    <a:bodyPr/>
                    <a:lstStyle/>
                    <a:p>
                      <a:r>
                        <a:rPr lang="en-US" b="1" dirty="0" smtClean="0"/>
                        <a:t>010</a:t>
                      </a:r>
                      <a:endParaRPr lang="en-US" b="1" dirty="0"/>
                    </a:p>
                  </a:txBody>
                  <a:tcPr>
                    <a:solidFill>
                      <a:schemeClr val="accent1">
                        <a:lumMod val="20000"/>
                        <a:lumOff val="80000"/>
                      </a:schemeClr>
                    </a:solidFill>
                  </a:tcPr>
                </a:tc>
                <a:tc>
                  <a:txBody>
                    <a:bodyPr/>
                    <a:lstStyle/>
                    <a:p>
                      <a:r>
                        <a:rPr lang="en-US" b="0" dirty="0" smtClean="0"/>
                        <a:t>00000010</a:t>
                      </a:r>
                      <a:endParaRPr lang="en-US" b="0" dirty="0"/>
                    </a:p>
                  </a:txBody>
                  <a:tcPr>
                    <a:solidFill>
                      <a:schemeClr val="accent1">
                        <a:lumMod val="20000"/>
                        <a:lumOff val="80000"/>
                      </a:schemeClr>
                    </a:solidFill>
                  </a:tcPr>
                </a:tc>
                <a:extLst>
                  <a:ext uri="{0D108BD9-81ED-4DB2-BD59-A6C34878D82A}">
                    <a16:rowId xmlns:a16="http://schemas.microsoft.com/office/drawing/2014/main" xmlns="" val="2296900417"/>
                  </a:ext>
                </a:extLst>
              </a:tr>
              <a:tr h="362494">
                <a:tc>
                  <a:txBody>
                    <a:bodyPr/>
                    <a:lstStyle/>
                    <a:p>
                      <a:r>
                        <a:rPr lang="en-US" b="1" dirty="0" smtClean="0"/>
                        <a:t>014</a:t>
                      </a:r>
                      <a:endParaRPr lang="en-US" b="1" dirty="0"/>
                    </a:p>
                  </a:txBody>
                  <a:tcPr>
                    <a:solidFill>
                      <a:schemeClr val="accent1">
                        <a:lumMod val="20000"/>
                        <a:lumOff val="80000"/>
                      </a:schemeClr>
                    </a:solidFill>
                  </a:tcPr>
                </a:tc>
                <a:tc>
                  <a:txBody>
                    <a:bodyPr/>
                    <a:lstStyle/>
                    <a:p>
                      <a:r>
                        <a:rPr lang="en-US" b="0" dirty="0" smtClean="0"/>
                        <a:t>00000014</a:t>
                      </a:r>
                      <a:endParaRPr lang="en-US" b="0" dirty="0"/>
                    </a:p>
                  </a:txBody>
                  <a:tcPr>
                    <a:solidFill>
                      <a:schemeClr val="accent1">
                        <a:lumMod val="20000"/>
                        <a:lumOff val="80000"/>
                      </a:schemeClr>
                    </a:solidFill>
                  </a:tcPr>
                </a:tc>
                <a:extLst>
                  <a:ext uri="{0D108BD9-81ED-4DB2-BD59-A6C34878D82A}">
                    <a16:rowId xmlns:a16="http://schemas.microsoft.com/office/drawing/2014/main" xmlns="" val="2847845332"/>
                  </a:ext>
                </a:extLst>
              </a:tr>
              <a:tr h="362494">
                <a:tc>
                  <a:txBody>
                    <a:bodyPr/>
                    <a:lstStyle/>
                    <a:p>
                      <a:r>
                        <a:rPr lang="en-US" b="1" dirty="0" smtClean="0"/>
                        <a:t>018</a:t>
                      </a:r>
                      <a:endParaRPr lang="en-US" b="1" dirty="0"/>
                    </a:p>
                  </a:txBody>
                  <a:tcPr>
                    <a:solidFill>
                      <a:schemeClr val="accent1">
                        <a:lumMod val="20000"/>
                        <a:lumOff val="80000"/>
                      </a:schemeClr>
                    </a:solidFill>
                  </a:tcPr>
                </a:tc>
                <a:tc>
                  <a:txBody>
                    <a:bodyPr/>
                    <a:lstStyle/>
                    <a:p>
                      <a:r>
                        <a:rPr lang="en-US" b="0" dirty="0" smtClean="0"/>
                        <a:t>00000018</a:t>
                      </a:r>
                      <a:endParaRPr lang="en-US" b="0" dirty="0"/>
                    </a:p>
                  </a:txBody>
                  <a:tcPr>
                    <a:solidFill>
                      <a:schemeClr val="accent1">
                        <a:lumMod val="20000"/>
                        <a:lumOff val="80000"/>
                      </a:schemeClr>
                    </a:solidFill>
                  </a:tcPr>
                </a:tc>
                <a:extLst>
                  <a:ext uri="{0D108BD9-81ED-4DB2-BD59-A6C34878D82A}">
                    <a16:rowId xmlns:a16="http://schemas.microsoft.com/office/drawing/2014/main" xmlns="" val="3218713041"/>
                  </a:ext>
                </a:extLst>
              </a:tr>
              <a:tr h="362494">
                <a:tc>
                  <a:txBody>
                    <a:bodyPr/>
                    <a:lstStyle/>
                    <a:p>
                      <a:r>
                        <a:rPr lang="en-US" b="1" dirty="0" smtClean="0"/>
                        <a:t>01C</a:t>
                      </a:r>
                      <a:endParaRPr lang="en-US" b="1" dirty="0"/>
                    </a:p>
                  </a:txBody>
                  <a:tcPr>
                    <a:solidFill>
                      <a:schemeClr val="accent1">
                        <a:lumMod val="20000"/>
                        <a:lumOff val="80000"/>
                      </a:schemeClr>
                    </a:solidFill>
                  </a:tcPr>
                </a:tc>
                <a:tc>
                  <a:txBody>
                    <a:bodyPr/>
                    <a:lstStyle/>
                    <a:p>
                      <a:r>
                        <a:rPr lang="en-US" b="0" dirty="0" smtClean="0"/>
                        <a:t>0000001C</a:t>
                      </a:r>
                      <a:endParaRPr lang="en-US" b="0" dirty="0"/>
                    </a:p>
                  </a:txBody>
                  <a:tcPr>
                    <a:solidFill>
                      <a:schemeClr val="accent1">
                        <a:lumMod val="20000"/>
                        <a:lumOff val="80000"/>
                      </a:schemeClr>
                    </a:solidFill>
                  </a:tcPr>
                </a:tc>
                <a:extLst>
                  <a:ext uri="{0D108BD9-81ED-4DB2-BD59-A6C34878D82A}">
                    <a16:rowId xmlns:a16="http://schemas.microsoft.com/office/drawing/2014/main" xmlns="" val="4157796138"/>
                  </a:ext>
                </a:extLst>
              </a:tr>
              <a:tr h="362494">
                <a:tc>
                  <a:txBody>
                    <a:bodyPr/>
                    <a:lstStyle/>
                    <a:p>
                      <a:r>
                        <a:rPr lang="en-US" b="1" dirty="0" smtClean="0"/>
                        <a:t>020</a:t>
                      </a:r>
                      <a:endParaRPr lang="en-US" b="1"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00000020</a:t>
                      </a:r>
                      <a:endParaRPr lang="en-U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2521264448"/>
                  </a:ext>
                </a:extLst>
              </a:tr>
              <a:tr h="362494">
                <a:tc>
                  <a:txBody>
                    <a:bodyPr/>
                    <a:lstStyle/>
                    <a:p>
                      <a:r>
                        <a:rPr lang="en-US" b="1" dirty="0" smtClean="0"/>
                        <a:t>…….</a:t>
                      </a:r>
                      <a:endParaRPr lang="en-US" b="1" dirty="0"/>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xmlns="" val="46183165"/>
                  </a:ext>
                </a:extLst>
              </a:tr>
              <a:tr h="362494">
                <a:tc>
                  <a:txBody>
                    <a:bodyPr/>
                    <a:lstStyle/>
                    <a:p>
                      <a:r>
                        <a:rPr lang="en-US" b="1" dirty="0" smtClean="0"/>
                        <a:t>FF4</a:t>
                      </a:r>
                      <a:endParaRPr lang="en-US" b="1" dirty="0"/>
                    </a:p>
                  </a:txBody>
                  <a:tcPr>
                    <a:solidFill>
                      <a:schemeClr val="accent1">
                        <a:lumMod val="20000"/>
                        <a:lumOff val="80000"/>
                      </a:schemeClr>
                    </a:solidFill>
                  </a:tcPr>
                </a:tc>
                <a:tc>
                  <a:txBody>
                    <a:bodyPr/>
                    <a:lstStyle/>
                    <a:p>
                      <a:r>
                        <a:rPr lang="en-US" b="0" dirty="0" smtClean="0"/>
                        <a:t>00000FF4</a:t>
                      </a:r>
                      <a:endParaRPr lang="en-US" b="0" dirty="0"/>
                    </a:p>
                  </a:txBody>
                  <a:tcPr>
                    <a:solidFill>
                      <a:schemeClr val="accent1">
                        <a:lumMod val="20000"/>
                        <a:lumOff val="80000"/>
                      </a:schemeClr>
                    </a:solidFill>
                  </a:tcPr>
                </a:tc>
                <a:extLst>
                  <a:ext uri="{0D108BD9-81ED-4DB2-BD59-A6C34878D82A}">
                    <a16:rowId xmlns:a16="http://schemas.microsoft.com/office/drawing/2014/main" xmlns="" val="1264938070"/>
                  </a:ext>
                </a:extLst>
              </a:tr>
              <a:tr h="362494">
                <a:tc>
                  <a:txBody>
                    <a:bodyPr/>
                    <a:lstStyle/>
                    <a:p>
                      <a:r>
                        <a:rPr lang="en-US" b="1" dirty="0" smtClean="0"/>
                        <a:t>FF8</a:t>
                      </a:r>
                      <a:endParaRPr lang="en-US" b="1" dirty="0"/>
                    </a:p>
                  </a:txBody>
                  <a:tcPr>
                    <a:solidFill>
                      <a:schemeClr val="accent1">
                        <a:lumMod val="20000"/>
                        <a:lumOff val="80000"/>
                      </a:schemeClr>
                    </a:solidFill>
                  </a:tcPr>
                </a:tc>
                <a:tc>
                  <a:txBody>
                    <a:bodyPr/>
                    <a:lstStyle/>
                    <a:p>
                      <a:r>
                        <a:rPr lang="en-US" b="0" dirty="0" smtClean="0"/>
                        <a:t>00000FF8</a:t>
                      </a:r>
                      <a:endParaRPr lang="en-US" b="0" dirty="0"/>
                    </a:p>
                  </a:txBody>
                  <a:tcPr>
                    <a:solidFill>
                      <a:schemeClr val="accent1">
                        <a:lumMod val="20000"/>
                        <a:lumOff val="80000"/>
                      </a:schemeClr>
                    </a:solidFill>
                  </a:tcPr>
                </a:tc>
                <a:extLst>
                  <a:ext uri="{0D108BD9-81ED-4DB2-BD59-A6C34878D82A}">
                    <a16:rowId xmlns:a16="http://schemas.microsoft.com/office/drawing/2014/main" xmlns="" val="215055190"/>
                  </a:ext>
                </a:extLst>
              </a:tr>
              <a:tr h="362494">
                <a:tc>
                  <a:txBody>
                    <a:bodyPr/>
                    <a:lstStyle/>
                    <a:p>
                      <a:r>
                        <a:rPr lang="en-US" b="1" dirty="0" smtClean="0"/>
                        <a:t>FFC</a:t>
                      </a:r>
                      <a:endParaRPr lang="en-US" b="1" dirty="0"/>
                    </a:p>
                  </a:txBody>
                  <a:tcPr>
                    <a:solidFill>
                      <a:schemeClr val="accent1">
                        <a:lumMod val="20000"/>
                        <a:lumOff val="80000"/>
                      </a:schemeClr>
                    </a:solidFill>
                  </a:tcPr>
                </a:tc>
                <a:tc>
                  <a:txBody>
                    <a:bodyPr/>
                    <a:lstStyle/>
                    <a:p>
                      <a:r>
                        <a:rPr lang="en-US" b="0" dirty="0" smtClean="0"/>
                        <a:t>00000FFC</a:t>
                      </a:r>
                      <a:endParaRPr lang="en-US" b="0" dirty="0"/>
                    </a:p>
                  </a:txBody>
                  <a:tcPr>
                    <a:solidFill>
                      <a:schemeClr val="accent1">
                        <a:lumMod val="20000"/>
                        <a:lumOff val="80000"/>
                      </a:schemeClr>
                    </a:solidFill>
                  </a:tcPr>
                </a:tc>
                <a:extLst>
                  <a:ext uri="{0D108BD9-81ED-4DB2-BD59-A6C34878D82A}">
                    <a16:rowId xmlns:a16="http://schemas.microsoft.com/office/drawing/2014/main" xmlns=""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smtClean="0"/>
              <a:t>Memory</a:t>
            </a:r>
            <a:endParaRPr lang="en-US" sz="2000" b="1" dirty="0"/>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smtClean="0"/>
              <a:t>Cache</a:t>
            </a:r>
            <a:endParaRPr lang="en-US" sz="2000" b="1" dirty="0"/>
          </a:p>
        </p:txBody>
      </p:sp>
      <p:sp>
        <p:nvSpPr>
          <p:cNvPr id="5" name="Rectangle 4"/>
          <p:cNvSpPr/>
          <p:nvPr/>
        </p:nvSpPr>
        <p:spPr>
          <a:xfrm>
            <a:off x="7588225" y="288007"/>
            <a:ext cx="1089050" cy="400110"/>
          </a:xfrm>
          <a:prstGeom prst="rect">
            <a:avLst/>
          </a:prstGeom>
        </p:spPr>
        <p:txBody>
          <a:bodyPr wrap="square">
            <a:spAutoFit/>
          </a:bodyPr>
          <a:lstStyle/>
          <a:p>
            <a:r>
              <a:rPr lang="en-US" sz="2000" b="1" dirty="0" smtClean="0">
                <a:solidFill>
                  <a:srgbClr val="FF0000"/>
                </a:solidFill>
                <a:latin typeface="Cambria Math" panose="02040503050406030204" pitchFamily="18" charset="0"/>
              </a:rPr>
              <a:t>0xFF0</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smtClean="0">
                <a:solidFill>
                  <a:schemeClr val="accent6">
                    <a:lumMod val="60000"/>
                    <a:lumOff val="40000"/>
                  </a:schemeClr>
                </a:solidFill>
                <a:latin typeface="Cambria Math" panose="02040503050406030204" pitchFamily="18" charset="0"/>
              </a:rPr>
              <a:t>1111 111</a:t>
            </a:r>
            <a:r>
              <a:rPr lang="en-US" sz="2000" b="1" dirty="0" smtClean="0">
                <a:solidFill>
                  <a:srgbClr val="00B0F0"/>
                </a:solidFill>
                <a:latin typeface="Cambria Math" panose="02040503050406030204" pitchFamily="18" charset="0"/>
              </a:rPr>
              <a:t>1 00</a:t>
            </a:r>
            <a:r>
              <a:rPr lang="en-US" sz="2000" b="1" dirty="0" smtClean="0">
                <a:solidFill>
                  <a:srgbClr val="FFC000"/>
                </a:solidFill>
                <a:latin typeface="Cambria Math" panose="02040503050406030204" pitchFamily="18" charset="0"/>
              </a:rPr>
              <a:t>00</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smtClean="0">
                <a:solidFill>
                  <a:schemeClr val="accent6">
                    <a:lumMod val="60000"/>
                    <a:lumOff val="40000"/>
                  </a:schemeClr>
                </a:solidFill>
                <a:latin typeface="Cambria Math" panose="02040503050406030204" pitchFamily="18" charset="0"/>
              </a:rPr>
              <a:t>Tag Bits </a:t>
            </a:r>
            <a:r>
              <a:rPr lang="en-US" sz="1600" b="1" dirty="0" smtClean="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a:t>
            </a:r>
            <a:r>
              <a:rPr lang="en-US" sz="1600" b="1" dirty="0" smtClean="0">
                <a:solidFill>
                  <a:srgbClr val="FFC000"/>
                </a:solidFill>
                <a:latin typeface="Cambria Math" panose="02040503050406030204" pitchFamily="18" charset="0"/>
              </a:rPr>
              <a:t>Offset bits</a:t>
            </a:r>
            <a:endParaRPr lang="en-US" sz="1600" dirty="0">
              <a:solidFill>
                <a:srgbClr val="FFC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936899318"/>
              </p:ext>
            </p:extLst>
          </p:nvPr>
        </p:nvGraphicFramePr>
        <p:xfrm>
          <a:off x="4082645" y="2164671"/>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562631">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1111111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0000000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sp>
        <p:nvSpPr>
          <p:cNvPr id="16" name="TextBox 15"/>
          <p:cNvSpPr txBox="1"/>
          <p:nvPr/>
        </p:nvSpPr>
        <p:spPr>
          <a:xfrm>
            <a:off x="8677275" y="6429178"/>
            <a:ext cx="3388808" cy="369332"/>
          </a:xfrm>
          <a:prstGeom prst="rect">
            <a:avLst/>
          </a:prstGeom>
          <a:solidFill>
            <a:schemeClr val="bg1"/>
          </a:solidFill>
        </p:spPr>
        <p:txBody>
          <a:bodyPr wrap="square" rtlCol="0">
            <a:spAutoFit/>
          </a:bodyPr>
          <a:lstStyle/>
          <a:p>
            <a:r>
              <a:rPr lang="en-US" b="1" dirty="0" smtClean="0">
                <a:solidFill>
                  <a:srgbClr val="FF0000"/>
                </a:solidFill>
              </a:rPr>
              <a:t>Cache Miss = 2	Cache Hit = 0</a:t>
            </a:r>
            <a:endParaRPr lang="en-US" b="1" dirty="0">
              <a:solidFill>
                <a:srgbClr val="FF0000"/>
              </a:solidFill>
            </a:endParaRPr>
          </a:p>
        </p:txBody>
      </p:sp>
    </p:spTree>
    <p:extLst>
      <p:ext uri="{BB962C8B-B14F-4D97-AF65-F5344CB8AC3E}">
        <p14:creationId xmlns:p14="http://schemas.microsoft.com/office/powerpoint/2010/main" val="36635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smtClean="0">
                <a:solidFill>
                  <a:srgbClr val="0070C0"/>
                </a:solidFill>
              </a:rPr>
              <a:t>Convert to </a:t>
            </a:r>
          </a:p>
          <a:p>
            <a:pPr algn="ctr"/>
            <a:r>
              <a:rPr lang="en-US" sz="1400" dirty="0" smtClean="0">
                <a:solidFill>
                  <a:srgbClr val="0070C0"/>
                </a:solidFill>
              </a:rPr>
              <a:t>binary</a:t>
            </a:r>
            <a:endParaRPr lang="en-US" sz="1400" dirty="0">
              <a:solidFill>
                <a:srgbClr val="0070C0"/>
              </a:solidFill>
            </a:endParaRPr>
          </a:p>
        </p:txBody>
      </p:sp>
      <p:sp>
        <p:nvSpPr>
          <p:cNvPr id="2" name="Title 1"/>
          <p:cNvSpPr>
            <a:spLocks noGrp="1"/>
          </p:cNvSpPr>
          <p:nvPr>
            <p:ph type="title"/>
          </p:nvPr>
        </p:nvSpPr>
        <p:spPr/>
        <p:txBody>
          <a:bodyPr/>
          <a:lstStyle/>
          <a:p>
            <a:r>
              <a:rPr lang="en-US" dirty="0" smtClean="0"/>
              <a:t>Example 01</a:t>
            </a:r>
            <a:endParaRPr lang="en-US" dirty="0"/>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a:t>
            </a:r>
            <a:r>
              <a:rPr lang="en-US" sz="1400" b="1" dirty="0" smtClean="0"/>
              <a:t> = 4B</a:t>
            </a:r>
          </a:p>
          <a:p>
            <a:r>
              <a:rPr lang="en-US" sz="1400" b="1" dirty="0" smtClean="0"/>
              <a:t>C = 32B</a:t>
            </a:r>
          </a:p>
          <a:p>
            <a:r>
              <a:rPr lang="en-US" sz="1400" b="1" dirty="0" smtClean="0"/>
              <a:t>N = 1 (Direct Mapped)</a:t>
            </a:r>
          </a:p>
          <a:p>
            <a:r>
              <a:rPr lang="en-US" sz="1400" b="1" dirty="0" smtClean="0"/>
              <a:t>Addresses are 12 bits</a:t>
            </a:r>
            <a:endParaRPr lang="en-US" sz="1400" b="1" dirty="0"/>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812197"/>
              </a:xfrm>
              <a:prstGeom prst="rect">
                <a:avLst/>
              </a:prstGeom>
              <a:noFill/>
            </p:spPr>
            <p:txBody>
              <a:bodyPr wrap="square" rtlCol="0">
                <a:spAutoFit/>
              </a:bodyPr>
              <a:lstStyle/>
              <a:p>
                <a:pPr marL="0" lvl="1"/>
                <a:r>
                  <a:rPr lang="en-US" sz="1200" i="1" dirty="0" smtClean="0"/>
                  <a:t>B</a:t>
                </a:r>
                <a:r>
                  <a:rPr lang="en-US" sz="1200" dirty="0"/>
                  <a:t> = </a:t>
                </a:r>
                <a:r>
                  <a:rPr lang="en-US" sz="1200" i="1" dirty="0" smtClean="0"/>
                  <a:t>C</a:t>
                </a:r>
                <a:r>
                  <a:rPr lang="en-US" sz="1200" dirty="0" smtClean="0"/>
                  <a:t>/</a:t>
                </a:r>
                <a:r>
                  <a:rPr lang="en-US" sz="1200" i="1" dirty="0" smtClean="0"/>
                  <a:t>b = </a:t>
                </a:r>
                <a:r>
                  <a:rPr lang="en-US" sz="1200" i="1" dirty="0"/>
                  <a:t>8</a:t>
                </a:r>
              </a:p>
              <a:p>
                <a:r>
                  <a:rPr lang="en-US" sz="1200" dirty="0" smtClean="0"/>
                  <a:t>S = B/N = </a:t>
                </a:r>
                <a:r>
                  <a:rPr lang="en-US" sz="1200" dirty="0"/>
                  <a:t>8</a:t>
                </a:r>
                <a:r>
                  <a:rPr lang="en-US" sz="1200" dirty="0" smtClean="0"/>
                  <a:t>/1 = </a:t>
                </a:r>
                <a:r>
                  <a:rPr lang="en-US" sz="1200" dirty="0"/>
                  <a:t>8</a:t>
                </a:r>
                <a:endParaRPr lang="en-US" sz="1200" dirty="0" smtClean="0"/>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smtClean="0">
                  <a:latin typeface="Cambria Math" panose="02040503050406030204" pitchFamily="18" charset="0"/>
                </a:endParaRPr>
              </a:p>
              <a:p>
                <a:endParaRPr lang="en-US" sz="1200" b="1" i="1" dirty="0">
                  <a:latin typeface="Cambria Math" panose="02040503050406030204" pitchFamily="18" charset="0"/>
                </a:endParaRPr>
              </a:p>
              <a:p>
                <a:r>
                  <a:rPr lang="en-US" sz="1400" b="1" u="sng" dirty="0" smtClean="0"/>
                  <a:t>Processor Memory Access Sequence</a:t>
                </a:r>
              </a:p>
              <a:p>
                <a:pPr marL="342900" indent="-342900">
                  <a:buFont typeface="+mj-lt"/>
                  <a:buAutoNum type="arabicPeriod"/>
                </a:pPr>
                <a:r>
                  <a:rPr lang="en-US" b="1" dirty="0">
                    <a:latin typeface="Cambria Math" panose="02040503050406030204" pitchFamily="18" charset="0"/>
                  </a:rPr>
                  <a:t>0x014</a:t>
                </a:r>
              </a:p>
              <a:p>
                <a:pPr marL="342900" indent="-342900">
                  <a:buFont typeface="+mj-lt"/>
                  <a:buAutoNum type="arabicPeriod"/>
                </a:pPr>
                <a:r>
                  <a:rPr lang="en-US" b="1" dirty="0">
                    <a:latin typeface="Cambria Math" panose="02040503050406030204" pitchFamily="18" charset="0"/>
                  </a:rPr>
                  <a:t>0xFF0</a:t>
                </a:r>
              </a:p>
              <a:p>
                <a:pPr marL="342900" indent="-342900">
                  <a:buFont typeface="+mj-lt"/>
                  <a:buAutoNum type="arabicPeriod"/>
                </a:pPr>
                <a:r>
                  <a:rPr lang="en-US" b="1" dirty="0">
                    <a:solidFill>
                      <a:srgbClr val="FF0000"/>
                    </a:solidFill>
                    <a:latin typeface="Cambria Math" panose="02040503050406030204" pitchFamily="18" charset="0"/>
                  </a:rPr>
                  <a:t>0x0F7</a:t>
                </a:r>
              </a:p>
              <a:p>
                <a:pPr marL="342900" indent="-342900">
                  <a:buFont typeface="+mj-lt"/>
                  <a:buAutoNum type="arabicPeriod"/>
                </a:pPr>
                <a:r>
                  <a:rPr lang="en-US" b="1" dirty="0">
                    <a:latin typeface="Cambria Math" panose="02040503050406030204" pitchFamily="18" charset="0"/>
                  </a:rPr>
                  <a:t>0xC03</a:t>
                </a:r>
              </a:p>
              <a:p>
                <a:pPr marL="342900" indent="-342900">
                  <a:buFont typeface="+mj-lt"/>
                  <a:buAutoNum type="arabicPeriod"/>
                </a:pPr>
                <a:r>
                  <a:rPr lang="en-US" b="1" dirty="0">
                    <a:latin typeface="Cambria Math" panose="02040503050406030204" pitchFamily="18" charset="0"/>
                  </a:rPr>
                  <a:t>0x0F3</a:t>
                </a:r>
              </a:p>
              <a:p>
                <a:endParaRPr lang="en-US" b="1" i="1" dirty="0">
                  <a:latin typeface="Cambria Math" panose="02040503050406030204" pitchFamily="18" charset="0"/>
                </a:endParaRP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812197"/>
              </a:xfrm>
              <a:prstGeom prst="rect">
                <a:avLst/>
              </a:prstGeom>
              <a:blipFill>
                <a:blip r:embed="rId2"/>
                <a:stretch>
                  <a:fillRect l="-1272" t="-160"/>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xmlns="" val="1695656520"/>
                    </a:ext>
                  </a:extLst>
                </a:gridCol>
                <a:gridCol w="1209675">
                  <a:extLst>
                    <a:ext uri="{9D8B030D-6E8A-4147-A177-3AD203B41FA5}">
                      <a16:colId xmlns:a16="http://schemas.microsoft.com/office/drawing/2014/main" xmlns="" val="2165372536"/>
                    </a:ext>
                  </a:extLst>
                </a:gridCol>
              </a:tblGrid>
              <a:tr h="362494">
                <a:tc>
                  <a:txBody>
                    <a:bodyPr/>
                    <a:lstStyle/>
                    <a:p>
                      <a:r>
                        <a:rPr lang="en-US" b="1" dirty="0" smtClean="0"/>
                        <a:t>000</a:t>
                      </a:r>
                      <a:endParaRPr lang="en-US" b="1" dirty="0"/>
                    </a:p>
                  </a:txBody>
                  <a:tcPr>
                    <a:solidFill>
                      <a:schemeClr val="accent1">
                        <a:lumMod val="20000"/>
                        <a:lumOff val="80000"/>
                      </a:schemeClr>
                    </a:solidFill>
                  </a:tcPr>
                </a:tc>
                <a:tc>
                  <a:txBody>
                    <a:bodyPr/>
                    <a:lstStyle/>
                    <a:p>
                      <a:r>
                        <a:rPr lang="en-US" dirty="0" smtClean="0"/>
                        <a:t>00000000</a:t>
                      </a:r>
                      <a:endParaRPr lang="en-US" b="0" dirty="0"/>
                    </a:p>
                  </a:txBody>
                  <a:tcPr>
                    <a:solidFill>
                      <a:schemeClr val="accent1">
                        <a:lumMod val="20000"/>
                        <a:lumOff val="80000"/>
                      </a:schemeClr>
                    </a:solidFill>
                  </a:tcPr>
                </a:tc>
                <a:extLst>
                  <a:ext uri="{0D108BD9-81ED-4DB2-BD59-A6C34878D82A}">
                    <a16:rowId xmlns:a16="http://schemas.microsoft.com/office/drawing/2014/main" xmlns="" val="2394468888"/>
                  </a:ext>
                </a:extLst>
              </a:tr>
              <a:tr h="362494">
                <a:tc>
                  <a:txBody>
                    <a:bodyPr/>
                    <a:lstStyle/>
                    <a:p>
                      <a:r>
                        <a:rPr lang="en-US" b="1" dirty="0" smtClean="0"/>
                        <a:t>004</a:t>
                      </a:r>
                      <a:endParaRPr lang="en-US" b="1" dirty="0"/>
                    </a:p>
                  </a:txBody>
                  <a:tcPr>
                    <a:solidFill>
                      <a:schemeClr val="accent1">
                        <a:lumMod val="20000"/>
                        <a:lumOff val="80000"/>
                      </a:schemeClr>
                    </a:solidFill>
                  </a:tcPr>
                </a:tc>
                <a:tc>
                  <a:txBody>
                    <a:bodyPr/>
                    <a:lstStyle/>
                    <a:p>
                      <a:r>
                        <a:rPr lang="en-US" b="0" dirty="0" smtClean="0"/>
                        <a:t>00000004</a:t>
                      </a:r>
                      <a:endParaRPr lang="en-US" b="0" dirty="0"/>
                    </a:p>
                  </a:txBody>
                  <a:tcPr>
                    <a:solidFill>
                      <a:schemeClr val="accent1">
                        <a:lumMod val="20000"/>
                        <a:lumOff val="80000"/>
                      </a:schemeClr>
                    </a:solidFill>
                  </a:tcPr>
                </a:tc>
                <a:extLst>
                  <a:ext uri="{0D108BD9-81ED-4DB2-BD59-A6C34878D82A}">
                    <a16:rowId xmlns:a16="http://schemas.microsoft.com/office/drawing/2014/main" xmlns="" val="2430735079"/>
                  </a:ext>
                </a:extLst>
              </a:tr>
              <a:tr h="362494">
                <a:tc>
                  <a:txBody>
                    <a:bodyPr/>
                    <a:lstStyle/>
                    <a:p>
                      <a:r>
                        <a:rPr lang="en-US" b="1" dirty="0" smtClean="0"/>
                        <a:t>008</a:t>
                      </a:r>
                      <a:endParaRPr lang="en-US" b="1" dirty="0"/>
                    </a:p>
                  </a:txBody>
                  <a:tcPr>
                    <a:solidFill>
                      <a:schemeClr val="accent1">
                        <a:lumMod val="20000"/>
                        <a:lumOff val="80000"/>
                      </a:schemeClr>
                    </a:solidFill>
                  </a:tcPr>
                </a:tc>
                <a:tc>
                  <a:txBody>
                    <a:bodyPr/>
                    <a:lstStyle/>
                    <a:p>
                      <a:r>
                        <a:rPr lang="en-US" b="0" dirty="0" smtClean="0"/>
                        <a:t>00000008</a:t>
                      </a:r>
                      <a:endParaRPr lang="en-US" b="0" dirty="0"/>
                    </a:p>
                  </a:txBody>
                  <a:tcPr>
                    <a:solidFill>
                      <a:schemeClr val="accent1">
                        <a:lumMod val="20000"/>
                        <a:lumOff val="80000"/>
                      </a:schemeClr>
                    </a:solidFill>
                  </a:tcPr>
                </a:tc>
                <a:extLst>
                  <a:ext uri="{0D108BD9-81ED-4DB2-BD59-A6C34878D82A}">
                    <a16:rowId xmlns:a16="http://schemas.microsoft.com/office/drawing/2014/main" xmlns="" val="2129467674"/>
                  </a:ext>
                </a:extLst>
              </a:tr>
              <a:tr h="362494">
                <a:tc>
                  <a:txBody>
                    <a:bodyPr/>
                    <a:lstStyle/>
                    <a:p>
                      <a:r>
                        <a:rPr lang="en-US" b="1" dirty="0" smtClean="0"/>
                        <a:t>00C</a:t>
                      </a:r>
                      <a:endParaRPr lang="en-US" b="1" dirty="0"/>
                    </a:p>
                  </a:txBody>
                  <a:tcPr>
                    <a:solidFill>
                      <a:schemeClr val="accent1">
                        <a:lumMod val="20000"/>
                        <a:lumOff val="80000"/>
                      </a:schemeClr>
                    </a:solidFill>
                  </a:tcPr>
                </a:tc>
                <a:tc>
                  <a:txBody>
                    <a:bodyPr/>
                    <a:lstStyle/>
                    <a:p>
                      <a:r>
                        <a:rPr lang="en-US" b="0" dirty="0" smtClean="0"/>
                        <a:t>0000000C</a:t>
                      </a:r>
                      <a:endParaRPr lang="en-US" b="0" dirty="0"/>
                    </a:p>
                  </a:txBody>
                  <a:tcPr>
                    <a:solidFill>
                      <a:schemeClr val="accent1">
                        <a:lumMod val="20000"/>
                        <a:lumOff val="80000"/>
                      </a:schemeClr>
                    </a:solidFill>
                  </a:tcPr>
                </a:tc>
                <a:extLst>
                  <a:ext uri="{0D108BD9-81ED-4DB2-BD59-A6C34878D82A}">
                    <a16:rowId xmlns:a16="http://schemas.microsoft.com/office/drawing/2014/main" xmlns="" val="3462162992"/>
                  </a:ext>
                </a:extLst>
              </a:tr>
              <a:tr h="362494">
                <a:tc>
                  <a:txBody>
                    <a:bodyPr/>
                    <a:lstStyle/>
                    <a:p>
                      <a:r>
                        <a:rPr lang="en-US" b="1" dirty="0" smtClean="0"/>
                        <a:t>010</a:t>
                      </a:r>
                      <a:endParaRPr lang="en-US" b="1" dirty="0"/>
                    </a:p>
                  </a:txBody>
                  <a:tcPr>
                    <a:solidFill>
                      <a:schemeClr val="accent1">
                        <a:lumMod val="20000"/>
                        <a:lumOff val="80000"/>
                      </a:schemeClr>
                    </a:solidFill>
                  </a:tcPr>
                </a:tc>
                <a:tc>
                  <a:txBody>
                    <a:bodyPr/>
                    <a:lstStyle/>
                    <a:p>
                      <a:r>
                        <a:rPr lang="en-US" b="0" dirty="0" smtClean="0"/>
                        <a:t>00000010</a:t>
                      </a:r>
                      <a:endParaRPr lang="en-US" b="0" dirty="0"/>
                    </a:p>
                  </a:txBody>
                  <a:tcPr>
                    <a:solidFill>
                      <a:schemeClr val="accent1">
                        <a:lumMod val="20000"/>
                        <a:lumOff val="80000"/>
                      </a:schemeClr>
                    </a:solidFill>
                  </a:tcPr>
                </a:tc>
                <a:extLst>
                  <a:ext uri="{0D108BD9-81ED-4DB2-BD59-A6C34878D82A}">
                    <a16:rowId xmlns:a16="http://schemas.microsoft.com/office/drawing/2014/main" xmlns="" val="2296900417"/>
                  </a:ext>
                </a:extLst>
              </a:tr>
              <a:tr h="362494">
                <a:tc>
                  <a:txBody>
                    <a:bodyPr/>
                    <a:lstStyle/>
                    <a:p>
                      <a:r>
                        <a:rPr lang="en-US" b="1" dirty="0" smtClean="0"/>
                        <a:t>014</a:t>
                      </a:r>
                      <a:endParaRPr lang="en-US" b="1" dirty="0"/>
                    </a:p>
                  </a:txBody>
                  <a:tcPr>
                    <a:solidFill>
                      <a:schemeClr val="accent1">
                        <a:lumMod val="20000"/>
                        <a:lumOff val="80000"/>
                      </a:schemeClr>
                    </a:solidFill>
                  </a:tcPr>
                </a:tc>
                <a:tc>
                  <a:txBody>
                    <a:bodyPr/>
                    <a:lstStyle/>
                    <a:p>
                      <a:r>
                        <a:rPr lang="en-US" b="0" dirty="0" smtClean="0"/>
                        <a:t>00000014</a:t>
                      </a:r>
                      <a:endParaRPr lang="en-US" b="0" dirty="0"/>
                    </a:p>
                  </a:txBody>
                  <a:tcPr>
                    <a:solidFill>
                      <a:schemeClr val="accent1">
                        <a:lumMod val="20000"/>
                        <a:lumOff val="80000"/>
                      </a:schemeClr>
                    </a:solidFill>
                  </a:tcPr>
                </a:tc>
                <a:extLst>
                  <a:ext uri="{0D108BD9-81ED-4DB2-BD59-A6C34878D82A}">
                    <a16:rowId xmlns:a16="http://schemas.microsoft.com/office/drawing/2014/main" xmlns="" val="2847845332"/>
                  </a:ext>
                </a:extLst>
              </a:tr>
              <a:tr h="362494">
                <a:tc>
                  <a:txBody>
                    <a:bodyPr/>
                    <a:lstStyle/>
                    <a:p>
                      <a:r>
                        <a:rPr lang="en-US" b="1" dirty="0" smtClean="0"/>
                        <a:t>018</a:t>
                      </a:r>
                      <a:endParaRPr lang="en-US" b="1" dirty="0"/>
                    </a:p>
                  </a:txBody>
                  <a:tcPr>
                    <a:solidFill>
                      <a:schemeClr val="accent1">
                        <a:lumMod val="20000"/>
                        <a:lumOff val="80000"/>
                      </a:schemeClr>
                    </a:solidFill>
                  </a:tcPr>
                </a:tc>
                <a:tc>
                  <a:txBody>
                    <a:bodyPr/>
                    <a:lstStyle/>
                    <a:p>
                      <a:r>
                        <a:rPr lang="en-US" b="0" dirty="0" smtClean="0"/>
                        <a:t>00000018</a:t>
                      </a:r>
                      <a:endParaRPr lang="en-US" b="0" dirty="0"/>
                    </a:p>
                  </a:txBody>
                  <a:tcPr>
                    <a:solidFill>
                      <a:schemeClr val="accent1">
                        <a:lumMod val="20000"/>
                        <a:lumOff val="80000"/>
                      </a:schemeClr>
                    </a:solidFill>
                  </a:tcPr>
                </a:tc>
                <a:extLst>
                  <a:ext uri="{0D108BD9-81ED-4DB2-BD59-A6C34878D82A}">
                    <a16:rowId xmlns:a16="http://schemas.microsoft.com/office/drawing/2014/main" xmlns="" val="3218713041"/>
                  </a:ext>
                </a:extLst>
              </a:tr>
              <a:tr h="362494">
                <a:tc>
                  <a:txBody>
                    <a:bodyPr/>
                    <a:lstStyle/>
                    <a:p>
                      <a:r>
                        <a:rPr lang="en-US" b="1" dirty="0" smtClean="0"/>
                        <a:t>01C</a:t>
                      </a:r>
                      <a:endParaRPr lang="en-US" b="1" dirty="0"/>
                    </a:p>
                  </a:txBody>
                  <a:tcPr>
                    <a:solidFill>
                      <a:schemeClr val="accent1">
                        <a:lumMod val="20000"/>
                        <a:lumOff val="80000"/>
                      </a:schemeClr>
                    </a:solidFill>
                  </a:tcPr>
                </a:tc>
                <a:tc>
                  <a:txBody>
                    <a:bodyPr/>
                    <a:lstStyle/>
                    <a:p>
                      <a:r>
                        <a:rPr lang="en-US" b="0" dirty="0" smtClean="0"/>
                        <a:t>0000001C</a:t>
                      </a:r>
                      <a:endParaRPr lang="en-US" b="0" dirty="0"/>
                    </a:p>
                  </a:txBody>
                  <a:tcPr>
                    <a:solidFill>
                      <a:schemeClr val="accent1">
                        <a:lumMod val="20000"/>
                        <a:lumOff val="80000"/>
                      </a:schemeClr>
                    </a:solidFill>
                  </a:tcPr>
                </a:tc>
                <a:extLst>
                  <a:ext uri="{0D108BD9-81ED-4DB2-BD59-A6C34878D82A}">
                    <a16:rowId xmlns:a16="http://schemas.microsoft.com/office/drawing/2014/main" xmlns="" val="4157796138"/>
                  </a:ext>
                </a:extLst>
              </a:tr>
              <a:tr h="362494">
                <a:tc>
                  <a:txBody>
                    <a:bodyPr/>
                    <a:lstStyle/>
                    <a:p>
                      <a:r>
                        <a:rPr lang="en-US" b="1" dirty="0" smtClean="0"/>
                        <a:t>020</a:t>
                      </a:r>
                      <a:endParaRPr lang="en-US" b="1"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00000020</a:t>
                      </a:r>
                      <a:endParaRPr lang="en-U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2521264448"/>
                  </a:ext>
                </a:extLst>
              </a:tr>
              <a:tr h="362494">
                <a:tc>
                  <a:txBody>
                    <a:bodyPr/>
                    <a:lstStyle/>
                    <a:p>
                      <a:r>
                        <a:rPr lang="en-US" b="1" dirty="0" smtClean="0"/>
                        <a:t>…….</a:t>
                      </a:r>
                      <a:endParaRPr lang="en-US" b="1" dirty="0"/>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xmlns="" val="46183165"/>
                  </a:ext>
                </a:extLst>
              </a:tr>
              <a:tr h="362494">
                <a:tc>
                  <a:txBody>
                    <a:bodyPr/>
                    <a:lstStyle/>
                    <a:p>
                      <a:r>
                        <a:rPr lang="en-US" b="1" dirty="0" smtClean="0"/>
                        <a:t>FF4</a:t>
                      </a:r>
                      <a:endParaRPr lang="en-US" b="1" dirty="0"/>
                    </a:p>
                  </a:txBody>
                  <a:tcPr>
                    <a:solidFill>
                      <a:schemeClr val="accent1">
                        <a:lumMod val="20000"/>
                        <a:lumOff val="80000"/>
                      </a:schemeClr>
                    </a:solidFill>
                  </a:tcPr>
                </a:tc>
                <a:tc>
                  <a:txBody>
                    <a:bodyPr/>
                    <a:lstStyle/>
                    <a:p>
                      <a:r>
                        <a:rPr lang="en-US" b="0" dirty="0" smtClean="0"/>
                        <a:t>00000FF4</a:t>
                      </a:r>
                      <a:endParaRPr lang="en-US" b="0" dirty="0"/>
                    </a:p>
                  </a:txBody>
                  <a:tcPr>
                    <a:solidFill>
                      <a:schemeClr val="accent1">
                        <a:lumMod val="20000"/>
                        <a:lumOff val="80000"/>
                      </a:schemeClr>
                    </a:solidFill>
                  </a:tcPr>
                </a:tc>
                <a:extLst>
                  <a:ext uri="{0D108BD9-81ED-4DB2-BD59-A6C34878D82A}">
                    <a16:rowId xmlns:a16="http://schemas.microsoft.com/office/drawing/2014/main" xmlns="" val="1264938070"/>
                  </a:ext>
                </a:extLst>
              </a:tr>
              <a:tr h="362494">
                <a:tc>
                  <a:txBody>
                    <a:bodyPr/>
                    <a:lstStyle/>
                    <a:p>
                      <a:r>
                        <a:rPr lang="en-US" b="1" dirty="0" smtClean="0"/>
                        <a:t>FF8</a:t>
                      </a:r>
                      <a:endParaRPr lang="en-US" b="1" dirty="0"/>
                    </a:p>
                  </a:txBody>
                  <a:tcPr>
                    <a:solidFill>
                      <a:schemeClr val="accent1">
                        <a:lumMod val="20000"/>
                        <a:lumOff val="80000"/>
                      </a:schemeClr>
                    </a:solidFill>
                  </a:tcPr>
                </a:tc>
                <a:tc>
                  <a:txBody>
                    <a:bodyPr/>
                    <a:lstStyle/>
                    <a:p>
                      <a:r>
                        <a:rPr lang="en-US" b="0" dirty="0" smtClean="0"/>
                        <a:t>00000FF8</a:t>
                      </a:r>
                      <a:endParaRPr lang="en-US" b="0" dirty="0"/>
                    </a:p>
                  </a:txBody>
                  <a:tcPr>
                    <a:solidFill>
                      <a:schemeClr val="accent1">
                        <a:lumMod val="20000"/>
                        <a:lumOff val="80000"/>
                      </a:schemeClr>
                    </a:solidFill>
                  </a:tcPr>
                </a:tc>
                <a:extLst>
                  <a:ext uri="{0D108BD9-81ED-4DB2-BD59-A6C34878D82A}">
                    <a16:rowId xmlns:a16="http://schemas.microsoft.com/office/drawing/2014/main" xmlns="" val="215055190"/>
                  </a:ext>
                </a:extLst>
              </a:tr>
              <a:tr h="362494">
                <a:tc>
                  <a:txBody>
                    <a:bodyPr/>
                    <a:lstStyle/>
                    <a:p>
                      <a:r>
                        <a:rPr lang="en-US" b="1" dirty="0" smtClean="0"/>
                        <a:t>FFC</a:t>
                      </a:r>
                      <a:endParaRPr lang="en-US" b="1" dirty="0"/>
                    </a:p>
                  </a:txBody>
                  <a:tcPr>
                    <a:solidFill>
                      <a:schemeClr val="accent1">
                        <a:lumMod val="20000"/>
                        <a:lumOff val="80000"/>
                      </a:schemeClr>
                    </a:solidFill>
                  </a:tcPr>
                </a:tc>
                <a:tc>
                  <a:txBody>
                    <a:bodyPr/>
                    <a:lstStyle/>
                    <a:p>
                      <a:r>
                        <a:rPr lang="en-US" b="0" dirty="0" smtClean="0"/>
                        <a:t>00000FFC</a:t>
                      </a:r>
                      <a:endParaRPr lang="en-US" b="0" dirty="0"/>
                    </a:p>
                  </a:txBody>
                  <a:tcPr>
                    <a:solidFill>
                      <a:schemeClr val="accent1">
                        <a:lumMod val="20000"/>
                        <a:lumOff val="80000"/>
                      </a:schemeClr>
                    </a:solidFill>
                  </a:tcPr>
                </a:tc>
                <a:extLst>
                  <a:ext uri="{0D108BD9-81ED-4DB2-BD59-A6C34878D82A}">
                    <a16:rowId xmlns:a16="http://schemas.microsoft.com/office/drawing/2014/main" xmlns=""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smtClean="0"/>
              <a:t>Memory</a:t>
            </a:r>
            <a:endParaRPr lang="en-US" sz="2000" b="1" dirty="0"/>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smtClean="0"/>
              <a:t>Cache</a:t>
            </a:r>
            <a:endParaRPr lang="en-US" sz="2000" b="1" dirty="0"/>
          </a:p>
        </p:txBody>
      </p:sp>
      <p:sp>
        <p:nvSpPr>
          <p:cNvPr id="5" name="Rectangle 4"/>
          <p:cNvSpPr/>
          <p:nvPr/>
        </p:nvSpPr>
        <p:spPr>
          <a:xfrm>
            <a:off x="7588225" y="288007"/>
            <a:ext cx="1089050" cy="400110"/>
          </a:xfrm>
          <a:prstGeom prst="rect">
            <a:avLst/>
          </a:prstGeom>
        </p:spPr>
        <p:txBody>
          <a:bodyPr wrap="square">
            <a:spAutoFit/>
          </a:bodyPr>
          <a:lstStyle/>
          <a:p>
            <a:r>
              <a:rPr lang="en-US" sz="2000" b="1" dirty="0" smtClean="0">
                <a:solidFill>
                  <a:srgbClr val="FF0000"/>
                </a:solidFill>
                <a:latin typeface="Cambria Math" panose="02040503050406030204" pitchFamily="18" charset="0"/>
              </a:rPr>
              <a:t>0x0F7</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smtClean="0">
                <a:solidFill>
                  <a:schemeClr val="accent6">
                    <a:lumMod val="60000"/>
                    <a:lumOff val="40000"/>
                  </a:schemeClr>
                </a:solidFill>
                <a:latin typeface="Cambria Math" panose="02040503050406030204" pitchFamily="18" charset="0"/>
              </a:rPr>
              <a:t>0000 111</a:t>
            </a:r>
            <a:r>
              <a:rPr lang="en-US" sz="2000" b="1" dirty="0" smtClean="0">
                <a:solidFill>
                  <a:srgbClr val="00B0F0"/>
                </a:solidFill>
                <a:latin typeface="Cambria Math" panose="02040503050406030204" pitchFamily="18" charset="0"/>
              </a:rPr>
              <a:t>1 01</a:t>
            </a:r>
            <a:r>
              <a:rPr lang="en-US" sz="2000" b="1" dirty="0">
                <a:solidFill>
                  <a:srgbClr val="FFC000"/>
                </a:solidFill>
                <a:latin typeface="Cambria Math" panose="02040503050406030204" pitchFamily="18" charset="0"/>
              </a:rPr>
              <a:t>1</a:t>
            </a:r>
            <a:r>
              <a:rPr lang="en-US" sz="2000" b="1" dirty="0" smtClean="0">
                <a:solidFill>
                  <a:srgbClr val="FFC000"/>
                </a:solidFill>
                <a:latin typeface="Cambria Math" panose="02040503050406030204" pitchFamily="18" charset="0"/>
              </a:rPr>
              <a:t>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smtClean="0">
                <a:solidFill>
                  <a:schemeClr val="accent6">
                    <a:lumMod val="60000"/>
                    <a:lumOff val="40000"/>
                  </a:schemeClr>
                </a:solidFill>
                <a:latin typeface="Cambria Math" panose="02040503050406030204" pitchFamily="18" charset="0"/>
              </a:rPr>
              <a:t>Tag Bits </a:t>
            </a:r>
            <a:r>
              <a:rPr lang="en-US" sz="1600" b="1" dirty="0" smtClean="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a:t>
            </a:r>
            <a:r>
              <a:rPr lang="en-US" sz="1600" b="1" dirty="0" smtClean="0">
                <a:solidFill>
                  <a:srgbClr val="FFC000"/>
                </a:solidFill>
                <a:latin typeface="Cambria Math" panose="02040503050406030204" pitchFamily="18" charset="0"/>
              </a:rPr>
              <a:t>Offset bits</a:t>
            </a:r>
            <a:endParaRPr lang="en-US" sz="1600" dirty="0">
              <a:solidFill>
                <a:srgbClr val="FFC000"/>
              </a:solidFill>
            </a:endParaRPr>
          </a:p>
        </p:txBody>
      </p:sp>
      <p:sp>
        <p:nvSpPr>
          <p:cNvPr id="15" name="TextBox 14"/>
          <p:cNvSpPr txBox="1"/>
          <p:nvPr/>
        </p:nvSpPr>
        <p:spPr>
          <a:xfrm>
            <a:off x="16120" y="6337380"/>
            <a:ext cx="8185771" cy="523220"/>
          </a:xfrm>
          <a:prstGeom prst="rect">
            <a:avLst/>
          </a:prstGeom>
          <a:noFill/>
          <a:ln>
            <a:solidFill>
              <a:schemeClr val="tx1"/>
            </a:solidFill>
          </a:ln>
        </p:spPr>
        <p:txBody>
          <a:bodyPr wrap="square" rtlCol="0">
            <a:spAutoFit/>
          </a:bodyPr>
          <a:lstStyle/>
          <a:p>
            <a:r>
              <a:rPr lang="en-US" sz="1400" dirty="0" smtClean="0">
                <a:solidFill>
                  <a:schemeClr val="bg1"/>
                </a:solidFill>
              </a:rPr>
              <a:t>Data already present in the set </a:t>
            </a:r>
            <a:r>
              <a:rPr lang="en-US" sz="1400" b="1" dirty="0" smtClean="0">
                <a:solidFill>
                  <a:schemeClr val="bg1"/>
                </a:solidFill>
              </a:rPr>
              <a:t>“101”</a:t>
            </a:r>
            <a:r>
              <a:rPr lang="en-US" sz="1400" dirty="0" smtClean="0">
                <a:solidFill>
                  <a:schemeClr val="bg1"/>
                </a:solidFill>
              </a:rPr>
              <a:t>. To check whether it’s the same data we need </a:t>
            </a:r>
            <a:r>
              <a:rPr lang="en-US" sz="1400" b="1" dirty="0" smtClean="0">
                <a:solidFill>
                  <a:schemeClr val="bg1"/>
                </a:solidFill>
              </a:rPr>
              <a:t>“compare the tag bits”. </a:t>
            </a:r>
            <a:r>
              <a:rPr lang="en-US" sz="1400" dirty="0" smtClean="0">
                <a:solidFill>
                  <a:schemeClr val="bg1"/>
                </a:solidFill>
              </a:rPr>
              <a:t>As </a:t>
            </a:r>
          </a:p>
          <a:p>
            <a:r>
              <a:rPr lang="en-US" sz="1400" b="1" dirty="0" smtClean="0">
                <a:solidFill>
                  <a:schemeClr val="bg1"/>
                </a:solidFill>
              </a:rPr>
              <a:t>0000000 ≠ 0000111 </a:t>
            </a:r>
            <a:r>
              <a:rPr lang="en-US" sz="1400" dirty="0" smtClean="0">
                <a:solidFill>
                  <a:schemeClr val="bg1"/>
                </a:solidFill>
              </a:rPr>
              <a:t>It means we have to replace the data.</a:t>
            </a:r>
            <a:endParaRPr lang="en-US" sz="1400" dirty="0">
              <a:solidFill>
                <a:schemeClr val="bg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676010301"/>
              </p:ext>
            </p:extLst>
          </p:nvPr>
        </p:nvGraphicFramePr>
        <p:xfrm>
          <a:off x="4067174" y="2194701"/>
          <a:ext cx="4981575" cy="3566216"/>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640136">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1111111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0000000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0068323"/>
              </p:ext>
            </p:extLst>
          </p:nvPr>
        </p:nvGraphicFramePr>
        <p:xfrm>
          <a:off x="4082645" y="2208920"/>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633280">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1111111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sp>
        <p:nvSpPr>
          <p:cNvPr id="23" name="TextBox 22"/>
          <p:cNvSpPr txBox="1"/>
          <p:nvPr/>
        </p:nvSpPr>
        <p:spPr>
          <a:xfrm>
            <a:off x="8677275" y="6429178"/>
            <a:ext cx="3388808" cy="369332"/>
          </a:xfrm>
          <a:prstGeom prst="rect">
            <a:avLst/>
          </a:prstGeom>
          <a:solidFill>
            <a:schemeClr val="bg1"/>
          </a:solidFill>
        </p:spPr>
        <p:txBody>
          <a:bodyPr wrap="square" rtlCol="0">
            <a:spAutoFit/>
          </a:bodyPr>
          <a:lstStyle/>
          <a:p>
            <a:r>
              <a:rPr lang="en-US" b="1" dirty="0" smtClean="0">
                <a:solidFill>
                  <a:srgbClr val="FF0000"/>
                </a:solidFill>
              </a:rPr>
              <a:t>Cache Miss = 3	Cache Hit = 0</a:t>
            </a:r>
            <a:endParaRPr lang="en-US" b="1" dirty="0">
              <a:solidFill>
                <a:srgbClr val="FF0000"/>
              </a:solidFill>
            </a:endParaRPr>
          </a:p>
        </p:txBody>
      </p:sp>
    </p:spTree>
    <p:extLst>
      <p:ext uri="{BB962C8B-B14F-4D97-AF65-F5344CB8AC3E}">
        <p14:creationId xmlns:p14="http://schemas.microsoft.com/office/powerpoint/2010/main" val="267153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smtClean="0">
                <a:solidFill>
                  <a:srgbClr val="0070C0"/>
                </a:solidFill>
              </a:rPr>
              <a:t>Convert to </a:t>
            </a:r>
          </a:p>
          <a:p>
            <a:pPr algn="ctr"/>
            <a:r>
              <a:rPr lang="en-US" sz="1400" dirty="0" smtClean="0">
                <a:solidFill>
                  <a:srgbClr val="0070C0"/>
                </a:solidFill>
              </a:rPr>
              <a:t>binary</a:t>
            </a:r>
            <a:endParaRPr lang="en-US" sz="1400" dirty="0">
              <a:solidFill>
                <a:srgbClr val="0070C0"/>
              </a:solidFill>
            </a:endParaRPr>
          </a:p>
        </p:txBody>
      </p:sp>
      <p:sp>
        <p:nvSpPr>
          <p:cNvPr id="2" name="Title 1"/>
          <p:cNvSpPr>
            <a:spLocks noGrp="1"/>
          </p:cNvSpPr>
          <p:nvPr>
            <p:ph type="title"/>
          </p:nvPr>
        </p:nvSpPr>
        <p:spPr/>
        <p:txBody>
          <a:bodyPr/>
          <a:lstStyle/>
          <a:p>
            <a:r>
              <a:rPr lang="en-US" dirty="0" smtClean="0"/>
              <a:t>Example 01</a:t>
            </a:r>
            <a:endParaRPr lang="en-US" dirty="0"/>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a:t>
            </a:r>
            <a:r>
              <a:rPr lang="en-US" sz="1400" b="1" dirty="0" smtClean="0"/>
              <a:t> = 4B</a:t>
            </a:r>
          </a:p>
          <a:p>
            <a:r>
              <a:rPr lang="en-US" sz="1400" b="1" dirty="0" smtClean="0"/>
              <a:t>C = 32B</a:t>
            </a:r>
          </a:p>
          <a:p>
            <a:r>
              <a:rPr lang="en-US" sz="1400" b="1" dirty="0" smtClean="0"/>
              <a:t>N = 1 (Direct Mapped)</a:t>
            </a:r>
          </a:p>
          <a:p>
            <a:r>
              <a:rPr lang="en-US" sz="1400" b="1" dirty="0" smtClean="0"/>
              <a:t>Addresses are 12 bits</a:t>
            </a:r>
            <a:endParaRPr lang="en-US" sz="1400" b="1" dirty="0"/>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smtClean="0"/>
                  <a:t>B</a:t>
                </a:r>
                <a:r>
                  <a:rPr lang="en-US" sz="1200" dirty="0"/>
                  <a:t> = </a:t>
                </a:r>
                <a:r>
                  <a:rPr lang="en-US" sz="1200" i="1" dirty="0" smtClean="0"/>
                  <a:t>C</a:t>
                </a:r>
                <a:r>
                  <a:rPr lang="en-US" sz="1200" dirty="0" smtClean="0"/>
                  <a:t>/</a:t>
                </a:r>
                <a:r>
                  <a:rPr lang="en-US" sz="1200" i="1" dirty="0" smtClean="0"/>
                  <a:t>b = </a:t>
                </a:r>
                <a:r>
                  <a:rPr lang="en-US" sz="1200" i="1" dirty="0"/>
                  <a:t>8</a:t>
                </a:r>
              </a:p>
              <a:p>
                <a:r>
                  <a:rPr lang="en-US" sz="1200" dirty="0" smtClean="0"/>
                  <a:t>S = B/N = </a:t>
                </a:r>
                <a:r>
                  <a:rPr lang="en-US" sz="1200" dirty="0"/>
                  <a:t>8</a:t>
                </a:r>
                <a:r>
                  <a:rPr lang="en-US" sz="1200" dirty="0" smtClean="0"/>
                  <a:t>/1 = </a:t>
                </a:r>
                <a:r>
                  <a:rPr lang="en-US" sz="1200" dirty="0"/>
                  <a:t>8</a:t>
                </a:r>
                <a:endParaRPr lang="en-US" sz="1200" dirty="0" smtClean="0"/>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smtClean="0">
                  <a:latin typeface="Cambria Math" panose="02040503050406030204" pitchFamily="18" charset="0"/>
                </a:endParaRPr>
              </a:p>
              <a:p>
                <a:endParaRPr lang="en-US" sz="1200" b="1" i="1" dirty="0">
                  <a:latin typeface="Cambria Math" panose="02040503050406030204" pitchFamily="18" charset="0"/>
                </a:endParaRPr>
              </a:p>
              <a:p>
                <a:r>
                  <a:rPr lang="en-US" sz="1400" b="1" u="sng" dirty="0" smtClean="0"/>
                  <a:t>Processor Memory Access Sequence</a:t>
                </a:r>
              </a:p>
              <a:p>
                <a:pPr marL="342900" indent="-342900">
                  <a:buFont typeface="+mj-lt"/>
                  <a:buAutoNum type="arabicPeriod"/>
                </a:pPr>
                <a:r>
                  <a:rPr lang="en-US" b="1" dirty="0">
                    <a:latin typeface="Cambria Math" panose="02040503050406030204" pitchFamily="18" charset="0"/>
                  </a:rPr>
                  <a:t>0x014</a:t>
                </a:r>
              </a:p>
              <a:p>
                <a:pPr marL="342900" indent="-342900">
                  <a:buFont typeface="+mj-lt"/>
                  <a:buAutoNum type="arabicPeriod"/>
                </a:pPr>
                <a:r>
                  <a:rPr lang="en-US" b="1" dirty="0">
                    <a:latin typeface="Cambria Math" panose="02040503050406030204" pitchFamily="18" charset="0"/>
                  </a:rPr>
                  <a:t>0xFF0</a:t>
                </a:r>
              </a:p>
              <a:p>
                <a:pPr marL="342900" indent="-342900">
                  <a:buFont typeface="+mj-lt"/>
                  <a:buAutoNum type="arabicPeriod"/>
                </a:pPr>
                <a:r>
                  <a:rPr lang="en-US" b="1" dirty="0">
                    <a:latin typeface="Cambria Math" panose="02040503050406030204" pitchFamily="18" charset="0"/>
                  </a:rPr>
                  <a:t>0x0F7</a:t>
                </a:r>
              </a:p>
              <a:p>
                <a:pPr marL="342900" indent="-342900">
                  <a:buFont typeface="+mj-lt"/>
                  <a:buAutoNum type="arabicPeriod"/>
                </a:pPr>
                <a:r>
                  <a:rPr lang="en-US" b="1" dirty="0">
                    <a:solidFill>
                      <a:srgbClr val="FF0000"/>
                    </a:solidFill>
                    <a:latin typeface="Cambria Math" panose="02040503050406030204" pitchFamily="18" charset="0"/>
                  </a:rPr>
                  <a:t>0xC03</a:t>
                </a:r>
              </a:p>
              <a:p>
                <a:pPr marL="342900" indent="-342900">
                  <a:buFont typeface="+mj-lt"/>
                  <a:buAutoNum type="arabicPeriod"/>
                </a:pPr>
                <a:r>
                  <a:rPr lang="en-US" b="1" dirty="0">
                    <a:latin typeface="Cambria Math" panose="02040503050406030204" pitchFamily="18" charset="0"/>
                  </a:rPr>
                  <a:t>0x0F3</a:t>
                </a: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xmlns="" val="1695656520"/>
                    </a:ext>
                  </a:extLst>
                </a:gridCol>
                <a:gridCol w="1209675">
                  <a:extLst>
                    <a:ext uri="{9D8B030D-6E8A-4147-A177-3AD203B41FA5}">
                      <a16:colId xmlns:a16="http://schemas.microsoft.com/office/drawing/2014/main" xmlns="" val="2165372536"/>
                    </a:ext>
                  </a:extLst>
                </a:gridCol>
              </a:tblGrid>
              <a:tr h="362494">
                <a:tc>
                  <a:txBody>
                    <a:bodyPr/>
                    <a:lstStyle/>
                    <a:p>
                      <a:r>
                        <a:rPr lang="en-US" b="1" dirty="0" smtClean="0"/>
                        <a:t>000</a:t>
                      </a:r>
                      <a:endParaRPr lang="en-US" b="1" dirty="0"/>
                    </a:p>
                  </a:txBody>
                  <a:tcPr>
                    <a:solidFill>
                      <a:schemeClr val="accent1">
                        <a:lumMod val="20000"/>
                        <a:lumOff val="80000"/>
                      </a:schemeClr>
                    </a:solidFill>
                  </a:tcPr>
                </a:tc>
                <a:tc>
                  <a:txBody>
                    <a:bodyPr/>
                    <a:lstStyle/>
                    <a:p>
                      <a:r>
                        <a:rPr lang="en-US" dirty="0" smtClean="0"/>
                        <a:t>00000000</a:t>
                      </a:r>
                      <a:endParaRPr lang="en-US" b="0" dirty="0"/>
                    </a:p>
                  </a:txBody>
                  <a:tcPr>
                    <a:solidFill>
                      <a:schemeClr val="accent1">
                        <a:lumMod val="20000"/>
                        <a:lumOff val="80000"/>
                      </a:schemeClr>
                    </a:solidFill>
                  </a:tcPr>
                </a:tc>
                <a:extLst>
                  <a:ext uri="{0D108BD9-81ED-4DB2-BD59-A6C34878D82A}">
                    <a16:rowId xmlns:a16="http://schemas.microsoft.com/office/drawing/2014/main" xmlns="" val="2394468888"/>
                  </a:ext>
                </a:extLst>
              </a:tr>
              <a:tr h="362494">
                <a:tc>
                  <a:txBody>
                    <a:bodyPr/>
                    <a:lstStyle/>
                    <a:p>
                      <a:r>
                        <a:rPr lang="en-US" b="1" dirty="0" smtClean="0"/>
                        <a:t>004</a:t>
                      </a:r>
                      <a:endParaRPr lang="en-US" b="1" dirty="0"/>
                    </a:p>
                  </a:txBody>
                  <a:tcPr>
                    <a:solidFill>
                      <a:schemeClr val="accent1">
                        <a:lumMod val="20000"/>
                        <a:lumOff val="80000"/>
                      </a:schemeClr>
                    </a:solidFill>
                  </a:tcPr>
                </a:tc>
                <a:tc>
                  <a:txBody>
                    <a:bodyPr/>
                    <a:lstStyle/>
                    <a:p>
                      <a:r>
                        <a:rPr lang="en-US" b="0" dirty="0" smtClean="0"/>
                        <a:t>00000004</a:t>
                      </a:r>
                      <a:endParaRPr lang="en-US" b="0" dirty="0"/>
                    </a:p>
                  </a:txBody>
                  <a:tcPr>
                    <a:solidFill>
                      <a:schemeClr val="accent1">
                        <a:lumMod val="20000"/>
                        <a:lumOff val="80000"/>
                      </a:schemeClr>
                    </a:solidFill>
                  </a:tcPr>
                </a:tc>
                <a:extLst>
                  <a:ext uri="{0D108BD9-81ED-4DB2-BD59-A6C34878D82A}">
                    <a16:rowId xmlns:a16="http://schemas.microsoft.com/office/drawing/2014/main" xmlns="" val="2430735079"/>
                  </a:ext>
                </a:extLst>
              </a:tr>
              <a:tr h="362494">
                <a:tc>
                  <a:txBody>
                    <a:bodyPr/>
                    <a:lstStyle/>
                    <a:p>
                      <a:r>
                        <a:rPr lang="en-US" b="1" dirty="0" smtClean="0"/>
                        <a:t>008</a:t>
                      </a:r>
                      <a:endParaRPr lang="en-US" b="1" dirty="0"/>
                    </a:p>
                  </a:txBody>
                  <a:tcPr>
                    <a:solidFill>
                      <a:schemeClr val="accent1">
                        <a:lumMod val="20000"/>
                        <a:lumOff val="80000"/>
                      </a:schemeClr>
                    </a:solidFill>
                  </a:tcPr>
                </a:tc>
                <a:tc>
                  <a:txBody>
                    <a:bodyPr/>
                    <a:lstStyle/>
                    <a:p>
                      <a:r>
                        <a:rPr lang="en-US" b="0" dirty="0" smtClean="0"/>
                        <a:t>00000008</a:t>
                      </a:r>
                      <a:endParaRPr lang="en-US" b="0" dirty="0"/>
                    </a:p>
                  </a:txBody>
                  <a:tcPr>
                    <a:solidFill>
                      <a:schemeClr val="accent1">
                        <a:lumMod val="20000"/>
                        <a:lumOff val="80000"/>
                      </a:schemeClr>
                    </a:solidFill>
                  </a:tcPr>
                </a:tc>
                <a:extLst>
                  <a:ext uri="{0D108BD9-81ED-4DB2-BD59-A6C34878D82A}">
                    <a16:rowId xmlns:a16="http://schemas.microsoft.com/office/drawing/2014/main" xmlns="" val="2129467674"/>
                  </a:ext>
                </a:extLst>
              </a:tr>
              <a:tr h="362494">
                <a:tc>
                  <a:txBody>
                    <a:bodyPr/>
                    <a:lstStyle/>
                    <a:p>
                      <a:r>
                        <a:rPr lang="en-US" b="1" dirty="0" smtClean="0"/>
                        <a:t>00C</a:t>
                      </a:r>
                      <a:endParaRPr lang="en-US" b="1" dirty="0"/>
                    </a:p>
                  </a:txBody>
                  <a:tcPr>
                    <a:solidFill>
                      <a:schemeClr val="accent1">
                        <a:lumMod val="20000"/>
                        <a:lumOff val="80000"/>
                      </a:schemeClr>
                    </a:solidFill>
                  </a:tcPr>
                </a:tc>
                <a:tc>
                  <a:txBody>
                    <a:bodyPr/>
                    <a:lstStyle/>
                    <a:p>
                      <a:r>
                        <a:rPr lang="en-US" b="0" dirty="0" smtClean="0"/>
                        <a:t>0000000C</a:t>
                      </a:r>
                      <a:endParaRPr lang="en-US" b="0" dirty="0"/>
                    </a:p>
                  </a:txBody>
                  <a:tcPr>
                    <a:solidFill>
                      <a:schemeClr val="accent1">
                        <a:lumMod val="20000"/>
                        <a:lumOff val="80000"/>
                      </a:schemeClr>
                    </a:solidFill>
                  </a:tcPr>
                </a:tc>
                <a:extLst>
                  <a:ext uri="{0D108BD9-81ED-4DB2-BD59-A6C34878D82A}">
                    <a16:rowId xmlns:a16="http://schemas.microsoft.com/office/drawing/2014/main" xmlns="" val="3462162992"/>
                  </a:ext>
                </a:extLst>
              </a:tr>
              <a:tr h="362494">
                <a:tc>
                  <a:txBody>
                    <a:bodyPr/>
                    <a:lstStyle/>
                    <a:p>
                      <a:r>
                        <a:rPr lang="en-US" b="1" dirty="0" smtClean="0"/>
                        <a:t>010</a:t>
                      </a:r>
                      <a:endParaRPr lang="en-US" b="1" dirty="0"/>
                    </a:p>
                  </a:txBody>
                  <a:tcPr>
                    <a:solidFill>
                      <a:schemeClr val="accent1">
                        <a:lumMod val="20000"/>
                        <a:lumOff val="80000"/>
                      </a:schemeClr>
                    </a:solidFill>
                  </a:tcPr>
                </a:tc>
                <a:tc>
                  <a:txBody>
                    <a:bodyPr/>
                    <a:lstStyle/>
                    <a:p>
                      <a:r>
                        <a:rPr lang="en-US" b="0" dirty="0" smtClean="0"/>
                        <a:t>00000010</a:t>
                      </a:r>
                      <a:endParaRPr lang="en-US" b="0" dirty="0"/>
                    </a:p>
                  </a:txBody>
                  <a:tcPr>
                    <a:solidFill>
                      <a:schemeClr val="accent1">
                        <a:lumMod val="20000"/>
                        <a:lumOff val="80000"/>
                      </a:schemeClr>
                    </a:solidFill>
                  </a:tcPr>
                </a:tc>
                <a:extLst>
                  <a:ext uri="{0D108BD9-81ED-4DB2-BD59-A6C34878D82A}">
                    <a16:rowId xmlns:a16="http://schemas.microsoft.com/office/drawing/2014/main" xmlns="" val="2296900417"/>
                  </a:ext>
                </a:extLst>
              </a:tr>
              <a:tr h="362494">
                <a:tc>
                  <a:txBody>
                    <a:bodyPr/>
                    <a:lstStyle/>
                    <a:p>
                      <a:r>
                        <a:rPr lang="en-US" b="1" dirty="0" smtClean="0"/>
                        <a:t>014</a:t>
                      </a:r>
                      <a:endParaRPr lang="en-US" b="1" dirty="0"/>
                    </a:p>
                  </a:txBody>
                  <a:tcPr>
                    <a:solidFill>
                      <a:schemeClr val="accent1">
                        <a:lumMod val="20000"/>
                        <a:lumOff val="80000"/>
                      </a:schemeClr>
                    </a:solidFill>
                  </a:tcPr>
                </a:tc>
                <a:tc>
                  <a:txBody>
                    <a:bodyPr/>
                    <a:lstStyle/>
                    <a:p>
                      <a:r>
                        <a:rPr lang="en-US" b="0" dirty="0" smtClean="0"/>
                        <a:t>00000014</a:t>
                      </a:r>
                      <a:endParaRPr lang="en-US" b="0" dirty="0"/>
                    </a:p>
                  </a:txBody>
                  <a:tcPr>
                    <a:solidFill>
                      <a:schemeClr val="accent1">
                        <a:lumMod val="20000"/>
                        <a:lumOff val="80000"/>
                      </a:schemeClr>
                    </a:solidFill>
                  </a:tcPr>
                </a:tc>
                <a:extLst>
                  <a:ext uri="{0D108BD9-81ED-4DB2-BD59-A6C34878D82A}">
                    <a16:rowId xmlns:a16="http://schemas.microsoft.com/office/drawing/2014/main" xmlns="" val="2847845332"/>
                  </a:ext>
                </a:extLst>
              </a:tr>
              <a:tr h="362494">
                <a:tc>
                  <a:txBody>
                    <a:bodyPr/>
                    <a:lstStyle/>
                    <a:p>
                      <a:r>
                        <a:rPr lang="en-US" b="1" dirty="0" smtClean="0"/>
                        <a:t>018</a:t>
                      </a:r>
                      <a:endParaRPr lang="en-US" b="1" dirty="0"/>
                    </a:p>
                  </a:txBody>
                  <a:tcPr>
                    <a:solidFill>
                      <a:schemeClr val="accent1">
                        <a:lumMod val="20000"/>
                        <a:lumOff val="80000"/>
                      </a:schemeClr>
                    </a:solidFill>
                  </a:tcPr>
                </a:tc>
                <a:tc>
                  <a:txBody>
                    <a:bodyPr/>
                    <a:lstStyle/>
                    <a:p>
                      <a:r>
                        <a:rPr lang="en-US" b="0" dirty="0" smtClean="0"/>
                        <a:t>00000018</a:t>
                      </a:r>
                      <a:endParaRPr lang="en-US" b="0" dirty="0"/>
                    </a:p>
                  </a:txBody>
                  <a:tcPr>
                    <a:solidFill>
                      <a:schemeClr val="accent1">
                        <a:lumMod val="20000"/>
                        <a:lumOff val="80000"/>
                      </a:schemeClr>
                    </a:solidFill>
                  </a:tcPr>
                </a:tc>
                <a:extLst>
                  <a:ext uri="{0D108BD9-81ED-4DB2-BD59-A6C34878D82A}">
                    <a16:rowId xmlns:a16="http://schemas.microsoft.com/office/drawing/2014/main" xmlns="" val="3218713041"/>
                  </a:ext>
                </a:extLst>
              </a:tr>
              <a:tr h="362494">
                <a:tc>
                  <a:txBody>
                    <a:bodyPr/>
                    <a:lstStyle/>
                    <a:p>
                      <a:r>
                        <a:rPr lang="en-US" b="1" dirty="0" smtClean="0"/>
                        <a:t>01C</a:t>
                      </a:r>
                      <a:endParaRPr lang="en-US" b="1" dirty="0"/>
                    </a:p>
                  </a:txBody>
                  <a:tcPr>
                    <a:solidFill>
                      <a:schemeClr val="accent1">
                        <a:lumMod val="20000"/>
                        <a:lumOff val="80000"/>
                      </a:schemeClr>
                    </a:solidFill>
                  </a:tcPr>
                </a:tc>
                <a:tc>
                  <a:txBody>
                    <a:bodyPr/>
                    <a:lstStyle/>
                    <a:p>
                      <a:r>
                        <a:rPr lang="en-US" b="0" dirty="0" smtClean="0"/>
                        <a:t>0000001C</a:t>
                      </a:r>
                      <a:endParaRPr lang="en-US" b="0" dirty="0"/>
                    </a:p>
                  </a:txBody>
                  <a:tcPr>
                    <a:solidFill>
                      <a:schemeClr val="accent1">
                        <a:lumMod val="20000"/>
                        <a:lumOff val="80000"/>
                      </a:schemeClr>
                    </a:solidFill>
                  </a:tcPr>
                </a:tc>
                <a:extLst>
                  <a:ext uri="{0D108BD9-81ED-4DB2-BD59-A6C34878D82A}">
                    <a16:rowId xmlns:a16="http://schemas.microsoft.com/office/drawing/2014/main" xmlns="" val="4157796138"/>
                  </a:ext>
                </a:extLst>
              </a:tr>
              <a:tr h="362494">
                <a:tc>
                  <a:txBody>
                    <a:bodyPr/>
                    <a:lstStyle/>
                    <a:p>
                      <a:r>
                        <a:rPr lang="en-US" b="1" dirty="0" smtClean="0"/>
                        <a:t>020</a:t>
                      </a:r>
                      <a:endParaRPr lang="en-US" b="1"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00000020</a:t>
                      </a:r>
                      <a:endParaRPr lang="en-U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2521264448"/>
                  </a:ext>
                </a:extLst>
              </a:tr>
              <a:tr h="362494">
                <a:tc>
                  <a:txBody>
                    <a:bodyPr/>
                    <a:lstStyle/>
                    <a:p>
                      <a:r>
                        <a:rPr lang="en-US" b="1" dirty="0" smtClean="0"/>
                        <a:t>…….</a:t>
                      </a:r>
                      <a:endParaRPr lang="en-US" b="1" dirty="0"/>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xmlns="" val="46183165"/>
                  </a:ext>
                </a:extLst>
              </a:tr>
              <a:tr h="362494">
                <a:tc>
                  <a:txBody>
                    <a:bodyPr/>
                    <a:lstStyle/>
                    <a:p>
                      <a:r>
                        <a:rPr lang="en-US" b="1" dirty="0" smtClean="0"/>
                        <a:t>FF4</a:t>
                      </a:r>
                      <a:endParaRPr lang="en-US" b="1" dirty="0"/>
                    </a:p>
                  </a:txBody>
                  <a:tcPr>
                    <a:solidFill>
                      <a:schemeClr val="accent1">
                        <a:lumMod val="20000"/>
                        <a:lumOff val="80000"/>
                      </a:schemeClr>
                    </a:solidFill>
                  </a:tcPr>
                </a:tc>
                <a:tc>
                  <a:txBody>
                    <a:bodyPr/>
                    <a:lstStyle/>
                    <a:p>
                      <a:r>
                        <a:rPr lang="en-US" b="0" dirty="0" smtClean="0"/>
                        <a:t>00000FF4</a:t>
                      </a:r>
                      <a:endParaRPr lang="en-US" b="0" dirty="0"/>
                    </a:p>
                  </a:txBody>
                  <a:tcPr>
                    <a:solidFill>
                      <a:schemeClr val="accent1">
                        <a:lumMod val="20000"/>
                        <a:lumOff val="80000"/>
                      </a:schemeClr>
                    </a:solidFill>
                  </a:tcPr>
                </a:tc>
                <a:extLst>
                  <a:ext uri="{0D108BD9-81ED-4DB2-BD59-A6C34878D82A}">
                    <a16:rowId xmlns:a16="http://schemas.microsoft.com/office/drawing/2014/main" xmlns="" val="1264938070"/>
                  </a:ext>
                </a:extLst>
              </a:tr>
              <a:tr h="362494">
                <a:tc>
                  <a:txBody>
                    <a:bodyPr/>
                    <a:lstStyle/>
                    <a:p>
                      <a:r>
                        <a:rPr lang="en-US" b="1" dirty="0" smtClean="0"/>
                        <a:t>FF8</a:t>
                      </a:r>
                      <a:endParaRPr lang="en-US" b="1" dirty="0"/>
                    </a:p>
                  </a:txBody>
                  <a:tcPr>
                    <a:solidFill>
                      <a:schemeClr val="accent1">
                        <a:lumMod val="20000"/>
                        <a:lumOff val="80000"/>
                      </a:schemeClr>
                    </a:solidFill>
                  </a:tcPr>
                </a:tc>
                <a:tc>
                  <a:txBody>
                    <a:bodyPr/>
                    <a:lstStyle/>
                    <a:p>
                      <a:r>
                        <a:rPr lang="en-US" b="0" dirty="0" smtClean="0"/>
                        <a:t>00000FF8</a:t>
                      </a:r>
                      <a:endParaRPr lang="en-US" b="0" dirty="0"/>
                    </a:p>
                  </a:txBody>
                  <a:tcPr>
                    <a:solidFill>
                      <a:schemeClr val="accent1">
                        <a:lumMod val="20000"/>
                        <a:lumOff val="80000"/>
                      </a:schemeClr>
                    </a:solidFill>
                  </a:tcPr>
                </a:tc>
                <a:extLst>
                  <a:ext uri="{0D108BD9-81ED-4DB2-BD59-A6C34878D82A}">
                    <a16:rowId xmlns:a16="http://schemas.microsoft.com/office/drawing/2014/main" xmlns="" val="215055190"/>
                  </a:ext>
                </a:extLst>
              </a:tr>
              <a:tr h="362494">
                <a:tc>
                  <a:txBody>
                    <a:bodyPr/>
                    <a:lstStyle/>
                    <a:p>
                      <a:r>
                        <a:rPr lang="en-US" b="1" dirty="0" smtClean="0"/>
                        <a:t>FFC</a:t>
                      </a:r>
                      <a:endParaRPr lang="en-US" b="1" dirty="0"/>
                    </a:p>
                  </a:txBody>
                  <a:tcPr>
                    <a:solidFill>
                      <a:schemeClr val="accent1">
                        <a:lumMod val="20000"/>
                        <a:lumOff val="80000"/>
                      </a:schemeClr>
                    </a:solidFill>
                  </a:tcPr>
                </a:tc>
                <a:tc>
                  <a:txBody>
                    <a:bodyPr/>
                    <a:lstStyle/>
                    <a:p>
                      <a:r>
                        <a:rPr lang="en-US" b="0" dirty="0" smtClean="0"/>
                        <a:t>00000FFC</a:t>
                      </a:r>
                      <a:endParaRPr lang="en-US" b="0" dirty="0"/>
                    </a:p>
                  </a:txBody>
                  <a:tcPr>
                    <a:solidFill>
                      <a:schemeClr val="accent1">
                        <a:lumMod val="20000"/>
                        <a:lumOff val="80000"/>
                      </a:schemeClr>
                    </a:solidFill>
                  </a:tcPr>
                </a:tc>
                <a:extLst>
                  <a:ext uri="{0D108BD9-81ED-4DB2-BD59-A6C34878D82A}">
                    <a16:rowId xmlns:a16="http://schemas.microsoft.com/office/drawing/2014/main" xmlns=""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smtClean="0"/>
              <a:t>Memory</a:t>
            </a:r>
            <a:endParaRPr lang="en-US" sz="2000" b="1" dirty="0"/>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smtClean="0"/>
              <a:t>Cache</a:t>
            </a:r>
            <a:endParaRPr lang="en-US" sz="2000" b="1" dirty="0"/>
          </a:p>
        </p:txBody>
      </p:sp>
      <p:sp>
        <p:nvSpPr>
          <p:cNvPr id="5" name="Rectangle 4"/>
          <p:cNvSpPr/>
          <p:nvPr/>
        </p:nvSpPr>
        <p:spPr>
          <a:xfrm>
            <a:off x="7588225" y="288007"/>
            <a:ext cx="1089050" cy="400110"/>
          </a:xfrm>
          <a:prstGeom prst="rect">
            <a:avLst/>
          </a:prstGeom>
        </p:spPr>
        <p:txBody>
          <a:bodyPr wrap="square">
            <a:spAutoFit/>
          </a:bodyPr>
          <a:lstStyle/>
          <a:p>
            <a:r>
              <a:rPr lang="en-US" sz="2000" b="1" dirty="0" smtClean="0">
                <a:solidFill>
                  <a:srgbClr val="FF0000"/>
                </a:solidFill>
                <a:latin typeface="Cambria Math" panose="02040503050406030204" pitchFamily="18" charset="0"/>
              </a:rPr>
              <a:t>0xC03</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smtClean="0">
                <a:solidFill>
                  <a:schemeClr val="accent6">
                    <a:lumMod val="60000"/>
                    <a:lumOff val="40000"/>
                  </a:schemeClr>
                </a:solidFill>
                <a:latin typeface="Cambria Math" panose="02040503050406030204" pitchFamily="18" charset="0"/>
              </a:rPr>
              <a:t>1100 000</a:t>
            </a:r>
            <a:r>
              <a:rPr lang="en-US" sz="2000" b="1" dirty="0">
                <a:solidFill>
                  <a:srgbClr val="00B0F0"/>
                </a:solidFill>
                <a:latin typeface="Cambria Math" panose="02040503050406030204" pitchFamily="18" charset="0"/>
              </a:rPr>
              <a:t>0</a:t>
            </a:r>
            <a:r>
              <a:rPr lang="en-US" sz="2000" b="1" dirty="0" smtClean="0">
                <a:solidFill>
                  <a:srgbClr val="00B0F0"/>
                </a:solidFill>
                <a:latin typeface="Cambria Math" panose="02040503050406030204" pitchFamily="18" charset="0"/>
              </a:rPr>
              <a:t> 00</a:t>
            </a:r>
            <a:r>
              <a:rPr lang="en-US" sz="2000" b="1" dirty="0" smtClean="0">
                <a:solidFill>
                  <a:srgbClr val="FFC000"/>
                </a:solidFill>
                <a:latin typeface="Cambria Math" panose="02040503050406030204" pitchFamily="18" charset="0"/>
              </a:rPr>
              <a:t>11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smtClean="0">
                <a:solidFill>
                  <a:schemeClr val="accent6">
                    <a:lumMod val="60000"/>
                    <a:lumOff val="40000"/>
                  </a:schemeClr>
                </a:solidFill>
                <a:latin typeface="Cambria Math" panose="02040503050406030204" pitchFamily="18" charset="0"/>
              </a:rPr>
              <a:t>Tag Bits </a:t>
            </a:r>
            <a:r>
              <a:rPr lang="en-US" sz="1600" b="1" dirty="0" smtClean="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a:t>
            </a:r>
            <a:r>
              <a:rPr lang="en-US" sz="1600" b="1" dirty="0" smtClean="0">
                <a:solidFill>
                  <a:srgbClr val="FFC000"/>
                </a:solidFill>
                <a:latin typeface="Cambria Math" panose="02040503050406030204" pitchFamily="18" charset="0"/>
              </a:rPr>
              <a:t>Offset bits</a:t>
            </a:r>
            <a:endParaRPr lang="en-US" sz="1600" dirty="0">
              <a:solidFill>
                <a:srgbClr val="FFC000"/>
              </a:solidFill>
            </a:endParaRPr>
          </a:p>
        </p:txBody>
      </p:sp>
      <p:graphicFrame>
        <p:nvGraphicFramePr>
          <p:cNvPr id="20" name="Table 19"/>
          <p:cNvGraphicFramePr>
            <a:graphicFrameLocks noGrp="1"/>
          </p:cNvGraphicFramePr>
          <p:nvPr>
            <p:extLst>
              <p:ext uri="{D42A27DB-BD31-4B8C-83A1-F6EECF244321}">
                <p14:modId xmlns:p14="http://schemas.microsoft.com/office/powerpoint/2010/main" val="3614272987"/>
              </p:ext>
            </p:extLst>
          </p:nvPr>
        </p:nvGraphicFramePr>
        <p:xfrm>
          <a:off x="4082645" y="2208920"/>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633280">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1111111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68805454"/>
              </p:ext>
            </p:extLst>
          </p:nvPr>
        </p:nvGraphicFramePr>
        <p:xfrm>
          <a:off x="4067175" y="2197090"/>
          <a:ext cx="4981575" cy="3566160"/>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633280">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1100000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solidFill>
                            <a:schemeClr val="tx1"/>
                          </a:solidFill>
                        </a:rPr>
                        <a:t>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1111111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sp>
        <p:nvSpPr>
          <p:cNvPr id="22" name="TextBox 21"/>
          <p:cNvSpPr txBox="1"/>
          <p:nvPr/>
        </p:nvSpPr>
        <p:spPr>
          <a:xfrm>
            <a:off x="8677275" y="6429178"/>
            <a:ext cx="3388808" cy="369332"/>
          </a:xfrm>
          <a:prstGeom prst="rect">
            <a:avLst/>
          </a:prstGeom>
          <a:solidFill>
            <a:schemeClr val="bg1"/>
          </a:solidFill>
        </p:spPr>
        <p:txBody>
          <a:bodyPr wrap="square" rtlCol="0">
            <a:spAutoFit/>
          </a:bodyPr>
          <a:lstStyle/>
          <a:p>
            <a:r>
              <a:rPr lang="en-US" b="1" dirty="0" smtClean="0">
                <a:solidFill>
                  <a:srgbClr val="FF0000"/>
                </a:solidFill>
              </a:rPr>
              <a:t>Cache Miss = 4	Cache Hit = 0</a:t>
            </a:r>
            <a:endParaRPr lang="en-US" b="1" dirty="0">
              <a:solidFill>
                <a:srgbClr val="FF0000"/>
              </a:solidFill>
            </a:endParaRPr>
          </a:p>
        </p:txBody>
      </p:sp>
    </p:spTree>
    <p:extLst>
      <p:ext uri="{BB962C8B-B14F-4D97-AF65-F5344CB8AC3E}">
        <p14:creationId xmlns:p14="http://schemas.microsoft.com/office/powerpoint/2010/main" val="131769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622030" y="226452"/>
            <a:ext cx="988695" cy="523220"/>
          </a:xfrm>
          <a:prstGeom prst="rect">
            <a:avLst/>
          </a:prstGeom>
          <a:solidFill>
            <a:schemeClr val="bg1"/>
          </a:solidFill>
        </p:spPr>
        <p:txBody>
          <a:bodyPr wrap="square" rtlCol="0">
            <a:spAutoFit/>
          </a:bodyPr>
          <a:lstStyle/>
          <a:p>
            <a:pPr algn="ctr"/>
            <a:r>
              <a:rPr lang="en-US" sz="1400" dirty="0" smtClean="0">
                <a:solidFill>
                  <a:srgbClr val="0070C0"/>
                </a:solidFill>
              </a:rPr>
              <a:t>Convert to </a:t>
            </a:r>
          </a:p>
          <a:p>
            <a:pPr algn="ctr"/>
            <a:r>
              <a:rPr lang="en-US" sz="1400" dirty="0" smtClean="0">
                <a:solidFill>
                  <a:srgbClr val="0070C0"/>
                </a:solidFill>
              </a:rPr>
              <a:t>binary</a:t>
            </a:r>
            <a:endParaRPr lang="en-US" sz="1400" dirty="0">
              <a:solidFill>
                <a:srgbClr val="0070C0"/>
              </a:solidFill>
            </a:endParaRPr>
          </a:p>
        </p:txBody>
      </p:sp>
      <p:sp>
        <p:nvSpPr>
          <p:cNvPr id="2" name="Title 1"/>
          <p:cNvSpPr>
            <a:spLocks noGrp="1"/>
          </p:cNvSpPr>
          <p:nvPr>
            <p:ph type="title"/>
          </p:nvPr>
        </p:nvSpPr>
        <p:spPr/>
        <p:txBody>
          <a:bodyPr/>
          <a:lstStyle/>
          <a:p>
            <a:r>
              <a:rPr lang="en-US" dirty="0" smtClean="0"/>
              <a:t>Example 01</a:t>
            </a:r>
            <a:endParaRPr lang="en-US" dirty="0"/>
          </a:p>
        </p:txBody>
      </p:sp>
      <p:sp>
        <p:nvSpPr>
          <p:cNvPr id="3" name="TextBox 2"/>
          <p:cNvSpPr txBox="1"/>
          <p:nvPr/>
        </p:nvSpPr>
        <p:spPr>
          <a:xfrm>
            <a:off x="229754" y="1807906"/>
            <a:ext cx="2581275" cy="954107"/>
          </a:xfrm>
          <a:prstGeom prst="rect">
            <a:avLst/>
          </a:prstGeom>
          <a:noFill/>
        </p:spPr>
        <p:txBody>
          <a:bodyPr wrap="square" rtlCol="0">
            <a:spAutoFit/>
          </a:bodyPr>
          <a:lstStyle/>
          <a:p>
            <a:r>
              <a:rPr lang="en-US" sz="1400" b="1" dirty="0"/>
              <a:t>b</a:t>
            </a:r>
            <a:r>
              <a:rPr lang="en-US" sz="1400" b="1" dirty="0" smtClean="0"/>
              <a:t> = 4B</a:t>
            </a:r>
          </a:p>
          <a:p>
            <a:r>
              <a:rPr lang="en-US" sz="1400" b="1" dirty="0" smtClean="0"/>
              <a:t>C = 32B</a:t>
            </a:r>
          </a:p>
          <a:p>
            <a:r>
              <a:rPr lang="en-US" sz="1400" b="1" dirty="0" smtClean="0"/>
              <a:t>N = 1 (Direct Mapped)</a:t>
            </a:r>
          </a:p>
          <a:p>
            <a:r>
              <a:rPr lang="en-US" sz="1400" b="1" dirty="0" smtClean="0"/>
              <a:t>Addresses are 12 bits</a:t>
            </a:r>
            <a:endParaRPr lang="en-US" sz="1400" b="1" dirty="0"/>
          </a:p>
        </p:txBody>
      </p:sp>
      <mc:AlternateContent xmlns:mc="http://schemas.openxmlformats.org/markup-compatibility/2006" xmlns:a14="http://schemas.microsoft.com/office/drawing/2010/main">
        <mc:Choice Requires="a14">
          <p:sp>
            <p:nvSpPr>
              <p:cNvPr id="4" name="TextBox 3"/>
              <p:cNvSpPr txBox="1"/>
              <p:nvPr/>
            </p:nvSpPr>
            <p:spPr>
              <a:xfrm>
                <a:off x="229754" y="2832559"/>
                <a:ext cx="3837421" cy="3535199"/>
              </a:xfrm>
              <a:prstGeom prst="rect">
                <a:avLst/>
              </a:prstGeom>
              <a:noFill/>
            </p:spPr>
            <p:txBody>
              <a:bodyPr wrap="square" rtlCol="0">
                <a:spAutoFit/>
              </a:bodyPr>
              <a:lstStyle/>
              <a:p>
                <a:pPr marL="0" lvl="1"/>
                <a:r>
                  <a:rPr lang="en-US" sz="1200" i="1" dirty="0" smtClean="0"/>
                  <a:t>B</a:t>
                </a:r>
                <a:r>
                  <a:rPr lang="en-US" sz="1200" dirty="0"/>
                  <a:t> = </a:t>
                </a:r>
                <a:r>
                  <a:rPr lang="en-US" sz="1200" i="1" dirty="0" smtClean="0"/>
                  <a:t>C</a:t>
                </a:r>
                <a:r>
                  <a:rPr lang="en-US" sz="1200" dirty="0" smtClean="0"/>
                  <a:t>/</a:t>
                </a:r>
                <a:r>
                  <a:rPr lang="en-US" sz="1200" i="1" dirty="0" smtClean="0"/>
                  <a:t>b = </a:t>
                </a:r>
                <a:r>
                  <a:rPr lang="en-US" sz="1200" i="1" dirty="0"/>
                  <a:t>8</a:t>
                </a:r>
              </a:p>
              <a:p>
                <a:r>
                  <a:rPr lang="en-US" sz="1200" dirty="0" smtClean="0"/>
                  <a:t>S = B/N = </a:t>
                </a:r>
                <a:r>
                  <a:rPr lang="en-US" sz="1200" dirty="0"/>
                  <a:t>8</a:t>
                </a:r>
                <a:r>
                  <a:rPr lang="en-US" sz="1200" dirty="0" smtClean="0"/>
                  <a:t>/1 = </a:t>
                </a:r>
                <a:r>
                  <a:rPr lang="en-US" sz="1200" dirty="0"/>
                  <a:t>8</a:t>
                </a:r>
                <a:endParaRPr lang="en-US" sz="1200" dirty="0" smtClean="0"/>
              </a:p>
              <a:p>
                <a:pPr/>
                <a14:m>
                  <m:oMathPara xmlns:m="http://schemas.openxmlformats.org/officeDocument/2006/math">
                    <m:oMathParaPr>
                      <m:jc m:val="left"/>
                    </m:oMathParaPr>
                    <m:oMath xmlns:m="http://schemas.openxmlformats.org/officeDocument/2006/math">
                      <m:r>
                        <a:rPr lang="en-US" sz="1200" b="1" i="1">
                          <a:latin typeface="Cambria Math" panose="02040503050406030204" pitchFamily="18" charset="0"/>
                        </a:rPr>
                        <m:t>𝑶𝒇𝒇𝒔𝒆𝒕</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a:latin typeface="Cambria Math" panose="02040503050406030204" pitchFamily="18" charset="0"/>
                            </a:rPr>
                            <m:t>𝒃</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a:latin typeface="Cambria Math" panose="02040503050406030204" pitchFamily="18" charset="0"/>
                                </a:rPr>
                                <m:t>𝟒</m:t>
                              </m:r>
                            </m:e>
                          </m:func>
                        </m:e>
                      </m:func>
                      <m:r>
                        <a:rPr lang="en-US" sz="1200" b="1" i="1">
                          <a:latin typeface="Cambria Math" panose="02040503050406030204" pitchFamily="18" charset="0"/>
                        </a:rPr>
                        <m:t>=</m:t>
                      </m:r>
                      <m:r>
                        <a:rPr lang="en-US" sz="1200" b="1" i="1">
                          <a:latin typeface="Cambria Math" panose="02040503050406030204" pitchFamily="18" charset="0"/>
                        </a:rPr>
                        <m:t>𝟐</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𝑺𝒆𝒕</m:t>
                      </m:r>
                      <m:r>
                        <a:rPr lang="en-US" sz="1200" b="1" i="1" smtClean="0">
                          <a:latin typeface="Cambria Math" panose="02040503050406030204" pitchFamily="18" charset="0"/>
                        </a:rPr>
                        <m:t>/</m:t>
                      </m:r>
                      <m:r>
                        <a:rPr lang="en-US" sz="1200" b="1" i="1" smtClean="0">
                          <a:latin typeface="Cambria Math" panose="02040503050406030204" pitchFamily="18" charset="0"/>
                        </a:rPr>
                        <m:t>𝒊𝒏𝒅𝒆𝒙</m:t>
                      </m:r>
                      <m:r>
                        <a:rPr lang="en-US" sz="1200" b="1" i="1">
                          <a:latin typeface="Cambria Math" panose="02040503050406030204" pitchFamily="18" charset="0"/>
                        </a:rPr>
                        <m:t> </m:t>
                      </m:r>
                      <m:r>
                        <a:rPr lang="en-US" sz="1200" b="1" i="1">
                          <a:latin typeface="Cambria Math" panose="02040503050406030204" pitchFamily="18" charset="0"/>
                        </a:rPr>
                        <m:t>𝒃𝒊𝒕𝒔</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i="1">
                                  <a:latin typeface="Cambria Math" panose="02040503050406030204" pitchFamily="18" charset="0"/>
                                </a:rPr>
                                <m:t>2</m:t>
                              </m:r>
                            </m:sub>
                          </m:sSub>
                        </m:fName>
                        <m:e>
                          <m:r>
                            <a:rPr lang="en-US" sz="1200" b="1" i="1" smtClean="0">
                              <a:latin typeface="Cambria Math" panose="02040503050406030204" pitchFamily="18" charset="0"/>
                            </a:rPr>
                            <m:t>𝑺</m:t>
                          </m:r>
                          <m:r>
                            <a:rPr lang="en-US" sz="1200" b="1" i="1">
                              <a:latin typeface="Cambria Math" panose="02040503050406030204" pitchFamily="18" charset="0"/>
                            </a:rPr>
                            <m:t>= </m:t>
                          </m:r>
                          <m:func>
                            <m:funcPr>
                              <m:ctrlPr>
                                <a:rPr lang="en-US" sz="1200" b="1" i="1">
                                  <a:latin typeface="Cambria Math"/>
                                </a:rPr>
                              </m:ctrlPr>
                            </m:funcPr>
                            <m:fName>
                              <m:sSub>
                                <m:sSubPr>
                                  <m:ctrlPr>
                                    <a:rPr lang="en-US" sz="1200" b="1" i="1">
                                      <a:latin typeface="Cambria Math"/>
                                    </a:rPr>
                                  </m:ctrlPr>
                                </m:sSubPr>
                                <m:e>
                                  <m:r>
                                    <m:rPr>
                                      <m:sty m:val="p"/>
                                    </m:rPr>
                                    <a:rPr lang="en-US" sz="1200">
                                      <a:latin typeface="Cambria Math" panose="02040503050406030204" pitchFamily="18" charset="0"/>
                                    </a:rPr>
                                    <m:t>log</m:t>
                                  </m:r>
                                </m:e>
                                <m:sub>
                                  <m:r>
                                    <a:rPr lang="en-US" sz="1200" b="1" i="1">
                                      <a:latin typeface="Cambria Math" panose="02040503050406030204" pitchFamily="18" charset="0"/>
                                    </a:rPr>
                                    <m:t>𝟐</m:t>
                                  </m:r>
                                </m:sub>
                              </m:sSub>
                            </m:fName>
                            <m:e>
                              <m:r>
                                <a:rPr lang="en-US" sz="1200" b="1" i="1" smtClean="0">
                                  <a:latin typeface="Cambria Math" panose="02040503050406030204" pitchFamily="18" charset="0"/>
                                </a:rPr>
                                <m:t>𝟖</m:t>
                              </m:r>
                            </m:e>
                          </m:func>
                        </m:e>
                      </m:func>
                      <m:r>
                        <a:rPr lang="en-US" sz="1200" b="1" i="1">
                          <a:latin typeface="Cambria Math" panose="02040503050406030204" pitchFamily="18" charset="0"/>
                        </a:rPr>
                        <m:t>=</m:t>
                      </m:r>
                      <m:r>
                        <a:rPr lang="en-US" sz="1200" b="1" i="1" smtClean="0">
                          <a:latin typeface="Cambria Math" panose="02040503050406030204" pitchFamily="18" charset="0"/>
                        </a:rPr>
                        <m:t>𝟑</m:t>
                      </m:r>
                    </m:oMath>
                  </m:oMathPara>
                </a14:m>
                <a:endParaRPr lang="en-US" sz="1200" b="1"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200" b="1" i="1" smtClean="0">
                          <a:latin typeface="Cambria Math" panose="02040503050406030204" pitchFamily="18" charset="0"/>
                        </a:rPr>
                        <m:t>𝑻𝒂𝒈</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a:latin typeface="Cambria Math" panose="02040503050406030204" pitchFamily="18" charset="0"/>
                        </a:rPr>
                        <m:t>=</m:t>
                      </m:r>
                      <m:r>
                        <a:rPr lang="en-US" sz="1200" b="1" i="1" smtClean="0">
                          <a:latin typeface="Cambria Math" panose="02040503050406030204" pitchFamily="18" charset="0"/>
                        </a:rPr>
                        <m:t>𝑨𝒅𝒅𝒓𝒆𝒔𝒔</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𝑶𝒇𝒇𝒔𝒆𝒕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 −</m:t>
                      </m:r>
                      <m:r>
                        <a:rPr lang="en-US" sz="1200" b="1" i="1" smtClean="0">
                          <a:latin typeface="Cambria Math" panose="02040503050406030204" pitchFamily="18" charset="0"/>
                        </a:rPr>
                        <m:t>𝒔𝒆𝒕</m:t>
                      </m:r>
                      <m:r>
                        <a:rPr lang="en-US" sz="1200" b="1" i="1" smtClean="0">
                          <a:latin typeface="Cambria Math" panose="02040503050406030204" pitchFamily="18" charset="0"/>
                        </a:rPr>
                        <m:t> </m:t>
                      </m:r>
                      <m:r>
                        <a:rPr lang="en-US" sz="1200" b="1" i="1" smtClean="0">
                          <a:latin typeface="Cambria Math" panose="02040503050406030204" pitchFamily="18" charset="0"/>
                        </a:rPr>
                        <m:t>𝒃𝒊𝒕𝒔</m:t>
                      </m:r>
                      <m:r>
                        <a:rPr lang="en-US" sz="1200" b="1" i="1" smtClean="0">
                          <a:latin typeface="Cambria Math" panose="02040503050406030204" pitchFamily="18" charset="0"/>
                        </a:rPr>
                        <m:t>=</m:t>
                      </m:r>
                      <m:r>
                        <a:rPr lang="en-US" sz="1200" b="1" i="1" smtClean="0">
                          <a:latin typeface="Cambria Math" panose="02040503050406030204" pitchFamily="18" charset="0"/>
                        </a:rPr>
                        <m:t>𝟏𝟐</m:t>
                      </m:r>
                      <m:r>
                        <a:rPr lang="en-US" sz="1200" b="1" i="1" smtClean="0">
                          <a:latin typeface="Cambria Math" panose="02040503050406030204" pitchFamily="18" charset="0"/>
                        </a:rPr>
                        <m:t> −</m:t>
                      </m:r>
                      <m:r>
                        <a:rPr lang="en-US" sz="1200" b="1" i="1" smtClean="0">
                          <a:latin typeface="Cambria Math" panose="02040503050406030204" pitchFamily="18" charset="0"/>
                        </a:rPr>
                        <m:t>𝟐</m:t>
                      </m:r>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m:t>
                      </m:r>
                      <m:r>
                        <a:rPr lang="en-US" sz="1200" b="1" i="1" smtClean="0">
                          <a:latin typeface="Cambria Math" panose="02040503050406030204" pitchFamily="18" charset="0"/>
                        </a:rPr>
                        <m:t>𝟕</m:t>
                      </m:r>
                    </m:oMath>
                  </m:oMathPara>
                </a14:m>
                <a:endParaRPr lang="en-US" sz="1200" b="1" i="1" dirty="0" smtClean="0">
                  <a:latin typeface="Cambria Math" panose="02040503050406030204" pitchFamily="18" charset="0"/>
                </a:endParaRPr>
              </a:p>
              <a:p>
                <a:endParaRPr lang="en-US" sz="1200" b="1" i="1" dirty="0">
                  <a:latin typeface="Cambria Math" panose="02040503050406030204" pitchFamily="18" charset="0"/>
                </a:endParaRPr>
              </a:p>
              <a:p>
                <a:r>
                  <a:rPr lang="en-US" sz="1400" b="1" u="sng" dirty="0" smtClean="0"/>
                  <a:t>Processor Memory Access Sequence</a:t>
                </a:r>
              </a:p>
              <a:p>
                <a:pPr marL="342900" indent="-342900">
                  <a:buFont typeface="+mj-lt"/>
                  <a:buAutoNum type="arabicPeriod"/>
                </a:pPr>
                <a:r>
                  <a:rPr lang="en-US" b="1" dirty="0" smtClean="0">
                    <a:latin typeface="Cambria Math" panose="02040503050406030204" pitchFamily="18" charset="0"/>
                  </a:rPr>
                  <a:t>0x014</a:t>
                </a:r>
              </a:p>
              <a:p>
                <a:pPr marL="342900" indent="-342900">
                  <a:buFont typeface="+mj-lt"/>
                  <a:buAutoNum type="arabicPeriod"/>
                </a:pPr>
                <a:r>
                  <a:rPr lang="en-US" b="1" dirty="0" smtClean="0">
                    <a:latin typeface="Cambria Math" panose="02040503050406030204" pitchFamily="18" charset="0"/>
                  </a:rPr>
                  <a:t>0xFF0</a:t>
                </a:r>
              </a:p>
              <a:p>
                <a:pPr marL="342900" indent="-342900">
                  <a:buFont typeface="+mj-lt"/>
                  <a:buAutoNum type="arabicPeriod"/>
                </a:pPr>
                <a:r>
                  <a:rPr lang="en-US" b="1" dirty="0" smtClean="0">
                    <a:latin typeface="Cambria Math" panose="02040503050406030204" pitchFamily="18" charset="0"/>
                  </a:rPr>
                  <a:t>0x0F7</a:t>
                </a:r>
              </a:p>
              <a:p>
                <a:pPr marL="342900" indent="-342900">
                  <a:buFont typeface="+mj-lt"/>
                  <a:buAutoNum type="arabicPeriod"/>
                </a:pPr>
                <a:r>
                  <a:rPr lang="en-US" b="1" dirty="0" smtClean="0">
                    <a:latin typeface="Cambria Math" panose="02040503050406030204" pitchFamily="18" charset="0"/>
                  </a:rPr>
                  <a:t>0xC03</a:t>
                </a:r>
              </a:p>
              <a:p>
                <a:pPr marL="342900" indent="-342900">
                  <a:buFont typeface="+mj-lt"/>
                  <a:buAutoNum type="arabicPeriod"/>
                </a:pPr>
                <a:r>
                  <a:rPr lang="en-US" b="1" dirty="0" smtClean="0">
                    <a:solidFill>
                      <a:srgbClr val="FF0000"/>
                    </a:solidFill>
                    <a:latin typeface="Cambria Math" panose="02040503050406030204" pitchFamily="18" charset="0"/>
                  </a:rPr>
                  <a:t>0x0F3</a:t>
                </a:r>
                <a:endParaRPr lang="en-US" b="1" dirty="0">
                  <a:solidFill>
                    <a:srgbClr val="FF0000"/>
                  </a:solidFill>
                  <a:latin typeface="Cambria Math" panose="02040503050406030204" pitchFamily="18" charset="0"/>
                </a:endParaRPr>
              </a:p>
              <a:p>
                <a:endParaRPr lang="en-US" dirty="0" smtClean="0"/>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29754" y="2832559"/>
                <a:ext cx="3837421" cy="3535199"/>
              </a:xfrm>
              <a:prstGeom prst="rect">
                <a:avLst/>
              </a:prstGeom>
              <a:blipFill>
                <a:blip r:embed="rId2"/>
                <a:stretch>
                  <a:fillRect l="-1272" t="-172"/>
                </a:stretch>
              </a:blipFill>
            </p:spPr>
            <p:txBody>
              <a:bodyPr/>
              <a:lstStyle/>
              <a:p>
                <a:r>
                  <a:rPr lang="en-US">
                    <a:noFill/>
                  </a:rPr>
                  <a:t> </a:t>
                </a:r>
              </a:p>
            </p:txBody>
          </p:sp>
        </mc:Fallback>
      </mc:AlternateContent>
      <p:graphicFrame>
        <p:nvGraphicFramePr>
          <p:cNvPr id="8" name="Table 7"/>
          <p:cNvGraphicFramePr>
            <a:graphicFrameLocks noGrp="1"/>
          </p:cNvGraphicFramePr>
          <p:nvPr>
            <p:extLst/>
          </p:nvPr>
        </p:nvGraphicFramePr>
        <p:xfrm>
          <a:off x="9605616" y="1396651"/>
          <a:ext cx="2238375" cy="4754880"/>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xmlns="" val="1695656520"/>
                    </a:ext>
                  </a:extLst>
                </a:gridCol>
                <a:gridCol w="1209675">
                  <a:extLst>
                    <a:ext uri="{9D8B030D-6E8A-4147-A177-3AD203B41FA5}">
                      <a16:colId xmlns:a16="http://schemas.microsoft.com/office/drawing/2014/main" xmlns="" val="2165372536"/>
                    </a:ext>
                  </a:extLst>
                </a:gridCol>
              </a:tblGrid>
              <a:tr h="362494">
                <a:tc>
                  <a:txBody>
                    <a:bodyPr/>
                    <a:lstStyle/>
                    <a:p>
                      <a:r>
                        <a:rPr lang="en-US" b="1" dirty="0" smtClean="0"/>
                        <a:t>000</a:t>
                      </a:r>
                      <a:endParaRPr lang="en-US" b="1" dirty="0"/>
                    </a:p>
                  </a:txBody>
                  <a:tcPr>
                    <a:solidFill>
                      <a:schemeClr val="accent1">
                        <a:lumMod val="20000"/>
                        <a:lumOff val="80000"/>
                      </a:schemeClr>
                    </a:solidFill>
                  </a:tcPr>
                </a:tc>
                <a:tc>
                  <a:txBody>
                    <a:bodyPr/>
                    <a:lstStyle/>
                    <a:p>
                      <a:r>
                        <a:rPr lang="en-US" dirty="0" smtClean="0"/>
                        <a:t>00000000</a:t>
                      </a:r>
                      <a:endParaRPr lang="en-US" b="0" dirty="0"/>
                    </a:p>
                  </a:txBody>
                  <a:tcPr>
                    <a:solidFill>
                      <a:schemeClr val="accent1">
                        <a:lumMod val="20000"/>
                        <a:lumOff val="80000"/>
                      </a:schemeClr>
                    </a:solidFill>
                  </a:tcPr>
                </a:tc>
                <a:extLst>
                  <a:ext uri="{0D108BD9-81ED-4DB2-BD59-A6C34878D82A}">
                    <a16:rowId xmlns:a16="http://schemas.microsoft.com/office/drawing/2014/main" xmlns="" val="2394468888"/>
                  </a:ext>
                </a:extLst>
              </a:tr>
              <a:tr h="362494">
                <a:tc>
                  <a:txBody>
                    <a:bodyPr/>
                    <a:lstStyle/>
                    <a:p>
                      <a:r>
                        <a:rPr lang="en-US" b="1" dirty="0" smtClean="0"/>
                        <a:t>004</a:t>
                      </a:r>
                      <a:endParaRPr lang="en-US" b="1" dirty="0"/>
                    </a:p>
                  </a:txBody>
                  <a:tcPr>
                    <a:solidFill>
                      <a:schemeClr val="accent1">
                        <a:lumMod val="20000"/>
                        <a:lumOff val="80000"/>
                      </a:schemeClr>
                    </a:solidFill>
                  </a:tcPr>
                </a:tc>
                <a:tc>
                  <a:txBody>
                    <a:bodyPr/>
                    <a:lstStyle/>
                    <a:p>
                      <a:r>
                        <a:rPr lang="en-US" b="0" dirty="0" smtClean="0"/>
                        <a:t>00000004</a:t>
                      </a:r>
                      <a:endParaRPr lang="en-US" b="0" dirty="0"/>
                    </a:p>
                  </a:txBody>
                  <a:tcPr>
                    <a:solidFill>
                      <a:schemeClr val="accent1">
                        <a:lumMod val="20000"/>
                        <a:lumOff val="80000"/>
                      </a:schemeClr>
                    </a:solidFill>
                  </a:tcPr>
                </a:tc>
                <a:extLst>
                  <a:ext uri="{0D108BD9-81ED-4DB2-BD59-A6C34878D82A}">
                    <a16:rowId xmlns:a16="http://schemas.microsoft.com/office/drawing/2014/main" xmlns="" val="2430735079"/>
                  </a:ext>
                </a:extLst>
              </a:tr>
              <a:tr h="362494">
                <a:tc>
                  <a:txBody>
                    <a:bodyPr/>
                    <a:lstStyle/>
                    <a:p>
                      <a:r>
                        <a:rPr lang="en-US" b="1" dirty="0" smtClean="0"/>
                        <a:t>008</a:t>
                      </a:r>
                      <a:endParaRPr lang="en-US" b="1" dirty="0"/>
                    </a:p>
                  </a:txBody>
                  <a:tcPr>
                    <a:solidFill>
                      <a:schemeClr val="accent1">
                        <a:lumMod val="20000"/>
                        <a:lumOff val="80000"/>
                      </a:schemeClr>
                    </a:solidFill>
                  </a:tcPr>
                </a:tc>
                <a:tc>
                  <a:txBody>
                    <a:bodyPr/>
                    <a:lstStyle/>
                    <a:p>
                      <a:r>
                        <a:rPr lang="en-US" b="0" dirty="0" smtClean="0"/>
                        <a:t>00000008</a:t>
                      </a:r>
                      <a:endParaRPr lang="en-US" b="0" dirty="0"/>
                    </a:p>
                  </a:txBody>
                  <a:tcPr>
                    <a:solidFill>
                      <a:schemeClr val="accent1">
                        <a:lumMod val="20000"/>
                        <a:lumOff val="80000"/>
                      </a:schemeClr>
                    </a:solidFill>
                  </a:tcPr>
                </a:tc>
                <a:extLst>
                  <a:ext uri="{0D108BD9-81ED-4DB2-BD59-A6C34878D82A}">
                    <a16:rowId xmlns:a16="http://schemas.microsoft.com/office/drawing/2014/main" xmlns="" val="2129467674"/>
                  </a:ext>
                </a:extLst>
              </a:tr>
              <a:tr h="362494">
                <a:tc>
                  <a:txBody>
                    <a:bodyPr/>
                    <a:lstStyle/>
                    <a:p>
                      <a:r>
                        <a:rPr lang="en-US" b="1" dirty="0" smtClean="0"/>
                        <a:t>00C</a:t>
                      </a:r>
                      <a:endParaRPr lang="en-US" b="1" dirty="0"/>
                    </a:p>
                  </a:txBody>
                  <a:tcPr>
                    <a:solidFill>
                      <a:schemeClr val="accent1">
                        <a:lumMod val="20000"/>
                        <a:lumOff val="80000"/>
                      </a:schemeClr>
                    </a:solidFill>
                  </a:tcPr>
                </a:tc>
                <a:tc>
                  <a:txBody>
                    <a:bodyPr/>
                    <a:lstStyle/>
                    <a:p>
                      <a:r>
                        <a:rPr lang="en-US" b="0" dirty="0" smtClean="0"/>
                        <a:t>0000000C</a:t>
                      </a:r>
                      <a:endParaRPr lang="en-US" b="0" dirty="0"/>
                    </a:p>
                  </a:txBody>
                  <a:tcPr>
                    <a:solidFill>
                      <a:schemeClr val="accent1">
                        <a:lumMod val="20000"/>
                        <a:lumOff val="80000"/>
                      </a:schemeClr>
                    </a:solidFill>
                  </a:tcPr>
                </a:tc>
                <a:extLst>
                  <a:ext uri="{0D108BD9-81ED-4DB2-BD59-A6C34878D82A}">
                    <a16:rowId xmlns:a16="http://schemas.microsoft.com/office/drawing/2014/main" xmlns="" val="3462162992"/>
                  </a:ext>
                </a:extLst>
              </a:tr>
              <a:tr h="362494">
                <a:tc>
                  <a:txBody>
                    <a:bodyPr/>
                    <a:lstStyle/>
                    <a:p>
                      <a:r>
                        <a:rPr lang="en-US" b="1" dirty="0" smtClean="0"/>
                        <a:t>010</a:t>
                      </a:r>
                      <a:endParaRPr lang="en-US" b="1" dirty="0"/>
                    </a:p>
                  </a:txBody>
                  <a:tcPr>
                    <a:solidFill>
                      <a:schemeClr val="accent1">
                        <a:lumMod val="20000"/>
                        <a:lumOff val="80000"/>
                      </a:schemeClr>
                    </a:solidFill>
                  </a:tcPr>
                </a:tc>
                <a:tc>
                  <a:txBody>
                    <a:bodyPr/>
                    <a:lstStyle/>
                    <a:p>
                      <a:r>
                        <a:rPr lang="en-US" b="0" dirty="0" smtClean="0"/>
                        <a:t>00000010</a:t>
                      </a:r>
                      <a:endParaRPr lang="en-US" b="0" dirty="0"/>
                    </a:p>
                  </a:txBody>
                  <a:tcPr>
                    <a:solidFill>
                      <a:schemeClr val="accent1">
                        <a:lumMod val="20000"/>
                        <a:lumOff val="80000"/>
                      </a:schemeClr>
                    </a:solidFill>
                  </a:tcPr>
                </a:tc>
                <a:extLst>
                  <a:ext uri="{0D108BD9-81ED-4DB2-BD59-A6C34878D82A}">
                    <a16:rowId xmlns:a16="http://schemas.microsoft.com/office/drawing/2014/main" xmlns="" val="2296900417"/>
                  </a:ext>
                </a:extLst>
              </a:tr>
              <a:tr h="362494">
                <a:tc>
                  <a:txBody>
                    <a:bodyPr/>
                    <a:lstStyle/>
                    <a:p>
                      <a:r>
                        <a:rPr lang="en-US" b="1" dirty="0" smtClean="0"/>
                        <a:t>014</a:t>
                      </a:r>
                      <a:endParaRPr lang="en-US" b="1" dirty="0"/>
                    </a:p>
                  </a:txBody>
                  <a:tcPr>
                    <a:solidFill>
                      <a:schemeClr val="accent1">
                        <a:lumMod val="20000"/>
                        <a:lumOff val="80000"/>
                      </a:schemeClr>
                    </a:solidFill>
                  </a:tcPr>
                </a:tc>
                <a:tc>
                  <a:txBody>
                    <a:bodyPr/>
                    <a:lstStyle/>
                    <a:p>
                      <a:r>
                        <a:rPr lang="en-US" b="0" dirty="0" smtClean="0"/>
                        <a:t>00000014</a:t>
                      </a:r>
                      <a:endParaRPr lang="en-US" b="0" dirty="0"/>
                    </a:p>
                  </a:txBody>
                  <a:tcPr>
                    <a:solidFill>
                      <a:schemeClr val="accent1">
                        <a:lumMod val="20000"/>
                        <a:lumOff val="80000"/>
                      </a:schemeClr>
                    </a:solidFill>
                  </a:tcPr>
                </a:tc>
                <a:extLst>
                  <a:ext uri="{0D108BD9-81ED-4DB2-BD59-A6C34878D82A}">
                    <a16:rowId xmlns:a16="http://schemas.microsoft.com/office/drawing/2014/main" xmlns="" val="2847845332"/>
                  </a:ext>
                </a:extLst>
              </a:tr>
              <a:tr h="362494">
                <a:tc>
                  <a:txBody>
                    <a:bodyPr/>
                    <a:lstStyle/>
                    <a:p>
                      <a:r>
                        <a:rPr lang="en-US" b="1" dirty="0" smtClean="0"/>
                        <a:t>018</a:t>
                      </a:r>
                      <a:endParaRPr lang="en-US" b="1" dirty="0"/>
                    </a:p>
                  </a:txBody>
                  <a:tcPr>
                    <a:solidFill>
                      <a:schemeClr val="accent1">
                        <a:lumMod val="20000"/>
                        <a:lumOff val="80000"/>
                      </a:schemeClr>
                    </a:solidFill>
                  </a:tcPr>
                </a:tc>
                <a:tc>
                  <a:txBody>
                    <a:bodyPr/>
                    <a:lstStyle/>
                    <a:p>
                      <a:r>
                        <a:rPr lang="en-US" b="0" dirty="0" smtClean="0"/>
                        <a:t>00000018</a:t>
                      </a:r>
                      <a:endParaRPr lang="en-US" b="0" dirty="0"/>
                    </a:p>
                  </a:txBody>
                  <a:tcPr>
                    <a:solidFill>
                      <a:schemeClr val="accent1">
                        <a:lumMod val="20000"/>
                        <a:lumOff val="80000"/>
                      </a:schemeClr>
                    </a:solidFill>
                  </a:tcPr>
                </a:tc>
                <a:extLst>
                  <a:ext uri="{0D108BD9-81ED-4DB2-BD59-A6C34878D82A}">
                    <a16:rowId xmlns:a16="http://schemas.microsoft.com/office/drawing/2014/main" xmlns="" val="3218713041"/>
                  </a:ext>
                </a:extLst>
              </a:tr>
              <a:tr h="362494">
                <a:tc>
                  <a:txBody>
                    <a:bodyPr/>
                    <a:lstStyle/>
                    <a:p>
                      <a:r>
                        <a:rPr lang="en-US" b="1" dirty="0" smtClean="0"/>
                        <a:t>01C</a:t>
                      </a:r>
                      <a:endParaRPr lang="en-US" b="1" dirty="0"/>
                    </a:p>
                  </a:txBody>
                  <a:tcPr>
                    <a:solidFill>
                      <a:schemeClr val="accent1">
                        <a:lumMod val="20000"/>
                        <a:lumOff val="80000"/>
                      </a:schemeClr>
                    </a:solidFill>
                  </a:tcPr>
                </a:tc>
                <a:tc>
                  <a:txBody>
                    <a:bodyPr/>
                    <a:lstStyle/>
                    <a:p>
                      <a:r>
                        <a:rPr lang="en-US" b="0" dirty="0" smtClean="0"/>
                        <a:t>0000001C</a:t>
                      </a:r>
                      <a:endParaRPr lang="en-US" b="0" dirty="0"/>
                    </a:p>
                  </a:txBody>
                  <a:tcPr>
                    <a:solidFill>
                      <a:schemeClr val="accent1">
                        <a:lumMod val="20000"/>
                        <a:lumOff val="80000"/>
                      </a:schemeClr>
                    </a:solidFill>
                  </a:tcPr>
                </a:tc>
                <a:extLst>
                  <a:ext uri="{0D108BD9-81ED-4DB2-BD59-A6C34878D82A}">
                    <a16:rowId xmlns:a16="http://schemas.microsoft.com/office/drawing/2014/main" xmlns="" val="4157796138"/>
                  </a:ext>
                </a:extLst>
              </a:tr>
              <a:tr h="362494">
                <a:tc>
                  <a:txBody>
                    <a:bodyPr/>
                    <a:lstStyle/>
                    <a:p>
                      <a:r>
                        <a:rPr lang="en-US" b="1" dirty="0" smtClean="0"/>
                        <a:t>020</a:t>
                      </a:r>
                      <a:endParaRPr lang="en-US" b="1" dirty="0">
                        <a:solidFill>
                          <a:schemeClr val="tx1"/>
                        </a:solidFill>
                      </a:endParaRPr>
                    </a:p>
                  </a:txBody>
                  <a:tcPr>
                    <a:solidFill>
                      <a:schemeClr val="accent1">
                        <a:lumMod val="20000"/>
                        <a:lumOff val="80000"/>
                      </a:schemeClr>
                    </a:solidFill>
                  </a:tcPr>
                </a:tc>
                <a:tc>
                  <a:txBody>
                    <a:bodyPr/>
                    <a:lstStyle/>
                    <a:p>
                      <a:r>
                        <a:rPr lang="en-US" b="0" dirty="0" smtClean="0">
                          <a:solidFill>
                            <a:schemeClr val="tx1"/>
                          </a:solidFill>
                        </a:rPr>
                        <a:t>00000020</a:t>
                      </a:r>
                      <a:endParaRPr lang="en-US" b="0"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xmlns="" val="2521264448"/>
                  </a:ext>
                </a:extLst>
              </a:tr>
              <a:tr h="362494">
                <a:tc>
                  <a:txBody>
                    <a:bodyPr/>
                    <a:lstStyle/>
                    <a:p>
                      <a:r>
                        <a:rPr lang="en-US" b="1" dirty="0" smtClean="0"/>
                        <a:t>…….</a:t>
                      </a:r>
                      <a:endParaRPr lang="en-US" b="1" dirty="0"/>
                    </a:p>
                  </a:txBody>
                  <a:tcPr>
                    <a:solidFill>
                      <a:schemeClr val="accent1">
                        <a:lumMod val="20000"/>
                        <a:lumOff val="80000"/>
                      </a:schemeClr>
                    </a:solidFill>
                  </a:tcPr>
                </a:tc>
                <a:tc>
                  <a:txBody>
                    <a:bodyPr/>
                    <a:lstStyle/>
                    <a:p>
                      <a:endParaRPr lang="en-US" b="0" dirty="0"/>
                    </a:p>
                  </a:txBody>
                  <a:tcPr>
                    <a:solidFill>
                      <a:schemeClr val="accent1">
                        <a:lumMod val="20000"/>
                        <a:lumOff val="80000"/>
                      </a:schemeClr>
                    </a:solidFill>
                  </a:tcPr>
                </a:tc>
                <a:extLst>
                  <a:ext uri="{0D108BD9-81ED-4DB2-BD59-A6C34878D82A}">
                    <a16:rowId xmlns:a16="http://schemas.microsoft.com/office/drawing/2014/main" xmlns="" val="46183165"/>
                  </a:ext>
                </a:extLst>
              </a:tr>
              <a:tr h="362494">
                <a:tc>
                  <a:txBody>
                    <a:bodyPr/>
                    <a:lstStyle/>
                    <a:p>
                      <a:r>
                        <a:rPr lang="en-US" b="1" dirty="0" smtClean="0"/>
                        <a:t>FF4</a:t>
                      </a:r>
                      <a:endParaRPr lang="en-US" b="1" dirty="0"/>
                    </a:p>
                  </a:txBody>
                  <a:tcPr>
                    <a:solidFill>
                      <a:schemeClr val="accent1">
                        <a:lumMod val="20000"/>
                        <a:lumOff val="80000"/>
                      </a:schemeClr>
                    </a:solidFill>
                  </a:tcPr>
                </a:tc>
                <a:tc>
                  <a:txBody>
                    <a:bodyPr/>
                    <a:lstStyle/>
                    <a:p>
                      <a:r>
                        <a:rPr lang="en-US" b="0" dirty="0" smtClean="0"/>
                        <a:t>00000FF4</a:t>
                      </a:r>
                      <a:endParaRPr lang="en-US" b="0" dirty="0"/>
                    </a:p>
                  </a:txBody>
                  <a:tcPr>
                    <a:solidFill>
                      <a:schemeClr val="accent1">
                        <a:lumMod val="20000"/>
                        <a:lumOff val="80000"/>
                      </a:schemeClr>
                    </a:solidFill>
                  </a:tcPr>
                </a:tc>
                <a:extLst>
                  <a:ext uri="{0D108BD9-81ED-4DB2-BD59-A6C34878D82A}">
                    <a16:rowId xmlns:a16="http://schemas.microsoft.com/office/drawing/2014/main" xmlns="" val="1264938070"/>
                  </a:ext>
                </a:extLst>
              </a:tr>
              <a:tr h="362494">
                <a:tc>
                  <a:txBody>
                    <a:bodyPr/>
                    <a:lstStyle/>
                    <a:p>
                      <a:r>
                        <a:rPr lang="en-US" b="1" dirty="0" smtClean="0"/>
                        <a:t>FF8</a:t>
                      </a:r>
                      <a:endParaRPr lang="en-US" b="1" dirty="0"/>
                    </a:p>
                  </a:txBody>
                  <a:tcPr>
                    <a:solidFill>
                      <a:schemeClr val="accent1">
                        <a:lumMod val="20000"/>
                        <a:lumOff val="80000"/>
                      </a:schemeClr>
                    </a:solidFill>
                  </a:tcPr>
                </a:tc>
                <a:tc>
                  <a:txBody>
                    <a:bodyPr/>
                    <a:lstStyle/>
                    <a:p>
                      <a:r>
                        <a:rPr lang="en-US" b="0" dirty="0" smtClean="0"/>
                        <a:t>00000FF8</a:t>
                      </a:r>
                      <a:endParaRPr lang="en-US" b="0" dirty="0"/>
                    </a:p>
                  </a:txBody>
                  <a:tcPr>
                    <a:solidFill>
                      <a:schemeClr val="accent1">
                        <a:lumMod val="20000"/>
                        <a:lumOff val="80000"/>
                      </a:schemeClr>
                    </a:solidFill>
                  </a:tcPr>
                </a:tc>
                <a:extLst>
                  <a:ext uri="{0D108BD9-81ED-4DB2-BD59-A6C34878D82A}">
                    <a16:rowId xmlns:a16="http://schemas.microsoft.com/office/drawing/2014/main" xmlns="" val="215055190"/>
                  </a:ext>
                </a:extLst>
              </a:tr>
              <a:tr h="362494">
                <a:tc>
                  <a:txBody>
                    <a:bodyPr/>
                    <a:lstStyle/>
                    <a:p>
                      <a:r>
                        <a:rPr lang="en-US" b="1" dirty="0" smtClean="0"/>
                        <a:t>FFC</a:t>
                      </a:r>
                      <a:endParaRPr lang="en-US" b="1" dirty="0"/>
                    </a:p>
                  </a:txBody>
                  <a:tcPr>
                    <a:solidFill>
                      <a:schemeClr val="accent1">
                        <a:lumMod val="20000"/>
                        <a:lumOff val="80000"/>
                      </a:schemeClr>
                    </a:solidFill>
                  </a:tcPr>
                </a:tc>
                <a:tc>
                  <a:txBody>
                    <a:bodyPr/>
                    <a:lstStyle/>
                    <a:p>
                      <a:r>
                        <a:rPr lang="en-US" b="0" dirty="0" smtClean="0"/>
                        <a:t>00000FFC</a:t>
                      </a:r>
                      <a:endParaRPr lang="en-US" b="0" dirty="0"/>
                    </a:p>
                  </a:txBody>
                  <a:tcPr>
                    <a:solidFill>
                      <a:schemeClr val="accent1">
                        <a:lumMod val="20000"/>
                        <a:lumOff val="80000"/>
                      </a:schemeClr>
                    </a:solidFill>
                  </a:tcPr>
                </a:tc>
                <a:extLst>
                  <a:ext uri="{0D108BD9-81ED-4DB2-BD59-A6C34878D82A}">
                    <a16:rowId xmlns:a16="http://schemas.microsoft.com/office/drawing/2014/main" xmlns="" val="4229255318"/>
                  </a:ext>
                </a:extLst>
              </a:tr>
            </a:tbl>
          </a:graphicData>
        </a:graphic>
      </p:graphicFrame>
      <p:sp>
        <p:nvSpPr>
          <p:cNvPr id="9" name="TextBox 8"/>
          <p:cNvSpPr txBox="1"/>
          <p:nvPr/>
        </p:nvSpPr>
        <p:spPr>
          <a:xfrm>
            <a:off x="10085964" y="6090759"/>
            <a:ext cx="1277678" cy="400110"/>
          </a:xfrm>
          <a:prstGeom prst="rect">
            <a:avLst/>
          </a:prstGeom>
          <a:noFill/>
        </p:spPr>
        <p:txBody>
          <a:bodyPr wrap="square" rtlCol="0">
            <a:spAutoFit/>
          </a:bodyPr>
          <a:lstStyle/>
          <a:p>
            <a:r>
              <a:rPr lang="en-US" sz="2000" b="1" dirty="0" smtClean="0"/>
              <a:t>Memory</a:t>
            </a:r>
            <a:endParaRPr lang="en-US" sz="2000" b="1" dirty="0"/>
          </a:p>
        </p:txBody>
      </p:sp>
      <p:sp>
        <p:nvSpPr>
          <p:cNvPr id="10" name="TextBox 9"/>
          <p:cNvSpPr txBox="1"/>
          <p:nvPr/>
        </p:nvSpPr>
        <p:spPr>
          <a:xfrm>
            <a:off x="5821680" y="5751420"/>
            <a:ext cx="1277678" cy="400110"/>
          </a:xfrm>
          <a:prstGeom prst="rect">
            <a:avLst/>
          </a:prstGeom>
          <a:noFill/>
        </p:spPr>
        <p:txBody>
          <a:bodyPr wrap="square" rtlCol="0">
            <a:spAutoFit/>
          </a:bodyPr>
          <a:lstStyle/>
          <a:p>
            <a:r>
              <a:rPr lang="en-US" sz="2000" b="1" dirty="0" smtClean="0"/>
              <a:t>Cache</a:t>
            </a:r>
            <a:endParaRPr lang="en-US" sz="2000" b="1" dirty="0"/>
          </a:p>
        </p:txBody>
      </p:sp>
      <p:sp>
        <p:nvSpPr>
          <p:cNvPr id="5" name="Rectangle 4"/>
          <p:cNvSpPr/>
          <p:nvPr/>
        </p:nvSpPr>
        <p:spPr>
          <a:xfrm>
            <a:off x="7588225" y="288007"/>
            <a:ext cx="1089050" cy="400110"/>
          </a:xfrm>
          <a:prstGeom prst="rect">
            <a:avLst/>
          </a:prstGeom>
        </p:spPr>
        <p:txBody>
          <a:bodyPr wrap="square">
            <a:spAutoFit/>
          </a:bodyPr>
          <a:lstStyle/>
          <a:p>
            <a:r>
              <a:rPr lang="en-US" sz="2000" b="1" dirty="0" smtClean="0">
                <a:solidFill>
                  <a:srgbClr val="FF0000"/>
                </a:solidFill>
                <a:latin typeface="Cambria Math" panose="02040503050406030204" pitchFamily="18" charset="0"/>
              </a:rPr>
              <a:t>0x0F3</a:t>
            </a:r>
            <a:endParaRPr lang="en-US" sz="2000" dirty="0">
              <a:solidFill>
                <a:srgbClr val="FF0000"/>
              </a:solidFill>
            </a:endParaRPr>
          </a:p>
        </p:txBody>
      </p:sp>
      <p:cxnSp>
        <p:nvCxnSpPr>
          <p:cNvPr id="12" name="Straight Arrow Connector 11"/>
          <p:cNvCxnSpPr/>
          <p:nvPr/>
        </p:nvCxnSpPr>
        <p:spPr>
          <a:xfrm>
            <a:off x="8622030" y="478537"/>
            <a:ext cx="1064895" cy="864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660255" y="288007"/>
            <a:ext cx="1969770" cy="400110"/>
          </a:xfrm>
          <a:prstGeom prst="rect">
            <a:avLst/>
          </a:prstGeom>
        </p:spPr>
        <p:txBody>
          <a:bodyPr wrap="square">
            <a:spAutoFit/>
          </a:bodyPr>
          <a:lstStyle/>
          <a:p>
            <a:r>
              <a:rPr lang="en-US" sz="2000" b="1" dirty="0" smtClean="0">
                <a:solidFill>
                  <a:schemeClr val="accent6">
                    <a:lumMod val="60000"/>
                    <a:lumOff val="40000"/>
                  </a:schemeClr>
                </a:solidFill>
                <a:latin typeface="Cambria Math" panose="02040503050406030204" pitchFamily="18" charset="0"/>
              </a:rPr>
              <a:t>0000 111</a:t>
            </a:r>
            <a:r>
              <a:rPr lang="en-US" sz="2000" b="1" dirty="0">
                <a:solidFill>
                  <a:srgbClr val="00B0F0"/>
                </a:solidFill>
                <a:latin typeface="Cambria Math" panose="02040503050406030204" pitchFamily="18" charset="0"/>
              </a:rPr>
              <a:t>1</a:t>
            </a:r>
            <a:r>
              <a:rPr lang="en-US" sz="2000" b="1" dirty="0" smtClean="0">
                <a:solidFill>
                  <a:srgbClr val="00B0F0"/>
                </a:solidFill>
                <a:latin typeface="Cambria Math" panose="02040503050406030204" pitchFamily="18" charset="0"/>
              </a:rPr>
              <a:t> 00</a:t>
            </a:r>
            <a:r>
              <a:rPr lang="en-US" sz="2000" b="1" dirty="0" smtClean="0">
                <a:solidFill>
                  <a:srgbClr val="FFC000"/>
                </a:solidFill>
                <a:latin typeface="Cambria Math" panose="02040503050406030204" pitchFamily="18" charset="0"/>
              </a:rPr>
              <a:t>11</a:t>
            </a:r>
            <a:endParaRPr lang="en-US" sz="2000" dirty="0">
              <a:solidFill>
                <a:srgbClr val="FFC000"/>
              </a:solidFill>
            </a:endParaRPr>
          </a:p>
        </p:txBody>
      </p:sp>
      <p:sp>
        <p:nvSpPr>
          <p:cNvPr id="18" name="TextBox 17"/>
          <p:cNvSpPr txBox="1"/>
          <p:nvPr/>
        </p:nvSpPr>
        <p:spPr>
          <a:xfrm>
            <a:off x="9610726" y="23492"/>
            <a:ext cx="2578760" cy="338554"/>
          </a:xfrm>
          <a:prstGeom prst="rect">
            <a:avLst/>
          </a:prstGeom>
          <a:solidFill>
            <a:schemeClr val="bg1"/>
          </a:solidFill>
        </p:spPr>
        <p:txBody>
          <a:bodyPr wrap="square" rtlCol="0">
            <a:spAutoFit/>
          </a:bodyPr>
          <a:lstStyle/>
          <a:p>
            <a:r>
              <a:rPr lang="en-US" sz="1600" b="1" dirty="0" smtClean="0">
                <a:solidFill>
                  <a:schemeClr val="accent6">
                    <a:lumMod val="60000"/>
                    <a:lumOff val="40000"/>
                  </a:schemeClr>
                </a:solidFill>
                <a:latin typeface="Cambria Math" panose="02040503050406030204" pitchFamily="18" charset="0"/>
              </a:rPr>
              <a:t>Tag Bits </a:t>
            </a:r>
            <a:r>
              <a:rPr lang="en-US" sz="1600" b="1" dirty="0" smtClean="0">
                <a:solidFill>
                  <a:srgbClr val="00B0F0"/>
                </a:solidFill>
                <a:latin typeface="Cambria Math" panose="02040503050406030204" pitchFamily="18" charset="0"/>
              </a:rPr>
              <a:t>Set bits</a:t>
            </a:r>
            <a:r>
              <a:rPr lang="en-US" sz="1600" b="1" dirty="0">
                <a:solidFill>
                  <a:srgbClr val="FFC000"/>
                </a:solidFill>
                <a:latin typeface="Cambria Math" panose="02040503050406030204" pitchFamily="18" charset="0"/>
              </a:rPr>
              <a:t> </a:t>
            </a:r>
            <a:r>
              <a:rPr lang="en-US" sz="1600" b="1" dirty="0" smtClean="0">
                <a:solidFill>
                  <a:srgbClr val="FFC000"/>
                </a:solidFill>
                <a:latin typeface="Cambria Math" panose="02040503050406030204" pitchFamily="18" charset="0"/>
              </a:rPr>
              <a:t>Offset bits</a:t>
            </a:r>
            <a:endParaRPr lang="en-US" sz="1600" dirty="0">
              <a:solidFill>
                <a:srgbClr val="FFC000"/>
              </a:solidFill>
            </a:endParaRPr>
          </a:p>
        </p:txBody>
      </p:sp>
      <p:sp>
        <p:nvSpPr>
          <p:cNvPr id="15" name="TextBox 14"/>
          <p:cNvSpPr txBox="1"/>
          <p:nvPr/>
        </p:nvSpPr>
        <p:spPr>
          <a:xfrm>
            <a:off x="16121" y="6337380"/>
            <a:ext cx="8222716" cy="523220"/>
          </a:xfrm>
          <a:prstGeom prst="rect">
            <a:avLst/>
          </a:prstGeom>
          <a:noFill/>
          <a:ln>
            <a:solidFill>
              <a:schemeClr val="tx1"/>
            </a:solidFill>
          </a:ln>
        </p:spPr>
        <p:txBody>
          <a:bodyPr wrap="square" rtlCol="0">
            <a:spAutoFit/>
          </a:bodyPr>
          <a:lstStyle/>
          <a:p>
            <a:r>
              <a:rPr lang="en-US" sz="1400" dirty="0" smtClean="0">
                <a:solidFill>
                  <a:schemeClr val="bg1"/>
                </a:solidFill>
              </a:rPr>
              <a:t>Data already present in the set </a:t>
            </a:r>
            <a:r>
              <a:rPr lang="en-US" sz="1400" b="1" dirty="0" smtClean="0">
                <a:solidFill>
                  <a:schemeClr val="bg1"/>
                </a:solidFill>
              </a:rPr>
              <a:t>“101”</a:t>
            </a:r>
            <a:r>
              <a:rPr lang="en-US" sz="1400" dirty="0" smtClean="0">
                <a:solidFill>
                  <a:schemeClr val="bg1"/>
                </a:solidFill>
              </a:rPr>
              <a:t>. To check whether it’s the same data we need </a:t>
            </a:r>
            <a:r>
              <a:rPr lang="en-US" sz="1400" b="1" dirty="0" smtClean="0">
                <a:solidFill>
                  <a:schemeClr val="bg1"/>
                </a:solidFill>
              </a:rPr>
              <a:t>“compare the tag bits”. </a:t>
            </a:r>
            <a:r>
              <a:rPr lang="en-US" sz="1400" dirty="0" smtClean="0">
                <a:solidFill>
                  <a:schemeClr val="bg1"/>
                </a:solidFill>
              </a:rPr>
              <a:t>As </a:t>
            </a:r>
          </a:p>
          <a:p>
            <a:r>
              <a:rPr lang="en-US" sz="1400" b="1" dirty="0" smtClean="0">
                <a:solidFill>
                  <a:schemeClr val="bg1"/>
                </a:solidFill>
              </a:rPr>
              <a:t>0000111 = 0000111 </a:t>
            </a:r>
            <a:r>
              <a:rPr lang="en-US" sz="1400" dirty="0" smtClean="0">
                <a:solidFill>
                  <a:schemeClr val="bg1"/>
                </a:solidFill>
              </a:rPr>
              <a:t>It means we found the data and it’s a </a:t>
            </a:r>
            <a:r>
              <a:rPr lang="en-US" sz="1400" b="1" dirty="0" smtClean="0">
                <a:solidFill>
                  <a:schemeClr val="bg1"/>
                </a:solidFill>
              </a:rPr>
              <a:t>CACHE HIT</a:t>
            </a:r>
            <a:r>
              <a:rPr lang="en-US" sz="1400" dirty="0" smtClean="0">
                <a:solidFill>
                  <a:schemeClr val="bg1"/>
                </a:solidFill>
              </a:rPr>
              <a:t>.</a:t>
            </a:r>
            <a:endParaRPr lang="en-US" sz="1400" dirty="0">
              <a:solidFill>
                <a:schemeClr val="bg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271008016"/>
              </p:ext>
            </p:extLst>
          </p:nvPr>
        </p:nvGraphicFramePr>
        <p:xfrm>
          <a:off x="4067175" y="2185204"/>
          <a:ext cx="4981575" cy="3566216"/>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xmlns="" val="4284518099"/>
                    </a:ext>
                  </a:extLst>
                </a:gridCol>
                <a:gridCol w="552450">
                  <a:extLst>
                    <a:ext uri="{9D8B030D-6E8A-4147-A177-3AD203B41FA5}">
                      <a16:colId xmlns:a16="http://schemas.microsoft.com/office/drawing/2014/main" xmlns="" val="3030601287"/>
                    </a:ext>
                  </a:extLst>
                </a:gridCol>
                <a:gridCol w="1428750">
                  <a:extLst>
                    <a:ext uri="{9D8B030D-6E8A-4147-A177-3AD203B41FA5}">
                      <a16:colId xmlns:a16="http://schemas.microsoft.com/office/drawing/2014/main" xmlns="" val="1200191126"/>
                    </a:ext>
                  </a:extLst>
                </a:gridCol>
                <a:gridCol w="542925">
                  <a:extLst>
                    <a:ext uri="{9D8B030D-6E8A-4147-A177-3AD203B41FA5}">
                      <a16:colId xmlns:a16="http://schemas.microsoft.com/office/drawing/2014/main" xmlns="" val="1827225863"/>
                    </a:ext>
                  </a:extLst>
                </a:gridCol>
                <a:gridCol w="533400">
                  <a:extLst>
                    <a:ext uri="{9D8B030D-6E8A-4147-A177-3AD203B41FA5}">
                      <a16:colId xmlns:a16="http://schemas.microsoft.com/office/drawing/2014/main" xmlns="" val="2625427107"/>
                    </a:ext>
                  </a:extLst>
                </a:gridCol>
                <a:gridCol w="609600">
                  <a:extLst>
                    <a:ext uri="{9D8B030D-6E8A-4147-A177-3AD203B41FA5}">
                      <a16:colId xmlns:a16="http://schemas.microsoft.com/office/drawing/2014/main" xmlns="" val="3488845602"/>
                    </a:ext>
                  </a:extLst>
                </a:gridCol>
                <a:gridCol w="590550">
                  <a:extLst>
                    <a:ext uri="{9D8B030D-6E8A-4147-A177-3AD203B41FA5}">
                      <a16:colId xmlns:a16="http://schemas.microsoft.com/office/drawing/2014/main" xmlns="" val="1588356002"/>
                    </a:ext>
                  </a:extLst>
                </a:gridCol>
              </a:tblGrid>
              <a:tr h="640136">
                <a:tc>
                  <a:txBody>
                    <a:bodyPr/>
                    <a:lstStyle/>
                    <a:p>
                      <a:pPr algn="r"/>
                      <a:endParaRPr lang="en-US" b="1" dirty="0" smtClean="0"/>
                    </a:p>
                    <a:p>
                      <a:pPr algn="l"/>
                      <a:r>
                        <a:rPr lang="en-US" b="1" dirty="0" smtClean="0"/>
                        <a:t>Sets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l"/>
                      <a:r>
                        <a:rPr lang="en-US" b="1" dirty="0" smtClean="0"/>
                        <a:t>V</a:t>
                      </a:r>
                      <a:r>
                        <a:rPr lang="en-US" b="1" baseline="0" dirty="0" smtClean="0"/>
                        <a:t> bit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smtClean="0"/>
                        <a:t>Tags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b="1" dirty="0" smtClean="0">
                          <a:solidFill>
                            <a:schemeClr val="tx1"/>
                          </a:solidFill>
                        </a:rPr>
                        <a:t>00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b="1" dirty="0" smtClean="0"/>
                        <a:t>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770381397"/>
                  </a:ext>
                </a:extLst>
              </a:tr>
              <a:tr h="321503">
                <a:tc>
                  <a:txBody>
                    <a:bodyPr/>
                    <a:lstStyle/>
                    <a:p>
                      <a:r>
                        <a:rPr lang="en-US" b="1" dirty="0" smtClean="0"/>
                        <a:t>000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1100000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solidFill>
                            <a:schemeClr val="tx1"/>
                          </a:solidFill>
                        </a:rPr>
                        <a:t>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08416522"/>
                  </a:ext>
                </a:extLst>
              </a:tr>
              <a:tr h="321503">
                <a:tc>
                  <a:txBody>
                    <a:bodyPr/>
                    <a:lstStyle/>
                    <a:p>
                      <a:r>
                        <a:rPr lang="en-US" b="1" dirty="0" smtClean="0"/>
                        <a:t>001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60513756"/>
                  </a:ext>
                </a:extLst>
              </a:tr>
              <a:tr h="321503">
                <a:tc>
                  <a:txBody>
                    <a:bodyPr/>
                    <a:lstStyle/>
                    <a:p>
                      <a:r>
                        <a:rPr lang="en-US" b="1" dirty="0" smtClean="0"/>
                        <a:t>010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01583137"/>
                  </a:ext>
                </a:extLst>
              </a:tr>
              <a:tr h="321503">
                <a:tc>
                  <a:txBody>
                    <a:bodyPr/>
                    <a:lstStyle/>
                    <a:p>
                      <a:r>
                        <a:rPr lang="en-US" b="1" dirty="0" smtClean="0"/>
                        <a:t>011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545779383"/>
                  </a:ext>
                </a:extLst>
              </a:tr>
              <a:tr h="321503">
                <a:tc>
                  <a:txBody>
                    <a:bodyPr/>
                    <a:lstStyle/>
                    <a:p>
                      <a:r>
                        <a:rPr lang="en-US" b="1" dirty="0" smtClean="0"/>
                        <a:t>100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0000111</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F7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64556862"/>
                  </a:ext>
                </a:extLst>
              </a:tr>
              <a:tr h="321503">
                <a:tc>
                  <a:txBody>
                    <a:bodyPr/>
                    <a:lstStyle/>
                    <a:p>
                      <a:r>
                        <a:rPr lang="en-US" b="1" dirty="0" smtClean="0"/>
                        <a:t>101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dirty="0" smtClean="0"/>
                        <a:t>0000000</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04032231"/>
                  </a:ext>
                </a:extLst>
              </a:tr>
              <a:tr h="321503">
                <a:tc>
                  <a:txBody>
                    <a:bodyPr/>
                    <a:lstStyle/>
                    <a:p>
                      <a:r>
                        <a:rPr lang="en-US" b="1" dirty="0" smtClean="0"/>
                        <a:t>110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01100617"/>
                  </a:ext>
                </a:extLst>
              </a:tr>
              <a:tr h="321503">
                <a:tc>
                  <a:txBody>
                    <a:bodyPr/>
                    <a:lstStyle/>
                    <a:p>
                      <a:r>
                        <a:rPr lang="en-US" b="1" dirty="0" smtClean="0"/>
                        <a:t>111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45103397"/>
                  </a:ext>
                </a:extLst>
              </a:tr>
            </a:tbl>
          </a:graphicData>
        </a:graphic>
      </p:graphicFrame>
      <p:sp>
        <p:nvSpPr>
          <p:cNvPr id="19" name="TextBox 18"/>
          <p:cNvSpPr txBox="1"/>
          <p:nvPr/>
        </p:nvSpPr>
        <p:spPr>
          <a:xfrm>
            <a:off x="8677275" y="6429178"/>
            <a:ext cx="3388808" cy="369332"/>
          </a:xfrm>
          <a:prstGeom prst="rect">
            <a:avLst/>
          </a:prstGeom>
          <a:solidFill>
            <a:schemeClr val="bg1"/>
          </a:solidFill>
        </p:spPr>
        <p:txBody>
          <a:bodyPr wrap="square" rtlCol="0">
            <a:spAutoFit/>
          </a:bodyPr>
          <a:lstStyle/>
          <a:p>
            <a:r>
              <a:rPr lang="en-US" b="1" dirty="0" smtClean="0">
                <a:solidFill>
                  <a:srgbClr val="FF0000"/>
                </a:solidFill>
              </a:rPr>
              <a:t>Cache Miss = 4	Cache Hit = 1</a:t>
            </a:r>
            <a:endParaRPr lang="en-US" b="1" dirty="0">
              <a:solidFill>
                <a:srgbClr val="FF0000"/>
              </a:solidFill>
            </a:endParaRPr>
          </a:p>
        </p:txBody>
      </p:sp>
    </p:spTree>
    <p:extLst>
      <p:ext uri="{BB962C8B-B14F-4D97-AF65-F5344CB8AC3E}">
        <p14:creationId xmlns:p14="http://schemas.microsoft.com/office/powerpoint/2010/main" val="123726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35023" y="3317888"/>
            <a:ext cx="1934119" cy="369332"/>
          </a:xfrm>
          <a:prstGeom prst="rect">
            <a:avLst/>
          </a:prstGeom>
          <a:solidFill>
            <a:schemeClr val="bg1"/>
          </a:solidFill>
        </p:spPr>
        <p:txBody>
          <a:bodyPr wrap="square" rtlCol="0">
            <a:spAutoFit/>
          </a:bodyPr>
          <a:lstStyle/>
          <a:p>
            <a:r>
              <a:rPr lang="en-US" dirty="0" smtClean="0">
                <a:solidFill>
                  <a:srgbClr val="0070C0"/>
                </a:solidFill>
              </a:rPr>
              <a:t>Find data in cache</a:t>
            </a:r>
            <a:endParaRPr lang="en-US" dirty="0">
              <a:solidFill>
                <a:srgbClr val="0070C0"/>
              </a:solidFill>
            </a:endParaRPr>
          </a:p>
        </p:txBody>
      </p:sp>
      <p:sp>
        <p:nvSpPr>
          <p:cNvPr id="2" name="Title 1"/>
          <p:cNvSpPr>
            <a:spLocks noGrp="1"/>
          </p:cNvSpPr>
          <p:nvPr>
            <p:ph type="title"/>
          </p:nvPr>
        </p:nvSpPr>
        <p:spPr/>
        <p:txBody>
          <a:bodyPr/>
          <a:lstStyle/>
          <a:p>
            <a:r>
              <a:rPr lang="en-US" dirty="0" smtClean="0"/>
              <a:t>Cache Hit</a:t>
            </a:r>
            <a:endParaRPr lang="en-US" dirty="0"/>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MOV AL, </a:t>
            </a:r>
            <a:r>
              <a:rPr lang="en-US" dirty="0">
                <a:solidFill>
                  <a:srgbClr val="FF0000"/>
                </a:solidFill>
              </a:rPr>
              <a:t>[08]</a:t>
            </a:r>
          </a:p>
        </p:txBody>
      </p:sp>
      <p:sp>
        <p:nvSpPr>
          <p:cNvPr id="5" name="Rectangle 4"/>
          <p:cNvSpPr/>
          <p:nvPr/>
        </p:nvSpPr>
        <p:spPr>
          <a:xfrm>
            <a:off x="4754880"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91630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xmlns="" val="1695656520"/>
                    </a:ext>
                  </a:extLst>
                </a:gridCol>
                <a:gridCol w="1459230">
                  <a:extLst>
                    <a:ext uri="{9D8B030D-6E8A-4147-A177-3AD203B41FA5}">
                      <a16:colId xmlns:a16="http://schemas.microsoft.com/office/drawing/2014/main" xmlns="" val="2165372536"/>
                    </a:ext>
                  </a:extLst>
                </a:gridCol>
              </a:tblGrid>
              <a:tr h="362494">
                <a:tc>
                  <a:txBody>
                    <a:bodyPr/>
                    <a:lstStyle/>
                    <a:p>
                      <a:r>
                        <a:rPr lang="en-US" b="1" dirty="0" smtClean="0"/>
                        <a:t>00</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47</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394468888"/>
                  </a:ext>
                </a:extLst>
              </a:tr>
              <a:tr h="362494">
                <a:tc>
                  <a:txBody>
                    <a:bodyPr/>
                    <a:lstStyle/>
                    <a:p>
                      <a:r>
                        <a:rPr lang="en-US" b="1" dirty="0" smtClean="0"/>
                        <a:t>01</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30735079"/>
                  </a:ext>
                </a:extLst>
              </a:tr>
              <a:tr h="362494">
                <a:tc>
                  <a:txBody>
                    <a:bodyPr/>
                    <a:lstStyle/>
                    <a:p>
                      <a:r>
                        <a:rPr lang="en-US" b="1" dirty="0" smtClean="0"/>
                        <a:t>02</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129467674"/>
                  </a:ext>
                </a:extLst>
              </a:tr>
              <a:tr h="362494">
                <a:tc>
                  <a:txBody>
                    <a:bodyPr/>
                    <a:lstStyle/>
                    <a:p>
                      <a:r>
                        <a:rPr lang="en-US" b="1" dirty="0" smtClean="0"/>
                        <a:t>03</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462162992"/>
                  </a:ext>
                </a:extLst>
              </a:tr>
              <a:tr h="362494">
                <a:tc>
                  <a:txBody>
                    <a:bodyPr/>
                    <a:lstStyle/>
                    <a:p>
                      <a:r>
                        <a:rPr lang="en-US" b="1" dirty="0" smtClean="0"/>
                        <a:t>04</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88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296900417"/>
                  </a:ext>
                </a:extLst>
              </a:tr>
              <a:tr h="362494">
                <a:tc>
                  <a:txBody>
                    <a:bodyPr/>
                    <a:lstStyle/>
                    <a:p>
                      <a:r>
                        <a:rPr lang="en-US" b="1" dirty="0" smtClean="0"/>
                        <a:t>05</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99</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7845332"/>
                  </a:ext>
                </a:extLst>
              </a:tr>
              <a:tr h="362494">
                <a:tc>
                  <a:txBody>
                    <a:bodyPr/>
                    <a:lstStyle/>
                    <a:p>
                      <a:r>
                        <a:rPr lang="en-US" b="1" dirty="0" smtClean="0"/>
                        <a:t>06</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21</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218713041"/>
                  </a:ext>
                </a:extLst>
              </a:tr>
              <a:tr h="362494">
                <a:tc>
                  <a:txBody>
                    <a:bodyPr/>
                    <a:lstStyle/>
                    <a:p>
                      <a:r>
                        <a:rPr lang="en-US" b="1" dirty="0" smtClean="0"/>
                        <a:t>07</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157796138"/>
                  </a:ext>
                </a:extLst>
              </a:tr>
              <a:tr h="362494">
                <a:tc>
                  <a:txBody>
                    <a:bodyPr/>
                    <a:lstStyle/>
                    <a:p>
                      <a:r>
                        <a:rPr lang="en-US" b="1" dirty="0" smtClean="0">
                          <a:solidFill>
                            <a:srgbClr val="FF0000"/>
                          </a:solidFill>
                        </a:rPr>
                        <a:t>08</a:t>
                      </a:r>
                      <a:endParaRPr lang="en-US" b="1"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smtClean="0">
                          <a:solidFill>
                            <a:srgbClr val="FF0000"/>
                          </a:solidFill>
                        </a:rPr>
                        <a:t>57</a:t>
                      </a:r>
                      <a:endParaRPr lang="en-US" b="1"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521264448"/>
                  </a:ext>
                </a:extLst>
              </a:tr>
              <a:tr h="362494">
                <a:tc>
                  <a:txBody>
                    <a:bodyPr/>
                    <a:lstStyle/>
                    <a:p>
                      <a:r>
                        <a:rPr lang="en-US" b="1" dirty="0" smtClean="0"/>
                        <a:t>09</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903301412"/>
                  </a:ext>
                </a:extLst>
              </a:tr>
              <a:tr h="362494">
                <a:tc>
                  <a:txBody>
                    <a:bodyPr/>
                    <a:lstStyle/>
                    <a:p>
                      <a:r>
                        <a:rPr lang="en-US" b="1" dirty="0" smtClean="0"/>
                        <a:t>0A</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1317120"/>
                  </a:ext>
                </a:extLst>
              </a:tr>
              <a:tr h="362494">
                <a:tc>
                  <a:txBody>
                    <a:bodyPr/>
                    <a:lstStyle/>
                    <a:p>
                      <a:r>
                        <a:rPr lang="en-US" b="1" dirty="0" smtClean="0"/>
                        <a:t>0B</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22</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smtClean="0"/>
              <a:t>Processor</a:t>
            </a:r>
            <a:endParaRPr lang="en-US" dirty="0"/>
          </a:p>
        </p:txBody>
      </p:sp>
      <p:sp>
        <p:nvSpPr>
          <p:cNvPr id="12" name="TextBox 11"/>
          <p:cNvSpPr txBox="1"/>
          <p:nvPr/>
        </p:nvSpPr>
        <p:spPr>
          <a:xfrm>
            <a:off x="5081452" y="5068389"/>
            <a:ext cx="1924594" cy="369332"/>
          </a:xfrm>
          <a:prstGeom prst="rect">
            <a:avLst/>
          </a:prstGeom>
          <a:noFill/>
        </p:spPr>
        <p:txBody>
          <a:bodyPr wrap="square" rtlCol="0">
            <a:spAutoFit/>
          </a:bodyPr>
          <a:lstStyle/>
          <a:p>
            <a:r>
              <a:rPr lang="en-US" dirty="0" smtClean="0"/>
              <a:t>Cache</a:t>
            </a:r>
            <a:endParaRPr lang="en-US" dirty="0"/>
          </a:p>
        </p:txBody>
      </p:sp>
      <p:sp>
        <p:nvSpPr>
          <p:cNvPr id="14" name="TextBox 13"/>
          <p:cNvSpPr txBox="1"/>
          <p:nvPr/>
        </p:nvSpPr>
        <p:spPr>
          <a:xfrm>
            <a:off x="4829175" y="3502554"/>
            <a:ext cx="1457325" cy="369332"/>
          </a:xfrm>
          <a:prstGeom prst="rect">
            <a:avLst/>
          </a:prstGeom>
          <a:solidFill>
            <a:schemeClr val="bg1"/>
          </a:solidFill>
        </p:spPr>
        <p:txBody>
          <a:bodyPr wrap="square" rtlCol="0">
            <a:spAutoFit/>
          </a:bodyPr>
          <a:lstStyle/>
          <a:p>
            <a:pPr algn="ctr"/>
            <a:r>
              <a:rPr lang="en-US" dirty="0" smtClean="0">
                <a:solidFill>
                  <a:srgbClr val="0070C0"/>
                </a:solidFill>
              </a:rPr>
              <a:t>Found</a:t>
            </a:r>
            <a:endParaRPr lang="en-US" dirty="0">
              <a:solidFill>
                <a:srgbClr val="0070C0"/>
              </a:solidFill>
            </a:endParaRPr>
          </a:p>
        </p:txBody>
      </p:sp>
      <p:sp>
        <p:nvSpPr>
          <p:cNvPr id="13" name="TextBox 12"/>
          <p:cNvSpPr txBox="1"/>
          <p:nvPr/>
        </p:nvSpPr>
        <p:spPr>
          <a:xfrm>
            <a:off x="11130506" y="5915294"/>
            <a:ext cx="1061494" cy="369332"/>
          </a:xfrm>
          <a:prstGeom prst="rect">
            <a:avLst/>
          </a:prstGeom>
          <a:noFill/>
        </p:spPr>
        <p:txBody>
          <a:bodyPr wrap="square" rtlCol="0">
            <a:spAutoFit/>
          </a:bodyPr>
          <a:lstStyle/>
          <a:p>
            <a:r>
              <a:rPr lang="en-US" dirty="0" smtClean="0"/>
              <a:t>Memory</a:t>
            </a:r>
            <a:endParaRPr lang="en-US" dirty="0"/>
          </a:p>
        </p:txBody>
      </p:sp>
      <p:cxnSp>
        <p:nvCxnSpPr>
          <p:cNvPr id="15" name="Straight Arrow Connector 14"/>
          <p:cNvCxnSpPr/>
          <p:nvPr/>
        </p:nvCxnSpPr>
        <p:spPr>
          <a:xfrm flipV="1">
            <a:off x="2597876" y="3654564"/>
            <a:ext cx="2008414"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92720" y="5461870"/>
            <a:ext cx="1457325" cy="369332"/>
          </a:xfrm>
          <a:prstGeom prst="rect">
            <a:avLst/>
          </a:prstGeom>
          <a:solidFill>
            <a:schemeClr val="bg1"/>
          </a:solidFill>
        </p:spPr>
        <p:txBody>
          <a:bodyPr wrap="square" rtlCol="0">
            <a:spAutoFit/>
          </a:bodyPr>
          <a:lstStyle/>
          <a:p>
            <a:pPr algn="ctr"/>
            <a:r>
              <a:rPr lang="en-US" b="1" dirty="0" smtClean="0">
                <a:solidFill>
                  <a:srgbClr val="FF0000"/>
                </a:solidFill>
              </a:rPr>
              <a:t>CACHE HIT</a:t>
            </a:r>
            <a:endParaRPr lang="en-US" b="1" dirty="0">
              <a:solidFill>
                <a:srgbClr val="FF0000"/>
              </a:solidFill>
            </a:endParaRPr>
          </a:p>
        </p:txBody>
      </p:sp>
      <p:sp>
        <p:nvSpPr>
          <p:cNvPr id="21" name="TextBox 20"/>
          <p:cNvSpPr txBox="1"/>
          <p:nvPr/>
        </p:nvSpPr>
        <p:spPr>
          <a:xfrm>
            <a:off x="4831217" y="3956918"/>
            <a:ext cx="1457325" cy="646331"/>
          </a:xfrm>
          <a:prstGeom prst="rect">
            <a:avLst/>
          </a:prstGeom>
          <a:solidFill>
            <a:schemeClr val="bg1"/>
          </a:solidFill>
        </p:spPr>
        <p:txBody>
          <a:bodyPr wrap="square" rtlCol="0">
            <a:spAutoFit/>
          </a:bodyPr>
          <a:lstStyle/>
          <a:p>
            <a:pPr algn="ctr"/>
            <a:r>
              <a:rPr lang="en-US" dirty="0" smtClean="0">
                <a:solidFill>
                  <a:srgbClr val="FF0000"/>
                </a:solidFill>
              </a:rPr>
              <a:t>Data 57 in</a:t>
            </a:r>
          </a:p>
          <a:p>
            <a:pPr algn="ctr"/>
            <a:r>
              <a:rPr lang="en-US" dirty="0" smtClean="0">
                <a:solidFill>
                  <a:srgbClr val="FF0000"/>
                </a:solidFill>
              </a:rPr>
              <a:t>cache</a:t>
            </a:r>
            <a:endParaRPr lang="en-US" dirty="0">
              <a:solidFill>
                <a:srgbClr val="FF0000"/>
              </a:solidFill>
            </a:endParaRPr>
          </a:p>
        </p:txBody>
      </p:sp>
      <p:cxnSp>
        <p:nvCxnSpPr>
          <p:cNvPr id="22" name="Straight Arrow Connector 21"/>
          <p:cNvCxnSpPr/>
          <p:nvPr/>
        </p:nvCxnSpPr>
        <p:spPr>
          <a:xfrm flipH="1" flipV="1">
            <a:off x="2606858" y="4058436"/>
            <a:ext cx="2008414" cy="145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85358" y="4098196"/>
            <a:ext cx="2006645"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spTree>
    <p:extLst>
      <p:ext uri="{BB962C8B-B14F-4D97-AF65-F5344CB8AC3E}">
        <p14:creationId xmlns:p14="http://schemas.microsoft.com/office/powerpoint/2010/main" val="21782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6" grpId="0" animBg="1"/>
      <p:bldP spid="21"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MOV AL, </a:t>
            </a:r>
            <a:r>
              <a:rPr lang="en-US" dirty="0">
                <a:solidFill>
                  <a:srgbClr val="FF0000"/>
                </a:solidFill>
              </a:rPr>
              <a:t>[08]</a:t>
            </a:r>
          </a:p>
        </p:txBody>
      </p:sp>
      <p:sp>
        <p:nvSpPr>
          <p:cNvPr id="5" name="Rectangle 4"/>
          <p:cNvSpPr/>
          <p:nvPr/>
        </p:nvSpPr>
        <p:spPr>
          <a:xfrm>
            <a:off x="3814082"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58826262"/>
              </p:ext>
            </p:extLst>
          </p:nvPr>
        </p:nvGraphicFramePr>
        <p:xfrm>
          <a:off x="100774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xmlns="" val="1695656520"/>
                    </a:ext>
                  </a:extLst>
                </a:gridCol>
                <a:gridCol w="1459230">
                  <a:extLst>
                    <a:ext uri="{9D8B030D-6E8A-4147-A177-3AD203B41FA5}">
                      <a16:colId xmlns:a16="http://schemas.microsoft.com/office/drawing/2014/main" xmlns="" val="2165372536"/>
                    </a:ext>
                  </a:extLst>
                </a:gridCol>
              </a:tblGrid>
              <a:tr h="362494">
                <a:tc>
                  <a:txBody>
                    <a:bodyPr/>
                    <a:lstStyle/>
                    <a:p>
                      <a:r>
                        <a:rPr lang="en-US" b="1" dirty="0" smtClean="0"/>
                        <a:t>00</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47</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394468888"/>
                  </a:ext>
                </a:extLst>
              </a:tr>
              <a:tr h="362494">
                <a:tc>
                  <a:txBody>
                    <a:bodyPr/>
                    <a:lstStyle/>
                    <a:p>
                      <a:r>
                        <a:rPr lang="en-US" b="1" dirty="0" smtClean="0"/>
                        <a:t>01</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30735079"/>
                  </a:ext>
                </a:extLst>
              </a:tr>
              <a:tr h="362494">
                <a:tc>
                  <a:txBody>
                    <a:bodyPr/>
                    <a:lstStyle/>
                    <a:p>
                      <a:r>
                        <a:rPr lang="en-US" b="1" dirty="0" smtClean="0"/>
                        <a:t>02</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129467674"/>
                  </a:ext>
                </a:extLst>
              </a:tr>
              <a:tr h="362494">
                <a:tc>
                  <a:txBody>
                    <a:bodyPr/>
                    <a:lstStyle/>
                    <a:p>
                      <a:r>
                        <a:rPr lang="en-US" b="1" dirty="0" smtClean="0"/>
                        <a:t>03</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462162992"/>
                  </a:ext>
                </a:extLst>
              </a:tr>
              <a:tr h="362494">
                <a:tc>
                  <a:txBody>
                    <a:bodyPr/>
                    <a:lstStyle/>
                    <a:p>
                      <a:r>
                        <a:rPr lang="en-US" b="1" dirty="0" smtClean="0"/>
                        <a:t>04</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88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296900417"/>
                  </a:ext>
                </a:extLst>
              </a:tr>
              <a:tr h="362494">
                <a:tc>
                  <a:txBody>
                    <a:bodyPr/>
                    <a:lstStyle/>
                    <a:p>
                      <a:r>
                        <a:rPr lang="en-US" b="1" dirty="0" smtClean="0"/>
                        <a:t>05</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99</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7845332"/>
                  </a:ext>
                </a:extLst>
              </a:tr>
              <a:tr h="362494">
                <a:tc>
                  <a:txBody>
                    <a:bodyPr/>
                    <a:lstStyle/>
                    <a:p>
                      <a:r>
                        <a:rPr lang="en-US" b="1" dirty="0" smtClean="0"/>
                        <a:t>06</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21</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218713041"/>
                  </a:ext>
                </a:extLst>
              </a:tr>
              <a:tr h="362494">
                <a:tc>
                  <a:txBody>
                    <a:bodyPr/>
                    <a:lstStyle/>
                    <a:p>
                      <a:r>
                        <a:rPr lang="en-US" b="1" dirty="0" smtClean="0"/>
                        <a:t>07</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157796138"/>
                  </a:ext>
                </a:extLst>
              </a:tr>
              <a:tr h="362494">
                <a:tc>
                  <a:txBody>
                    <a:bodyPr/>
                    <a:lstStyle/>
                    <a:p>
                      <a:r>
                        <a:rPr lang="en-US" b="1" dirty="0" smtClean="0">
                          <a:solidFill>
                            <a:srgbClr val="FF0000"/>
                          </a:solidFill>
                        </a:rPr>
                        <a:t>08</a:t>
                      </a:r>
                      <a:endParaRPr lang="en-US" b="1"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smtClean="0">
                          <a:solidFill>
                            <a:srgbClr val="FF0000"/>
                          </a:solidFill>
                        </a:rPr>
                        <a:t>57</a:t>
                      </a:r>
                      <a:endParaRPr lang="en-US" b="1"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521264448"/>
                  </a:ext>
                </a:extLst>
              </a:tr>
              <a:tr h="362494">
                <a:tc>
                  <a:txBody>
                    <a:bodyPr/>
                    <a:lstStyle/>
                    <a:p>
                      <a:r>
                        <a:rPr lang="en-US" b="1" dirty="0" smtClean="0"/>
                        <a:t>09</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903301412"/>
                  </a:ext>
                </a:extLst>
              </a:tr>
              <a:tr h="362494">
                <a:tc>
                  <a:txBody>
                    <a:bodyPr/>
                    <a:lstStyle/>
                    <a:p>
                      <a:r>
                        <a:rPr lang="en-US" b="1" dirty="0" smtClean="0"/>
                        <a:t>0A</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1317120"/>
                  </a:ext>
                </a:extLst>
              </a:tr>
              <a:tr h="362494">
                <a:tc>
                  <a:txBody>
                    <a:bodyPr/>
                    <a:lstStyle/>
                    <a:p>
                      <a:r>
                        <a:rPr lang="en-US" b="1" dirty="0" smtClean="0"/>
                        <a:t>0B</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22</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smtClean="0"/>
              <a:t>Processor</a:t>
            </a:r>
            <a:endParaRPr lang="en-US" dirty="0"/>
          </a:p>
        </p:txBody>
      </p:sp>
      <p:sp>
        <p:nvSpPr>
          <p:cNvPr id="12" name="TextBox 11"/>
          <p:cNvSpPr txBox="1"/>
          <p:nvPr/>
        </p:nvSpPr>
        <p:spPr>
          <a:xfrm>
            <a:off x="4023995" y="5068389"/>
            <a:ext cx="1277678" cy="369332"/>
          </a:xfrm>
          <a:prstGeom prst="rect">
            <a:avLst/>
          </a:prstGeom>
          <a:noFill/>
        </p:spPr>
        <p:txBody>
          <a:bodyPr wrap="square" rtlCol="0">
            <a:spAutoFit/>
          </a:bodyPr>
          <a:lstStyle/>
          <a:p>
            <a:r>
              <a:rPr lang="en-US" dirty="0" smtClean="0"/>
              <a:t>L1 Cache</a:t>
            </a:r>
            <a:endParaRPr lang="en-US" dirty="0"/>
          </a:p>
        </p:txBody>
      </p:sp>
      <p:sp>
        <p:nvSpPr>
          <p:cNvPr id="13" name="TextBox 12"/>
          <p:cNvSpPr txBox="1"/>
          <p:nvPr/>
        </p:nvSpPr>
        <p:spPr>
          <a:xfrm>
            <a:off x="10770288" y="6326774"/>
            <a:ext cx="1061494" cy="369332"/>
          </a:xfrm>
          <a:prstGeom prst="rect">
            <a:avLst/>
          </a:prstGeom>
          <a:noFill/>
        </p:spPr>
        <p:txBody>
          <a:bodyPr wrap="square" rtlCol="0">
            <a:spAutoFit/>
          </a:bodyPr>
          <a:lstStyle/>
          <a:p>
            <a:r>
              <a:rPr lang="en-US" dirty="0" smtClean="0"/>
              <a:t>Memory</a:t>
            </a:r>
            <a:endParaRPr lang="en-US" dirty="0"/>
          </a:p>
        </p:txBody>
      </p:sp>
      <p:sp>
        <p:nvSpPr>
          <p:cNvPr id="26" name="Rectangle 25"/>
          <p:cNvSpPr/>
          <p:nvPr/>
        </p:nvSpPr>
        <p:spPr>
          <a:xfrm>
            <a:off x="6837589"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047502" y="5068389"/>
            <a:ext cx="1277678" cy="369332"/>
          </a:xfrm>
          <a:prstGeom prst="rect">
            <a:avLst/>
          </a:prstGeom>
          <a:noFill/>
        </p:spPr>
        <p:txBody>
          <a:bodyPr wrap="square" rtlCol="0">
            <a:spAutoFit/>
          </a:bodyPr>
          <a:lstStyle/>
          <a:p>
            <a:r>
              <a:rPr lang="en-US" dirty="0" smtClean="0"/>
              <a:t>L2 Cache</a:t>
            </a:r>
            <a:endParaRPr lang="en-US" dirty="0"/>
          </a:p>
        </p:txBody>
      </p:sp>
      <p:sp>
        <p:nvSpPr>
          <p:cNvPr id="28" name="TextBox 27"/>
          <p:cNvSpPr txBox="1"/>
          <p:nvPr/>
        </p:nvSpPr>
        <p:spPr>
          <a:xfrm>
            <a:off x="2563994" y="2871457"/>
            <a:ext cx="1139586" cy="523220"/>
          </a:xfrm>
          <a:prstGeom prst="rect">
            <a:avLst/>
          </a:prstGeom>
          <a:solidFill>
            <a:schemeClr val="bg1"/>
          </a:solidFill>
        </p:spPr>
        <p:txBody>
          <a:bodyPr wrap="square" rtlCol="0">
            <a:spAutoFit/>
          </a:bodyPr>
          <a:lstStyle/>
          <a:p>
            <a:pPr algn="ctr"/>
            <a:r>
              <a:rPr lang="en-US" sz="1400" dirty="0" smtClean="0">
                <a:solidFill>
                  <a:srgbClr val="0070C0"/>
                </a:solidFill>
              </a:rPr>
              <a:t>Find data in </a:t>
            </a:r>
          </a:p>
          <a:p>
            <a:pPr algn="ctr"/>
            <a:r>
              <a:rPr lang="en-US" sz="1400" dirty="0" smtClean="0">
                <a:solidFill>
                  <a:srgbClr val="0070C0"/>
                </a:solidFill>
              </a:rPr>
              <a:t>L1 cache</a:t>
            </a:r>
            <a:endParaRPr lang="en-US" sz="1400" dirty="0">
              <a:solidFill>
                <a:srgbClr val="0070C0"/>
              </a:solidFill>
            </a:endParaRPr>
          </a:p>
        </p:txBody>
      </p:sp>
      <p:cxnSp>
        <p:nvCxnSpPr>
          <p:cNvPr id="29" name="Straight Arrow Connector 28"/>
          <p:cNvCxnSpPr/>
          <p:nvPr/>
        </p:nvCxnSpPr>
        <p:spPr>
          <a:xfrm flipV="1">
            <a:off x="2563994" y="3394677"/>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94920" y="3084152"/>
            <a:ext cx="1457325" cy="369332"/>
          </a:xfrm>
          <a:prstGeom prst="rect">
            <a:avLst/>
          </a:prstGeom>
          <a:solidFill>
            <a:schemeClr val="bg1"/>
          </a:solidFill>
        </p:spPr>
        <p:txBody>
          <a:bodyPr wrap="square" rtlCol="0">
            <a:spAutoFit/>
          </a:bodyPr>
          <a:lstStyle/>
          <a:p>
            <a:pPr algn="ctr"/>
            <a:r>
              <a:rPr lang="en-US" dirty="0" smtClean="0">
                <a:solidFill>
                  <a:srgbClr val="0070C0"/>
                </a:solidFill>
              </a:rPr>
              <a:t>Not Found</a:t>
            </a:r>
            <a:endParaRPr lang="en-US" dirty="0">
              <a:solidFill>
                <a:srgbClr val="0070C0"/>
              </a:solidFill>
            </a:endParaRPr>
          </a:p>
        </p:txBody>
      </p:sp>
      <p:sp>
        <p:nvSpPr>
          <p:cNvPr id="31" name="TextBox 30"/>
          <p:cNvSpPr txBox="1"/>
          <p:nvPr/>
        </p:nvSpPr>
        <p:spPr>
          <a:xfrm>
            <a:off x="3930951" y="5437721"/>
            <a:ext cx="1457325" cy="646331"/>
          </a:xfrm>
          <a:prstGeom prst="rect">
            <a:avLst/>
          </a:prstGeom>
          <a:solidFill>
            <a:schemeClr val="bg1"/>
          </a:solidFill>
        </p:spPr>
        <p:txBody>
          <a:bodyPr wrap="square" rtlCol="0">
            <a:spAutoFit/>
          </a:bodyPr>
          <a:lstStyle/>
          <a:p>
            <a:pPr algn="ctr"/>
            <a:r>
              <a:rPr lang="en-US" b="1" dirty="0" smtClean="0">
                <a:solidFill>
                  <a:srgbClr val="FF0000"/>
                </a:solidFill>
              </a:rPr>
              <a:t>L1 CACHE MISS</a:t>
            </a:r>
            <a:endParaRPr lang="en-US" b="1" dirty="0">
              <a:solidFill>
                <a:srgbClr val="FF0000"/>
              </a:solidFill>
            </a:endParaRPr>
          </a:p>
        </p:txBody>
      </p:sp>
      <p:sp>
        <p:nvSpPr>
          <p:cNvPr id="32" name="TextBox 31"/>
          <p:cNvSpPr txBox="1"/>
          <p:nvPr/>
        </p:nvSpPr>
        <p:spPr>
          <a:xfrm>
            <a:off x="5603160" y="2930264"/>
            <a:ext cx="1139586" cy="523220"/>
          </a:xfrm>
          <a:prstGeom prst="rect">
            <a:avLst/>
          </a:prstGeom>
          <a:solidFill>
            <a:schemeClr val="bg1"/>
          </a:solidFill>
        </p:spPr>
        <p:txBody>
          <a:bodyPr wrap="square" rtlCol="0">
            <a:spAutoFit/>
          </a:bodyPr>
          <a:lstStyle/>
          <a:p>
            <a:pPr algn="ctr"/>
            <a:r>
              <a:rPr lang="en-US" sz="1400" dirty="0" smtClean="0">
                <a:solidFill>
                  <a:srgbClr val="0070C0"/>
                </a:solidFill>
              </a:rPr>
              <a:t>Find data in </a:t>
            </a:r>
          </a:p>
          <a:p>
            <a:pPr algn="ctr"/>
            <a:r>
              <a:rPr lang="en-US" sz="1400" dirty="0" smtClean="0">
                <a:solidFill>
                  <a:srgbClr val="0070C0"/>
                </a:solidFill>
              </a:rPr>
              <a:t>L2 cache</a:t>
            </a:r>
            <a:endParaRPr lang="en-US" sz="1400" dirty="0">
              <a:solidFill>
                <a:srgbClr val="0070C0"/>
              </a:solidFill>
            </a:endParaRPr>
          </a:p>
        </p:txBody>
      </p:sp>
      <p:cxnSp>
        <p:nvCxnSpPr>
          <p:cNvPr id="33" name="Straight Arrow Connector 32"/>
          <p:cNvCxnSpPr/>
          <p:nvPr/>
        </p:nvCxnSpPr>
        <p:spPr>
          <a:xfrm flipV="1">
            <a:off x="5603160" y="3453484"/>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35429" y="3084152"/>
            <a:ext cx="1457325" cy="369332"/>
          </a:xfrm>
          <a:prstGeom prst="rect">
            <a:avLst/>
          </a:prstGeom>
          <a:solidFill>
            <a:schemeClr val="bg1"/>
          </a:solidFill>
        </p:spPr>
        <p:txBody>
          <a:bodyPr wrap="square" rtlCol="0">
            <a:spAutoFit/>
          </a:bodyPr>
          <a:lstStyle/>
          <a:p>
            <a:pPr algn="ctr"/>
            <a:r>
              <a:rPr lang="en-US" dirty="0" smtClean="0">
                <a:solidFill>
                  <a:srgbClr val="0070C0"/>
                </a:solidFill>
              </a:rPr>
              <a:t>Not Found</a:t>
            </a:r>
            <a:endParaRPr lang="en-US" dirty="0">
              <a:solidFill>
                <a:srgbClr val="0070C0"/>
              </a:solidFill>
            </a:endParaRPr>
          </a:p>
        </p:txBody>
      </p:sp>
      <p:sp>
        <p:nvSpPr>
          <p:cNvPr id="35" name="TextBox 34"/>
          <p:cNvSpPr txBox="1"/>
          <p:nvPr/>
        </p:nvSpPr>
        <p:spPr>
          <a:xfrm>
            <a:off x="8611008" y="2930264"/>
            <a:ext cx="1139586" cy="523220"/>
          </a:xfrm>
          <a:prstGeom prst="rect">
            <a:avLst/>
          </a:prstGeom>
          <a:solidFill>
            <a:schemeClr val="bg1"/>
          </a:solidFill>
        </p:spPr>
        <p:txBody>
          <a:bodyPr wrap="square" rtlCol="0">
            <a:spAutoFit/>
          </a:bodyPr>
          <a:lstStyle/>
          <a:p>
            <a:pPr algn="ctr"/>
            <a:r>
              <a:rPr lang="en-US" sz="1400" dirty="0" smtClean="0">
                <a:solidFill>
                  <a:srgbClr val="0070C0"/>
                </a:solidFill>
              </a:rPr>
              <a:t>Find data in </a:t>
            </a:r>
          </a:p>
          <a:p>
            <a:pPr algn="ctr"/>
            <a:r>
              <a:rPr lang="en-US" sz="1400" dirty="0" smtClean="0">
                <a:solidFill>
                  <a:srgbClr val="0070C0"/>
                </a:solidFill>
              </a:rPr>
              <a:t>memory</a:t>
            </a:r>
            <a:endParaRPr lang="en-US" sz="1400" dirty="0">
              <a:solidFill>
                <a:srgbClr val="0070C0"/>
              </a:solidFill>
            </a:endParaRPr>
          </a:p>
        </p:txBody>
      </p:sp>
      <p:cxnSp>
        <p:nvCxnSpPr>
          <p:cNvPr id="36" name="Straight Arrow Connector 35"/>
          <p:cNvCxnSpPr/>
          <p:nvPr/>
        </p:nvCxnSpPr>
        <p:spPr>
          <a:xfrm flipV="1">
            <a:off x="8611008" y="3453484"/>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53248" y="5416751"/>
            <a:ext cx="1457325" cy="646331"/>
          </a:xfrm>
          <a:prstGeom prst="rect">
            <a:avLst/>
          </a:prstGeom>
          <a:solidFill>
            <a:schemeClr val="bg1"/>
          </a:solidFill>
        </p:spPr>
        <p:txBody>
          <a:bodyPr wrap="square" rtlCol="0">
            <a:spAutoFit/>
          </a:bodyPr>
          <a:lstStyle/>
          <a:p>
            <a:pPr algn="ctr"/>
            <a:r>
              <a:rPr lang="en-US" b="1" dirty="0" smtClean="0">
                <a:solidFill>
                  <a:srgbClr val="FF0000"/>
                </a:solidFill>
              </a:rPr>
              <a:t>L2 CACHE MISS</a:t>
            </a:r>
            <a:endParaRPr lang="en-US" b="1" dirty="0">
              <a:solidFill>
                <a:srgbClr val="FF0000"/>
              </a:solidFill>
            </a:endParaRPr>
          </a:p>
        </p:txBody>
      </p:sp>
      <p:sp>
        <p:nvSpPr>
          <p:cNvPr id="40" name="TextBox 39"/>
          <p:cNvSpPr txBox="1"/>
          <p:nvPr/>
        </p:nvSpPr>
        <p:spPr>
          <a:xfrm>
            <a:off x="8656963" y="3900860"/>
            <a:ext cx="1148062"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cxnSp>
        <p:nvCxnSpPr>
          <p:cNvPr id="45" name="Straight Arrow Connector 44"/>
          <p:cNvCxnSpPr/>
          <p:nvPr/>
        </p:nvCxnSpPr>
        <p:spPr>
          <a:xfrm flipH="1">
            <a:off x="8665438" y="3891144"/>
            <a:ext cx="1146067" cy="66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584346" y="3819723"/>
            <a:ext cx="1148062"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cxnSp>
        <p:nvCxnSpPr>
          <p:cNvPr id="49" name="Straight Arrow Connector 48"/>
          <p:cNvCxnSpPr/>
          <p:nvPr/>
        </p:nvCxnSpPr>
        <p:spPr>
          <a:xfrm flipH="1">
            <a:off x="2623834" y="3816383"/>
            <a:ext cx="1146067" cy="66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09782" y="3900860"/>
            <a:ext cx="1148062"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cxnSp>
        <p:nvCxnSpPr>
          <p:cNvPr id="51" name="Straight Arrow Connector 50"/>
          <p:cNvCxnSpPr/>
          <p:nvPr/>
        </p:nvCxnSpPr>
        <p:spPr>
          <a:xfrm flipH="1">
            <a:off x="5657590" y="3891144"/>
            <a:ext cx="1106735" cy="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59270" y="3708901"/>
            <a:ext cx="1457325" cy="646331"/>
          </a:xfrm>
          <a:prstGeom prst="rect">
            <a:avLst/>
          </a:prstGeom>
          <a:solidFill>
            <a:schemeClr val="bg1"/>
          </a:solidFill>
        </p:spPr>
        <p:txBody>
          <a:bodyPr wrap="square" rtlCol="0">
            <a:spAutoFit/>
          </a:bodyPr>
          <a:lstStyle/>
          <a:p>
            <a:pPr algn="ctr"/>
            <a:r>
              <a:rPr lang="en-US" dirty="0" smtClean="0">
                <a:solidFill>
                  <a:srgbClr val="FF0000"/>
                </a:solidFill>
              </a:rPr>
              <a:t>Place 57 in</a:t>
            </a:r>
          </a:p>
          <a:p>
            <a:pPr algn="ctr"/>
            <a:r>
              <a:rPr lang="en-US" dirty="0" smtClean="0">
                <a:solidFill>
                  <a:srgbClr val="FF0000"/>
                </a:solidFill>
              </a:rPr>
              <a:t>L2 cache</a:t>
            </a:r>
            <a:endParaRPr lang="en-US" dirty="0">
              <a:solidFill>
                <a:srgbClr val="FF0000"/>
              </a:solidFill>
            </a:endParaRPr>
          </a:p>
        </p:txBody>
      </p:sp>
      <p:sp>
        <p:nvSpPr>
          <p:cNvPr id="54" name="TextBox 53"/>
          <p:cNvSpPr txBox="1"/>
          <p:nvPr/>
        </p:nvSpPr>
        <p:spPr>
          <a:xfrm>
            <a:off x="3986021" y="3708901"/>
            <a:ext cx="1457325" cy="646331"/>
          </a:xfrm>
          <a:prstGeom prst="rect">
            <a:avLst/>
          </a:prstGeom>
          <a:solidFill>
            <a:schemeClr val="bg1"/>
          </a:solidFill>
        </p:spPr>
        <p:txBody>
          <a:bodyPr wrap="square" rtlCol="0">
            <a:spAutoFit/>
          </a:bodyPr>
          <a:lstStyle/>
          <a:p>
            <a:pPr algn="ctr"/>
            <a:r>
              <a:rPr lang="en-US" dirty="0" smtClean="0">
                <a:solidFill>
                  <a:srgbClr val="FF0000"/>
                </a:solidFill>
              </a:rPr>
              <a:t>Place 57 in</a:t>
            </a:r>
          </a:p>
          <a:p>
            <a:pPr algn="ctr"/>
            <a:r>
              <a:rPr lang="en-US" dirty="0" smtClean="0">
                <a:solidFill>
                  <a:srgbClr val="FF0000"/>
                </a:solidFill>
              </a:rPr>
              <a:t>L1 cache</a:t>
            </a:r>
            <a:endParaRPr lang="en-US" dirty="0">
              <a:solidFill>
                <a:srgbClr val="FF0000"/>
              </a:solidFill>
            </a:endParaRPr>
          </a:p>
        </p:txBody>
      </p:sp>
    </p:spTree>
    <p:extLst>
      <p:ext uri="{BB962C8B-B14F-4D97-AF65-F5344CB8AC3E}">
        <p14:creationId xmlns:p14="http://schemas.microsoft.com/office/powerpoint/2010/main" val="344293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4" grpId="0" animBg="1"/>
      <p:bldP spid="35" grpId="0" animBg="1"/>
      <p:bldP spid="37" grpId="0" animBg="1"/>
      <p:bldP spid="40" grpId="0" animBg="1"/>
      <p:bldP spid="48" grpId="0" animBg="1"/>
      <p:bldP spid="50" grpId="0" animBg="1"/>
      <p:bldP spid="53" grpId="0" animBg="1"/>
      <p:bldP spid="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4" name="Rectangle 3"/>
          <p:cNvSpPr/>
          <p:nvPr/>
        </p:nvSpPr>
        <p:spPr>
          <a:xfrm>
            <a:off x="598987" y="3084152"/>
            <a:ext cx="1924594" cy="114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MOV AL, </a:t>
            </a:r>
            <a:r>
              <a:rPr lang="en-US" dirty="0">
                <a:solidFill>
                  <a:srgbClr val="FF0000"/>
                </a:solidFill>
              </a:rPr>
              <a:t>[08]</a:t>
            </a:r>
          </a:p>
        </p:txBody>
      </p:sp>
      <p:sp>
        <p:nvSpPr>
          <p:cNvPr id="5" name="Rectangle 4"/>
          <p:cNvSpPr/>
          <p:nvPr/>
        </p:nvSpPr>
        <p:spPr>
          <a:xfrm>
            <a:off x="3814082"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10077450" y="1837507"/>
          <a:ext cx="1992630" cy="438912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xmlns="" val="1695656520"/>
                    </a:ext>
                  </a:extLst>
                </a:gridCol>
                <a:gridCol w="1459230">
                  <a:extLst>
                    <a:ext uri="{9D8B030D-6E8A-4147-A177-3AD203B41FA5}">
                      <a16:colId xmlns:a16="http://schemas.microsoft.com/office/drawing/2014/main" xmlns="" val="2165372536"/>
                    </a:ext>
                  </a:extLst>
                </a:gridCol>
              </a:tblGrid>
              <a:tr h="362494">
                <a:tc>
                  <a:txBody>
                    <a:bodyPr/>
                    <a:lstStyle/>
                    <a:p>
                      <a:r>
                        <a:rPr lang="en-US" b="1" dirty="0" smtClean="0"/>
                        <a:t>00</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47</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394468888"/>
                  </a:ext>
                </a:extLst>
              </a:tr>
              <a:tr h="362494">
                <a:tc>
                  <a:txBody>
                    <a:bodyPr/>
                    <a:lstStyle/>
                    <a:p>
                      <a:r>
                        <a:rPr lang="en-US" b="1" dirty="0" smtClean="0"/>
                        <a:t>01</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430735079"/>
                  </a:ext>
                </a:extLst>
              </a:tr>
              <a:tr h="362494">
                <a:tc>
                  <a:txBody>
                    <a:bodyPr/>
                    <a:lstStyle/>
                    <a:p>
                      <a:r>
                        <a:rPr lang="en-US" b="1" dirty="0" smtClean="0"/>
                        <a:t>02</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129467674"/>
                  </a:ext>
                </a:extLst>
              </a:tr>
              <a:tr h="362494">
                <a:tc>
                  <a:txBody>
                    <a:bodyPr/>
                    <a:lstStyle/>
                    <a:p>
                      <a:r>
                        <a:rPr lang="en-US" b="1" dirty="0" smtClean="0"/>
                        <a:t>03</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462162992"/>
                  </a:ext>
                </a:extLst>
              </a:tr>
              <a:tr h="362494">
                <a:tc>
                  <a:txBody>
                    <a:bodyPr/>
                    <a:lstStyle/>
                    <a:p>
                      <a:r>
                        <a:rPr lang="en-US" b="1" dirty="0" smtClean="0"/>
                        <a:t>04</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88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296900417"/>
                  </a:ext>
                </a:extLst>
              </a:tr>
              <a:tr h="362494">
                <a:tc>
                  <a:txBody>
                    <a:bodyPr/>
                    <a:lstStyle/>
                    <a:p>
                      <a:r>
                        <a:rPr lang="en-US" b="1" dirty="0" smtClean="0"/>
                        <a:t>05</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99</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7845332"/>
                  </a:ext>
                </a:extLst>
              </a:tr>
              <a:tr h="362494">
                <a:tc>
                  <a:txBody>
                    <a:bodyPr/>
                    <a:lstStyle/>
                    <a:p>
                      <a:r>
                        <a:rPr lang="en-US" b="1" dirty="0" smtClean="0"/>
                        <a:t>06</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21</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3218713041"/>
                  </a:ext>
                </a:extLst>
              </a:tr>
              <a:tr h="362494">
                <a:tc>
                  <a:txBody>
                    <a:bodyPr/>
                    <a:lstStyle/>
                    <a:p>
                      <a:r>
                        <a:rPr lang="en-US" b="1" dirty="0" smtClean="0"/>
                        <a:t>07</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58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4157796138"/>
                  </a:ext>
                </a:extLst>
              </a:tr>
              <a:tr h="362494">
                <a:tc>
                  <a:txBody>
                    <a:bodyPr/>
                    <a:lstStyle/>
                    <a:p>
                      <a:r>
                        <a:rPr lang="en-US" b="1" dirty="0" smtClean="0">
                          <a:solidFill>
                            <a:srgbClr val="FF0000"/>
                          </a:solidFill>
                        </a:rPr>
                        <a:t>08</a:t>
                      </a:r>
                      <a:endParaRPr lang="en-US" b="1"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1" dirty="0" smtClean="0">
                          <a:solidFill>
                            <a:srgbClr val="FF0000"/>
                          </a:solidFill>
                        </a:rPr>
                        <a:t>57</a:t>
                      </a:r>
                      <a:endParaRPr lang="en-US" b="1"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521264448"/>
                  </a:ext>
                </a:extLst>
              </a:tr>
              <a:tr h="362494">
                <a:tc>
                  <a:txBody>
                    <a:bodyPr/>
                    <a:lstStyle/>
                    <a:p>
                      <a:r>
                        <a:rPr lang="en-US" b="1" dirty="0" smtClean="0"/>
                        <a:t>09</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98</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903301412"/>
                  </a:ext>
                </a:extLst>
              </a:tr>
              <a:tr h="362494">
                <a:tc>
                  <a:txBody>
                    <a:bodyPr/>
                    <a:lstStyle/>
                    <a:p>
                      <a:r>
                        <a:rPr lang="en-US" b="1" dirty="0" smtClean="0"/>
                        <a:t>0A</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65</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2841317120"/>
                  </a:ext>
                </a:extLst>
              </a:tr>
              <a:tr h="362494">
                <a:tc>
                  <a:txBody>
                    <a:bodyPr/>
                    <a:lstStyle/>
                    <a:p>
                      <a:r>
                        <a:rPr lang="en-US" b="1" dirty="0" smtClean="0"/>
                        <a:t>0B</a:t>
                      </a:r>
                      <a:endParaRPr lang="en-US"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b="0" dirty="0" smtClean="0"/>
                        <a:t>22</a:t>
                      </a:r>
                      <a:endParaRPr lang="en-US"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641104444"/>
                  </a:ext>
                </a:extLst>
              </a:tr>
            </a:tbl>
          </a:graphicData>
        </a:graphic>
      </p:graphicFrame>
      <p:sp>
        <p:nvSpPr>
          <p:cNvPr id="11" name="TextBox 10"/>
          <p:cNvSpPr txBox="1"/>
          <p:nvPr/>
        </p:nvSpPr>
        <p:spPr>
          <a:xfrm>
            <a:off x="979987" y="4270192"/>
            <a:ext cx="1924594" cy="369332"/>
          </a:xfrm>
          <a:prstGeom prst="rect">
            <a:avLst/>
          </a:prstGeom>
          <a:noFill/>
        </p:spPr>
        <p:txBody>
          <a:bodyPr wrap="square" rtlCol="0">
            <a:spAutoFit/>
          </a:bodyPr>
          <a:lstStyle/>
          <a:p>
            <a:r>
              <a:rPr lang="en-US" dirty="0" smtClean="0"/>
              <a:t>Processor</a:t>
            </a:r>
            <a:endParaRPr lang="en-US" dirty="0"/>
          </a:p>
        </p:txBody>
      </p:sp>
      <p:sp>
        <p:nvSpPr>
          <p:cNvPr id="12" name="TextBox 11"/>
          <p:cNvSpPr txBox="1"/>
          <p:nvPr/>
        </p:nvSpPr>
        <p:spPr>
          <a:xfrm>
            <a:off x="4023995" y="5068389"/>
            <a:ext cx="1277678" cy="369332"/>
          </a:xfrm>
          <a:prstGeom prst="rect">
            <a:avLst/>
          </a:prstGeom>
          <a:noFill/>
        </p:spPr>
        <p:txBody>
          <a:bodyPr wrap="square" rtlCol="0">
            <a:spAutoFit/>
          </a:bodyPr>
          <a:lstStyle/>
          <a:p>
            <a:r>
              <a:rPr lang="en-US" dirty="0" smtClean="0"/>
              <a:t>L1 Cache</a:t>
            </a:r>
            <a:endParaRPr lang="en-US" dirty="0"/>
          </a:p>
        </p:txBody>
      </p:sp>
      <p:sp>
        <p:nvSpPr>
          <p:cNvPr id="13" name="TextBox 12"/>
          <p:cNvSpPr txBox="1"/>
          <p:nvPr/>
        </p:nvSpPr>
        <p:spPr>
          <a:xfrm>
            <a:off x="10770288" y="6326774"/>
            <a:ext cx="1061494" cy="369332"/>
          </a:xfrm>
          <a:prstGeom prst="rect">
            <a:avLst/>
          </a:prstGeom>
          <a:noFill/>
        </p:spPr>
        <p:txBody>
          <a:bodyPr wrap="square" rtlCol="0">
            <a:spAutoFit/>
          </a:bodyPr>
          <a:lstStyle/>
          <a:p>
            <a:r>
              <a:rPr lang="en-US" dirty="0" smtClean="0"/>
              <a:t>Memory</a:t>
            </a:r>
            <a:endParaRPr lang="en-US" dirty="0"/>
          </a:p>
        </p:txBody>
      </p:sp>
      <p:sp>
        <p:nvSpPr>
          <p:cNvPr id="26" name="Rectangle 25"/>
          <p:cNvSpPr/>
          <p:nvPr/>
        </p:nvSpPr>
        <p:spPr>
          <a:xfrm>
            <a:off x="6837589" y="2577737"/>
            <a:ext cx="1733006" cy="2490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047502" y="5068389"/>
            <a:ext cx="1277678" cy="369332"/>
          </a:xfrm>
          <a:prstGeom prst="rect">
            <a:avLst/>
          </a:prstGeom>
          <a:noFill/>
        </p:spPr>
        <p:txBody>
          <a:bodyPr wrap="square" rtlCol="0">
            <a:spAutoFit/>
          </a:bodyPr>
          <a:lstStyle/>
          <a:p>
            <a:r>
              <a:rPr lang="en-US" dirty="0" smtClean="0"/>
              <a:t>L2 Cache</a:t>
            </a:r>
            <a:endParaRPr lang="en-US" dirty="0"/>
          </a:p>
        </p:txBody>
      </p:sp>
      <p:sp>
        <p:nvSpPr>
          <p:cNvPr id="28" name="TextBox 27"/>
          <p:cNvSpPr txBox="1"/>
          <p:nvPr/>
        </p:nvSpPr>
        <p:spPr>
          <a:xfrm>
            <a:off x="2563994" y="2871457"/>
            <a:ext cx="1139586" cy="523220"/>
          </a:xfrm>
          <a:prstGeom prst="rect">
            <a:avLst/>
          </a:prstGeom>
          <a:solidFill>
            <a:schemeClr val="bg1"/>
          </a:solidFill>
        </p:spPr>
        <p:txBody>
          <a:bodyPr wrap="square" rtlCol="0">
            <a:spAutoFit/>
          </a:bodyPr>
          <a:lstStyle/>
          <a:p>
            <a:pPr algn="ctr"/>
            <a:r>
              <a:rPr lang="en-US" sz="1400" dirty="0" smtClean="0">
                <a:solidFill>
                  <a:srgbClr val="0070C0"/>
                </a:solidFill>
              </a:rPr>
              <a:t>Find data in </a:t>
            </a:r>
          </a:p>
          <a:p>
            <a:pPr algn="ctr"/>
            <a:r>
              <a:rPr lang="en-US" sz="1400" dirty="0" smtClean="0">
                <a:solidFill>
                  <a:srgbClr val="0070C0"/>
                </a:solidFill>
              </a:rPr>
              <a:t>L1 cache</a:t>
            </a:r>
            <a:endParaRPr lang="en-US" sz="1400" dirty="0">
              <a:solidFill>
                <a:srgbClr val="0070C0"/>
              </a:solidFill>
            </a:endParaRPr>
          </a:p>
        </p:txBody>
      </p:sp>
      <p:cxnSp>
        <p:nvCxnSpPr>
          <p:cNvPr id="29" name="Straight Arrow Connector 28"/>
          <p:cNvCxnSpPr/>
          <p:nvPr/>
        </p:nvCxnSpPr>
        <p:spPr>
          <a:xfrm flipV="1">
            <a:off x="2563994" y="3394677"/>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94920" y="3084152"/>
            <a:ext cx="1457325" cy="369332"/>
          </a:xfrm>
          <a:prstGeom prst="rect">
            <a:avLst/>
          </a:prstGeom>
          <a:solidFill>
            <a:schemeClr val="bg1"/>
          </a:solidFill>
        </p:spPr>
        <p:txBody>
          <a:bodyPr wrap="square" rtlCol="0">
            <a:spAutoFit/>
          </a:bodyPr>
          <a:lstStyle/>
          <a:p>
            <a:pPr algn="ctr"/>
            <a:r>
              <a:rPr lang="en-US" dirty="0" smtClean="0">
                <a:solidFill>
                  <a:srgbClr val="0070C0"/>
                </a:solidFill>
              </a:rPr>
              <a:t>Not Found</a:t>
            </a:r>
            <a:endParaRPr lang="en-US" dirty="0">
              <a:solidFill>
                <a:srgbClr val="0070C0"/>
              </a:solidFill>
            </a:endParaRPr>
          </a:p>
        </p:txBody>
      </p:sp>
      <p:sp>
        <p:nvSpPr>
          <p:cNvPr id="31" name="TextBox 30"/>
          <p:cNvSpPr txBox="1"/>
          <p:nvPr/>
        </p:nvSpPr>
        <p:spPr>
          <a:xfrm>
            <a:off x="3930951" y="5437721"/>
            <a:ext cx="1457325" cy="646331"/>
          </a:xfrm>
          <a:prstGeom prst="rect">
            <a:avLst/>
          </a:prstGeom>
          <a:solidFill>
            <a:schemeClr val="bg1"/>
          </a:solidFill>
        </p:spPr>
        <p:txBody>
          <a:bodyPr wrap="square" rtlCol="0">
            <a:spAutoFit/>
          </a:bodyPr>
          <a:lstStyle/>
          <a:p>
            <a:pPr algn="ctr"/>
            <a:r>
              <a:rPr lang="en-US" b="1" dirty="0" smtClean="0">
                <a:solidFill>
                  <a:srgbClr val="FF0000"/>
                </a:solidFill>
              </a:rPr>
              <a:t>L1 CACHE MISS</a:t>
            </a:r>
            <a:endParaRPr lang="en-US" b="1" dirty="0">
              <a:solidFill>
                <a:srgbClr val="FF0000"/>
              </a:solidFill>
            </a:endParaRPr>
          </a:p>
        </p:txBody>
      </p:sp>
      <p:sp>
        <p:nvSpPr>
          <p:cNvPr id="32" name="TextBox 31"/>
          <p:cNvSpPr txBox="1"/>
          <p:nvPr/>
        </p:nvSpPr>
        <p:spPr>
          <a:xfrm>
            <a:off x="5603160" y="2930264"/>
            <a:ext cx="1139586" cy="523220"/>
          </a:xfrm>
          <a:prstGeom prst="rect">
            <a:avLst/>
          </a:prstGeom>
          <a:solidFill>
            <a:schemeClr val="bg1"/>
          </a:solidFill>
        </p:spPr>
        <p:txBody>
          <a:bodyPr wrap="square" rtlCol="0">
            <a:spAutoFit/>
          </a:bodyPr>
          <a:lstStyle/>
          <a:p>
            <a:pPr algn="ctr"/>
            <a:r>
              <a:rPr lang="en-US" sz="1400" dirty="0" smtClean="0">
                <a:solidFill>
                  <a:srgbClr val="0070C0"/>
                </a:solidFill>
              </a:rPr>
              <a:t>Find data in </a:t>
            </a:r>
          </a:p>
          <a:p>
            <a:pPr algn="ctr"/>
            <a:r>
              <a:rPr lang="en-US" sz="1400" dirty="0" smtClean="0">
                <a:solidFill>
                  <a:srgbClr val="0070C0"/>
                </a:solidFill>
              </a:rPr>
              <a:t>L2 cache</a:t>
            </a:r>
            <a:endParaRPr lang="en-US" sz="1400" dirty="0">
              <a:solidFill>
                <a:srgbClr val="0070C0"/>
              </a:solidFill>
            </a:endParaRPr>
          </a:p>
        </p:txBody>
      </p:sp>
      <p:cxnSp>
        <p:nvCxnSpPr>
          <p:cNvPr id="33" name="Straight Arrow Connector 32"/>
          <p:cNvCxnSpPr/>
          <p:nvPr/>
        </p:nvCxnSpPr>
        <p:spPr>
          <a:xfrm flipV="1">
            <a:off x="5603160" y="3453484"/>
            <a:ext cx="1250088" cy="3036"/>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935429" y="3084152"/>
            <a:ext cx="1457325" cy="369332"/>
          </a:xfrm>
          <a:prstGeom prst="rect">
            <a:avLst/>
          </a:prstGeom>
          <a:solidFill>
            <a:schemeClr val="bg1"/>
          </a:solidFill>
        </p:spPr>
        <p:txBody>
          <a:bodyPr wrap="square" rtlCol="0">
            <a:spAutoFit/>
          </a:bodyPr>
          <a:lstStyle/>
          <a:p>
            <a:pPr algn="ctr"/>
            <a:r>
              <a:rPr lang="en-US" dirty="0" smtClean="0">
                <a:solidFill>
                  <a:srgbClr val="0070C0"/>
                </a:solidFill>
              </a:rPr>
              <a:t>Found</a:t>
            </a:r>
            <a:endParaRPr lang="en-US" dirty="0">
              <a:solidFill>
                <a:srgbClr val="0070C0"/>
              </a:solidFill>
            </a:endParaRPr>
          </a:p>
        </p:txBody>
      </p:sp>
      <p:sp>
        <p:nvSpPr>
          <p:cNvPr id="37" name="TextBox 36"/>
          <p:cNvSpPr txBox="1"/>
          <p:nvPr/>
        </p:nvSpPr>
        <p:spPr>
          <a:xfrm>
            <a:off x="6853248" y="5416751"/>
            <a:ext cx="1457325" cy="369332"/>
          </a:xfrm>
          <a:prstGeom prst="rect">
            <a:avLst/>
          </a:prstGeom>
          <a:solidFill>
            <a:schemeClr val="bg1"/>
          </a:solidFill>
        </p:spPr>
        <p:txBody>
          <a:bodyPr wrap="square" rtlCol="0">
            <a:spAutoFit/>
          </a:bodyPr>
          <a:lstStyle/>
          <a:p>
            <a:pPr algn="ctr"/>
            <a:r>
              <a:rPr lang="en-US" b="1" dirty="0" smtClean="0">
                <a:solidFill>
                  <a:srgbClr val="FF0000"/>
                </a:solidFill>
              </a:rPr>
              <a:t>L2 CACHE HIT</a:t>
            </a:r>
            <a:endParaRPr lang="en-US" b="1" dirty="0">
              <a:solidFill>
                <a:srgbClr val="FF0000"/>
              </a:solidFill>
            </a:endParaRPr>
          </a:p>
        </p:txBody>
      </p:sp>
      <p:sp>
        <p:nvSpPr>
          <p:cNvPr id="48" name="TextBox 47"/>
          <p:cNvSpPr txBox="1"/>
          <p:nvPr/>
        </p:nvSpPr>
        <p:spPr>
          <a:xfrm>
            <a:off x="2584346" y="3819723"/>
            <a:ext cx="1148062"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cxnSp>
        <p:nvCxnSpPr>
          <p:cNvPr id="49" name="Straight Arrow Connector 48"/>
          <p:cNvCxnSpPr/>
          <p:nvPr/>
        </p:nvCxnSpPr>
        <p:spPr>
          <a:xfrm flipH="1">
            <a:off x="2623834" y="3816383"/>
            <a:ext cx="1146067" cy="668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09782" y="3900860"/>
            <a:ext cx="1148062" cy="369332"/>
          </a:xfrm>
          <a:prstGeom prst="rect">
            <a:avLst/>
          </a:prstGeom>
          <a:solidFill>
            <a:schemeClr val="bg1"/>
          </a:solidFill>
        </p:spPr>
        <p:txBody>
          <a:bodyPr wrap="square" rtlCol="0">
            <a:spAutoFit/>
          </a:bodyPr>
          <a:lstStyle/>
          <a:p>
            <a:pPr algn="ctr"/>
            <a:r>
              <a:rPr lang="en-US" b="1" dirty="0" smtClean="0">
                <a:solidFill>
                  <a:srgbClr val="FF0000"/>
                </a:solidFill>
              </a:rPr>
              <a:t>57</a:t>
            </a:r>
            <a:endParaRPr lang="en-US" b="1" dirty="0">
              <a:solidFill>
                <a:srgbClr val="FF0000"/>
              </a:solidFill>
            </a:endParaRPr>
          </a:p>
        </p:txBody>
      </p:sp>
      <p:cxnSp>
        <p:nvCxnSpPr>
          <p:cNvPr id="51" name="Straight Arrow Connector 50"/>
          <p:cNvCxnSpPr/>
          <p:nvPr/>
        </p:nvCxnSpPr>
        <p:spPr>
          <a:xfrm flipH="1">
            <a:off x="5657590" y="3891144"/>
            <a:ext cx="1106735" cy="0"/>
          </a:xfrm>
          <a:prstGeom prst="straightConnector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59270" y="3708901"/>
            <a:ext cx="1457325" cy="646331"/>
          </a:xfrm>
          <a:prstGeom prst="rect">
            <a:avLst/>
          </a:prstGeom>
          <a:solidFill>
            <a:schemeClr val="bg1"/>
          </a:solidFill>
        </p:spPr>
        <p:txBody>
          <a:bodyPr wrap="square" rtlCol="0">
            <a:spAutoFit/>
          </a:bodyPr>
          <a:lstStyle/>
          <a:p>
            <a:pPr algn="ctr"/>
            <a:r>
              <a:rPr lang="en-US" dirty="0" smtClean="0">
                <a:solidFill>
                  <a:srgbClr val="FF0000"/>
                </a:solidFill>
              </a:rPr>
              <a:t>Data 57 in</a:t>
            </a:r>
          </a:p>
          <a:p>
            <a:pPr algn="ctr"/>
            <a:r>
              <a:rPr lang="en-US" dirty="0" smtClean="0">
                <a:solidFill>
                  <a:srgbClr val="FF0000"/>
                </a:solidFill>
              </a:rPr>
              <a:t>L2 cache</a:t>
            </a:r>
            <a:endParaRPr lang="en-US" dirty="0">
              <a:solidFill>
                <a:srgbClr val="FF0000"/>
              </a:solidFill>
            </a:endParaRPr>
          </a:p>
        </p:txBody>
      </p:sp>
      <p:sp>
        <p:nvSpPr>
          <p:cNvPr id="54" name="TextBox 53"/>
          <p:cNvSpPr txBox="1"/>
          <p:nvPr/>
        </p:nvSpPr>
        <p:spPr>
          <a:xfrm>
            <a:off x="3986021" y="3708901"/>
            <a:ext cx="1457325" cy="646331"/>
          </a:xfrm>
          <a:prstGeom prst="rect">
            <a:avLst/>
          </a:prstGeom>
          <a:solidFill>
            <a:schemeClr val="bg1"/>
          </a:solidFill>
        </p:spPr>
        <p:txBody>
          <a:bodyPr wrap="square" rtlCol="0">
            <a:spAutoFit/>
          </a:bodyPr>
          <a:lstStyle/>
          <a:p>
            <a:pPr algn="ctr"/>
            <a:r>
              <a:rPr lang="en-US" dirty="0" smtClean="0">
                <a:solidFill>
                  <a:srgbClr val="FF0000"/>
                </a:solidFill>
              </a:rPr>
              <a:t>Place 57 in</a:t>
            </a:r>
          </a:p>
          <a:p>
            <a:pPr algn="ctr"/>
            <a:r>
              <a:rPr lang="en-US" dirty="0" smtClean="0">
                <a:solidFill>
                  <a:srgbClr val="FF0000"/>
                </a:solidFill>
              </a:rPr>
              <a:t>L1 cache</a:t>
            </a:r>
            <a:endParaRPr lang="en-US" dirty="0">
              <a:solidFill>
                <a:srgbClr val="FF0000"/>
              </a:solidFill>
            </a:endParaRPr>
          </a:p>
        </p:txBody>
      </p:sp>
    </p:spTree>
    <p:extLst>
      <p:ext uri="{BB962C8B-B14F-4D97-AF65-F5344CB8AC3E}">
        <p14:creationId xmlns:p14="http://schemas.microsoft.com/office/powerpoint/2010/main" val="189608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P spid="34" grpId="0" animBg="1"/>
      <p:bldP spid="37" grpId="0" animBg="1"/>
      <p:bldP spid="48" grpId="0" animBg="1"/>
      <p:bldP spid="50"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Locality</a:t>
            </a:r>
            <a:endParaRPr lang="en-US" dirty="0"/>
          </a:p>
        </p:txBody>
      </p:sp>
      <p:sp>
        <p:nvSpPr>
          <p:cNvPr id="3" name="Content Placeholder 2"/>
          <p:cNvSpPr>
            <a:spLocks noGrp="1"/>
          </p:cNvSpPr>
          <p:nvPr>
            <p:ph idx="1"/>
          </p:nvPr>
        </p:nvSpPr>
        <p:spPr/>
        <p:txBody>
          <a:bodyPr>
            <a:normAutofit/>
          </a:bodyPr>
          <a:lstStyle/>
          <a:p>
            <a:pPr>
              <a:spcBef>
                <a:spcPts val="0"/>
              </a:spcBef>
            </a:pPr>
            <a:r>
              <a:rPr lang="en-US" b="1" dirty="0" smtClean="0">
                <a:solidFill>
                  <a:srgbClr val="0070C0"/>
                </a:solidFill>
              </a:rPr>
              <a:t>Temporal </a:t>
            </a:r>
            <a:r>
              <a:rPr lang="en-US" b="1" dirty="0">
                <a:solidFill>
                  <a:srgbClr val="0070C0"/>
                </a:solidFill>
              </a:rPr>
              <a:t>Locality:</a:t>
            </a:r>
            <a:r>
              <a:rPr lang="en-US" dirty="0">
                <a:solidFill>
                  <a:srgbClr val="0070C0"/>
                </a:solidFill>
              </a:rPr>
              <a:t> </a:t>
            </a:r>
          </a:p>
          <a:p>
            <a:pPr lvl="1">
              <a:spcBef>
                <a:spcPts val="0"/>
              </a:spcBef>
            </a:pPr>
            <a:r>
              <a:rPr lang="en-US" sz="2600" dirty="0"/>
              <a:t>Locality in time</a:t>
            </a:r>
          </a:p>
          <a:p>
            <a:pPr lvl="1">
              <a:spcBef>
                <a:spcPts val="0"/>
              </a:spcBef>
            </a:pPr>
            <a:r>
              <a:rPr lang="en-US" sz="2600" dirty="0"/>
              <a:t>If data used recently, likely to use it again soon</a:t>
            </a:r>
          </a:p>
          <a:p>
            <a:pPr lvl="1">
              <a:spcBef>
                <a:spcPts val="0"/>
              </a:spcBef>
            </a:pPr>
            <a:r>
              <a:rPr lang="en-US" sz="2600" b="1" dirty="0"/>
              <a:t>How to exploit:</a:t>
            </a:r>
            <a:r>
              <a:rPr lang="en-US" sz="2600" dirty="0"/>
              <a:t> keep recently accessed data in higher levels of memory </a:t>
            </a:r>
            <a:r>
              <a:rPr lang="en-US" sz="2600" dirty="0" smtClean="0"/>
              <a:t>hierarchy</a:t>
            </a:r>
            <a:endParaRPr lang="en-US" sz="2600" dirty="0"/>
          </a:p>
          <a:p>
            <a:pPr>
              <a:spcBef>
                <a:spcPts val="0"/>
              </a:spcBef>
            </a:pPr>
            <a:r>
              <a:rPr lang="en-US" b="1" dirty="0">
                <a:solidFill>
                  <a:srgbClr val="0070C0"/>
                </a:solidFill>
              </a:rPr>
              <a:t>Spatial Locality:</a:t>
            </a:r>
            <a:r>
              <a:rPr lang="en-US" dirty="0">
                <a:solidFill>
                  <a:srgbClr val="0070C0"/>
                </a:solidFill>
              </a:rPr>
              <a:t> </a:t>
            </a:r>
          </a:p>
          <a:p>
            <a:pPr lvl="1">
              <a:spcBef>
                <a:spcPts val="0"/>
              </a:spcBef>
            </a:pPr>
            <a:r>
              <a:rPr lang="en-US" sz="2600" dirty="0"/>
              <a:t>Locality in space</a:t>
            </a:r>
          </a:p>
          <a:p>
            <a:pPr lvl="1">
              <a:spcBef>
                <a:spcPts val="0"/>
              </a:spcBef>
            </a:pPr>
            <a:r>
              <a:rPr lang="en-US" sz="2600" dirty="0"/>
              <a:t>If data used recently, likely to use nearby data soon</a:t>
            </a:r>
          </a:p>
          <a:p>
            <a:pPr lvl="1">
              <a:spcBef>
                <a:spcPts val="0"/>
              </a:spcBef>
            </a:pPr>
            <a:r>
              <a:rPr lang="en-US" sz="2600" b="1" dirty="0"/>
              <a:t>How to exploit:</a:t>
            </a:r>
            <a:r>
              <a:rPr lang="en-US" sz="2600" dirty="0"/>
              <a:t> when access data, bring nearby data into higher levels of memory hierarchy </a:t>
            </a:r>
            <a:r>
              <a:rPr lang="en-US" sz="2600" dirty="0" smtClean="0"/>
              <a:t>too</a:t>
            </a:r>
            <a:endParaRPr lang="en-US" sz="2600" dirty="0"/>
          </a:p>
        </p:txBody>
      </p:sp>
    </p:spTree>
    <p:extLst>
      <p:ext uri="{BB962C8B-B14F-4D97-AF65-F5344CB8AC3E}">
        <p14:creationId xmlns:p14="http://schemas.microsoft.com/office/powerpoint/2010/main" val="1082218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Locality</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half" idx="4294967295"/>
              </p:nvPr>
            </p:nvSpPr>
            <p:spPr>
              <a:xfrm>
                <a:off x="1187767" y="1935163"/>
                <a:ext cx="9967913" cy="3378200"/>
              </a:xfrm>
            </p:spPr>
            <p:txBody>
              <a:bodyPr>
                <a:normAutofit/>
              </a:bodyPr>
              <a:lstStyle/>
              <a:p>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d>
                      <m:dPr>
                        <m:ctrlPr>
                          <a:rPr lang="en-US" b="0" i="1" smtClean="0">
                            <a:latin typeface="Cambria Math"/>
                          </a:rPr>
                        </m:ctrlPr>
                      </m:dPr>
                      <m:e>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m:t>
                        </m:r>
                        <m:r>
                          <a:rPr lang="en-US" b="0" i="1" smtClean="0">
                            <a:latin typeface="Cambria Math" panose="02040503050406030204" pitchFamily="18" charset="0"/>
                          </a:rPr>
                          <m:t>𝑖</m:t>
                        </m:r>
                        <m:r>
                          <a:rPr lang="en-US" b="0" i="1" smtClean="0">
                            <a:latin typeface="Cambria Math" panose="02040503050406030204" pitchFamily="18" charset="0"/>
                          </a:rPr>
                          <m:t>&lt;10000;</m:t>
                        </m:r>
                        <m:r>
                          <a:rPr lang="en-US" b="0" i="1" smtClean="0">
                            <a:latin typeface="Cambria Math" panose="02040503050406030204" pitchFamily="18" charset="0"/>
                          </a:rPr>
                          <m:t>𝑖</m:t>
                        </m:r>
                        <m:r>
                          <a:rPr lang="en-US" b="0" i="1" smtClean="0">
                            <a:latin typeface="Cambria Math" panose="02040503050406030204" pitchFamily="18" charset="0"/>
                          </a:rPr>
                          <m:t>++</m:t>
                        </m:r>
                      </m:e>
                    </m:d>
                  </m:oMath>
                </a14:m>
                <a:endParaRPr lang="en-US" b="0" i="1" dirty="0" smtClean="0">
                  <a:latin typeface="Cambria Math" panose="02040503050406030204" pitchFamily="18" charset="0"/>
                </a:endParaRPr>
              </a:p>
              <a:p>
                <a:r>
                  <a:rPr lang="en-US" b="0" dirty="0" smtClean="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𝑎</m:t>
                    </m:r>
                  </m:oMath>
                </a14:m>
                <a:endParaRPr lang="en-US" dirty="0" smtClean="0"/>
              </a:p>
              <a:p>
                <a:endParaRPr lang="en-US" dirty="0"/>
              </a:p>
              <a:p>
                <a:pPr marL="0" indent="0">
                  <a:spcBef>
                    <a:spcPts val="0"/>
                  </a:spcBef>
                  <a:buNone/>
                </a:pPr>
                <a:r>
                  <a:rPr lang="en-US" b="1" dirty="0" smtClean="0">
                    <a:solidFill>
                      <a:srgbClr val="0070C0"/>
                    </a:solidFill>
                  </a:rPr>
                  <a:t> Temporal </a:t>
                </a:r>
                <a:r>
                  <a:rPr lang="en-US" b="1" dirty="0">
                    <a:solidFill>
                      <a:srgbClr val="0070C0"/>
                    </a:solidFill>
                  </a:rPr>
                  <a:t>Locality:</a:t>
                </a:r>
                <a:r>
                  <a:rPr lang="en-US" dirty="0">
                    <a:solidFill>
                      <a:srgbClr val="0070C0"/>
                    </a:solidFill>
                  </a:rPr>
                  <a:t> </a:t>
                </a:r>
                <a:endParaRPr lang="en-US" dirty="0" smtClean="0">
                  <a:solidFill>
                    <a:srgbClr val="0070C0"/>
                  </a:solidFill>
                </a:endParaRPr>
              </a:p>
              <a:p>
                <a:pPr marL="182880" lvl="2" indent="0">
                  <a:spcBef>
                    <a:spcPts val="0"/>
                  </a:spcBef>
                  <a:spcAft>
                    <a:spcPts val="200"/>
                  </a:spcAft>
                  <a:buSzPct val="100000"/>
                  <a:buNone/>
                </a:pPr>
                <a:r>
                  <a:rPr lang="en-US" sz="2200" i="1" dirty="0"/>
                  <a:t>If data used recently, likely to use it again </a:t>
                </a:r>
                <a:r>
                  <a:rPr lang="en-US" sz="2200" i="1" dirty="0" smtClean="0"/>
                  <a:t>soon </a:t>
                </a:r>
                <a:r>
                  <a:rPr lang="en-US" sz="2200" b="1" i="1" dirty="0" smtClean="0"/>
                  <a:t>“</a:t>
                </a:r>
                <a:r>
                  <a:rPr lang="en-US" sz="2200" i="1" dirty="0" smtClean="0"/>
                  <a:t>Variables</a:t>
                </a:r>
                <a:r>
                  <a:rPr lang="en-US" sz="2200" b="1" i="1" dirty="0" smtClean="0"/>
                  <a:t> </a:t>
                </a:r>
                <a:r>
                  <a:rPr lang="en-US" sz="2200" b="1" i="1" dirty="0" err="1" smtClean="0"/>
                  <a:t>i</a:t>
                </a:r>
                <a:r>
                  <a:rPr lang="en-US" sz="2200" b="1" i="1" dirty="0" smtClean="0"/>
                  <a:t> </a:t>
                </a:r>
                <a:r>
                  <a:rPr lang="en-US" sz="2200" i="1" dirty="0" smtClean="0"/>
                  <a:t>and</a:t>
                </a:r>
                <a:r>
                  <a:rPr lang="en-US" sz="2200" b="1" i="1" dirty="0" smtClean="0"/>
                  <a:t> a”</a:t>
                </a:r>
              </a:p>
              <a:p>
                <a:pPr marL="182880" lvl="2" indent="0">
                  <a:spcBef>
                    <a:spcPts val="0"/>
                  </a:spcBef>
                  <a:spcAft>
                    <a:spcPts val="200"/>
                  </a:spcAft>
                  <a:buSzPct val="100000"/>
                  <a:buNone/>
                </a:pPr>
                <a:endParaRPr lang="en-US" dirty="0">
                  <a:solidFill>
                    <a:srgbClr val="0070C0"/>
                  </a:solidFill>
                </a:endParaRPr>
              </a:p>
              <a:p>
                <a:pPr marL="0" indent="0">
                  <a:spcBef>
                    <a:spcPts val="0"/>
                  </a:spcBef>
                  <a:buNone/>
                </a:pPr>
                <a:r>
                  <a:rPr lang="en-US" b="1" dirty="0" smtClean="0">
                    <a:solidFill>
                      <a:srgbClr val="0070C0"/>
                    </a:solidFill>
                  </a:rPr>
                  <a:t> Spatial </a:t>
                </a:r>
                <a:r>
                  <a:rPr lang="en-US" b="1" dirty="0">
                    <a:solidFill>
                      <a:srgbClr val="0070C0"/>
                    </a:solidFill>
                  </a:rPr>
                  <a:t>Locality:</a:t>
                </a:r>
                <a:r>
                  <a:rPr lang="en-US" dirty="0">
                    <a:solidFill>
                      <a:srgbClr val="0070C0"/>
                    </a:solidFill>
                  </a:rPr>
                  <a:t> </a:t>
                </a:r>
              </a:p>
              <a:p>
                <a:pPr marL="182880" lvl="2" indent="0">
                  <a:spcBef>
                    <a:spcPts val="1200"/>
                  </a:spcBef>
                  <a:spcAft>
                    <a:spcPts val="200"/>
                  </a:spcAft>
                  <a:buSzPct val="100000"/>
                  <a:buNone/>
                </a:pPr>
                <a:r>
                  <a:rPr lang="en-US" sz="2200" i="1" dirty="0"/>
                  <a:t>If data used recently, likely to use nearby data </a:t>
                </a:r>
                <a:r>
                  <a:rPr lang="en-US" sz="2200" i="1" dirty="0" smtClean="0"/>
                  <a:t>soon “Array </a:t>
                </a:r>
                <a:r>
                  <a:rPr lang="en-US" sz="2200" b="1" i="1" dirty="0" smtClean="0"/>
                  <a:t>A</a:t>
                </a:r>
                <a:r>
                  <a:rPr lang="en-US" sz="2200" i="1" dirty="0" smtClean="0"/>
                  <a:t>”</a:t>
                </a:r>
                <a:endParaRPr lang="en-US" sz="2200" i="1"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4294967295"/>
              </p:nvPr>
            </p:nvSpPr>
            <p:spPr>
              <a:xfrm>
                <a:off x="1187767" y="1935163"/>
                <a:ext cx="9967913" cy="3378200"/>
              </a:xfrm>
              <a:blipFill>
                <a:blip r:embed="rId2"/>
                <a:stretch>
                  <a:fillRect l="-1590" t="-1802"/>
                </a:stretch>
              </a:blipFill>
            </p:spPr>
            <p:txBody>
              <a:bodyPr/>
              <a:lstStyle/>
              <a:p>
                <a:r>
                  <a:rPr lang="en-US">
                    <a:noFill/>
                  </a:rPr>
                  <a:t> </a:t>
                </a:r>
              </a:p>
            </p:txBody>
          </p:sp>
        </mc:Fallback>
      </mc:AlternateContent>
    </p:spTree>
    <p:extLst>
      <p:ext uri="{BB962C8B-B14F-4D97-AF65-F5344CB8AC3E}">
        <p14:creationId xmlns:p14="http://schemas.microsoft.com/office/powerpoint/2010/main" val="3279834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is held in cache?</a:t>
            </a:r>
            <a:endParaRPr lang="en-US" dirty="0"/>
          </a:p>
        </p:txBody>
      </p:sp>
      <p:sp>
        <p:nvSpPr>
          <p:cNvPr id="4" name="Content Placeholder 3"/>
          <p:cNvSpPr>
            <a:spLocks noGrp="1"/>
          </p:cNvSpPr>
          <p:nvPr>
            <p:ph idx="1"/>
          </p:nvPr>
        </p:nvSpPr>
        <p:spPr/>
        <p:txBody>
          <a:bodyPr/>
          <a:lstStyle/>
          <a:p>
            <a:r>
              <a:rPr lang="en-US" dirty="0"/>
              <a:t>Ideally, cache anticipates needed data and puts it in cache</a:t>
            </a:r>
          </a:p>
          <a:p>
            <a:r>
              <a:rPr lang="en-US" dirty="0"/>
              <a:t>But impossible to predict future</a:t>
            </a:r>
          </a:p>
          <a:p>
            <a:r>
              <a:rPr lang="en-US" dirty="0"/>
              <a:t>Use past to predict future – temporal and spatial locality:</a:t>
            </a:r>
          </a:p>
          <a:p>
            <a:pPr lvl="1"/>
            <a:r>
              <a:rPr lang="en-US" b="1" dirty="0">
                <a:solidFill>
                  <a:srgbClr val="0070C0"/>
                </a:solidFill>
              </a:rPr>
              <a:t>Temporal locality:</a:t>
            </a:r>
            <a:r>
              <a:rPr lang="en-US" dirty="0"/>
              <a:t> copy newly accessed data into cache</a:t>
            </a:r>
          </a:p>
          <a:p>
            <a:pPr lvl="1"/>
            <a:r>
              <a:rPr lang="en-US" b="1" dirty="0">
                <a:solidFill>
                  <a:srgbClr val="0070C0"/>
                </a:solidFill>
              </a:rPr>
              <a:t>Spatial locality:</a:t>
            </a:r>
            <a:r>
              <a:rPr lang="en-US" dirty="0">
                <a:solidFill>
                  <a:srgbClr val="0070C0"/>
                </a:solidFill>
              </a:rPr>
              <a:t> </a:t>
            </a:r>
            <a:r>
              <a:rPr lang="en-US" dirty="0"/>
              <a:t>copy neighboring data into cache too</a:t>
            </a:r>
          </a:p>
          <a:p>
            <a:endParaRPr lang="en-US" dirty="0"/>
          </a:p>
        </p:txBody>
      </p:sp>
    </p:spTree>
    <p:extLst>
      <p:ext uri="{BB962C8B-B14F-4D97-AF65-F5344CB8AC3E}">
        <p14:creationId xmlns:p14="http://schemas.microsoft.com/office/powerpoint/2010/main" val="765261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Performance Analysis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𝑀𝑖𝑠𝑠</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i="1" smtClean="0">
                          <a:latin typeface="Cambria Math" panose="02040503050406030204" pitchFamily="18" charset="0"/>
                        </a:rPr>
                        <m:t>=</m:t>
                      </m:r>
                      <m:f>
                        <m:fPr>
                          <m:ctrlPr>
                            <a:rPr lang="en-US" i="1" smtClean="0">
                              <a:latin typeface="Cambria Math"/>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𝑚𝑖𝑠𝑠𝑒𝑠</m:t>
                          </m:r>
                        </m:num>
                        <m:den>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𝑚𝑒𝑚𝑜𝑟𝑦</m:t>
                          </m:r>
                          <m:r>
                            <a:rPr lang="en-US" b="0" i="1" smtClean="0">
                              <a:latin typeface="Cambria Math" panose="02040503050406030204" pitchFamily="18" charset="0"/>
                            </a:rPr>
                            <m:t> </m:t>
                          </m:r>
                          <m:r>
                            <a:rPr lang="en-US" b="0" i="1" smtClean="0">
                              <a:latin typeface="Cambria Math" panose="02040503050406030204" pitchFamily="18" charset="0"/>
                            </a:rPr>
                            <m:t>𝐴𝑐𝑐𝑒𝑠𝑠𝑒𝑠</m:t>
                          </m:r>
                        </m:den>
                      </m:f>
                      <m:r>
                        <a:rPr lang="en-US" b="0" i="1" smtClean="0">
                          <a:latin typeface="Cambria Math" panose="02040503050406030204" pitchFamily="18" charset="0"/>
                        </a:rPr>
                        <m:t>=1 −</m:t>
                      </m:r>
                      <m:r>
                        <a:rPr lang="en-US" b="0" i="1" smtClean="0">
                          <a:latin typeface="Cambria Math" panose="02040503050406030204" pitchFamily="18" charset="0"/>
                        </a:rPr>
                        <m:t>𝐻𝑖𝑡</m:t>
                      </m:r>
                      <m:r>
                        <a:rPr lang="en-US" b="0" i="1" smtClean="0">
                          <a:latin typeface="Cambria Math" panose="02040503050406030204" pitchFamily="18" charset="0"/>
                        </a:rPr>
                        <m:t> </m:t>
                      </m:r>
                      <m:r>
                        <a:rPr lang="en-US" b="0" i="1" smtClean="0">
                          <a:latin typeface="Cambria Math" panose="02040503050406030204" pitchFamily="18" charset="0"/>
                        </a:rPr>
                        <m:t>𝑅𝑎𝑡𝑒</m:t>
                      </m:r>
                    </m:oMath>
                  </m:oMathPara>
                </a14:m>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𝐻𝑖𝑡</m:t>
                      </m:r>
                      <m:r>
                        <a:rPr lang="en-US" b="0" i="1" smtClean="0">
                          <a:latin typeface="Cambria Math" panose="02040503050406030204" pitchFamily="18" charset="0"/>
                        </a:rPr>
                        <m:t> </m:t>
                      </m:r>
                      <m:r>
                        <a:rPr lang="en-US" i="1">
                          <a:latin typeface="Cambria Math" panose="02040503050406030204" pitchFamily="18" charset="0"/>
                        </a:rPr>
                        <m:t>𝑅𝑎𝑡𝑒</m:t>
                      </m:r>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b="0" i="1" smtClean="0">
                              <a:latin typeface="Cambria Math" panose="02040503050406030204" pitchFamily="18" charset="0"/>
                            </a:rPr>
                            <m:t>h𝑖𝑡𝑠</m:t>
                          </m:r>
                        </m:num>
                        <m:den>
                          <m:r>
                            <a:rPr lang="en-US" i="1">
                              <a:latin typeface="Cambria Math" panose="02040503050406030204" pitchFamily="18" charset="0"/>
                            </a:rPr>
                            <m:t>𝑁𝑢𝑚𝑏𝑒𝑟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𝑡𝑜𝑡𝑎𝑙</m:t>
                          </m:r>
                          <m:r>
                            <a:rPr lang="en-US" i="1">
                              <a:latin typeface="Cambria Math" panose="02040503050406030204" pitchFamily="18" charset="0"/>
                            </a:rPr>
                            <m:t> </m:t>
                          </m:r>
                          <m:r>
                            <a:rPr lang="en-US" i="1">
                              <a:latin typeface="Cambria Math" panose="02040503050406030204" pitchFamily="18" charset="0"/>
                            </a:rPr>
                            <m:t>𝑚𝑒𝑚𝑜𝑟𝑦</m:t>
                          </m:r>
                          <m:r>
                            <a:rPr lang="en-US" i="1">
                              <a:latin typeface="Cambria Math" panose="02040503050406030204" pitchFamily="18" charset="0"/>
                            </a:rPr>
                            <m:t> </m:t>
                          </m:r>
                          <m:r>
                            <a:rPr lang="en-US" i="1">
                              <a:latin typeface="Cambria Math" panose="02040503050406030204" pitchFamily="18" charset="0"/>
                            </a:rPr>
                            <m:t>𝐴𝑐𝑐𝑒𝑠𝑠𝑒𝑠</m:t>
                          </m:r>
                        </m:den>
                      </m:f>
                      <m:r>
                        <a:rPr lang="en-US" i="1">
                          <a:latin typeface="Cambria Math" panose="02040503050406030204" pitchFamily="18" charset="0"/>
                        </a:rPr>
                        <m:t>=1 −</m:t>
                      </m:r>
                      <m:r>
                        <a:rPr lang="en-US" b="0" i="1" smtClean="0">
                          <a:latin typeface="Cambria Math" panose="02040503050406030204" pitchFamily="18" charset="0"/>
                        </a:rPr>
                        <m:t>𝑀𝑖𝑠𝑠</m:t>
                      </m:r>
                      <m:r>
                        <a:rPr lang="en-US" i="1">
                          <a:latin typeface="Cambria Math" panose="02040503050406030204" pitchFamily="18" charset="0"/>
                        </a:rPr>
                        <m:t> </m:t>
                      </m:r>
                      <m:r>
                        <a:rPr lang="en-US" i="1">
                          <a:latin typeface="Cambria Math" panose="02040503050406030204" pitchFamily="18" charset="0"/>
                        </a:rPr>
                        <m:t>𝑅𝑎𝑡𝑒</m:t>
                      </m:r>
                    </m:oMath>
                  </m:oMathPara>
                </a14:m>
                <a:endParaRPr lang="en-US" dirty="0"/>
              </a:p>
              <a:p>
                <a:pPr marL="0" indent="0">
                  <a:buNone/>
                </a:pPr>
                <a:endParaRPr lang="en-US" dirty="0"/>
              </a:p>
              <a:p>
                <a:pPr marL="0" indent="0">
                  <a:buNone/>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9625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1068</TotalTime>
  <Words>2756</Words>
  <Application>Microsoft Office PowerPoint</Application>
  <PresentationFormat>Custom</PresentationFormat>
  <Paragraphs>1084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Retrospect</vt:lpstr>
      <vt:lpstr>Cache </vt:lpstr>
      <vt:lpstr>Cache Miss</vt:lpstr>
      <vt:lpstr>Cache Hit</vt:lpstr>
      <vt:lpstr>Cache Miss</vt:lpstr>
      <vt:lpstr>Cache Miss</vt:lpstr>
      <vt:lpstr>Locality</vt:lpstr>
      <vt:lpstr>Locality</vt:lpstr>
      <vt:lpstr>What data is held in cache?</vt:lpstr>
      <vt:lpstr>Cache Performance Analysis</vt:lpstr>
      <vt:lpstr>Cache Performance Analysis</vt:lpstr>
      <vt:lpstr>Cache Terminologies </vt:lpstr>
      <vt:lpstr>Cache Terminologies </vt:lpstr>
      <vt:lpstr>Block Size</vt:lpstr>
      <vt:lpstr>Block Size</vt:lpstr>
      <vt:lpstr>Offset Bits</vt:lpstr>
      <vt:lpstr>Cache Terminology</vt:lpstr>
      <vt:lpstr>Cache Types</vt:lpstr>
      <vt:lpstr>Design Cache</vt:lpstr>
      <vt:lpstr>Design Cache</vt:lpstr>
      <vt:lpstr>Design Cache</vt:lpstr>
      <vt:lpstr>Design Cache</vt:lpstr>
      <vt:lpstr>Cache Terminologies</vt:lpstr>
      <vt:lpstr>Example 01</vt:lpstr>
      <vt:lpstr>Example 01</vt:lpstr>
      <vt:lpstr>Example 01</vt:lpstr>
      <vt:lpstr>Example 01</vt:lpstr>
      <vt:lpstr>Example 01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dc:title>
  <dc:creator>saroshshahid@gmail.com</dc:creator>
  <cp:lastModifiedBy>chilwan</cp:lastModifiedBy>
  <cp:revision>60</cp:revision>
  <dcterms:created xsi:type="dcterms:W3CDTF">2020-03-26T04:42:27Z</dcterms:created>
  <dcterms:modified xsi:type="dcterms:W3CDTF">2020-04-01T15:13:10Z</dcterms:modified>
</cp:coreProperties>
</file>