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7" r:id="rId11"/>
    <p:sldId id="268" r:id="rId12"/>
    <p:sldId id="266" r:id="rId13"/>
    <p:sldId id="270" r:id="rId14"/>
    <p:sldId id="269" r:id="rId15"/>
    <p:sldId id="271" r:id="rId16"/>
    <p:sldId id="272" r:id="rId17"/>
    <p:sldId id="273" r:id="rId18"/>
    <p:sldId id="274"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9" d="100"/>
          <a:sy n="69" d="100"/>
        </p:scale>
        <p:origin x="9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0DF31-8791-4F00-97CB-DA5EC3D07660}"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EED52-902C-4C11-B7C0-086A95717E1A}" type="slidenum">
              <a:rPr lang="en-US" smtClean="0"/>
              <a:t>‹#›</a:t>
            </a:fld>
            <a:endParaRPr lang="en-US"/>
          </a:p>
        </p:txBody>
      </p:sp>
    </p:spTree>
    <p:extLst>
      <p:ext uri="{BB962C8B-B14F-4D97-AF65-F5344CB8AC3E}">
        <p14:creationId xmlns:p14="http://schemas.microsoft.com/office/powerpoint/2010/main" val="95412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0112E2-A34D-4A48-8F94-BFE4A29D7795}" type="slidenum">
              <a:rPr lang="en-US" altLang="en-US" smtClean="0"/>
              <a:pPr/>
              <a:t>6</a:t>
            </a:fld>
            <a:endParaRPr lang="en-US" altLang="en-US" smtClean="0"/>
          </a:p>
        </p:txBody>
      </p:sp>
    </p:spTree>
    <p:extLst>
      <p:ext uri="{BB962C8B-B14F-4D97-AF65-F5344CB8AC3E}">
        <p14:creationId xmlns:p14="http://schemas.microsoft.com/office/powerpoint/2010/main" val="3621293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3EED52-902C-4C11-B7C0-086A95717E1A}" type="slidenum">
              <a:rPr lang="en-US" smtClean="0"/>
              <a:t>18</a:t>
            </a:fld>
            <a:endParaRPr lang="en-US"/>
          </a:p>
        </p:txBody>
      </p:sp>
    </p:spTree>
    <p:extLst>
      <p:ext uri="{BB962C8B-B14F-4D97-AF65-F5344CB8AC3E}">
        <p14:creationId xmlns:p14="http://schemas.microsoft.com/office/powerpoint/2010/main" val="249073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236AD0-B949-4046-9D08-3DF0B54026A3}" type="slidenum">
              <a:rPr lang="en-US" altLang="en-US" smtClean="0"/>
              <a:pPr/>
              <a:t>7</a:t>
            </a:fld>
            <a:endParaRPr lang="en-US" altLang="en-US" smtClean="0"/>
          </a:p>
        </p:txBody>
      </p:sp>
    </p:spTree>
    <p:extLst>
      <p:ext uri="{BB962C8B-B14F-4D97-AF65-F5344CB8AC3E}">
        <p14:creationId xmlns:p14="http://schemas.microsoft.com/office/powerpoint/2010/main" val="207304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8F07E5-10EF-4F1A-B513-79C4DFF0691C}" type="slidenum">
              <a:rPr lang="en-US" altLang="en-US" smtClean="0"/>
              <a:pPr/>
              <a:t>8</a:t>
            </a:fld>
            <a:endParaRPr lang="en-US" altLang="en-US" smtClean="0"/>
          </a:p>
        </p:txBody>
      </p:sp>
    </p:spTree>
    <p:extLst>
      <p:ext uri="{BB962C8B-B14F-4D97-AF65-F5344CB8AC3E}">
        <p14:creationId xmlns:p14="http://schemas.microsoft.com/office/powerpoint/2010/main" val="140485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4DD350-663B-4BAB-9678-B1A3C5288E1D}" type="slidenum">
              <a:rPr lang="en-US" altLang="en-US" smtClean="0"/>
              <a:pPr/>
              <a:t>9</a:t>
            </a:fld>
            <a:endParaRPr lang="en-US" altLang="en-US" smtClean="0"/>
          </a:p>
        </p:txBody>
      </p:sp>
    </p:spTree>
    <p:extLst>
      <p:ext uri="{BB962C8B-B14F-4D97-AF65-F5344CB8AC3E}">
        <p14:creationId xmlns:p14="http://schemas.microsoft.com/office/powerpoint/2010/main" val="26016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3CAACA-5FCB-4F3A-8F28-A04BF8FB0060}" type="slidenum">
              <a:rPr lang="en-US" altLang="en-US" smtClean="0"/>
              <a:pPr/>
              <a:t>10</a:t>
            </a:fld>
            <a:endParaRPr lang="en-US" altLang="en-US" smtClean="0"/>
          </a:p>
        </p:txBody>
      </p:sp>
    </p:spTree>
    <p:extLst>
      <p:ext uri="{BB962C8B-B14F-4D97-AF65-F5344CB8AC3E}">
        <p14:creationId xmlns:p14="http://schemas.microsoft.com/office/powerpoint/2010/main" val="380292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3E53F1-F1E0-431A-B569-2FBDBCC5C75A}" type="slidenum">
              <a:rPr lang="en-US" altLang="en-US" smtClean="0"/>
              <a:pPr/>
              <a:t>13</a:t>
            </a:fld>
            <a:endParaRPr lang="en-US" altLang="en-US" smtClean="0"/>
          </a:p>
        </p:txBody>
      </p:sp>
    </p:spTree>
    <p:extLst>
      <p:ext uri="{BB962C8B-B14F-4D97-AF65-F5344CB8AC3E}">
        <p14:creationId xmlns:p14="http://schemas.microsoft.com/office/powerpoint/2010/main" val="125791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E4F7A2-B489-48CD-A1A6-9C19599A6D48}" type="slidenum">
              <a:rPr lang="en-US" altLang="en-US" smtClean="0"/>
              <a:pPr/>
              <a:t>15</a:t>
            </a:fld>
            <a:endParaRPr lang="en-US" altLang="en-US" smtClean="0"/>
          </a:p>
        </p:txBody>
      </p:sp>
    </p:spTree>
    <p:extLst>
      <p:ext uri="{BB962C8B-B14F-4D97-AF65-F5344CB8AC3E}">
        <p14:creationId xmlns:p14="http://schemas.microsoft.com/office/powerpoint/2010/main" val="1622097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1025DF-92DB-4B74-AF69-517752D41008}" type="slidenum">
              <a:rPr lang="en-US" altLang="en-US" smtClean="0"/>
              <a:pPr/>
              <a:t>16</a:t>
            </a:fld>
            <a:endParaRPr lang="en-US" altLang="en-US" smtClean="0"/>
          </a:p>
        </p:txBody>
      </p:sp>
    </p:spTree>
    <p:extLst>
      <p:ext uri="{BB962C8B-B14F-4D97-AF65-F5344CB8AC3E}">
        <p14:creationId xmlns:p14="http://schemas.microsoft.com/office/powerpoint/2010/main" val="357858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17BC1B-FE71-44A2-BAD6-D3E108658E04}" type="slidenum">
              <a:rPr lang="en-US" altLang="en-US" smtClean="0"/>
              <a:pPr/>
              <a:t>17</a:t>
            </a:fld>
            <a:endParaRPr lang="en-US" altLang="en-US" smtClean="0"/>
          </a:p>
        </p:txBody>
      </p:sp>
    </p:spTree>
    <p:extLst>
      <p:ext uri="{BB962C8B-B14F-4D97-AF65-F5344CB8AC3E}">
        <p14:creationId xmlns:p14="http://schemas.microsoft.com/office/powerpoint/2010/main" val="2001325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27D8D8-C6C7-455B-822A-9B6315A714BF}" type="datetime1">
              <a:rPr lang="en-US" smtClean="0"/>
              <a:t>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50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031B00-76EE-4EF2-998D-353925DFD8A7}" type="datetime1">
              <a:rPr lang="en-US" smtClean="0"/>
              <a:t>2/7/2022</a:t>
            </a:fld>
            <a:endParaRPr lang="en-US" dirty="0"/>
          </a:p>
        </p:txBody>
      </p:sp>
      <p:sp>
        <p:nvSpPr>
          <p:cNvPr id="6" name="Footer Placeholder 5"/>
          <p:cNvSpPr>
            <a:spLocks noGrp="1"/>
          </p:cNvSpPr>
          <p:nvPr>
            <p:ph type="ftr" sz="quarter" idx="11"/>
          </p:nvPr>
        </p:nvSpPr>
        <p:spPr/>
        <p:txBody>
          <a:bodyPr/>
          <a:lstStyle/>
          <a:p>
            <a:r>
              <a:rPr lang="en-US" smtClean="0"/>
              <a:t>Computer Organization and Assembly Language-NUCES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364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7C6E9-F138-4D65-A10F-550C7BB7DB8E}"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934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C58C67-98C9-4CA1-94E6-CD5209E56313}"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407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A5610-A0DF-4477-AF63-4A9244A40AE4}"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370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92124-3B19-4D67-AA6D-61012E76EF9F}"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448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16486-4839-456C-ABE1-27BCBB2FE114}"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139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A86CA-FC8E-42D9-90CE-52B819F9CD38}"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862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78C3E5-A5C8-4C8B-8164-4CAF91CA5FFB}"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55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368B89-54F7-497B-B337-BB788E6380B4}"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535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786FA-2AAA-4B9F-9363-5A737824DA9A}" type="datetime1">
              <a:rPr lang="en-US" smtClean="0"/>
              <a:t>2/7/2022</a:t>
            </a:fld>
            <a:endParaRPr lang="en-US" dirty="0"/>
          </a:p>
        </p:txBody>
      </p:sp>
      <p:sp>
        <p:nvSpPr>
          <p:cNvPr id="5" name="Footer Placeholder 4"/>
          <p:cNvSpPr>
            <a:spLocks noGrp="1"/>
          </p:cNvSpPr>
          <p:nvPr>
            <p:ph type="ftr" sz="quarter" idx="11"/>
          </p:nvPr>
        </p:nvSpPr>
        <p:spPr/>
        <p:txBody>
          <a:bodyPr/>
          <a:lstStyle/>
          <a:p>
            <a:r>
              <a:rPr lang="en-US"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52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0077D3-61E3-4F09-90D2-10A718B61F7D}" type="datetime1">
              <a:rPr lang="en-US" smtClean="0"/>
              <a:t>2/7/2022</a:t>
            </a:fld>
            <a:endParaRPr lang="en-US" dirty="0"/>
          </a:p>
        </p:txBody>
      </p:sp>
      <p:sp>
        <p:nvSpPr>
          <p:cNvPr id="6" name="Footer Placeholder 5"/>
          <p:cNvSpPr>
            <a:spLocks noGrp="1"/>
          </p:cNvSpPr>
          <p:nvPr>
            <p:ph type="ftr" sz="quarter" idx="11"/>
          </p:nvPr>
        </p:nvSpPr>
        <p:spPr/>
        <p:txBody>
          <a:bodyPr/>
          <a:lstStyle/>
          <a:p>
            <a:r>
              <a:rPr lang="en-US" smtClean="0"/>
              <a:t>Computer Organization and Assembly Language-NUCES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671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C9D49B-730D-400A-A0BE-504AF36D27A2}" type="datetime1">
              <a:rPr lang="en-US" smtClean="0"/>
              <a:t>2/7/2022</a:t>
            </a:fld>
            <a:endParaRPr lang="en-US" dirty="0"/>
          </a:p>
        </p:txBody>
      </p:sp>
      <p:sp>
        <p:nvSpPr>
          <p:cNvPr id="8" name="Footer Placeholder 7"/>
          <p:cNvSpPr>
            <a:spLocks noGrp="1"/>
          </p:cNvSpPr>
          <p:nvPr>
            <p:ph type="ftr" sz="quarter" idx="11"/>
          </p:nvPr>
        </p:nvSpPr>
        <p:spPr/>
        <p:txBody>
          <a:bodyPr/>
          <a:lstStyle/>
          <a:p>
            <a:r>
              <a:rPr lang="en-US" smtClean="0"/>
              <a:t>Computer Organization and Assembly Language-NUCES</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96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EF0295-C66A-408D-A48E-8A52C389E972}" type="datetime1">
              <a:rPr lang="en-US" smtClean="0"/>
              <a:t>2/7/2022</a:t>
            </a:fld>
            <a:endParaRPr lang="en-US" dirty="0"/>
          </a:p>
        </p:txBody>
      </p:sp>
      <p:sp>
        <p:nvSpPr>
          <p:cNvPr id="4" name="Footer Placeholder 3"/>
          <p:cNvSpPr>
            <a:spLocks noGrp="1"/>
          </p:cNvSpPr>
          <p:nvPr>
            <p:ph type="ftr" sz="quarter" idx="11"/>
          </p:nvPr>
        </p:nvSpPr>
        <p:spPr/>
        <p:txBody>
          <a:bodyPr/>
          <a:lstStyle/>
          <a:p>
            <a:r>
              <a:rPr lang="en-US" smtClean="0"/>
              <a:t>Computer Organization and Assembly Language-NUCES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59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CFCA4-1B6D-4679-98B5-73B3211118AD}" type="datetime1">
              <a:rPr lang="en-US" smtClean="0"/>
              <a:t>2/7/2022</a:t>
            </a:fld>
            <a:endParaRPr lang="en-US" dirty="0"/>
          </a:p>
        </p:txBody>
      </p:sp>
      <p:sp>
        <p:nvSpPr>
          <p:cNvPr id="3" name="Footer Placeholder 2"/>
          <p:cNvSpPr>
            <a:spLocks noGrp="1"/>
          </p:cNvSpPr>
          <p:nvPr>
            <p:ph type="ftr" sz="quarter" idx="11"/>
          </p:nvPr>
        </p:nvSpPr>
        <p:spPr/>
        <p:txBody>
          <a:bodyPr/>
          <a:lstStyle/>
          <a:p>
            <a:r>
              <a:rPr lang="en-US" smtClean="0"/>
              <a:t>Computer Organization and Assembly Language-NUCES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870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55F0E-0405-4A2A-A339-E69BF098FE9F}" type="datetime1">
              <a:rPr lang="en-US" smtClean="0"/>
              <a:t>2/7/2022</a:t>
            </a:fld>
            <a:endParaRPr lang="en-US" dirty="0"/>
          </a:p>
        </p:txBody>
      </p:sp>
      <p:sp>
        <p:nvSpPr>
          <p:cNvPr id="6" name="Footer Placeholder 5"/>
          <p:cNvSpPr>
            <a:spLocks noGrp="1"/>
          </p:cNvSpPr>
          <p:nvPr>
            <p:ph type="ftr" sz="quarter" idx="11"/>
          </p:nvPr>
        </p:nvSpPr>
        <p:spPr/>
        <p:txBody>
          <a:bodyPr/>
          <a:lstStyle/>
          <a:p>
            <a:r>
              <a:rPr lang="en-US" smtClean="0"/>
              <a:t>Computer Organization and Assembly Language-NUCES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185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041FC-AFF6-4365-ADFC-F02E29A9F550}" type="datetime1">
              <a:rPr lang="en-US" smtClean="0"/>
              <a:t>2/7/2022</a:t>
            </a:fld>
            <a:endParaRPr lang="en-US" dirty="0"/>
          </a:p>
        </p:txBody>
      </p:sp>
      <p:sp>
        <p:nvSpPr>
          <p:cNvPr id="6" name="Footer Placeholder 5"/>
          <p:cNvSpPr>
            <a:spLocks noGrp="1"/>
          </p:cNvSpPr>
          <p:nvPr>
            <p:ph type="ftr" sz="quarter" idx="11"/>
          </p:nvPr>
        </p:nvSpPr>
        <p:spPr/>
        <p:txBody>
          <a:bodyPr/>
          <a:lstStyle/>
          <a:p>
            <a:r>
              <a:rPr lang="en-US" smtClean="0"/>
              <a:t>Computer Organization and Assembly Language-NUCES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4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6D224B-4E09-4070-AEDE-9D0939D92DA8}" type="datetime1">
              <a:rPr lang="en-US" smtClean="0"/>
              <a:t>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Computer Organization and Assembly Language-NUCES</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9565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7156" y="1490133"/>
            <a:ext cx="8060266" cy="1907823"/>
          </a:xfrm>
        </p:spPr>
        <p:txBody>
          <a:bodyPr/>
          <a:lstStyle/>
          <a:p>
            <a:r>
              <a:rPr lang="en-US" sz="4000" dirty="0" smtClean="0"/>
              <a:t>Computer Organization and Assembly Language</a:t>
            </a:r>
            <a:endParaRPr lang="en-US" sz="4000" dirty="0"/>
          </a:p>
        </p:txBody>
      </p:sp>
      <p:sp>
        <p:nvSpPr>
          <p:cNvPr id="3" name="Subtitle 2"/>
          <p:cNvSpPr>
            <a:spLocks noGrp="1"/>
          </p:cNvSpPr>
          <p:nvPr>
            <p:ph type="subTitle" idx="1"/>
          </p:nvPr>
        </p:nvSpPr>
        <p:spPr/>
        <p:txBody>
          <a:bodyPr/>
          <a:lstStyle/>
          <a:p>
            <a:r>
              <a:rPr lang="en-US" dirty="0" smtClean="0"/>
              <a:t>Lecture # 1</a:t>
            </a:r>
          </a:p>
          <a:p>
            <a:r>
              <a:rPr lang="en-US" dirty="0" smtClean="0"/>
              <a:t>Basic concepts</a:t>
            </a:r>
            <a:endParaRPr lang="en-US" dirty="0"/>
          </a:p>
        </p:txBody>
      </p:sp>
    </p:spTree>
    <p:extLst>
      <p:ext uri="{BB962C8B-B14F-4D97-AF65-F5344CB8AC3E}">
        <p14:creationId xmlns:p14="http://schemas.microsoft.com/office/powerpoint/2010/main" val="1121732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z="4000"/>
              <a:t>Some Important Questions to Ask</a:t>
            </a:r>
          </a:p>
        </p:txBody>
      </p:sp>
      <p:sp>
        <p:nvSpPr>
          <p:cNvPr id="37891" name="Rectangle 3"/>
          <p:cNvSpPr>
            <a:spLocks noGrp="1" noChangeArrowheads="1"/>
          </p:cNvSpPr>
          <p:nvPr>
            <p:ph type="body" idx="1"/>
          </p:nvPr>
        </p:nvSpPr>
        <p:spPr>
          <a:xfrm>
            <a:off x="1778000" y="2455334"/>
            <a:ext cx="8125854" cy="3513666"/>
          </a:xfrm>
        </p:spPr>
        <p:txBody>
          <a:bodyPr>
            <a:normAutofit lnSpcReduction="10000"/>
          </a:bodyPr>
          <a:lstStyle/>
          <a:p>
            <a:pPr eaLnBrk="1" hangingPunct="1"/>
            <a:r>
              <a:rPr lang="en-US" altLang="en-US" dirty="0" smtClean="0"/>
              <a:t>What is Assembly Language?</a:t>
            </a:r>
          </a:p>
          <a:p>
            <a:pPr eaLnBrk="1" hangingPunct="1"/>
            <a:r>
              <a:rPr lang="en-US" altLang="en-US" dirty="0" smtClean="0"/>
              <a:t>Why Learn Assembly Language?</a:t>
            </a:r>
          </a:p>
          <a:p>
            <a:pPr eaLnBrk="1" hangingPunct="1"/>
            <a:r>
              <a:rPr lang="en-US" altLang="en-US" dirty="0" smtClean="0"/>
              <a:t>What is Machine Language?</a:t>
            </a:r>
          </a:p>
          <a:p>
            <a:pPr eaLnBrk="1" hangingPunct="1"/>
            <a:r>
              <a:rPr lang="en-US" altLang="en-US" dirty="0" smtClean="0"/>
              <a:t>How is Assembly related to Machine Language?</a:t>
            </a:r>
          </a:p>
          <a:p>
            <a:pPr eaLnBrk="1" hangingPunct="1"/>
            <a:r>
              <a:rPr lang="en-US" altLang="en-US" dirty="0" smtClean="0"/>
              <a:t>What is an Assembler?</a:t>
            </a:r>
          </a:p>
          <a:p>
            <a:pPr eaLnBrk="1" hangingPunct="1"/>
            <a:r>
              <a:rPr lang="en-US" altLang="en-US" dirty="0" smtClean="0"/>
              <a:t>How is Assembly related to High-Level Language?</a:t>
            </a:r>
          </a:p>
          <a:p>
            <a:pPr eaLnBrk="1" hangingPunct="1"/>
            <a:r>
              <a:rPr lang="en-US" altLang="en-US" dirty="0" smtClean="0"/>
              <a:t>Is Assembly Language portable?</a:t>
            </a:r>
          </a:p>
          <a:p>
            <a:pPr eaLnBrk="1" hangingPunct="1"/>
            <a:endParaRPr lang="en-US" altLang="en-US" dirty="0" smtClean="0"/>
          </a:p>
          <a:p>
            <a:pPr eaLnBrk="1" hangingPunct="1">
              <a:buFont typeface="Wingdings" panose="05000000000000000000" pitchFamily="2" charset="2"/>
              <a:buNone/>
            </a:pPr>
            <a:endParaRPr lang="en-US" altLang="en-US" dirty="0" smtClean="0"/>
          </a:p>
        </p:txBody>
      </p:sp>
      <p:sp>
        <p:nvSpPr>
          <p:cNvPr id="2" name="Footer Placeholder 1"/>
          <p:cNvSpPr>
            <a:spLocks noGrp="1"/>
          </p:cNvSpPr>
          <p:nvPr>
            <p:ph type="ftr" sz="quarter" idx="11"/>
          </p:nvPr>
        </p:nvSpPr>
        <p:spPr>
          <a:xfrm>
            <a:off x="4463603" y="5969000"/>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038415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Assembly Language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Most of programs these days are written in high level languages for example C, C++, Java, python etc. </a:t>
            </a:r>
          </a:p>
          <a:p>
            <a:r>
              <a:rPr lang="en-US" dirty="0" smtClean="0"/>
              <a:t>Writing these programs is much easier than machine code. </a:t>
            </a:r>
          </a:p>
          <a:p>
            <a:r>
              <a:rPr lang="en-US" dirty="0" smtClean="0"/>
              <a:t>Assembly is a language which is close to machine language.</a:t>
            </a:r>
          </a:p>
          <a:p>
            <a:r>
              <a:rPr lang="en-US" dirty="0" smtClean="0"/>
              <a:t>We all knows computer can understand only 0’s and 1’s</a:t>
            </a:r>
          </a:p>
          <a:p>
            <a:r>
              <a:rPr lang="en-US" dirty="0" smtClean="0"/>
              <a:t>In assembly language we have different sets of instructions to perform different tasks (like each language has some syntax).</a:t>
            </a:r>
          </a:p>
          <a:p>
            <a:r>
              <a:rPr lang="en-US" dirty="0" smtClean="0"/>
              <a:t>So in assembly each instruction or operation has some binary code. </a:t>
            </a:r>
          </a:p>
          <a:p>
            <a:pPr lvl="1"/>
            <a:r>
              <a:rPr lang="en-US" dirty="0" smtClean="0"/>
              <a:t>For example</a:t>
            </a:r>
          </a:p>
          <a:p>
            <a:pPr marL="457200" lvl="1" indent="0">
              <a:buNone/>
            </a:pPr>
            <a:r>
              <a:rPr lang="en-US" dirty="0" smtClean="0"/>
              <a:t>	SUB AX, BX         =&gt;</a:t>
            </a:r>
          </a:p>
          <a:p>
            <a:pPr marL="457200" lvl="1" indent="0">
              <a:buNone/>
            </a:pPr>
            <a:endParaRPr lang="en-US" dirty="0" smtClean="0"/>
          </a:p>
          <a:p>
            <a:r>
              <a:rPr lang="en-US" dirty="0" smtClean="0"/>
              <a:t>Computer can easily understand that code, that’s why assembly language is close to machine.</a:t>
            </a:r>
            <a:endParaRPr lang="en-US" dirty="0"/>
          </a:p>
        </p:txBody>
      </p:sp>
      <p:graphicFrame>
        <p:nvGraphicFramePr>
          <p:cNvPr id="4" name="Table 3"/>
          <p:cNvGraphicFramePr>
            <a:graphicFrameLocks noGrp="1"/>
          </p:cNvGraphicFramePr>
          <p:nvPr>
            <p:extLst/>
          </p:nvPr>
        </p:nvGraphicFramePr>
        <p:xfrm>
          <a:off x="5504081" y="4592547"/>
          <a:ext cx="3743926" cy="36576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xmlns="" val="1142535130"/>
                    </a:ext>
                  </a:extLst>
                </a:gridCol>
                <a:gridCol w="208280">
                  <a:extLst>
                    <a:ext uri="{9D8B030D-6E8A-4147-A177-3AD203B41FA5}">
                      <a16:colId xmlns:a16="http://schemas.microsoft.com/office/drawing/2014/main" xmlns="" val="2168012582"/>
                    </a:ext>
                  </a:extLst>
                </a:gridCol>
                <a:gridCol w="237669">
                  <a:extLst>
                    <a:ext uri="{9D8B030D-6E8A-4147-A177-3AD203B41FA5}">
                      <a16:colId xmlns:a16="http://schemas.microsoft.com/office/drawing/2014/main" xmlns="" val="2008893367"/>
                    </a:ext>
                  </a:extLst>
                </a:gridCol>
                <a:gridCol w="237669">
                  <a:extLst>
                    <a:ext uri="{9D8B030D-6E8A-4147-A177-3AD203B41FA5}">
                      <a16:colId xmlns:a16="http://schemas.microsoft.com/office/drawing/2014/main" xmlns="" val="3371806226"/>
                    </a:ext>
                  </a:extLst>
                </a:gridCol>
                <a:gridCol w="237669">
                  <a:extLst>
                    <a:ext uri="{9D8B030D-6E8A-4147-A177-3AD203B41FA5}">
                      <a16:colId xmlns:a16="http://schemas.microsoft.com/office/drawing/2014/main" xmlns="" val="3517225295"/>
                    </a:ext>
                  </a:extLst>
                </a:gridCol>
                <a:gridCol w="237669">
                  <a:extLst>
                    <a:ext uri="{9D8B030D-6E8A-4147-A177-3AD203B41FA5}">
                      <a16:colId xmlns:a16="http://schemas.microsoft.com/office/drawing/2014/main" xmlns="" val="4138673575"/>
                    </a:ext>
                  </a:extLst>
                </a:gridCol>
                <a:gridCol w="237669">
                  <a:extLst>
                    <a:ext uri="{9D8B030D-6E8A-4147-A177-3AD203B41FA5}">
                      <a16:colId xmlns:a16="http://schemas.microsoft.com/office/drawing/2014/main" xmlns="" val="462750775"/>
                    </a:ext>
                  </a:extLst>
                </a:gridCol>
                <a:gridCol w="237669">
                  <a:extLst>
                    <a:ext uri="{9D8B030D-6E8A-4147-A177-3AD203B41FA5}">
                      <a16:colId xmlns:a16="http://schemas.microsoft.com/office/drawing/2014/main" xmlns="" val="1333937286"/>
                    </a:ext>
                  </a:extLst>
                </a:gridCol>
                <a:gridCol w="237669">
                  <a:extLst>
                    <a:ext uri="{9D8B030D-6E8A-4147-A177-3AD203B41FA5}">
                      <a16:colId xmlns:a16="http://schemas.microsoft.com/office/drawing/2014/main" xmlns="" val="4159283070"/>
                    </a:ext>
                  </a:extLst>
                </a:gridCol>
                <a:gridCol w="237669">
                  <a:extLst>
                    <a:ext uri="{9D8B030D-6E8A-4147-A177-3AD203B41FA5}">
                      <a16:colId xmlns:a16="http://schemas.microsoft.com/office/drawing/2014/main" xmlns="" val="2745845519"/>
                    </a:ext>
                  </a:extLst>
                </a:gridCol>
                <a:gridCol w="237669">
                  <a:extLst>
                    <a:ext uri="{9D8B030D-6E8A-4147-A177-3AD203B41FA5}">
                      <a16:colId xmlns:a16="http://schemas.microsoft.com/office/drawing/2014/main" xmlns="" val="2704270623"/>
                    </a:ext>
                  </a:extLst>
                </a:gridCol>
                <a:gridCol w="237669">
                  <a:extLst>
                    <a:ext uri="{9D8B030D-6E8A-4147-A177-3AD203B41FA5}">
                      <a16:colId xmlns:a16="http://schemas.microsoft.com/office/drawing/2014/main" xmlns="" val="4107825953"/>
                    </a:ext>
                  </a:extLst>
                </a:gridCol>
                <a:gridCol w="237669">
                  <a:extLst>
                    <a:ext uri="{9D8B030D-6E8A-4147-A177-3AD203B41FA5}">
                      <a16:colId xmlns:a16="http://schemas.microsoft.com/office/drawing/2014/main" xmlns="" val="874585876"/>
                    </a:ext>
                  </a:extLst>
                </a:gridCol>
                <a:gridCol w="237669">
                  <a:extLst>
                    <a:ext uri="{9D8B030D-6E8A-4147-A177-3AD203B41FA5}">
                      <a16:colId xmlns:a16="http://schemas.microsoft.com/office/drawing/2014/main" xmlns="" val="3949135309"/>
                    </a:ext>
                  </a:extLst>
                </a:gridCol>
                <a:gridCol w="237669">
                  <a:extLst>
                    <a:ext uri="{9D8B030D-6E8A-4147-A177-3AD203B41FA5}">
                      <a16:colId xmlns:a16="http://schemas.microsoft.com/office/drawing/2014/main" xmlns="" val="2698290693"/>
                    </a:ext>
                  </a:extLst>
                </a:gridCol>
                <a:gridCol w="237669">
                  <a:extLst>
                    <a:ext uri="{9D8B030D-6E8A-4147-A177-3AD203B41FA5}">
                      <a16:colId xmlns:a16="http://schemas.microsoft.com/office/drawing/2014/main" xmlns="" val="2470090425"/>
                    </a:ext>
                  </a:extLst>
                </a:gridCol>
              </a:tblGrid>
              <a:tr h="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474454689"/>
                  </a:ext>
                </a:extLst>
              </a:tr>
            </a:tbl>
          </a:graphicData>
        </a:graphic>
      </p:graphicFrame>
      <p:sp>
        <p:nvSpPr>
          <p:cNvPr id="5" name="Footer Placeholder 4"/>
          <p:cNvSpPr>
            <a:spLocks noGrp="1"/>
          </p:cNvSpPr>
          <p:nvPr>
            <p:ph type="ftr" sz="quarter" idx="11"/>
          </p:nvPr>
        </p:nvSpPr>
        <p:spPr>
          <a:xfrm>
            <a:off x="4038601" y="6007101"/>
            <a:ext cx="7305900" cy="279400"/>
          </a:xfrm>
        </p:spPr>
        <p:txBody>
          <a:bodyPr/>
          <a:lstStyle/>
          <a:p>
            <a:r>
              <a:rPr lang="en-US" dirty="0"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4210860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04575" y="827450"/>
            <a:ext cx="3400022"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level Language</a:t>
            </a:r>
            <a:endParaRPr lang="en-US" dirty="0"/>
          </a:p>
        </p:txBody>
      </p:sp>
      <p:sp>
        <p:nvSpPr>
          <p:cNvPr id="6" name="Rectangle 5"/>
          <p:cNvSpPr/>
          <p:nvPr/>
        </p:nvSpPr>
        <p:spPr>
          <a:xfrm>
            <a:off x="4404575" y="1906581"/>
            <a:ext cx="3400022"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Assembly Language</a:t>
            </a:r>
            <a:endParaRPr lang="en-US" dirty="0"/>
          </a:p>
        </p:txBody>
      </p:sp>
      <p:sp>
        <p:nvSpPr>
          <p:cNvPr id="7" name="Rectangle 6"/>
          <p:cNvSpPr/>
          <p:nvPr/>
        </p:nvSpPr>
        <p:spPr>
          <a:xfrm>
            <a:off x="4404575" y="3005058"/>
            <a:ext cx="3400022"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file</a:t>
            </a:r>
            <a:endParaRPr lang="en-US" dirty="0"/>
          </a:p>
        </p:txBody>
      </p:sp>
      <p:sp>
        <p:nvSpPr>
          <p:cNvPr id="8" name="Rectangle 7"/>
          <p:cNvSpPr/>
          <p:nvPr/>
        </p:nvSpPr>
        <p:spPr>
          <a:xfrm>
            <a:off x="4404575" y="4028936"/>
            <a:ext cx="3400022"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code</a:t>
            </a:r>
            <a:endParaRPr lang="en-US" dirty="0"/>
          </a:p>
        </p:txBody>
      </p:sp>
      <p:sp>
        <p:nvSpPr>
          <p:cNvPr id="9" name="Rectangle 8"/>
          <p:cNvSpPr/>
          <p:nvPr/>
        </p:nvSpPr>
        <p:spPr>
          <a:xfrm>
            <a:off x="4404575" y="5052810"/>
            <a:ext cx="3400022"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14" name="Curved Right Arrow 13"/>
          <p:cNvSpPr/>
          <p:nvPr/>
        </p:nvSpPr>
        <p:spPr>
          <a:xfrm>
            <a:off x="3580327" y="1078856"/>
            <a:ext cx="824248" cy="1314154"/>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Right Arrow 14"/>
          <p:cNvSpPr/>
          <p:nvPr/>
        </p:nvSpPr>
        <p:spPr>
          <a:xfrm>
            <a:off x="3580327" y="3169519"/>
            <a:ext cx="824248" cy="1314154"/>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Left Arrow 15"/>
          <p:cNvSpPr/>
          <p:nvPr/>
        </p:nvSpPr>
        <p:spPr>
          <a:xfrm>
            <a:off x="7804597" y="1908742"/>
            <a:ext cx="837127" cy="1388778"/>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Snip Diagonal Corner Rectangle 16"/>
          <p:cNvSpPr/>
          <p:nvPr/>
        </p:nvSpPr>
        <p:spPr>
          <a:xfrm>
            <a:off x="2054179" y="1339403"/>
            <a:ext cx="1378039" cy="396530"/>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Compiler</a:t>
            </a:r>
            <a:endParaRPr lang="en-US" b="1" dirty="0">
              <a:solidFill>
                <a:schemeClr val="tx1"/>
              </a:solidFill>
            </a:endParaRPr>
          </a:p>
        </p:txBody>
      </p:sp>
      <p:sp>
        <p:nvSpPr>
          <p:cNvPr id="18" name="Snip Diagonal Corner Rectangle 17"/>
          <p:cNvSpPr/>
          <p:nvPr/>
        </p:nvSpPr>
        <p:spPr>
          <a:xfrm>
            <a:off x="2054180" y="3555132"/>
            <a:ext cx="1378039" cy="396530"/>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Linker</a:t>
            </a:r>
            <a:endParaRPr lang="en-US" b="1" dirty="0">
              <a:solidFill>
                <a:schemeClr val="tx1"/>
              </a:solidFill>
            </a:endParaRPr>
          </a:p>
        </p:txBody>
      </p:sp>
      <p:sp>
        <p:nvSpPr>
          <p:cNvPr id="19" name="Snip Diagonal Corner Rectangle 18"/>
          <p:cNvSpPr/>
          <p:nvPr/>
        </p:nvSpPr>
        <p:spPr>
          <a:xfrm>
            <a:off x="8804857" y="2552665"/>
            <a:ext cx="1378039" cy="396530"/>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Assembler</a:t>
            </a:r>
            <a:endParaRPr lang="en-US" b="1" dirty="0">
              <a:solidFill>
                <a:schemeClr val="tx1"/>
              </a:solidFill>
            </a:endParaRPr>
          </a:p>
        </p:txBody>
      </p:sp>
      <p:sp>
        <p:nvSpPr>
          <p:cNvPr id="20" name="TextBox 19"/>
          <p:cNvSpPr txBox="1"/>
          <p:nvPr/>
        </p:nvSpPr>
        <p:spPr>
          <a:xfrm>
            <a:off x="8069099" y="935838"/>
            <a:ext cx="1145250" cy="369332"/>
          </a:xfrm>
          <a:prstGeom prst="rect">
            <a:avLst/>
          </a:prstGeom>
          <a:noFill/>
        </p:spPr>
        <p:txBody>
          <a:bodyPr wrap="none" rtlCol="0">
            <a:spAutoFit/>
          </a:bodyPr>
          <a:lstStyle/>
          <a:p>
            <a:r>
              <a:rPr lang="en-US" dirty="0" err="1" smtClean="0"/>
              <a:t>Filename.c</a:t>
            </a:r>
            <a:endParaRPr lang="en-US" dirty="0"/>
          </a:p>
        </p:txBody>
      </p:sp>
      <p:sp>
        <p:nvSpPr>
          <p:cNvPr id="21" name="TextBox 20"/>
          <p:cNvSpPr txBox="1"/>
          <p:nvPr/>
        </p:nvSpPr>
        <p:spPr>
          <a:xfrm>
            <a:off x="8641724" y="2056887"/>
            <a:ext cx="1406539" cy="369332"/>
          </a:xfrm>
          <a:prstGeom prst="rect">
            <a:avLst/>
          </a:prstGeom>
          <a:noFill/>
        </p:spPr>
        <p:txBody>
          <a:bodyPr wrap="none" rtlCol="0">
            <a:spAutoFit/>
          </a:bodyPr>
          <a:lstStyle/>
          <a:p>
            <a:r>
              <a:rPr lang="en-US" dirty="0" smtClean="0"/>
              <a:t>Filename.asm</a:t>
            </a:r>
            <a:endParaRPr lang="en-US" dirty="0"/>
          </a:p>
        </p:txBody>
      </p:sp>
      <p:sp>
        <p:nvSpPr>
          <p:cNvPr id="22" name="TextBox 21"/>
          <p:cNvSpPr txBox="1"/>
          <p:nvPr/>
        </p:nvSpPr>
        <p:spPr>
          <a:xfrm>
            <a:off x="8069099" y="3202087"/>
            <a:ext cx="1336007" cy="369332"/>
          </a:xfrm>
          <a:prstGeom prst="rect">
            <a:avLst/>
          </a:prstGeom>
          <a:noFill/>
        </p:spPr>
        <p:txBody>
          <a:bodyPr wrap="none" rtlCol="0">
            <a:spAutoFit/>
          </a:bodyPr>
          <a:lstStyle/>
          <a:p>
            <a:r>
              <a:rPr lang="en-US" dirty="0" smtClean="0"/>
              <a:t>Filename.obj</a:t>
            </a:r>
            <a:endParaRPr lang="en-US" dirty="0"/>
          </a:p>
        </p:txBody>
      </p:sp>
      <p:sp>
        <p:nvSpPr>
          <p:cNvPr id="23" name="TextBox 22"/>
          <p:cNvSpPr txBox="1"/>
          <p:nvPr/>
        </p:nvSpPr>
        <p:spPr>
          <a:xfrm>
            <a:off x="8069099" y="4185560"/>
            <a:ext cx="1342803" cy="369332"/>
          </a:xfrm>
          <a:prstGeom prst="rect">
            <a:avLst/>
          </a:prstGeom>
          <a:noFill/>
        </p:spPr>
        <p:txBody>
          <a:bodyPr wrap="none" rtlCol="0">
            <a:spAutoFit/>
          </a:bodyPr>
          <a:lstStyle/>
          <a:p>
            <a:r>
              <a:rPr lang="en-US" dirty="0" smtClean="0"/>
              <a:t>Filename.exe</a:t>
            </a:r>
            <a:endParaRPr lang="en-US" dirty="0"/>
          </a:p>
        </p:txBody>
      </p:sp>
      <p:sp>
        <p:nvSpPr>
          <p:cNvPr id="24" name="Footer Placeholder 23"/>
          <p:cNvSpPr>
            <a:spLocks noGrp="1"/>
          </p:cNvSpPr>
          <p:nvPr>
            <p:ph type="ftr" sz="quarter" idx="11"/>
          </p:nvPr>
        </p:nvSpPr>
        <p:spPr>
          <a:xfrm>
            <a:off x="4416149" y="5936984"/>
            <a:ext cx="7305900" cy="279400"/>
          </a:xfrm>
        </p:spPr>
        <p:txBody>
          <a:bodyPr/>
          <a:lstStyle/>
          <a:p>
            <a:r>
              <a:rPr lang="en-US" dirty="0" smtClean="0"/>
              <a:t>Computer Organization and Assembly Language-NUCES</a:t>
            </a:r>
            <a:endParaRPr lang="en-US" dirty="0"/>
          </a:p>
        </p:txBody>
      </p:sp>
      <p:sp>
        <p:nvSpPr>
          <p:cNvPr id="25" name="Slide Number Placeholder 24"/>
          <p:cNvSpPr>
            <a:spLocks noGrp="1"/>
          </p:cNvSpPr>
          <p:nvPr>
            <p:ph type="sldNum" sz="quarter" idx="12"/>
          </p:nvPr>
        </p:nvSpPr>
        <p:spPr/>
        <p:txBody>
          <a:bodyPr/>
          <a:lstStyle/>
          <a:p>
            <a:fld id="{6D22F896-40B5-4ADD-8801-0D06FADFA095}" type="slidenum">
              <a:rPr lang="en-US" smtClean="0"/>
              <a:t>12</a:t>
            </a:fld>
            <a:endParaRPr lang="en-US" dirty="0"/>
          </a:p>
        </p:txBody>
      </p:sp>
      <p:cxnSp>
        <p:nvCxnSpPr>
          <p:cNvPr id="27" name="Straight Arrow Connector 26"/>
          <p:cNvCxnSpPr>
            <a:stCxn id="8" idx="2"/>
            <a:endCxn id="9" idx="0"/>
          </p:cNvCxnSpPr>
          <p:nvPr/>
        </p:nvCxnSpPr>
        <p:spPr>
          <a:xfrm>
            <a:off x="6104586" y="4711517"/>
            <a:ext cx="0" cy="341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080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558344" y="520717"/>
            <a:ext cx="9601200" cy="921851"/>
          </a:xfrm>
        </p:spPr>
        <p:txBody>
          <a:bodyPr/>
          <a:lstStyle/>
          <a:p>
            <a:r>
              <a:rPr lang="en-US" altLang="en-US" dirty="0" smtClean="0"/>
              <a:t>Translating Languages</a:t>
            </a:r>
          </a:p>
        </p:txBody>
      </p:sp>
      <p:sp>
        <p:nvSpPr>
          <p:cNvPr id="45059" name="Text Box 3"/>
          <p:cNvSpPr txBox="1">
            <a:spLocks noChangeArrowheads="1"/>
          </p:cNvSpPr>
          <p:nvPr/>
        </p:nvSpPr>
        <p:spPr bwMode="auto">
          <a:xfrm>
            <a:off x="2209801" y="1522058"/>
            <a:ext cx="6478588"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100" dirty="0">
                <a:solidFill>
                  <a:schemeClr val="tx2"/>
                </a:solidFill>
              </a:rPr>
              <a:t>English:</a:t>
            </a:r>
            <a:r>
              <a:rPr lang="en-US" altLang="en-US" sz="2100" dirty="0"/>
              <a:t> D is assigned the sum of A times B plus 10.</a:t>
            </a:r>
          </a:p>
        </p:txBody>
      </p:sp>
      <p:sp>
        <p:nvSpPr>
          <p:cNvPr id="45060" name="Text Box 4"/>
          <p:cNvSpPr txBox="1">
            <a:spLocks noChangeArrowheads="1"/>
          </p:cNvSpPr>
          <p:nvPr/>
        </p:nvSpPr>
        <p:spPr bwMode="auto">
          <a:xfrm>
            <a:off x="2209801" y="2503253"/>
            <a:ext cx="5181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100" dirty="0">
                <a:solidFill>
                  <a:schemeClr val="tx2"/>
                </a:solidFill>
              </a:rPr>
              <a:t>High-Level Language:</a:t>
            </a:r>
            <a:r>
              <a:rPr lang="en-US" altLang="en-US" sz="2100" dirty="0"/>
              <a:t> D = A * B + 10</a:t>
            </a:r>
          </a:p>
        </p:txBody>
      </p:sp>
      <p:sp>
        <p:nvSpPr>
          <p:cNvPr id="45061" name="Text Box 5"/>
          <p:cNvSpPr txBox="1">
            <a:spLocks noChangeArrowheads="1"/>
          </p:cNvSpPr>
          <p:nvPr/>
        </p:nvSpPr>
        <p:spPr bwMode="auto">
          <a:xfrm>
            <a:off x="2209801" y="3574727"/>
            <a:ext cx="3250841" cy="2273300"/>
          </a:xfrm>
          <a:prstGeom prst="rect">
            <a:avLst/>
          </a:prstGeom>
          <a:solidFill>
            <a:srgbClr val="CCFFCC"/>
          </a:solidFill>
          <a:ln w="9525">
            <a:solidFill>
              <a:schemeClr val="tx1"/>
            </a:solidFill>
            <a:miter lim="800000"/>
            <a:headEnd/>
            <a:tailEnd/>
          </a:ln>
        </p:spPr>
        <p:txBody>
          <a:bodyPr wrap="square" tIns="137160" bIns="137160">
            <a:spAutoFit/>
          </a:bodyPr>
          <a:lstStyle>
            <a:lvl1pPr>
              <a:spcBef>
                <a:spcPct val="20000"/>
              </a:spcBef>
              <a:buFont typeface="Wingdings" panose="05000000000000000000" pitchFamily="2" charset="2"/>
              <a:buChar char="q"/>
              <a:tabLst>
                <a:tab pos="715963" algn="l"/>
              </a:tabLst>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7159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tabLst>
                <a:tab pos="7159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7159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7159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7159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7159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7159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715963"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100" dirty="0">
                <a:solidFill>
                  <a:schemeClr val="tx2"/>
                </a:solidFill>
              </a:rPr>
              <a:t>Intel Assembly Language:</a:t>
            </a:r>
          </a:p>
          <a:p>
            <a:pPr eaLnBrk="1" hangingPunct="1">
              <a:spcBef>
                <a:spcPct val="30000"/>
              </a:spcBef>
              <a:buFontTx/>
              <a:buNone/>
            </a:pPr>
            <a:r>
              <a:rPr lang="en-US" altLang="en-US" sz="2100" dirty="0" err="1"/>
              <a:t>mov</a:t>
            </a:r>
            <a:r>
              <a:rPr lang="en-US" altLang="en-US" sz="2100" dirty="0"/>
              <a:t>	</a:t>
            </a:r>
            <a:r>
              <a:rPr lang="en-US" altLang="en-US" sz="2100" dirty="0" err="1"/>
              <a:t>eax</a:t>
            </a:r>
            <a:r>
              <a:rPr lang="en-US" altLang="en-US" sz="2100" dirty="0"/>
              <a:t>, A</a:t>
            </a:r>
          </a:p>
          <a:p>
            <a:pPr eaLnBrk="1" hangingPunct="1">
              <a:spcBef>
                <a:spcPct val="30000"/>
              </a:spcBef>
              <a:buFontTx/>
              <a:buNone/>
            </a:pPr>
            <a:r>
              <a:rPr lang="en-US" altLang="en-US" sz="2100" dirty="0" err="1"/>
              <a:t>mul</a:t>
            </a:r>
            <a:r>
              <a:rPr lang="en-US" altLang="en-US" sz="2100" dirty="0"/>
              <a:t>	B</a:t>
            </a:r>
          </a:p>
          <a:p>
            <a:pPr eaLnBrk="1" hangingPunct="1">
              <a:spcBef>
                <a:spcPct val="30000"/>
              </a:spcBef>
              <a:buFontTx/>
              <a:buNone/>
            </a:pPr>
            <a:r>
              <a:rPr lang="en-US" altLang="en-US" sz="2100" dirty="0"/>
              <a:t>add	</a:t>
            </a:r>
            <a:r>
              <a:rPr lang="en-US" altLang="en-US" sz="2100" dirty="0" err="1"/>
              <a:t>eax</a:t>
            </a:r>
            <a:r>
              <a:rPr lang="en-US" altLang="en-US" sz="2100" dirty="0"/>
              <a:t>, 10</a:t>
            </a:r>
          </a:p>
          <a:p>
            <a:pPr eaLnBrk="1" hangingPunct="1">
              <a:spcBef>
                <a:spcPct val="30000"/>
              </a:spcBef>
              <a:buFontTx/>
              <a:buNone/>
            </a:pPr>
            <a:r>
              <a:rPr lang="en-US" altLang="en-US" sz="2100" dirty="0" err="1"/>
              <a:t>mov</a:t>
            </a:r>
            <a:r>
              <a:rPr lang="en-US" altLang="en-US" sz="2100" dirty="0"/>
              <a:t>	D, </a:t>
            </a:r>
            <a:r>
              <a:rPr lang="en-US" altLang="en-US" sz="2100" dirty="0" err="1"/>
              <a:t>eax</a:t>
            </a:r>
            <a:endParaRPr lang="en-US" altLang="en-US" sz="2100" dirty="0"/>
          </a:p>
        </p:txBody>
      </p:sp>
      <p:sp>
        <p:nvSpPr>
          <p:cNvPr id="45062" name="Text Box 6"/>
          <p:cNvSpPr txBox="1">
            <a:spLocks noChangeArrowheads="1"/>
          </p:cNvSpPr>
          <p:nvPr/>
        </p:nvSpPr>
        <p:spPr bwMode="auto">
          <a:xfrm>
            <a:off x="6124399" y="3612253"/>
            <a:ext cx="3135511" cy="2273300"/>
          </a:xfrm>
          <a:prstGeom prst="rect">
            <a:avLst/>
          </a:prstGeom>
          <a:solidFill>
            <a:srgbClr val="FFCCFF"/>
          </a:solidFill>
          <a:ln w="9525">
            <a:solidFill>
              <a:schemeClr val="tx1"/>
            </a:solidFill>
            <a:miter lim="800000"/>
            <a:headEnd/>
            <a:tailEnd/>
          </a:ln>
        </p:spPr>
        <p:txBody>
          <a:bodyPr wrap="square" tIns="137160" bIns="137160">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100" dirty="0">
                <a:solidFill>
                  <a:schemeClr val="tx2"/>
                </a:solidFill>
              </a:rPr>
              <a:t>Intel Machine Language:</a:t>
            </a:r>
          </a:p>
          <a:p>
            <a:pPr eaLnBrk="1" hangingPunct="1">
              <a:spcBef>
                <a:spcPct val="30000"/>
              </a:spcBef>
              <a:buFontTx/>
              <a:buNone/>
            </a:pPr>
            <a:r>
              <a:rPr lang="en-US" altLang="en-US" sz="2100" dirty="0"/>
              <a:t>A1 00404000</a:t>
            </a:r>
          </a:p>
          <a:p>
            <a:pPr eaLnBrk="1" hangingPunct="1">
              <a:spcBef>
                <a:spcPct val="30000"/>
              </a:spcBef>
              <a:buFontTx/>
              <a:buNone/>
            </a:pPr>
            <a:r>
              <a:rPr lang="en-US" altLang="en-US" sz="2100" dirty="0"/>
              <a:t>F7 25 00404004</a:t>
            </a:r>
          </a:p>
          <a:p>
            <a:pPr eaLnBrk="1" hangingPunct="1">
              <a:spcBef>
                <a:spcPct val="30000"/>
              </a:spcBef>
              <a:buFontTx/>
              <a:buNone/>
            </a:pPr>
            <a:r>
              <a:rPr lang="en-US" altLang="en-US" sz="2100" dirty="0"/>
              <a:t>83 C0 0A</a:t>
            </a:r>
          </a:p>
          <a:p>
            <a:pPr eaLnBrk="1" hangingPunct="1">
              <a:spcBef>
                <a:spcPct val="30000"/>
              </a:spcBef>
              <a:buFontTx/>
              <a:buNone/>
            </a:pPr>
            <a:r>
              <a:rPr lang="en-US" altLang="en-US" sz="2100" dirty="0"/>
              <a:t>A3 00404008</a:t>
            </a:r>
          </a:p>
        </p:txBody>
      </p:sp>
      <p:sp>
        <p:nvSpPr>
          <p:cNvPr id="45063" name="AutoShape 7"/>
          <p:cNvSpPr>
            <a:spLocks noChangeArrowheads="1"/>
          </p:cNvSpPr>
          <p:nvPr/>
        </p:nvSpPr>
        <p:spPr bwMode="auto">
          <a:xfrm>
            <a:off x="3474067" y="2133686"/>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5064" name="AutoShape 8"/>
          <p:cNvSpPr>
            <a:spLocks noChangeArrowheads="1"/>
          </p:cNvSpPr>
          <p:nvPr/>
        </p:nvSpPr>
        <p:spPr bwMode="auto">
          <a:xfrm>
            <a:off x="3474067" y="3144594"/>
            <a:ext cx="346075" cy="419100"/>
          </a:xfrm>
          <a:prstGeom prst="downArrow">
            <a:avLst>
              <a:gd name="adj1" fmla="val 49537"/>
              <a:gd name="adj2" fmla="val 58257"/>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5065" name="AutoShape 9"/>
          <p:cNvSpPr>
            <a:spLocks noChangeArrowheads="1"/>
          </p:cNvSpPr>
          <p:nvPr/>
        </p:nvSpPr>
        <p:spPr bwMode="auto">
          <a:xfrm rot="-5400000">
            <a:off x="5619484" y="4684623"/>
            <a:ext cx="346075" cy="66375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5066" name="Rectangle 10"/>
          <p:cNvSpPr>
            <a:spLocks noChangeArrowheads="1"/>
          </p:cNvSpPr>
          <p:nvPr/>
        </p:nvSpPr>
        <p:spPr bwMode="auto">
          <a:xfrm>
            <a:off x="7550533" y="2699147"/>
            <a:ext cx="3893970" cy="82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solidFill>
                  <a:srgbClr val="FF0000"/>
                </a:solidFill>
              </a:rPr>
              <a:t>A statement in a high-level language is translated typically into several machine-level instructions</a:t>
            </a:r>
          </a:p>
        </p:txBody>
      </p:sp>
      <p:sp>
        <p:nvSpPr>
          <p:cNvPr id="7" name="Footer Placeholder 6"/>
          <p:cNvSpPr>
            <a:spLocks noGrp="1"/>
          </p:cNvSpPr>
          <p:nvPr>
            <p:ph type="ftr" sz="quarter" idx="11"/>
          </p:nvPr>
        </p:nvSpPr>
        <p:spPr>
          <a:xfrm>
            <a:off x="3897583" y="5998015"/>
            <a:ext cx="7305900" cy="279400"/>
          </a:xfrm>
        </p:spPr>
        <p:txBody>
          <a:bodyPr/>
          <a:lstStyle/>
          <a:p>
            <a:r>
              <a:rPr lang="en-US" dirty="0" smtClean="0"/>
              <a:t>Computer Organization and Assembly Language-NUCES</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657027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Assembly Language</a:t>
            </a:r>
            <a:endParaRPr lang="en-US" dirty="0"/>
          </a:p>
        </p:txBody>
      </p:sp>
      <p:sp>
        <p:nvSpPr>
          <p:cNvPr id="3" name="Content Placeholder 2"/>
          <p:cNvSpPr>
            <a:spLocks noGrp="1"/>
          </p:cNvSpPr>
          <p:nvPr>
            <p:ph idx="1"/>
          </p:nvPr>
        </p:nvSpPr>
        <p:spPr>
          <a:xfrm>
            <a:off x="1295402" y="2584360"/>
            <a:ext cx="8915400" cy="4082265"/>
          </a:xfrm>
        </p:spPr>
        <p:txBody>
          <a:bodyPr>
            <a:normAutofit/>
          </a:bodyPr>
          <a:lstStyle/>
          <a:p>
            <a:r>
              <a:rPr lang="en-US" dirty="0" smtClean="0"/>
              <a:t>Following are some reasons for studying assembly language.</a:t>
            </a:r>
          </a:p>
          <a:p>
            <a:pPr>
              <a:buFont typeface="+mj-lt"/>
              <a:buAutoNum type="arabicPeriod"/>
            </a:pPr>
            <a:r>
              <a:rPr lang="en-US" dirty="0" smtClean="0"/>
              <a:t>Assembly language helps use to optimize out code.</a:t>
            </a:r>
          </a:p>
          <a:p>
            <a:pPr lvl="1"/>
            <a:r>
              <a:rPr lang="en-US" dirty="0" smtClean="0"/>
              <a:t>Optimization can be done in term of space.</a:t>
            </a:r>
          </a:p>
          <a:p>
            <a:pPr lvl="1"/>
            <a:r>
              <a:rPr lang="en-US" dirty="0"/>
              <a:t>Optimization can be done in term of </a:t>
            </a:r>
            <a:r>
              <a:rPr lang="en-US" dirty="0" smtClean="0"/>
              <a:t>Time.</a:t>
            </a:r>
            <a:endParaRPr lang="en-US" dirty="0"/>
          </a:p>
          <a:p>
            <a:pPr lvl="1"/>
            <a:r>
              <a:rPr lang="en-US" dirty="0"/>
              <a:t>Optimization can be done in term of </a:t>
            </a:r>
            <a:r>
              <a:rPr lang="en-US" dirty="0" smtClean="0"/>
              <a:t>Processing speed.</a:t>
            </a:r>
          </a:p>
          <a:p>
            <a:pPr>
              <a:buFont typeface="+mj-lt"/>
              <a:buAutoNum type="arabicPeriod" startAt="2"/>
            </a:pPr>
            <a:r>
              <a:rPr lang="en-US" dirty="0" smtClean="0"/>
              <a:t>Good for real time applications</a:t>
            </a:r>
          </a:p>
          <a:p>
            <a:pPr>
              <a:buFont typeface="+mj-lt"/>
              <a:buAutoNum type="arabicPeriod" startAt="2"/>
            </a:pPr>
            <a:r>
              <a:rPr lang="en-US" dirty="0" smtClean="0"/>
              <a:t>Embedded programming</a:t>
            </a:r>
          </a:p>
          <a:p>
            <a:pPr>
              <a:buFont typeface="+mj-lt"/>
              <a:buAutoNum type="arabicPeriod" startAt="2"/>
            </a:pPr>
            <a:endParaRPr lang="en-US" dirty="0"/>
          </a:p>
        </p:txBody>
      </p:sp>
      <p:sp>
        <p:nvSpPr>
          <p:cNvPr id="5" name="Footer Placeholder 4"/>
          <p:cNvSpPr>
            <a:spLocks noGrp="1"/>
          </p:cNvSpPr>
          <p:nvPr>
            <p:ph type="ftr" sz="quarter" idx="11"/>
          </p:nvPr>
        </p:nvSpPr>
        <p:spPr>
          <a:xfrm>
            <a:off x="4231785" y="5969000"/>
            <a:ext cx="7305900" cy="279400"/>
          </a:xfrm>
        </p:spPr>
        <p:txBody>
          <a:bodyPr/>
          <a:lstStyle/>
          <a:p>
            <a:r>
              <a:rPr lang="en-US" dirty="0" smtClean="0"/>
              <a:t>Computer Organization and Assembly Language-NUCES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816086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1365161" y="423865"/>
            <a:ext cx="9601200" cy="1303337"/>
          </a:xfrm>
        </p:spPr>
        <p:txBody>
          <a:bodyPr/>
          <a:lstStyle/>
          <a:p>
            <a:pPr eaLnBrk="1" hangingPunct="1"/>
            <a:r>
              <a:rPr lang="en-US" altLang="en-US" sz="3200" dirty="0"/>
              <a:t>Programmer’s View of a Computer System</a:t>
            </a:r>
          </a:p>
        </p:txBody>
      </p:sp>
      <p:sp>
        <p:nvSpPr>
          <p:cNvPr id="57347" name="Text Box 3"/>
          <p:cNvSpPr txBox="1">
            <a:spLocks noChangeArrowheads="1"/>
          </p:cNvSpPr>
          <p:nvPr/>
        </p:nvSpPr>
        <p:spPr bwMode="auto">
          <a:xfrm>
            <a:off x="7239000" y="4724400"/>
            <a:ext cx="2971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100"/>
          </a:p>
        </p:txBody>
      </p:sp>
      <p:sp>
        <p:nvSpPr>
          <p:cNvPr id="57348" name="Line 37"/>
          <p:cNvSpPr>
            <a:spLocks noChangeShapeType="1"/>
          </p:cNvSpPr>
          <p:nvPr/>
        </p:nvSpPr>
        <p:spPr bwMode="auto">
          <a:xfrm flipV="1">
            <a:off x="2859110" y="2392363"/>
            <a:ext cx="11090" cy="317130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49" name="Text Box 38"/>
          <p:cNvSpPr txBox="1">
            <a:spLocks noChangeArrowheads="1"/>
          </p:cNvSpPr>
          <p:nvPr/>
        </p:nvSpPr>
        <p:spPr bwMode="auto">
          <a:xfrm>
            <a:off x="2063750" y="1527175"/>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1800"/>
              <a:t>Increased level of abstraction</a:t>
            </a:r>
          </a:p>
        </p:txBody>
      </p:sp>
      <p:sp>
        <p:nvSpPr>
          <p:cNvPr id="57350" name="Line 39"/>
          <p:cNvSpPr>
            <a:spLocks noChangeShapeType="1"/>
          </p:cNvSpPr>
          <p:nvPr/>
        </p:nvSpPr>
        <p:spPr bwMode="auto">
          <a:xfrm flipV="1">
            <a:off x="9264649" y="2392364"/>
            <a:ext cx="0" cy="2632118"/>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7351" name="Text Box 40"/>
          <p:cNvSpPr txBox="1">
            <a:spLocks noChangeArrowheads="1"/>
          </p:cNvSpPr>
          <p:nvPr/>
        </p:nvSpPr>
        <p:spPr bwMode="auto">
          <a:xfrm>
            <a:off x="8458993" y="5044461"/>
            <a:ext cx="16113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1800" dirty="0"/>
              <a:t>Each level hides the details of the level below it</a:t>
            </a:r>
          </a:p>
        </p:txBody>
      </p:sp>
      <p:pic>
        <p:nvPicPr>
          <p:cNvPr id="57352" name="Picture 3"/>
          <p:cNvPicPr>
            <a:picLocks noChangeAspect="1"/>
          </p:cNvPicPr>
          <p:nvPr/>
        </p:nvPicPr>
        <p:blipFill>
          <a:blip r:embed="rId3">
            <a:extLst>
              <a:ext uri="{28A0092B-C50C-407E-A947-70E740481C1C}">
                <a14:useLocalDpi xmlns:a14="http://schemas.microsoft.com/office/drawing/2010/main" val="0"/>
              </a:ext>
            </a:extLst>
          </a:blip>
          <a:srcRect r="20683"/>
          <a:stretch>
            <a:fillRect/>
          </a:stretch>
        </p:blipFill>
        <p:spPr bwMode="auto">
          <a:xfrm>
            <a:off x="3671095" y="2392364"/>
            <a:ext cx="4100512"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4260325" y="5955686"/>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119165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197735" y="634934"/>
            <a:ext cx="9601200" cy="1303337"/>
          </a:xfrm>
        </p:spPr>
        <p:txBody>
          <a:bodyPr/>
          <a:lstStyle/>
          <a:p>
            <a:pPr eaLnBrk="1" hangingPunct="1"/>
            <a:r>
              <a:rPr lang="en-US" altLang="en-US" dirty="0" smtClean="0"/>
              <a:t>Programmer's View – 2</a:t>
            </a:r>
          </a:p>
        </p:txBody>
      </p:sp>
      <p:sp>
        <p:nvSpPr>
          <p:cNvPr id="59395" name="Rectangle 4"/>
          <p:cNvSpPr>
            <a:spLocks noGrp="1" noChangeArrowheads="1"/>
          </p:cNvSpPr>
          <p:nvPr>
            <p:ph type="body" idx="4294967295"/>
          </p:nvPr>
        </p:nvSpPr>
        <p:spPr>
          <a:xfrm>
            <a:off x="1422400" y="1761186"/>
            <a:ext cx="8198118" cy="4207814"/>
          </a:xfrm>
          <a:noFill/>
        </p:spPr>
        <p:txBody>
          <a:bodyPr>
            <a:normAutofit/>
          </a:bodyPr>
          <a:lstStyle/>
          <a:p>
            <a:pPr eaLnBrk="1" hangingPunct="1">
              <a:lnSpc>
                <a:spcPct val="90000"/>
              </a:lnSpc>
            </a:pPr>
            <a:r>
              <a:rPr lang="en-US" altLang="en-US" sz="1800" b="1" dirty="0"/>
              <a:t>High Level Language(Level 4  )</a:t>
            </a:r>
          </a:p>
          <a:p>
            <a:pPr lvl="1" eaLnBrk="1" hangingPunct="1">
              <a:lnSpc>
                <a:spcPct val="90000"/>
              </a:lnSpc>
            </a:pPr>
            <a:r>
              <a:rPr lang="en-US" altLang="en-US" dirty="0"/>
              <a:t>powerful statements</a:t>
            </a:r>
          </a:p>
          <a:p>
            <a:pPr lvl="1" eaLnBrk="1" hangingPunct="1">
              <a:lnSpc>
                <a:spcPct val="90000"/>
              </a:lnSpc>
            </a:pPr>
            <a:r>
              <a:rPr lang="en-US" altLang="en-US" dirty="0"/>
              <a:t>Such as Java, C++, Pascal, Visual Basic . . .</a:t>
            </a:r>
          </a:p>
          <a:p>
            <a:pPr lvl="1" eaLnBrk="1" hangingPunct="1">
              <a:lnSpc>
                <a:spcPct val="90000"/>
              </a:lnSpc>
            </a:pPr>
            <a:r>
              <a:rPr lang="en-US" altLang="en-US" dirty="0"/>
              <a:t>Programs compile into assembly language level (Level 3</a:t>
            </a:r>
            <a:r>
              <a:rPr lang="en-US" altLang="en-US" dirty="0" smtClean="0"/>
              <a:t>)</a:t>
            </a:r>
            <a:endParaRPr lang="en-US" altLang="en-US" b="1" dirty="0"/>
          </a:p>
          <a:p>
            <a:pPr eaLnBrk="1" hangingPunct="1">
              <a:lnSpc>
                <a:spcPct val="90000"/>
              </a:lnSpc>
            </a:pPr>
            <a:r>
              <a:rPr lang="en-US" altLang="en-US" sz="1800" b="1" dirty="0"/>
              <a:t> Assembly Language (Level 3)</a:t>
            </a:r>
          </a:p>
          <a:p>
            <a:pPr lvl="1" eaLnBrk="1" hangingPunct="1">
              <a:lnSpc>
                <a:spcPct val="90000"/>
              </a:lnSpc>
            </a:pPr>
            <a:r>
              <a:rPr lang="en-US" altLang="en-US" dirty="0"/>
              <a:t>Above the ISA level,</a:t>
            </a:r>
          </a:p>
          <a:p>
            <a:pPr lvl="1" eaLnBrk="1" hangingPunct="1">
              <a:lnSpc>
                <a:spcPct val="90000"/>
              </a:lnSpc>
            </a:pPr>
            <a:r>
              <a:rPr lang="en-US" altLang="en-US" dirty="0"/>
              <a:t>Instruction mnemonics are used</a:t>
            </a:r>
          </a:p>
          <a:p>
            <a:pPr lvl="1" eaLnBrk="1" hangingPunct="1">
              <a:lnSpc>
                <a:spcPct val="90000"/>
              </a:lnSpc>
            </a:pPr>
            <a:r>
              <a:rPr lang="en-US" altLang="en-US" dirty="0"/>
              <a:t>Have one-to-one correspondence to machine language</a:t>
            </a:r>
          </a:p>
          <a:p>
            <a:pPr lvl="1" eaLnBrk="1" hangingPunct="1">
              <a:lnSpc>
                <a:spcPct val="90000"/>
              </a:lnSpc>
            </a:pPr>
            <a:r>
              <a:rPr lang="en-US" altLang="en-US" dirty="0"/>
              <a:t>Calls functions written at the operating system level</a:t>
            </a:r>
          </a:p>
          <a:p>
            <a:pPr lvl="1" eaLnBrk="1" hangingPunct="1">
              <a:lnSpc>
                <a:spcPct val="90000"/>
              </a:lnSpc>
            </a:pPr>
            <a:r>
              <a:rPr lang="en-US" altLang="en-US" dirty="0"/>
              <a:t>Programs are translated into machine language (Level 2)</a:t>
            </a:r>
          </a:p>
          <a:p>
            <a:pPr lvl="1" eaLnBrk="1" hangingPunct="1">
              <a:lnSpc>
                <a:spcPct val="90000"/>
              </a:lnSpc>
            </a:pPr>
            <a:endParaRPr lang="en-US" altLang="en-US" dirty="0"/>
          </a:p>
        </p:txBody>
      </p:sp>
      <p:sp>
        <p:nvSpPr>
          <p:cNvPr id="2" name="Footer Placeholder 1"/>
          <p:cNvSpPr>
            <a:spLocks noGrp="1"/>
          </p:cNvSpPr>
          <p:nvPr>
            <p:ph type="ftr" sz="quarter" idx="11"/>
          </p:nvPr>
        </p:nvSpPr>
        <p:spPr>
          <a:xfrm>
            <a:off x="4038601" y="5969000"/>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28252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422400" y="815238"/>
            <a:ext cx="9601200" cy="1303337"/>
          </a:xfrm>
        </p:spPr>
        <p:txBody>
          <a:bodyPr/>
          <a:lstStyle/>
          <a:p>
            <a:pPr eaLnBrk="1" hangingPunct="1"/>
            <a:r>
              <a:rPr lang="en-US" altLang="en-US" dirty="0" smtClean="0"/>
              <a:t>Programmer's View – 3</a:t>
            </a:r>
          </a:p>
        </p:txBody>
      </p:sp>
      <p:sp>
        <p:nvSpPr>
          <p:cNvPr id="61443" name="Rectangle 4"/>
          <p:cNvSpPr>
            <a:spLocks noGrp="1" noChangeArrowheads="1"/>
          </p:cNvSpPr>
          <p:nvPr>
            <p:ph type="body" idx="4294967295"/>
          </p:nvPr>
        </p:nvSpPr>
        <p:spPr>
          <a:xfrm>
            <a:off x="1422400" y="1962150"/>
            <a:ext cx="8178800" cy="4895850"/>
          </a:xfrm>
          <a:noFill/>
        </p:spPr>
        <p:txBody>
          <a:bodyPr/>
          <a:lstStyle/>
          <a:p>
            <a:pPr eaLnBrk="1" hangingPunct="1">
              <a:lnSpc>
                <a:spcPct val="80000"/>
              </a:lnSpc>
            </a:pPr>
            <a:r>
              <a:rPr lang="en-US" altLang="en-US" sz="2000" b="1" dirty="0"/>
              <a:t>Instruction Set Architecture (Level 2)</a:t>
            </a:r>
          </a:p>
          <a:p>
            <a:pPr lvl="1" eaLnBrk="1" hangingPunct="1">
              <a:lnSpc>
                <a:spcPct val="80000"/>
              </a:lnSpc>
            </a:pPr>
            <a:r>
              <a:rPr lang="en-US" altLang="en-US" dirty="0"/>
              <a:t>Specifies how a processor functions</a:t>
            </a:r>
          </a:p>
          <a:p>
            <a:pPr lvl="1" eaLnBrk="1" hangingPunct="1">
              <a:lnSpc>
                <a:spcPct val="80000"/>
              </a:lnSpc>
            </a:pPr>
            <a:r>
              <a:rPr lang="en-US" altLang="en-US" dirty="0"/>
              <a:t>Machine instructions, registers, and memory are exposed</a:t>
            </a:r>
          </a:p>
          <a:p>
            <a:pPr lvl="1" eaLnBrk="1" hangingPunct="1">
              <a:lnSpc>
                <a:spcPct val="80000"/>
              </a:lnSpc>
            </a:pPr>
            <a:r>
              <a:rPr lang="en-US" altLang="en-US" dirty="0"/>
              <a:t>Machine language is executed by Level </a:t>
            </a:r>
            <a:r>
              <a:rPr lang="en-US" altLang="en-US" dirty="0" smtClean="0"/>
              <a:t>1</a:t>
            </a:r>
          </a:p>
          <a:p>
            <a:pPr marL="457200" lvl="1" indent="0" eaLnBrk="1" hangingPunct="1">
              <a:lnSpc>
                <a:spcPct val="80000"/>
              </a:lnSpc>
              <a:buNone/>
            </a:pPr>
            <a:endParaRPr lang="en-US" altLang="en-US" dirty="0"/>
          </a:p>
          <a:p>
            <a:pPr eaLnBrk="1" hangingPunct="1">
              <a:lnSpc>
                <a:spcPct val="80000"/>
              </a:lnSpc>
            </a:pPr>
            <a:r>
              <a:rPr lang="en-US" altLang="en-US" sz="2000" b="1" dirty="0"/>
              <a:t>Digital Logic (Level 1)</a:t>
            </a:r>
          </a:p>
          <a:p>
            <a:pPr lvl="1" eaLnBrk="1" hangingPunct="1">
              <a:lnSpc>
                <a:spcPct val="80000"/>
              </a:lnSpc>
            </a:pPr>
            <a:r>
              <a:rPr lang="en-US" altLang="en-US" dirty="0"/>
              <a:t>Implements the microarchitecture</a:t>
            </a:r>
          </a:p>
          <a:p>
            <a:pPr lvl="1" eaLnBrk="1" hangingPunct="1">
              <a:lnSpc>
                <a:spcPct val="80000"/>
              </a:lnSpc>
            </a:pPr>
            <a:r>
              <a:rPr lang="en-US" altLang="en-US" dirty="0"/>
              <a:t>Uses digital logic gates</a:t>
            </a:r>
          </a:p>
          <a:p>
            <a:pPr lvl="1" eaLnBrk="1" hangingPunct="1">
              <a:lnSpc>
                <a:spcPct val="80000"/>
              </a:lnSpc>
            </a:pPr>
            <a:r>
              <a:rPr lang="en-US" altLang="en-US" dirty="0"/>
              <a:t>Logic gates are implemented using transistors</a:t>
            </a:r>
          </a:p>
        </p:txBody>
      </p:sp>
      <p:sp>
        <p:nvSpPr>
          <p:cNvPr id="2" name="Footer Placeholder 1"/>
          <p:cNvSpPr>
            <a:spLocks noGrp="1"/>
          </p:cNvSpPr>
          <p:nvPr>
            <p:ph type="ftr" sz="quarter" idx="11"/>
          </p:nvPr>
        </p:nvSpPr>
        <p:spPr>
          <a:xfrm>
            <a:off x="3948448" y="5985993"/>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063991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Reference</a:t>
            </a:r>
          </a:p>
        </p:txBody>
      </p:sp>
      <p:sp>
        <p:nvSpPr>
          <p:cNvPr id="63491" name="Content Placeholder 2"/>
          <p:cNvSpPr>
            <a:spLocks noGrp="1"/>
          </p:cNvSpPr>
          <p:nvPr>
            <p:ph idx="1"/>
          </p:nvPr>
        </p:nvSpPr>
        <p:spPr/>
        <p:txBody>
          <a:bodyPr/>
          <a:lstStyle/>
          <a:p>
            <a:r>
              <a:rPr lang="en-US" altLang="en-US" dirty="0" smtClean="0"/>
              <a:t>Chapter #1</a:t>
            </a:r>
          </a:p>
          <a:p>
            <a:pPr lvl="1"/>
            <a:r>
              <a:rPr lang="en-US" altLang="en-US" dirty="0" smtClean="0"/>
              <a:t>Assembly Language for x86 Processor 7</a:t>
            </a:r>
            <a:r>
              <a:rPr lang="en-US" altLang="en-US" baseline="30000" dirty="0" smtClean="0"/>
              <a:t>th</a:t>
            </a:r>
            <a:r>
              <a:rPr lang="en-US" altLang="en-US" dirty="0" smtClean="0"/>
              <a:t> Edition</a:t>
            </a:r>
          </a:p>
          <a:p>
            <a:pPr lvl="2"/>
            <a:r>
              <a:rPr lang="en-US" altLang="en-US" dirty="0" smtClean="0"/>
              <a:t>By Kip Irvine</a:t>
            </a:r>
          </a:p>
          <a:p>
            <a:pPr lvl="2"/>
            <a:endParaRPr lang="en-US" altLang="en-US" dirty="0" smtClean="0"/>
          </a:p>
          <a:p>
            <a:pPr lvl="1"/>
            <a:endParaRPr lang="en-US" altLang="en-US" dirty="0" smtClean="0"/>
          </a:p>
        </p:txBody>
      </p:sp>
      <p:sp>
        <p:nvSpPr>
          <p:cNvPr id="2" name="Footer Placeholder 1"/>
          <p:cNvSpPr>
            <a:spLocks noGrp="1"/>
          </p:cNvSpPr>
          <p:nvPr>
            <p:ph type="ftr" sz="quarter" idx="11"/>
          </p:nvPr>
        </p:nvSpPr>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649763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Computer Organization and Assembly Language-NUCES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56845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Welcome to </a:t>
            </a:r>
            <a:r>
              <a:rPr lang="en-US" dirty="0" smtClean="0"/>
              <a:t>COAL</a:t>
            </a:r>
            <a:endParaRPr lang="en-US" dirty="0"/>
          </a:p>
          <a:p>
            <a:r>
              <a:rPr lang="en-US" dirty="0"/>
              <a:t>Course Contents</a:t>
            </a:r>
          </a:p>
          <a:p>
            <a:r>
              <a:rPr lang="en-US" dirty="0"/>
              <a:t>Assembly-, Machine-, and High-Level Languages</a:t>
            </a:r>
          </a:p>
          <a:p>
            <a:r>
              <a:rPr lang="en-US" dirty="0"/>
              <a:t>Assembly Language Programming Tools</a:t>
            </a:r>
          </a:p>
          <a:p>
            <a:r>
              <a:rPr lang="en-US" dirty="0"/>
              <a:t>Programmer’s View of a Computer System</a:t>
            </a:r>
          </a:p>
          <a:p>
            <a:r>
              <a:rPr lang="en-US" dirty="0"/>
              <a:t>Data Representation</a:t>
            </a:r>
          </a:p>
          <a:p>
            <a:endParaRPr lang="en-US" dirty="0"/>
          </a:p>
        </p:txBody>
      </p:sp>
      <p:sp>
        <p:nvSpPr>
          <p:cNvPr id="4" name="Footer Placeholder 3"/>
          <p:cNvSpPr>
            <a:spLocks noGrp="1"/>
          </p:cNvSpPr>
          <p:nvPr>
            <p:ph type="ftr" sz="quarter" idx="11"/>
          </p:nvPr>
        </p:nvSpPr>
        <p:spPr>
          <a:xfrm>
            <a:off x="4180268" y="5969000"/>
            <a:ext cx="7305900" cy="279400"/>
          </a:xfrm>
        </p:spPr>
        <p:txBody>
          <a:bodyPr/>
          <a:lstStyle/>
          <a:p>
            <a:r>
              <a:rPr lang="en-US" dirty="0" smtClean="0"/>
              <a:t>Computer Organization and Assembly Language-NUCES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865374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Welcome to COAL</a:t>
            </a:r>
            <a:endParaRPr lang="en-US" dirty="0"/>
          </a:p>
        </p:txBody>
      </p:sp>
      <p:sp>
        <p:nvSpPr>
          <p:cNvPr id="3" name="Content Placeholder 2"/>
          <p:cNvSpPr>
            <a:spLocks noGrp="1"/>
          </p:cNvSpPr>
          <p:nvPr>
            <p:ph idx="1"/>
          </p:nvPr>
        </p:nvSpPr>
        <p:spPr/>
        <p:txBody>
          <a:bodyPr>
            <a:normAutofit/>
          </a:bodyPr>
          <a:lstStyle/>
          <a:p>
            <a:r>
              <a:rPr lang="en-US" sz="2800" b="1" dirty="0" smtClean="0"/>
              <a:t>Course Instructor:</a:t>
            </a:r>
          </a:p>
          <a:p>
            <a:pPr lvl="3"/>
            <a:r>
              <a:rPr lang="en-US" sz="2400" dirty="0" smtClean="0"/>
              <a:t>Mehreen Javaid</a:t>
            </a:r>
          </a:p>
          <a:p>
            <a:pPr lvl="3"/>
            <a:r>
              <a:rPr lang="en-US" sz="2400" dirty="0" smtClean="0"/>
              <a:t>Office: 304G (A block)</a:t>
            </a:r>
          </a:p>
          <a:p>
            <a:pPr lvl="3"/>
            <a:r>
              <a:rPr lang="en-US" sz="2400" dirty="0" smtClean="0"/>
              <a:t>Email: mehreen.javaid@nu.edu.pk</a:t>
            </a:r>
          </a:p>
          <a:p>
            <a:pPr marL="1371600" lvl="3" indent="0">
              <a:buNone/>
            </a:pPr>
            <a:endParaRPr lang="en-US" sz="2400" dirty="0" smtClean="0"/>
          </a:p>
        </p:txBody>
      </p:sp>
      <p:sp>
        <p:nvSpPr>
          <p:cNvPr id="4" name="Footer Placeholder 3"/>
          <p:cNvSpPr>
            <a:spLocks noGrp="1"/>
          </p:cNvSpPr>
          <p:nvPr>
            <p:ph type="ftr" sz="quarter" idx="11"/>
          </p:nvPr>
        </p:nvSpPr>
        <p:spPr>
          <a:xfrm>
            <a:off x="3961327" y="5969000"/>
            <a:ext cx="7305900" cy="279400"/>
          </a:xfrm>
        </p:spPr>
        <p:txBody>
          <a:bodyPr/>
          <a:lstStyle/>
          <a:p>
            <a:r>
              <a:rPr lang="en-US" dirty="0" smtClean="0"/>
              <a:t>Computer Organization and Assembly Language-NUCES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640419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COAL</a:t>
            </a:r>
          </a:p>
        </p:txBody>
      </p:sp>
      <p:sp>
        <p:nvSpPr>
          <p:cNvPr id="3" name="Content Placeholder 2"/>
          <p:cNvSpPr>
            <a:spLocks noGrp="1"/>
          </p:cNvSpPr>
          <p:nvPr>
            <p:ph idx="1"/>
          </p:nvPr>
        </p:nvSpPr>
        <p:spPr/>
        <p:txBody>
          <a:bodyPr/>
          <a:lstStyle/>
          <a:p>
            <a:r>
              <a:rPr lang="en-US" dirty="0" smtClean="0"/>
              <a:t>Office Hours: </a:t>
            </a:r>
            <a:r>
              <a:rPr lang="en-US" altLang="en-US" dirty="0"/>
              <a:t>will be displayed on office door shortly</a:t>
            </a:r>
            <a:endParaRPr lang="en-US" dirty="0" smtClean="0"/>
          </a:p>
          <a:p>
            <a:r>
              <a:rPr lang="en-US" dirty="0" smtClean="0"/>
              <a:t>Google classroom</a:t>
            </a:r>
            <a:r>
              <a:rPr lang="en-US" dirty="0"/>
              <a:t>: </a:t>
            </a:r>
            <a:r>
              <a:rPr lang="en-US" dirty="0" smtClean="0"/>
              <a:t>gms2erf</a:t>
            </a:r>
          </a:p>
          <a:p>
            <a:r>
              <a:rPr lang="en-US" altLang="en-US" dirty="0"/>
              <a:t>Lab </a:t>
            </a:r>
            <a:r>
              <a:rPr lang="en-US" altLang="en-US" dirty="0" smtClean="0"/>
              <a:t>Instructor:</a:t>
            </a:r>
          </a:p>
          <a:p>
            <a:pPr lvl="1"/>
            <a:r>
              <a:rPr lang="en-US" dirty="0" smtClean="0"/>
              <a:t>Miss Amina Siddique</a:t>
            </a:r>
          </a:p>
          <a:p>
            <a:endParaRPr lang="en-US" dirty="0"/>
          </a:p>
        </p:txBody>
      </p:sp>
      <p:sp>
        <p:nvSpPr>
          <p:cNvPr id="4" name="Footer Placeholder 3"/>
          <p:cNvSpPr>
            <a:spLocks noGrp="1"/>
          </p:cNvSpPr>
          <p:nvPr>
            <p:ph type="ftr" sz="quarter" idx="11"/>
          </p:nvPr>
        </p:nvSpPr>
        <p:spPr>
          <a:xfrm>
            <a:off x="3858296" y="5969000"/>
            <a:ext cx="7305900" cy="279400"/>
          </a:xfrm>
        </p:spPr>
        <p:txBody>
          <a:bodyPr/>
          <a:lstStyle/>
          <a:p>
            <a:r>
              <a:rPr lang="en-US" dirty="0" smtClean="0"/>
              <a:t>Computer Organization and Assembly Language-NUCES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51976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Particulars</a:t>
            </a:r>
            <a:endParaRPr lang="en-US" dirty="0"/>
          </a:p>
        </p:txBody>
      </p:sp>
      <p:sp>
        <p:nvSpPr>
          <p:cNvPr id="3" name="Content Placeholder 2"/>
          <p:cNvSpPr>
            <a:spLocks noGrp="1"/>
          </p:cNvSpPr>
          <p:nvPr>
            <p:ph idx="1"/>
          </p:nvPr>
        </p:nvSpPr>
        <p:spPr/>
        <p:txBody>
          <a:bodyPr/>
          <a:lstStyle/>
          <a:p>
            <a:pPr>
              <a:lnSpc>
                <a:spcPct val="90000"/>
              </a:lnSpc>
            </a:pPr>
            <a:r>
              <a:rPr lang="en-US" altLang="en-US" dirty="0"/>
              <a:t>Credit Hours: </a:t>
            </a:r>
          </a:p>
          <a:p>
            <a:pPr lvl="1">
              <a:lnSpc>
                <a:spcPct val="90000"/>
              </a:lnSpc>
            </a:pPr>
            <a:r>
              <a:rPr lang="en-US" altLang="en-US" dirty="0"/>
              <a:t>4.0 [3+1]</a:t>
            </a:r>
          </a:p>
          <a:p>
            <a:pPr>
              <a:lnSpc>
                <a:spcPct val="90000"/>
              </a:lnSpc>
            </a:pPr>
            <a:r>
              <a:rPr lang="en-US" altLang="en-US" dirty="0"/>
              <a:t>Course Structure: </a:t>
            </a:r>
          </a:p>
          <a:p>
            <a:pPr lvl="1">
              <a:lnSpc>
                <a:spcPct val="90000"/>
              </a:lnSpc>
            </a:pPr>
            <a:r>
              <a:rPr lang="en-US" altLang="en-US" dirty="0" smtClean="0"/>
              <a:t>Two Lectures </a:t>
            </a:r>
            <a:r>
              <a:rPr lang="en-US" altLang="en-US" dirty="0"/>
              <a:t>a week (Each of duration </a:t>
            </a:r>
            <a:r>
              <a:rPr lang="en-US" altLang="en-US" dirty="0" smtClean="0"/>
              <a:t>1.5 </a:t>
            </a:r>
            <a:r>
              <a:rPr lang="en-US" altLang="en-US" dirty="0"/>
              <a:t>hour).</a:t>
            </a:r>
          </a:p>
          <a:p>
            <a:pPr lvl="1">
              <a:lnSpc>
                <a:spcPct val="90000"/>
              </a:lnSpc>
            </a:pPr>
            <a:r>
              <a:rPr lang="en-US" altLang="en-US" dirty="0"/>
              <a:t>One lab of 3-hr in each week</a:t>
            </a:r>
          </a:p>
          <a:p>
            <a:endParaRPr lang="en-US" dirty="0"/>
          </a:p>
        </p:txBody>
      </p:sp>
      <p:sp>
        <p:nvSpPr>
          <p:cNvPr id="4" name="Footer Placeholder 3"/>
          <p:cNvSpPr>
            <a:spLocks noGrp="1"/>
          </p:cNvSpPr>
          <p:nvPr>
            <p:ph type="ftr" sz="quarter" idx="11"/>
          </p:nvPr>
        </p:nvSpPr>
        <p:spPr>
          <a:xfrm>
            <a:off x="3884055" y="5969000"/>
            <a:ext cx="7305900" cy="279400"/>
          </a:xfrm>
        </p:spPr>
        <p:txBody>
          <a:bodyPr/>
          <a:lstStyle/>
          <a:p>
            <a:r>
              <a:rPr lang="en-US" dirty="0" smtClean="0"/>
              <a:t>Computer Organization and Assembly Language-NUCES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600316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543756" y="727164"/>
            <a:ext cx="8796866" cy="1022614"/>
          </a:xfrm>
        </p:spPr>
        <p:txBody>
          <a:bodyPr>
            <a:normAutofit/>
          </a:bodyPr>
          <a:lstStyle/>
          <a:p>
            <a:pPr eaLnBrk="1" hangingPunct="1"/>
            <a:r>
              <a:rPr lang="en-US" altLang="en-US" dirty="0" smtClean="0"/>
              <a:t>Text Books</a:t>
            </a:r>
          </a:p>
        </p:txBody>
      </p:sp>
      <p:sp>
        <p:nvSpPr>
          <p:cNvPr id="14339" name="Rectangle 3"/>
          <p:cNvSpPr>
            <a:spLocks noGrp="1" noChangeArrowheads="1"/>
          </p:cNvSpPr>
          <p:nvPr>
            <p:ph type="body" idx="4294967295"/>
          </p:nvPr>
        </p:nvSpPr>
        <p:spPr>
          <a:xfrm>
            <a:off x="835378" y="2052638"/>
            <a:ext cx="8229600" cy="1295400"/>
          </a:xfrm>
        </p:spPr>
        <p:txBody>
          <a:bodyPr/>
          <a:lstStyle/>
          <a:p>
            <a:pPr marL="342900" lvl="1" indent="-342900">
              <a:defRPr/>
            </a:pPr>
            <a:r>
              <a:rPr lang="en-US" dirty="0"/>
              <a:t>Computer Organization and Architecture, </a:t>
            </a:r>
            <a:r>
              <a:rPr lang="en-US" dirty="0" smtClean="0"/>
              <a:t>William </a:t>
            </a:r>
            <a:r>
              <a:rPr lang="en-US" dirty="0"/>
              <a:t>Stallings, 10</a:t>
            </a:r>
            <a:r>
              <a:rPr lang="en-US" baseline="30000" dirty="0"/>
              <a:t>th</a:t>
            </a:r>
            <a:r>
              <a:rPr lang="en-US" dirty="0"/>
              <a:t>  Edition </a:t>
            </a:r>
          </a:p>
          <a:p>
            <a:pPr>
              <a:defRPr/>
            </a:pPr>
            <a:r>
              <a:rPr lang="en-US" sz="2000" dirty="0" smtClean="0"/>
              <a:t> Kip </a:t>
            </a:r>
            <a:r>
              <a:rPr lang="en-US" sz="2000" dirty="0"/>
              <a:t>Irvine: Assembly Language for x86 </a:t>
            </a:r>
            <a:r>
              <a:rPr lang="en-US" sz="2000" dirty="0" smtClean="0"/>
              <a:t>Processors 7</a:t>
            </a:r>
            <a:r>
              <a:rPr lang="en-US" sz="2000" baseline="30000" dirty="0" smtClean="0"/>
              <a:t>th</a:t>
            </a:r>
            <a:r>
              <a:rPr lang="en-US" sz="2000" dirty="0" smtClean="0"/>
              <a:t> </a:t>
            </a:r>
            <a:r>
              <a:rPr lang="en-US" sz="2000" dirty="0"/>
              <a:t>edition </a:t>
            </a:r>
          </a:p>
        </p:txBody>
      </p:sp>
      <p:sp>
        <p:nvSpPr>
          <p:cNvPr id="14340" name="Rectangle 4"/>
          <p:cNvSpPr>
            <a:spLocks noChangeArrowheads="1"/>
          </p:cNvSpPr>
          <p:nvPr/>
        </p:nvSpPr>
        <p:spPr bwMode="auto">
          <a:xfrm>
            <a:off x="1397001" y="3348038"/>
            <a:ext cx="27178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FF0000"/>
                </a:solidFill>
              </a:rPr>
              <a:t>Read the textbook!</a:t>
            </a:r>
          </a:p>
          <a:p>
            <a:pPr lvl="1" eaLnBrk="1" hangingPunct="1"/>
            <a:r>
              <a:rPr lang="en-US" altLang="en-US" sz="2000" dirty="0"/>
              <a:t>Key for learning and obtaining a good grade</a:t>
            </a:r>
          </a:p>
        </p:txBody>
      </p:sp>
      <p:pic>
        <p:nvPicPr>
          <p:cNvPr id="1434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4978" y="2978233"/>
            <a:ext cx="2303462"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53503" y="2978233"/>
            <a:ext cx="270827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1774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057400" y="1089379"/>
            <a:ext cx="8229600" cy="792163"/>
          </a:xfrm>
        </p:spPr>
        <p:txBody>
          <a:bodyPr/>
          <a:lstStyle/>
          <a:p>
            <a:r>
              <a:rPr lang="en-US" altLang="en-US" dirty="0" smtClean="0"/>
              <a:t>Tentative Grading Policy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0481035"/>
              </p:ext>
            </p:extLst>
          </p:nvPr>
        </p:nvGraphicFramePr>
        <p:xfrm>
          <a:off x="2057400" y="2573867"/>
          <a:ext cx="8229600" cy="3257159"/>
        </p:xfrm>
        <a:graphic>
          <a:graphicData uri="http://schemas.openxmlformats.org/drawingml/2006/table">
            <a:tbl>
              <a:tblPr firstRow="1" bandRow="1">
                <a:tableStyleId>{5C22544A-7EE6-4342-B048-85BDC9FD1C3A}</a:tableStyleId>
              </a:tblPr>
              <a:tblGrid>
                <a:gridCol w="4114800"/>
                <a:gridCol w="4114800"/>
              </a:tblGrid>
              <a:tr h="666044">
                <a:tc gridSpan="2">
                  <a:txBody>
                    <a:bodyPr/>
                    <a:lstStyle/>
                    <a:p>
                      <a:pPr algn="ctr"/>
                      <a:r>
                        <a:rPr lang="en-US" sz="3200" dirty="0" smtClean="0">
                          <a:solidFill>
                            <a:schemeClr val="tx1"/>
                          </a:solidFill>
                        </a:rPr>
                        <a:t>Class</a:t>
                      </a:r>
                      <a:endParaRPr lang="en-US" sz="3200" dirty="0">
                        <a:solidFill>
                          <a:schemeClr val="tx1"/>
                        </a:solidFill>
                      </a:endParaRPr>
                    </a:p>
                  </a:txBody>
                  <a:tcPr marT="45722" marB="45722"/>
                </a:tc>
                <a:tc hMerge="1">
                  <a:txBody>
                    <a:bodyPr/>
                    <a:lstStyle/>
                    <a:p>
                      <a:pPr algn="ctr"/>
                      <a:endParaRPr lang="en-US" sz="3200" dirty="0">
                        <a:solidFill>
                          <a:schemeClr val="tx1"/>
                        </a:solidFill>
                      </a:endParaRPr>
                    </a:p>
                  </a:txBody>
                  <a:tcPr/>
                </a:tc>
              </a:tr>
              <a:tr h="518223">
                <a:tc>
                  <a:txBody>
                    <a:bodyPr/>
                    <a:lstStyle/>
                    <a:p>
                      <a:pPr algn="ctr"/>
                      <a:r>
                        <a:rPr lang="en-US" sz="2800" dirty="0" smtClean="0">
                          <a:solidFill>
                            <a:schemeClr val="tx1"/>
                          </a:solidFill>
                        </a:rPr>
                        <a:t>Assignments</a:t>
                      </a:r>
                      <a:endParaRPr lang="en-US" sz="2800" dirty="0">
                        <a:solidFill>
                          <a:schemeClr val="tx1"/>
                        </a:solidFill>
                      </a:endParaRPr>
                    </a:p>
                  </a:txBody>
                  <a:tcPr marT="45722" marB="45722">
                    <a:solidFill>
                      <a:schemeClr val="accent2">
                        <a:lumMod val="20000"/>
                        <a:lumOff val="80000"/>
                      </a:schemeClr>
                    </a:solidFill>
                  </a:tcPr>
                </a:tc>
                <a:tc>
                  <a:txBody>
                    <a:bodyPr/>
                    <a:lstStyle/>
                    <a:p>
                      <a:pPr algn="ctr"/>
                      <a:r>
                        <a:rPr lang="en-US" sz="2800" dirty="0" smtClean="0">
                          <a:solidFill>
                            <a:schemeClr val="tx1"/>
                          </a:solidFill>
                        </a:rPr>
                        <a:t>15%</a:t>
                      </a:r>
                      <a:endParaRPr lang="en-US" sz="2800" dirty="0">
                        <a:solidFill>
                          <a:schemeClr val="tx1"/>
                        </a:solidFill>
                      </a:endParaRPr>
                    </a:p>
                  </a:txBody>
                  <a:tcPr marT="45722" marB="45722">
                    <a:solidFill>
                      <a:schemeClr val="accent2">
                        <a:lumMod val="20000"/>
                        <a:lumOff val="80000"/>
                      </a:schemeClr>
                    </a:solidFill>
                  </a:tcPr>
                </a:tc>
              </a:tr>
              <a:tr h="518223">
                <a:tc>
                  <a:txBody>
                    <a:bodyPr/>
                    <a:lstStyle/>
                    <a:p>
                      <a:pPr algn="ctr"/>
                      <a:r>
                        <a:rPr lang="en-US" sz="2800" dirty="0" smtClean="0">
                          <a:solidFill>
                            <a:schemeClr val="tx1"/>
                          </a:solidFill>
                        </a:rPr>
                        <a:t>Quizzes</a:t>
                      </a:r>
                      <a:endParaRPr lang="en-US" sz="2800" dirty="0">
                        <a:solidFill>
                          <a:schemeClr val="tx1"/>
                        </a:solidFill>
                      </a:endParaRPr>
                    </a:p>
                  </a:txBody>
                  <a:tcPr marT="45722" marB="45722">
                    <a:solidFill>
                      <a:schemeClr val="accent2">
                        <a:lumMod val="20000"/>
                        <a:lumOff val="80000"/>
                      </a:schemeClr>
                    </a:solidFill>
                  </a:tcPr>
                </a:tc>
                <a:tc>
                  <a:txBody>
                    <a:bodyPr/>
                    <a:lstStyle/>
                    <a:p>
                      <a:pPr algn="ctr"/>
                      <a:r>
                        <a:rPr lang="en-US" sz="2800" dirty="0" smtClean="0">
                          <a:solidFill>
                            <a:schemeClr val="tx1"/>
                          </a:solidFill>
                        </a:rPr>
                        <a:t>10%</a:t>
                      </a:r>
                      <a:endParaRPr lang="en-US" sz="2800" dirty="0">
                        <a:solidFill>
                          <a:schemeClr val="tx1"/>
                        </a:solidFill>
                      </a:endParaRPr>
                    </a:p>
                  </a:txBody>
                  <a:tcPr marT="45722" marB="45722">
                    <a:solidFill>
                      <a:schemeClr val="accent2">
                        <a:lumMod val="20000"/>
                        <a:lumOff val="80000"/>
                      </a:schemeClr>
                    </a:solidFill>
                  </a:tcPr>
                </a:tc>
              </a:tr>
              <a:tr h="518223">
                <a:tc>
                  <a:txBody>
                    <a:bodyPr/>
                    <a:lstStyle/>
                    <a:p>
                      <a:pPr algn="ctr"/>
                      <a:r>
                        <a:rPr lang="en-US" sz="2800" dirty="0" smtClean="0">
                          <a:solidFill>
                            <a:schemeClr val="tx1"/>
                          </a:solidFill>
                        </a:rPr>
                        <a:t>Midterm Exam</a:t>
                      </a:r>
                      <a:endParaRPr lang="en-US" sz="2800" dirty="0">
                        <a:solidFill>
                          <a:schemeClr val="tx1"/>
                        </a:solidFill>
                      </a:endParaRPr>
                    </a:p>
                  </a:txBody>
                  <a:tcPr marT="45722" marB="45722">
                    <a:solidFill>
                      <a:schemeClr val="accent2">
                        <a:lumMod val="20000"/>
                        <a:lumOff val="80000"/>
                      </a:schemeClr>
                    </a:solidFill>
                  </a:tcPr>
                </a:tc>
                <a:tc>
                  <a:txBody>
                    <a:bodyPr/>
                    <a:lstStyle/>
                    <a:p>
                      <a:pPr algn="ctr"/>
                      <a:r>
                        <a:rPr lang="en-US" sz="2800" dirty="0" smtClean="0">
                          <a:solidFill>
                            <a:schemeClr val="tx1"/>
                          </a:solidFill>
                        </a:rPr>
                        <a:t>20%</a:t>
                      </a:r>
                      <a:endParaRPr lang="en-US" sz="2800" dirty="0">
                        <a:solidFill>
                          <a:schemeClr val="tx1"/>
                        </a:solidFill>
                      </a:endParaRPr>
                    </a:p>
                  </a:txBody>
                  <a:tcPr marT="45722" marB="45722">
                    <a:solidFill>
                      <a:schemeClr val="accent2">
                        <a:lumMod val="20000"/>
                        <a:lumOff val="80000"/>
                      </a:schemeClr>
                    </a:solidFill>
                  </a:tcPr>
                </a:tc>
              </a:tr>
              <a:tr h="518223">
                <a:tc>
                  <a:txBody>
                    <a:bodyPr/>
                    <a:lstStyle/>
                    <a:p>
                      <a:pPr algn="ctr"/>
                      <a:r>
                        <a:rPr lang="en-US" sz="2800" dirty="0" smtClean="0">
                          <a:solidFill>
                            <a:schemeClr val="tx1"/>
                          </a:solidFill>
                        </a:rPr>
                        <a:t>Final Exam</a:t>
                      </a:r>
                      <a:endParaRPr lang="en-US" sz="2800" dirty="0">
                        <a:solidFill>
                          <a:schemeClr val="tx1"/>
                        </a:solidFill>
                      </a:endParaRPr>
                    </a:p>
                  </a:txBody>
                  <a:tcPr marT="45722" marB="45722">
                    <a:solidFill>
                      <a:schemeClr val="accent2">
                        <a:lumMod val="20000"/>
                        <a:lumOff val="80000"/>
                      </a:schemeClr>
                    </a:solidFill>
                  </a:tcPr>
                </a:tc>
                <a:tc>
                  <a:txBody>
                    <a:bodyPr/>
                    <a:lstStyle/>
                    <a:p>
                      <a:pPr algn="ctr"/>
                      <a:r>
                        <a:rPr lang="en-US" sz="2800" dirty="0" smtClean="0">
                          <a:solidFill>
                            <a:schemeClr val="tx1"/>
                          </a:solidFill>
                        </a:rPr>
                        <a:t>45%</a:t>
                      </a:r>
                      <a:endParaRPr lang="en-US" sz="2800" dirty="0">
                        <a:solidFill>
                          <a:schemeClr val="tx1"/>
                        </a:solidFill>
                      </a:endParaRPr>
                    </a:p>
                  </a:txBody>
                  <a:tcPr marT="45722" marB="45722">
                    <a:solidFill>
                      <a:schemeClr val="accent2">
                        <a:lumMod val="20000"/>
                        <a:lumOff val="80000"/>
                      </a:schemeClr>
                    </a:solidFill>
                  </a:tcPr>
                </a:tc>
              </a:tr>
              <a:tr h="518223">
                <a:tc>
                  <a:txBody>
                    <a:bodyPr/>
                    <a:lstStyle/>
                    <a:p>
                      <a:pPr algn="ctr"/>
                      <a:r>
                        <a:rPr lang="en-US" sz="2800" dirty="0" smtClean="0">
                          <a:solidFill>
                            <a:schemeClr val="tx1"/>
                          </a:solidFill>
                        </a:rPr>
                        <a:t>Project</a:t>
                      </a:r>
                      <a:endParaRPr lang="en-US" sz="2800" dirty="0">
                        <a:solidFill>
                          <a:schemeClr val="tx1"/>
                        </a:solidFill>
                      </a:endParaRPr>
                    </a:p>
                  </a:txBody>
                  <a:tcPr marT="45722" marB="45722">
                    <a:solidFill>
                      <a:schemeClr val="accent2">
                        <a:lumMod val="20000"/>
                        <a:lumOff val="80000"/>
                      </a:schemeClr>
                    </a:solidFill>
                  </a:tcPr>
                </a:tc>
                <a:tc>
                  <a:txBody>
                    <a:bodyPr/>
                    <a:lstStyle/>
                    <a:p>
                      <a:pPr algn="ctr"/>
                      <a:r>
                        <a:rPr lang="en-US" sz="2800" dirty="0" smtClean="0">
                          <a:solidFill>
                            <a:schemeClr val="tx1"/>
                          </a:solidFill>
                        </a:rPr>
                        <a:t>10%</a:t>
                      </a:r>
                      <a:endParaRPr lang="en-US" sz="2800" dirty="0">
                        <a:solidFill>
                          <a:schemeClr val="tx1"/>
                        </a:solidFill>
                      </a:endParaRPr>
                    </a:p>
                  </a:txBody>
                  <a:tcPr marT="45722" marB="45722">
                    <a:solidFill>
                      <a:schemeClr val="accent2">
                        <a:lumMod val="20000"/>
                        <a:lumOff val="80000"/>
                      </a:schemeClr>
                    </a:solidFill>
                  </a:tcPr>
                </a:tc>
              </a:tr>
            </a:tbl>
          </a:graphicData>
        </a:graphic>
      </p:graphicFrame>
      <p:sp>
        <p:nvSpPr>
          <p:cNvPr id="2" name="Footer Placeholder 1"/>
          <p:cNvSpPr>
            <a:spLocks noGrp="1"/>
          </p:cNvSpPr>
          <p:nvPr>
            <p:ph type="ftr" sz="quarter" idx="11"/>
          </p:nvPr>
        </p:nvSpPr>
        <p:spPr>
          <a:xfrm>
            <a:off x="4012844" y="5962203"/>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98518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Grading Policy</a:t>
            </a:r>
          </a:p>
        </p:txBody>
      </p:sp>
      <p:sp>
        <p:nvSpPr>
          <p:cNvPr id="18435" name="Rectangle 3"/>
          <p:cNvSpPr>
            <a:spLocks noGrp="1" noChangeArrowheads="1"/>
          </p:cNvSpPr>
          <p:nvPr>
            <p:ph type="body" idx="1"/>
          </p:nvPr>
        </p:nvSpPr>
        <p:spPr>
          <a:xfrm>
            <a:off x="1495778" y="2475972"/>
            <a:ext cx="9400820" cy="3676472"/>
          </a:xfrm>
        </p:spPr>
        <p:txBody>
          <a:bodyPr>
            <a:normAutofit fontScale="92500" lnSpcReduction="10000"/>
          </a:bodyPr>
          <a:lstStyle/>
          <a:p>
            <a:pPr eaLnBrk="1" hangingPunct="1"/>
            <a:r>
              <a:rPr lang="en-US" altLang="en-US" dirty="0" smtClean="0"/>
              <a:t>There is simply no chance of extension in any of the deadline, what so ever</a:t>
            </a:r>
          </a:p>
          <a:p>
            <a:pPr eaLnBrk="1" hangingPunct="1"/>
            <a:r>
              <a:rPr lang="en-US" altLang="en-US" dirty="0" smtClean="0"/>
              <a:t>You can request for re-checking of any of your evaluation as per following rules; </a:t>
            </a:r>
          </a:p>
          <a:p>
            <a:pPr eaLnBrk="1" hangingPunct="1">
              <a:buFontTx/>
              <a:buNone/>
            </a:pPr>
            <a:r>
              <a:rPr lang="en-US" altLang="en-US" dirty="0" smtClean="0"/>
              <a:t>	Exams: </a:t>
            </a:r>
            <a:r>
              <a:rPr lang="en-US" altLang="en-US" dirty="0" smtClean="0">
                <a:solidFill>
                  <a:srgbClr val="008000"/>
                </a:solidFill>
              </a:rPr>
              <a:t>Same day</a:t>
            </a:r>
          </a:p>
          <a:p>
            <a:pPr eaLnBrk="1" hangingPunct="1">
              <a:buFontTx/>
              <a:buNone/>
            </a:pPr>
            <a:r>
              <a:rPr lang="en-US" altLang="en-US" dirty="0" smtClean="0"/>
              <a:t>	Assignments: </a:t>
            </a:r>
            <a:r>
              <a:rPr lang="en-US" altLang="en-US" dirty="0" smtClean="0">
                <a:solidFill>
                  <a:srgbClr val="008000"/>
                </a:solidFill>
              </a:rPr>
              <a:t>2 days after handing-over</a:t>
            </a:r>
          </a:p>
          <a:p>
            <a:pPr eaLnBrk="1" hangingPunct="1">
              <a:buFontTx/>
              <a:buNone/>
            </a:pPr>
            <a:r>
              <a:rPr lang="en-US" altLang="en-US" dirty="0" smtClean="0"/>
              <a:t>	Quizzes: </a:t>
            </a:r>
            <a:r>
              <a:rPr lang="en-US" altLang="en-US" dirty="0" smtClean="0">
                <a:solidFill>
                  <a:srgbClr val="008000"/>
                </a:solidFill>
              </a:rPr>
              <a:t>2 days after handing over</a:t>
            </a:r>
          </a:p>
          <a:p>
            <a:pPr eaLnBrk="1" hangingPunct="1">
              <a:buFontTx/>
              <a:buNone/>
            </a:pPr>
            <a:r>
              <a:rPr lang="en-US" altLang="en-US" dirty="0" smtClean="0">
                <a:solidFill>
                  <a:srgbClr val="008000"/>
                </a:solidFill>
              </a:rPr>
              <a:t>	</a:t>
            </a:r>
            <a:r>
              <a:rPr lang="en-US" altLang="en-US" dirty="0" smtClean="0">
                <a:solidFill>
                  <a:srgbClr val="FF0000"/>
                </a:solidFill>
              </a:rPr>
              <a:t>Warning! After due time, request will not be considered even if it’s genuine. </a:t>
            </a:r>
          </a:p>
          <a:p>
            <a:pPr eaLnBrk="1" hangingPunct="1">
              <a:buFontTx/>
              <a:buNone/>
            </a:pPr>
            <a:r>
              <a:rPr lang="en-US" altLang="en-US" dirty="0" smtClean="0">
                <a:solidFill>
                  <a:srgbClr val="FF0000"/>
                </a:solidFill>
              </a:rPr>
              <a:t>	Warning! Keep checking your FLEX regularly and don’t come in the end with bulk of queries in hand which you never presented earlier and now you are on the edge.</a:t>
            </a:r>
          </a:p>
        </p:txBody>
      </p:sp>
      <p:sp>
        <p:nvSpPr>
          <p:cNvPr id="2" name="Footer Placeholder 1"/>
          <p:cNvSpPr>
            <a:spLocks noGrp="1"/>
          </p:cNvSpPr>
          <p:nvPr>
            <p:ph type="ftr" sz="quarter" idx="11"/>
          </p:nvPr>
        </p:nvSpPr>
        <p:spPr>
          <a:xfrm>
            <a:off x="4231785" y="5969000"/>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31070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General Guidelines</a:t>
            </a:r>
          </a:p>
        </p:txBody>
      </p:sp>
      <p:sp>
        <p:nvSpPr>
          <p:cNvPr id="41987" name="Rectangle 3"/>
          <p:cNvSpPr>
            <a:spLocks noGrp="1" noChangeArrowheads="1"/>
          </p:cNvSpPr>
          <p:nvPr>
            <p:ph idx="1"/>
          </p:nvPr>
        </p:nvSpPr>
        <p:spPr>
          <a:xfrm>
            <a:off x="1295401" y="2556932"/>
            <a:ext cx="9601196" cy="3381024"/>
          </a:xfrm>
        </p:spPr>
        <p:txBody>
          <a:bodyPr>
            <a:normAutofit fontScale="92500" lnSpcReduction="10000"/>
          </a:bodyPr>
          <a:lstStyle/>
          <a:p>
            <a:pPr algn="just" eaLnBrk="1" hangingPunct="1">
              <a:lnSpc>
                <a:spcPct val="90000"/>
              </a:lnSpc>
            </a:pPr>
            <a:r>
              <a:rPr lang="en-US" altLang="en-US" dirty="0" smtClean="0"/>
              <a:t>Visit  Google classroom course folder regularly for updates</a:t>
            </a:r>
          </a:p>
          <a:p>
            <a:pPr algn="just" eaLnBrk="1" hangingPunct="1">
              <a:lnSpc>
                <a:spcPct val="90000"/>
              </a:lnSpc>
            </a:pPr>
            <a:r>
              <a:rPr lang="en-US" altLang="en-US" dirty="0" smtClean="0"/>
              <a:t>No email submissions. </a:t>
            </a:r>
            <a:r>
              <a:rPr lang="en-US" altLang="en-US" i="1" dirty="0" smtClean="0">
                <a:solidFill>
                  <a:srgbClr val="00B0F0"/>
                </a:solidFill>
              </a:rPr>
              <a:t>Always remember that, you are putting your task in trash by yourself when you are emailing it.</a:t>
            </a:r>
          </a:p>
          <a:p>
            <a:pPr marL="342900" lvl="1" indent="-342900" algn="just">
              <a:lnSpc>
                <a:spcPct val="90000"/>
              </a:lnSpc>
            </a:pPr>
            <a:r>
              <a:rPr lang="en-US" altLang="en-US" sz="2400" dirty="0"/>
              <a:t>Cheating cases are intolerable. You will be given negative marks for cheated stuff irrespective of the fact that, you were provider or the other one. Your cheating in exam will make it easy for you to step down from the Course with an ‘F’ grade. . . </a:t>
            </a:r>
            <a:r>
              <a:rPr lang="en-US" altLang="en-US" sz="2400" dirty="0">
                <a:sym typeface="Wingdings" panose="05000000000000000000" pitchFamily="2" charset="2"/>
              </a:rPr>
              <a:t></a:t>
            </a:r>
            <a:r>
              <a:rPr lang="en-US" altLang="en-US" sz="2400" dirty="0"/>
              <a:t> </a:t>
            </a:r>
          </a:p>
          <a:p>
            <a:pPr marL="342900" lvl="1" indent="-342900">
              <a:lnSpc>
                <a:spcPct val="90000"/>
              </a:lnSpc>
            </a:pPr>
            <a:r>
              <a:rPr lang="en-US" altLang="en-US" sz="2400" dirty="0"/>
              <a:t>There will be no re-take of any evaluation if you haven’t informed earlier through a proper channel.</a:t>
            </a:r>
          </a:p>
          <a:p>
            <a:pPr eaLnBrk="1" hangingPunct="1">
              <a:lnSpc>
                <a:spcPct val="90000"/>
              </a:lnSpc>
            </a:pPr>
            <a:r>
              <a:rPr lang="en-US" altLang="en-US" dirty="0" smtClean="0"/>
              <a:t>Quiz is inevitable so always, expect a One </a:t>
            </a:r>
            <a:r>
              <a:rPr lang="en-US" altLang="en-US" dirty="0" smtClean="0">
                <a:sym typeface="Wingdings" panose="05000000000000000000" pitchFamily="2" charset="2"/>
              </a:rPr>
              <a:t></a:t>
            </a:r>
            <a:endParaRPr lang="en-US" altLang="en-US" dirty="0" smtClean="0"/>
          </a:p>
        </p:txBody>
      </p:sp>
      <p:sp>
        <p:nvSpPr>
          <p:cNvPr id="2" name="Footer Placeholder 1"/>
          <p:cNvSpPr>
            <a:spLocks noGrp="1"/>
          </p:cNvSpPr>
          <p:nvPr>
            <p:ph type="ftr" sz="quarter" idx="11"/>
          </p:nvPr>
        </p:nvSpPr>
        <p:spPr>
          <a:xfrm>
            <a:off x="4167389" y="5929489"/>
            <a:ext cx="7305900" cy="279400"/>
          </a:xfrm>
        </p:spPr>
        <p:txBody>
          <a:bodyPr/>
          <a:lstStyle/>
          <a:p>
            <a:r>
              <a:rPr lang="en-US" dirty="0" smtClean="0"/>
              <a:t>Computer Organization and Assembly Language-NUCES</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50175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3201</TotalTime>
  <Words>872</Words>
  <Application>Microsoft Office PowerPoint</Application>
  <PresentationFormat>Widescreen</PresentationFormat>
  <Paragraphs>200</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Wingdings</vt:lpstr>
      <vt:lpstr>Organic</vt:lpstr>
      <vt:lpstr>Computer Organization and Assembly Language</vt:lpstr>
      <vt:lpstr>Overview</vt:lpstr>
      <vt:lpstr>Welcome to COAL</vt:lpstr>
      <vt:lpstr>Welcome to COAL</vt:lpstr>
      <vt:lpstr>Class Particulars</vt:lpstr>
      <vt:lpstr>Text Books</vt:lpstr>
      <vt:lpstr>Tentative Grading Policy</vt:lpstr>
      <vt:lpstr>Grading Policy</vt:lpstr>
      <vt:lpstr>General Guidelines</vt:lpstr>
      <vt:lpstr>Some Important Questions to Ask</vt:lpstr>
      <vt:lpstr>What is Assembly Language</vt:lpstr>
      <vt:lpstr>PowerPoint Presentation</vt:lpstr>
      <vt:lpstr>Translating Languages</vt:lpstr>
      <vt:lpstr>Why Assembly Language</vt:lpstr>
      <vt:lpstr>Programmer’s View of a Computer System</vt:lpstr>
      <vt:lpstr>Programmer's View – 2</vt:lpstr>
      <vt:lpstr>Programmer's View – 3</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mehreen javaid</dc:creator>
  <cp:lastModifiedBy>mehreen javaid</cp:lastModifiedBy>
  <cp:revision>24</cp:revision>
  <dcterms:created xsi:type="dcterms:W3CDTF">2022-02-02T04:35:03Z</dcterms:created>
  <dcterms:modified xsi:type="dcterms:W3CDTF">2022-02-07T04:30:15Z</dcterms:modified>
</cp:coreProperties>
</file>