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7AF7D-5473-4E95-A565-31CDA9897A7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41AF-602E-42FF-8708-F07269B4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5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 Flag Sets when 2 things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two unsigned numbers were added and the result is larger than "capacity" of register where it is saved. Example: 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two 8 bit numbers and save result in 8 bit register. In your example: 255 + 9 = 264 which is more that 8 bit register can store. So the value "8" will be saved there (264 &amp; 255 = 8) and CF flag will be set.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two unsigned numbers were subtracted and we subtracted the bigger one from the smaller one. Example: 1-2 will give you 255 in result and CF flag will be set.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Flag is used as CF but when we work on signed numbers. Example 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two 8 bit signed numbers: 127 + 2. the result is 129 but it is too much for 8bit signed number, so OF will be set. Similar when the result is too small like -128 - 1 = -129 which is out of scope for 8 bit signed numbers.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1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iler_design/compiler_design_overview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iler_design/compiler_design_overview.ht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953878" cy="1567528"/>
          </a:xfrm>
        </p:spPr>
        <p:txBody>
          <a:bodyPr/>
          <a:lstStyle/>
          <a:p>
            <a:r>
              <a:rPr lang="en-US" sz="4400" dirty="0" smtClean="0"/>
              <a:t>Computer Organization and Assembly Language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4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Assembly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English Version of Program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5505" y="2913680"/>
            <a:ext cx="5346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5 to ax</a:t>
            </a:r>
          </a:p>
          <a:p>
            <a:r>
              <a:rPr lang="en-US" dirty="0"/>
              <a:t>move 10 to bx</a:t>
            </a:r>
          </a:p>
          <a:p>
            <a:r>
              <a:rPr lang="en-US" dirty="0"/>
              <a:t>add bx to </a:t>
            </a:r>
            <a:r>
              <a:rPr lang="en-US" dirty="0" smtClean="0"/>
              <a:t>ax and save result in ax</a:t>
            </a:r>
            <a:endParaRPr lang="en-US" dirty="0"/>
          </a:p>
          <a:p>
            <a:r>
              <a:rPr lang="en-US" dirty="0"/>
              <a:t>move 15 to bx</a:t>
            </a:r>
          </a:p>
          <a:p>
            <a:r>
              <a:rPr lang="en-US" dirty="0"/>
              <a:t>add bx to </a:t>
            </a:r>
            <a:r>
              <a:rPr lang="en-US" dirty="0" smtClean="0"/>
              <a:t>ax </a:t>
            </a:r>
            <a:r>
              <a:rPr lang="en-US" dirty="0"/>
              <a:t>and save result in 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 of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operation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destination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operation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destination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operation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28705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1784" y="2429959"/>
            <a:ext cx="7868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;a </a:t>
            </a:r>
            <a:r>
              <a:rPr lang="en-US" dirty="0"/>
              <a:t>program to add three numbers using registers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    ax</a:t>
            </a:r>
            <a:r>
              <a:rPr lang="en-US" dirty="0"/>
              <a:t>, 5 </a:t>
            </a:r>
            <a:r>
              <a:rPr lang="en-US" dirty="0" smtClean="0"/>
              <a:t>			; </a:t>
            </a:r>
            <a:r>
              <a:rPr lang="en-US" dirty="0"/>
              <a:t>load first number in ax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   </a:t>
            </a:r>
            <a:r>
              <a:rPr lang="en-US" dirty="0"/>
              <a:t>bx, </a:t>
            </a:r>
            <a:r>
              <a:rPr lang="en-US" dirty="0" smtClean="0"/>
              <a:t>10			 </a:t>
            </a:r>
            <a:r>
              <a:rPr lang="en-US" dirty="0"/>
              <a:t>; load second number in bx</a:t>
            </a:r>
          </a:p>
          <a:p>
            <a:r>
              <a:rPr lang="en-US" dirty="0"/>
              <a:t>add </a:t>
            </a:r>
            <a:r>
              <a:rPr lang="en-US" dirty="0" smtClean="0"/>
              <a:t>    ax</a:t>
            </a:r>
            <a:r>
              <a:rPr lang="en-US" dirty="0"/>
              <a:t>, </a:t>
            </a:r>
            <a:r>
              <a:rPr lang="en-US" dirty="0" smtClean="0"/>
              <a:t>bx			 </a:t>
            </a:r>
            <a:r>
              <a:rPr lang="en-US" dirty="0"/>
              <a:t>; accumulate sum in ax</a:t>
            </a:r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smtClean="0"/>
              <a:t>    bx</a:t>
            </a:r>
            <a:r>
              <a:rPr lang="en-US" dirty="0"/>
              <a:t>, </a:t>
            </a:r>
            <a:r>
              <a:rPr lang="en-US" dirty="0" smtClean="0"/>
              <a:t>15			 </a:t>
            </a:r>
            <a:r>
              <a:rPr lang="en-US" dirty="0"/>
              <a:t>; load third number in bx</a:t>
            </a:r>
          </a:p>
          <a:p>
            <a:r>
              <a:rPr lang="en-US" dirty="0"/>
              <a:t>add </a:t>
            </a:r>
            <a:r>
              <a:rPr lang="en-US" dirty="0" smtClean="0"/>
              <a:t>    ax</a:t>
            </a:r>
            <a:r>
              <a:rPr lang="en-US" dirty="0"/>
              <a:t>, </a:t>
            </a:r>
            <a:r>
              <a:rPr lang="en-US" dirty="0" smtClean="0"/>
              <a:t>bx			 </a:t>
            </a:r>
            <a:r>
              <a:rPr lang="en-US" dirty="0"/>
              <a:t>; accumulate sum in ax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temporary </a:t>
            </a:r>
            <a:r>
              <a:rPr lang="en-US" dirty="0"/>
              <a:t>storage places inside the processor called </a:t>
            </a:r>
            <a:r>
              <a:rPr lang="en-US" i="1" dirty="0" smtClean="0"/>
              <a:t>registers.</a:t>
            </a:r>
          </a:p>
          <a:p>
            <a:r>
              <a:rPr lang="en-US" dirty="0"/>
              <a:t>Registers are like a scratch pad ram inside the processor and </a:t>
            </a:r>
            <a:r>
              <a:rPr lang="en-US" dirty="0" smtClean="0"/>
              <a:t>their operation </a:t>
            </a:r>
            <a:r>
              <a:rPr lang="en-US" dirty="0"/>
              <a:t>is very much like normal memory cells. They have precise </a:t>
            </a:r>
            <a:r>
              <a:rPr lang="en-US" dirty="0" smtClean="0"/>
              <a:t>locations and </a:t>
            </a:r>
            <a:r>
              <a:rPr lang="en-US" dirty="0"/>
              <a:t>remember what is placed inside them. They are used when we </a:t>
            </a:r>
            <a:r>
              <a:rPr lang="en-US" dirty="0" smtClean="0"/>
              <a:t>need more </a:t>
            </a:r>
            <a:r>
              <a:rPr lang="en-US" dirty="0"/>
              <a:t>than one data element inside the processor at one </a:t>
            </a:r>
            <a:r>
              <a:rPr lang="en-US" dirty="0" smtClean="0"/>
              <a:t>time.</a:t>
            </a:r>
          </a:p>
          <a:p>
            <a:r>
              <a:rPr lang="en-US" dirty="0"/>
              <a:t>Memory is a limited resource but the number of memory cells is </a:t>
            </a:r>
            <a:r>
              <a:rPr lang="en-US" dirty="0" smtClean="0"/>
              <a:t>large. Registers </a:t>
            </a:r>
            <a:r>
              <a:rPr lang="en-US" dirty="0"/>
              <a:t>are relatively very small in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Each register is 16 bit register.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4 general purpose register in 8086.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AX (Accumulator Register)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BX (Base Register)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CX (Counter Register)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DX (Destination Register </a:t>
            </a:r>
            <a:r>
              <a:rPr lang="en-US" sz="1800" dirty="0"/>
              <a:t>as it acts as the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destination </a:t>
            </a:r>
            <a:r>
              <a:rPr lang="en-US" sz="1800" dirty="0"/>
              <a:t>in I/O </a:t>
            </a:r>
            <a:r>
              <a:rPr lang="en-US" sz="1800" dirty="0" smtClean="0"/>
              <a:t>operations)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241" y="3071709"/>
            <a:ext cx="5212282" cy="26632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9090" y="6488668"/>
            <a:ext cx="247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Ref: </a:t>
            </a:r>
            <a:r>
              <a:rPr lang="en-US" dirty="0" smtClean="0">
                <a:solidFill>
                  <a:srgbClr val="FF0000"/>
                </a:solidFill>
              </a:rPr>
              <a:t>reference book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2 Index register in 8086.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SI (Source Index)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DI (Destination Index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</a:t>
            </a:r>
            <a:r>
              <a:rPr lang="en-US" dirty="0" smtClean="0"/>
              <a:t>3 pointer </a:t>
            </a:r>
            <a:r>
              <a:rPr lang="en-US" dirty="0"/>
              <a:t>register in 8086.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SP (Stack Pointer)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BP (Base Pointer)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IP (Instruction Pointer also called </a:t>
            </a:r>
            <a:r>
              <a:rPr lang="en-US" sz="1800" dirty="0"/>
              <a:t>program </a:t>
            </a:r>
            <a:r>
              <a:rPr lang="en-US" sz="1800" dirty="0" smtClean="0"/>
              <a:t>counter holds the address of next instruction) </a:t>
            </a:r>
          </a:p>
          <a:p>
            <a:r>
              <a:rPr lang="en-US" dirty="0"/>
              <a:t>We have </a:t>
            </a:r>
            <a:r>
              <a:rPr lang="en-US" dirty="0" smtClean="0"/>
              <a:t>4 </a:t>
            </a:r>
            <a:r>
              <a:rPr lang="en-US" dirty="0"/>
              <a:t>Segment Registers</a:t>
            </a:r>
            <a:r>
              <a:rPr lang="en-US" dirty="0" smtClean="0"/>
              <a:t> in </a:t>
            </a:r>
            <a:r>
              <a:rPr lang="en-US" dirty="0"/>
              <a:t>8086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Code , Data, Stack, and Extra segments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28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4" y="2395736"/>
            <a:ext cx="6573460" cy="3763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62114" y="6488668"/>
            <a:ext cx="247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Ref: </a:t>
            </a:r>
            <a:r>
              <a:rPr lang="en-US" dirty="0" smtClean="0">
                <a:solidFill>
                  <a:srgbClr val="FF0000"/>
                </a:solidFill>
              </a:rPr>
              <a:t>reference book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4" y="2009104"/>
            <a:ext cx="10844011" cy="5705341"/>
          </a:xfrm>
        </p:spPr>
        <p:txBody>
          <a:bodyPr>
            <a:noAutofit/>
          </a:bodyPr>
          <a:lstStyle/>
          <a:p>
            <a:r>
              <a:rPr lang="en-US" sz="1800" b="1" i="1" dirty="0"/>
              <a:t>Status </a:t>
            </a:r>
            <a:r>
              <a:rPr lang="en-US" sz="1800" b="1" i="1" dirty="0" smtClean="0"/>
              <a:t>Flags </a:t>
            </a:r>
            <a:r>
              <a:rPr lang="en-US" sz="1800" dirty="0" smtClean="0"/>
              <a:t>The </a:t>
            </a:r>
            <a:r>
              <a:rPr lang="en-US" sz="1800" dirty="0"/>
              <a:t>status flags reflect the outcomes of arithmetic and logical operations </a:t>
            </a:r>
            <a:r>
              <a:rPr lang="en-US" sz="1800" dirty="0" smtClean="0"/>
              <a:t>performed by </a:t>
            </a:r>
            <a:r>
              <a:rPr lang="en-US" sz="1800" dirty="0"/>
              <a:t>the CPU.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The </a:t>
            </a:r>
            <a:r>
              <a:rPr lang="en-US" sz="1800" b="1" dirty="0" smtClean="0"/>
              <a:t>Carry flag (CF) </a:t>
            </a:r>
            <a:r>
              <a:rPr lang="en-US" sz="1800" dirty="0" smtClean="0"/>
              <a:t>is set when the result of an </a:t>
            </a:r>
            <a:r>
              <a:rPr lang="en-US" sz="1800" i="1" dirty="0" smtClean="0"/>
              <a:t>unsigned </a:t>
            </a:r>
            <a:r>
              <a:rPr lang="en-US" sz="1800" dirty="0" smtClean="0"/>
              <a:t>arithmetic operation is too large to fit into the destination.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/>
              <a:t>The </a:t>
            </a:r>
            <a:r>
              <a:rPr lang="en-US" sz="1800" b="1" dirty="0"/>
              <a:t>Overflow flag (OF) </a:t>
            </a:r>
            <a:r>
              <a:rPr lang="en-US" sz="1800" dirty="0"/>
              <a:t>is set when the result of a </a:t>
            </a:r>
            <a:r>
              <a:rPr lang="en-US" sz="1800" i="1" dirty="0"/>
              <a:t>signed </a:t>
            </a:r>
            <a:r>
              <a:rPr lang="en-US" sz="1800" dirty="0"/>
              <a:t>arithmetic operation is too large </a:t>
            </a:r>
            <a:r>
              <a:rPr lang="en-US" sz="1800" dirty="0" smtClean="0"/>
              <a:t>or too </a:t>
            </a:r>
            <a:r>
              <a:rPr lang="en-US" sz="1800" dirty="0"/>
              <a:t>small to fit into the destination.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The </a:t>
            </a:r>
            <a:r>
              <a:rPr lang="en-US" sz="1800" b="1" dirty="0"/>
              <a:t>Sign flag (SF) </a:t>
            </a:r>
            <a:r>
              <a:rPr lang="en-US" sz="1800" dirty="0"/>
              <a:t>is set when the result of an arithmetic or logical operation generates </a:t>
            </a:r>
            <a:r>
              <a:rPr lang="en-US" sz="1800" dirty="0" smtClean="0"/>
              <a:t>a negative </a:t>
            </a:r>
            <a:r>
              <a:rPr lang="en-US" sz="1800" dirty="0"/>
              <a:t>result</a:t>
            </a:r>
            <a:r>
              <a:rPr lang="en-US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The </a:t>
            </a:r>
            <a:r>
              <a:rPr lang="en-US" sz="1800" b="1" dirty="0"/>
              <a:t>Zero flag (ZF)</a:t>
            </a:r>
            <a:r>
              <a:rPr lang="en-US" sz="1800" dirty="0"/>
              <a:t> is set when the result of an arithmetic or logical operation generates a result of zero.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b="1" dirty="0"/>
              <a:t>Auxiliary Carry flag (AC) </a:t>
            </a:r>
            <a:r>
              <a:rPr lang="en-US" sz="1800" dirty="0"/>
              <a:t>is set when an arithmetic operation causes a carry from bit 3 to bit 4 in an 8-bit operand.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b="1" dirty="0"/>
              <a:t>Parity flag (PF) </a:t>
            </a:r>
            <a:r>
              <a:rPr lang="en-US" sz="1800" dirty="0"/>
              <a:t>is set if the least-significant byte in the result contains an even number of 1 bits. Otherwise, PF is clear. In general, it is used for error checking when there is a possibility that data might be altered or corrupted.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51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Control Flags </a:t>
            </a:r>
            <a:r>
              <a:rPr lang="en-US" b="1" dirty="0"/>
              <a:t>Control flags </a:t>
            </a:r>
            <a:r>
              <a:rPr lang="en-US" dirty="0"/>
              <a:t>control the CPU’s operation. For example, they can cause </a:t>
            </a:r>
            <a:r>
              <a:rPr lang="en-US" dirty="0" smtClean="0"/>
              <a:t>the CPU </a:t>
            </a:r>
            <a:r>
              <a:rPr lang="en-US" dirty="0"/>
              <a:t>to break after every instruction executes, interrupt when arithmetic overflow is </a:t>
            </a:r>
            <a:r>
              <a:rPr lang="en-US" dirty="0" smtClean="0"/>
              <a:t>detected, enter </a:t>
            </a:r>
            <a:r>
              <a:rPr lang="en-US" dirty="0"/>
              <a:t>virtual-8086 mode, and enter protected mode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Trap Flag</a:t>
            </a:r>
          </a:p>
          <a:p>
            <a:r>
              <a:rPr lang="en-US" dirty="0" smtClean="0"/>
              <a:t>	Direction Flag</a:t>
            </a:r>
          </a:p>
          <a:p>
            <a:pPr marL="800100" lvl="2" indent="0">
              <a:buNone/>
            </a:pPr>
            <a:r>
              <a:rPr lang="en-US" sz="1600" dirty="0"/>
              <a:t>Specifically related to string instructions, this flag </a:t>
            </a:r>
            <a:r>
              <a:rPr lang="en-US" sz="1600" dirty="0" smtClean="0"/>
              <a:t>tells whether </a:t>
            </a:r>
            <a:r>
              <a:rPr lang="en-US" sz="1600" dirty="0"/>
              <a:t>the current operation has to be done </a:t>
            </a:r>
            <a:r>
              <a:rPr lang="en-US" sz="1600" dirty="0" smtClean="0"/>
              <a:t>from bottom </a:t>
            </a:r>
            <a:r>
              <a:rPr lang="en-US" sz="1600" dirty="0"/>
              <a:t>to top of the block (D=0) or from top to </a:t>
            </a:r>
            <a:r>
              <a:rPr lang="en-US" sz="1600" dirty="0" smtClean="0"/>
              <a:t>bottom of </a:t>
            </a:r>
            <a:r>
              <a:rPr lang="en-US" sz="1600" dirty="0"/>
              <a:t>the block (D=1).</a:t>
            </a:r>
            <a:endParaRPr lang="en-US" sz="1600" dirty="0" smtClean="0"/>
          </a:p>
          <a:p>
            <a:r>
              <a:rPr lang="en-US" dirty="0" smtClean="0"/>
              <a:t>	Interrupt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98" y="762279"/>
            <a:ext cx="8116404" cy="5434738"/>
          </a:xfrm>
        </p:spPr>
      </p:pic>
    </p:spTree>
    <p:extLst>
      <p:ext uri="{BB962C8B-B14F-4D97-AF65-F5344CB8AC3E}">
        <p14:creationId xmlns:p14="http://schemas.microsoft.com/office/powerpoint/2010/main" val="27166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6524" y="828117"/>
            <a:ext cx="9599613" cy="679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6524" y="1662113"/>
            <a:ext cx="9856788" cy="3527425"/>
          </a:xfrm>
        </p:spPr>
        <p:txBody>
          <a:bodyPr>
            <a:noAutofit/>
          </a:bodyPr>
          <a:lstStyle/>
          <a:p>
            <a:r>
              <a:rPr lang="en-US" sz="1600" b="1" dirty="0"/>
              <a:t>Data Movement </a:t>
            </a:r>
            <a:r>
              <a:rPr lang="en-US" sz="1600" b="1" dirty="0" smtClean="0"/>
              <a:t>Instructions</a:t>
            </a:r>
          </a:p>
          <a:p>
            <a:pPr marL="457200" lvl="1" indent="0">
              <a:buNone/>
            </a:pPr>
            <a:r>
              <a:rPr lang="en-US" sz="1400" dirty="0" err="1" smtClean="0"/>
              <a:t>Mov</a:t>
            </a:r>
            <a:r>
              <a:rPr lang="en-US" sz="1400" dirty="0" smtClean="0"/>
              <a:t>       </a:t>
            </a:r>
          </a:p>
          <a:p>
            <a:r>
              <a:rPr lang="en-US" sz="1600" b="1" dirty="0" smtClean="0"/>
              <a:t>Arithmetic </a:t>
            </a:r>
            <a:r>
              <a:rPr lang="en-US" sz="1600" b="1" dirty="0"/>
              <a:t>and Logic </a:t>
            </a:r>
            <a:r>
              <a:rPr lang="en-US" sz="1600" b="1" dirty="0" smtClean="0"/>
              <a:t>Instructions</a:t>
            </a:r>
          </a:p>
          <a:p>
            <a:pPr marL="457200" lvl="1" indent="0">
              <a:buNone/>
            </a:pPr>
            <a:r>
              <a:rPr lang="en-US" sz="1400" dirty="0" smtClean="0"/>
              <a:t>Add , Sub, etc.</a:t>
            </a:r>
          </a:p>
          <a:p>
            <a:pPr marL="457200" lvl="1" indent="0">
              <a:buNone/>
            </a:pPr>
            <a:r>
              <a:rPr lang="en-US" sz="1400" dirty="0" smtClean="0"/>
              <a:t>AND, OR, XOR, SHL, SHR , etc</a:t>
            </a:r>
            <a:r>
              <a:rPr lang="en-US" sz="1400" dirty="0"/>
              <a:t>.</a:t>
            </a:r>
            <a:endParaRPr lang="en-US" sz="1400" dirty="0" smtClean="0"/>
          </a:p>
          <a:p>
            <a:r>
              <a:rPr lang="en-US" sz="1600" b="1" dirty="0"/>
              <a:t>Program Control </a:t>
            </a:r>
            <a:r>
              <a:rPr lang="en-US" sz="1600" b="1" dirty="0" smtClean="0"/>
              <a:t>Instructions</a:t>
            </a:r>
          </a:p>
          <a:p>
            <a:pPr marL="0" indent="0">
              <a:buNone/>
            </a:pPr>
            <a:r>
              <a:rPr lang="en-US" sz="1600" b="1" dirty="0" smtClean="0"/>
              <a:t>	</a:t>
            </a:r>
            <a:r>
              <a:rPr lang="en-US" sz="1600" dirty="0" err="1" smtClean="0"/>
              <a:t>Jmp</a:t>
            </a:r>
            <a:r>
              <a:rPr lang="en-US" sz="1600" dirty="0" smtClean="0"/>
              <a:t> (Jump)</a:t>
            </a:r>
          </a:p>
          <a:p>
            <a:pPr marL="0" indent="0">
              <a:buNone/>
            </a:pPr>
            <a:r>
              <a:rPr lang="en-US" sz="1600" dirty="0" smtClean="0"/>
              <a:t>	call</a:t>
            </a:r>
          </a:p>
          <a:p>
            <a:r>
              <a:rPr lang="en-US" sz="1600" b="1" dirty="0" smtClean="0"/>
              <a:t>Special Instructions</a:t>
            </a:r>
          </a:p>
          <a:p>
            <a:pPr marL="0" indent="0">
              <a:buNone/>
            </a:pPr>
            <a:r>
              <a:rPr lang="en-US" sz="1600" dirty="0" smtClean="0"/>
              <a:t>	cli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sti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Where </a:t>
            </a:r>
            <a:r>
              <a:rPr lang="en-US" sz="1600" dirty="0"/>
              <a:t>cli clears the interrupt flag and </a:t>
            </a:r>
            <a:r>
              <a:rPr lang="en-US" sz="1600" dirty="0" err="1"/>
              <a:t>sti</a:t>
            </a:r>
            <a:r>
              <a:rPr lang="en-US" sz="1600" dirty="0"/>
              <a:t> sets it.</a:t>
            </a:r>
          </a:p>
        </p:txBody>
      </p:sp>
    </p:spTree>
    <p:extLst>
      <p:ext uri="{BB962C8B-B14F-4D97-AF65-F5344CB8AC3E}">
        <p14:creationId xmlns:p14="http://schemas.microsoft.com/office/powerpoint/2010/main" val="34330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743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Computer Organization and Assembly Language</vt:lpstr>
      <vt:lpstr>Registers</vt:lpstr>
      <vt:lpstr>Cont.</vt:lpstr>
      <vt:lpstr>Cont.</vt:lpstr>
      <vt:lpstr>Cont.</vt:lpstr>
      <vt:lpstr>Flag register</vt:lpstr>
      <vt:lpstr>Cont.</vt:lpstr>
      <vt:lpstr>Cont.</vt:lpstr>
      <vt:lpstr>Instruction Group</vt:lpstr>
      <vt:lpstr>First Assembly Program</vt:lpstr>
      <vt:lpstr>Basic Syntax of Assembly</vt:lpstr>
      <vt:lpstr>Assembly Version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</dc:title>
  <dc:creator>mehreen javaid</dc:creator>
  <cp:lastModifiedBy>mehreen javaid</cp:lastModifiedBy>
  <cp:revision>5</cp:revision>
  <dcterms:created xsi:type="dcterms:W3CDTF">2022-02-14T15:24:54Z</dcterms:created>
  <dcterms:modified xsi:type="dcterms:W3CDTF">2022-02-16T10:08:42Z</dcterms:modified>
</cp:coreProperties>
</file>