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2" r:id="rId4"/>
    <p:sldId id="263" r:id="rId5"/>
    <p:sldId id="264" r:id="rId6"/>
    <p:sldId id="265" r:id="rId7"/>
    <p:sldId id="258" r:id="rId8"/>
    <p:sldId id="267" r:id="rId9"/>
    <p:sldId id="268" r:id="rId10"/>
    <p:sldId id="25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ED87A-D174-4D79-A1C4-8FCA6EEE73E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114A8-6297-45CA-81A8-BEFF07BB6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4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F04D76-6EA5-4809-A298-6F7920413441}" type="slidenum">
              <a:rPr lang="en-US" altLang="en-US" sz="1300" smtClean="0"/>
              <a:pPr>
                <a:spcBef>
                  <a:spcPct val="0"/>
                </a:spcBef>
              </a:pPr>
              <a:t>10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07292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21A572-B159-4747-94BA-790B204E5F47}" type="slidenum">
              <a:rPr lang="en-US" altLang="en-US" sz="1300" smtClean="0"/>
              <a:pPr>
                <a:spcBef>
                  <a:spcPct val="0"/>
                </a:spcBef>
              </a:pPr>
              <a:t>11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69526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108" y="1661375"/>
            <a:ext cx="7073960" cy="1725289"/>
          </a:xfrm>
        </p:spPr>
        <p:txBody>
          <a:bodyPr/>
          <a:lstStyle/>
          <a:p>
            <a:r>
              <a:rPr lang="en-US" sz="4800" dirty="0" smtClean="0"/>
              <a:t>Computer Organization and Assembly Language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44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943100" y="579549"/>
            <a:ext cx="8229600" cy="10699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MOV Instruction</a:t>
            </a:r>
          </a:p>
        </p:txBody>
      </p:sp>
      <p:sp>
        <p:nvSpPr>
          <p:cNvPr id="52227" name="Text Box 1027"/>
          <p:cNvSpPr txBox="1">
            <a:spLocks noChangeArrowheads="1"/>
          </p:cNvSpPr>
          <p:nvPr/>
        </p:nvSpPr>
        <p:spPr bwMode="auto">
          <a:xfrm>
            <a:off x="5013101" y="3502026"/>
            <a:ext cx="6274158" cy="27442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1800" b="1" dirty="0">
                <a:latin typeface="Courier New" panose="02070309020205020404" pitchFamily="49" charset="0"/>
              </a:rPr>
              <a:t>.</a:t>
            </a:r>
            <a:r>
              <a:rPr lang="en-US" altLang="zh-TW" sz="1800" b="1" dirty="0">
                <a:latin typeface="Courier New" panose="02070309020205020404" pitchFamily="49" charset="0"/>
              </a:rPr>
              <a:t>data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count BYTE 100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 dirty="0" err="1">
                <a:latin typeface="Courier New" panose="02070309020205020404" pitchFamily="49" charset="0"/>
              </a:rPr>
              <a:t>wVal</a:t>
            </a:r>
            <a:r>
              <a:rPr lang="en-US" altLang="zh-TW" sz="1800" b="1" dirty="0">
                <a:latin typeface="Courier New" panose="02070309020205020404" pitchFamily="49" charset="0"/>
              </a:rPr>
              <a:t>  WORD 2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mov</a:t>
            </a:r>
            <a:r>
              <a:rPr lang="en-US" altLang="zh-TW" sz="1800" b="1" dirty="0">
                <a:latin typeface="Courier New" panose="02070309020205020404" pitchFamily="49" charset="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bl,count</a:t>
            </a:r>
            <a:endParaRPr lang="en-US" altLang="zh-TW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mov</a:t>
            </a:r>
            <a:r>
              <a:rPr lang="en-US" altLang="zh-TW" sz="1800" b="1" dirty="0">
                <a:latin typeface="Courier New" panose="02070309020205020404" pitchFamily="49" charset="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ax,wVal</a:t>
            </a:r>
            <a:endParaRPr lang="en-US" altLang="zh-TW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mov</a:t>
            </a:r>
            <a:r>
              <a:rPr lang="en-US" altLang="zh-TW" sz="1800" b="1" dirty="0">
                <a:latin typeface="Courier New" panose="02070309020205020404" pitchFamily="49" charset="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count,al</a:t>
            </a:r>
            <a:endParaRPr lang="en-US" altLang="zh-TW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mov</a:t>
            </a:r>
            <a:r>
              <a:rPr lang="en-US" altLang="zh-TW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al,wVal</a:t>
            </a:r>
            <a:r>
              <a:rPr lang="en-US" altLang="zh-TW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	; error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mov</a:t>
            </a:r>
            <a:r>
              <a:rPr lang="en-US" altLang="zh-TW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ax,count</a:t>
            </a:r>
            <a:r>
              <a:rPr lang="en-US" altLang="zh-TW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	; error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mov</a:t>
            </a:r>
            <a:r>
              <a:rPr lang="en-US" altLang="zh-TW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eax,count</a:t>
            </a:r>
            <a:r>
              <a:rPr lang="en-US" altLang="zh-TW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	; error</a:t>
            </a:r>
          </a:p>
        </p:txBody>
      </p:sp>
      <p:sp>
        <p:nvSpPr>
          <p:cNvPr id="52228" name="Text Box 1028"/>
          <p:cNvSpPr txBox="1">
            <a:spLocks noChangeArrowheads="1"/>
          </p:cNvSpPr>
          <p:nvPr/>
        </p:nvSpPr>
        <p:spPr bwMode="auto">
          <a:xfrm>
            <a:off x="1434921" y="1447801"/>
            <a:ext cx="693420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28600" indent="-2286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TW" sz="2100" dirty="0">
                <a:latin typeface="Arial" panose="020B0604020202020204" pitchFamily="34" charset="0"/>
              </a:rPr>
              <a:t>Move from source to destination. Syntax: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100" dirty="0">
                <a:solidFill>
                  <a:srgbClr val="FF0000"/>
                </a:solidFill>
                <a:latin typeface="Arial" panose="020B0604020202020204" pitchFamily="34" charset="0"/>
              </a:rPr>
              <a:t>MOV </a:t>
            </a:r>
            <a:r>
              <a:rPr lang="en-US" altLang="zh-TW" sz="2100" i="1" dirty="0" err="1">
                <a:solidFill>
                  <a:srgbClr val="FF0000"/>
                </a:solidFill>
                <a:latin typeface="Arial" panose="020B0604020202020204" pitchFamily="34" charset="0"/>
              </a:rPr>
              <a:t>destination,source</a:t>
            </a:r>
            <a:endParaRPr lang="en-US" altLang="zh-TW" sz="2100" i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TW" sz="2100" dirty="0">
                <a:latin typeface="Arial" panose="020B0604020202020204" pitchFamily="34" charset="0"/>
              </a:rPr>
              <a:t>No more than one memory operand permitted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TW" sz="2100" dirty="0">
                <a:latin typeface="Arial" panose="020B0604020202020204" pitchFamily="34" charset="0"/>
              </a:rPr>
              <a:t>CS, EIP, and IP cannot be the destination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TW" sz="2100" dirty="0">
                <a:latin typeface="Arial" panose="020B0604020202020204" pitchFamily="34" charset="0"/>
              </a:rPr>
              <a:t>No immediate to segment moves</a:t>
            </a:r>
          </a:p>
        </p:txBody>
      </p:sp>
    </p:spTree>
    <p:extLst>
      <p:ext uri="{BB962C8B-B14F-4D97-AF65-F5344CB8AC3E}">
        <p14:creationId xmlns:p14="http://schemas.microsoft.com/office/powerpoint/2010/main" val="18376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627063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Direct Memory Operands</a:t>
            </a:r>
          </a:p>
        </p:txBody>
      </p:sp>
      <p:sp>
        <p:nvSpPr>
          <p:cNvPr id="61443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674254" y="1524000"/>
            <a:ext cx="7467600" cy="19224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A direct memory operand is a named reference to storage in memory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The named reference (label) is automatically dereferenced by the assembler</a:t>
            </a:r>
          </a:p>
        </p:txBody>
      </p:sp>
      <p:sp>
        <p:nvSpPr>
          <p:cNvPr id="61444" name="Text Box 1028"/>
          <p:cNvSpPr txBox="1">
            <a:spLocks noChangeArrowheads="1"/>
          </p:cNvSpPr>
          <p:nvPr/>
        </p:nvSpPr>
        <p:spPr bwMode="auto">
          <a:xfrm>
            <a:off x="2475427" y="3057804"/>
            <a:ext cx="73152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 b="1">
                <a:latin typeface="Courier New" panose="02070309020205020404" pitchFamily="49" charset="0"/>
              </a:rPr>
              <a:t>.</a:t>
            </a:r>
            <a:r>
              <a:rPr lang="en-US" altLang="zh-TW" sz="2000" b="1">
                <a:latin typeface="Courier New" panose="02070309020205020404" pitchFamily="49" charset="0"/>
              </a:rPr>
              <a:t>data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var1 BYTE 10h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mov al,var1         ; AL = 10h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mov al,[00010400]   ; if var1 at offset 10400h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mov al,[var1]       ; AL = 10h</a:t>
            </a:r>
          </a:p>
        </p:txBody>
      </p:sp>
      <p:sp>
        <p:nvSpPr>
          <p:cNvPr id="61445" name="Line 1029"/>
          <p:cNvSpPr>
            <a:spLocks noChangeShapeType="1"/>
          </p:cNvSpPr>
          <p:nvPr/>
        </p:nvSpPr>
        <p:spPr bwMode="auto">
          <a:xfrm flipV="1">
            <a:off x="3962400" y="5257800"/>
            <a:ext cx="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61446" name="Text Box 1030"/>
          <p:cNvSpPr txBox="1">
            <a:spLocks noChangeArrowheads="1"/>
          </p:cNvSpPr>
          <p:nvPr/>
        </p:nvSpPr>
        <p:spPr bwMode="auto">
          <a:xfrm>
            <a:off x="3048000" y="5638801"/>
            <a:ext cx="1752600" cy="4810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300" b="1">
                <a:solidFill>
                  <a:schemeClr val="tx2"/>
                </a:solidFill>
                <a:latin typeface="Arial" panose="020B0604020202020204" pitchFamily="34" charset="0"/>
              </a:rPr>
              <a:t>alternate format</a:t>
            </a:r>
          </a:p>
        </p:txBody>
      </p:sp>
    </p:spTree>
    <p:extLst>
      <p:ext uri="{BB962C8B-B14F-4D97-AF65-F5344CB8AC3E}">
        <p14:creationId xmlns:p14="http://schemas.microsoft.com/office/powerpoint/2010/main" val="27598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mnemonics such as MOV,ADD,MUL</a:t>
            </a:r>
          </a:p>
          <a:p>
            <a:r>
              <a:rPr lang="en-US" dirty="0" smtClean="0"/>
              <a:t>Register names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Attributes e.g. BYTE,WORD</a:t>
            </a:r>
          </a:p>
          <a:p>
            <a:r>
              <a:rPr lang="en-US" dirty="0" smtClean="0"/>
              <a:t>Predefined symbols such as @data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3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that are recognized and acted upon by the assembler as the program’s source code is being assembled</a:t>
            </a:r>
          </a:p>
          <a:p>
            <a:r>
              <a:rPr lang="en-US" dirty="0" smtClean="0"/>
              <a:t>Used to declare code, data areas, select memory model, declare procedures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6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Parts</a:t>
            </a:r>
          </a:p>
          <a:p>
            <a:pPr lvl="1"/>
            <a:r>
              <a:rPr lang="en-US" dirty="0" smtClean="0"/>
              <a:t>Label(optional)</a:t>
            </a:r>
          </a:p>
          <a:p>
            <a:pPr lvl="1"/>
            <a:r>
              <a:rPr lang="en-US" dirty="0" smtClean="0"/>
              <a:t>Mnemonic</a:t>
            </a:r>
          </a:p>
          <a:p>
            <a:pPr lvl="1"/>
            <a:r>
              <a:rPr lang="en-US" dirty="0" smtClean="0"/>
              <a:t>Operand</a:t>
            </a:r>
          </a:p>
          <a:p>
            <a:pPr lvl="1"/>
            <a:r>
              <a:rPr lang="en-US" dirty="0" smtClean="0"/>
              <a:t>Comment(optional)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Acted as place markers.</a:t>
            </a:r>
          </a:p>
          <a:p>
            <a:pPr lvl="1"/>
            <a:r>
              <a:rPr lang="en-US" dirty="0" smtClean="0"/>
              <a:t>Marks the address(offset) of code and data</a:t>
            </a:r>
          </a:p>
          <a:p>
            <a:r>
              <a:rPr lang="en-US" dirty="0" smtClean="0"/>
              <a:t>Reserved words cannot be used</a:t>
            </a:r>
          </a:p>
          <a:p>
            <a:r>
              <a:rPr lang="en-US" dirty="0" smtClean="0"/>
              <a:t>Data label</a:t>
            </a:r>
          </a:p>
          <a:p>
            <a:pPr lvl="1"/>
            <a:r>
              <a:rPr lang="en-US" dirty="0" smtClean="0"/>
              <a:t>Var1 </a:t>
            </a:r>
            <a:r>
              <a:rPr lang="en-US" dirty="0" err="1" smtClean="0"/>
              <a:t>db</a:t>
            </a:r>
            <a:r>
              <a:rPr lang="en-US" dirty="0" smtClean="0"/>
              <a:t> 1</a:t>
            </a:r>
          </a:p>
          <a:p>
            <a:r>
              <a:rPr lang="en-US" dirty="0" smtClean="0"/>
              <a:t>Code label</a:t>
            </a:r>
          </a:p>
          <a:p>
            <a:pPr marL="457200" lvl="1" indent="0">
              <a:buNone/>
            </a:pPr>
            <a:r>
              <a:rPr lang="en-US" dirty="0" smtClean="0"/>
              <a:t>	target: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ax,bx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…….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jmp</a:t>
            </a:r>
            <a:r>
              <a:rPr lang="en-US" dirty="0" smtClean="0"/>
              <a:t>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3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 (8 bit)</a:t>
            </a:r>
          </a:p>
          <a:p>
            <a:r>
              <a:rPr lang="en-US" dirty="0" smtClean="0"/>
              <a:t>DW (16 bit)</a:t>
            </a:r>
          </a:p>
          <a:p>
            <a:r>
              <a:rPr lang="en-US" dirty="0" smtClean="0"/>
              <a:t>DD (32-bit)</a:t>
            </a:r>
          </a:p>
          <a:p>
            <a:r>
              <a:rPr lang="en-US" dirty="0" smtClean="0"/>
              <a:t>DQ(64-bit)</a:t>
            </a:r>
          </a:p>
          <a:p>
            <a:r>
              <a:rPr lang="en-US" dirty="0" smtClean="0"/>
              <a:t>DT(80-bit)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5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Definition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directive initializer</a:t>
            </a:r>
          </a:p>
          <a:p>
            <a:pPr marL="0" indent="0">
              <a:buNone/>
            </a:pPr>
            <a:r>
              <a:rPr lang="en-US" dirty="0" smtClean="0"/>
              <a:t>		count </a:t>
            </a:r>
            <a:r>
              <a:rPr lang="en-US" dirty="0" err="1" smtClean="0"/>
              <a:t>dw</a:t>
            </a:r>
            <a:r>
              <a:rPr lang="en-US" dirty="0" smtClean="0"/>
              <a:t> 12345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val1 </a:t>
            </a:r>
            <a:r>
              <a:rPr lang="en-US" dirty="0" err="1" smtClean="0"/>
              <a:t>db</a:t>
            </a:r>
            <a:r>
              <a:rPr lang="en-US" dirty="0" smtClean="0"/>
              <a:t> 255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6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BYTE and SBYTE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Value1 BYTE ‘A’								; character literal</a:t>
            </a:r>
          </a:p>
          <a:p>
            <a:r>
              <a:rPr lang="en-US" dirty="0" smtClean="0"/>
              <a:t>Value2 BYTE 0								; smallest unsigned byte</a:t>
            </a:r>
          </a:p>
          <a:p>
            <a:r>
              <a:rPr lang="en-US" dirty="0" smtClean="0"/>
              <a:t>Value3 BYTE 255</a:t>
            </a:r>
            <a:r>
              <a:rPr lang="en-US" dirty="0"/>
              <a:t>							; </a:t>
            </a:r>
            <a:r>
              <a:rPr lang="en-US" dirty="0" smtClean="0"/>
              <a:t>largest unsigned </a:t>
            </a:r>
            <a:r>
              <a:rPr lang="en-US" dirty="0"/>
              <a:t>byte</a:t>
            </a:r>
            <a:endParaRPr lang="en-US" dirty="0" smtClean="0"/>
          </a:p>
          <a:p>
            <a:r>
              <a:rPr lang="en-US" dirty="0" smtClean="0"/>
              <a:t>Value4 SBYTE -128</a:t>
            </a:r>
            <a:r>
              <a:rPr lang="en-US" dirty="0"/>
              <a:t>							; smallest </a:t>
            </a:r>
            <a:r>
              <a:rPr lang="en-US" dirty="0" smtClean="0"/>
              <a:t>signed </a:t>
            </a:r>
            <a:r>
              <a:rPr lang="en-US" dirty="0"/>
              <a:t>byte</a:t>
            </a:r>
            <a:endParaRPr lang="en-US" dirty="0" smtClean="0"/>
          </a:p>
          <a:p>
            <a:r>
              <a:rPr lang="en-US" dirty="0" smtClean="0"/>
              <a:t>Value5 </a:t>
            </a:r>
            <a:r>
              <a:rPr lang="en-US" dirty="0"/>
              <a:t>SBYTE </a:t>
            </a:r>
            <a:r>
              <a:rPr lang="en-US" dirty="0" smtClean="0"/>
              <a:t>+127</a:t>
            </a:r>
            <a:r>
              <a:rPr lang="en-US" dirty="0"/>
              <a:t>						</a:t>
            </a:r>
            <a:r>
              <a:rPr lang="en-US" dirty="0" smtClean="0"/>
              <a:t>; largest signed </a:t>
            </a:r>
            <a:r>
              <a:rPr lang="en-US" dirty="0"/>
              <a:t>byte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WORD and 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Word1 WORD 65535					; largest unsigned word</a:t>
            </a:r>
          </a:p>
          <a:p>
            <a:r>
              <a:rPr lang="en-US" dirty="0" smtClean="0"/>
              <a:t>Word2 WORD -32768					; smallest signed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75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5729</TotalTime>
  <Words>244</Words>
  <Application>Microsoft Office PowerPoint</Application>
  <PresentationFormat>Widescreen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微軟正黑體</vt:lpstr>
      <vt:lpstr>Arial</vt:lpstr>
      <vt:lpstr>Calibri</vt:lpstr>
      <vt:lpstr>Courier New</vt:lpstr>
      <vt:lpstr>Garamond</vt:lpstr>
      <vt:lpstr>新細明體</vt:lpstr>
      <vt:lpstr>Organic</vt:lpstr>
      <vt:lpstr>Computer Organization and Assembly Language</vt:lpstr>
      <vt:lpstr>Reserved Words</vt:lpstr>
      <vt:lpstr>Directives</vt:lpstr>
      <vt:lpstr>Instructions</vt:lpstr>
      <vt:lpstr>Labels</vt:lpstr>
      <vt:lpstr>Data Types</vt:lpstr>
      <vt:lpstr>Data Definition Statement</vt:lpstr>
      <vt:lpstr>Defining BYTE and SBYTE</vt:lpstr>
      <vt:lpstr>Defining WORD and SWORD</vt:lpstr>
      <vt:lpstr>MOV Instruction</vt:lpstr>
      <vt:lpstr>Direct Memory Operands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Assembly Language</dc:title>
  <dc:creator>mehreen javaid</dc:creator>
  <cp:lastModifiedBy>mehreen javaid</cp:lastModifiedBy>
  <cp:revision>20</cp:revision>
  <dcterms:created xsi:type="dcterms:W3CDTF">2022-02-16T07:47:40Z</dcterms:created>
  <dcterms:modified xsi:type="dcterms:W3CDTF">2022-02-20T07:16:56Z</dcterms:modified>
</cp:coreProperties>
</file>