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60" r:id="rId6"/>
    <p:sldId id="274" r:id="rId7"/>
    <p:sldId id="315" r:id="rId8"/>
    <p:sldId id="261" r:id="rId9"/>
    <p:sldId id="276" r:id="rId10"/>
    <p:sldId id="277" r:id="rId11"/>
    <p:sldId id="275" r:id="rId12"/>
    <p:sldId id="279" r:id="rId13"/>
    <p:sldId id="280" r:id="rId14"/>
    <p:sldId id="27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70" r:id="rId24"/>
    <p:sldId id="316" r:id="rId25"/>
    <p:sldId id="291" r:id="rId26"/>
    <p:sldId id="292" r:id="rId27"/>
    <p:sldId id="289" r:id="rId28"/>
    <p:sldId id="317" r:id="rId29"/>
    <p:sldId id="293" r:id="rId30"/>
    <p:sldId id="290" r:id="rId31"/>
    <p:sldId id="318" r:id="rId32"/>
    <p:sldId id="319" r:id="rId33"/>
    <p:sldId id="27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4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4" r:id="rId54"/>
    <p:sldId id="31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3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4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9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F4A7-06AF-4401-8665-6A51801F11E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3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9525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5100"/>
            <a:ext cx="9144000" cy="12065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 smtClean="0"/>
              <a:t>3 BIT COUNTER </a:t>
            </a:r>
            <a:r>
              <a:rPr lang="en-US" dirty="0" smtClean="0"/>
              <a:t>using</a:t>
            </a:r>
            <a:r>
              <a:rPr lang="en-US" b="1" dirty="0" smtClean="0"/>
              <a:t> D </a:t>
            </a:r>
            <a:r>
              <a:rPr lang="en-US" dirty="0"/>
              <a:t>AND </a:t>
            </a:r>
            <a:r>
              <a:rPr lang="en-US" b="1" dirty="0"/>
              <a:t>JK</a:t>
            </a:r>
            <a:r>
              <a:rPr lang="en-US" dirty="0"/>
              <a:t> Flip Flop </a:t>
            </a:r>
            <a:endParaRPr lang="en-US" dirty="0" smtClean="0"/>
          </a:p>
          <a:p>
            <a:pPr algn="r"/>
            <a:endParaRPr lang="en-US" b="1" dirty="0" smtClean="0"/>
          </a:p>
          <a:p>
            <a:pPr algn="r"/>
            <a:r>
              <a:rPr lang="en-US" i="1" dirty="0" smtClean="0"/>
              <a:t>LECTURE 9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9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4024703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4024703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7329174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7329174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47800" y="3859365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97845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97845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2162322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2162322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09700" y="42037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97845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97845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4442267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4442267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22400" y="45974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97845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97845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4434631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4434631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22400" y="4969084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381145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381145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3846464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3846464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09700" y="5388969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2619176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2619176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2515054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2515054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368551" y="25908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368551" y="4222882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5562100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5562100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0305673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0305673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368551" y="30353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368551" y="46101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2636977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2636977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7046205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7046205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457450" y="3329886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457450" y="4969084"/>
            <a:ext cx="2895599" cy="1058958"/>
          </a:xfrm>
          <a:prstGeom prst="arc">
            <a:avLst>
              <a:gd name="adj1" fmla="val 11334490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8271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8271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6193443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6193443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457450" y="3800532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457451" y="5388969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2160285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2160285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3607679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3607679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409950" y="2535668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3409949" y="4969084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>
            <a:off x="3409950" y="415003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3409948" y="3419877"/>
            <a:ext cx="2895599" cy="1058958"/>
          </a:xfrm>
          <a:prstGeom prst="arc">
            <a:avLst>
              <a:gd name="adj1" fmla="val 11377168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STEPS FOR 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</a:p>
          <a:p>
            <a:r>
              <a:rPr lang="en-US" dirty="0"/>
              <a:t>Next State Table</a:t>
            </a:r>
          </a:p>
          <a:p>
            <a:r>
              <a:rPr lang="en-US" dirty="0" smtClean="0"/>
              <a:t>State Reduction And Assignment</a:t>
            </a:r>
          </a:p>
          <a:p>
            <a:r>
              <a:rPr lang="en-US" dirty="0" smtClean="0"/>
              <a:t>Flip Flop Transition Table (FLIP FLOP Selection)</a:t>
            </a:r>
          </a:p>
          <a:p>
            <a:r>
              <a:rPr lang="en-US" dirty="0" smtClean="0"/>
              <a:t>Simplification</a:t>
            </a:r>
          </a:p>
          <a:p>
            <a:r>
              <a:rPr lang="en-US" dirty="0" smtClean="0"/>
              <a:t>Input/output Equations</a:t>
            </a:r>
          </a:p>
          <a:p>
            <a:r>
              <a:rPr lang="en-US" dirty="0" smtClean="0"/>
              <a:t>Implementations of Equation(Logic Diagram)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2439533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2439533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305712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305712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409948" y="3054446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3409948" y="4546618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>
            <a:off x="3409948" y="3800532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>
            <a:off x="3409948" y="5292704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7797131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7797131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1" t="-102469" r="-80512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469" r="-7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82" t="-102469" r="-6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82" t="-102469" r="-5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726" t="-102469" r="-401274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923" t="-102469" r="-3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923" t="-102469" r="-2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7452" t="-102469" r="-10254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2469" r="-3205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74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5301775"/>
                  </p:ext>
                </p:extLst>
              </p:nvPr>
            </p:nvGraphicFramePr>
            <p:xfrm>
              <a:off x="1028700" y="1927282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5301775"/>
                  </p:ext>
                </p:extLst>
              </p:nvPr>
            </p:nvGraphicFramePr>
            <p:xfrm>
              <a:off x="1028700" y="1927282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176543" r="-5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62" t="-176543" r="-4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6543" r="-30204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93" t="-176543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980" t="-176543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124" t="-176543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09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3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3505200" y="3924300"/>
            <a:ext cx="1498600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60960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</m:oMath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6096000" cy="832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3048000" y="3835400"/>
            <a:ext cx="901700" cy="660400"/>
          </a:xfrm>
          <a:prstGeom prst="arc">
            <a:avLst>
              <a:gd name="adj1" fmla="val 14560057"/>
              <a:gd name="adj2" fmla="val 73788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 rot="10800000">
            <a:off x="6378575" y="3835400"/>
            <a:ext cx="901700" cy="660400"/>
          </a:xfrm>
          <a:prstGeom prst="arc">
            <a:avLst>
              <a:gd name="adj1" fmla="val 14560057"/>
              <a:gd name="adj2" fmla="val 73788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4500" y="5143500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67348"/>
                <a:ext cx="67437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sz="3600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67348"/>
                <a:ext cx="6743700" cy="832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5448300" y="3467101"/>
            <a:ext cx="539750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88050" y="5175248"/>
            <a:ext cx="205105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8561670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8561670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469201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469201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34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8561670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8561670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469201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469201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/>
          <p:cNvSpPr/>
          <p:nvPr/>
        </p:nvSpPr>
        <p:spPr>
          <a:xfrm>
            <a:off x="4483100" y="3325812"/>
            <a:ext cx="539750" cy="1144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5114919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82700" y="5392735"/>
                <a:ext cx="29464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00" y="5392735"/>
                <a:ext cx="2946400" cy="832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8561670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8561670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469201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469201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6464300" y="3281362"/>
            <a:ext cx="539750" cy="1144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36950" y="4458855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2600" y="5881685"/>
                <a:ext cx="4241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881685"/>
                <a:ext cx="42418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22350" y="4757306"/>
                <a:ext cx="42418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0" y="4757306"/>
                <a:ext cx="4241800" cy="832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6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8256"/>
              </p:ext>
            </p:extLst>
          </p:nvPr>
        </p:nvGraphicFramePr>
        <p:xfrm>
          <a:off x="2879725" y="1093787"/>
          <a:ext cx="6048375" cy="547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r:id="rId3" imgW="3751478" imgH="3397910" progId="Visio.Drawing.6">
                  <p:embed/>
                </p:oleObj>
              </mc:Choice>
              <mc:Fallback>
                <p:oleObj r:id="rId3" imgW="3751478" imgH="3397910" progId="Visio.Drawing.6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1093787"/>
                        <a:ext cx="6048375" cy="5470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1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716802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716802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01447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01447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9800" y="5149633"/>
                <a:ext cx="24892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5149633"/>
                <a:ext cx="2489200" cy="832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5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716802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716802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01447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01447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429000" y="3454400"/>
            <a:ext cx="901700" cy="927099"/>
          </a:xfrm>
          <a:prstGeom prst="arc">
            <a:avLst>
              <a:gd name="adj1" fmla="val 14560057"/>
              <a:gd name="adj2" fmla="val 73788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c 5"/>
          <p:cNvSpPr/>
          <p:nvPr/>
        </p:nvSpPr>
        <p:spPr>
          <a:xfrm rot="10800000">
            <a:off x="6392573" y="3454400"/>
            <a:ext cx="901700" cy="927099"/>
          </a:xfrm>
          <a:prstGeom prst="arc">
            <a:avLst>
              <a:gd name="adj1" fmla="val 14560057"/>
              <a:gd name="adj2" fmla="val 73788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9800" y="5149633"/>
                <a:ext cx="24892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5149633"/>
                <a:ext cx="2489200" cy="832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 EQUATIONS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4000" y="5035548"/>
                <a:ext cx="67437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6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sz="3600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35548"/>
                <a:ext cx="6743700" cy="8322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3111946"/>
                <a:ext cx="4241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1946"/>
                <a:ext cx="42418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03300" y="1543210"/>
                <a:ext cx="24892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1543210"/>
                <a:ext cx="2489200" cy="832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410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IMPLEMENTATIONS OF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027906"/>
            <a:ext cx="103536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122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703194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703194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102469" r="-50416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469" r="-40069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89" t="-102469" r="-3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2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621" t="-102469" r="-10206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083" t="-102469" r="-2778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52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122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703194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703194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102469" r="-50416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469" r="-40069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89" t="-102469" r="-3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2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621" t="-102469" r="-10206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083" t="-102469" r="-2778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3938765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3938765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51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FF2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1272037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1272037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17786249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17786249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663700" y="2983230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663700" y="3338830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1651000" y="3732530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FF2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9962945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9962945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5723059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5723059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663700" y="5438125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663700" y="4617085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1663700" y="5042948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FF2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3467374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3467374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00398811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00398811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1676400" y="4042188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FF2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6317682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6317682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1989758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1989758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1689100" y="562767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3" y="78479"/>
            <a:ext cx="3498698" cy="6249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35088" y="339042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0   0   0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088" y="339042"/>
                <a:ext cx="1435714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116810" y="72449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99125" y="872689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0   0   1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125" y="872689"/>
                <a:ext cx="1435714" cy="830997"/>
              </a:xfrm>
              <a:prstGeom prst="rect">
                <a:avLst/>
              </a:prstGeom>
              <a:blipFill>
                <a:blip r:embed="rId3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25135" y="2983660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0   1   0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135" y="2983660"/>
                <a:ext cx="1435714" cy="830997"/>
              </a:xfrm>
              <a:prstGeom prst="rect">
                <a:avLst/>
              </a:prstGeom>
              <a:blipFill>
                <a:blip r:embed="rId4"/>
                <a:stretch>
                  <a:fillRect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08313" y="5008398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0   1   1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313" y="5008398"/>
                <a:ext cx="1435714" cy="830997"/>
              </a:xfrm>
              <a:prstGeom prst="rect">
                <a:avLst/>
              </a:prstGeom>
              <a:blipFill>
                <a:blip r:embed="rId5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2052" y="5774642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1   0   0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52" y="5774642"/>
                <a:ext cx="1435714" cy="830997"/>
              </a:xfrm>
              <a:prstGeom prst="rect">
                <a:avLst/>
              </a:prstGeom>
              <a:blipFill>
                <a:blip r:embed="rId6"/>
                <a:stretch>
                  <a:fillRect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16562" y="5008398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1   0   1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562" y="5008398"/>
                <a:ext cx="1435714" cy="830997"/>
              </a:xfrm>
              <a:prstGeom prst="rect">
                <a:avLst/>
              </a:prstGeom>
              <a:blipFill>
                <a:blip r:embed="rId7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56637" y="2949082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1   1   0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637" y="2949082"/>
                <a:ext cx="1435714" cy="830997"/>
              </a:xfrm>
              <a:prstGeom prst="rect">
                <a:avLst/>
              </a:prstGeom>
              <a:blipFill>
                <a:blip r:embed="rId8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97001" y="943498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1   1   1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01" y="943498"/>
                <a:ext cx="1435714" cy="830997"/>
              </a:xfrm>
              <a:prstGeom prst="rect">
                <a:avLst/>
              </a:prstGeom>
              <a:blipFill>
                <a:blip r:embed="rId9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7082808" y="693921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075310" y="2765267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86104" y="4752342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75406" y="5498400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955714" y="4850594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254235" y="2710530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123459" y="728270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rc 53"/>
          <p:cNvSpPr/>
          <p:nvPr/>
        </p:nvSpPr>
        <p:spPr>
          <a:xfrm>
            <a:off x="5435601" y="574353"/>
            <a:ext cx="1750503" cy="806195"/>
          </a:xfrm>
          <a:prstGeom prst="arc">
            <a:avLst>
              <a:gd name="adj1" fmla="val 17133330"/>
              <a:gd name="adj2" fmla="val 2155949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809728">
            <a:off x="6622969" y="1592566"/>
            <a:ext cx="2035492" cy="1312307"/>
          </a:xfrm>
          <a:prstGeom prst="arc">
            <a:avLst>
              <a:gd name="adj1" fmla="val 17657736"/>
              <a:gd name="adj2" fmla="val 11394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5245930">
            <a:off x="6905920" y="3365430"/>
            <a:ext cx="2037470" cy="1115314"/>
          </a:xfrm>
          <a:prstGeom prst="arc">
            <a:avLst>
              <a:gd name="adj1" fmla="val 17031923"/>
              <a:gd name="adj2" fmla="val 208712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7662788">
            <a:off x="5961805" y="4797736"/>
            <a:ext cx="2037470" cy="1115314"/>
          </a:xfrm>
          <a:prstGeom prst="arc">
            <a:avLst>
              <a:gd name="adj1" fmla="val 17031923"/>
              <a:gd name="adj2" fmla="val 208712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1140508">
            <a:off x="4064714" y="5193139"/>
            <a:ext cx="2037470" cy="1115314"/>
          </a:xfrm>
          <a:prstGeom prst="arc">
            <a:avLst>
              <a:gd name="adj1" fmla="val 14941455"/>
              <a:gd name="adj2" fmla="val 208712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3429092">
            <a:off x="2738602" y="4077443"/>
            <a:ext cx="2037470" cy="1045761"/>
          </a:xfrm>
          <a:prstGeom prst="arc">
            <a:avLst>
              <a:gd name="adj1" fmla="val 16374257"/>
              <a:gd name="adj2" fmla="val 21318767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4418364">
            <a:off x="3043768" y="1531177"/>
            <a:ext cx="1498537" cy="1684546"/>
          </a:xfrm>
          <a:prstGeom prst="arc">
            <a:avLst>
              <a:gd name="adj1" fmla="val 16374257"/>
              <a:gd name="adj2" fmla="val 2087706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6799453">
            <a:off x="4250087" y="393815"/>
            <a:ext cx="1498537" cy="1684546"/>
          </a:xfrm>
          <a:prstGeom prst="arc">
            <a:avLst>
              <a:gd name="adj1" fmla="val 17193640"/>
              <a:gd name="adj2" fmla="val 5387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FF1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0716207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0716207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5810549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5810549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2286000" y="297210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2286000" y="449610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FF1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6620391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6620391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9328142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9328142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2286000" y="323753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2286000" y="492790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FF1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065298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0065298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41555294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41555294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2286000" y="372013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2286000" y="5238195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FF1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1919562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1919562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171442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171442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2286000" y="4042188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2286000" y="5631895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FF0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1317793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1317793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9217964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9217964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022600" y="2967824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3022600" y="3726895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022600" y="4476044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3022600" y="536848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FF0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0190734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0190734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7637195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7637195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022600" y="3301516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3022600" y="4193954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022600" y="4882444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3022600" y="577488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FF1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0560246"/>
                  </p:ext>
                </p:extLst>
              </p:nvPr>
            </p:nvGraphicFramePr>
            <p:xfrm>
              <a:off x="3517901" y="1406525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0560246"/>
                  </p:ext>
                </p:extLst>
              </p:nvPr>
            </p:nvGraphicFramePr>
            <p:xfrm>
              <a:off x="3517901" y="1406525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7" t="-171875" r="-800000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226" t="-171875" r="-712903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1875" r="-601587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839" t="-171875" r="-511290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413" t="-171875" r="-403175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452" t="-171875" r="-309677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6825" t="-171875" r="-204762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065" t="-171875" r="-108065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5238" t="-171875" r="-6349" b="-776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16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918575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918575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 rot="5400000">
            <a:off x="5255420" y="3639342"/>
            <a:ext cx="1084259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44850" y="5142218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3357327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3357327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96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214025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214025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13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13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 rot="5400000">
            <a:off x="5296110" y="3675464"/>
            <a:ext cx="954874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2794355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2794355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87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924537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924537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38300" y="54356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5435600"/>
                <a:ext cx="3886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495800" y="3325812"/>
            <a:ext cx="1498600" cy="11826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03500" y="5166336"/>
            <a:ext cx="20574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791754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791754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11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703194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703194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102469" r="-50416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469" r="-40069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89" t="-102469" r="-3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2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621" t="-102469" r="-10206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083" t="-102469" r="-2778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9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583771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583771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495800" y="3238500"/>
            <a:ext cx="1498600" cy="1142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2304061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2304061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49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16836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16836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8756413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8756413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/>
          <p:cNvSpPr/>
          <p:nvPr/>
        </p:nvSpPr>
        <p:spPr>
          <a:xfrm>
            <a:off x="3162300" y="3238500"/>
            <a:ext cx="4000500" cy="1358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767195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767195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3263900" y="3250559"/>
            <a:ext cx="3898900" cy="1358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7175531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7175531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06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00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 EQUATIONS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825625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3886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1500" y="1825625"/>
                <a:ext cx="3886200" cy="13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0" y="1825625"/>
                <a:ext cx="3886200" cy="13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000" y="3497896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3497896"/>
                <a:ext cx="3886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46700" y="3497896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0" y="3497896"/>
                <a:ext cx="3886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4500" y="53594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5359400"/>
                <a:ext cx="388620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46700" y="52832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0" y="5283200"/>
                <a:ext cx="388620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5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IMPLEMENTATIONS OF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27150"/>
            <a:ext cx="11509967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09146151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09146151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3451330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3451330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512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7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1274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3333" t="-102469" r="-288889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0000" t="-102469" r="-212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254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3205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9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3112103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3112103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3693998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3693998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512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7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1274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254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3205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73200" y="26162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751281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751281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9042750"/>
                  </p:ext>
                </p:extLst>
              </p:nvPr>
            </p:nvGraphicFramePr>
            <p:xfrm>
              <a:off x="965200" y="18891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9042750"/>
                  </p:ext>
                </p:extLst>
              </p:nvPr>
            </p:nvGraphicFramePr>
            <p:xfrm>
              <a:off x="965200" y="18891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1235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235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1235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1235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1235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1235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1235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1235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1235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85900" y="30353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751281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751281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2130112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2130112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85900" y="3329886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4039</Words>
  <Application>Microsoft Office PowerPoint</Application>
  <PresentationFormat>Widescreen</PresentationFormat>
  <Paragraphs>4175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Visio.Drawing.6</vt:lpstr>
      <vt:lpstr>SEQUENTIAL CIRCUIT DESIGN</vt:lpstr>
      <vt:lpstr>STEPS FOR SEQUENTIAL CIRCUIT DESIGN</vt:lpstr>
      <vt:lpstr>STATE DIAGRAM </vt:lpstr>
      <vt:lpstr>STATE DIAGRAM</vt:lpstr>
      <vt:lpstr>NEXT STATE TABLE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INPUT EQUATIONS</vt:lpstr>
      <vt:lpstr>IMPLEMENTATIONS OF EQUATION</vt:lpstr>
      <vt:lpstr>NEXT STATE TABLE USING JK FLIP FLOP</vt:lpstr>
      <vt:lpstr>NEXT STATE TABLE USING JK FLIP FLOP</vt:lpstr>
      <vt:lpstr>NEXT STATE TABLE USING JK FLIP FLOP FOR FF2</vt:lpstr>
      <vt:lpstr>NEXT STATE TABLE USING JK FLIP FLOP FOR FF2</vt:lpstr>
      <vt:lpstr>NEXT STATE TABLE USING JK FLIP FLOP FOR FF2</vt:lpstr>
      <vt:lpstr>NEXT STATE TABLE USING JK FLIP FLOP FOR FF2</vt:lpstr>
      <vt:lpstr>NEXT STATE TABLE USING JK FLIP FLOP FOR FF1</vt:lpstr>
      <vt:lpstr>NEXT STATE TABLE USING JK FLIP FLOP FOR FF1</vt:lpstr>
      <vt:lpstr>NEXT STATE TABLE USING JK FLIP FLOP FOR FF1</vt:lpstr>
      <vt:lpstr>NEXT STATE TABLE USING JK FLIP FLOP FOR FF1</vt:lpstr>
      <vt:lpstr>NEXT STATE TABLE USING JK FLIP FLOP FOR FF0</vt:lpstr>
      <vt:lpstr>NEXT STATE TABLE USING JK FLIP FLOP FOR FF0</vt:lpstr>
      <vt:lpstr>NEXT STATE TABLE USING JK FLIP FLOP FOR FF1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INPUT EQUATIONS </vt:lpstr>
      <vt:lpstr>IMPLEMENTATIONS OF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 DESIGN</dc:title>
  <dc:creator>Windows User</dc:creator>
  <cp:lastModifiedBy>Windows User</cp:lastModifiedBy>
  <cp:revision>172</cp:revision>
  <dcterms:created xsi:type="dcterms:W3CDTF">2020-04-22T02:51:27Z</dcterms:created>
  <dcterms:modified xsi:type="dcterms:W3CDTF">2020-04-26T19:41:24Z</dcterms:modified>
</cp:coreProperties>
</file>