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00" r:id="rId2"/>
    <p:sldId id="314" r:id="rId3"/>
    <p:sldId id="263" r:id="rId4"/>
    <p:sldId id="264" r:id="rId5"/>
    <p:sldId id="271" r:id="rId6"/>
    <p:sldId id="268" r:id="rId7"/>
    <p:sldId id="266" r:id="rId8"/>
    <p:sldId id="270" r:id="rId9"/>
    <p:sldId id="272" r:id="rId10"/>
    <p:sldId id="276" r:id="rId11"/>
    <p:sldId id="311" r:id="rId12"/>
    <p:sldId id="277" r:id="rId13"/>
    <p:sldId id="303" r:id="rId14"/>
    <p:sldId id="278" r:id="rId15"/>
    <p:sldId id="301" r:id="rId16"/>
    <p:sldId id="279" r:id="rId17"/>
    <p:sldId id="280" r:id="rId18"/>
    <p:sldId id="312" r:id="rId19"/>
    <p:sldId id="281" r:id="rId20"/>
    <p:sldId id="305" r:id="rId21"/>
    <p:sldId id="282" r:id="rId22"/>
    <p:sldId id="313" r:id="rId23"/>
    <p:sldId id="283" r:id="rId24"/>
    <p:sldId id="290" r:id="rId25"/>
    <p:sldId id="291" r:id="rId26"/>
    <p:sldId id="306" r:id="rId27"/>
    <p:sldId id="292" r:id="rId28"/>
    <p:sldId id="307" r:id="rId29"/>
    <p:sldId id="293" r:id="rId30"/>
    <p:sldId id="294" r:id="rId31"/>
    <p:sldId id="295" r:id="rId32"/>
    <p:sldId id="296" r:id="rId33"/>
    <p:sldId id="308" r:id="rId34"/>
    <p:sldId id="297" r:id="rId35"/>
    <p:sldId id="309" r:id="rId36"/>
    <p:sldId id="298" r:id="rId37"/>
    <p:sldId id="299" r:id="rId38"/>
    <p:sldId id="310" r:id="rId39"/>
    <p:sldId id="259" r:id="rId40"/>
    <p:sldId id="289" r:id="rId41"/>
    <p:sldId id="260" r:id="rId42"/>
    <p:sldId id="261" r:id="rId43"/>
    <p:sldId id="26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2F44B-E2EA-4F3F-9234-72F69429E4B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A258B-1E8D-478C-9F1D-A5C830568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B7384AE-C1CE-44EB-B30B-81180F528372}" type="slidenum">
              <a:rPr lang="en-GB" sz="1200" smtClean="0">
                <a:solidFill>
                  <a:srgbClr val="000000"/>
                </a:solidFill>
              </a:rPr>
              <a:pPr eaLnBrk="1" hangingPunct="1"/>
              <a:t>39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7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B7384AE-C1CE-44EB-B30B-81180F528372}" type="slidenum">
              <a:rPr lang="en-GB" sz="1200" smtClean="0">
                <a:solidFill>
                  <a:srgbClr val="000000"/>
                </a:solidFill>
              </a:rPr>
              <a:pPr eaLnBrk="1" hangingPunct="1"/>
              <a:t>40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60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7BDD3EA-D0D5-4E56-9868-C08CBD1AEAFA}" type="slidenum">
              <a:rPr lang="en-GB" sz="1200" smtClean="0">
                <a:solidFill>
                  <a:srgbClr val="000000"/>
                </a:solidFill>
              </a:rPr>
              <a:pPr eaLnBrk="1" hangingPunct="1"/>
              <a:t>41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93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C7A9A7A-515C-4744-8F38-D1BC0F21B657}" type="slidenum">
              <a:rPr lang="en-GB" sz="1200" smtClean="0"/>
              <a:pPr eaLnBrk="1" hangingPunct="1"/>
              <a:t>42</a:t>
            </a:fld>
            <a:endParaRPr lang="en-GB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1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CB75B58-BA5F-4BFC-89A4-5765BE34D41D}" type="slidenum">
              <a:rPr lang="en-GB" sz="1200" smtClean="0"/>
              <a:pPr eaLnBrk="1" hangingPunct="1"/>
              <a:t>43</a:t>
            </a:fld>
            <a:endParaRPr lang="en-GB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5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8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4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7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5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4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6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481D1-A66D-46FF-8ED9-6BF8EE92979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6E25C-E0B0-4DE7-935D-411BEF28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9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5Z04JRHccE&amp;t=580s&amp;pbjreload=10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865" y="1122363"/>
            <a:ext cx="9144000" cy="2154237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SEQUENTIAL CIRCUIT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8" y="3276600"/>
            <a:ext cx="1974167" cy="144897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 smtClean="0"/>
              <a:t>SR LATCH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54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4959194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4959194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225" y="2146300"/>
            <a:ext cx="7219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966886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966886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225" y="2146300"/>
            <a:ext cx="7219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9067128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9067128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525" y="2057400"/>
            <a:ext cx="7219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5637198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5637198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525" y="2057400"/>
            <a:ext cx="7219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118031"/>
                  </p:ext>
                </p:extLst>
              </p:nvPr>
            </p:nvGraphicFramePr>
            <p:xfrm>
              <a:off x="2933700" y="4432300"/>
              <a:ext cx="6433456" cy="15881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6096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118031"/>
                  </p:ext>
                </p:extLst>
              </p:nvPr>
            </p:nvGraphicFramePr>
            <p:xfrm>
              <a:off x="2933700" y="4432300"/>
              <a:ext cx="6433456" cy="15881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6096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2000" r="-379" b="-18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8605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8605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8605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8605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79" t="-250667" r="-101515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379" t="-250667" r="-151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0561894"/>
                  </p:ext>
                </p:extLst>
              </p:nvPr>
            </p:nvGraphicFramePr>
            <p:xfrm>
              <a:off x="2933700" y="2129654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0561894"/>
                  </p:ext>
                </p:extLst>
              </p:nvPr>
            </p:nvGraphicFramePr>
            <p:xfrm>
              <a:off x="2933700" y="2129654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" t="-6522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0" t="-113953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23" t="-113953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79" t="-113953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379" t="-113953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79" t="-245333" r="-101515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379" t="-245333" r="-151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59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4312781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84312781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6" r="-3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9" t="-746" r="-2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746" r="-1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746" r="-1894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426667" r="-101894" b="-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426667" r="-1894" b="-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08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261536"/>
                  </p:ext>
                </p:extLst>
              </p:nvPr>
            </p:nvGraphicFramePr>
            <p:xfrm>
              <a:off x="5473700" y="486910"/>
              <a:ext cx="6433456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261536"/>
                  </p:ext>
                </p:extLst>
              </p:nvPr>
            </p:nvGraphicFramePr>
            <p:xfrm>
              <a:off x="5473700" y="486910"/>
              <a:ext cx="6433456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1" r="-301894" b="-7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41" r="-200755" b="-7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58" t="-741" r="-101515" b="-7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758" t="-741" r="-1515" b="-7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2238375"/>
            <a:ext cx="72199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255700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255700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637" y="1958975"/>
            <a:ext cx="74009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8543377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8543377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637" y="1958975"/>
            <a:ext cx="74009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7446934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7446934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1981200"/>
            <a:ext cx="7219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Youtube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613025"/>
            <a:ext cx="11353800" cy="1463675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https://www.youtube.com/watch?v=B5Z04JRHccE&amp;t=580s&amp;pbjreload=101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0162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7446934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7446934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1981200"/>
            <a:ext cx="7219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334527"/>
                  </p:ext>
                </p:extLst>
              </p:nvPr>
            </p:nvGraphicFramePr>
            <p:xfrm>
              <a:off x="2933700" y="4432300"/>
              <a:ext cx="6433456" cy="15881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6096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334527"/>
                  </p:ext>
                </p:extLst>
              </p:nvPr>
            </p:nvGraphicFramePr>
            <p:xfrm>
              <a:off x="2933700" y="4432300"/>
              <a:ext cx="6433456" cy="15881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6096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2000" r="-379" b="-18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8605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8605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8605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8605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250667" r="-101515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3442369"/>
                  </p:ext>
                </p:extLst>
              </p:nvPr>
            </p:nvGraphicFramePr>
            <p:xfrm>
              <a:off x="2933700" y="2129654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3442369"/>
                  </p:ext>
                </p:extLst>
              </p:nvPr>
            </p:nvGraphicFramePr>
            <p:xfrm>
              <a:off x="2933700" y="2129654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" t="-6522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0" t="-113953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23" t="-113953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79" t="-113953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379" t="-113953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21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334527"/>
                  </p:ext>
                </p:extLst>
              </p:nvPr>
            </p:nvGraphicFramePr>
            <p:xfrm>
              <a:off x="2933700" y="4432300"/>
              <a:ext cx="6433456" cy="15881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6096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334527"/>
                  </p:ext>
                </p:extLst>
              </p:nvPr>
            </p:nvGraphicFramePr>
            <p:xfrm>
              <a:off x="2933700" y="4432300"/>
              <a:ext cx="6433456" cy="15881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6096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2000" r="-379" b="-18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8605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8605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8605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8605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250667" r="-101515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8529327"/>
                  </p:ext>
                </p:extLst>
              </p:nvPr>
            </p:nvGraphicFramePr>
            <p:xfrm>
              <a:off x="2933700" y="1360986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8529327"/>
                  </p:ext>
                </p:extLst>
              </p:nvPr>
            </p:nvGraphicFramePr>
            <p:xfrm>
              <a:off x="2933700" y="1360986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" t="-6522" r="-379" b="-1989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0" t="-113953" r="-303042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23" t="-113953" r="-20075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79" t="-113953" r="-101515" b="-11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379" t="-113953" r="-1515" b="-1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8271803" y="3179298"/>
            <a:ext cx="28135" cy="1111348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98413" y="3157479"/>
            <a:ext cx="1463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=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2633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50916048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50916048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6" r="-3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9" t="-746" r="-2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746" r="-1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746" r="-1894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426667" r="-101894" b="-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426667" r="-1894" b="-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689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786716"/>
                  </p:ext>
                </p:extLst>
              </p:nvPr>
            </p:nvGraphicFramePr>
            <p:xfrm>
              <a:off x="5473700" y="486910"/>
              <a:ext cx="6433456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786716"/>
                  </p:ext>
                </p:extLst>
              </p:nvPr>
            </p:nvGraphicFramePr>
            <p:xfrm>
              <a:off x="5473700" y="486910"/>
              <a:ext cx="6433456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1" r="-301894" b="-7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41" r="-200755" b="-7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58" t="-741" r="-101515" b="-7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758" t="-741" r="-1515" b="-7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7" y="2314575"/>
            <a:ext cx="69056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8681717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8681717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185" y="2171700"/>
            <a:ext cx="7219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3434626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3434626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185" y="2171700"/>
            <a:ext cx="7219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1888165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1888165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185" y="1993900"/>
            <a:ext cx="7219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1888165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1888165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185" y="1993900"/>
            <a:ext cx="7219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4593893"/>
                  </p:ext>
                </p:extLst>
              </p:nvPr>
            </p:nvGraphicFramePr>
            <p:xfrm>
              <a:off x="2933700" y="4432300"/>
              <a:ext cx="6433456" cy="15881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6096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4593893"/>
                  </p:ext>
                </p:extLst>
              </p:nvPr>
            </p:nvGraphicFramePr>
            <p:xfrm>
              <a:off x="2933700" y="4432300"/>
              <a:ext cx="6433456" cy="15881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6096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2000" r="-379" b="-18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8605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8605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8605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8605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5074386"/>
                  </p:ext>
                </p:extLst>
              </p:nvPr>
            </p:nvGraphicFramePr>
            <p:xfrm>
              <a:off x="2933700" y="2129654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5074386"/>
                  </p:ext>
                </p:extLst>
              </p:nvPr>
            </p:nvGraphicFramePr>
            <p:xfrm>
              <a:off x="2933700" y="2129654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" t="-6522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0" t="-113953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23" t="-113953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79" t="-113953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379" t="-113953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484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SEQUENTIAL CIRCUIT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1803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Sequential circuit is a combination circuit with memory</a:t>
            </a:r>
          </a:p>
          <a:p>
            <a:endParaRPr lang="en-US" dirty="0"/>
          </a:p>
          <a:p>
            <a:r>
              <a:rPr lang="en-US" dirty="0" smtClean="0"/>
              <a:t>Sequential circuit is specified by a time sequence of inputs, outputs, and internal states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037" y="3835400"/>
            <a:ext cx="7248525" cy="206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24678543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24678543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6" r="-3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9" t="-746" r="-2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746" r="-1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746" r="-1894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426667" r="-101894" b="-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426667" r="-1894" b="-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88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1970183"/>
                  </p:ext>
                </p:extLst>
              </p:nvPr>
            </p:nvGraphicFramePr>
            <p:xfrm>
              <a:off x="5473700" y="486910"/>
              <a:ext cx="6433456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1970183"/>
                  </p:ext>
                </p:extLst>
              </p:nvPr>
            </p:nvGraphicFramePr>
            <p:xfrm>
              <a:off x="5473700" y="486910"/>
              <a:ext cx="6433456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1" r="-301894" b="-7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41" r="-200755" b="-7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58" t="-741" r="-101515" b="-7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758" t="-741" r="-1515" b="-7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185" y="2124075"/>
            <a:ext cx="69056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6006165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6006165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425" y="1804035"/>
            <a:ext cx="7219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5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0833493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0833493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425" y="1804035"/>
            <a:ext cx="7219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0590329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0590329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25" y="2184400"/>
            <a:ext cx="7219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406102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406102"/>
                  </p:ext>
                </p:extLst>
              </p:nvPr>
            </p:nvGraphicFramePr>
            <p:xfrm>
              <a:off x="5499100" y="266700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5435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2791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2791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2791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2791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25" y="2184400"/>
            <a:ext cx="7219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5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904502"/>
                  </p:ext>
                </p:extLst>
              </p:nvPr>
            </p:nvGraphicFramePr>
            <p:xfrm>
              <a:off x="2933700" y="4432300"/>
              <a:ext cx="6433456" cy="15881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6096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904502"/>
                  </p:ext>
                </p:extLst>
              </p:nvPr>
            </p:nvGraphicFramePr>
            <p:xfrm>
              <a:off x="2933700" y="4432300"/>
              <a:ext cx="6433456" cy="15881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6096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5" t="-2000" r="-379" b="-18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0" t="-118605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623" t="-118605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118605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118605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5728336"/>
                  </p:ext>
                </p:extLst>
              </p:nvPr>
            </p:nvGraphicFramePr>
            <p:xfrm>
              <a:off x="2933700" y="2129654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pPr algn="l"/>
                          <a:r>
                            <a:rPr lang="en-US" sz="2800" i="1" dirty="0" smtClean="0">
                              <a:solidFill>
                                <a:schemeClr val="tx1"/>
                              </a:solidFill>
                            </a:rPr>
                            <a:t>CASE</a:t>
                          </a:r>
                          <a:r>
                            <a:rPr lang="en-US" sz="2800" i="1" baseline="0" dirty="0" smtClean="0">
                              <a:solidFill>
                                <a:schemeClr val="tx1"/>
                              </a:solidFill>
                            </a:rPr>
                            <a:t> I: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07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38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5728336"/>
                  </p:ext>
                </p:extLst>
              </p:nvPr>
            </p:nvGraphicFramePr>
            <p:xfrm>
              <a:off x="2933700" y="2129654"/>
              <a:ext cx="6433456" cy="153733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0200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16528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5588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" t="-6522" r="-379" b="-2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1213284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0" t="-113953" r="-303042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623" t="-113953" r="-20075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79" t="-113953" r="-10151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379" t="-113953" r="-1515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51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2435367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INVALID</a:t>
                          </a:r>
                          <a:r>
                            <a:rPr lang="en-US" b="1" i="1" baseline="0" dirty="0" smtClean="0"/>
                            <a:t> CONDITION</a:t>
                          </a:r>
                          <a:endParaRPr lang="en-US" b="1" i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2435367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6" r="-3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9" t="-746" r="-2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746" r="-1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746" r="-1894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 smtClean="0"/>
                            <a:t>INVALID</a:t>
                          </a:r>
                          <a:r>
                            <a:rPr lang="en-US" b="1" i="1" baseline="0" dirty="0" smtClean="0"/>
                            <a:t> CONDITION</a:t>
                          </a:r>
                          <a:endParaRPr lang="en-US" b="1" i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426667" r="-101894" b="-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426667" r="-1894" b="-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39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85139951"/>
                  </p:ext>
                </p:extLst>
              </p:nvPr>
            </p:nvGraphicFramePr>
            <p:xfrm>
              <a:off x="2667000" y="2232024"/>
              <a:ext cx="7276124" cy="36394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  <a:gridCol w="2110153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 CONDITION</a:t>
                          </a:r>
                        </a:p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1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NO</a:t>
                          </a:r>
                          <a:r>
                            <a:rPr lang="en-US" b="1" baseline="0" dirty="0" smtClean="0"/>
                            <a:t> CHANGE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85139951"/>
                  </p:ext>
                </p:extLst>
              </p:nvPr>
            </p:nvGraphicFramePr>
            <p:xfrm>
              <a:off x="2667000" y="2232024"/>
              <a:ext cx="7276124" cy="36394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17209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491176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375899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181687">
                      <a:extLst>
                        <a:ext uri="{9D8B030D-6E8A-4147-A177-3AD203B41FA5}">
                          <a16:colId xmlns:a16="http://schemas.microsoft.com/office/drawing/2014/main" val="1628063102"/>
                        </a:ext>
                      </a:extLst>
                    </a:gridCol>
                    <a:gridCol w="2110153">
                      <a:extLst>
                        <a:ext uri="{9D8B030D-6E8A-4147-A177-3AD203B41FA5}">
                          <a16:colId xmlns:a16="http://schemas.microsoft.com/office/drawing/2014/main" val="1665700662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746" r="-555191" b="-35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102" t="-746" r="-314694" b="-35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746" r="-241150" b="-35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746" r="-180928" b="-35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COMMENT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INVALID CONDITION</a:t>
                          </a:r>
                        </a:p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RESET</a:t>
                          </a:r>
                          <a:endParaRPr lang="en-US" sz="18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23" t="-470476" r="-24115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7629" t="-470476" r="-180928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NO</a:t>
                          </a:r>
                          <a:r>
                            <a:rPr lang="en-US" b="1" baseline="0" dirty="0" smtClean="0"/>
                            <a:t> CHANGE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725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Logic Symbols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895600"/>
            <a:ext cx="33623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95600"/>
            <a:ext cx="3505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00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686" y="54610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EXAMPLE SEQUENTIAL CIRCUIT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0" name="Picture 6" descr="Image result for digital coun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6" t="9142" r="15905" b="13524"/>
          <a:stretch/>
        </p:blipFill>
        <p:spPr bwMode="auto">
          <a:xfrm rot="20452282">
            <a:off x="1460499" y="4000500"/>
            <a:ext cx="2260601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digital watch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900" y="1690688"/>
            <a:ext cx="2862624" cy="434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digital watch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414" y="1419319"/>
            <a:ext cx="2710685" cy="271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4" descr="Image result for digital calculator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9" t="1189" r="3612" b="356"/>
          <a:stretch/>
        </p:blipFill>
        <p:spPr bwMode="auto">
          <a:xfrm rot="361206">
            <a:off x="9202228" y="3864002"/>
            <a:ext cx="2238467" cy="230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7722"/>
          <a:stretch/>
        </p:blipFill>
        <p:spPr>
          <a:xfrm rot="19151896">
            <a:off x="2202145" y="1747414"/>
            <a:ext cx="1548069" cy="182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1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Logic Symbols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895600"/>
            <a:ext cx="33623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95600"/>
            <a:ext cx="3505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9257" y="465817"/>
            <a:ext cx="4789714" cy="1143000"/>
          </a:xfrm>
        </p:spPr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Timing diagrams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290" y="2461847"/>
            <a:ext cx="8540678" cy="389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69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7340600" cy="1412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800" dirty="0">
                <a:solidFill>
                  <a:schemeClr val="accent1">
                    <a:lumMod val="75000"/>
                  </a:schemeClr>
                </a:solidFill>
              </a:rPr>
              <a:t>Latch </a:t>
            </a:r>
            <a:r>
              <a:rPr lang="en-GB" sz="3800" dirty="0" smtClean="0">
                <a:solidFill>
                  <a:schemeClr val="accent1">
                    <a:lumMod val="75000"/>
                  </a:schemeClr>
                </a:solidFill>
              </a:rPr>
              <a:t>Applications </a:t>
            </a:r>
            <a:r>
              <a:rPr lang="en-GB" sz="3100" dirty="0">
                <a:solidFill>
                  <a:schemeClr val="bg2">
                    <a:lumMod val="50000"/>
                  </a:schemeClr>
                </a:solidFill>
              </a:rPr>
              <a:t>Switch ‘bounce’ </a:t>
            </a:r>
            <a:r>
              <a:rPr lang="en-GB" sz="31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GB" sz="3100" dirty="0">
                <a:solidFill>
                  <a:schemeClr val="bg2">
                    <a:lumMod val="25000"/>
                  </a:schemeClr>
                </a:solidFill>
              </a:rPr>
            </a:br>
            <a:endParaRPr lang="en-GB" sz="31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3556000"/>
            <a:ext cx="56388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380" y="1422400"/>
            <a:ext cx="52197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4" y="3943525"/>
            <a:ext cx="2869792" cy="150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56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z="3800" dirty="0">
                <a:solidFill>
                  <a:schemeClr val="accent1">
                    <a:lumMod val="75000"/>
                  </a:schemeClr>
                </a:solidFill>
              </a:rPr>
              <a:t>Latch </a:t>
            </a:r>
            <a:r>
              <a:rPr lang="en-GB" sz="3800" dirty="0" smtClean="0">
                <a:solidFill>
                  <a:schemeClr val="accent1">
                    <a:lumMod val="75000"/>
                  </a:schemeClr>
                </a:solidFill>
              </a:rPr>
              <a:t>Applications: </a:t>
            </a:r>
            <a:r>
              <a:rPr lang="en-GB" sz="4000" dirty="0">
                <a:solidFill>
                  <a:schemeClr val="bg2">
                    <a:lumMod val="50000"/>
                  </a:schemeClr>
                </a:solidFill>
              </a:rPr>
              <a:t>Burglar </a:t>
            </a:r>
            <a:r>
              <a:rPr lang="en-GB" sz="4000" dirty="0" smtClean="0">
                <a:solidFill>
                  <a:schemeClr val="bg2">
                    <a:lumMod val="50000"/>
                  </a:schemeClr>
                </a:solidFill>
              </a:rPr>
              <a:t>Alarm</a:t>
            </a:r>
            <a:endParaRPr lang="en-GB" sz="3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14550"/>
            <a:ext cx="6248400" cy="350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" y="4963965"/>
            <a:ext cx="31718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2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Latch is a type of temporary storage device that has two stable states </a:t>
            </a:r>
          </a:p>
          <a:p>
            <a:endParaRPr lang="en-US" dirty="0"/>
          </a:p>
          <a:p>
            <a:r>
              <a:rPr lang="en-US" dirty="0" smtClean="0"/>
              <a:t>Bistable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Multivibrator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98" y="1580243"/>
            <a:ext cx="6871803" cy="451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0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LATCH TABLE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27410916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27410916"/>
                  </p:ext>
                </p:extLst>
              </p:nvPr>
            </p:nvGraphicFramePr>
            <p:xfrm>
              <a:off x="2667000" y="2232024"/>
              <a:ext cx="6433456" cy="336141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028518993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482435044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6" r="-3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79" t="-746" r="-2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79" t="-746" r="-101894" b="-3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79" t="-746" r="-1894" b="-3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8297069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622450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515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52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13395"/>
              </p:ext>
            </p:extLst>
          </p:nvPr>
        </p:nvGraphicFramePr>
        <p:xfrm>
          <a:off x="6574971" y="3664857"/>
          <a:ext cx="4336461" cy="24611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5487">
                  <a:extLst>
                    <a:ext uri="{9D8B030D-6E8A-4147-A177-3AD203B41FA5}">
                      <a16:colId xmlns:a16="http://schemas.microsoft.com/office/drawing/2014/main" val="94744905"/>
                    </a:ext>
                  </a:extLst>
                </a:gridCol>
                <a:gridCol w="1445487">
                  <a:extLst>
                    <a:ext uri="{9D8B030D-6E8A-4147-A177-3AD203B41FA5}">
                      <a16:colId xmlns:a16="http://schemas.microsoft.com/office/drawing/2014/main" val="2853994922"/>
                    </a:ext>
                  </a:extLst>
                </a:gridCol>
                <a:gridCol w="1445487">
                  <a:extLst>
                    <a:ext uri="{9D8B030D-6E8A-4147-A177-3AD203B41FA5}">
                      <a16:colId xmlns:a16="http://schemas.microsoft.com/office/drawing/2014/main" val="3703660556"/>
                    </a:ext>
                  </a:extLst>
                </a:gridCol>
              </a:tblGrid>
              <a:tr h="45526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920109"/>
                  </a:ext>
                </a:extLst>
              </a:tr>
              <a:tr h="4552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326924"/>
                  </a:ext>
                </a:extLst>
              </a:tr>
              <a:tr h="4552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404733"/>
                  </a:ext>
                </a:extLst>
              </a:tr>
              <a:tr h="4552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874669"/>
                  </a:ext>
                </a:extLst>
              </a:tr>
              <a:tr h="4552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819828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123" y="2258219"/>
            <a:ext cx="33623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4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91971" cy="999218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SR L	ATCH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920870"/>
                  </p:ext>
                </p:extLst>
              </p:nvPr>
            </p:nvGraphicFramePr>
            <p:xfrm>
              <a:off x="5473700" y="486910"/>
              <a:ext cx="6433456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8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920870"/>
                  </p:ext>
                </p:extLst>
              </p:nvPr>
            </p:nvGraphicFramePr>
            <p:xfrm>
              <a:off x="5473700" y="486910"/>
              <a:ext cx="6433456" cy="14523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08364">
                      <a:extLst>
                        <a:ext uri="{9D8B030D-6E8A-4147-A177-3AD203B41FA5}">
                          <a16:colId xmlns:a16="http://schemas.microsoft.com/office/drawing/2014/main" val="3365767442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063947636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2485786837"/>
                        </a:ext>
                      </a:extLst>
                    </a:gridCol>
                    <a:gridCol w="1608364">
                      <a:extLst>
                        <a:ext uri="{9D8B030D-6E8A-4147-A177-3AD203B41FA5}">
                          <a16:colId xmlns:a16="http://schemas.microsoft.com/office/drawing/2014/main" val="15910017"/>
                        </a:ext>
                      </a:extLst>
                    </a:gridCol>
                  </a:tblGrid>
                  <a:tr h="815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9" t="-741" r="-301894" b="-7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41" r="-200755" b="-7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58" t="-741" r="-101515" b="-7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758" t="-741" r="-1515" b="-7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9793186"/>
                      </a:ext>
                    </a:extLst>
                  </a:tr>
                  <a:tr h="636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55822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25" y="2403475"/>
            <a:ext cx="72199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236</TotalTime>
  <Words>406</Words>
  <Application>Microsoft Office PowerPoint</Application>
  <PresentationFormat>Widescreen</PresentationFormat>
  <Paragraphs>422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SEQUENTIAL CIRCUIT</vt:lpstr>
      <vt:lpstr>Youtube</vt:lpstr>
      <vt:lpstr>SEQUENTIAL CIRCUIT</vt:lpstr>
      <vt:lpstr>EXAMPLE SEQUENTIAL CIRCUIT</vt:lpstr>
      <vt:lpstr>LATCH</vt:lpstr>
      <vt:lpstr>SR L ATCH</vt:lpstr>
      <vt:lpstr>SR LATCH TABLE</vt:lpstr>
      <vt:lpstr>SR L ATCH</vt:lpstr>
      <vt:lpstr>SR L ATCH</vt:lpstr>
      <vt:lpstr>SR L ATCH</vt:lpstr>
      <vt:lpstr>SR L ATCH</vt:lpstr>
      <vt:lpstr>SR L ATCH</vt:lpstr>
      <vt:lpstr>SR L ATCH</vt:lpstr>
      <vt:lpstr>SR L ATCH</vt:lpstr>
      <vt:lpstr>SR LATCH TABLE</vt:lpstr>
      <vt:lpstr>SR L ATCH</vt:lpstr>
      <vt:lpstr>SR L ATCH</vt:lpstr>
      <vt:lpstr>SR L ATCH</vt:lpstr>
      <vt:lpstr>SR L ATCH</vt:lpstr>
      <vt:lpstr>SR L ATCH</vt:lpstr>
      <vt:lpstr>SR L ATCH</vt:lpstr>
      <vt:lpstr>SR L ATCH</vt:lpstr>
      <vt:lpstr>SR LATCH TABLE</vt:lpstr>
      <vt:lpstr>SR L ATCH</vt:lpstr>
      <vt:lpstr>SR L ATCH</vt:lpstr>
      <vt:lpstr>SR L ATCH</vt:lpstr>
      <vt:lpstr>SR L ATCH</vt:lpstr>
      <vt:lpstr>SR L ATCH</vt:lpstr>
      <vt:lpstr>SR L ATCH</vt:lpstr>
      <vt:lpstr>SR LATCH TABLE</vt:lpstr>
      <vt:lpstr>SR L ATCH</vt:lpstr>
      <vt:lpstr>SR L ATCH</vt:lpstr>
      <vt:lpstr>SR L ATCH</vt:lpstr>
      <vt:lpstr>SR L ATCH</vt:lpstr>
      <vt:lpstr>SR L ATCH</vt:lpstr>
      <vt:lpstr>SR L ATCH</vt:lpstr>
      <vt:lpstr>SR LATCH TABLE</vt:lpstr>
      <vt:lpstr>SR LATCH TABLE</vt:lpstr>
      <vt:lpstr>Logic Symbols</vt:lpstr>
      <vt:lpstr>Logic Symbols</vt:lpstr>
      <vt:lpstr>Timing diagrams </vt:lpstr>
      <vt:lpstr>Latch Applications Switch ‘bounce’  </vt:lpstr>
      <vt:lpstr>Latch Applications: Burglar Alarm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CIRCUITS</dc:title>
  <dc:creator>Windows User</dc:creator>
  <cp:lastModifiedBy>Windows User</cp:lastModifiedBy>
  <cp:revision>84</cp:revision>
  <dcterms:created xsi:type="dcterms:W3CDTF">2020-03-24T22:22:44Z</dcterms:created>
  <dcterms:modified xsi:type="dcterms:W3CDTF">2020-11-30T07:40:36Z</dcterms:modified>
</cp:coreProperties>
</file>