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8"/>
  </p:notesMasterIdLst>
  <p:sldIdLst>
    <p:sldId id="300" r:id="rId2"/>
    <p:sldId id="352" r:id="rId3"/>
    <p:sldId id="353" r:id="rId4"/>
    <p:sldId id="381" r:id="rId5"/>
    <p:sldId id="379" r:id="rId6"/>
    <p:sldId id="380" r:id="rId7"/>
    <p:sldId id="382" r:id="rId8"/>
    <p:sldId id="383" r:id="rId9"/>
    <p:sldId id="384" r:id="rId10"/>
    <p:sldId id="387" r:id="rId11"/>
    <p:sldId id="386" r:id="rId12"/>
    <p:sldId id="385" r:id="rId13"/>
    <p:sldId id="388" r:id="rId14"/>
    <p:sldId id="394" r:id="rId15"/>
    <p:sldId id="389" r:id="rId16"/>
    <p:sldId id="404" r:id="rId17"/>
    <p:sldId id="396" r:id="rId18"/>
    <p:sldId id="390" r:id="rId19"/>
    <p:sldId id="399" r:id="rId20"/>
    <p:sldId id="400" r:id="rId21"/>
    <p:sldId id="401" r:id="rId22"/>
    <p:sldId id="405" r:id="rId23"/>
    <p:sldId id="402" r:id="rId24"/>
    <p:sldId id="406" r:id="rId25"/>
    <p:sldId id="395" r:id="rId26"/>
    <p:sldId id="392" r:id="rId27"/>
    <p:sldId id="407" r:id="rId28"/>
    <p:sldId id="408" r:id="rId29"/>
    <p:sldId id="410" r:id="rId30"/>
    <p:sldId id="411" r:id="rId31"/>
    <p:sldId id="412" r:id="rId32"/>
    <p:sldId id="409" r:id="rId33"/>
    <p:sldId id="393" r:id="rId34"/>
    <p:sldId id="413" r:id="rId35"/>
    <p:sldId id="414" r:id="rId36"/>
    <p:sldId id="391" r:id="rId37"/>
    <p:sldId id="415" r:id="rId38"/>
    <p:sldId id="418" r:id="rId39"/>
    <p:sldId id="416" r:id="rId40"/>
    <p:sldId id="417" r:id="rId41"/>
    <p:sldId id="419" r:id="rId42"/>
    <p:sldId id="420" r:id="rId43"/>
    <p:sldId id="421" r:id="rId44"/>
    <p:sldId id="424" r:id="rId45"/>
    <p:sldId id="425" r:id="rId46"/>
    <p:sldId id="426" r:id="rId47"/>
    <p:sldId id="427" r:id="rId48"/>
    <p:sldId id="423" r:id="rId49"/>
    <p:sldId id="447" r:id="rId50"/>
    <p:sldId id="428" r:id="rId51"/>
    <p:sldId id="429" r:id="rId52"/>
    <p:sldId id="430" r:id="rId53"/>
    <p:sldId id="431" r:id="rId54"/>
    <p:sldId id="432" r:id="rId55"/>
    <p:sldId id="448" r:id="rId56"/>
    <p:sldId id="434" r:id="rId57"/>
    <p:sldId id="435" r:id="rId58"/>
    <p:sldId id="436" r:id="rId59"/>
    <p:sldId id="437" r:id="rId60"/>
    <p:sldId id="438" r:id="rId61"/>
    <p:sldId id="439" r:id="rId62"/>
    <p:sldId id="449" r:id="rId63"/>
    <p:sldId id="440" r:id="rId64"/>
    <p:sldId id="441" r:id="rId65"/>
    <p:sldId id="442" r:id="rId66"/>
    <p:sldId id="443" r:id="rId67"/>
    <p:sldId id="444" r:id="rId68"/>
    <p:sldId id="445" r:id="rId69"/>
    <p:sldId id="450" r:id="rId70"/>
    <p:sldId id="446" r:id="rId71"/>
    <p:sldId id="422" r:id="rId72"/>
    <p:sldId id="510" r:id="rId73"/>
    <p:sldId id="511" r:id="rId74"/>
    <p:sldId id="451" r:id="rId75"/>
    <p:sldId id="452" r:id="rId76"/>
    <p:sldId id="453" r:id="rId77"/>
    <p:sldId id="454" r:id="rId78"/>
    <p:sldId id="455" r:id="rId79"/>
    <p:sldId id="457" r:id="rId80"/>
    <p:sldId id="458" r:id="rId81"/>
    <p:sldId id="464" r:id="rId82"/>
    <p:sldId id="466" r:id="rId83"/>
    <p:sldId id="467" r:id="rId84"/>
    <p:sldId id="462" r:id="rId85"/>
    <p:sldId id="456" r:id="rId86"/>
    <p:sldId id="468" r:id="rId87"/>
    <p:sldId id="469" r:id="rId88"/>
    <p:sldId id="470" r:id="rId89"/>
    <p:sldId id="471" r:id="rId90"/>
    <p:sldId id="472" r:id="rId91"/>
    <p:sldId id="473" r:id="rId92"/>
    <p:sldId id="474" r:id="rId93"/>
    <p:sldId id="475" r:id="rId94"/>
    <p:sldId id="476" r:id="rId95"/>
    <p:sldId id="477" r:id="rId96"/>
    <p:sldId id="507" r:id="rId97"/>
    <p:sldId id="478" r:id="rId98"/>
    <p:sldId id="479" r:id="rId99"/>
    <p:sldId id="480" r:id="rId100"/>
    <p:sldId id="481" r:id="rId101"/>
    <p:sldId id="482" r:id="rId102"/>
    <p:sldId id="483" r:id="rId103"/>
    <p:sldId id="484" r:id="rId104"/>
    <p:sldId id="485" r:id="rId105"/>
    <p:sldId id="486" r:id="rId106"/>
    <p:sldId id="487" r:id="rId107"/>
    <p:sldId id="488" r:id="rId108"/>
    <p:sldId id="489" r:id="rId109"/>
    <p:sldId id="490" r:id="rId110"/>
    <p:sldId id="491" r:id="rId111"/>
    <p:sldId id="492" r:id="rId112"/>
    <p:sldId id="493" r:id="rId113"/>
    <p:sldId id="494" r:id="rId114"/>
    <p:sldId id="495" r:id="rId115"/>
    <p:sldId id="496" r:id="rId116"/>
    <p:sldId id="497" r:id="rId117"/>
    <p:sldId id="498" r:id="rId118"/>
    <p:sldId id="508" r:id="rId119"/>
    <p:sldId id="499" r:id="rId120"/>
    <p:sldId id="509" r:id="rId121"/>
    <p:sldId id="500" r:id="rId122"/>
    <p:sldId id="501" r:id="rId123"/>
    <p:sldId id="503" r:id="rId124"/>
    <p:sldId id="505" r:id="rId125"/>
    <p:sldId id="504" r:id="rId126"/>
    <p:sldId id="506" r:id="rId1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2F44B-E2EA-4F3F-9234-72F69429E4B9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258B-1E8D-478C-9F1D-A5C830568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7BDD3EA-D0D5-4E56-9868-C08CBD1AEAFA}" type="slidenum">
              <a:rPr lang="en-GB" sz="1200" smtClean="0">
                <a:solidFill>
                  <a:srgbClr val="000000"/>
                </a:solidFill>
              </a:rPr>
              <a:pPr eaLnBrk="1" hangingPunct="1"/>
              <a:t>6</a:t>
            </a:fld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4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5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9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8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4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7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5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0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4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6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481D1-A66D-46FF-8ED9-6BF8EE929798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6E25C-E0B0-4DE7-935D-411BEF28EF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7" Type="http://schemas.openxmlformats.org/officeDocument/2006/relationships/image" Target="../media/image7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1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865" y="1122363"/>
            <a:ext cx="9144000" cy="2154237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SEQUENTIAL CIRCUIT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6900" y="3276600"/>
            <a:ext cx="2342465" cy="99060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 smtClean="0"/>
              <a:t>Flip Flops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54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CLOCK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08600"/>
          </a:xfrm>
        </p:spPr>
        <p:txBody>
          <a:bodyPr/>
          <a:lstStyle/>
          <a:p>
            <a:r>
              <a:rPr lang="en-US" dirty="0" smtClean="0"/>
              <a:t>Positive Clock Level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Positive Clock Edge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Negative Clock </a:t>
            </a:r>
            <a:r>
              <a:rPr lang="en-US" dirty="0"/>
              <a:t>Edge</a:t>
            </a:r>
          </a:p>
          <a:p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938337"/>
            <a:ext cx="7124700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0" y="3493293"/>
            <a:ext cx="7067550" cy="885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162" y="5068093"/>
            <a:ext cx="71342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667000" y="2232024"/>
              <a:ext cx="7276124" cy="36394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  <a:gridCol w="2110153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 CONDITION</a:t>
                          </a:r>
                        </a:p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NO</a:t>
                          </a:r>
                          <a:r>
                            <a:rPr lang="en-US" b="1" baseline="0" dirty="0" smtClean="0"/>
                            <a:t> CHANGE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85139951"/>
                  </p:ext>
                </p:extLst>
              </p:nvPr>
            </p:nvGraphicFramePr>
            <p:xfrm>
              <a:off x="2667000" y="2232024"/>
              <a:ext cx="7276124" cy="36394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  <a:gridCol w="2110153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746" r="-555191" b="-35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102" t="-746" r="-314694" b="-35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746" r="-241150" b="-35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746" r="-180928" b="-35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 CONDITION</a:t>
                          </a:r>
                        </a:p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470476" r="-24115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470476" r="-18092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NO</a:t>
                          </a:r>
                          <a:r>
                            <a:rPr lang="en-US" b="1" baseline="0" dirty="0" smtClean="0"/>
                            <a:t> CHANGE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209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667000" y="2232024"/>
              <a:ext cx="6094437" cy="36394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110153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RC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 CONDITION</a:t>
                          </a:r>
                        </a:p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NO</a:t>
                          </a:r>
                          <a:r>
                            <a:rPr lang="en-US" b="1" baseline="0" dirty="0" smtClean="0"/>
                            <a:t> CHANGE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667000" y="2232024"/>
              <a:ext cx="6094437" cy="36394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110153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746" r="-449180" b="-35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102" t="-746" r="-235510" b="-35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746" r="-155310" b="-35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RC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 CONDITION</a:t>
                          </a:r>
                        </a:p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470476" r="-15531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NO</a:t>
                          </a:r>
                          <a:r>
                            <a:rPr lang="en-US" b="1" baseline="0" dirty="0" smtClean="0"/>
                            <a:t> CHANGE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92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992187"/>
            <a:ext cx="10534650" cy="5305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D-FLIP-FLOP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(POSITIVE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EDGE TRIGGERED)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8343900" y="5493278"/>
              <a:ext cx="3676650" cy="114723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25550">
                      <a:extLst>
                        <a:ext uri="{9D8B030D-6E8A-4147-A177-3AD203B41FA5}">
                          <a16:colId xmlns:a16="http://schemas.microsoft.com/office/drawing/2014/main" val="3521166739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3583048283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1889044182"/>
                        </a:ext>
                      </a:extLst>
                    </a:gridCol>
                  </a:tblGrid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solidFill>
                                <a:schemeClr val="tx1"/>
                              </a:solidFill>
                            </a:rPr>
                            <a:t>Clk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1114107"/>
                      </a:ext>
                    </a:extLst>
                  </a:tr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63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8343900" y="5493278"/>
              <a:ext cx="3676650" cy="114723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25550">
                      <a:extLst>
                        <a:ext uri="{9D8B030D-6E8A-4147-A177-3AD203B41FA5}">
                          <a16:colId xmlns:a16="http://schemas.microsoft.com/office/drawing/2014/main" val="3521166739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3583048283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1889044182"/>
                        </a:ext>
                      </a:extLst>
                    </a:gridCol>
                  </a:tblGrid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solidFill>
                                <a:schemeClr val="tx1"/>
                              </a:solidFill>
                            </a:rPr>
                            <a:t>Clk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95" t="-1053" r="-2488" b="-1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114107"/>
                      </a:ext>
                    </a:extLst>
                  </a:tr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637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05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1335087"/>
            <a:ext cx="10534650" cy="5305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246856"/>
            <a:ext cx="10515600" cy="8413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D-FLIP-FLOP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(POSITIVE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EDGE TRIGGERED)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8343900" y="5493278"/>
              <a:ext cx="3676650" cy="114723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25550">
                      <a:extLst>
                        <a:ext uri="{9D8B030D-6E8A-4147-A177-3AD203B41FA5}">
                          <a16:colId xmlns:a16="http://schemas.microsoft.com/office/drawing/2014/main" val="3521166739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3583048283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1889044182"/>
                        </a:ext>
                      </a:extLst>
                    </a:gridCol>
                  </a:tblGrid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solidFill>
                                <a:schemeClr val="tx1"/>
                              </a:solidFill>
                            </a:rPr>
                            <a:t>Clk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1114107"/>
                      </a:ext>
                    </a:extLst>
                  </a:tr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63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8343900" y="5493278"/>
              <a:ext cx="3676650" cy="114723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25550">
                      <a:extLst>
                        <a:ext uri="{9D8B030D-6E8A-4147-A177-3AD203B41FA5}">
                          <a16:colId xmlns:a16="http://schemas.microsoft.com/office/drawing/2014/main" val="3521166739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3583048283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1889044182"/>
                        </a:ext>
                      </a:extLst>
                    </a:gridCol>
                  </a:tblGrid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solidFill>
                                <a:schemeClr val="tx1"/>
                              </a:solidFill>
                            </a:rPr>
                            <a:t>Clk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95" t="-1053" r="-2488" b="-1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114107"/>
                      </a:ext>
                    </a:extLst>
                  </a:tr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637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42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4032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TRUTH TABLE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873500" y="22701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𝑪𝒍𝒌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873500" y="22701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746" r="-366120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102" t="-746" r="-173469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746" r="-88053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746" r="-2577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129808" r="-88053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129808" r="-2577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4483100" y="4432300"/>
            <a:ext cx="127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470400" y="5095421"/>
            <a:ext cx="127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4032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TRUTH TABLE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873500" y="22701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𝑪𝒍𝒌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873500" y="22701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746" r="-366120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102" t="-746" r="-173469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746" r="-88053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746" r="-2577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129808" r="-88053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129808" r="-2577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4483100" y="4432300"/>
            <a:ext cx="127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470400" y="5095421"/>
            <a:ext cx="127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21185" y="4215039"/>
            <a:ext cx="6273800" cy="8155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5" y="1335087"/>
            <a:ext cx="10534650" cy="5305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246856"/>
            <a:ext cx="10515600" cy="8413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D-FLIP-FLOP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(POSITIVE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EDGE TRIGGERED)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8343900" y="5493278"/>
              <a:ext cx="3676650" cy="114723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25550">
                      <a:extLst>
                        <a:ext uri="{9D8B030D-6E8A-4147-A177-3AD203B41FA5}">
                          <a16:colId xmlns:a16="http://schemas.microsoft.com/office/drawing/2014/main" val="3521166739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3583048283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1889044182"/>
                        </a:ext>
                      </a:extLst>
                    </a:gridCol>
                  </a:tblGrid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solidFill>
                                <a:schemeClr val="tx1"/>
                              </a:solidFill>
                            </a:rPr>
                            <a:t>Clk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1114107"/>
                      </a:ext>
                    </a:extLst>
                  </a:tr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63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8343900" y="5493278"/>
              <a:ext cx="3676650" cy="114723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25550">
                      <a:extLst>
                        <a:ext uri="{9D8B030D-6E8A-4147-A177-3AD203B41FA5}">
                          <a16:colId xmlns:a16="http://schemas.microsoft.com/office/drawing/2014/main" val="3521166739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3583048283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1889044182"/>
                        </a:ext>
                      </a:extLst>
                    </a:gridCol>
                  </a:tblGrid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solidFill>
                                <a:schemeClr val="tx1"/>
                              </a:solidFill>
                            </a:rPr>
                            <a:t>Clk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95" t="-1053" r="-2488" b="-1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114107"/>
                      </a:ext>
                    </a:extLst>
                  </a:tr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637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10121900" y="6108700"/>
            <a:ext cx="25402" cy="419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4032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TRUTH TABLE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873500" y="22701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𝑪𝒍𝒌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873500" y="22701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746" r="-366120" b="-3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102" t="-746" r="-173469" b="-3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746" r="-88053" b="-3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746" r="-2577" b="-3134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129808" r="-88053" b="-3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129808" r="-2577" b="-3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4483100" y="4432300"/>
            <a:ext cx="127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470400" y="5095421"/>
            <a:ext cx="127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8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347787"/>
            <a:ext cx="10534650" cy="5305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246856"/>
            <a:ext cx="10515600" cy="8413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D-FLIP-FLOP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(POSITIVE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EDGE TRIGGERED)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8343900" y="5493278"/>
              <a:ext cx="3676650" cy="114723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25550">
                      <a:extLst>
                        <a:ext uri="{9D8B030D-6E8A-4147-A177-3AD203B41FA5}">
                          <a16:colId xmlns:a16="http://schemas.microsoft.com/office/drawing/2014/main" val="3521166739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3583048283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1889044182"/>
                        </a:ext>
                      </a:extLst>
                    </a:gridCol>
                  </a:tblGrid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solidFill>
                                <a:schemeClr val="tx1"/>
                              </a:solidFill>
                            </a:rPr>
                            <a:t>Clk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1114107"/>
                      </a:ext>
                    </a:extLst>
                  </a:tr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63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8343900" y="5493278"/>
              <a:ext cx="3676650" cy="114723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25550">
                      <a:extLst>
                        <a:ext uri="{9D8B030D-6E8A-4147-A177-3AD203B41FA5}">
                          <a16:colId xmlns:a16="http://schemas.microsoft.com/office/drawing/2014/main" val="3521166739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3583048283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1889044182"/>
                        </a:ext>
                      </a:extLst>
                    </a:gridCol>
                  </a:tblGrid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solidFill>
                                <a:schemeClr val="tx1"/>
                              </a:solidFill>
                            </a:rPr>
                            <a:t>Clk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95" t="-1053" r="-2488" b="-1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114107"/>
                      </a:ext>
                    </a:extLst>
                  </a:tr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637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22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4032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TRUTH TABLE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937000" y="22574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𝑪𝒍𝒌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𝑻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937000" y="22574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3" t="-746" r="-363587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510" t="-746" r="-173061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265" t="-746" r="-87611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144" t="-746" r="-2062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265" t="-129808" r="-87611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144" t="-129808" r="-2062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265" t="-227619" r="-87611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144" t="-227619" r="-2062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4483100" y="4432300"/>
            <a:ext cx="127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470400" y="5095421"/>
            <a:ext cx="127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0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FLIP FLOP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1525"/>
            <a:ext cx="10515600" cy="1908175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latch </a:t>
            </a:r>
            <a:r>
              <a:rPr lang="en-US" dirty="0"/>
              <a:t>with pulses in its control input is essentially a </a:t>
            </a:r>
            <a:r>
              <a:rPr lang="en-US" b="1" i="1" dirty="0" smtClean="0"/>
              <a:t>FLIP-FLOP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i="1" dirty="0"/>
              <a:t>FLIP-FLOP</a:t>
            </a:r>
            <a:r>
              <a:rPr lang="en-US" dirty="0"/>
              <a:t> </a:t>
            </a:r>
            <a:r>
              <a:rPr lang="en-US" dirty="0" smtClean="0"/>
              <a:t> is </a:t>
            </a:r>
            <a:r>
              <a:rPr lang="en-US" dirty="0"/>
              <a:t>triggered every time </a:t>
            </a:r>
            <a:r>
              <a:rPr lang="en-US" dirty="0" smtClean="0"/>
              <a:t>the pulse </a:t>
            </a:r>
            <a:r>
              <a:rPr lang="en-US" dirty="0"/>
              <a:t>goes to the logic-1 level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1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6500"/>
            <a:ext cx="10534650" cy="5305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D-FLIP-FLOP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(POSITIVE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EDGE TRIGGERED)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8343900" y="5493278"/>
              <a:ext cx="3676650" cy="114723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25550">
                      <a:extLst>
                        <a:ext uri="{9D8B030D-6E8A-4147-A177-3AD203B41FA5}">
                          <a16:colId xmlns:a16="http://schemas.microsoft.com/office/drawing/2014/main" val="3521166739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3583048283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1889044182"/>
                        </a:ext>
                      </a:extLst>
                    </a:gridCol>
                  </a:tblGrid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solidFill>
                                <a:schemeClr val="tx1"/>
                              </a:solidFill>
                            </a:rPr>
                            <a:t>Clk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1114107"/>
                      </a:ext>
                    </a:extLst>
                  </a:tr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63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8343900" y="5493278"/>
              <a:ext cx="3676650" cy="114723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25550">
                      <a:extLst>
                        <a:ext uri="{9D8B030D-6E8A-4147-A177-3AD203B41FA5}">
                          <a16:colId xmlns:a16="http://schemas.microsoft.com/office/drawing/2014/main" val="3521166739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3583048283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1889044182"/>
                        </a:ext>
                      </a:extLst>
                    </a:gridCol>
                  </a:tblGrid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solidFill>
                                <a:schemeClr val="tx1"/>
                              </a:solidFill>
                            </a:rPr>
                            <a:t>Clk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95" t="-1053" r="-2488" b="-1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114107"/>
                      </a:ext>
                    </a:extLst>
                  </a:tr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637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96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4032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TRUTH TABLE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873500" y="22447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𝑪𝒍𝒌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873500" y="22447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746" r="-366120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102" t="-746" r="-173469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746" r="-88053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746" r="-2577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129808" r="-88053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129808" r="-2577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4483100" y="4432300"/>
            <a:ext cx="127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470400" y="5095421"/>
            <a:ext cx="127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319585" y="4931682"/>
            <a:ext cx="6273800" cy="8155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246856"/>
            <a:ext cx="10515600" cy="8413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D-FLIP-FLOP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(POSITIVE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EDGE TRIGGERED)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088231"/>
            <a:ext cx="10534650" cy="5305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8343900" y="5493278"/>
              <a:ext cx="3676650" cy="114723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25550">
                      <a:extLst>
                        <a:ext uri="{9D8B030D-6E8A-4147-A177-3AD203B41FA5}">
                          <a16:colId xmlns:a16="http://schemas.microsoft.com/office/drawing/2014/main" val="3521166739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3583048283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1889044182"/>
                        </a:ext>
                      </a:extLst>
                    </a:gridCol>
                  </a:tblGrid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solidFill>
                                <a:schemeClr val="tx1"/>
                              </a:solidFill>
                            </a:rPr>
                            <a:t>Clk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1114107"/>
                      </a:ext>
                    </a:extLst>
                  </a:tr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63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8343900" y="5493278"/>
              <a:ext cx="3676650" cy="114723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25550">
                      <a:extLst>
                        <a:ext uri="{9D8B030D-6E8A-4147-A177-3AD203B41FA5}">
                          <a16:colId xmlns:a16="http://schemas.microsoft.com/office/drawing/2014/main" val="3521166739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3583048283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1889044182"/>
                        </a:ext>
                      </a:extLst>
                    </a:gridCol>
                  </a:tblGrid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solidFill>
                                <a:schemeClr val="tx1"/>
                              </a:solidFill>
                            </a:rPr>
                            <a:t>Clk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95" t="-1053" r="-2488" b="-1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114107"/>
                      </a:ext>
                    </a:extLst>
                  </a:tr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637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10121900" y="6108700"/>
            <a:ext cx="25402" cy="419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6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4032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TRUTH TABLE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937000" y="2298700"/>
              <a:ext cx="5165971" cy="333284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7873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𝑪𝒍𝒌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b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937000" y="2298700"/>
              <a:ext cx="5165971" cy="333284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7873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3" t="-775" r="-363587" b="-3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510" t="-775" r="-173061" b="-3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265" t="-775" r="-87611" b="-3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144" t="-775" r="-2062" b="-3302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265" t="-123810" r="-87611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144" t="-123810" r="-2062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b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265" t="-225962" r="-87611" b="-20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144" t="-225962" r="-2062" b="-2086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4483100" y="4432300"/>
            <a:ext cx="127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470400" y="5095421"/>
            <a:ext cx="127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0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075531"/>
            <a:ext cx="10534650" cy="5305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246856"/>
            <a:ext cx="10515600" cy="8413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D-FLIP-FLOP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(POSITIVE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EDGE TRIGGERED)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8343900" y="5493278"/>
              <a:ext cx="3676650" cy="114723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25550">
                      <a:extLst>
                        <a:ext uri="{9D8B030D-6E8A-4147-A177-3AD203B41FA5}">
                          <a16:colId xmlns:a16="http://schemas.microsoft.com/office/drawing/2014/main" val="3521166739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3583048283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1889044182"/>
                        </a:ext>
                      </a:extLst>
                    </a:gridCol>
                  </a:tblGrid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solidFill>
                                <a:schemeClr val="tx1"/>
                              </a:solidFill>
                            </a:rPr>
                            <a:t>Clk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1114107"/>
                      </a:ext>
                    </a:extLst>
                  </a:tr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63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8343900" y="5493278"/>
              <a:ext cx="3676650" cy="114723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25550">
                      <a:extLst>
                        <a:ext uri="{9D8B030D-6E8A-4147-A177-3AD203B41FA5}">
                          <a16:colId xmlns:a16="http://schemas.microsoft.com/office/drawing/2014/main" val="3521166739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3583048283"/>
                        </a:ext>
                      </a:extLst>
                    </a:gridCol>
                    <a:gridCol w="1225550">
                      <a:extLst>
                        <a:ext uri="{9D8B030D-6E8A-4147-A177-3AD203B41FA5}">
                          <a16:colId xmlns:a16="http://schemas.microsoft.com/office/drawing/2014/main" val="1889044182"/>
                        </a:ext>
                      </a:extLst>
                    </a:gridCol>
                  </a:tblGrid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solidFill>
                                <a:schemeClr val="tx1"/>
                              </a:solidFill>
                            </a:rPr>
                            <a:t>Clk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95" t="-1053" r="-2488" b="-1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114107"/>
                      </a:ext>
                    </a:extLst>
                  </a:tr>
                  <a:tr h="573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637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83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4032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TRUTH TABLE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937000" y="2298700"/>
              <a:ext cx="5165971" cy="333284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7873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𝑪𝒍𝒌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937000" y="2298700"/>
              <a:ext cx="5165971" cy="333284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7873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3" t="-775" r="-363587" b="-3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510" t="-775" r="-173061" b="-3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265" t="-775" r="-87611" b="-3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144" t="-775" r="-2062" b="-3302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265" t="-123810" r="-87611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144" t="-123810" r="-2062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265" t="-225962" r="-87611" b="-20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144" t="-225962" r="-2062" b="-2086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4483100" y="4432300"/>
            <a:ext cx="127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470400" y="5095421"/>
            <a:ext cx="127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4032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TRUTH TABLE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908300" y="2232024"/>
              <a:ext cx="63754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09228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13577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11976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961703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  <a:gridCol w="2171132">
                      <a:extLst>
                        <a:ext uri="{9D8B030D-6E8A-4147-A177-3AD203B41FA5}">
                          <a16:colId xmlns:a16="http://schemas.microsoft.com/office/drawing/2014/main" val="145515683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𝑪𝒍𝒌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 CHANGE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 CHANGE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908300" y="2232024"/>
              <a:ext cx="63754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09228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13577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11976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961703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  <a:gridCol w="2171132">
                      <a:extLst>
                        <a:ext uri="{9D8B030D-6E8A-4147-A177-3AD203B41FA5}">
                          <a16:colId xmlns:a16="http://schemas.microsoft.com/office/drawing/2014/main" val="145515683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1" t="-746" r="-605369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377" t="-746" r="-353266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674" t="-746" r="-282065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342" t="-746" r="-228481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674" t="-129808" r="-282065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342" t="-129808" r="-228481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 CHANGE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674" t="-227619" r="-282065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342" t="-227619" r="-228481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 CHANGE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3403600" y="4419600"/>
            <a:ext cx="127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03600" y="4993821"/>
            <a:ext cx="127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1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074862"/>
            <a:ext cx="9144000" cy="2573337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D-FLIP FLOP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Edwardian Script ITC" panose="030303020407070D0804" pitchFamily="66" charset="0"/>
              </a:rPr>
              <a:t>with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ASYNCHRONOUS RESET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D-FLIP-FLOP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(POSITIVE EDGE TRIGGERED)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1830387"/>
            <a:ext cx="4557241" cy="37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BLOCK DIAGRAM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(D-FLIP FLOP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DIRECT INPUT)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812" y="2135981"/>
            <a:ext cx="5310188" cy="35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SEQUENTIAL CIRCUIT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2470150"/>
            <a:ext cx="83439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D-FLIP FLOP with DIRECT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Force </a:t>
            </a:r>
            <a:r>
              <a:rPr lang="en-US" dirty="0" smtClean="0"/>
              <a:t>Flip Flop </a:t>
            </a:r>
            <a:r>
              <a:rPr lang="en-US" dirty="0" smtClean="0">
                <a:latin typeface="+mj-lt"/>
              </a:rPr>
              <a:t>to Particular state independently of the </a:t>
            </a:r>
            <a:r>
              <a:rPr lang="en-US" dirty="0" smtClean="0"/>
              <a:t>CLOCK</a:t>
            </a:r>
          </a:p>
          <a:p>
            <a:endParaRPr lang="en-US" dirty="0"/>
          </a:p>
          <a:p>
            <a:pPr lvl="1"/>
            <a:r>
              <a:rPr lang="en-US" dirty="0" smtClean="0"/>
              <a:t>PRESET/ DIRECT SET: </a:t>
            </a:r>
            <a:r>
              <a:rPr lang="en-US" i="1" dirty="0" smtClean="0">
                <a:latin typeface="+mj-lt"/>
              </a:rPr>
              <a:t>Set Flip-Flop to 1</a:t>
            </a:r>
          </a:p>
          <a:p>
            <a:pPr lvl="1"/>
            <a:endParaRPr lang="en-US" i="1" dirty="0">
              <a:latin typeface="+mj-lt"/>
            </a:endParaRPr>
          </a:p>
          <a:p>
            <a:pPr lvl="1"/>
            <a:r>
              <a:rPr lang="en-US" dirty="0" smtClean="0"/>
              <a:t>CLEAR/ </a:t>
            </a:r>
            <a:r>
              <a:rPr lang="en-US" dirty="0"/>
              <a:t>DIRECT </a:t>
            </a:r>
            <a:r>
              <a:rPr lang="en-US" dirty="0" smtClean="0"/>
              <a:t>RESET</a:t>
            </a:r>
            <a:r>
              <a:rPr lang="en-US" dirty="0"/>
              <a:t>: </a:t>
            </a:r>
            <a:r>
              <a:rPr lang="en-US" i="1" dirty="0" smtClean="0">
                <a:latin typeface="+mj-lt"/>
              </a:rPr>
              <a:t>Clears </a:t>
            </a:r>
            <a:r>
              <a:rPr lang="en-US" i="1" dirty="0">
                <a:latin typeface="+mj-lt"/>
              </a:rPr>
              <a:t>Flip-Flop to </a:t>
            </a:r>
            <a:r>
              <a:rPr lang="en-US" i="1" dirty="0" smtClean="0">
                <a:latin typeface="+mj-lt"/>
              </a:rPr>
              <a:t>0</a:t>
            </a:r>
          </a:p>
          <a:p>
            <a:pPr lvl="1"/>
            <a:endParaRPr lang="en-US" i="1" dirty="0">
              <a:latin typeface="+mj-lt"/>
            </a:endParaRPr>
          </a:p>
          <a:p>
            <a:pPr lvl="1"/>
            <a:r>
              <a:rPr lang="en-US" dirty="0" smtClean="0"/>
              <a:t>Usage: </a:t>
            </a:r>
            <a:r>
              <a:rPr lang="en-US" sz="2000" dirty="0"/>
              <a:t>D</a:t>
            </a:r>
            <a:r>
              <a:rPr lang="en-US" sz="2000" dirty="0" smtClean="0"/>
              <a:t>igital </a:t>
            </a:r>
            <a:r>
              <a:rPr lang="en-US" sz="2000" dirty="0"/>
              <a:t>systems </a:t>
            </a:r>
            <a:r>
              <a:rPr lang="en-US" sz="2000" smtClean="0"/>
              <a:t>are </a:t>
            </a:r>
            <a:r>
              <a:rPr lang="en-US" smtClean="0">
                <a:latin typeface="+mj-lt"/>
              </a:rPr>
              <a:t>Cleared/PRESET </a:t>
            </a:r>
            <a:r>
              <a:rPr lang="en-US" dirty="0" smtClean="0">
                <a:latin typeface="+mj-lt"/>
              </a:rPr>
              <a:t>before CLOCKED OPERATION</a:t>
            </a:r>
            <a:endParaRPr lang="en-US" dirty="0">
              <a:latin typeface="+mj-lt"/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444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D-FLIP FLOP AYSNCHRONOUS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9" r="1643"/>
          <a:stretch/>
        </p:blipFill>
        <p:spPr>
          <a:xfrm>
            <a:off x="647700" y="1511300"/>
            <a:ext cx="10642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D-FLIP FLOP AYSNCHRONOUS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629" r="6783" b="6526"/>
          <a:stretch/>
        </p:blipFill>
        <p:spPr>
          <a:xfrm>
            <a:off x="233362" y="1320800"/>
            <a:ext cx="1181893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FUNCTION TABLE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(D FLIPFLOP with DIRECT INPUTS)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1940286"/>
                  </p:ext>
                </p:extLst>
              </p:nvPr>
            </p:nvGraphicFramePr>
            <p:xfrm>
              <a:off x="4140200" y="3005454"/>
              <a:ext cx="4241800" cy="22580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48360">
                      <a:extLst>
                        <a:ext uri="{9D8B030D-6E8A-4147-A177-3AD203B41FA5}">
                          <a16:colId xmlns:a16="http://schemas.microsoft.com/office/drawing/2014/main" val="2898006790"/>
                        </a:ext>
                      </a:extLst>
                    </a:gridCol>
                    <a:gridCol w="848360">
                      <a:extLst>
                        <a:ext uri="{9D8B030D-6E8A-4147-A177-3AD203B41FA5}">
                          <a16:colId xmlns:a16="http://schemas.microsoft.com/office/drawing/2014/main" val="2106223339"/>
                        </a:ext>
                      </a:extLst>
                    </a:gridCol>
                    <a:gridCol w="848360">
                      <a:extLst>
                        <a:ext uri="{9D8B030D-6E8A-4147-A177-3AD203B41FA5}">
                          <a16:colId xmlns:a16="http://schemas.microsoft.com/office/drawing/2014/main" val="1749235536"/>
                        </a:ext>
                      </a:extLst>
                    </a:gridCol>
                    <a:gridCol w="848360">
                      <a:extLst>
                        <a:ext uri="{9D8B030D-6E8A-4147-A177-3AD203B41FA5}">
                          <a16:colId xmlns:a16="http://schemas.microsoft.com/office/drawing/2014/main" val="3212603414"/>
                        </a:ext>
                      </a:extLst>
                    </a:gridCol>
                    <a:gridCol w="848360">
                      <a:extLst>
                        <a:ext uri="{9D8B030D-6E8A-4147-A177-3AD203B41FA5}">
                          <a16:colId xmlns:a16="http://schemas.microsoft.com/office/drawing/2014/main" val="2871844788"/>
                        </a:ext>
                      </a:extLst>
                    </a:gridCol>
                  </a:tblGrid>
                  <a:tr h="5645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𝑪𝒍𝒌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668510"/>
                      </a:ext>
                    </a:extLst>
                  </a:tr>
                  <a:tr h="5645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899790"/>
                      </a:ext>
                    </a:extLst>
                  </a:tr>
                  <a:tr h="564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0296375"/>
                      </a:ext>
                    </a:extLst>
                  </a:tr>
                  <a:tr h="564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67810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1940286"/>
                  </p:ext>
                </p:extLst>
              </p:nvPr>
            </p:nvGraphicFramePr>
            <p:xfrm>
              <a:off x="4140200" y="3005454"/>
              <a:ext cx="4241800" cy="22580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48360">
                      <a:extLst>
                        <a:ext uri="{9D8B030D-6E8A-4147-A177-3AD203B41FA5}">
                          <a16:colId xmlns:a16="http://schemas.microsoft.com/office/drawing/2014/main" val="2898006790"/>
                        </a:ext>
                      </a:extLst>
                    </a:gridCol>
                    <a:gridCol w="848360">
                      <a:extLst>
                        <a:ext uri="{9D8B030D-6E8A-4147-A177-3AD203B41FA5}">
                          <a16:colId xmlns:a16="http://schemas.microsoft.com/office/drawing/2014/main" val="2106223339"/>
                        </a:ext>
                      </a:extLst>
                    </a:gridCol>
                    <a:gridCol w="848360">
                      <a:extLst>
                        <a:ext uri="{9D8B030D-6E8A-4147-A177-3AD203B41FA5}">
                          <a16:colId xmlns:a16="http://schemas.microsoft.com/office/drawing/2014/main" val="1749235536"/>
                        </a:ext>
                      </a:extLst>
                    </a:gridCol>
                    <a:gridCol w="848360">
                      <a:extLst>
                        <a:ext uri="{9D8B030D-6E8A-4147-A177-3AD203B41FA5}">
                          <a16:colId xmlns:a16="http://schemas.microsoft.com/office/drawing/2014/main" val="3212603414"/>
                        </a:ext>
                      </a:extLst>
                    </a:gridCol>
                    <a:gridCol w="848360">
                      <a:extLst>
                        <a:ext uri="{9D8B030D-6E8A-4147-A177-3AD203B41FA5}">
                          <a16:colId xmlns:a16="http://schemas.microsoft.com/office/drawing/2014/main" val="2871844788"/>
                        </a:ext>
                      </a:extLst>
                    </a:gridCol>
                  </a:tblGrid>
                  <a:tr h="5645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9" t="-2151" r="-404317" b="-313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719" t="-2151" r="-304317" b="-313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286" t="-2151" r="-202143" b="-313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439" t="-2151" r="-103597" b="-313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439" t="-2151" r="-3597" b="-3139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668510"/>
                      </a:ext>
                    </a:extLst>
                  </a:tr>
                  <a:tr h="5645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899790"/>
                      </a:ext>
                    </a:extLst>
                  </a:tr>
                  <a:tr h="564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0296375"/>
                      </a:ext>
                    </a:extLst>
                  </a:tr>
                  <a:tr h="564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678102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/>
          <p:cNvCxnSpPr/>
          <p:nvPr/>
        </p:nvCxnSpPr>
        <p:spPr>
          <a:xfrm flipH="1" flipV="1">
            <a:off x="5397500" y="4183380"/>
            <a:ext cx="12700" cy="444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410200" y="4755514"/>
            <a:ext cx="12700" cy="444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4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D-FLIP FLOP AYSNCHRONOUS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779" y="1690688"/>
            <a:ext cx="11036441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 (D FLIPFLOP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DIRECT INPUTS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8054730"/>
                  </p:ext>
                </p:extLst>
              </p:nvPr>
            </p:nvGraphicFramePr>
            <p:xfrm>
              <a:off x="4140200" y="3005454"/>
              <a:ext cx="4241800" cy="22580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48360">
                      <a:extLst>
                        <a:ext uri="{9D8B030D-6E8A-4147-A177-3AD203B41FA5}">
                          <a16:colId xmlns:a16="http://schemas.microsoft.com/office/drawing/2014/main" val="2898006790"/>
                        </a:ext>
                      </a:extLst>
                    </a:gridCol>
                    <a:gridCol w="848360">
                      <a:extLst>
                        <a:ext uri="{9D8B030D-6E8A-4147-A177-3AD203B41FA5}">
                          <a16:colId xmlns:a16="http://schemas.microsoft.com/office/drawing/2014/main" val="2106223339"/>
                        </a:ext>
                      </a:extLst>
                    </a:gridCol>
                    <a:gridCol w="848360">
                      <a:extLst>
                        <a:ext uri="{9D8B030D-6E8A-4147-A177-3AD203B41FA5}">
                          <a16:colId xmlns:a16="http://schemas.microsoft.com/office/drawing/2014/main" val="1749235536"/>
                        </a:ext>
                      </a:extLst>
                    </a:gridCol>
                    <a:gridCol w="848360">
                      <a:extLst>
                        <a:ext uri="{9D8B030D-6E8A-4147-A177-3AD203B41FA5}">
                          <a16:colId xmlns:a16="http://schemas.microsoft.com/office/drawing/2014/main" val="3212603414"/>
                        </a:ext>
                      </a:extLst>
                    </a:gridCol>
                    <a:gridCol w="848360">
                      <a:extLst>
                        <a:ext uri="{9D8B030D-6E8A-4147-A177-3AD203B41FA5}">
                          <a16:colId xmlns:a16="http://schemas.microsoft.com/office/drawing/2014/main" val="2871844788"/>
                        </a:ext>
                      </a:extLst>
                    </a:gridCol>
                  </a:tblGrid>
                  <a:tr h="5645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𝑪𝒍𝒌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668510"/>
                      </a:ext>
                    </a:extLst>
                  </a:tr>
                  <a:tr h="564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899790"/>
                      </a:ext>
                    </a:extLst>
                  </a:tr>
                  <a:tr h="564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0296375"/>
                      </a:ext>
                    </a:extLst>
                  </a:tr>
                  <a:tr h="564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67810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8054730"/>
                  </p:ext>
                </p:extLst>
              </p:nvPr>
            </p:nvGraphicFramePr>
            <p:xfrm>
              <a:off x="4140200" y="3005454"/>
              <a:ext cx="4241800" cy="22580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48360">
                      <a:extLst>
                        <a:ext uri="{9D8B030D-6E8A-4147-A177-3AD203B41FA5}">
                          <a16:colId xmlns:a16="http://schemas.microsoft.com/office/drawing/2014/main" val="2898006790"/>
                        </a:ext>
                      </a:extLst>
                    </a:gridCol>
                    <a:gridCol w="848360">
                      <a:extLst>
                        <a:ext uri="{9D8B030D-6E8A-4147-A177-3AD203B41FA5}">
                          <a16:colId xmlns:a16="http://schemas.microsoft.com/office/drawing/2014/main" val="2106223339"/>
                        </a:ext>
                      </a:extLst>
                    </a:gridCol>
                    <a:gridCol w="848360">
                      <a:extLst>
                        <a:ext uri="{9D8B030D-6E8A-4147-A177-3AD203B41FA5}">
                          <a16:colId xmlns:a16="http://schemas.microsoft.com/office/drawing/2014/main" val="1749235536"/>
                        </a:ext>
                      </a:extLst>
                    </a:gridCol>
                    <a:gridCol w="848360">
                      <a:extLst>
                        <a:ext uri="{9D8B030D-6E8A-4147-A177-3AD203B41FA5}">
                          <a16:colId xmlns:a16="http://schemas.microsoft.com/office/drawing/2014/main" val="3212603414"/>
                        </a:ext>
                      </a:extLst>
                    </a:gridCol>
                    <a:gridCol w="848360">
                      <a:extLst>
                        <a:ext uri="{9D8B030D-6E8A-4147-A177-3AD203B41FA5}">
                          <a16:colId xmlns:a16="http://schemas.microsoft.com/office/drawing/2014/main" val="2871844788"/>
                        </a:ext>
                      </a:extLst>
                    </a:gridCol>
                  </a:tblGrid>
                  <a:tr h="5645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9" t="-2151" r="-404317" b="-313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719" t="-2151" r="-304317" b="-313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286" t="-2151" r="-202143" b="-313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439" t="-2151" r="-103597" b="-313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439" t="-2151" r="-3597" b="-3139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668510"/>
                      </a:ext>
                    </a:extLst>
                  </a:tr>
                  <a:tr h="564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439" t="-102151" r="-103597" b="-213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439" t="-102151" r="-3597" b="-2139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899790"/>
                      </a:ext>
                    </a:extLst>
                  </a:tr>
                  <a:tr h="564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0296375"/>
                      </a:ext>
                    </a:extLst>
                  </a:tr>
                  <a:tr h="564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678102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/>
          <p:cNvCxnSpPr/>
          <p:nvPr/>
        </p:nvCxnSpPr>
        <p:spPr>
          <a:xfrm flipH="1" flipV="1">
            <a:off x="5397500" y="4183380"/>
            <a:ext cx="12700" cy="444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410200" y="4755514"/>
            <a:ext cx="12700" cy="444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2345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 (D FLIPFLOP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DIRECT INPUTS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8493561"/>
                  </p:ext>
                </p:extLst>
              </p:nvPr>
            </p:nvGraphicFramePr>
            <p:xfrm>
              <a:off x="3581403" y="3005454"/>
              <a:ext cx="6540498" cy="233362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4697">
                      <a:extLst>
                        <a:ext uri="{9D8B030D-6E8A-4147-A177-3AD203B41FA5}">
                          <a16:colId xmlns:a16="http://schemas.microsoft.com/office/drawing/2014/main" val="2898006790"/>
                        </a:ext>
                      </a:extLst>
                    </a:gridCol>
                    <a:gridCol w="1080527">
                      <a:extLst>
                        <a:ext uri="{9D8B030D-6E8A-4147-A177-3AD203B41FA5}">
                          <a16:colId xmlns:a16="http://schemas.microsoft.com/office/drawing/2014/main" val="2106223339"/>
                        </a:ext>
                      </a:extLst>
                    </a:gridCol>
                    <a:gridCol w="748273">
                      <a:extLst>
                        <a:ext uri="{9D8B030D-6E8A-4147-A177-3AD203B41FA5}">
                          <a16:colId xmlns:a16="http://schemas.microsoft.com/office/drawing/2014/main" val="1749235536"/>
                        </a:ext>
                      </a:extLst>
                    </a:gridCol>
                    <a:gridCol w="1106951">
                      <a:extLst>
                        <a:ext uri="{9D8B030D-6E8A-4147-A177-3AD203B41FA5}">
                          <a16:colId xmlns:a16="http://schemas.microsoft.com/office/drawing/2014/main" val="3212603414"/>
                        </a:ext>
                      </a:extLst>
                    </a:gridCol>
                    <a:gridCol w="2830050">
                      <a:extLst>
                        <a:ext uri="{9D8B030D-6E8A-4147-A177-3AD203B41FA5}">
                          <a16:colId xmlns:a16="http://schemas.microsoft.com/office/drawing/2014/main" val="2871844788"/>
                        </a:ext>
                      </a:extLst>
                    </a:gridCol>
                  </a:tblGrid>
                  <a:tr h="5645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𝑪𝒍𝒌</m:t>
                                </m:r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668510"/>
                      </a:ext>
                    </a:extLst>
                  </a:tr>
                  <a:tr h="564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dirty="0" smtClean="0"/>
                            <a:t>Asynchronous</a:t>
                          </a:r>
                          <a:r>
                            <a:rPr lang="en-US" sz="2400" i="1" baseline="0" dirty="0" smtClean="0"/>
                            <a:t> </a:t>
                          </a:r>
                          <a:r>
                            <a:rPr lang="en-US" sz="2400" b="1" i="1" baseline="0" dirty="0" smtClean="0"/>
                            <a:t>Reset</a:t>
                          </a:r>
                          <a:endParaRPr lang="en-US" sz="24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899790"/>
                      </a:ext>
                    </a:extLst>
                  </a:tr>
                  <a:tr h="564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Clocked </a:t>
                          </a:r>
                          <a:r>
                            <a:rPr lang="en-US" sz="2400" b="1" i="1" dirty="0" smtClean="0"/>
                            <a:t>Reset</a:t>
                          </a:r>
                          <a:endParaRPr lang="en-US" sz="24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0296375"/>
                      </a:ext>
                    </a:extLst>
                  </a:tr>
                  <a:tr h="564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dirty="0" smtClean="0"/>
                            <a:t>Clocked </a:t>
                          </a:r>
                          <a:r>
                            <a:rPr lang="en-US" sz="2400" b="1" i="1" dirty="0" smtClean="0"/>
                            <a:t>Set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67810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8493561"/>
                  </p:ext>
                </p:extLst>
              </p:nvPr>
            </p:nvGraphicFramePr>
            <p:xfrm>
              <a:off x="3581403" y="3005454"/>
              <a:ext cx="6540498" cy="233362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4697">
                      <a:extLst>
                        <a:ext uri="{9D8B030D-6E8A-4147-A177-3AD203B41FA5}">
                          <a16:colId xmlns:a16="http://schemas.microsoft.com/office/drawing/2014/main" val="2898006790"/>
                        </a:ext>
                      </a:extLst>
                    </a:gridCol>
                    <a:gridCol w="1080527">
                      <a:extLst>
                        <a:ext uri="{9D8B030D-6E8A-4147-A177-3AD203B41FA5}">
                          <a16:colId xmlns:a16="http://schemas.microsoft.com/office/drawing/2014/main" val="2106223339"/>
                        </a:ext>
                      </a:extLst>
                    </a:gridCol>
                    <a:gridCol w="748273">
                      <a:extLst>
                        <a:ext uri="{9D8B030D-6E8A-4147-A177-3AD203B41FA5}">
                          <a16:colId xmlns:a16="http://schemas.microsoft.com/office/drawing/2014/main" val="1749235536"/>
                        </a:ext>
                      </a:extLst>
                    </a:gridCol>
                    <a:gridCol w="1106951">
                      <a:extLst>
                        <a:ext uri="{9D8B030D-6E8A-4147-A177-3AD203B41FA5}">
                          <a16:colId xmlns:a16="http://schemas.microsoft.com/office/drawing/2014/main" val="3212603414"/>
                        </a:ext>
                      </a:extLst>
                    </a:gridCol>
                    <a:gridCol w="2830050">
                      <a:extLst>
                        <a:ext uri="{9D8B030D-6E8A-4147-A177-3AD203B41FA5}">
                          <a16:colId xmlns:a16="http://schemas.microsoft.com/office/drawing/2014/main" val="287184478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14286" r="-748819" b="-27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910" t="-14286" r="-434270" b="-27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8780" t="-14286" r="-528455" b="-27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017" t="-14286" r="-259116" b="-27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668510"/>
                      </a:ext>
                    </a:extLst>
                  </a:tr>
                  <a:tr h="564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dirty="0" smtClean="0"/>
                            <a:t>Asynchronous</a:t>
                          </a:r>
                          <a:r>
                            <a:rPr lang="en-US" sz="2400" i="1" baseline="0" dirty="0" smtClean="0"/>
                            <a:t> </a:t>
                          </a:r>
                          <a:r>
                            <a:rPr lang="en-US" sz="2400" b="1" i="1" baseline="0" dirty="0" smtClean="0"/>
                            <a:t>Reset</a:t>
                          </a:r>
                          <a:endParaRPr lang="en-US" sz="24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899790"/>
                      </a:ext>
                    </a:extLst>
                  </a:tr>
                  <a:tr h="564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Clocked </a:t>
                          </a:r>
                          <a:r>
                            <a:rPr lang="en-US" sz="2400" b="1" i="1" dirty="0" smtClean="0"/>
                            <a:t>Reset</a:t>
                          </a:r>
                          <a:endParaRPr lang="en-US" sz="24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0296375"/>
                      </a:ext>
                    </a:extLst>
                  </a:tr>
                  <a:tr h="564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dirty="0" smtClean="0"/>
                            <a:t>Clocked </a:t>
                          </a:r>
                          <a:r>
                            <a:rPr lang="en-US" sz="2400" b="1" i="1" dirty="0" smtClean="0"/>
                            <a:t>Set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678102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/>
          <p:cNvCxnSpPr/>
          <p:nvPr/>
        </p:nvCxnSpPr>
        <p:spPr>
          <a:xfrm flipH="1" flipV="1">
            <a:off x="4889500" y="4272280"/>
            <a:ext cx="12700" cy="444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902200" y="4805679"/>
            <a:ext cx="12700" cy="444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26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Edge Triggered D FLIP FLOP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1525"/>
            <a:ext cx="10515600" cy="1908175"/>
          </a:xfrm>
        </p:spPr>
        <p:txBody>
          <a:bodyPr>
            <a:noAutofit/>
          </a:bodyPr>
          <a:lstStyle/>
          <a:p>
            <a:r>
              <a:rPr lang="en-US" b="1" i="1" dirty="0" smtClean="0"/>
              <a:t>Master Slave FLIP-FLOP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i="1" dirty="0" smtClean="0"/>
              <a:t>Positive Edge Triggered FLIP-FLOP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03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CLOCK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08600"/>
          </a:xfrm>
        </p:spPr>
        <p:txBody>
          <a:bodyPr/>
          <a:lstStyle/>
          <a:p>
            <a:r>
              <a:rPr lang="en-US" dirty="0" smtClean="0"/>
              <a:t>Positive Clock Level</a:t>
            </a:r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Negative Clock </a:t>
            </a:r>
            <a:r>
              <a:rPr lang="en-US" dirty="0"/>
              <a:t>Edge</a:t>
            </a:r>
          </a:p>
          <a:p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938337"/>
            <a:ext cx="7124700" cy="1000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162" y="5068093"/>
            <a:ext cx="71342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D-FLIP-FLOP</a:t>
            </a:r>
            <a:r>
              <a:rPr lang="en-US" sz="3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(NEGATIVE EDGE TRIGGERED) </a:t>
            </a:r>
            <a:endParaRPr lang="en-US" sz="3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49" y="1993900"/>
            <a:ext cx="943437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D-FLIP-FLOP (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NEGATIVE EDGE TRIGGERED)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2120673"/>
            <a:ext cx="47053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5517243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FLIP-FLOP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21" y="2516414"/>
            <a:ext cx="9434377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9552288"/>
                  </p:ext>
                </p:extLst>
              </p:nvPr>
            </p:nvGraphicFramePr>
            <p:xfrm>
              <a:off x="6988627" y="188686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3043544898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004407841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64435649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238265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731552684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868362463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1317498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𝐶𝐿𝐾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832154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320348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endParaRPr lang="en-US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1041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9552288"/>
                  </p:ext>
                </p:extLst>
              </p:nvPr>
            </p:nvGraphicFramePr>
            <p:xfrm>
              <a:off x="6988627" y="188686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3043544898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004407841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64435649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238265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731552684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868362463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1317498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41" t="-101136" r="-302222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2985" t="-101136" r="-204478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01136" r="-102963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000" t="-101136" r="-2963" b="-20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832154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320348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endParaRPr lang="en-US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1041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94945" y="5690441"/>
                <a:ext cx="1052712" cy="462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𝐶𝐿𝐾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45" y="5690441"/>
                <a:ext cx="1052712" cy="462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4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FLIP-FLOP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7972557"/>
                  </p:ext>
                </p:extLst>
              </p:nvPr>
            </p:nvGraphicFramePr>
            <p:xfrm>
              <a:off x="7099300" y="226684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𝐶𝐿𝐾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i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5835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7972557"/>
                  </p:ext>
                </p:extLst>
              </p:nvPr>
            </p:nvGraphicFramePr>
            <p:xfrm>
              <a:off x="7099300" y="226684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102273" r="-302963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985" t="-102273" r="-205224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02273" r="-103704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02273" r="-3704" b="-2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i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58350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/>
          <p:cNvGrpSpPr/>
          <p:nvPr/>
        </p:nvGrpSpPr>
        <p:grpSpPr>
          <a:xfrm>
            <a:off x="977781" y="2730023"/>
            <a:ext cx="9648825" cy="3688421"/>
            <a:chOff x="963267" y="2396194"/>
            <a:chExt cx="9648825" cy="368842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267" y="2396194"/>
              <a:ext cx="9648825" cy="3228975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5162011" y="5394050"/>
              <a:ext cx="884011" cy="659746"/>
              <a:chOff x="5162011" y="5394050"/>
              <a:chExt cx="884011" cy="65974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>
                <a:off x="5162011" y="5529920"/>
                <a:ext cx="809625" cy="523876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5701864" y="5394050"/>
                <a:ext cx="344158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64427" y="5394050"/>
              <a:ext cx="846818" cy="690565"/>
              <a:chOff x="1864427" y="5394050"/>
              <a:chExt cx="846818" cy="690565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 flipV="1">
                <a:off x="1864427" y="5394050"/>
                <a:ext cx="809625" cy="523876"/>
              </a:xfrm>
              <a:prstGeom prst="rect">
                <a:avLst/>
              </a:prstGeom>
            </p:spPr>
          </p:pic>
          <p:sp>
            <p:nvSpPr>
              <p:cNvPr id="19" name="Oval 18"/>
              <p:cNvSpPr/>
              <p:nvPr/>
            </p:nvSpPr>
            <p:spPr>
              <a:xfrm>
                <a:off x="2367087" y="5655988"/>
                <a:ext cx="344158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4" name="Oval 23"/>
          <p:cNvSpPr/>
          <p:nvPr/>
        </p:nvSpPr>
        <p:spPr>
          <a:xfrm>
            <a:off x="2888343" y="2191657"/>
            <a:ext cx="3860800" cy="3120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FLIP-FLOP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7079664"/>
                  </p:ext>
                </p:extLst>
              </p:nvPr>
            </p:nvGraphicFramePr>
            <p:xfrm>
              <a:off x="7099300" y="226684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𝐶𝐿𝐾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5835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7079664"/>
                  </p:ext>
                </p:extLst>
              </p:nvPr>
            </p:nvGraphicFramePr>
            <p:xfrm>
              <a:off x="7099300" y="226684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102273" r="-302963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985" t="-102273" r="-205224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02273" r="-103704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02273" r="-3704" b="-2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58350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/>
          <p:cNvGrpSpPr/>
          <p:nvPr/>
        </p:nvGrpSpPr>
        <p:grpSpPr>
          <a:xfrm>
            <a:off x="977781" y="2730023"/>
            <a:ext cx="9648825" cy="3688421"/>
            <a:chOff x="963267" y="2396194"/>
            <a:chExt cx="9648825" cy="368842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267" y="2396194"/>
              <a:ext cx="9648825" cy="3228975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5162011" y="5394050"/>
              <a:ext cx="884011" cy="659746"/>
              <a:chOff x="5162011" y="5394050"/>
              <a:chExt cx="884011" cy="65974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>
                <a:off x="5162011" y="5529920"/>
                <a:ext cx="809625" cy="523876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5701864" y="5394050"/>
                <a:ext cx="344158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64427" y="5394050"/>
              <a:ext cx="846818" cy="690565"/>
              <a:chOff x="1864427" y="5394050"/>
              <a:chExt cx="846818" cy="690565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 flipV="1">
                <a:off x="1864427" y="5394050"/>
                <a:ext cx="809625" cy="523876"/>
              </a:xfrm>
              <a:prstGeom prst="rect">
                <a:avLst/>
              </a:prstGeom>
            </p:spPr>
          </p:pic>
          <p:sp>
            <p:nvSpPr>
              <p:cNvPr id="19" name="Oval 18"/>
              <p:cNvSpPr/>
              <p:nvPr/>
            </p:nvSpPr>
            <p:spPr>
              <a:xfrm>
                <a:off x="2367087" y="5655988"/>
                <a:ext cx="344158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83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D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54201"/>
            <a:ext cx="6438900" cy="1041400"/>
          </a:xfrm>
        </p:spPr>
        <p:txBody>
          <a:bodyPr>
            <a:normAutofit/>
          </a:bodyPr>
          <a:lstStyle/>
          <a:p>
            <a:r>
              <a:rPr lang="en-US" dirty="0" smtClean="0"/>
              <a:t>Gated D latch is called Transparent Latch.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FLIP-FLOP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0746157"/>
                  </p:ext>
                </p:extLst>
              </p:nvPr>
            </p:nvGraphicFramePr>
            <p:xfrm>
              <a:off x="7099300" y="226684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𝐶𝐿𝐾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5835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0746157"/>
                  </p:ext>
                </p:extLst>
              </p:nvPr>
            </p:nvGraphicFramePr>
            <p:xfrm>
              <a:off x="7099300" y="226684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102273" r="-302963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985" t="-102273" r="-205224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02273" r="-103704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02273" r="-3704" b="-2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204598" r="-30296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58350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/>
          <p:cNvGrpSpPr/>
          <p:nvPr/>
        </p:nvGrpSpPr>
        <p:grpSpPr>
          <a:xfrm>
            <a:off x="977781" y="2730023"/>
            <a:ext cx="9648825" cy="3688421"/>
            <a:chOff x="963267" y="2396194"/>
            <a:chExt cx="9648825" cy="368842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267" y="2396194"/>
              <a:ext cx="9648825" cy="3228975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5162011" y="5394050"/>
              <a:ext cx="884011" cy="659746"/>
              <a:chOff x="5162011" y="5394050"/>
              <a:chExt cx="884011" cy="65974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>
                <a:off x="5162011" y="5529920"/>
                <a:ext cx="809625" cy="523876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5701864" y="5394050"/>
                <a:ext cx="344158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64427" y="5394050"/>
              <a:ext cx="846818" cy="690565"/>
              <a:chOff x="1864427" y="5394050"/>
              <a:chExt cx="846818" cy="690565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 flipV="1">
                <a:off x="1864427" y="5394050"/>
                <a:ext cx="809625" cy="523876"/>
              </a:xfrm>
              <a:prstGeom prst="rect">
                <a:avLst/>
              </a:prstGeom>
            </p:spPr>
          </p:pic>
          <p:sp>
            <p:nvSpPr>
              <p:cNvPr id="19" name="Oval 18"/>
              <p:cNvSpPr/>
              <p:nvPr/>
            </p:nvSpPr>
            <p:spPr>
              <a:xfrm>
                <a:off x="2367087" y="5655988"/>
                <a:ext cx="344158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13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FLIP-FLOP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791853"/>
                  </p:ext>
                </p:extLst>
              </p:nvPr>
            </p:nvGraphicFramePr>
            <p:xfrm>
              <a:off x="7099300" y="226684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𝐶𝐿𝐾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5835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791853"/>
                  </p:ext>
                </p:extLst>
              </p:nvPr>
            </p:nvGraphicFramePr>
            <p:xfrm>
              <a:off x="7099300" y="226684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102273" r="-302963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985" t="-102273" r="-205224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02273" r="-103704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02273" r="-3704" b="-2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204598" r="-30296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58350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/>
          <p:cNvGrpSpPr/>
          <p:nvPr/>
        </p:nvGrpSpPr>
        <p:grpSpPr>
          <a:xfrm>
            <a:off x="977781" y="2730023"/>
            <a:ext cx="9648825" cy="3688421"/>
            <a:chOff x="963267" y="2396194"/>
            <a:chExt cx="9648825" cy="368842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267" y="2396194"/>
              <a:ext cx="9648825" cy="3228975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5162011" y="5394050"/>
              <a:ext cx="884011" cy="659746"/>
              <a:chOff x="5162011" y="5394050"/>
              <a:chExt cx="884011" cy="65974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>
                <a:off x="5162011" y="5529920"/>
                <a:ext cx="809625" cy="523876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5701864" y="5394050"/>
                <a:ext cx="344158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64427" y="5394050"/>
              <a:ext cx="846818" cy="690565"/>
              <a:chOff x="1864427" y="5394050"/>
              <a:chExt cx="846818" cy="690565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 flipV="1">
                <a:off x="1864427" y="5394050"/>
                <a:ext cx="809625" cy="523876"/>
              </a:xfrm>
              <a:prstGeom prst="rect">
                <a:avLst/>
              </a:prstGeom>
            </p:spPr>
          </p:pic>
          <p:sp>
            <p:nvSpPr>
              <p:cNvPr id="19" name="Oval 18"/>
              <p:cNvSpPr/>
              <p:nvPr/>
            </p:nvSpPr>
            <p:spPr>
              <a:xfrm>
                <a:off x="2367087" y="5655988"/>
                <a:ext cx="344158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17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FLIP-FLOP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6853926"/>
                  </p:ext>
                </p:extLst>
              </p:nvPr>
            </p:nvGraphicFramePr>
            <p:xfrm>
              <a:off x="7099300" y="226684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𝐶𝐿𝐾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5835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6853926"/>
                  </p:ext>
                </p:extLst>
              </p:nvPr>
            </p:nvGraphicFramePr>
            <p:xfrm>
              <a:off x="7099300" y="226684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102273" r="-302963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985" t="-102273" r="-205224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02273" r="-103704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02273" r="-3704" b="-2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204598" r="-30296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58350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/>
          <p:cNvGrpSpPr/>
          <p:nvPr/>
        </p:nvGrpSpPr>
        <p:grpSpPr>
          <a:xfrm>
            <a:off x="977781" y="2730023"/>
            <a:ext cx="9648825" cy="3688421"/>
            <a:chOff x="963267" y="2396194"/>
            <a:chExt cx="9648825" cy="368842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267" y="2396194"/>
              <a:ext cx="9648825" cy="3228975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5162011" y="5394050"/>
              <a:ext cx="884011" cy="659746"/>
              <a:chOff x="5162011" y="5394050"/>
              <a:chExt cx="884011" cy="65974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>
                <a:off x="5162011" y="5529920"/>
                <a:ext cx="809625" cy="523876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5701864" y="5394050"/>
                <a:ext cx="344158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64427" y="5394050"/>
              <a:ext cx="846818" cy="690565"/>
              <a:chOff x="1864427" y="5394050"/>
              <a:chExt cx="846818" cy="690565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 flipV="1">
                <a:off x="1864427" y="5394050"/>
                <a:ext cx="809625" cy="523876"/>
              </a:xfrm>
              <a:prstGeom prst="rect">
                <a:avLst/>
              </a:prstGeom>
            </p:spPr>
          </p:pic>
          <p:sp>
            <p:nvSpPr>
              <p:cNvPr id="19" name="Oval 18"/>
              <p:cNvSpPr/>
              <p:nvPr/>
            </p:nvSpPr>
            <p:spPr>
              <a:xfrm>
                <a:off x="2367087" y="5655988"/>
                <a:ext cx="344158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07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FLIP-FLOP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90514"/>
                  </p:ext>
                </p:extLst>
              </p:nvPr>
            </p:nvGraphicFramePr>
            <p:xfrm>
              <a:off x="7099300" y="226684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𝐶𝐿𝐾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5835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90514"/>
                  </p:ext>
                </p:extLst>
              </p:nvPr>
            </p:nvGraphicFramePr>
            <p:xfrm>
              <a:off x="7099300" y="226684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102273" r="-302963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985" t="-102273" r="-205224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02273" r="-103704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02273" r="-3704" b="-2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204598" r="-30296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204598" r="-103704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58350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/>
          <p:cNvGrpSpPr/>
          <p:nvPr/>
        </p:nvGrpSpPr>
        <p:grpSpPr>
          <a:xfrm>
            <a:off x="977781" y="2730023"/>
            <a:ext cx="9648825" cy="3688421"/>
            <a:chOff x="963267" y="2396194"/>
            <a:chExt cx="9648825" cy="368842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267" y="2396194"/>
              <a:ext cx="9648825" cy="3228975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5162011" y="5394050"/>
              <a:ext cx="884011" cy="659746"/>
              <a:chOff x="5162011" y="5394050"/>
              <a:chExt cx="884011" cy="65974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>
                <a:off x="5162011" y="5529920"/>
                <a:ext cx="809625" cy="523876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5701864" y="5394050"/>
                <a:ext cx="344158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64427" y="5394050"/>
              <a:ext cx="846818" cy="690565"/>
              <a:chOff x="1864427" y="5394050"/>
              <a:chExt cx="846818" cy="690565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 flipV="1">
                <a:off x="1864427" y="5394050"/>
                <a:ext cx="809625" cy="523876"/>
              </a:xfrm>
              <a:prstGeom prst="rect">
                <a:avLst/>
              </a:prstGeom>
            </p:spPr>
          </p:pic>
          <p:sp>
            <p:nvSpPr>
              <p:cNvPr id="19" name="Oval 18"/>
              <p:cNvSpPr/>
              <p:nvPr/>
            </p:nvSpPr>
            <p:spPr>
              <a:xfrm>
                <a:off x="2367087" y="5655988"/>
                <a:ext cx="344158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12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FLIP-FLOP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6813535"/>
                  </p:ext>
                </p:extLst>
              </p:nvPr>
            </p:nvGraphicFramePr>
            <p:xfrm>
              <a:off x="7099300" y="226684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𝐶𝐿𝐾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5835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6813535"/>
                  </p:ext>
                </p:extLst>
              </p:nvPr>
            </p:nvGraphicFramePr>
            <p:xfrm>
              <a:off x="7099300" y="226684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102273" r="-302963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985" t="-102273" r="-205224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02273" r="-103704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02273" r="-3704" b="-2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204598" r="-30296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204598" r="-103704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58350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/>
          <p:cNvGrpSpPr/>
          <p:nvPr/>
        </p:nvGrpSpPr>
        <p:grpSpPr>
          <a:xfrm>
            <a:off x="977781" y="2730023"/>
            <a:ext cx="9648825" cy="3688421"/>
            <a:chOff x="963267" y="2396194"/>
            <a:chExt cx="9648825" cy="368842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267" y="2396194"/>
              <a:ext cx="9648825" cy="3228975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5162011" y="5394050"/>
              <a:ext cx="884011" cy="659746"/>
              <a:chOff x="5162011" y="5394050"/>
              <a:chExt cx="884011" cy="65974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>
                <a:off x="5162011" y="5529920"/>
                <a:ext cx="809625" cy="523876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5701864" y="5394050"/>
                <a:ext cx="344158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64427" y="5394050"/>
              <a:ext cx="846818" cy="690565"/>
              <a:chOff x="1864427" y="5394050"/>
              <a:chExt cx="846818" cy="690565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 flipV="1">
                <a:off x="1864427" y="5394050"/>
                <a:ext cx="809625" cy="523876"/>
              </a:xfrm>
              <a:prstGeom prst="rect">
                <a:avLst/>
              </a:prstGeom>
            </p:spPr>
          </p:pic>
          <p:sp>
            <p:nvSpPr>
              <p:cNvPr id="19" name="Oval 18"/>
              <p:cNvSpPr/>
              <p:nvPr/>
            </p:nvSpPr>
            <p:spPr>
              <a:xfrm>
                <a:off x="2367087" y="5655988"/>
                <a:ext cx="344158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5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FLIP-FLOP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330279"/>
                  </p:ext>
                </p:extLst>
              </p:nvPr>
            </p:nvGraphicFramePr>
            <p:xfrm>
              <a:off x="7099300" y="226684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𝐶𝐿𝐾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  <a:endParaRPr lang="en-US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5835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330279"/>
                  </p:ext>
                </p:extLst>
              </p:nvPr>
            </p:nvGraphicFramePr>
            <p:xfrm>
              <a:off x="7099300" y="226684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102273" r="-302963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985" t="-102273" r="-205224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02273" r="-103704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02273" r="-3704" b="-2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204598" r="-30296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204598" r="-103704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204598" r="-3704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  <a:endParaRPr lang="en-US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58350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/>
          <p:cNvGrpSpPr/>
          <p:nvPr/>
        </p:nvGrpSpPr>
        <p:grpSpPr>
          <a:xfrm>
            <a:off x="977781" y="2730023"/>
            <a:ext cx="9648825" cy="3688421"/>
            <a:chOff x="963267" y="2396194"/>
            <a:chExt cx="9648825" cy="368842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267" y="2396194"/>
              <a:ext cx="9648825" cy="3228975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5162011" y="5394050"/>
              <a:ext cx="884011" cy="659746"/>
              <a:chOff x="5162011" y="5394050"/>
              <a:chExt cx="884011" cy="65974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>
                <a:off x="5162011" y="5529920"/>
                <a:ext cx="809625" cy="523876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5701864" y="5394050"/>
                <a:ext cx="344158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64427" y="5394050"/>
              <a:ext cx="846818" cy="690565"/>
              <a:chOff x="1864427" y="5394050"/>
              <a:chExt cx="846818" cy="690565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 flipV="1">
                <a:off x="1864427" y="5394050"/>
                <a:ext cx="809625" cy="523876"/>
              </a:xfrm>
              <a:prstGeom prst="rect">
                <a:avLst/>
              </a:prstGeom>
            </p:spPr>
          </p:pic>
          <p:sp>
            <p:nvSpPr>
              <p:cNvPr id="19" name="Oval 18"/>
              <p:cNvSpPr/>
              <p:nvPr/>
            </p:nvSpPr>
            <p:spPr>
              <a:xfrm>
                <a:off x="2367087" y="5655988"/>
                <a:ext cx="344158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25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FLIP-FLOP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3749621"/>
                  </p:ext>
                </p:extLst>
              </p:nvPr>
            </p:nvGraphicFramePr>
            <p:xfrm>
              <a:off x="7099300" y="365123"/>
              <a:ext cx="4927602" cy="23177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7943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𝐶𝐿𝐾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7943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i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054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3749621"/>
                  </p:ext>
                </p:extLst>
              </p:nvPr>
            </p:nvGraphicFramePr>
            <p:xfrm>
              <a:off x="7099300" y="365123"/>
              <a:ext cx="4927602" cy="23177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7943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102105" r="-302963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985" t="-102105" r="-205224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02105" r="-103704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02105" r="-3704" b="-2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7943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i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05489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7" name="Group 16"/>
          <p:cNvGrpSpPr/>
          <p:nvPr/>
        </p:nvGrpSpPr>
        <p:grpSpPr>
          <a:xfrm>
            <a:off x="1166049" y="2754045"/>
            <a:ext cx="9496425" cy="3707362"/>
            <a:chOff x="1166049" y="2754045"/>
            <a:chExt cx="9496425" cy="370736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6049" y="2754045"/>
              <a:ext cx="9496425" cy="321945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5164163" y="5733317"/>
              <a:ext cx="930141" cy="728090"/>
              <a:chOff x="4984121" y="5595246"/>
              <a:chExt cx="930141" cy="72809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>
                <a:off x="4984121" y="5595246"/>
                <a:ext cx="930141" cy="523876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5112810" y="5894709"/>
                <a:ext cx="437667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981832" y="5695253"/>
              <a:ext cx="1037139" cy="698824"/>
              <a:chOff x="1836689" y="5522405"/>
              <a:chExt cx="1037139" cy="69882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 flipV="1">
                <a:off x="1836689" y="5697353"/>
                <a:ext cx="1037139" cy="523876"/>
              </a:xfrm>
              <a:prstGeom prst="rect">
                <a:avLst/>
              </a:prstGeom>
            </p:spPr>
          </p:pic>
          <p:sp>
            <p:nvSpPr>
              <p:cNvPr id="19" name="Oval 18"/>
              <p:cNvSpPr/>
              <p:nvPr/>
            </p:nvSpPr>
            <p:spPr>
              <a:xfrm>
                <a:off x="1989801" y="5522405"/>
                <a:ext cx="466474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3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FLIP-FLOP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6701171"/>
                  </p:ext>
                </p:extLst>
              </p:nvPr>
            </p:nvGraphicFramePr>
            <p:xfrm>
              <a:off x="7099300" y="365123"/>
              <a:ext cx="4927602" cy="23177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7943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𝐶𝐿𝐾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7943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i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054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6701171"/>
                  </p:ext>
                </p:extLst>
              </p:nvPr>
            </p:nvGraphicFramePr>
            <p:xfrm>
              <a:off x="7099300" y="365123"/>
              <a:ext cx="4927602" cy="23177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7943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102105" r="-302963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985" t="-102105" r="-205224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02105" r="-103704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02105" r="-3704" b="-2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7943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i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05489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7" name="Group 16"/>
          <p:cNvGrpSpPr/>
          <p:nvPr/>
        </p:nvGrpSpPr>
        <p:grpSpPr>
          <a:xfrm>
            <a:off x="1166049" y="2754045"/>
            <a:ext cx="9496425" cy="3707362"/>
            <a:chOff x="1166049" y="2754045"/>
            <a:chExt cx="9496425" cy="370736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6049" y="2754045"/>
              <a:ext cx="9496425" cy="321945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5164163" y="5733317"/>
              <a:ext cx="930141" cy="728090"/>
              <a:chOff x="4984121" y="5595246"/>
              <a:chExt cx="930141" cy="72809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>
                <a:off x="4984121" y="5595246"/>
                <a:ext cx="930141" cy="523876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5112810" y="5894709"/>
                <a:ext cx="437667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981832" y="5695253"/>
              <a:ext cx="1037139" cy="698824"/>
              <a:chOff x="1836689" y="5522405"/>
              <a:chExt cx="1037139" cy="69882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 flipV="1">
                <a:off x="1836689" y="5697353"/>
                <a:ext cx="1037139" cy="523876"/>
              </a:xfrm>
              <a:prstGeom prst="rect">
                <a:avLst/>
              </a:prstGeom>
            </p:spPr>
          </p:pic>
          <p:sp>
            <p:nvSpPr>
              <p:cNvPr id="19" name="Oval 18"/>
              <p:cNvSpPr/>
              <p:nvPr/>
            </p:nvSpPr>
            <p:spPr>
              <a:xfrm>
                <a:off x="1989801" y="5522405"/>
                <a:ext cx="466474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13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FLIP-FLOP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617631"/>
                  </p:ext>
                </p:extLst>
              </p:nvPr>
            </p:nvGraphicFramePr>
            <p:xfrm>
              <a:off x="7099300" y="365123"/>
              <a:ext cx="4927602" cy="23177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7943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𝐶𝐿𝐾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7943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054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617631"/>
                  </p:ext>
                </p:extLst>
              </p:nvPr>
            </p:nvGraphicFramePr>
            <p:xfrm>
              <a:off x="7099300" y="365123"/>
              <a:ext cx="4927602" cy="23177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7943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102105" r="-302963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985" t="-102105" r="-205224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02105" r="-103704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02105" r="-3704" b="-2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7943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05489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7" name="Group 16"/>
          <p:cNvGrpSpPr/>
          <p:nvPr/>
        </p:nvGrpSpPr>
        <p:grpSpPr>
          <a:xfrm>
            <a:off x="1166049" y="2754045"/>
            <a:ext cx="9496425" cy="3707362"/>
            <a:chOff x="1166049" y="2754045"/>
            <a:chExt cx="9496425" cy="370736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6049" y="2754045"/>
              <a:ext cx="9496425" cy="321945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5164163" y="5733317"/>
              <a:ext cx="930141" cy="728090"/>
              <a:chOff x="4984121" y="5595246"/>
              <a:chExt cx="930141" cy="72809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>
                <a:off x="4984121" y="5595246"/>
                <a:ext cx="930141" cy="523876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5112810" y="5894709"/>
                <a:ext cx="437667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981832" y="5695253"/>
              <a:ext cx="1037139" cy="698824"/>
              <a:chOff x="1836689" y="5522405"/>
              <a:chExt cx="1037139" cy="69882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 flipV="1">
                <a:off x="1836689" y="5697353"/>
                <a:ext cx="1037139" cy="523876"/>
              </a:xfrm>
              <a:prstGeom prst="rect">
                <a:avLst/>
              </a:prstGeom>
            </p:spPr>
          </p:pic>
          <p:sp>
            <p:nvSpPr>
              <p:cNvPr id="19" name="Oval 18"/>
              <p:cNvSpPr/>
              <p:nvPr/>
            </p:nvSpPr>
            <p:spPr>
              <a:xfrm>
                <a:off x="1989801" y="5522405"/>
                <a:ext cx="466474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16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FLIP-FLOP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755946"/>
                  </p:ext>
                </p:extLst>
              </p:nvPr>
            </p:nvGraphicFramePr>
            <p:xfrm>
              <a:off x="7099300" y="365123"/>
              <a:ext cx="4927602" cy="23177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7943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𝐶𝐿𝐾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7943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054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755946"/>
                  </p:ext>
                </p:extLst>
              </p:nvPr>
            </p:nvGraphicFramePr>
            <p:xfrm>
              <a:off x="7099300" y="365123"/>
              <a:ext cx="4927602" cy="23177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7943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102105" r="-302963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985" t="-102105" r="-205224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02105" r="-103704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02105" r="-3704" b="-2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200000" r="-3704" b="-101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7943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05489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7" name="Group 16"/>
          <p:cNvGrpSpPr/>
          <p:nvPr/>
        </p:nvGrpSpPr>
        <p:grpSpPr>
          <a:xfrm>
            <a:off x="1166049" y="2754045"/>
            <a:ext cx="9496425" cy="3707362"/>
            <a:chOff x="1166049" y="2754045"/>
            <a:chExt cx="9496425" cy="370736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6049" y="2754045"/>
              <a:ext cx="9496425" cy="321945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5164163" y="5733317"/>
              <a:ext cx="930141" cy="728090"/>
              <a:chOff x="4984121" y="5595246"/>
              <a:chExt cx="930141" cy="72809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>
                <a:off x="4984121" y="5595246"/>
                <a:ext cx="930141" cy="523876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5112810" y="5894709"/>
                <a:ext cx="437667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981832" y="5695253"/>
              <a:ext cx="1037139" cy="698824"/>
              <a:chOff x="1836689" y="5522405"/>
              <a:chExt cx="1037139" cy="69882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 flipV="1">
                <a:off x="1836689" y="5697353"/>
                <a:ext cx="1037139" cy="523876"/>
              </a:xfrm>
              <a:prstGeom prst="rect">
                <a:avLst/>
              </a:prstGeom>
            </p:spPr>
          </p:pic>
          <p:sp>
            <p:nvSpPr>
              <p:cNvPr id="19" name="Oval 18"/>
              <p:cNvSpPr/>
              <p:nvPr/>
            </p:nvSpPr>
            <p:spPr>
              <a:xfrm>
                <a:off x="1989801" y="5522405"/>
                <a:ext cx="466474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10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D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99" y="2488406"/>
            <a:ext cx="4776119" cy="283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FLIP-FLOP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499858"/>
                  </p:ext>
                </p:extLst>
              </p:nvPr>
            </p:nvGraphicFramePr>
            <p:xfrm>
              <a:off x="7099300" y="365123"/>
              <a:ext cx="4927602" cy="23177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7943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𝐶𝐿𝐾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7943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054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499858"/>
                  </p:ext>
                </p:extLst>
              </p:nvPr>
            </p:nvGraphicFramePr>
            <p:xfrm>
              <a:off x="7099300" y="365123"/>
              <a:ext cx="4927602" cy="23177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7943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102105" r="-302963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985" t="-102105" r="-205224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02105" r="-103704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02105" r="-3704" b="-2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200000" r="-3704" b="-101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7943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05489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7" name="Group 16"/>
          <p:cNvGrpSpPr/>
          <p:nvPr/>
        </p:nvGrpSpPr>
        <p:grpSpPr>
          <a:xfrm>
            <a:off x="1166049" y="2754045"/>
            <a:ext cx="9496425" cy="3707362"/>
            <a:chOff x="1166049" y="2754045"/>
            <a:chExt cx="9496425" cy="370736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6049" y="2754045"/>
              <a:ext cx="9496425" cy="321945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5164163" y="5733317"/>
              <a:ext cx="930141" cy="728090"/>
              <a:chOff x="4984121" y="5595246"/>
              <a:chExt cx="930141" cy="72809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>
                <a:off x="4984121" y="5595246"/>
                <a:ext cx="930141" cy="523876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5112810" y="5894709"/>
                <a:ext cx="437667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981832" y="5695253"/>
              <a:ext cx="1037139" cy="698824"/>
              <a:chOff x="1836689" y="5522405"/>
              <a:chExt cx="1037139" cy="69882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 flipV="1">
                <a:off x="1836689" y="5697353"/>
                <a:ext cx="1037139" cy="523876"/>
              </a:xfrm>
              <a:prstGeom prst="rect">
                <a:avLst/>
              </a:prstGeom>
            </p:spPr>
          </p:pic>
          <p:sp>
            <p:nvSpPr>
              <p:cNvPr id="19" name="Oval 18"/>
              <p:cNvSpPr/>
              <p:nvPr/>
            </p:nvSpPr>
            <p:spPr>
              <a:xfrm>
                <a:off x="1989801" y="5522405"/>
                <a:ext cx="466474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56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FLIP-FLOP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877274"/>
                  </p:ext>
                </p:extLst>
              </p:nvPr>
            </p:nvGraphicFramePr>
            <p:xfrm>
              <a:off x="7099300" y="365123"/>
              <a:ext cx="4927602" cy="23177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7943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𝐶𝐿𝐾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7943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054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877274"/>
                  </p:ext>
                </p:extLst>
              </p:nvPr>
            </p:nvGraphicFramePr>
            <p:xfrm>
              <a:off x="7099300" y="365123"/>
              <a:ext cx="4927602" cy="23177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7943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102105" r="-302963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985" t="-102105" r="-205224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02105" r="-103704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02105" r="-3704" b="-2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200000" r="-3704" b="-101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7943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05489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7" name="Group 16"/>
          <p:cNvGrpSpPr/>
          <p:nvPr/>
        </p:nvGrpSpPr>
        <p:grpSpPr>
          <a:xfrm>
            <a:off x="1166049" y="2754045"/>
            <a:ext cx="9496425" cy="3707362"/>
            <a:chOff x="1166049" y="2754045"/>
            <a:chExt cx="9496425" cy="370736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6049" y="2754045"/>
              <a:ext cx="9496425" cy="321945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5164163" y="5733317"/>
              <a:ext cx="930141" cy="728090"/>
              <a:chOff x="4984121" y="5595246"/>
              <a:chExt cx="930141" cy="72809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>
                <a:off x="4984121" y="5595246"/>
                <a:ext cx="930141" cy="523876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5112810" y="5894709"/>
                <a:ext cx="437667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981832" y="5695253"/>
              <a:ext cx="1037139" cy="698824"/>
              <a:chOff x="1836689" y="5522405"/>
              <a:chExt cx="1037139" cy="69882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 flipV="1">
                <a:off x="1836689" y="5697353"/>
                <a:ext cx="1037139" cy="523876"/>
              </a:xfrm>
              <a:prstGeom prst="rect">
                <a:avLst/>
              </a:prstGeom>
            </p:spPr>
          </p:pic>
          <p:sp>
            <p:nvSpPr>
              <p:cNvPr id="19" name="Oval 18"/>
              <p:cNvSpPr/>
              <p:nvPr/>
            </p:nvSpPr>
            <p:spPr>
              <a:xfrm>
                <a:off x="1989801" y="5522405"/>
                <a:ext cx="466474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05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FLIP-FLOP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2195092"/>
                  </p:ext>
                </p:extLst>
              </p:nvPr>
            </p:nvGraphicFramePr>
            <p:xfrm>
              <a:off x="7099300" y="365123"/>
              <a:ext cx="4927602" cy="23177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7943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𝐶𝐿𝐾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7943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054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2195092"/>
                  </p:ext>
                </p:extLst>
              </p:nvPr>
            </p:nvGraphicFramePr>
            <p:xfrm>
              <a:off x="7099300" y="365123"/>
              <a:ext cx="4927602" cy="23177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7943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102105" r="-302963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985" t="-102105" r="-205224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02105" r="-103704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02105" r="-3704" b="-2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200000" r="-3704" b="-101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7943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ENABLE</a:t>
                          </a:r>
                          <a:endParaRPr lang="en-US" dirty="0" smtClean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05489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7" name="Group 16"/>
          <p:cNvGrpSpPr/>
          <p:nvPr/>
        </p:nvGrpSpPr>
        <p:grpSpPr>
          <a:xfrm>
            <a:off x="1166049" y="2754045"/>
            <a:ext cx="9496425" cy="3707362"/>
            <a:chOff x="1166049" y="2754045"/>
            <a:chExt cx="9496425" cy="370736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6049" y="2754045"/>
              <a:ext cx="9496425" cy="321945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5164163" y="5733317"/>
              <a:ext cx="930141" cy="728090"/>
              <a:chOff x="4984121" y="5595246"/>
              <a:chExt cx="930141" cy="72809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>
                <a:off x="4984121" y="5595246"/>
                <a:ext cx="930141" cy="523876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5112810" y="5894709"/>
                <a:ext cx="437667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981832" y="5695253"/>
              <a:ext cx="1037139" cy="698824"/>
              <a:chOff x="1836689" y="5522405"/>
              <a:chExt cx="1037139" cy="69882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 flipV="1">
                <a:off x="1836689" y="5697353"/>
                <a:ext cx="1037139" cy="523876"/>
              </a:xfrm>
              <a:prstGeom prst="rect">
                <a:avLst/>
              </a:prstGeom>
            </p:spPr>
          </p:pic>
          <p:sp>
            <p:nvSpPr>
              <p:cNvPr id="19" name="Oval 18"/>
              <p:cNvSpPr/>
              <p:nvPr/>
            </p:nvSpPr>
            <p:spPr>
              <a:xfrm>
                <a:off x="1989801" y="5522405"/>
                <a:ext cx="466474" cy="4286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63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39" y="2393698"/>
            <a:ext cx="9829800" cy="3209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FLIP-FLOP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62874" y="5277831"/>
            <a:ext cx="920665" cy="564497"/>
            <a:chOff x="5050971" y="5489299"/>
            <a:chExt cx="920665" cy="5644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5162011" y="5529920"/>
              <a:ext cx="809625" cy="523876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5050971" y="5489299"/>
              <a:ext cx="455197" cy="42862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3898410"/>
                  </p:ext>
                </p:extLst>
              </p:nvPr>
            </p:nvGraphicFramePr>
            <p:xfrm>
              <a:off x="7099300" y="365123"/>
              <a:ext cx="4927602" cy="179895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7943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𝐶𝐿𝐾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↓</a:t>
                          </a:r>
                        </a:p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3898410"/>
                  </p:ext>
                </p:extLst>
              </p:nvPr>
            </p:nvGraphicFramePr>
            <p:xfrm>
              <a:off x="7099300" y="365123"/>
              <a:ext cx="4927602" cy="179895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7943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741" t="-100000" r="-302963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985" t="-100000" r="-205224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100000" r="-103704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0000" t="-100000" r="-3704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↓</a:t>
                          </a:r>
                        </a:p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741" t="-182857" r="-302963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0000" t="-182857" r="-3704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2053989" y="5372334"/>
            <a:ext cx="809625" cy="523876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881909" y="5393103"/>
            <a:ext cx="344158" cy="42862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39" y="2393698"/>
            <a:ext cx="9829800" cy="3209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FLIP-FLOP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62874" y="5277831"/>
            <a:ext cx="920665" cy="564497"/>
            <a:chOff x="5050971" y="5489299"/>
            <a:chExt cx="920665" cy="5644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5162011" y="5529920"/>
              <a:ext cx="809625" cy="523876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5050971" y="5489299"/>
              <a:ext cx="455197" cy="42862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9066029"/>
                  </p:ext>
                </p:extLst>
              </p:nvPr>
            </p:nvGraphicFramePr>
            <p:xfrm>
              <a:off x="7099300" y="365123"/>
              <a:ext cx="4927602" cy="179895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7943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𝐶𝐿𝐾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+!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↓</a:t>
                          </a:r>
                        </a:p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9066029"/>
                  </p:ext>
                </p:extLst>
              </p:nvPr>
            </p:nvGraphicFramePr>
            <p:xfrm>
              <a:off x="7099300" y="365123"/>
              <a:ext cx="4927602" cy="179895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7943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79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741" t="-100000" r="-302963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985" t="-100000" r="-205224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100000" r="-103704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0000" t="-100000" r="-3704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↓</a:t>
                          </a:r>
                        </a:p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741" t="-182857" r="-302963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182857" r="-103704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0000" t="-182857" r="-3704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2053989" y="5372334"/>
            <a:ext cx="809625" cy="523876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881909" y="5393103"/>
            <a:ext cx="344158" cy="42862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FLIP-FLOP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9912263"/>
                  </p:ext>
                </p:extLst>
              </p:nvPr>
            </p:nvGraphicFramePr>
            <p:xfrm>
              <a:off x="7099300" y="226684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𝐶𝐿𝐾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5835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9912263"/>
                  </p:ext>
                </p:extLst>
              </p:nvPr>
            </p:nvGraphicFramePr>
            <p:xfrm>
              <a:off x="7099300" y="226684"/>
              <a:ext cx="4927602" cy="21365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21267">
                      <a:extLst>
                        <a:ext uri="{9D8B030D-6E8A-4147-A177-3AD203B41FA5}">
                          <a16:colId xmlns:a16="http://schemas.microsoft.com/office/drawing/2014/main" val="10628609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627887362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894790106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675297975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2373848893"/>
                        </a:ext>
                      </a:extLst>
                    </a:gridCol>
                    <a:gridCol w="821267">
                      <a:extLst>
                        <a:ext uri="{9D8B030D-6E8A-4147-A177-3AD203B41FA5}">
                          <a16:colId xmlns:a16="http://schemas.microsoft.com/office/drawing/2014/main" val="3847150200"/>
                        </a:ext>
                      </a:extLst>
                    </a:gridCol>
                  </a:tblGrid>
                  <a:tr h="5341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MASTER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SLAVE</a:t>
                          </a:r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016426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CLK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102273" r="-302963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985" t="-102273" r="-205224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02273" r="-103704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02273" r="-3704" b="-2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87334"/>
                      </a:ext>
                    </a:extLst>
                  </a:tr>
                  <a:tr h="534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41" t="-204598" r="-30296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553853"/>
                      </a:ext>
                    </a:extLst>
                  </a:tr>
                  <a:tr h="534148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DISABLE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a:t>ENSABLE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58350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57" y="2363276"/>
            <a:ext cx="96774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FLIP-FLOP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49" y="1955800"/>
            <a:ext cx="943437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D-FLIP-FLOP (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NEGATIVE EDGE TRIGGERED)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453015"/>
            <a:ext cx="4705350" cy="3400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2457" y="5571998"/>
            <a:ext cx="509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Dynamic Input Indicator: </a:t>
            </a:r>
            <a:r>
              <a:rPr lang="en-US" i="1" dirty="0" smtClean="0"/>
              <a:t>FF 	only changes on Edge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36686" y="4499429"/>
            <a:ext cx="1582057" cy="107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7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JK-FLIP-FLOP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JK Flip-flop </a:t>
            </a:r>
            <a:r>
              <a:rPr lang="en-US" dirty="0">
                <a:latin typeface="+mj-lt"/>
              </a:rPr>
              <a:t>is similar to the </a:t>
            </a:r>
            <a:r>
              <a:rPr lang="en-US" b="1" dirty="0">
                <a:latin typeface="+mj-lt"/>
              </a:rPr>
              <a:t>SR Flip-flop </a:t>
            </a:r>
            <a:r>
              <a:rPr lang="en-US" dirty="0">
                <a:latin typeface="+mj-lt"/>
              </a:rPr>
              <a:t>with no INVALID CONDITION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*</a:t>
            </a:r>
            <a:r>
              <a:rPr lang="en-US" b="1" dirty="0" smtClean="0">
                <a:latin typeface="+mj-lt"/>
              </a:rPr>
              <a:t>SR Flip-flop(SR GATED Latch </a:t>
            </a:r>
            <a:r>
              <a:rPr lang="en-US" dirty="0" smtClean="0">
                <a:latin typeface="+mj-lt"/>
              </a:rPr>
              <a:t>with clock pulse  on enable)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JK Flip Flop</a:t>
            </a:r>
            <a:r>
              <a:rPr lang="en-US" dirty="0" smtClean="0">
                <a:latin typeface="+mj-lt"/>
              </a:rPr>
              <a:t> perform three operations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SET</a:t>
            </a:r>
          </a:p>
          <a:p>
            <a:pPr lvl="1"/>
            <a:r>
              <a:rPr lang="en-US" dirty="0" smtClean="0">
                <a:latin typeface="+mj-lt"/>
              </a:rPr>
              <a:t>RESET</a:t>
            </a:r>
          </a:p>
          <a:p>
            <a:pPr lvl="1"/>
            <a:r>
              <a:rPr lang="en-US" dirty="0" smtClean="0">
                <a:latin typeface="+mj-lt"/>
              </a:rPr>
              <a:t>COMPLEMENT</a:t>
            </a:r>
          </a:p>
        </p:txBody>
      </p:sp>
    </p:spTree>
    <p:extLst>
      <p:ext uri="{BB962C8B-B14F-4D97-AF65-F5344CB8AC3E}">
        <p14:creationId xmlns:p14="http://schemas.microsoft.com/office/powerpoint/2010/main" val="26943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LOGIC 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SYMBOL </a:t>
            </a:r>
            <a:r>
              <a:rPr lang="en-GB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JK-FLIP-FLOP)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83" y="2173287"/>
            <a:ext cx="4966934" cy="332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GATED D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93193001"/>
                  </p:ext>
                </p:extLst>
              </p:nvPr>
            </p:nvGraphicFramePr>
            <p:xfrm>
              <a:off x="2667000" y="2232024"/>
              <a:ext cx="5146764" cy="27250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93193001"/>
                  </p:ext>
                </p:extLst>
              </p:nvPr>
            </p:nvGraphicFramePr>
            <p:xfrm>
              <a:off x="2667000" y="2232024"/>
              <a:ext cx="5146764" cy="27250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746" r="-101896" b="-239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746" r="-1896" b="-239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128571" r="-101896" b="-2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128571" r="-1896" b="-2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32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JK-FLIP-FLOP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D-FLIP FLOP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2" y="1485901"/>
            <a:ext cx="10396538" cy="481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CHARACTERISTIC EQUATION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14450" y="3251200"/>
                <a:ext cx="909955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𝐽</m:t>
                          </m:r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0" y="3251200"/>
                <a:ext cx="9099550" cy="740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0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4032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TRUTH TABLE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(JK-FLIP-FLOP)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07809951"/>
                  </p:ext>
                </p:extLst>
              </p:nvPr>
            </p:nvGraphicFramePr>
            <p:xfrm>
              <a:off x="3975100" y="22320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07809951"/>
                  </p:ext>
                </p:extLst>
              </p:nvPr>
            </p:nvGraphicFramePr>
            <p:xfrm>
              <a:off x="3975100" y="22320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746" r="-36557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102" t="-746" r="-173061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746" r="-87611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746" r="-2062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41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3073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JK-FLIP-FLOP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798543"/>
                  </p:ext>
                </p:extLst>
              </p:nvPr>
            </p:nvGraphicFramePr>
            <p:xfrm>
              <a:off x="5473700" y="486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798543"/>
                  </p:ext>
                </p:extLst>
              </p:nvPr>
            </p:nvGraphicFramePr>
            <p:xfrm>
              <a:off x="5473700" y="486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1" r="-301894" b="-8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1" r="-200755" b="-8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8" t="-741" r="-101515" b="-8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58" t="-741" r="-1515" b="-8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74" y="1939246"/>
            <a:ext cx="9991725" cy="460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3073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JK-FLIP-FLOP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3824310"/>
                  </p:ext>
                </p:extLst>
              </p:nvPr>
            </p:nvGraphicFramePr>
            <p:xfrm>
              <a:off x="5644244" y="128588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3824310"/>
                  </p:ext>
                </p:extLst>
              </p:nvPr>
            </p:nvGraphicFramePr>
            <p:xfrm>
              <a:off x="5644244" y="128588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6522" r="-378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3953" r="-303422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113953" r="-200000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8" t="-113953" r="-10151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58" t="-113953" r="-1515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967" r="6184" b="4451"/>
          <a:stretch/>
        </p:blipFill>
        <p:spPr>
          <a:xfrm>
            <a:off x="488950" y="1968499"/>
            <a:ext cx="11169650" cy="46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CHARACTERISTIC EQUATION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3600" y="1792288"/>
                <a:ext cx="52959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𝐽</m:t>
                          </m:r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1792288"/>
                <a:ext cx="5295900" cy="740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570153"/>
                  </p:ext>
                </p:extLst>
              </p:nvPr>
            </p:nvGraphicFramePr>
            <p:xfrm>
              <a:off x="7569199" y="153988"/>
              <a:ext cx="4601480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𝐓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570153"/>
                  </p:ext>
                </p:extLst>
              </p:nvPr>
            </p:nvGraphicFramePr>
            <p:xfrm>
              <a:off x="7569199" y="153988"/>
              <a:ext cx="4601480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" t="-6522" r="-529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2" t="-113953" r="-30425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474" t="-113953" r="-201053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113953" r="-102116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113953" r="-2116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245333" r="-10211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245333" r="-211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3900" y="3700240"/>
                <a:ext cx="38989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=0+0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700240"/>
                <a:ext cx="38989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600" y="2746264"/>
                <a:ext cx="44704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=0.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2746264"/>
                <a:ext cx="4470400" cy="740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93750" y="4757419"/>
                <a:ext cx="301625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50" y="4757419"/>
                <a:ext cx="3016250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3600" y="5814598"/>
                <a:ext cx="34036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5814598"/>
                <a:ext cx="3403600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0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3073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JK-FLIP-FLOP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081786"/>
                  </p:ext>
                </p:extLst>
              </p:nvPr>
            </p:nvGraphicFramePr>
            <p:xfrm>
              <a:off x="5644244" y="128588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081786"/>
                  </p:ext>
                </p:extLst>
              </p:nvPr>
            </p:nvGraphicFramePr>
            <p:xfrm>
              <a:off x="5644244" y="128588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6522" r="-378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3953" r="-303422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113953" r="-200000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8" t="-113953" r="-10151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58" t="-113953" r="-1515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946275"/>
            <a:ext cx="118681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CHARACTERISTIC EQUATION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3600" y="1792288"/>
                <a:ext cx="52959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𝐽</m:t>
                          </m:r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1792288"/>
                <a:ext cx="5295900" cy="740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466396"/>
                  </p:ext>
                </p:extLst>
              </p:nvPr>
            </p:nvGraphicFramePr>
            <p:xfrm>
              <a:off x="7569199" y="153988"/>
              <a:ext cx="4601480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𝐓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466396"/>
                  </p:ext>
                </p:extLst>
              </p:nvPr>
            </p:nvGraphicFramePr>
            <p:xfrm>
              <a:off x="7569199" y="153988"/>
              <a:ext cx="4601480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" t="-6522" r="-529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2" t="-113953" r="-30425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474" t="-113953" r="-201053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113953" r="-102116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113953" r="-2116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245333" r="-10211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245333" r="-211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500" y="3692080"/>
                <a:ext cx="51435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=0.0+1.1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3692080"/>
                <a:ext cx="51435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3900" y="2742184"/>
                <a:ext cx="50038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=0.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2742184"/>
                <a:ext cx="5003800" cy="740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0450" y="4745179"/>
                <a:ext cx="466725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800" dirty="0" smtClean="0"/>
                  <a:t>+1 =1</a:t>
                </a:r>
                <a:endParaRPr lang="en-US" sz="4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50" y="4745179"/>
                <a:ext cx="4667250" cy="738664"/>
              </a:xfrm>
              <a:prstGeom prst="rect">
                <a:avLst/>
              </a:prstGeom>
              <a:blipFill>
                <a:blip r:embed="rId6"/>
                <a:stretch>
                  <a:fillRect t="-2377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3600" y="5814598"/>
                <a:ext cx="34036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5814598"/>
                <a:ext cx="3403600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4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40106"/>
            <a:ext cx="11455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COMPARING CASE I &amp; II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when  J=0 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K=0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400850"/>
                  </p:ext>
                </p:extLst>
              </p:nvPr>
            </p:nvGraphicFramePr>
            <p:xfrm>
              <a:off x="3526520" y="2109788"/>
              <a:ext cx="4601480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0=</m:t>
                                    </m:r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𝐓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400850"/>
                  </p:ext>
                </p:extLst>
              </p:nvPr>
            </p:nvGraphicFramePr>
            <p:xfrm>
              <a:off x="3526520" y="2109788"/>
              <a:ext cx="4601480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2" t="-6522" r="-529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2" t="-113953" r="-30425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474" t="-113953" r="-201053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529" t="-113953" r="-102116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529" t="-113953" r="-2116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529" t="-245333" r="-10211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529" t="-245333" r="-211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5787892"/>
                  </p:ext>
                </p:extLst>
              </p:nvPr>
            </p:nvGraphicFramePr>
            <p:xfrm>
              <a:off x="3526520" y="4535488"/>
              <a:ext cx="4601480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ea typeface="+mn-ea"/>
                              <a:cs typeface="+mn-cs"/>
                            </a:rPr>
                            <a:t>1=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sub>
                              </m:sSub>
                            </m:oMath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𝐓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5787892"/>
                  </p:ext>
                </p:extLst>
              </p:nvPr>
            </p:nvGraphicFramePr>
            <p:xfrm>
              <a:off x="3526520" y="4535488"/>
              <a:ext cx="4601480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" t="-6522" r="-529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2" t="-113953" r="-30425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474" t="-113953" r="-201053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113953" r="-102116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113953" r="-2116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245333" r="-10211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245333" r="-211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85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4032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TRUTH TABLE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2530753"/>
                  </p:ext>
                </p:extLst>
              </p:nvPr>
            </p:nvGraphicFramePr>
            <p:xfrm>
              <a:off x="3873500" y="22701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𝐓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2530753"/>
                  </p:ext>
                </p:extLst>
              </p:nvPr>
            </p:nvGraphicFramePr>
            <p:xfrm>
              <a:off x="3873500" y="22701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746" r="-366120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102" t="-746" r="-173469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746" r="-88053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746" r="-2577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129808" r="-88053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129808" r="-2577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45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GATED D LATCH TABLE SUMMARY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3101015"/>
                  </p:ext>
                </p:extLst>
              </p:nvPr>
            </p:nvGraphicFramePr>
            <p:xfrm>
              <a:off x="3670300" y="2422524"/>
              <a:ext cx="3860073" cy="27250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3101015"/>
                  </p:ext>
                </p:extLst>
              </p:nvPr>
            </p:nvGraphicFramePr>
            <p:xfrm>
              <a:off x="3670300" y="2422524"/>
              <a:ext cx="3860073" cy="27250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746" r="-1896" b="-240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128571" r="-1896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79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3073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JK-FLIP-FLOP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898881"/>
                  </p:ext>
                </p:extLst>
              </p:nvPr>
            </p:nvGraphicFramePr>
            <p:xfrm>
              <a:off x="5651500" y="105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898881"/>
                  </p:ext>
                </p:extLst>
              </p:nvPr>
            </p:nvGraphicFramePr>
            <p:xfrm>
              <a:off x="5651500" y="105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6" r="-301515" b="-84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9" t="-746" r="-201515" b="-84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746" r="-101515" b="-84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746" r="-1515" b="-843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37" y="2119312"/>
            <a:ext cx="99917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3073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JK-FLIP-FLOP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0580746"/>
                  </p:ext>
                </p:extLst>
              </p:nvPr>
            </p:nvGraphicFramePr>
            <p:xfrm>
              <a:off x="5644244" y="128588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0580746"/>
                  </p:ext>
                </p:extLst>
              </p:nvPr>
            </p:nvGraphicFramePr>
            <p:xfrm>
              <a:off x="5644244" y="128588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6522" r="-378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3953" r="-303422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113953" r="-200000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8" t="-113953" r="-10151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58" t="-113953" r="-1515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1882775"/>
            <a:ext cx="111728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CHARACTERISTIC EQUATION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3600" y="1792288"/>
                <a:ext cx="52959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𝐽</m:t>
                          </m:r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1792288"/>
                <a:ext cx="5295900" cy="740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3127620"/>
                  </p:ext>
                </p:extLst>
              </p:nvPr>
            </p:nvGraphicFramePr>
            <p:xfrm>
              <a:off x="7569199" y="153988"/>
              <a:ext cx="4601480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3127620"/>
                  </p:ext>
                </p:extLst>
              </p:nvPr>
            </p:nvGraphicFramePr>
            <p:xfrm>
              <a:off x="7569199" y="153988"/>
              <a:ext cx="4601480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" t="-6522" r="-529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2" t="-113953" r="-30425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474" t="-113953" r="-201053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113953" r="-102116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113953" r="-2116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3900" y="3700240"/>
                <a:ext cx="48641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=0.1+0.0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700240"/>
                <a:ext cx="48641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600" y="2746264"/>
                <a:ext cx="44704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=0.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2746264"/>
                <a:ext cx="4470400" cy="740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93750" y="4757419"/>
                <a:ext cx="404495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=0+0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50" y="4757419"/>
                <a:ext cx="4044950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3600" y="5814598"/>
                <a:ext cx="28829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5814598"/>
                <a:ext cx="2882900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2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3073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JK-FLIP-FLOP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911599"/>
                  </p:ext>
                </p:extLst>
              </p:nvPr>
            </p:nvGraphicFramePr>
            <p:xfrm>
              <a:off x="5644244" y="128588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911599"/>
                  </p:ext>
                </p:extLst>
              </p:nvPr>
            </p:nvGraphicFramePr>
            <p:xfrm>
              <a:off x="5644244" y="128588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6522" r="-378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3953" r="-303422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113953" r="-200000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8" t="-113953" r="-10151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58" t="-113953" r="-1515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882775"/>
            <a:ext cx="118681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CHARACTERISTIC EQUATION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3600" y="1792288"/>
                <a:ext cx="52959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𝐽</m:t>
                          </m:r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1792288"/>
                <a:ext cx="5295900" cy="740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897480"/>
                  </p:ext>
                </p:extLst>
              </p:nvPr>
            </p:nvGraphicFramePr>
            <p:xfrm>
              <a:off x="7569199" y="153988"/>
              <a:ext cx="4601480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897480"/>
                  </p:ext>
                </p:extLst>
              </p:nvPr>
            </p:nvGraphicFramePr>
            <p:xfrm>
              <a:off x="7569199" y="153988"/>
              <a:ext cx="4601480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" t="-6522" r="-529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2" t="-113953" r="-30425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474" t="-113953" r="-201053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113953" r="-102116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113953" r="-2116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500" y="3692080"/>
                <a:ext cx="51435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0" smtClean="0">
                          <a:latin typeface="Cambria Math" panose="02040503050406030204" pitchFamily="18" charset="0"/>
                        </a:rPr>
                        <m:t>0.0+0.1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3692080"/>
                <a:ext cx="51435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3900" y="2742184"/>
                <a:ext cx="50038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=0.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2742184"/>
                <a:ext cx="5003800" cy="740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0450" y="4745179"/>
                <a:ext cx="346075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i="0">
                        <a:latin typeface="Cambria Math" panose="02040503050406030204" pitchFamily="18" charset="0"/>
                      </a:rPr>
                      <m:t>0+</m:t>
                    </m:r>
                  </m:oMath>
                </a14:m>
                <a:r>
                  <a:rPr lang="en-US" sz="4800" dirty="0">
                    <a:latin typeface="Cambria Math" panose="02040503050406030204" pitchFamily="18" charset="0"/>
                  </a:rPr>
                  <a:t>0</a:t>
                </a:r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50" y="4745179"/>
                <a:ext cx="3460750" cy="738664"/>
              </a:xfrm>
              <a:prstGeom prst="rect">
                <a:avLst/>
              </a:prstGeom>
              <a:blipFill>
                <a:blip r:embed="rId6"/>
                <a:stretch>
                  <a:fillRect t="-24590" r="-7746" b="-48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1500" y="5798278"/>
                <a:ext cx="34036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5798278"/>
                <a:ext cx="3403600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2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40106"/>
            <a:ext cx="11455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COMPARING CASE I &amp; II when  J=0 , K=1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730042"/>
                  </p:ext>
                </p:extLst>
              </p:nvPr>
            </p:nvGraphicFramePr>
            <p:xfrm>
              <a:off x="3581399" y="2097088"/>
              <a:ext cx="4601480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730042"/>
                  </p:ext>
                </p:extLst>
              </p:nvPr>
            </p:nvGraphicFramePr>
            <p:xfrm>
              <a:off x="3581399" y="2097088"/>
              <a:ext cx="4601480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2" t="-6522" r="-529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2" t="-113953" r="-30425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474" t="-113953" r="-201053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529" t="-113953" r="-102116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529" t="-113953" r="-2116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181642"/>
                  </p:ext>
                </p:extLst>
              </p:nvPr>
            </p:nvGraphicFramePr>
            <p:xfrm>
              <a:off x="3581399" y="4306888"/>
              <a:ext cx="4601480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181642"/>
                  </p:ext>
                </p:extLst>
              </p:nvPr>
            </p:nvGraphicFramePr>
            <p:xfrm>
              <a:off x="3581399" y="4306888"/>
              <a:ext cx="4601480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" t="-6522" r="-52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2" t="-113953" r="-3042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474" t="-113953" r="-201053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113953" r="-102116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113953" r="-2116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70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4032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TRUTH TABLE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0668205"/>
                  </p:ext>
                </p:extLst>
              </p:nvPr>
            </p:nvGraphicFramePr>
            <p:xfrm>
              <a:off x="3873500" y="22701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𝐓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0668205"/>
                  </p:ext>
                </p:extLst>
              </p:nvPr>
            </p:nvGraphicFramePr>
            <p:xfrm>
              <a:off x="3873500" y="22701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746" r="-366120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102" t="-746" r="-173469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746" r="-88053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746" r="-2577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129808" r="-88053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129808" r="-2577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20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3073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JK-FLIP-FLOP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520637"/>
                  </p:ext>
                </p:extLst>
              </p:nvPr>
            </p:nvGraphicFramePr>
            <p:xfrm>
              <a:off x="5473700" y="486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520637"/>
                  </p:ext>
                </p:extLst>
              </p:nvPr>
            </p:nvGraphicFramePr>
            <p:xfrm>
              <a:off x="5473700" y="486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1" r="-301894" b="-8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1" r="-200755" b="-8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8" t="-741" r="-101515" b="-8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58" t="-741" r="-1515" b="-8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37" y="2143125"/>
            <a:ext cx="99917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3073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JK-FLIP-FLOP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3312459"/>
                  </p:ext>
                </p:extLst>
              </p:nvPr>
            </p:nvGraphicFramePr>
            <p:xfrm>
              <a:off x="5644244" y="128588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3312459"/>
                  </p:ext>
                </p:extLst>
              </p:nvPr>
            </p:nvGraphicFramePr>
            <p:xfrm>
              <a:off x="5644244" y="128588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6522" r="-378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3953" r="-303422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113953" r="-200000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8" t="-113953" r="-10151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58" t="-113953" r="-1515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7" y="1870075"/>
            <a:ext cx="111728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CHARACTERISTIC EQUATION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3600" y="1792288"/>
                <a:ext cx="52959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𝐽</m:t>
                          </m:r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1792288"/>
                <a:ext cx="5295900" cy="740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637561"/>
                  </p:ext>
                </p:extLst>
              </p:nvPr>
            </p:nvGraphicFramePr>
            <p:xfrm>
              <a:off x="7569199" y="153988"/>
              <a:ext cx="4601480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637561"/>
                  </p:ext>
                </p:extLst>
              </p:nvPr>
            </p:nvGraphicFramePr>
            <p:xfrm>
              <a:off x="7569199" y="153988"/>
              <a:ext cx="4601480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" t="-6522" r="-529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2" t="-113953" r="-30425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474" t="-113953" r="-201053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113953" r="-102116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113953" r="-2116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245333" r="-10211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245333" r="-211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3900" y="3700240"/>
                <a:ext cx="46101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=1.1+1.0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700240"/>
                <a:ext cx="46101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600" y="2746264"/>
                <a:ext cx="44704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=1.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2746264"/>
                <a:ext cx="4470400" cy="740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93750" y="4757419"/>
                <a:ext cx="365125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=1+0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50" y="4757419"/>
                <a:ext cx="3651250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5300" y="5814598"/>
                <a:ext cx="34036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5814598"/>
                <a:ext cx="3403600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3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9256" y="465817"/>
            <a:ext cx="7815943" cy="1143000"/>
          </a:xfrm>
        </p:spPr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TIMING DIAGRAM D LATCH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3170608"/>
                  </p:ext>
                </p:extLst>
              </p:nvPr>
            </p:nvGraphicFramePr>
            <p:xfrm>
              <a:off x="9932127" y="4296683"/>
              <a:ext cx="2259873" cy="189638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3291">
                      <a:extLst>
                        <a:ext uri="{9D8B030D-6E8A-4147-A177-3AD203B41FA5}">
                          <a16:colId xmlns:a16="http://schemas.microsoft.com/office/drawing/2014/main" val="3206523816"/>
                        </a:ext>
                      </a:extLst>
                    </a:gridCol>
                    <a:gridCol w="753291">
                      <a:extLst>
                        <a:ext uri="{9D8B030D-6E8A-4147-A177-3AD203B41FA5}">
                          <a16:colId xmlns:a16="http://schemas.microsoft.com/office/drawing/2014/main" val="1681665303"/>
                        </a:ext>
                      </a:extLst>
                    </a:gridCol>
                    <a:gridCol w="753291">
                      <a:extLst>
                        <a:ext uri="{9D8B030D-6E8A-4147-A177-3AD203B41FA5}">
                          <a16:colId xmlns:a16="http://schemas.microsoft.com/office/drawing/2014/main" val="3420218693"/>
                        </a:ext>
                      </a:extLst>
                    </a:gridCol>
                  </a:tblGrid>
                  <a:tr h="56784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4066892"/>
                      </a:ext>
                    </a:extLst>
                  </a:tr>
                  <a:tr h="4428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9535941"/>
                      </a:ext>
                    </a:extLst>
                  </a:tr>
                  <a:tr h="4428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3271370"/>
                      </a:ext>
                    </a:extLst>
                  </a:tr>
                  <a:tr h="4428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83484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3170608"/>
                  </p:ext>
                </p:extLst>
              </p:nvPr>
            </p:nvGraphicFramePr>
            <p:xfrm>
              <a:off x="9932127" y="4296683"/>
              <a:ext cx="2259873" cy="189638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3291">
                      <a:extLst>
                        <a:ext uri="{9D8B030D-6E8A-4147-A177-3AD203B41FA5}">
                          <a16:colId xmlns:a16="http://schemas.microsoft.com/office/drawing/2014/main" val="3206523816"/>
                        </a:ext>
                      </a:extLst>
                    </a:gridCol>
                    <a:gridCol w="753291">
                      <a:extLst>
                        <a:ext uri="{9D8B030D-6E8A-4147-A177-3AD203B41FA5}">
                          <a16:colId xmlns:a16="http://schemas.microsoft.com/office/drawing/2014/main" val="1681665303"/>
                        </a:ext>
                      </a:extLst>
                    </a:gridCol>
                    <a:gridCol w="753291">
                      <a:extLst>
                        <a:ext uri="{9D8B030D-6E8A-4147-A177-3AD203B41FA5}">
                          <a16:colId xmlns:a16="http://schemas.microsoft.com/office/drawing/2014/main" val="3420218693"/>
                        </a:ext>
                      </a:extLst>
                    </a:gridCol>
                  </a:tblGrid>
                  <a:tr h="56784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075" r="-4032" b="-250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066892"/>
                      </a:ext>
                    </a:extLst>
                  </a:tr>
                  <a:tr h="4428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28767" r="-4032" b="-219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9535941"/>
                      </a:ext>
                    </a:extLst>
                  </a:tr>
                  <a:tr h="4428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3271370"/>
                      </a:ext>
                    </a:extLst>
                  </a:tr>
                  <a:tr h="4428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834845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4" y="2209799"/>
            <a:ext cx="8188325" cy="4059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1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3073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JK-FLIP-FLOP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580519"/>
                  </p:ext>
                </p:extLst>
              </p:nvPr>
            </p:nvGraphicFramePr>
            <p:xfrm>
              <a:off x="5644244" y="128588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580519"/>
                  </p:ext>
                </p:extLst>
              </p:nvPr>
            </p:nvGraphicFramePr>
            <p:xfrm>
              <a:off x="5644244" y="128588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6522" r="-378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3953" r="-303422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113953" r="-200000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8" t="-113953" r="-10151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58" t="-113953" r="-1515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933575"/>
            <a:ext cx="111728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CHARACTERISTIC EQUATION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3600" y="1792288"/>
                <a:ext cx="52959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𝐽</m:t>
                          </m:r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1792288"/>
                <a:ext cx="5295900" cy="740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62575"/>
                  </p:ext>
                </p:extLst>
              </p:nvPr>
            </p:nvGraphicFramePr>
            <p:xfrm>
              <a:off x="7569199" y="153988"/>
              <a:ext cx="4601480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62575"/>
                  </p:ext>
                </p:extLst>
              </p:nvPr>
            </p:nvGraphicFramePr>
            <p:xfrm>
              <a:off x="7569199" y="153988"/>
              <a:ext cx="4601480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" t="-6522" r="-529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2" t="-113953" r="-30425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474" t="-113953" r="-201053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113953" r="-102116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113953" r="-2116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245333" r="-10211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245333" r="-211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500" y="3692080"/>
                <a:ext cx="51435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=1.0+1.1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3692080"/>
                <a:ext cx="51435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3900" y="2742184"/>
                <a:ext cx="50038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=1.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2742184"/>
                <a:ext cx="5003800" cy="740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0450" y="4745179"/>
                <a:ext cx="466725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800" dirty="0" smtClean="0"/>
                  <a:t>+1 </a:t>
                </a:r>
                <a:endParaRPr lang="en-US" sz="4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50" y="4745179"/>
                <a:ext cx="4667250" cy="738664"/>
              </a:xfrm>
              <a:prstGeom prst="rect">
                <a:avLst/>
              </a:prstGeom>
              <a:blipFill>
                <a:blip r:embed="rId6"/>
                <a:stretch>
                  <a:fillRect t="-2377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3600" y="5814598"/>
                <a:ext cx="30353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5814598"/>
                <a:ext cx="3035300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1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40106"/>
            <a:ext cx="11455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COMPARING CASE I &amp; II when  J=1 , K=0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9454387"/>
                  </p:ext>
                </p:extLst>
              </p:nvPr>
            </p:nvGraphicFramePr>
            <p:xfrm>
              <a:off x="3757160" y="2693988"/>
              <a:ext cx="4601480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9454387"/>
                  </p:ext>
                </p:extLst>
              </p:nvPr>
            </p:nvGraphicFramePr>
            <p:xfrm>
              <a:off x="3757160" y="2693988"/>
              <a:ext cx="4601480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2" t="-5435" r="-52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2" t="-112791" r="-3042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474" t="-112791" r="-201053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529" t="-112791" r="-102116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529" t="-112791" r="-2116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529" t="-240789" r="-102116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529" t="-240789" r="-2116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588924"/>
                  </p:ext>
                </p:extLst>
              </p:nvPr>
            </p:nvGraphicFramePr>
            <p:xfrm>
              <a:off x="3757160" y="4789488"/>
              <a:ext cx="4601480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588924"/>
                  </p:ext>
                </p:extLst>
              </p:nvPr>
            </p:nvGraphicFramePr>
            <p:xfrm>
              <a:off x="3757160" y="4789488"/>
              <a:ext cx="4601480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" t="-5435" r="-52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2" t="-112791" r="-3042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474" t="-112791" r="-201053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112791" r="-102116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112791" r="-2116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244000" r="-102116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244000" r="-2116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51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4032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TRUTH TABLE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89575132"/>
                  </p:ext>
                </p:extLst>
              </p:nvPr>
            </p:nvGraphicFramePr>
            <p:xfrm>
              <a:off x="3873500" y="22701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𝐓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89575132"/>
                  </p:ext>
                </p:extLst>
              </p:nvPr>
            </p:nvGraphicFramePr>
            <p:xfrm>
              <a:off x="3873500" y="22701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746" r="-366120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102" t="-746" r="-173469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746" r="-88053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746" r="-2577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129808" r="-88053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129808" r="-2577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0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3073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JK-FLIP-FLOP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138273"/>
                  </p:ext>
                </p:extLst>
              </p:nvPr>
            </p:nvGraphicFramePr>
            <p:xfrm>
              <a:off x="5473700" y="486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138273"/>
                  </p:ext>
                </p:extLst>
              </p:nvPr>
            </p:nvGraphicFramePr>
            <p:xfrm>
              <a:off x="5473700" y="486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1" r="-301894" b="-8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1" r="-200755" b="-8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8" t="-741" r="-101515" b="-8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58" t="-741" r="-1515" b="-8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4580"/>
          <a:stretch/>
        </p:blipFill>
        <p:spPr>
          <a:xfrm>
            <a:off x="1266825" y="2190750"/>
            <a:ext cx="101377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3073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JK-FLIP-FLOP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630184"/>
                  </p:ext>
                </p:extLst>
              </p:nvPr>
            </p:nvGraphicFramePr>
            <p:xfrm>
              <a:off x="5644244" y="128588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630184"/>
                  </p:ext>
                </p:extLst>
              </p:nvPr>
            </p:nvGraphicFramePr>
            <p:xfrm>
              <a:off x="5644244" y="128588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6522" r="-378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3953" r="-303422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113953" r="-200000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8" t="-113953" r="-10151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58" t="-113953" r="-1515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971675"/>
            <a:ext cx="111728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CHARACTERISTIC EQUATION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3600" y="1792288"/>
                <a:ext cx="52959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𝐽</m:t>
                          </m:r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1792288"/>
                <a:ext cx="5295900" cy="740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3584177"/>
                  </p:ext>
                </p:extLst>
              </p:nvPr>
            </p:nvGraphicFramePr>
            <p:xfrm>
              <a:off x="7569199" y="153988"/>
              <a:ext cx="4601480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3584177"/>
                  </p:ext>
                </p:extLst>
              </p:nvPr>
            </p:nvGraphicFramePr>
            <p:xfrm>
              <a:off x="7569199" y="153988"/>
              <a:ext cx="4601480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" t="-6522" r="-529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2" t="-113953" r="-30425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474" t="-113953" r="-201053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113953" r="-102116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113953" r="-2116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245333" r="-10211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245333" r="-211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3750" y="3700240"/>
                <a:ext cx="46101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=1.1+0.0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50" y="3700240"/>
                <a:ext cx="46101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600" y="2746264"/>
                <a:ext cx="44704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=1.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2746264"/>
                <a:ext cx="4470400" cy="740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09650" y="4757419"/>
                <a:ext cx="470535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=1+0</m:t>
                    </m:r>
                  </m:oMath>
                </a14:m>
                <a:r>
                  <a:rPr lang="en-US" sz="4800" i="1" dirty="0" smtClean="0"/>
                  <a:t> = </a:t>
                </a:r>
                <a:r>
                  <a:rPr lang="en-US" sz="4800" dirty="0" smtClean="0"/>
                  <a:t>1</a:t>
                </a:r>
                <a:endParaRPr lang="en-US" sz="4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0" y="4757419"/>
                <a:ext cx="4705350" cy="738664"/>
              </a:xfrm>
              <a:prstGeom prst="rect">
                <a:avLst/>
              </a:prstGeom>
              <a:blipFill>
                <a:blip r:embed="rId6"/>
                <a:stretch>
                  <a:fillRect t="-23770" r="-1166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9650" y="5923501"/>
                <a:ext cx="29845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b="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4800" b="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0" y="5923501"/>
                <a:ext cx="2984500" cy="7402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3073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JK-FLIP-FLOP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878325"/>
                  </p:ext>
                </p:extLst>
              </p:nvPr>
            </p:nvGraphicFramePr>
            <p:xfrm>
              <a:off x="5644244" y="128588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878325"/>
                  </p:ext>
                </p:extLst>
              </p:nvPr>
            </p:nvGraphicFramePr>
            <p:xfrm>
              <a:off x="5644244" y="128588"/>
              <a:ext cx="64334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6522" r="-378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3953" r="-303422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113953" r="-200000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8" t="-113953" r="-10151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58" t="-113953" r="-1515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7" y="2022475"/>
            <a:ext cx="111728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CHARACTERISTIC EQUATION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3600" y="1792288"/>
                <a:ext cx="52959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𝐽</m:t>
                          </m:r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1792288"/>
                <a:ext cx="5295900" cy="740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2054220"/>
                  </p:ext>
                </p:extLst>
              </p:nvPr>
            </p:nvGraphicFramePr>
            <p:xfrm>
              <a:off x="7569199" y="153988"/>
              <a:ext cx="4601480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2054220"/>
                  </p:ext>
                </p:extLst>
              </p:nvPr>
            </p:nvGraphicFramePr>
            <p:xfrm>
              <a:off x="7569199" y="153988"/>
              <a:ext cx="4601480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" t="-6522" r="-529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2" t="-113953" r="-30425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474" t="-113953" r="-201053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113953" r="-102116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113953" r="-2116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245333" r="-10211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245333" r="-211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500" y="3692080"/>
                <a:ext cx="51435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=1.0+0.1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3692080"/>
                <a:ext cx="51435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3900" y="2742184"/>
                <a:ext cx="50038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=1.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2742184"/>
                <a:ext cx="5003800" cy="740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47750" y="4753339"/>
                <a:ext cx="466725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0" smtClean="0">
                        <a:latin typeface="Cambria Math" panose="02040503050406030204" pitchFamily="18" charset="0"/>
                      </a:rPr>
                      <m:t>0+0=0</m:t>
                    </m:r>
                  </m:oMath>
                </a14:m>
                <a:r>
                  <a:rPr lang="en-US" sz="4800" dirty="0" smtClean="0"/>
                  <a:t> </a:t>
                </a:r>
                <a:endParaRPr lang="en-US" sz="4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0" y="4753339"/>
                <a:ext cx="4667250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2500" y="5814598"/>
                <a:ext cx="30353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48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5814598"/>
                <a:ext cx="3035300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40106"/>
            <a:ext cx="11455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COMPARING CASE I &amp; II when  J=1 , K=1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5702630"/>
                  </p:ext>
                </p:extLst>
              </p:nvPr>
            </p:nvGraphicFramePr>
            <p:xfrm>
              <a:off x="4330699" y="2160588"/>
              <a:ext cx="4601480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/>
                            <a:t>1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24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5702630"/>
                  </p:ext>
                </p:extLst>
              </p:nvPr>
            </p:nvGraphicFramePr>
            <p:xfrm>
              <a:off x="4330699" y="2160588"/>
              <a:ext cx="4601480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2" t="-6522" r="-52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2" t="-113953" r="-3042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474" t="-113953" r="-201053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529" t="-113953" r="-102116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529" t="-113953" r="-2116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529" t="-245333" r="-102116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529" t="-245333" r="-2116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503720"/>
                  </p:ext>
                </p:extLst>
              </p:nvPr>
            </p:nvGraphicFramePr>
            <p:xfrm>
              <a:off x="4330699" y="4408488"/>
              <a:ext cx="4601480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/>
                            <a:t>0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24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503720"/>
                  </p:ext>
                </p:extLst>
              </p:nvPr>
            </p:nvGraphicFramePr>
            <p:xfrm>
              <a:off x="4330699" y="4408488"/>
              <a:ext cx="4601480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4531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156209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150370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" t="-6522" r="-529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2" t="-113953" r="-30425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474" t="-113953" r="-201053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113953" r="-102116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113953" r="-2116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29" t="-245333" r="-10211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29" t="-245333" r="-211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83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SEQUENTIAL CIRCUIT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1803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Sequential circuit is a combination circuit with memory</a:t>
            </a:r>
          </a:p>
          <a:p>
            <a:endParaRPr lang="en-US" dirty="0"/>
          </a:p>
          <a:p>
            <a:r>
              <a:rPr lang="en-US" dirty="0" smtClean="0"/>
              <a:t>Sequential circuit is specified by a time sequence of inputs, outputs, and internal states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037" y="3835400"/>
            <a:ext cx="7248525" cy="20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4032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TRUTH TABLE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1861357"/>
                  </p:ext>
                </p:extLst>
              </p:nvPr>
            </p:nvGraphicFramePr>
            <p:xfrm>
              <a:off x="3873500" y="22701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1861357"/>
                  </p:ext>
                </p:extLst>
              </p:nvPr>
            </p:nvGraphicFramePr>
            <p:xfrm>
              <a:off x="3873500" y="2270124"/>
              <a:ext cx="5165971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746" r="-366120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102" t="-746" r="-173469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746" r="-88053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746" r="-2577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129808" r="-88053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129808" r="-2577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426667" r="-88053" b="-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426667" r="-2577" b="-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29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CHARACTERISTIC TABLE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44079529"/>
                  </p:ext>
                </p:extLst>
              </p:nvPr>
            </p:nvGraphicFramePr>
            <p:xfrm>
              <a:off x="2667000" y="2244724"/>
              <a:ext cx="7480299" cy="33651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855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53302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41450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14846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  <a:gridCol w="2169366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  <a:r>
                            <a:rPr lang="en-US" sz="1800" b="1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CHANGE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TOGGLE/ COMPLEMENT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44079529"/>
                  </p:ext>
                </p:extLst>
              </p:nvPr>
            </p:nvGraphicFramePr>
            <p:xfrm>
              <a:off x="2667000" y="2244724"/>
              <a:ext cx="7480299" cy="33651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855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53302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41450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14846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  <a:gridCol w="2169366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" t="-746" r="-551852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697" t="-746" r="-315538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086" t="-746" r="-241379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6500" t="-746" r="-180000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086" t="-128571" r="-241379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6500" t="-128571" r="-18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  <a:r>
                            <a:rPr lang="en-US" sz="1800" b="1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CHANGE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086" t="-427619" r="-241379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6500" t="-427619" r="-1800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TOGGLE/ COMPLEMENT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24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CHARACTERISTIC TABLE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6711551"/>
                  </p:ext>
                </p:extLst>
              </p:nvPr>
            </p:nvGraphicFramePr>
            <p:xfrm>
              <a:off x="2667000" y="2244724"/>
              <a:ext cx="6265453" cy="33651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855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53302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41450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169366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  <a:r>
                            <a:rPr lang="en-US" sz="1800" b="1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CHANGE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TOGGLE/ COMPLEMENT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6711551"/>
                  </p:ext>
                </p:extLst>
              </p:nvPr>
            </p:nvGraphicFramePr>
            <p:xfrm>
              <a:off x="2667000" y="2244724"/>
              <a:ext cx="6265453" cy="33651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855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53302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41450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169366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" t="-746" r="-446561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697" t="-746" r="-236255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270" t="-746" r="-154506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270" t="-128571" r="-154506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  <a:r>
                            <a:rPr lang="en-US" sz="1800" b="1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CHANGE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270" t="-427619" r="-15450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TOGGLE/ COMPLEMENT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02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CHARACTERISTIC TABLE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01588561"/>
                  </p:ext>
                </p:extLst>
              </p:nvPr>
            </p:nvGraphicFramePr>
            <p:xfrm>
              <a:off x="3924300" y="2155824"/>
              <a:ext cx="4096087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855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53302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41450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0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01588561"/>
                  </p:ext>
                </p:extLst>
              </p:nvPr>
            </p:nvGraphicFramePr>
            <p:xfrm>
              <a:off x="3924300" y="2155824"/>
              <a:ext cx="4096087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855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53302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41450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" t="-746" r="-258201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397" t="-746" r="-93651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517" t="-746" r="-1724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517" t="-128571" r="-1724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517" t="-427619" r="-1724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32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T-FLIP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 </a:t>
            </a:r>
            <a:r>
              <a:rPr lang="en-US" b="1" dirty="0">
                <a:latin typeface="+mj-lt"/>
              </a:rPr>
              <a:t>T</a:t>
            </a:r>
            <a:r>
              <a:rPr lang="en-US" dirty="0">
                <a:latin typeface="+mj-lt"/>
              </a:rPr>
              <a:t> or "toggle" </a:t>
            </a:r>
            <a:r>
              <a:rPr lang="en-US" b="1" dirty="0">
                <a:latin typeface="+mj-lt"/>
              </a:rPr>
              <a:t>flip</a:t>
            </a:r>
            <a:r>
              <a:rPr lang="en-US" dirty="0">
                <a:latin typeface="+mj-lt"/>
              </a:rPr>
              <a:t>-</a:t>
            </a:r>
            <a:r>
              <a:rPr lang="en-US" b="1" dirty="0">
                <a:latin typeface="+mj-lt"/>
              </a:rPr>
              <a:t>flop</a:t>
            </a:r>
            <a:r>
              <a:rPr lang="en-US" dirty="0">
                <a:latin typeface="+mj-lt"/>
              </a:rPr>
              <a:t> 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/>
              <a:t>T </a:t>
            </a:r>
            <a:r>
              <a:rPr lang="en-US" dirty="0">
                <a:latin typeface="+mj-lt"/>
              </a:rPr>
              <a:t>input is low, the flip-flop holds the previous value. 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b="1" dirty="0">
                <a:latin typeface="+mj-lt"/>
              </a:rPr>
              <a:t>T</a:t>
            </a:r>
            <a:r>
              <a:rPr lang="en-US" dirty="0">
                <a:latin typeface="+mj-lt"/>
              </a:rPr>
              <a:t> input is high, the </a:t>
            </a:r>
            <a:r>
              <a:rPr lang="en-US" b="1" dirty="0">
                <a:latin typeface="+mj-lt"/>
              </a:rPr>
              <a:t>T flip-flop </a:t>
            </a:r>
            <a:r>
              <a:rPr lang="en-US" dirty="0">
                <a:latin typeface="+mj-lt"/>
              </a:rPr>
              <a:t>changes </a:t>
            </a:r>
            <a:r>
              <a:rPr lang="en-US" dirty="0" smtClean="0">
                <a:latin typeface="+mj-lt"/>
              </a:rPr>
              <a:t>toggles old state </a:t>
            </a:r>
            <a:r>
              <a:rPr lang="en-US" dirty="0">
                <a:latin typeface="+mj-lt"/>
              </a:rPr>
              <a:t>("toggles") whenever the clock input is strobed</a:t>
            </a:r>
            <a:r>
              <a:rPr lang="en-US" dirty="0"/>
              <a:t>. 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Used in binary </a:t>
            </a:r>
            <a:r>
              <a:rPr lang="en-US" dirty="0">
                <a:latin typeface="+mj-lt"/>
              </a:rPr>
              <a:t>counters, frequency dividers, and general binary addition devices. 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45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LOGIC 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SYMBOL </a:t>
            </a:r>
            <a:r>
              <a:rPr lang="en-GB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-FLIP-FLOP)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1879600"/>
            <a:ext cx="526090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T-FLIP-FLOP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</a:t>
            </a:r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D-FLIP FLOP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4" y="1893887"/>
            <a:ext cx="6556375" cy="40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CHARACTERISTIC EQUATION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16050" y="4402383"/>
                <a:ext cx="539115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50" y="4402383"/>
                <a:ext cx="5391150" cy="740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267200" y="3460751"/>
            <a:ext cx="482600" cy="511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16050" y="3313850"/>
                <a:ext cx="44450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50" y="3313850"/>
                <a:ext cx="4445000" cy="740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9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4032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TRUTH TABLE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-FLIP-FLOP)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87426305"/>
                  </p:ext>
                </p:extLst>
              </p:nvPr>
            </p:nvGraphicFramePr>
            <p:xfrm>
              <a:off x="4079238" y="2816224"/>
              <a:ext cx="404876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87426305"/>
                  </p:ext>
                </p:extLst>
              </p:nvPr>
            </p:nvGraphicFramePr>
            <p:xfrm>
              <a:off x="4079238" y="2816224"/>
              <a:ext cx="404876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8" t="-746" r="-173061" b="-162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850" t="-746" r="-87611" b="-162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299" t="-746" r="-2062" b="-162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41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3073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T-FLIP-FLOP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428124"/>
                  </p:ext>
                </p:extLst>
              </p:nvPr>
            </p:nvGraphicFramePr>
            <p:xfrm>
              <a:off x="7277100" y="171677"/>
              <a:ext cx="4825092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428124"/>
                  </p:ext>
                </p:extLst>
              </p:nvPr>
            </p:nvGraphicFramePr>
            <p:xfrm>
              <a:off x="7277100" y="171677"/>
              <a:ext cx="4825092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6" r="-201894" b="-84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6" r="-101132" b="-84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8" t="-746" r="-1515" b="-843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257425"/>
            <a:ext cx="94107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SEQUENTIAL CIRCUIT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622550"/>
            <a:ext cx="83439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3073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T-FLIP-FLOP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4083678"/>
                  </p:ext>
                </p:extLst>
              </p:nvPr>
            </p:nvGraphicFramePr>
            <p:xfrm>
              <a:off x="7269844" y="153988"/>
              <a:ext cx="48332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4083678"/>
                  </p:ext>
                </p:extLst>
              </p:nvPr>
            </p:nvGraphicFramePr>
            <p:xfrm>
              <a:off x="7269844" y="153988"/>
              <a:ext cx="48332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6" t="-6522" r="-504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" t="-113953" r="-200000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136" t="-113953" r="-10151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136" t="-113953" r="-1515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205037"/>
            <a:ext cx="9653587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6545944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CHARACTERISTIC EQUATION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583993"/>
                  </p:ext>
                </p:extLst>
              </p:nvPr>
            </p:nvGraphicFramePr>
            <p:xfrm>
              <a:off x="7269844" y="153988"/>
              <a:ext cx="48332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583993"/>
                  </p:ext>
                </p:extLst>
              </p:nvPr>
            </p:nvGraphicFramePr>
            <p:xfrm>
              <a:off x="7269844" y="153988"/>
              <a:ext cx="48332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6" t="-6522" r="-504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" t="-113953" r="-200000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136" t="-113953" r="-10151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136" t="-113953" r="-1515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3900" y="1901825"/>
                <a:ext cx="52832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1901825"/>
                <a:ext cx="5283200" cy="740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5500" y="3066814"/>
                <a:ext cx="47117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0.</m:t>
                      </m:r>
                      <m:acc>
                        <m:accPr>
                          <m:chr m:val="̅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3066814"/>
                <a:ext cx="4711700" cy="740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3900" y="4200289"/>
                <a:ext cx="47117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0.1+1.0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200289"/>
                <a:ext cx="4711700" cy="740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5500" y="5333764"/>
                <a:ext cx="52832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0+0</m:t>
                    </m:r>
                  </m:oMath>
                </a14:m>
                <a:r>
                  <a:rPr lang="en-US" sz="4800" i="1" dirty="0" smtClean="0"/>
                  <a:t> = </a:t>
                </a:r>
                <a:r>
                  <a:rPr lang="en-US" sz="4800" dirty="0">
                    <a:latin typeface="Cambria Math" panose="020405030504060302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5333764"/>
                <a:ext cx="5283200" cy="740267"/>
              </a:xfrm>
              <a:prstGeom prst="rect">
                <a:avLst/>
              </a:prstGeom>
              <a:blipFill>
                <a:blip r:embed="rId6"/>
                <a:stretch>
                  <a:fillRect t="-28099" b="-49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8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3073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T-FLIP-FLOP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5173020"/>
                  </p:ext>
                </p:extLst>
              </p:nvPr>
            </p:nvGraphicFramePr>
            <p:xfrm>
              <a:off x="7269844" y="153988"/>
              <a:ext cx="48332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5173020"/>
                  </p:ext>
                </p:extLst>
              </p:nvPr>
            </p:nvGraphicFramePr>
            <p:xfrm>
              <a:off x="7269844" y="153988"/>
              <a:ext cx="48332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6" t="-6522" r="-504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" t="-113953" r="-200000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136" t="-113953" r="-10151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136" t="-113953" r="-1515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166937"/>
            <a:ext cx="102870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6545944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CHARACTERISTIC EQUATION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8029632"/>
                  </p:ext>
                </p:extLst>
              </p:nvPr>
            </p:nvGraphicFramePr>
            <p:xfrm>
              <a:off x="7269844" y="153988"/>
              <a:ext cx="48332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8029632"/>
                  </p:ext>
                </p:extLst>
              </p:nvPr>
            </p:nvGraphicFramePr>
            <p:xfrm>
              <a:off x="7269844" y="153988"/>
              <a:ext cx="48332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6" t="-6522" r="-504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" t="-113953" r="-200000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136" t="-113953" r="-10151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136" t="-113953" r="-1515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3900" y="1901825"/>
                <a:ext cx="52832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1901825"/>
                <a:ext cx="5283200" cy="740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5500" y="3066814"/>
                <a:ext cx="47117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0.</m:t>
                      </m:r>
                      <m:acc>
                        <m:accPr>
                          <m:chr m:val="̅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3066814"/>
                <a:ext cx="4711700" cy="740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3900" y="4200289"/>
                <a:ext cx="47117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0.0+1.1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200289"/>
                <a:ext cx="4711700" cy="740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5500" y="5333764"/>
                <a:ext cx="52832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0+1</m:t>
                    </m:r>
                  </m:oMath>
                </a14:m>
                <a:r>
                  <a:rPr lang="en-US" sz="4800" i="1" dirty="0" smtClean="0"/>
                  <a:t> = </a:t>
                </a:r>
                <a:r>
                  <a:rPr lang="en-US" sz="4800" dirty="0" smtClean="0">
                    <a:latin typeface="Cambria Math" panose="02040503050406030204" pitchFamily="18" charset="0"/>
                  </a:rPr>
                  <a:t>1</a:t>
                </a:r>
                <a:endParaRPr lang="en-US" sz="4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5333764"/>
                <a:ext cx="5283200" cy="740267"/>
              </a:xfrm>
              <a:prstGeom prst="rect">
                <a:avLst/>
              </a:prstGeom>
              <a:blipFill>
                <a:blip r:embed="rId6"/>
                <a:stretch>
                  <a:fillRect t="-28099" b="-49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9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40106"/>
            <a:ext cx="11455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COMPARING CASE I &amp; II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when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T=0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4120437"/>
                  </p:ext>
                </p:extLst>
              </p:nvPr>
            </p:nvGraphicFramePr>
            <p:xfrm>
              <a:off x="3641272" y="2033588"/>
              <a:ext cx="4833256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 =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</m:oMath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4120437"/>
                  </p:ext>
                </p:extLst>
              </p:nvPr>
            </p:nvGraphicFramePr>
            <p:xfrm>
              <a:off x="3641272" y="2033588"/>
              <a:ext cx="4833256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6" t="-6522" r="-504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" t="-113953" r="-200000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136" t="-113953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136" t="-113953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36" t="-245333" r="-101515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36" t="-245333" r="-151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8970666"/>
                  </p:ext>
                </p:extLst>
              </p:nvPr>
            </p:nvGraphicFramePr>
            <p:xfrm>
              <a:off x="3641272" y="4243388"/>
              <a:ext cx="4833256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</m:oMath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8970666"/>
                  </p:ext>
                </p:extLst>
              </p:nvPr>
            </p:nvGraphicFramePr>
            <p:xfrm>
              <a:off x="3641272" y="4243388"/>
              <a:ext cx="4833256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" t="-6522" r="-504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6" t="-113953" r="-200000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136" t="-113953" r="-10151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36" t="-113953" r="-1515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36" t="-245333" r="-10151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36" t="-245333" r="-1515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115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4032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TRUTH TABLE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-FLIP-FLOP)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9915803"/>
                  </p:ext>
                </p:extLst>
              </p:nvPr>
            </p:nvGraphicFramePr>
            <p:xfrm>
              <a:off x="4079238" y="2816224"/>
              <a:ext cx="404876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9915803"/>
                  </p:ext>
                </p:extLst>
              </p:nvPr>
            </p:nvGraphicFramePr>
            <p:xfrm>
              <a:off x="4079238" y="2816224"/>
              <a:ext cx="404876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8" t="-746" r="-173061" b="-162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850" t="-746" r="-87611" b="-162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299" t="-746" r="-2062" b="-162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850" t="-128571" r="-87611" b="-1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299" t="-128571" r="-2062" b="-10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25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3073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T-FLIP-FLOP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8652652"/>
                  </p:ext>
                </p:extLst>
              </p:nvPr>
            </p:nvGraphicFramePr>
            <p:xfrm>
              <a:off x="7277100" y="171677"/>
              <a:ext cx="4825092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8652652"/>
                  </p:ext>
                </p:extLst>
              </p:nvPr>
            </p:nvGraphicFramePr>
            <p:xfrm>
              <a:off x="7277100" y="171677"/>
              <a:ext cx="4825092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6" r="-201894" b="-84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6" r="-101132" b="-84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8" t="-746" r="-1515" b="-843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206625"/>
            <a:ext cx="96012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3073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T-FLIP-FLOP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644588"/>
                  </p:ext>
                </p:extLst>
              </p:nvPr>
            </p:nvGraphicFramePr>
            <p:xfrm>
              <a:off x="7269844" y="153988"/>
              <a:ext cx="48332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644588"/>
                  </p:ext>
                </p:extLst>
              </p:nvPr>
            </p:nvGraphicFramePr>
            <p:xfrm>
              <a:off x="7269844" y="153988"/>
              <a:ext cx="48332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6" t="-6522" r="-504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" t="-113953" r="-200000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136" t="-113953" r="-10151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136" t="-113953" r="-1515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2105025"/>
            <a:ext cx="97917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6545944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CHARACTERISTIC EQUATION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289594"/>
                  </p:ext>
                </p:extLst>
              </p:nvPr>
            </p:nvGraphicFramePr>
            <p:xfrm>
              <a:off x="7269844" y="153988"/>
              <a:ext cx="48332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289594"/>
                  </p:ext>
                </p:extLst>
              </p:nvPr>
            </p:nvGraphicFramePr>
            <p:xfrm>
              <a:off x="7269844" y="153988"/>
              <a:ext cx="48332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6" t="-6522" r="-504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" t="-113953" r="-200000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136" t="-113953" r="-10151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136" t="-113953" r="-1515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3900" y="1901825"/>
                <a:ext cx="52832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1901825"/>
                <a:ext cx="5283200" cy="740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5500" y="3066814"/>
                <a:ext cx="47117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1.</m:t>
                      </m:r>
                      <m:acc>
                        <m:accPr>
                          <m:chr m:val="̅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3066814"/>
                <a:ext cx="4711700" cy="740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3900" y="4200289"/>
                <a:ext cx="47117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1.1+0.0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200289"/>
                <a:ext cx="4711700" cy="740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5500" y="5333764"/>
                <a:ext cx="52832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1+0</m:t>
                    </m:r>
                  </m:oMath>
                </a14:m>
                <a:r>
                  <a:rPr lang="en-US" sz="4800" i="1" dirty="0" smtClean="0"/>
                  <a:t> = </a:t>
                </a:r>
                <a:r>
                  <a:rPr lang="en-US" sz="4800" dirty="0" smtClean="0">
                    <a:latin typeface="Cambria Math" panose="02040503050406030204" pitchFamily="18" charset="0"/>
                  </a:rPr>
                  <a:t>1</a:t>
                </a:r>
                <a:endParaRPr lang="en-US" sz="4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5333764"/>
                <a:ext cx="5283200" cy="740267"/>
              </a:xfrm>
              <a:prstGeom prst="rect">
                <a:avLst/>
              </a:prstGeom>
              <a:blipFill>
                <a:blip r:embed="rId6"/>
                <a:stretch>
                  <a:fillRect t="-28099" b="-49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5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3073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T-FLIP-FLOP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901266"/>
                  </p:ext>
                </p:extLst>
              </p:nvPr>
            </p:nvGraphicFramePr>
            <p:xfrm>
              <a:off x="7269844" y="153988"/>
              <a:ext cx="48332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901266"/>
                  </p:ext>
                </p:extLst>
              </p:nvPr>
            </p:nvGraphicFramePr>
            <p:xfrm>
              <a:off x="7269844" y="153988"/>
              <a:ext cx="48332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6" t="-6522" r="-504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" t="-113953" r="-200000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136" t="-113953" r="-10151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136" t="-113953" r="-1515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422525"/>
            <a:ext cx="97917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TRIGGER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1525"/>
            <a:ext cx="10515600" cy="1082675"/>
          </a:xfrm>
        </p:spPr>
        <p:txBody>
          <a:bodyPr>
            <a:normAutofit/>
          </a:bodyPr>
          <a:lstStyle/>
          <a:p>
            <a:r>
              <a:rPr lang="en-US" dirty="0"/>
              <a:t>The state of a latch or flip-flop is switched by a change in the control input. This momentary change is called a trigger</a:t>
            </a:r>
          </a:p>
        </p:txBody>
      </p:sp>
    </p:spTree>
    <p:extLst>
      <p:ext uri="{BB962C8B-B14F-4D97-AF65-F5344CB8AC3E}">
        <p14:creationId xmlns:p14="http://schemas.microsoft.com/office/powerpoint/2010/main" val="21645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6545944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CHARACTERISTIC EQUATION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0379545"/>
                  </p:ext>
                </p:extLst>
              </p:nvPr>
            </p:nvGraphicFramePr>
            <p:xfrm>
              <a:off x="7269844" y="153988"/>
              <a:ext cx="48332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0379545"/>
                  </p:ext>
                </p:extLst>
              </p:nvPr>
            </p:nvGraphicFramePr>
            <p:xfrm>
              <a:off x="7269844" y="153988"/>
              <a:ext cx="4833256" cy="15367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6" t="-6522" r="-504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" t="-113953" r="-200000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136" t="-113953" r="-10151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136" t="-113953" r="-1515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3900" y="1901825"/>
                <a:ext cx="52832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1901825"/>
                <a:ext cx="5283200" cy="740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5500" y="3066814"/>
                <a:ext cx="47117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1.</m:t>
                      </m:r>
                      <m:acc>
                        <m:accPr>
                          <m:chr m:val="̅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3066814"/>
                <a:ext cx="4711700" cy="740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3900" y="4200289"/>
                <a:ext cx="47117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1.0+0.1</m:t>
                      </m:r>
                    </m:oMath>
                  </m:oMathPara>
                </a14:m>
                <a:endParaRPr lang="en-US" sz="48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200289"/>
                <a:ext cx="4711700" cy="740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5500" y="5371864"/>
                <a:ext cx="5283200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0+0</m:t>
                    </m:r>
                  </m:oMath>
                </a14:m>
                <a:r>
                  <a:rPr lang="en-US" sz="4800" i="1" dirty="0" smtClean="0"/>
                  <a:t> = </a:t>
                </a:r>
                <a:r>
                  <a:rPr lang="en-US" sz="4800" dirty="0">
                    <a:latin typeface="Cambria Math" panose="020405030504060302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5371864"/>
                <a:ext cx="5283200" cy="740267"/>
              </a:xfrm>
              <a:prstGeom prst="rect">
                <a:avLst/>
              </a:prstGeom>
              <a:blipFill>
                <a:blip r:embed="rId6"/>
                <a:stretch>
                  <a:fillRect t="-27049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1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40106"/>
            <a:ext cx="11455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COMPARING CASE I &amp; II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when  </a:t>
            </a: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T=1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469694"/>
                  </p:ext>
                </p:extLst>
              </p:nvPr>
            </p:nvGraphicFramePr>
            <p:xfrm>
              <a:off x="3641272" y="2033588"/>
              <a:ext cx="4833256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 =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</m:oMath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469694"/>
                  </p:ext>
                </p:extLst>
              </p:nvPr>
            </p:nvGraphicFramePr>
            <p:xfrm>
              <a:off x="3641272" y="2033588"/>
              <a:ext cx="4833256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6" t="-6522" r="-504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" t="-113953" r="-200000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136" t="-113953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136" t="-113953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36" t="-245333" r="-101515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36" t="-245333" r="-151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0497523"/>
                  </p:ext>
                </p:extLst>
              </p:nvPr>
            </p:nvGraphicFramePr>
            <p:xfrm>
              <a:off x="3641272" y="4243388"/>
              <a:ext cx="4833256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</m:oMath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0497523"/>
                  </p:ext>
                </p:extLst>
              </p:nvPr>
            </p:nvGraphicFramePr>
            <p:xfrm>
              <a:off x="3641272" y="4243388"/>
              <a:ext cx="4833256" cy="1537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" t="-6522" r="-504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6" t="-113953" r="-200000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136" t="-113953" r="-10151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36" t="-113953" r="-1515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36" t="-245333" r="-10151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36" t="-245333" r="-1515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01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4032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TRUTH TABLE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-FLIP-FLOP)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079238" y="2816224"/>
              <a:ext cx="404876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079238" y="2816224"/>
              <a:ext cx="404876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8" t="-746" r="-173061" b="-162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850" t="-746" r="-87611" b="-162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299" t="-746" r="-2062" b="-162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850" t="-128571" r="-87611" b="-1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299" t="-128571" r="-2062" b="-10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850" t="-228571" r="-87611" b="-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299" t="-228571" r="-2062" b="-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54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403225"/>
            <a:ext cx="7200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TRUTH TABLE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-FLIP-FLOP)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18011352"/>
                  </p:ext>
                </p:extLst>
              </p:nvPr>
            </p:nvGraphicFramePr>
            <p:xfrm>
              <a:off x="4079238" y="2816224"/>
              <a:ext cx="648716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54762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536700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  <a:gridCol w="2070100">
                      <a:extLst>
                        <a:ext uri="{9D8B030D-6E8A-4147-A177-3AD203B41FA5}">
                          <a16:colId xmlns:a16="http://schemas.microsoft.com/office/drawing/2014/main" val="3322789003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NO CHANGE</a:t>
                          </a:r>
                          <a:endParaRPr lang="en-US" sz="2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TOGGLE</a:t>
                          </a:r>
                          <a:endParaRPr lang="en-US" sz="2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18011352"/>
                  </p:ext>
                </p:extLst>
              </p:nvPr>
            </p:nvGraphicFramePr>
            <p:xfrm>
              <a:off x="4079238" y="2816224"/>
              <a:ext cx="648716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54762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536700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  <a:gridCol w="2070100">
                      <a:extLst>
                        <a:ext uri="{9D8B030D-6E8A-4147-A177-3AD203B41FA5}">
                          <a16:colId xmlns:a16="http://schemas.microsoft.com/office/drawing/2014/main" val="3322789003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85" t="-746" r="-418932" b="-1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528" t="-746" r="-223221" b="-1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8095" t="-746" r="-136508" b="-1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528" t="-128571" r="-223221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8095" t="-128571" r="-136508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NO CHANGE</a:t>
                          </a:r>
                          <a:endParaRPr lang="en-US" sz="2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528" t="-228571" r="-223221" b="-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8095" t="-228571" r="-136508" b="-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TOGGLE</a:t>
                          </a:r>
                          <a:endParaRPr lang="en-US" sz="2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43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4300" y="1122363"/>
            <a:ext cx="95123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111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D-Type Positive Edge Triggered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Slave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D-FLIP-FLOP</a:t>
            </a:r>
            <a:r>
              <a:rPr lang="en-US" sz="3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(NEGATIVE EDGE TRIGGERED) </a:t>
            </a:r>
            <a:endParaRPr lang="en-US" sz="3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49" y="1993900"/>
            <a:ext cx="943437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D-FLIP-FLOP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(POSITIVE EDGE TRIGGERED)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1830387"/>
            <a:ext cx="4557241" cy="37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D-FLIP-FLOP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(POSITIVE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EDGE TRIGGERED)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00" y="1447800"/>
            <a:ext cx="10223499" cy="52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D-FLIP-FLOP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(POSITIVE EDGE TRIGGERED)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98316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Three</a:t>
            </a:r>
            <a:r>
              <a:rPr lang="en-US" dirty="0" smtClean="0"/>
              <a:t> </a:t>
            </a:r>
            <a:r>
              <a:rPr lang="en-US" b="1" i="1" dirty="0" smtClean="0"/>
              <a:t>SR LATCH</a:t>
            </a:r>
            <a:endParaRPr lang="en-US" b="1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990600" y="1765300"/>
            <a:ext cx="10223499" cy="4965699"/>
            <a:chOff x="990600" y="1765300"/>
            <a:chExt cx="10223499" cy="4965699"/>
          </a:xfrm>
        </p:grpSpPr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1765300"/>
              <a:ext cx="10223499" cy="4965699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3289300" y="1765300"/>
              <a:ext cx="3390900" cy="214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162300" y="4307681"/>
              <a:ext cx="3390900" cy="214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16700" y="3155554"/>
              <a:ext cx="3390900" cy="214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20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D-FLIP-FLOP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(POSITIVE EDGE TRIGGERED)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98316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Three</a:t>
            </a:r>
            <a:r>
              <a:rPr lang="en-US" dirty="0" smtClean="0"/>
              <a:t> </a:t>
            </a:r>
            <a:r>
              <a:rPr lang="en-US" b="1" i="1" dirty="0" smtClean="0"/>
              <a:t>SR LATCH</a:t>
            </a:r>
            <a:endParaRPr lang="en-US" b="1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130301" y="1752600"/>
            <a:ext cx="10223499" cy="4965699"/>
            <a:chOff x="990600" y="1765300"/>
            <a:chExt cx="10223499" cy="4965699"/>
          </a:xfrm>
        </p:grpSpPr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1765300"/>
              <a:ext cx="10223499" cy="4965699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3289300" y="1765300"/>
              <a:ext cx="3390900" cy="214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162300" y="4307681"/>
              <a:ext cx="3390900" cy="214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16700" y="3155554"/>
              <a:ext cx="3390900" cy="214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57750" y="246911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TOP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60900" y="548826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BOTTOM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24800" y="486731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59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3875</TotalTime>
  <Words>1406</Words>
  <Application>Microsoft Office PowerPoint</Application>
  <PresentationFormat>Widescreen</PresentationFormat>
  <Paragraphs>1260</Paragraphs>
  <Slides>126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2" baseType="lpstr">
      <vt:lpstr>Arial</vt:lpstr>
      <vt:lpstr>Calibri</vt:lpstr>
      <vt:lpstr>Calibri Light</vt:lpstr>
      <vt:lpstr>Cambria Math</vt:lpstr>
      <vt:lpstr>Edwardian Script ITC</vt:lpstr>
      <vt:lpstr>Office Theme</vt:lpstr>
      <vt:lpstr>SEQUENTIAL CIRCUIT</vt:lpstr>
      <vt:lpstr>GATED D LATCH</vt:lpstr>
      <vt:lpstr>GATED D LATCH</vt:lpstr>
      <vt:lpstr>GATED D LATCH TABLE</vt:lpstr>
      <vt:lpstr>GATED D LATCH TABLE SUMMARY</vt:lpstr>
      <vt:lpstr>TIMING DIAGRAM D LATCH </vt:lpstr>
      <vt:lpstr>SEQUENTIAL CIRCUIT</vt:lpstr>
      <vt:lpstr>SEQUENTIAL CIRCUIT</vt:lpstr>
      <vt:lpstr>TRIGGER</vt:lpstr>
      <vt:lpstr>CLOCK </vt:lpstr>
      <vt:lpstr>FLIP FLOP</vt:lpstr>
      <vt:lpstr>SEQUENTIAL CIRCUIT</vt:lpstr>
      <vt:lpstr>Edge Triggered D FLIP FLOP</vt:lpstr>
      <vt:lpstr>CLOCK </vt:lpstr>
      <vt:lpstr>Master Slave D-FLIP-FLOP(NEGATIVE EDGE TRIGGERED) </vt:lpstr>
      <vt:lpstr>D-FLIP-FLOP (NEGATIVE EDGE TRIGGERED) </vt:lpstr>
      <vt:lpstr>Master Slave FLIP-FLOP </vt:lpstr>
      <vt:lpstr>Master Slave FLIP-FLOP </vt:lpstr>
      <vt:lpstr>Master Slave FLIP-FLOP </vt:lpstr>
      <vt:lpstr>Master Slave FLIP-FLOP </vt:lpstr>
      <vt:lpstr>Master Slave FLIP-FLOP </vt:lpstr>
      <vt:lpstr>Master Slave FLIP-FLOP </vt:lpstr>
      <vt:lpstr>Master Slave FLIP-FLOP </vt:lpstr>
      <vt:lpstr>Master Slave FLIP-FLOP </vt:lpstr>
      <vt:lpstr>Master Slave FLIP-FLOP </vt:lpstr>
      <vt:lpstr>Master Slave FLIP-FLOP </vt:lpstr>
      <vt:lpstr>Master Slave FLIP-FLOP </vt:lpstr>
      <vt:lpstr>Master Slave FLIP-FLOP </vt:lpstr>
      <vt:lpstr>Master Slave FLIP-FLOP </vt:lpstr>
      <vt:lpstr>Master Slave FLIP-FLOP </vt:lpstr>
      <vt:lpstr>Master Slave FLIP-FLOP </vt:lpstr>
      <vt:lpstr>Master Slave FLIP-FLOP </vt:lpstr>
      <vt:lpstr>Master Slave FLIP-FLOP </vt:lpstr>
      <vt:lpstr>Master Slave FLIP-FLOP </vt:lpstr>
      <vt:lpstr>Master Slave FLIP-FLOP </vt:lpstr>
      <vt:lpstr>Master Slave FLIP-FLOP </vt:lpstr>
      <vt:lpstr>D-FLIP-FLOP (NEGATIVE EDGE TRIGGERED) </vt:lpstr>
      <vt:lpstr>JK-FLIP-FLOP</vt:lpstr>
      <vt:lpstr>LOGIC SYMBOL (JK-FLIP-FLOP)</vt:lpstr>
      <vt:lpstr>JK-FLIP-FLOP Using D-FLIP FLOP</vt:lpstr>
      <vt:lpstr>CHARACTERISTIC EQUATION </vt:lpstr>
      <vt:lpstr>TRUTH TABLE (JK-FLIP-FLOP)</vt:lpstr>
      <vt:lpstr>JK-FLIP-FLOP </vt:lpstr>
      <vt:lpstr>JK-FLIP-FLOP </vt:lpstr>
      <vt:lpstr>CHARACTERISTIC EQUATION </vt:lpstr>
      <vt:lpstr>JK-FLIP-FLOP </vt:lpstr>
      <vt:lpstr>CHARACTERISTIC EQUATION </vt:lpstr>
      <vt:lpstr>COMPARING CASE I &amp; II when  J=0 , K=0</vt:lpstr>
      <vt:lpstr>TRUTH TABLE</vt:lpstr>
      <vt:lpstr>JK-FLIP-FLOP </vt:lpstr>
      <vt:lpstr>JK-FLIP-FLOP </vt:lpstr>
      <vt:lpstr>CHARACTERISTIC EQUATION </vt:lpstr>
      <vt:lpstr>JK-FLIP-FLOP </vt:lpstr>
      <vt:lpstr>CHARACTERISTIC EQUATION </vt:lpstr>
      <vt:lpstr>COMPARING CASE I &amp; II when  J=0 , K=1</vt:lpstr>
      <vt:lpstr>TRUTH TABLE</vt:lpstr>
      <vt:lpstr>JK-FLIP-FLOP </vt:lpstr>
      <vt:lpstr>JK-FLIP-FLOP </vt:lpstr>
      <vt:lpstr>CHARACTERISTIC EQUATION </vt:lpstr>
      <vt:lpstr>JK-FLIP-FLOP </vt:lpstr>
      <vt:lpstr>CHARACTERISTIC EQUATION </vt:lpstr>
      <vt:lpstr>COMPARING CASE I &amp; II when  J=1 , K=0</vt:lpstr>
      <vt:lpstr>TRUTH TABLE</vt:lpstr>
      <vt:lpstr>JK-FLIP-FLOP </vt:lpstr>
      <vt:lpstr>JK-FLIP-FLOP </vt:lpstr>
      <vt:lpstr>CHARACTERISTIC EQUATION </vt:lpstr>
      <vt:lpstr>JK-FLIP-FLOP </vt:lpstr>
      <vt:lpstr>CHARACTERISTIC EQUATION </vt:lpstr>
      <vt:lpstr>COMPARING CASE I &amp; II when  J=1 , K=1</vt:lpstr>
      <vt:lpstr>TRUTH TABLE</vt:lpstr>
      <vt:lpstr>CHARACTERISTIC TABLE</vt:lpstr>
      <vt:lpstr>CHARACTERISTIC TABLE</vt:lpstr>
      <vt:lpstr>CHARACTERISTIC TABLE</vt:lpstr>
      <vt:lpstr>T-FLIP FLOP</vt:lpstr>
      <vt:lpstr>LOGIC SYMBOL (T-FLIP-FLOP)</vt:lpstr>
      <vt:lpstr>T-FLIP-FLOP Using D-FLIP FLOP</vt:lpstr>
      <vt:lpstr>CHARACTERISTIC EQUATION </vt:lpstr>
      <vt:lpstr>TRUTH TABLE (T-FLIP-FLOP)</vt:lpstr>
      <vt:lpstr>T-FLIP-FLOP </vt:lpstr>
      <vt:lpstr>T-FLIP-FLOP </vt:lpstr>
      <vt:lpstr>CHARACTERISTIC EQUATION  </vt:lpstr>
      <vt:lpstr>T-FLIP-FLOP </vt:lpstr>
      <vt:lpstr>CHARACTERISTIC EQUATION  </vt:lpstr>
      <vt:lpstr>COMPARING CASE I &amp; II when  T=0 </vt:lpstr>
      <vt:lpstr>TRUTH TABLE (T-FLIP-FLOP)</vt:lpstr>
      <vt:lpstr>T-FLIP-FLOP </vt:lpstr>
      <vt:lpstr>T-FLIP-FLOP </vt:lpstr>
      <vt:lpstr>CHARACTERISTIC EQUATION  </vt:lpstr>
      <vt:lpstr>T-FLIP-FLOP </vt:lpstr>
      <vt:lpstr>CHARACTERISTIC EQUATION  </vt:lpstr>
      <vt:lpstr>COMPARING CASE I &amp; II when  T=1 </vt:lpstr>
      <vt:lpstr>TRUTH TABLE (T-FLIP-FLOP)</vt:lpstr>
      <vt:lpstr>TRUTH TABLE (T-FLIP-FLOP)</vt:lpstr>
      <vt:lpstr>Flip Flop</vt:lpstr>
      <vt:lpstr>Master Slave D-FLIP-FLOP(NEGATIVE EDGE TRIGGERED) </vt:lpstr>
      <vt:lpstr>D-FLIP-FLOP (POSITIVE EDGE TRIGGERED) </vt:lpstr>
      <vt:lpstr>D-FLIP-FLOP (POSITIVE EDGE TRIGGERED) </vt:lpstr>
      <vt:lpstr>D-FLIP-FLOP (POSITIVE EDGE TRIGGERED) </vt:lpstr>
      <vt:lpstr>D-FLIP-FLOP (POSITIVE EDGE TRIGGERED) </vt:lpstr>
      <vt:lpstr>SR LATCH TABLE</vt:lpstr>
      <vt:lpstr>SR LATCH TABLE</vt:lpstr>
      <vt:lpstr>D-FLIP-FLOP (POSITIVE EDGE TRIGGERED) </vt:lpstr>
      <vt:lpstr>D-FLIP-FLOP (POSITIVE EDGE TRIGGERED) </vt:lpstr>
      <vt:lpstr>TRUTH TABLE</vt:lpstr>
      <vt:lpstr>TRUTH TABLE</vt:lpstr>
      <vt:lpstr>D-FLIP-FLOP (POSITIVE EDGE TRIGGERED) </vt:lpstr>
      <vt:lpstr>TRUTH TABLE</vt:lpstr>
      <vt:lpstr>D-FLIP-FLOP (POSITIVE EDGE TRIGGERED) </vt:lpstr>
      <vt:lpstr>TRUTH TABLE</vt:lpstr>
      <vt:lpstr>D-FLIP-FLOP (POSITIVE EDGE TRIGGERED) </vt:lpstr>
      <vt:lpstr>TRUTH TABLE</vt:lpstr>
      <vt:lpstr>D-FLIP-FLOP (POSITIVE EDGE TRIGGERED) </vt:lpstr>
      <vt:lpstr>TRUTH TABLE</vt:lpstr>
      <vt:lpstr>D-FLIP-FLOP (POSITIVE EDGE TRIGGERED) </vt:lpstr>
      <vt:lpstr>TRUTH TABLE</vt:lpstr>
      <vt:lpstr>TRUTH TABLE</vt:lpstr>
      <vt:lpstr>D-FLIP FLOP  with  ASYNCHRONOUS RESET</vt:lpstr>
      <vt:lpstr>D-FLIP-FLOP (POSITIVE EDGE TRIGGERED) </vt:lpstr>
      <vt:lpstr>BLOCK DIAGRAM (D-FLIP FLOP with DIRECT INPUT) </vt:lpstr>
      <vt:lpstr>D-FLIP FLOP with DIRECT INPUT</vt:lpstr>
      <vt:lpstr>D-FLIP FLOP AYSNCHRONOUS RESET</vt:lpstr>
      <vt:lpstr>D-FLIP FLOP AYSNCHRONOUS RESET</vt:lpstr>
      <vt:lpstr>FUNCTION TABLE (D FLIPFLOP with DIRECT INPUTS)</vt:lpstr>
      <vt:lpstr>D-FLIP FLOP AYSNCHRONOUS RESET</vt:lpstr>
      <vt:lpstr>TABLE (D FLIPFLOP with DIRECT INPUTS</vt:lpstr>
      <vt:lpstr>TABLE (D FLIPFLOP with DIRECT INPUTS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CIRCUITS</dc:title>
  <dc:creator>Windows User</dc:creator>
  <cp:lastModifiedBy>Windows User</cp:lastModifiedBy>
  <cp:revision>502</cp:revision>
  <dcterms:created xsi:type="dcterms:W3CDTF">2020-03-24T22:22:44Z</dcterms:created>
  <dcterms:modified xsi:type="dcterms:W3CDTF">2020-04-21T22:08:44Z</dcterms:modified>
</cp:coreProperties>
</file>