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7" r:id="rId8"/>
    <p:sldId id="266" r:id="rId9"/>
    <p:sldId id="268" r:id="rId10"/>
    <p:sldId id="269" r:id="rId11"/>
    <p:sldId id="270" r:id="rId12"/>
    <p:sldId id="271" r:id="rId13"/>
    <p:sldId id="26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6" r:id="rId25"/>
    <p:sldId id="285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8" r:id="rId38"/>
    <p:sldId id="307" r:id="rId39"/>
    <p:sldId id="306" r:id="rId40"/>
    <p:sldId id="305" r:id="rId41"/>
    <p:sldId id="301" r:id="rId42"/>
    <p:sldId id="303" r:id="rId43"/>
    <p:sldId id="302" r:id="rId44"/>
    <p:sldId id="300" r:id="rId45"/>
    <p:sldId id="299" r:id="rId46"/>
    <p:sldId id="298" r:id="rId47"/>
    <p:sldId id="262" r:id="rId48"/>
    <p:sldId id="310" r:id="rId49"/>
    <p:sldId id="311" r:id="rId50"/>
    <p:sldId id="312" r:id="rId51"/>
    <p:sldId id="313" r:id="rId52"/>
    <p:sldId id="332" r:id="rId53"/>
    <p:sldId id="315" r:id="rId54"/>
    <p:sldId id="320" r:id="rId55"/>
    <p:sldId id="316" r:id="rId56"/>
    <p:sldId id="322" r:id="rId57"/>
    <p:sldId id="321" r:id="rId58"/>
    <p:sldId id="323" r:id="rId59"/>
    <p:sldId id="331" r:id="rId60"/>
    <p:sldId id="329" r:id="rId61"/>
    <p:sldId id="328" r:id="rId62"/>
    <p:sldId id="330" r:id="rId63"/>
    <p:sldId id="327" r:id="rId64"/>
    <p:sldId id="326" r:id="rId65"/>
    <p:sldId id="325" r:id="rId66"/>
    <p:sldId id="317" r:id="rId67"/>
    <p:sldId id="324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0323-E70C-49F9-ACA9-C54EA8B8EFD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FFE9-81CF-4C0A-ACEE-F614115C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380.png"/><Relationship Id="rId9" Type="http://schemas.openxmlformats.org/officeDocument/2006/relationships/image" Target="../media/image51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61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Analysis of 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6A9DCB"/>
                </a:solidFill>
              </a:rPr>
              <a:t>EQ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ENTIAL CIRCUITS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3678238"/>
            <a:ext cx="2692400" cy="4746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No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EQUATIONS FOR FLIP FLOP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054100"/>
            <a:ext cx="9043988" cy="34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360169"/>
            <a:ext cx="5629275" cy="5419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20900" y="5499100"/>
            <a:ext cx="3048000" cy="889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62" y="1308100"/>
            <a:ext cx="5629275" cy="5419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35700" y="2857500"/>
            <a:ext cx="939800" cy="26416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08100"/>
            <a:ext cx="5629275" cy="54197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18200" y="5927725"/>
            <a:ext cx="1066800" cy="8001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81100"/>
            <a:ext cx="5629275" cy="5419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44900" y="1854200"/>
            <a:ext cx="2806700" cy="1092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201737"/>
            <a:ext cx="5626100" cy="54187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56300" y="1397000"/>
            <a:ext cx="1219200" cy="1016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138237"/>
            <a:ext cx="5626100" cy="54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0" y="2701925"/>
            <a:ext cx="1930400" cy="1325563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EQUATIONS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1312" y="5524500"/>
                <a:ext cx="5981700" cy="965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312" y="5524500"/>
                <a:ext cx="5981700" cy="96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1336675"/>
            <a:ext cx="73056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EQUATIONS</a:t>
            </a:r>
            <a:endParaRPr lang="en-US" sz="4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600" y="4241799"/>
                <a:ext cx="10617200" cy="24431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4241799"/>
                <a:ext cx="10617200" cy="24431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456"/>
          <a:stretch/>
        </p:blipFill>
        <p:spPr>
          <a:xfrm>
            <a:off x="4914901" y="571501"/>
            <a:ext cx="6784490" cy="36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TRANSITION TABLE</a:t>
            </a:r>
          </a:p>
          <a:p>
            <a:endParaRPr lang="en-US" dirty="0"/>
          </a:p>
          <a:p>
            <a:r>
              <a:rPr lang="en-US" dirty="0" smtClean="0">
                <a:latin typeface="+mj-lt"/>
              </a:rPr>
              <a:t>Consist of four Sections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PRESENT STATE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NEXT STATE</a:t>
            </a:r>
          </a:p>
          <a:p>
            <a:pPr lvl="1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State of flip flop </a:t>
            </a:r>
            <a:r>
              <a:rPr lang="en-US" dirty="0" smtClean="0"/>
              <a:t>A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/>
              <a:t>B</a:t>
            </a:r>
            <a:r>
              <a:rPr lang="en-US" dirty="0" smtClean="0">
                <a:latin typeface="+mj-lt"/>
              </a:rPr>
              <a:t> at any given time </a:t>
            </a:r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64548"/>
              </p:ext>
            </p:extLst>
          </p:nvPr>
        </p:nvGraphicFramePr>
        <p:xfrm>
          <a:off x="4984750" y="2657951"/>
          <a:ext cx="2222500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 &amp; INPUT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State of flip flop </a:t>
            </a:r>
            <a:r>
              <a:rPr lang="en-US" dirty="0" smtClean="0"/>
              <a:t>A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/>
              <a:t>B</a:t>
            </a:r>
            <a:r>
              <a:rPr lang="en-US" dirty="0" smtClean="0">
                <a:latin typeface="+mj-lt"/>
              </a:rPr>
              <a:t> at any given time </a:t>
            </a:r>
            <a:r>
              <a:rPr lang="en-US" dirty="0" smtClean="0"/>
              <a:t>t</a:t>
            </a:r>
          </a:p>
          <a:p>
            <a:r>
              <a:rPr lang="en-US" dirty="0" smtClean="0">
                <a:latin typeface="+mj-lt"/>
              </a:rPr>
              <a:t>Input gives value of </a:t>
            </a:r>
            <a:r>
              <a:rPr lang="en-US" b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for each possible present state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82513"/>
              </p:ext>
            </p:extLst>
          </p:nvPr>
        </p:nvGraphicFramePr>
        <p:xfrm>
          <a:off x="4432300" y="2478723"/>
          <a:ext cx="3009900" cy="369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/>
              <a:t>t+1)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46125"/>
              </p:ext>
            </p:extLst>
          </p:nvPr>
        </p:nvGraphicFramePr>
        <p:xfrm>
          <a:off x="1371600" y="2251075"/>
          <a:ext cx="4406900" cy="369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76510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1326940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A=0, B=0, 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=0.0+0.0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3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/>
              <a:t>(</a:t>
            </a:r>
            <a:r>
              <a:rPr lang="en-US" dirty="0" smtClean="0"/>
              <a:t>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4552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A=0, B=0, 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=0.1+0.1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/>
              <a:t>(</a:t>
            </a:r>
            <a:r>
              <a:rPr lang="en-US" dirty="0" smtClean="0"/>
              <a:t>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66737"/>
              </p:ext>
            </p:extLst>
          </p:nvPr>
        </p:nvGraphicFramePr>
        <p:xfrm>
          <a:off x="1485900" y="2251075"/>
          <a:ext cx="3949700" cy="369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A=0, B=1, 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=0.0+1.0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9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/>
              <a:t>(</a:t>
            </a:r>
            <a:r>
              <a:rPr lang="en-US" dirty="0" smtClean="0"/>
              <a:t>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85882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A=0, B=1, 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=0.1+1.1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3681968"/>
                <a:ext cx="2264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44" y="2647434"/>
                <a:ext cx="2395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4313416"/>
                <a:ext cx="1911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4" y="5060523"/>
                <a:ext cx="15078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9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ANALYSIS OF CLOCKED SEQENTIAL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ANALYSIS</a:t>
            </a:r>
            <a:r>
              <a:rPr lang="en-US" b="1" dirty="0" smtClean="0"/>
              <a:t> </a:t>
            </a:r>
            <a:r>
              <a:rPr lang="en-US" dirty="0" smtClean="0">
                <a:latin typeface="+mj-lt"/>
              </a:rPr>
              <a:t>describes what circuit will do under certain operation conditions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CLOCKED SEQENTIAL CIRCUIT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one with FLIP FLOPS with a clocked input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STEPS OF ANALYSIS</a:t>
            </a:r>
            <a:r>
              <a:rPr lang="en-US" dirty="0" smtClean="0">
                <a:latin typeface="+mj-lt"/>
              </a:rPr>
              <a:t>	</a:t>
            </a:r>
          </a:p>
          <a:p>
            <a:pPr lvl="1"/>
            <a:r>
              <a:rPr lang="en-US" dirty="0" smtClean="0">
                <a:latin typeface="+mj-lt"/>
              </a:rPr>
              <a:t>Circuit Diagram</a:t>
            </a:r>
          </a:p>
          <a:p>
            <a:pPr lvl="1"/>
            <a:r>
              <a:rPr lang="en-US" dirty="0" smtClean="0">
                <a:latin typeface="+mj-lt"/>
              </a:rPr>
              <a:t>State Equations</a:t>
            </a:r>
          </a:p>
          <a:p>
            <a:pPr lvl="1"/>
            <a:r>
              <a:rPr lang="en-US" dirty="0" smtClean="0">
                <a:latin typeface="+mj-lt"/>
              </a:rPr>
              <a:t>State Table</a:t>
            </a:r>
          </a:p>
          <a:p>
            <a:pPr lvl="1"/>
            <a:r>
              <a:rPr lang="en-US" dirty="0" smtClean="0">
                <a:latin typeface="+mj-lt"/>
              </a:rPr>
              <a:t>State Diagram</a:t>
            </a: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5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/>
              <a:t>(</a:t>
            </a:r>
            <a:r>
              <a:rPr lang="en-US" dirty="0" smtClean="0"/>
              <a:t>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6289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B(t+1)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48036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7418" y="2431246"/>
                <a:ext cx="190276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18" y="2431246"/>
                <a:ext cx="1902764" cy="369909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65518" y="3622767"/>
                <a:ext cx="190276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3622767"/>
                <a:ext cx="1902764" cy="369909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65518" y="4219105"/>
                <a:ext cx="1849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+1)=1.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0   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4219105"/>
                <a:ext cx="18492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65518" y="3061483"/>
                <a:ext cx="2202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3061483"/>
                <a:ext cx="2202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65518" y="4814866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4814866"/>
                <a:ext cx="15190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B(t+1)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05647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7418" y="2431246"/>
                <a:ext cx="190276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18" y="2431246"/>
                <a:ext cx="1902764" cy="369909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65518" y="3864906"/>
                <a:ext cx="1887696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3864906"/>
                <a:ext cx="1887696" cy="369909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65518" y="4526746"/>
                <a:ext cx="1849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+1)=1.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1   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4526746"/>
                <a:ext cx="184922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65518" y="3061483"/>
                <a:ext cx="2202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3061483"/>
                <a:ext cx="2202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65518" y="5184198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8" y="5184198"/>
                <a:ext cx="15190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B(t+1)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35397"/>
              </p:ext>
            </p:extLst>
          </p:nvPr>
        </p:nvGraphicFramePr>
        <p:xfrm>
          <a:off x="1485900" y="2251075"/>
          <a:ext cx="3949700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72798"/>
              </p:ext>
            </p:extLst>
          </p:nvPr>
        </p:nvGraphicFramePr>
        <p:xfrm>
          <a:off x="1485900" y="2251075"/>
          <a:ext cx="4864098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15432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117598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  <a:blipFill>
                <a:blip r:embed="rId2"/>
                <a:stretch>
                  <a:fillRect r="-139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6285" y="3446740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=(0+0).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3446740"/>
                <a:ext cx="1664430" cy="369332"/>
              </a:xfrm>
              <a:prstGeom prst="rect">
                <a:avLst/>
              </a:prstGeom>
              <a:blipFill>
                <a:blip r:embed="rId3"/>
                <a:stretch>
                  <a:fillRect r="-106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=(0).1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83419"/>
              </p:ext>
            </p:extLst>
          </p:nvPr>
        </p:nvGraphicFramePr>
        <p:xfrm>
          <a:off x="1485900" y="2251075"/>
          <a:ext cx="4864098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15432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117598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  <a:blipFill>
                <a:blip r:embed="rId2"/>
                <a:stretch>
                  <a:fillRect r="-139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6285" y="3446740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=(0+0).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3446740"/>
                <a:ext cx="1664430" cy="369332"/>
              </a:xfrm>
              <a:prstGeom prst="rect">
                <a:avLst/>
              </a:prstGeom>
              <a:blipFill>
                <a:blip r:embed="rId3"/>
                <a:stretch>
                  <a:fillRect r="-106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=(0).0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51998"/>
              </p:ext>
            </p:extLst>
          </p:nvPr>
        </p:nvGraphicFramePr>
        <p:xfrm>
          <a:off x="1485900" y="2251075"/>
          <a:ext cx="4864098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15432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117598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  <a:blipFill>
                <a:blip r:embed="rId2"/>
                <a:stretch>
                  <a:fillRect r="-139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=(0+1).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  <a:blipFill>
                <a:blip r:embed="rId3"/>
                <a:stretch>
                  <a:fillRect r="-1245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=(1).1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4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26259"/>
              </p:ext>
            </p:extLst>
          </p:nvPr>
        </p:nvGraphicFramePr>
        <p:xfrm>
          <a:off x="1485900" y="2251075"/>
          <a:ext cx="4864098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15432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117598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  <a:blipFill>
                <a:blip r:embed="rId2"/>
                <a:stretch>
                  <a:fillRect r="-139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=(0+1).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  <a:blipFill>
                <a:blip r:embed="rId3"/>
                <a:stretch>
                  <a:fillRect r="-1245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=(1).0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30530"/>
              </p:ext>
            </p:extLst>
          </p:nvPr>
        </p:nvGraphicFramePr>
        <p:xfrm>
          <a:off x="1485900" y="2251075"/>
          <a:ext cx="4864098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715432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117598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251075"/>
                <a:ext cx="1664430" cy="369332"/>
              </a:xfrm>
              <a:prstGeom prst="rect">
                <a:avLst/>
              </a:prstGeom>
              <a:blipFill>
                <a:blip r:embed="rId2"/>
                <a:stretch>
                  <a:fillRect r="-139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=(1+0).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3446740"/>
                <a:ext cx="1612108" cy="369909"/>
              </a:xfrm>
              <a:prstGeom prst="rect">
                <a:avLst/>
              </a:prstGeom>
              <a:blipFill>
                <a:blip r:embed="rId3"/>
                <a:stretch>
                  <a:fillRect r="-1245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=(1).1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69" y="4050149"/>
                <a:ext cx="12081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1" y="4744224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5" y="2865714"/>
                <a:ext cx="3300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89804"/>
              </p:ext>
            </p:extLst>
          </p:nvPr>
        </p:nvGraphicFramePr>
        <p:xfrm>
          <a:off x="482600" y="1041400"/>
          <a:ext cx="7239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2406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CIRCUIT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00"/>
            <a:ext cx="10026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92627"/>
              </p:ext>
            </p:extLst>
          </p:nvPr>
        </p:nvGraphicFramePr>
        <p:xfrm>
          <a:off x="482600" y="1041400"/>
          <a:ext cx="7239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38868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60454"/>
              </p:ext>
            </p:extLst>
          </p:nvPr>
        </p:nvGraphicFramePr>
        <p:xfrm>
          <a:off x="482600" y="1041400"/>
          <a:ext cx="7239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48828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838158"/>
              </p:ext>
            </p:extLst>
          </p:nvPr>
        </p:nvGraphicFramePr>
        <p:xfrm>
          <a:off x="482600" y="1041400"/>
          <a:ext cx="7239000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64095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780747"/>
              </p:ext>
            </p:extLst>
          </p:nvPr>
        </p:nvGraphicFramePr>
        <p:xfrm>
          <a:off x="482600" y="1041400"/>
          <a:ext cx="7239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85650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NEXT STATE &amp; OUTPUT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02706"/>
              </p:ext>
            </p:extLst>
          </p:nvPr>
        </p:nvGraphicFramePr>
        <p:xfrm>
          <a:off x="482600" y="1041400"/>
          <a:ext cx="7239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09338"/>
              </p:ext>
            </p:extLst>
          </p:nvPr>
        </p:nvGraphicFramePr>
        <p:xfrm>
          <a:off x="7823199" y="2926080"/>
          <a:ext cx="4368801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134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1824854886"/>
                    </a:ext>
                  </a:extLst>
                </a:gridCol>
                <a:gridCol w="81368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642581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  <a:gridCol w="452471">
                  <a:extLst>
                    <a:ext uri="{9D8B030D-6E8A-4147-A177-3AD203B41FA5}">
                      <a16:colId xmlns:a16="http://schemas.microsoft.com/office/drawing/2014/main" val="1416351338"/>
                    </a:ext>
                  </a:extLst>
                </a:gridCol>
                <a:gridCol w="1003796">
                  <a:extLst>
                    <a:ext uri="{9D8B030D-6E8A-4147-A177-3AD203B41FA5}">
                      <a16:colId xmlns:a16="http://schemas.microsoft.com/office/drawing/2014/main" val="1585921750"/>
                    </a:ext>
                  </a:extLst>
                </a:gridCol>
              </a:tblGrid>
              <a:tr h="5615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352695"/>
              </p:ext>
            </p:extLst>
          </p:nvPr>
        </p:nvGraphicFramePr>
        <p:xfrm>
          <a:off x="2146300" y="1955800"/>
          <a:ext cx="7899400" cy="3276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46808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46808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2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61728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84" t="13801" r="8274" b="1720"/>
          <a:stretch/>
        </p:blipFill>
        <p:spPr>
          <a:xfrm>
            <a:off x="1447800" y="1943099"/>
            <a:ext cx="4445000" cy="4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81116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984" t="13801" r="8274" b="1720"/>
          <a:stretch/>
        </p:blipFill>
        <p:spPr>
          <a:xfrm>
            <a:off x="1447800" y="1943099"/>
            <a:ext cx="4445000" cy="4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81116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5" t="1738" r="10084"/>
          <a:stretch/>
        </p:blipFill>
        <p:spPr>
          <a:xfrm>
            <a:off x="1866899" y="1536700"/>
            <a:ext cx="4762501" cy="52054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24000" y="1508761"/>
            <a:ext cx="1981200" cy="9175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7064" y="159821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08262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1308100"/>
            <a:ext cx="6647683" cy="50927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96181" y="2679700"/>
            <a:ext cx="1531119" cy="292099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CIRCUIT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456"/>
          <a:stretch/>
        </p:blipFill>
        <p:spPr>
          <a:xfrm>
            <a:off x="963612" y="1117600"/>
            <a:ext cx="102647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6767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924"/>
            <a:ext cx="5588000" cy="51620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5400000">
            <a:off x="3003550" y="4742985"/>
            <a:ext cx="1257300" cy="2743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41202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763053"/>
            <a:ext cx="5651500" cy="50949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43100" y="3175000"/>
            <a:ext cx="1320800" cy="2870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976100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34208"/>
            <a:ext cx="5435600" cy="53237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24400" y="1546908"/>
            <a:ext cx="1676400" cy="96769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55969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81124"/>
            <a:ext cx="4705350" cy="46085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47900" y="2159000"/>
            <a:ext cx="2463800" cy="9525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76089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08761"/>
            <a:ext cx="5245100" cy="51372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764410">
            <a:off x="2207728" y="2297375"/>
            <a:ext cx="2006472" cy="41572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79263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6000750" cy="464343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80000" y="3022600"/>
            <a:ext cx="1422400" cy="2616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61728"/>
              </p:ext>
            </p:extLst>
          </p:nvPr>
        </p:nvGraphicFramePr>
        <p:xfrm>
          <a:off x="7683500" y="228601"/>
          <a:ext cx="4318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15058317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5779984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72861858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989474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0483181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473013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3352728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59101917"/>
                    </a:ext>
                  </a:extLst>
                </a:gridCol>
              </a:tblGrid>
              <a:tr h="33382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310"/>
                  </a:ext>
                </a:extLst>
              </a:tr>
              <a:tr h="333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x=1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x=1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59682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9859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3792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6292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21531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786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6000750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0515600" cy="19843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ANALYSIS OF CLOCKED SEQENTIAL CIRCUITS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62" y="3200400"/>
            <a:ext cx="8605838" cy="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FLIP FLOP EQUATIONS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OUTPUT EQUATIONS: </a:t>
                </a:r>
                <a:r>
                  <a:rPr lang="en-US" dirty="0">
                    <a:latin typeface="+mj-lt"/>
                  </a:rPr>
                  <a:t>Combinational Circuit that generate </a:t>
                </a:r>
                <a:r>
                  <a:rPr lang="en-US" dirty="0" smtClean="0">
                    <a:latin typeface="+mj-lt"/>
                  </a:rPr>
                  <a:t>external output </a:t>
                </a:r>
                <a:r>
                  <a:rPr lang="en-US" dirty="0">
                    <a:latin typeface="+mj-lt"/>
                  </a:rPr>
                  <a:t>is described </a:t>
                </a:r>
                <a:r>
                  <a:rPr lang="en-US" dirty="0" smtClean="0">
                    <a:latin typeface="+mj-lt"/>
                  </a:rPr>
                  <a:t>algebraically by set of Boolean function</a:t>
                </a:r>
                <a:endParaRPr lang="en-US" dirty="0">
                  <a:latin typeface="+mj-lt"/>
                </a:endParaRPr>
              </a:p>
              <a:p>
                <a:endParaRPr lang="en-US" dirty="0" smtClean="0"/>
              </a:p>
              <a:p>
                <a:r>
                  <a:rPr lang="en-US" dirty="0"/>
                  <a:t>INPUT EQUATIONS: </a:t>
                </a:r>
                <a:r>
                  <a:rPr lang="en-US" dirty="0">
                    <a:latin typeface="+mj-lt"/>
                  </a:rPr>
                  <a:t>Combinational Circuit that generate input to the flip-flop described algebraically by set of Boolean function (sometime called as</a:t>
                </a:r>
                <a:r>
                  <a:rPr lang="en-US" dirty="0"/>
                  <a:t> </a:t>
                </a:r>
                <a:r>
                  <a:rPr lang="en-US" b="1" dirty="0"/>
                  <a:t>Excitation </a:t>
                </a:r>
                <a:r>
                  <a:rPr lang="en-US" b="1" dirty="0" smtClean="0"/>
                  <a:t>equation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Example: </a:t>
                </a:r>
                <a:r>
                  <a:rPr lang="en-US" dirty="0" smtClean="0">
                    <a:latin typeface="+mj-lt"/>
                  </a:rPr>
                  <a:t>Following equation specify OR gate with input x and y connected to D flip-flop whose output is labeled as Q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:endParaRPr lang="en-US" dirty="0" smtClean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574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FLIP FLOP EQUATIONS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OUTPUT EQUATIONS: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r>
                  <a:rPr lang="en-US" dirty="0"/>
                  <a:t>INPUT EQUATIONS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/>
              </a:p>
              <a:p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46200" y="4422059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456"/>
          <a:stretch/>
        </p:blipFill>
        <p:spPr>
          <a:xfrm>
            <a:off x="5077310" y="1288693"/>
            <a:ext cx="6784490" cy="36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EQUATIONS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TRANSITION EQUATIONS </a:t>
            </a:r>
          </a:p>
          <a:p>
            <a:endParaRPr lang="en-US" dirty="0"/>
          </a:p>
          <a:p>
            <a:r>
              <a:rPr lang="en-US" dirty="0" smtClean="0">
                <a:latin typeface="+mj-lt"/>
              </a:rPr>
              <a:t>Describes behavior of </a:t>
            </a:r>
            <a:r>
              <a:rPr lang="en-US" dirty="0" smtClean="0"/>
              <a:t>CLOCKED SEQUENTIAL CIRCUITS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Analysis of 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6A9DCB"/>
                </a:solidFill>
              </a:rPr>
              <a:t>EQ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ENTIAL CIRCUITS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3678238"/>
            <a:ext cx="2692400" cy="4746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EXAMPLE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CIRCUIT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203325"/>
            <a:ext cx="7620000" cy="2647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949700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EQUATION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NPUT EQUATION)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6700" y="5669516"/>
                <a:ext cx="2438400" cy="5207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6700" y="5669516"/>
                <a:ext cx="2438400" cy="520701"/>
              </a:xfrm>
              <a:blipFill>
                <a:blip r:embed="rId3"/>
                <a:stretch>
                  <a:fillRect l="-500" r="-500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270000" y="4864099"/>
                <a:ext cx="4152900" cy="520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4864099"/>
                <a:ext cx="4152900" cy="520701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346575" y="4952999"/>
            <a:ext cx="3683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6000" y="4952999"/>
            <a:ext cx="3683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500" y="5758416"/>
            <a:ext cx="3683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87700" y="5758416"/>
            <a:ext cx="3683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 (INPUT EQUATION)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558016"/>
                <a:ext cx="2438400" cy="5207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558016"/>
                <a:ext cx="2438400" cy="520701"/>
              </a:xfrm>
              <a:blipFill>
                <a:blip r:embed="rId2"/>
                <a:stretch>
                  <a:fillRect l="-500" r="-250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016000" y="1478517"/>
                <a:ext cx="4152900" cy="520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478517"/>
                <a:ext cx="4152900" cy="520701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130675" y="1542019"/>
            <a:ext cx="250825" cy="3375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6600" y="1600200"/>
            <a:ext cx="368300" cy="27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1550" y="2646916"/>
            <a:ext cx="222250" cy="2740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0200" y="2646916"/>
            <a:ext cx="292100" cy="2740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State of flip flop </a:t>
            </a:r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18234"/>
              </p:ext>
            </p:extLst>
          </p:nvPr>
        </p:nvGraphicFramePr>
        <p:xfrm>
          <a:off x="1924050" y="2073749"/>
          <a:ext cx="1225550" cy="2156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</a:tblGrid>
              <a:tr h="847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432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438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438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9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INPUT x and 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2585"/>
              </p:ext>
            </p:extLst>
          </p:nvPr>
        </p:nvGraphicFramePr>
        <p:xfrm>
          <a:off x="1371600" y="2251075"/>
          <a:ext cx="3528696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22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09" y="365125"/>
            <a:ext cx="483330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/>
              <a:t>t+1)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70293"/>
              </p:ext>
            </p:extLst>
          </p:nvPr>
        </p:nvGraphicFramePr>
        <p:xfrm>
          <a:off x="1371600" y="2251075"/>
          <a:ext cx="5168901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22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09" y="365125"/>
            <a:ext cx="4833309" cy="167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38" y="3107531"/>
            <a:ext cx="1876425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38" y="3706812"/>
            <a:ext cx="1971675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862" y="4317206"/>
            <a:ext cx="1133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/>
              <a:t>t+1)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55903"/>
              </p:ext>
            </p:extLst>
          </p:nvPr>
        </p:nvGraphicFramePr>
        <p:xfrm>
          <a:off x="1371600" y="2251075"/>
          <a:ext cx="5168901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22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09" y="365125"/>
            <a:ext cx="4833309" cy="167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38" y="3107531"/>
            <a:ext cx="1876425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262" y="3652044"/>
            <a:ext cx="1933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1" y="429577"/>
            <a:ext cx="4833309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STATE,INPUT, NEXT STATE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Next state for A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/>
              <a:t>t+1)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22873"/>
              </p:ext>
            </p:extLst>
          </p:nvPr>
        </p:nvGraphicFramePr>
        <p:xfrm>
          <a:off x="1371600" y="2251075"/>
          <a:ext cx="5168901" cy="396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22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1083437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268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159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7347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120" t="37564"/>
          <a:stretch/>
        </p:blipFill>
        <p:spPr>
          <a:xfrm>
            <a:off x="1778000" y="4787900"/>
            <a:ext cx="6262687" cy="10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7347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22" r="17461" b="27632"/>
          <a:stretch/>
        </p:blipFill>
        <p:spPr>
          <a:xfrm>
            <a:off x="838200" y="4511354"/>
            <a:ext cx="7645400" cy="1737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1548101">
            <a:off x="589741" y="4514341"/>
            <a:ext cx="3035300" cy="173107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EQUATIONS FOR FLIP FLOP </a:t>
            </a: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100"/>
            <a:ext cx="9991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99055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005" r="17207" b="25662"/>
          <a:stretch/>
        </p:blipFill>
        <p:spPr>
          <a:xfrm>
            <a:off x="1358900" y="4565016"/>
            <a:ext cx="7772400" cy="17843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365500" y="4657803"/>
            <a:ext cx="4940300" cy="109529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497" r="17588" b="23016"/>
          <a:stretch/>
        </p:blipFill>
        <p:spPr>
          <a:xfrm>
            <a:off x="838200" y="4606749"/>
            <a:ext cx="7785100" cy="184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70260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857500" y="4770743"/>
            <a:ext cx="5054600" cy="13335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9" y="4752975"/>
            <a:ext cx="8896350" cy="184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03558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 rot="1036693">
            <a:off x="375166" y="4690380"/>
            <a:ext cx="3368436" cy="18776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9897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513" b="31072"/>
          <a:stretch/>
        </p:blipFill>
        <p:spPr>
          <a:xfrm>
            <a:off x="0" y="4847908"/>
            <a:ext cx="9440863" cy="16544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0140829">
            <a:off x="6475377" y="4863922"/>
            <a:ext cx="3695700" cy="162246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3626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561" b="11759"/>
          <a:stretch/>
        </p:blipFill>
        <p:spPr>
          <a:xfrm>
            <a:off x="0" y="4327208"/>
            <a:ext cx="9436100" cy="18957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247899" y="5346700"/>
            <a:ext cx="5410200" cy="10604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4012879"/>
            <a:ext cx="8924925" cy="2083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3173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171700" y="58293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699" y="4978401"/>
            <a:ext cx="4978401" cy="11176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55750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85737" y="4150455"/>
            <a:ext cx="9991725" cy="2468301"/>
            <a:chOff x="185737" y="4150455"/>
            <a:chExt cx="9991725" cy="24683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4218456"/>
              <a:ext cx="9991725" cy="2400300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18491796">
              <a:off x="7295680" y="4408723"/>
              <a:ext cx="2231035" cy="17145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0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3852381"/>
            <a:ext cx="9991725" cy="240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DIAGRAM: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34805"/>
              </p:ext>
            </p:extLst>
          </p:nvPr>
        </p:nvGraphicFramePr>
        <p:xfrm>
          <a:off x="7746999" y="180971"/>
          <a:ext cx="4330702" cy="396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986">
                  <a:extLst>
                    <a:ext uri="{9D8B030D-6E8A-4147-A177-3AD203B41FA5}">
                      <a16:colId xmlns:a16="http://schemas.microsoft.com/office/drawing/2014/main" val="430917868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1038741502"/>
                    </a:ext>
                  </a:extLst>
                </a:gridCol>
                <a:gridCol w="907745">
                  <a:extLst>
                    <a:ext uri="{9D8B030D-6E8A-4147-A177-3AD203B41FA5}">
                      <a16:colId xmlns:a16="http://schemas.microsoft.com/office/drawing/2014/main" val="451062411"/>
                    </a:ext>
                  </a:extLst>
                </a:gridCol>
                <a:gridCol w="1374226">
                  <a:extLst>
                    <a:ext uri="{9D8B030D-6E8A-4147-A177-3AD203B41FA5}">
                      <a16:colId xmlns:a16="http://schemas.microsoft.com/office/drawing/2014/main" val="1688265511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049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A(t+1)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5850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73939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6879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8037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1443"/>
                  </a:ext>
                </a:extLst>
              </a:tr>
              <a:tr h="36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88588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169565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77016"/>
                  </a:ext>
                </a:extLst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Analysis of 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6A9DCB"/>
                </a:solidFill>
              </a:rPr>
              <a:t>EQ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ENTIAL CIRCUITS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1700" y="3509963"/>
            <a:ext cx="2692400" cy="4746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 JK FLIP-FLOP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CIRCUIT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219200"/>
            <a:ext cx="10071100" cy="50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EQUATIONS FOR FLIP FLOP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8399"/>
            <a:ext cx="100488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EQUATIONS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34200" y="365126"/>
                <a:ext cx="4419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200" y="365126"/>
                <a:ext cx="4419600" cy="58118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5" y="1152525"/>
            <a:ext cx="5848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 &amp; INPUT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1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  &amp; FLIP-FLOP INPUTS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0" y="1752600"/>
              <a:ext cx="4178299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6900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41909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0423710"/>
                  </p:ext>
                </p:extLst>
              </p:nvPr>
            </p:nvGraphicFramePr>
            <p:xfrm>
              <a:off x="1168400" y="1752600"/>
              <a:ext cx="4178299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6900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41909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682" t="-172464" r="-305682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043" t="-172464" r="-289855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041" t="-172464" r="-104082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041" t="-172464" r="-4082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  &amp; FLIP-FLOP INPUTS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1" y="1752600"/>
              <a:ext cx="4610101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51949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46459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746459">
                      <a:extLst>
                        <a:ext uri="{9D8B030D-6E8A-4147-A177-3AD203B41FA5}">
                          <a16:colId xmlns:a16="http://schemas.microsoft.com/office/drawing/2014/main" val="3982626202"/>
                        </a:ext>
                      </a:extLst>
                    </a:gridCol>
                    <a:gridCol w="418949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490438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25477"/>
                  </p:ext>
                </p:extLst>
              </p:nvPr>
            </p:nvGraphicFramePr>
            <p:xfrm>
              <a:off x="1168401" y="1752600"/>
              <a:ext cx="4610101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51949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46459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746459">
                      <a:extLst>
                        <a:ext uri="{9D8B030D-6E8A-4147-A177-3AD203B41FA5}">
                          <a16:colId xmlns:a16="http://schemas.microsoft.com/office/drawing/2014/main" val="3982626202"/>
                        </a:ext>
                      </a:extLst>
                    </a:gridCol>
                    <a:gridCol w="418949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490438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5194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0000" t="-172464" r="-27541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8841" t="-172464" r="-386957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2346" t="-172464" r="-22963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1111" t="-172464" r="-106667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2967" t="-172464" r="-5495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  &amp; FLIP-FLOP INPUTS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1" y="1752600"/>
              <a:ext cx="4051298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8757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8271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439297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1425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7478583"/>
                  </p:ext>
                </p:extLst>
              </p:nvPr>
            </p:nvGraphicFramePr>
            <p:xfrm>
              <a:off x="1168401" y="1752600"/>
              <a:ext cx="4051298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8757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8271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439297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1425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444" t="-172464" r="-3875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1176" t="-172464" r="-228235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105" t="-172464" r="-10421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105" t="-172464" r="-4211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  &amp; FLIP-FLOP INPUTS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1" y="1752600"/>
              <a:ext cx="4051298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8757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8271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439297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1425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309818"/>
                  </p:ext>
                </p:extLst>
              </p:nvPr>
            </p:nvGraphicFramePr>
            <p:xfrm>
              <a:off x="1168401" y="1752600"/>
              <a:ext cx="4051298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8757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78271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439297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14259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578757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444" t="-172464" r="-3875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1176" t="-172464" r="-228235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105" t="-172464" r="-10421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105" t="-172464" r="-4211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155700"/>
                <a:ext cx="4419600" cy="502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5614486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7171698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1798073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7511998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03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093728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5928531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7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22708460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1624345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EQUATIONS FOR FLIP FLOP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1699"/>
                <a:ext cx="10515600" cy="1973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1699"/>
            <a:ext cx="1014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0291369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7787715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50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4185836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2793524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6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1956693"/>
                  </p:ext>
                </p:extLst>
              </p:nvPr>
            </p:nvGraphicFramePr>
            <p:xfrm>
              <a:off x="1168402" y="1752600"/>
              <a:ext cx="5245097" cy="44831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5762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615762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832758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691616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736600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444500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520700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406399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21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671" t="-172464" r="-300000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488" t="-172464" r="-154651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3871" t="-172464" r="-114516" b="-8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060" t="-172464" r="-5970" b="-8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6139015"/>
                  </p:ext>
                </p:extLst>
              </p:nvPr>
            </p:nvGraphicFramePr>
            <p:xfrm>
              <a:off x="8115301" y="3159124"/>
              <a:ext cx="3962398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259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509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71699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746" r="-729114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67" t="-746" r="-668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746" r="-257857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128571" r="-2578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714" t="-427619" r="-25785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0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68402" y="1752601"/>
              <a:ext cx="8928099" cy="442436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48138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1048138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141750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1177255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1253826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756619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886325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64853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691764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119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8560894"/>
                  </p:ext>
                </p:extLst>
              </p:nvPr>
            </p:nvGraphicFramePr>
            <p:xfrm>
              <a:off x="1168402" y="1752601"/>
              <a:ext cx="8928099" cy="442436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48138">
                      <a:extLst>
                        <a:ext uri="{9D8B030D-6E8A-4147-A177-3AD203B41FA5}">
                          <a16:colId xmlns:a16="http://schemas.microsoft.com/office/drawing/2014/main" val="3682369870"/>
                        </a:ext>
                      </a:extLst>
                    </a:gridCol>
                    <a:gridCol w="1048138">
                      <a:extLst>
                        <a:ext uri="{9D8B030D-6E8A-4147-A177-3AD203B41FA5}">
                          <a16:colId xmlns:a16="http://schemas.microsoft.com/office/drawing/2014/main" val="854758098"/>
                        </a:ext>
                      </a:extLst>
                    </a:gridCol>
                    <a:gridCol w="1417504">
                      <a:extLst>
                        <a:ext uri="{9D8B030D-6E8A-4147-A177-3AD203B41FA5}">
                          <a16:colId xmlns:a16="http://schemas.microsoft.com/office/drawing/2014/main" val="1903025957"/>
                        </a:ext>
                      </a:extLst>
                    </a:gridCol>
                    <a:gridCol w="1177255">
                      <a:extLst>
                        <a:ext uri="{9D8B030D-6E8A-4147-A177-3AD203B41FA5}">
                          <a16:colId xmlns:a16="http://schemas.microsoft.com/office/drawing/2014/main" val="1526292725"/>
                        </a:ext>
                      </a:extLst>
                    </a:gridCol>
                    <a:gridCol w="1253826">
                      <a:extLst>
                        <a:ext uri="{9D8B030D-6E8A-4147-A177-3AD203B41FA5}">
                          <a16:colId xmlns:a16="http://schemas.microsoft.com/office/drawing/2014/main" val="4226985157"/>
                        </a:ext>
                      </a:extLst>
                    </a:gridCol>
                    <a:gridCol w="756619">
                      <a:extLst>
                        <a:ext uri="{9D8B030D-6E8A-4147-A177-3AD203B41FA5}">
                          <a16:colId xmlns:a16="http://schemas.microsoft.com/office/drawing/2014/main" val="2265857404"/>
                        </a:ext>
                      </a:extLst>
                    </a:gridCol>
                    <a:gridCol w="886325">
                      <a:extLst>
                        <a:ext uri="{9D8B030D-6E8A-4147-A177-3AD203B41FA5}">
                          <a16:colId xmlns:a16="http://schemas.microsoft.com/office/drawing/2014/main" val="1040987928"/>
                        </a:ext>
                      </a:extLst>
                    </a:gridCol>
                    <a:gridCol w="648530">
                      <a:extLst>
                        <a:ext uri="{9D8B030D-6E8A-4147-A177-3AD203B41FA5}">
                          <a16:colId xmlns:a16="http://schemas.microsoft.com/office/drawing/2014/main" val="822307571"/>
                        </a:ext>
                      </a:extLst>
                    </a:gridCol>
                    <a:gridCol w="691764">
                      <a:extLst>
                        <a:ext uri="{9D8B030D-6E8A-4147-A177-3AD203B41FA5}">
                          <a16:colId xmlns:a16="http://schemas.microsoft.com/office/drawing/2014/main" val="1607828039"/>
                        </a:ext>
                      </a:extLst>
                    </a:gridCol>
                  </a:tblGrid>
                  <a:tr h="7119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PRESENT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NEXT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FLIP-</a:t>
                          </a: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FLOP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 INPUT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9048255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903" t="-173529" r="-298387" b="-8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4110" t="-173529" r="-153425" b="-8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6415" t="-173529" r="-111321" b="-8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6842" t="-173529" r="-3509" b="-81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64240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040367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3459722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420619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062823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271519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24900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244047"/>
                      </a:ext>
                    </a:extLst>
                  </a:tr>
                  <a:tr h="41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307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20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INPUT, FLIP-FLOP INPUTS &amp; NEXT STATE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2" y="1752601"/>
          <a:ext cx="6642099" cy="43687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1068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1171068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1583755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1315328">
                  <a:extLst>
                    <a:ext uri="{9D8B030D-6E8A-4147-A177-3AD203B41FA5}">
                      <a16:colId xmlns:a16="http://schemas.microsoft.com/office/drawing/2014/main" val="1526292725"/>
                    </a:ext>
                  </a:extLst>
                </a:gridCol>
                <a:gridCol w="1400880">
                  <a:extLst>
                    <a:ext uri="{9D8B030D-6E8A-4147-A177-3AD203B41FA5}">
                      <a16:colId xmlns:a16="http://schemas.microsoft.com/office/drawing/2014/main" val="4226985157"/>
                    </a:ext>
                  </a:extLst>
                </a:gridCol>
              </a:tblGrid>
              <a:tr h="7030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407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6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1587501"/>
            <a:ext cx="10396538" cy="4811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4100" y="469900"/>
                <a:ext cx="50546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469900"/>
                <a:ext cx="50546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8401" y="1752600"/>
          <a:ext cx="4216401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2300" y="1025104"/>
                <a:ext cx="6210300" cy="5616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00" y="1025104"/>
                <a:ext cx="6210300" cy="5616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34250" y="1212285"/>
                <a:ext cx="36576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0" y="1212285"/>
                <a:ext cx="36576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42200" y="2948151"/>
                <a:ext cx="3721100" cy="443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2948151"/>
                <a:ext cx="3721100" cy="443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27900" y="3760624"/>
                <a:ext cx="4470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3760624"/>
                <a:ext cx="44704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42200" y="4573097"/>
                <a:ext cx="4470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4573097"/>
                <a:ext cx="4470400" cy="43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34250" y="5385570"/>
                <a:ext cx="46863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0" y="5385570"/>
                <a:ext cx="4686300" cy="43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42200" y="6045549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6045549"/>
                <a:ext cx="4025900" cy="43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8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5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EQUATIONS FOR FLIP FLOP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1699"/>
                <a:ext cx="10515600" cy="1973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1699"/>
                <a:ext cx="10515600" cy="19732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1699"/>
            <a:ext cx="1014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3206764"/>
                <a:ext cx="19177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0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025104"/>
                <a:ext cx="40259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1764472"/>
                <a:ext cx="4025900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2479268"/>
                <a:ext cx="4025900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02550" y="6263246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6263246"/>
                <a:ext cx="191770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97800" y="4298528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298528"/>
                <a:ext cx="4025900" cy="43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02550" y="5041515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5041515"/>
                <a:ext cx="4025900" cy="43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39000" y="5672667"/>
                <a:ext cx="40259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672667"/>
                <a:ext cx="4025900" cy="43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97800" y="3129728"/>
                <a:ext cx="19177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3129728"/>
                <a:ext cx="1917700" cy="43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B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5390" y="1295400"/>
                <a:ext cx="36576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0" y="1295400"/>
                <a:ext cx="36576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40550" y="2150969"/>
                <a:ext cx="1348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50" y="2150969"/>
                <a:ext cx="13480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88611" y="2150969"/>
                <a:ext cx="34287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⨁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11" y="2150969"/>
                <a:ext cx="34287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74112" y="3086171"/>
                <a:ext cx="41192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⨁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12" y="3086171"/>
                <a:ext cx="41192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8200" y="5077607"/>
                <a:ext cx="5994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5077607"/>
                <a:ext cx="5994400" cy="43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74706" y="4099940"/>
                <a:ext cx="5465488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06" y="4099940"/>
                <a:ext cx="5465488" cy="43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6556" y="6093005"/>
                <a:ext cx="5994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/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6" y="6093005"/>
                <a:ext cx="5994400" cy="43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B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66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3156" y="1432105"/>
                <a:ext cx="5994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156" y="1432105"/>
                <a:ext cx="59944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83945" y="2307976"/>
                <a:ext cx="3934756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0.0.0+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45" y="2307976"/>
                <a:ext cx="3934756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24499" y="3167382"/>
                <a:ext cx="3721101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3167382"/>
                <a:ext cx="3721101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24499" y="4026788"/>
                <a:ext cx="2463802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4026788"/>
                <a:ext cx="2463802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STATE FOR FLIP FLOP A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8401" y="1752600"/>
          <a:ext cx="4216400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3581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  <a:p>
            <a:pPr marL="1371600" lvl="3" indent="0"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3156" y="1432105"/>
                <a:ext cx="5994400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156" y="1432105"/>
                <a:ext cx="5994400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TABLE: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STATE,  INPUT, NEXT STATE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13100" y="1549400"/>
          <a:ext cx="5765800" cy="4203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1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41518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4209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62" y="1334769"/>
            <a:ext cx="56292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2" y="1308100"/>
            <a:ext cx="5629275" cy="541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 rot="16200000">
            <a:off x="502778" y="3473132"/>
            <a:ext cx="3028158" cy="11938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04714"/>
            <a:ext cx="5629275" cy="541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61173" y="1204714"/>
            <a:ext cx="1243630" cy="11938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3400" cy="9429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55100" y="138112"/>
          <a:ext cx="303530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368236987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854758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0302595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62986329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1195638885"/>
                    </a:ext>
                  </a:extLst>
                </a:gridCol>
              </a:tblGrid>
              <a:tr h="51505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48255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6424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4036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5972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206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282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71519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24900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44047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07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1163637"/>
            <a:ext cx="5629275" cy="5419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9325272">
            <a:off x="2247900" y="3473133"/>
            <a:ext cx="3987800" cy="11938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5568</Words>
  <Application>Microsoft Office PowerPoint</Application>
  <PresentationFormat>Widescreen</PresentationFormat>
  <Paragraphs>4488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Office Theme</vt:lpstr>
      <vt:lpstr>Analysis of  CLOCKED SEQENTIAL CIRCUITS</vt:lpstr>
      <vt:lpstr>ANALYSIS OF CLOCKED SEQENTIAL CIRCUITS</vt:lpstr>
      <vt:lpstr>CIRCUIT DIAGRAM</vt:lpstr>
      <vt:lpstr>CIRCUIT DIAGRAM</vt:lpstr>
      <vt:lpstr>STATE EQUATIONS  </vt:lpstr>
      <vt:lpstr>STATE EQUATIONS FOR FLIP FLOP A  </vt:lpstr>
      <vt:lpstr>STATE EQUATIONS FOR FLIP FLOP A</vt:lpstr>
      <vt:lpstr>STATE EQUATIONS FOR FLIP FLOP A</vt:lpstr>
      <vt:lpstr>STATE EQUATIONS FOR FLIP FLOP A</vt:lpstr>
      <vt:lpstr>STATE EQUATIONS FOR FLIP FLOP B</vt:lpstr>
      <vt:lpstr>STATE EQUATIONS FOR OUTPUT y</vt:lpstr>
      <vt:lpstr>STATE EQUATIONS</vt:lpstr>
      <vt:lpstr>STATE TABLE </vt:lpstr>
      <vt:lpstr>STATE TABLE: PRESENT STATE </vt:lpstr>
      <vt:lpstr>STATE TABLE: PRESENT STATE &amp; INPUT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STATE,INPUT &amp; NEXT STATE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 PRESENT STATE, INPUT, NEXT STATE &amp; OUTPUT </vt:lpstr>
      <vt:lpstr>STATE TABLE: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ANALYSIS OF CLOCKED SEQENTIAL CIRCUITS  </vt:lpstr>
      <vt:lpstr>FLIP FLOP EQUATIONS</vt:lpstr>
      <vt:lpstr>FLIP FLOP EQUATIONS</vt:lpstr>
      <vt:lpstr>Analysis of  CLOCKED SEQENTIAL CIRCUITS</vt:lpstr>
      <vt:lpstr>CIRCUIT DIAGRAM</vt:lpstr>
      <vt:lpstr>STATE EQUATION (INPUT EQUATION) </vt:lpstr>
      <vt:lpstr>STATE TABLE: PRESENT STATE </vt:lpstr>
      <vt:lpstr>STATE TABLE: PRESENT STATE,INPUT  </vt:lpstr>
      <vt:lpstr>STATE TABLE: PRESENT STATE,INPUT  </vt:lpstr>
      <vt:lpstr>STATE TABLE: PRESENT STATE,INPUT  </vt:lpstr>
      <vt:lpstr>STATE TABLE: PRESENT STATE,INPUT, NEXT STATE  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STATE DIAGRAM:</vt:lpstr>
      <vt:lpstr>Analysis of  CLOCKED SEQENTIAL CIRCUITS</vt:lpstr>
      <vt:lpstr>CIRCUIT DIAGRAM</vt:lpstr>
      <vt:lpstr>STATE EQUATIONS  </vt:lpstr>
      <vt:lpstr>STATE TABLE: PRESENT STATE &amp; INPUT </vt:lpstr>
      <vt:lpstr>STATE TABLE: PRESENT STATE, INPUT  &amp; FLIP-FLOP INPUTS </vt:lpstr>
      <vt:lpstr>STATE TABLE: PRESENT STATE, INPUT  &amp; FLIP-FLOP INPUTS </vt:lpstr>
      <vt:lpstr>STATE TABLE: PRESENT STATE, INPUT  &amp; FLIP-FLOP INPUTS </vt:lpstr>
      <vt:lpstr>STATE TABLE: PRESENT STATE, INPUT  &amp; FLIP-FLOP INPUTS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STATE TABLE: PRESENT STATE, INPUT, FLIP-FLOP INPUTS &amp; NEXT STATE </vt:lpstr>
      <vt:lpstr>JK-FLIP-FLOP </vt:lpstr>
      <vt:lpstr>STATE TABLE: PRESENT STATE,  INPUT, NEXT STATE FOR FLIP FLOP A </vt:lpstr>
      <vt:lpstr>STATE TABLE: PRESENT STATE,  INPUT, NEXT STATE FOR FLIP FLOP A </vt:lpstr>
      <vt:lpstr>STATE TABLE: PRESENT STATE,  INPUT, NEXT STATE FOR FLIP FLOP A </vt:lpstr>
      <vt:lpstr>STATE TABLE: PRESENT STATE,  INPUT, NEXT STATE FOR FLIP FLOP A </vt:lpstr>
      <vt:lpstr>STATE TABLE: PRESENT STATE,  INPUT, NEXT STATE FOR FLIP FLOP A </vt:lpstr>
      <vt:lpstr>STATE TABLE: PRESENT STATE,  INPUT, NEXT STATE FOR FLIP FLOP A </vt:lpstr>
      <vt:lpstr>STATE TABLE: PRESENT STATE,  INPUT, NEXT STATE FOR FLIP FLOP B </vt:lpstr>
      <vt:lpstr>STATE TABLE: PRESENT STATE,  INPUT, NEXT STATE FOR FLIP FLOP B</vt:lpstr>
      <vt:lpstr>STATE TABLE: PRESENT STATE,  INPUT, NEXT STATE FOR FLIP FLOP A </vt:lpstr>
      <vt:lpstr>STATE TABLE: PRESENT STATE,  INPUT, NEXT STATE</vt:lpstr>
      <vt:lpstr>STATE DIAGRAM</vt:lpstr>
      <vt:lpstr>STATE DIAGRAM</vt:lpstr>
      <vt:lpstr>STATE DIAGRAM</vt:lpstr>
      <vt:lpstr>STATE DIAGRAM</vt:lpstr>
      <vt:lpstr>STATE DIAGRAM</vt:lpstr>
      <vt:lpstr>STATE DIAGRAM</vt:lpstr>
      <vt:lpstr>STATE DIAGRAM</vt:lpstr>
      <vt:lpstr>STATE DIAGRAM</vt:lpstr>
      <vt:lpstr>STATE DIAGRAM</vt:lpstr>
      <vt:lpstr>STATE DIAGRAM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CLOCKED SEQENTIAL CIRCUITS</dc:title>
  <dc:creator>Windows User</dc:creator>
  <cp:lastModifiedBy>Windows User</cp:lastModifiedBy>
  <cp:revision>182</cp:revision>
  <dcterms:created xsi:type="dcterms:W3CDTF">2020-04-12T21:02:05Z</dcterms:created>
  <dcterms:modified xsi:type="dcterms:W3CDTF">2020-04-19T07:14:30Z</dcterms:modified>
</cp:coreProperties>
</file>