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70" r:id="rId15"/>
    <p:sldId id="274" r:id="rId16"/>
    <p:sldId id="273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8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4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9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6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3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2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F4A7-06AF-4401-8665-6A51801F11E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8FE91-3D67-468C-9CEA-B09458B8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1.png"/><Relationship Id="rId4" Type="http://schemas.openxmlformats.org/officeDocument/2006/relationships/image" Target="../media/image2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1.png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9525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SEQUENTIAL CIRCUIT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1300"/>
            <a:ext cx="9144000" cy="12065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b="1" dirty="0" smtClean="0"/>
              <a:t>EXAMPLE 1 </a:t>
            </a:r>
            <a:r>
              <a:rPr lang="en-US" dirty="0" smtClean="0"/>
              <a:t>using</a:t>
            </a:r>
            <a:r>
              <a:rPr lang="en-US" b="1" dirty="0" smtClean="0"/>
              <a:t> D </a:t>
            </a:r>
            <a:r>
              <a:rPr lang="en-US" dirty="0" smtClean="0"/>
              <a:t>Flip Flop</a:t>
            </a:r>
          </a:p>
          <a:p>
            <a:pPr algn="r"/>
            <a:endParaRPr lang="en-US" b="1" dirty="0" smtClean="0"/>
          </a:p>
          <a:p>
            <a:pPr algn="r"/>
            <a:r>
              <a:rPr lang="en-US" i="1" dirty="0" smtClean="0"/>
              <a:t>LECTURE 8</a:t>
            </a:r>
          </a:p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49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5892390"/>
                  </p:ext>
                </p:extLst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5892390"/>
                  </p:ext>
                </p:extLst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1" t="-175309" r="-5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1" t="-175309" r="-4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32" t="-175309" r="-300568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43" t="-175309" r="-2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43" t="-175309" r="-1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43" t="-175309" r="-2286" b="-3432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3314700" y="4068112"/>
            <a:ext cx="2133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83872068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57492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83872068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57492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738" t="-11765" r="-56028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8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7275957"/>
                  </p:ext>
                </p:extLst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7275957"/>
                  </p:ext>
                </p:extLst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1" t="-175309" r="-5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1" t="-175309" r="-4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32" t="-175309" r="-300568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43" t="-175309" r="-2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43" t="-175309" r="-1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43" t="-175309" r="-2286" b="-3432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3289300" y="4538012"/>
            <a:ext cx="2133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9939163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57492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9939163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57492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738" t="-11765" r="-56028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09917426"/>
                  </p:ext>
                </p:extLst>
              </p:nvPr>
            </p:nvGraphicFramePr>
            <p:xfrm>
              <a:off x="1778000" y="2972737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09917426"/>
                  </p:ext>
                </p:extLst>
              </p:nvPr>
            </p:nvGraphicFramePr>
            <p:xfrm>
              <a:off x="1778000" y="2972737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1" t="-175309" r="-5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1" t="-175309" r="-4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32" t="-175309" r="-300568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43" t="-175309" r="-2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43" t="-175309" r="-1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43" t="-175309" r="-2286" b="-3432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3352800" y="4957112"/>
            <a:ext cx="2133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66913262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57492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66913262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57492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738" t="-11765" r="-56028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45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10044711"/>
                  </p:ext>
                </p:extLst>
              </p:nvPr>
            </p:nvGraphicFramePr>
            <p:xfrm>
              <a:off x="1778000" y="2972737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10044711"/>
                  </p:ext>
                </p:extLst>
              </p:nvPr>
            </p:nvGraphicFramePr>
            <p:xfrm>
              <a:off x="1778000" y="2972737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1" t="-175309" r="-5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1" t="-175309" r="-4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32" t="-175309" r="-300568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43" t="-175309" r="-2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43" t="-175309" r="-1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43" t="-175309" r="-2286" b="-3432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3327400" y="5236512"/>
            <a:ext cx="2133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3487930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57492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3487930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57492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738" t="-11765" r="-56028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8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80506377"/>
                  </p:ext>
                </p:extLst>
              </p:nvPr>
            </p:nvGraphicFramePr>
            <p:xfrm>
              <a:off x="8343902" y="187327"/>
              <a:ext cx="3708396" cy="27686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8066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798002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413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92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92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92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92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80506377"/>
                  </p:ext>
                </p:extLst>
              </p:nvPr>
            </p:nvGraphicFramePr>
            <p:xfrm>
              <a:off x="8343902" y="187327"/>
              <a:ext cx="3708396" cy="27686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8066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9144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0" t="-238462" r="-50196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980" t="-238462" r="-40693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38462" r="-30294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38462" r="-20294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960" t="-238462" r="-104950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9020" t="-238462" r="-3922" b="-39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7332864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7332864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3352800" y="2590800"/>
            <a:ext cx="355600" cy="3651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17800" y="2933700"/>
            <a:ext cx="355600" cy="3651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34933985"/>
                  </p:ext>
                </p:extLst>
              </p:nvPr>
            </p:nvGraphicFramePr>
            <p:xfrm>
              <a:off x="8343902" y="187327"/>
              <a:ext cx="2472264" cy="27686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8066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798002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413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92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92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92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92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34933985"/>
                  </p:ext>
                </p:extLst>
              </p:nvPr>
            </p:nvGraphicFramePr>
            <p:xfrm>
              <a:off x="8343902" y="187327"/>
              <a:ext cx="2472264" cy="27686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8066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9144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0" t="-238462" r="-30294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80" t="-238462" r="-20294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970" t="-238462" r="-104950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38462" r="-3922" b="-39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7332864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7332864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3352800" y="2590800"/>
            <a:ext cx="355600" cy="3651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17800" y="2933700"/>
            <a:ext cx="355600" cy="3651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178230"/>
                  </p:ext>
                </p:extLst>
              </p:nvPr>
            </p:nvGraphicFramePr>
            <p:xfrm>
              <a:off x="8343902" y="187327"/>
              <a:ext cx="3708396" cy="27686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8066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798002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413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92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92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92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92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178230"/>
                  </p:ext>
                </p:extLst>
              </p:nvPr>
            </p:nvGraphicFramePr>
            <p:xfrm>
              <a:off x="8343902" y="187327"/>
              <a:ext cx="3708396" cy="27686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8066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618066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9144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0" t="-238462" r="-50196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980" t="-238462" r="-40693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38462" r="-30294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38462" r="-20294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960" t="-238462" r="-104950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9020" t="-238462" r="-3922" b="-39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7332864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7332864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3352800" y="2590800"/>
            <a:ext cx="355600" cy="3651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17800" y="2933700"/>
            <a:ext cx="355600" cy="3651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800398"/>
                  </p:ext>
                </p:extLst>
              </p:nvPr>
            </p:nvGraphicFramePr>
            <p:xfrm>
              <a:off x="5727700" y="41497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800398"/>
                  </p:ext>
                </p:extLst>
              </p:nvPr>
            </p:nvGraphicFramePr>
            <p:xfrm>
              <a:off x="5727700" y="41497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Oval 8"/>
          <p:cNvSpPr/>
          <p:nvPr/>
        </p:nvSpPr>
        <p:spPr>
          <a:xfrm flipV="1">
            <a:off x="7416800" y="5118099"/>
            <a:ext cx="355600" cy="769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00552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INPUT EQUATIONS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7332864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7332864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3352800" y="2590800"/>
            <a:ext cx="355600" cy="3651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17800" y="2933700"/>
            <a:ext cx="355600" cy="3651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41800" y="1724280"/>
                <a:ext cx="2971800" cy="1733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nary>
                        <m:naryPr>
                          <m:chr m:val="⨁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800" y="1724280"/>
                <a:ext cx="2971800" cy="1733039"/>
              </a:xfrm>
              <a:prstGeom prst="rect">
                <a:avLst/>
              </a:prstGeom>
              <a:blipFill>
                <a:blip r:embed="rId3"/>
                <a:stretch>
                  <a:fillRect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800398"/>
                  </p:ext>
                </p:extLst>
              </p:nvPr>
            </p:nvGraphicFramePr>
            <p:xfrm>
              <a:off x="5727700" y="41497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800398"/>
                  </p:ext>
                </p:extLst>
              </p:nvPr>
            </p:nvGraphicFramePr>
            <p:xfrm>
              <a:off x="5727700" y="41497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Oval 8"/>
          <p:cNvSpPr/>
          <p:nvPr/>
        </p:nvSpPr>
        <p:spPr>
          <a:xfrm flipV="1">
            <a:off x="7416800" y="5118099"/>
            <a:ext cx="355600" cy="769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02700" y="4636359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700" y="4636359"/>
                <a:ext cx="2971800" cy="12010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IMPLEMENTATIONS OF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352550"/>
            <a:ext cx="107315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9525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SEQUENTIAL CIRCUIT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1300"/>
            <a:ext cx="9144000" cy="12065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b="1" dirty="0" smtClean="0"/>
              <a:t>EXAMPLE 1 </a:t>
            </a:r>
            <a:r>
              <a:rPr lang="en-US" dirty="0" smtClean="0"/>
              <a:t>using</a:t>
            </a:r>
            <a:r>
              <a:rPr lang="en-US" b="1" dirty="0" smtClean="0"/>
              <a:t> T </a:t>
            </a:r>
            <a:r>
              <a:rPr lang="en-US" dirty="0" smtClean="0"/>
              <a:t>Flip Flop</a:t>
            </a:r>
          </a:p>
          <a:p>
            <a:pPr algn="r"/>
            <a:endParaRPr lang="en-US" b="1" dirty="0" smtClean="0"/>
          </a:p>
          <a:p>
            <a:pPr algn="r"/>
            <a:r>
              <a:rPr lang="en-US" i="1" dirty="0" smtClean="0"/>
              <a:t>LECTURE 8</a:t>
            </a:r>
          </a:p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92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STEPS FOR SEQUENTIAL CIRCUIT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</a:p>
          <a:p>
            <a:r>
              <a:rPr lang="en-US" dirty="0" smtClean="0"/>
              <a:t>State Reduction And Assignment</a:t>
            </a:r>
          </a:p>
          <a:p>
            <a:r>
              <a:rPr lang="en-US" dirty="0" smtClean="0"/>
              <a:t>Next State Table</a:t>
            </a:r>
          </a:p>
          <a:p>
            <a:r>
              <a:rPr lang="en-US" dirty="0" smtClean="0"/>
              <a:t>Flip Flop Transition Table (FLIP FLOP Selection)</a:t>
            </a:r>
          </a:p>
          <a:p>
            <a:r>
              <a:rPr lang="en-US" dirty="0" smtClean="0"/>
              <a:t>Simplification</a:t>
            </a:r>
          </a:p>
          <a:p>
            <a:r>
              <a:rPr lang="en-US" dirty="0" smtClean="0"/>
              <a:t>Input/output Equations</a:t>
            </a:r>
          </a:p>
          <a:p>
            <a:r>
              <a:rPr lang="en-US" dirty="0" smtClean="0"/>
              <a:t>Implementations of Equation(Logic Diagram)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STEPS FOR SEQUENTIAL CIRCUIT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</a:p>
          <a:p>
            <a:r>
              <a:rPr lang="en-US" dirty="0"/>
              <a:t>Next State Table</a:t>
            </a:r>
          </a:p>
          <a:p>
            <a:r>
              <a:rPr lang="en-US" dirty="0" smtClean="0"/>
              <a:t>State Reduction And Assignment</a:t>
            </a:r>
          </a:p>
          <a:p>
            <a:r>
              <a:rPr lang="en-US" dirty="0" smtClean="0"/>
              <a:t>Flip Flop Transition Table (FLIP FLOP Selection)</a:t>
            </a:r>
          </a:p>
          <a:p>
            <a:r>
              <a:rPr lang="en-US" dirty="0" smtClean="0"/>
              <a:t>Simplification</a:t>
            </a:r>
          </a:p>
          <a:p>
            <a:r>
              <a:rPr lang="en-US" dirty="0" smtClean="0"/>
              <a:t>Input/output Equations</a:t>
            </a:r>
          </a:p>
          <a:p>
            <a:r>
              <a:rPr lang="en-US" dirty="0" smtClean="0"/>
              <a:t>Implementations of Equation(Logic Diagram)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1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7400" y="956439"/>
            <a:ext cx="67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00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22900" y="50545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67400" y="543164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48000" y="30733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60747" y="2966791"/>
            <a:ext cx="88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Arc 15"/>
          <p:cNvSpPr/>
          <p:nvPr/>
        </p:nvSpPr>
        <p:spPr>
          <a:xfrm>
            <a:off x="5208598" y="1594837"/>
            <a:ext cx="3581400" cy="3112302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5400000">
            <a:off x="5543548" y="2660653"/>
            <a:ext cx="2463804" cy="3670300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3746495" y="2692399"/>
            <a:ext cx="3213103" cy="3166679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6200000">
            <a:off x="4068743" y="1269197"/>
            <a:ext cx="2706708" cy="3430606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31206" y="3176877"/>
            <a:ext cx="67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01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1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40700" y="338374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0    1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700" y="3383746"/>
                <a:ext cx="965200" cy="954107"/>
              </a:xfrm>
              <a:prstGeom prst="rect">
                <a:avLst/>
              </a:prstGeom>
              <a:blipFill>
                <a:blip r:embed="rId2"/>
                <a:stretch>
                  <a:fillRect l="-12579" r="-5031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51500" y="121204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0    0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00" y="1212046"/>
                <a:ext cx="965200" cy="954107"/>
              </a:xfrm>
              <a:prstGeom prst="rect">
                <a:avLst/>
              </a:prstGeom>
              <a:blipFill>
                <a:blip r:embed="rId3"/>
                <a:stretch>
                  <a:fillRect l="-12658" r="-5696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422900" y="50545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75300" y="517444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0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00" y="5174446"/>
                <a:ext cx="965200" cy="954107"/>
              </a:xfrm>
              <a:prstGeom prst="rect">
                <a:avLst/>
              </a:prstGeom>
              <a:blipFill>
                <a:blip r:embed="rId4"/>
                <a:stretch>
                  <a:fillRect l="-13291" r="-506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3048000" y="30733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00400" y="319324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193246"/>
                <a:ext cx="965200" cy="954107"/>
              </a:xfrm>
              <a:prstGeom prst="rect">
                <a:avLst/>
              </a:prstGeom>
              <a:blipFill>
                <a:blip r:embed="rId5"/>
                <a:stretch>
                  <a:fillRect l="-12658" r="-506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/>
          <p:cNvSpPr/>
          <p:nvPr/>
        </p:nvSpPr>
        <p:spPr>
          <a:xfrm>
            <a:off x="5208598" y="1594837"/>
            <a:ext cx="3581400" cy="3112302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5400000">
            <a:off x="5543548" y="2660653"/>
            <a:ext cx="2463804" cy="3670300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3746495" y="2692399"/>
            <a:ext cx="3213103" cy="3166679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6200000">
            <a:off x="4068743" y="1269197"/>
            <a:ext cx="2706708" cy="3430606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882900" y="1825625"/>
              <a:ext cx="5270500" cy="243160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762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51215791"/>
                  </p:ext>
                </p:extLst>
              </p:nvPr>
            </p:nvGraphicFramePr>
            <p:xfrm>
              <a:off x="2882900" y="1825625"/>
              <a:ext cx="5270500" cy="243160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762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1" t="-102469" r="-300922" b="-3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26" t="-102469" r="-202315" b="-3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2469" r="-101382" b="-3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389" t="-102469" r="-1852" b="-3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42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653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9654655"/>
                  </p:ext>
                </p:extLst>
              </p:nvPr>
            </p:nvGraphicFramePr>
            <p:xfrm>
              <a:off x="17653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1" t="-140594" r="-50285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1" t="-140594" r="-40285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32" t="-140594" r="-300568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43" t="-140594" r="-202286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43" t="-140594" r="-102286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43" t="-140594" r="-2286" b="-276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286000" y="4114800"/>
            <a:ext cx="2133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10045700" y="203200"/>
              <a:ext cx="2019300" cy="18974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731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049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7950454"/>
                  </p:ext>
                </p:extLst>
              </p:nvPr>
            </p:nvGraphicFramePr>
            <p:xfrm>
              <a:off x="10045700" y="203200"/>
              <a:ext cx="2019300" cy="18974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731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049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1" t="-4478" r="-203604" b="-388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01" t="-4478" r="-103604" b="-388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515600" y="1179007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502900" y="1530806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77500" y="1907083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515600" y="827234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7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33331371"/>
                  </p:ext>
                </p:extLst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1" t="-175309" r="-5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1" t="-175309" r="-4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32" t="-175309" r="-300568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43" t="-175309" r="-2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43" t="-175309" r="-1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43" t="-175309" r="-2286" b="-3432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298700" y="4521200"/>
            <a:ext cx="2133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10045700" y="203200"/>
              <a:ext cx="2019300" cy="18974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731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049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62771499"/>
                  </p:ext>
                </p:extLst>
              </p:nvPr>
            </p:nvGraphicFramePr>
            <p:xfrm>
              <a:off x="10045700" y="203200"/>
              <a:ext cx="2019300" cy="18974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731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049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1" t="-4478" r="-203604" b="-388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01" t="-4478" r="-103604" b="-388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515600" y="1179007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502900" y="1530806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77500" y="1907083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515600" y="827234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31218167"/>
                  </p:ext>
                </p:extLst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1" t="-175309" r="-5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1" t="-175309" r="-4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32" t="-175309" r="-300568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43" t="-175309" r="-2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43" t="-175309" r="-1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43" t="-175309" r="-2286" b="-3432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286000" y="4889500"/>
            <a:ext cx="2133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10045700" y="203200"/>
              <a:ext cx="2019300" cy="18974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731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049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48442773"/>
                  </p:ext>
                </p:extLst>
              </p:nvPr>
            </p:nvGraphicFramePr>
            <p:xfrm>
              <a:off x="10045700" y="203200"/>
              <a:ext cx="2019300" cy="18974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731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049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1" t="-4478" r="-203604" b="-388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01" t="-4478" r="-103604" b="-388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515600" y="1179007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502900" y="1530806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77500" y="1907083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515600" y="827234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14421884"/>
                  </p:ext>
                </p:extLst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1" t="-175309" r="-5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1" t="-175309" r="-4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32" t="-175309" r="-300568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43" t="-175309" r="-2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43" t="-175309" r="-1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43" t="-175309" r="-2286" b="-3432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273300" y="5312712"/>
            <a:ext cx="2133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10045700" y="203200"/>
              <a:ext cx="2019300" cy="18974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731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049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2217751"/>
                  </p:ext>
                </p:extLst>
              </p:nvPr>
            </p:nvGraphicFramePr>
            <p:xfrm>
              <a:off x="10045700" y="203200"/>
              <a:ext cx="2019300" cy="18974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731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049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1" t="-4478" r="-203604" b="-388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01" t="-4478" r="-103604" b="-388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515600" y="1179007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502900" y="1530806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77500" y="1907083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515600" y="827234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63093213"/>
                  </p:ext>
                </p:extLst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1" t="-175309" r="-5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1" t="-175309" r="-4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32" t="-175309" r="-300568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43" t="-175309" r="-2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43" t="-175309" r="-1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43" t="-175309" r="-2286" b="-3432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3340100" y="4030012"/>
            <a:ext cx="2133600" cy="1058958"/>
          </a:xfrm>
          <a:prstGeom prst="arc">
            <a:avLst>
              <a:gd name="adj1" fmla="val 11594765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10045700" y="203200"/>
              <a:ext cx="2019300" cy="18974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731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049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5107853"/>
                  </p:ext>
                </p:extLst>
              </p:nvPr>
            </p:nvGraphicFramePr>
            <p:xfrm>
              <a:off x="10045700" y="203200"/>
              <a:ext cx="2019300" cy="18974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731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049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1" t="-4478" r="-203604" b="-388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01" t="-4478" r="-103604" b="-388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515600" y="1179007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502900" y="1530806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77500" y="1907083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515600" y="827234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36416110"/>
                  </p:ext>
                </p:extLst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1" t="-175309" r="-5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1" t="-175309" r="-4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32" t="-175309" r="-300568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43" t="-175309" r="-2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43" t="-175309" r="-1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43" t="-175309" r="-2286" b="-3432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3302000" y="4392708"/>
            <a:ext cx="2133600" cy="1058958"/>
          </a:xfrm>
          <a:prstGeom prst="arc">
            <a:avLst>
              <a:gd name="adj1" fmla="val 11594765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10045700" y="203200"/>
              <a:ext cx="2019300" cy="18974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731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049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6505757"/>
                  </p:ext>
                </p:extLst>
              </p:nvPr>
            </p:nvGraphicFramePr>
            <p:xfrm>
              <a:off x="10045700" y="203200"/>
              <a:ext cx="2019300" cy="18974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731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049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1" t="-4478" r="-203604" b="-388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01" t="-4478" r="-103604" b="-388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515600" y="1179007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502900" y="1530806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77500" y="1907083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515600" y="827234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1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7400" y="956439"/>
            <a:ext cx="67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00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22900" y="50545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67400" y="543164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48000" y="30733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60747" y="2966791"/>
            <a:ext cx="88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Arc 15"/>
          <p:cNvSpPr/>
          <p:nvPr/>
        </p:nvSpPr>
        <p:spPr>
          <a:xfrm>
            <a:off x="5208598" y="1594837"/>
            <a:ext cx="3581400" cy="3112302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5400000">
            <a:off x="5543548" y="2660653"/>
            <a:ext cx="2463804" cy="3670300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3746495" y="2692399"/>
            <a:ext cx="3213103" cy="3166679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6200000">
            <a:off x="4068743" y="1269197"/>
            <a:ext cx="2706708" cy="3430606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31206" y="3176877"/>
            <a:ext cx="67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01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08406106"/>
                  </p:ext>
                </p:extLst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1" t="-175309" r="-5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1" t="-175309" r="-4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32" t="-175309" r="-300568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43" t="-175309" r="-2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43" t="-175309" r="-1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43" t="-175309" r="-2286" b="-3432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3390900" y="4888008"/>
            <a:ext cx="2133600" cy="1058958"/>
          </a:xfrm>
          <a:prstGeom prst="arc">
            <a:avLst>
              <a:gd name="adj1" fmla="val 11594765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10045700" y="203200"/>
              <a:ext cx="2019300" cy="18974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731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049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65187147"/>
                  </p:ext>
                </p:extLst>
              </p:nvPr>
            </p:nvGraphicFramePr>
            <p:xfrm>
              <a:off x="10045700" y="203200"/>
              <a:ext cx="2019300" cy="18974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731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049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1" t="-4478" r="-203604" b="-388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01" t="-4478" r="-103604" b="-388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515600" y="1179007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502900" y="1530806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77500" y="1907083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515600" y="827234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9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803400" y="2983008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7567314"/>
                  </p:ext>
                </p:extLst>
              </p:nvPr>
            </p:nvGraphicFramePr>
            <p:xfrm>
              <a:off x="1803400" y="2983008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1" t="-176543" r="-5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1" t="-176543" r="-4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32" t="-176543" r="-300568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43" t="-176543" r="-2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43" t="-176543" r="-1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43" t="-176543" r="-2286" b="-3432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3390900" y="5218208"/>
            <a:ext cx="2133600" cy="1058958"/>
          </a:xfrm>
          <a:prstGeom prst="arc">
            <a:avLst>
              <a:gd name="adj1" fmla="val 11594765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10045700" y="203200"/>
              <a:ext cx="2019300" cy="18974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731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049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58937155"/>
                  </p:ext>
                </p:extLst>
              </p:nvPr>
            </p:nvGraphicFramePr>
            <p:xfrm>
              <a:off x="10045700" y="203200"/>
              <a:ext cx="2019300" cy="18974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731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049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1" t="-4478" r="-203604" b="-388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01" t="-4478" r="-103604" b="-388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7313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515600" y="1179007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502900" y="1530806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77500" y="1907083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515600" y="827234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5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3016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556000" y="2462308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3829608"/>
                  </p:ext>
                </p:extLst>
              </p:nvPr>
            </p:nvGraphicFramePr>
            <p:xfrm>
              <a:off x="3556000" y="2462308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1" t="-175309" r="-5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1" t="-175309" r="-4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32" t="-175309" r="-300568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43" t="-175309" r="-2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43" t="-175309" r="-1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43" t="-175309" r="-2286" b="-3432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40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095095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27700" y="41497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6721180"/>
                  </p:ext>
                </p:extLst>
              </p:nvPr>
            </p:nvGraphicFramePr>
            <p:xfrm>
              <a:off x="5727700" y="41497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Oval 8"/>
          <p:cNvSpPr/>
          <p:nvPr/>
        </p:nvSpPr>
        <p:spPr>
          <a:xfrm flipV="1">
            <a:off x="7416800" y="5118099"/>
            <a:ext cx="1066800" cy="769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/>
              </p:nvPr>
            </p:nvGraphicFramePr>
            <p:xfrm>
              <a:off x="8877300" y="165100"/>
              <a:ext cx="3149598" cy="27686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2493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667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855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66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66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66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66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2703129"/>
                  </p:ext>
                </p:extLst>
              </p:nvPr>
            </p:nvGraphicFramePr>
            <p:xfrm>
              <a:off x="8877300" y="165100"/>
              <a:ext cx="3149598" cy="27686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2493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9144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63" t="-238462" r="-506977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63" t="-238462" r="-406977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8851" t="-238462" r="-302299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326" t="-238462" r="-205814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326" t="-238462" r="-105814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326" t="-238462" r="-5814" b="-3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07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0699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INPUT EQUATIONS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095095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27700" y="41497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6721180"/>
                  </p:ext>
                </p:extLst>
              </p:nvPr>
            </p:nvGraphicFramePr>
            <p:xfrm>
              <a:off x="5727700" y="41497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Oval 8"/>
          <p:cNvSpPr/>
          <p:nvPr/>
        </p:nvSpPr>
        <p:spPr>
          <a:xfrm flipV="1">
            <a:off x="7416800" y="5118099"/>
            <a:ext cx="1066800" cy="769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/>
              </p:nvPr>
            </p:nvGraphicFramePr>
            <p:xfrm>
              <a:off x="8877300" y="165100"/>
              <a:ext cx="3149598" cy="27686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2493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6674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855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66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66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66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66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2703129"/>
                  </p:ext>
                </p:extLst>
              </p:nvPr>
            </p:nvGraphicFramePr>
            <p:xfrm>
              <a:off x="8877300" y="165100"/>
              <a:ext cx="3149598" cy="27686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24933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24933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9144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63" t="-238462" r="-506977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63" t="-238462" r="-406977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8851" t="-238462" r="-302299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326" t="-238462" r="-205814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326" t="-238462" r="-105814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326" t="-238462" r="-5814" b="-3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41800" y="2590800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800" y="2590800"/>
                <a:ext cx="2971800" cy="12010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966199" y="5118099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199" y="5118099"/>
                <a:ext cx="2971800" cy="12010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7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IMPLEMENTATIONS OF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9525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SEQUENTIAL CIRCUIT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1300"/>
            <a:ext cx="9144000" cy="12065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b="1" smtClean="0"/>
              <a:t>EXAMPLE 1 </a:t>
            </a:r>
            <a:r>
              <a:rPr lang="en-US" smtClean="0"/>
              <a:t>(</a:t>
            </a:r>
            <a:r>
              <a:rPr lang="en-US" dirty="0" smtClean="0"/>
              <a:t>2 BIT SYNCHRONOUS COUNTER) using</a:t>
            </a:r>
            <a:r>
              <a:rPr lang="en-US" b="1" dirty="0" smtClean="0"/>
              <a:t> JK </a:t>
            </a:r>
            <a:r>
              <a:rPr lang="en-US" dirty="0" smtClean="0"/>
              <a:t>Flip Flop</a:t>
            </a:r>
          </a:p>
          <a:p>
            <a:pPr algn="r"/>
            <a:endParaRPr lang="en-US" b="1" dirty="0" smtClean="0"/>
          </a:p>
          <a:p>
            <a:pPr algn="r"/>
            <a:r>
              <a:rPr lang="en-US" i="1" dirty="0" smtClean="0"/>
              <a:t>LECTURE 8</a:t>
            </a:r>
          </a:p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63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STEPS FOR SEQUENTIAL CIRCUIT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</a:p>
          <a:p>
            <a:r>
              <a:rPr lang="en-US" dirty="0"/>
              <a:t>Next State Table</a:t>
            </a:r>
          </a:p>
          <a:p>
            <a:r>
              <a:rPr lang="en-US" dirty="0" smtClean="0"/>
              <a:t>State Reduction And Assignment</a:t>
            </a:r>
          </a:p>
          <a:p>
            <a:r>
              <a:rPr lang="en-US" dirty="0" smtClean="0"/>
              <a:t>Flip Flop Transition Table (FLIP FLOP Selection)</a:t>
            </a:r>
          </a:p>
          <a:p>
            <a:r>
              <a:rPr lang="en-US" dirty="0" smtClean="0"/>
              <a:t>Simplification</a:t>
            </a:r>
          </a:p>
          <a:p>
            <a:r>
              <a:rPr lang="en-US" dirty="0" smtClean="0"/>
              <a:t>Input/output Equations</a:t>
            </a:r>
          </a:p>
          <a:p>
            <a:r>
              <a:rPr lang="en-US" dirty="0" smtClean="0"/>
              <a:t>Implementations of Equation(Logic Diagram)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1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7400" y="956439"/>
            <a:ext cx="67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00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22900" y="50545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67400" y="543164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48000" y="30733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60747" y="2966791"/>
            <a:ext cx="88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Arc 15"/>
          <p:cNvSpPr/>
          <p:nvPr/>
        </p:nvSpPr>
        <p:spPr>
          <a:xfrm>
            <a:off x="5208598" y="1594837"/>
            <a:ext cx="3581400" cy="3112302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5400000">
            <a:off x="5543548" y="2660653"/>
            <a:ext cx="2463804" cy="3670300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3746495" y="2692399"/>
            <a:ext cx="3213103" cy="3166679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6200000">
            <a:off x="4068743" y="1269197"/>
            <a:ext cx="2706708" cy="3430606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31206" y="3176877"/>
            <a:ext cx="67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01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1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40700" y="338374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0    1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700" y="3383746"/>
                <a:ext cx="965200" cy="954107"/>
              </a:xfrm>
              <a:prstGeom prst="rect">
                <a:avLst/>
              </a:prstGeom>
              <a:blipFill>
                <a:blip r:embed="rId2"/>
                <a:stretch>
                  <a:fillRect l="-12579" r="-5031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51500" y="121204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0    0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00" y="1212046"/>
                <a:ext cx="965200" cy="954107"/>
              </a:xfrm>
              <a:prstGeom prst="rect">
                <a:avLst/>
              </a:prstGeom>
              <a:blipFill>
                <a:blip r:embed="rId3"/>
                <a:stretch>
                  <a:fillRect l="-12658" r="-5696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422900" y="50545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75300" y="517444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0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00" y="5174446"/>
                <a:ext cx="965200" cy="954107"/>
              </a:xfrm>
              <a:prstGeom prst="rect">
                <a:avLst/>
              </a:prstGeom>
              <a:blipFill>
                <a:blip r:embed="rId4"/>
                <a:stretch>
                  <a:fillRect l="-13291" r="-506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3048000" y="30733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00400" y="319324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193246"/>
                <a:ext cx="965200" cy="954107"/>
              </a:xfrm>
              <a:prstGeom prst="rect">
                <a:avLst/>
              </a:prstGeom>
              <a:blipFill>
                <a:blip r:embed="rId5"/>
                <a:stretch>
                  <a:fillRect l="-12658" r="-506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/>
          <p:cNvSpPr/>
          <p:nvPr/>
        </p:nvSpPr>
        <p:spPr>
          <a:xfrm>
            <a:off x="5208598" y="1594837"/>
            <a:ext cx="3581400" cy="3112302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5400000">
            <a:off x="5543548" y="2660653"/>
            <a:ext cx="2463804" cy="3670300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3746495" y="2692399"/>
            <a:ext cx="3213103" cy="3166679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6200000">
            <a:off x="4068743" y="1269197"/>
            <a:ext cx="2706708" cy="3430606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1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988300" y="32638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40700" y="338374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0    1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700" y="3383746"/>
                <a:ext cx="965200" cy="954107"/>
              </a:xfrm>
              <a:prstGeom prst="rect">
                <a:avLst/>
              </a:prstGeom>
              <a:blipFill>
                <a:blip r:embed="rId2"/>
                <a:stretch>
                  <a:fillRect l="-12579" r="-5031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5499100" y="1092200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51500" y="121204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0    0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00" y="1212046"/>
                <a:ext cx="965200" cy="954107"/>
              </a:xfrm>
              <a:prstGeom prst="rect">
                <a:avLst/>
              </a:prstGeom>
              <a:blipFill>
                <a:blip r:embed="rId3"/>
                <a:stretch>
                  <a:fillRect l="-12658" r="-5696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422900" y="50545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75300" y="517444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0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00" y="5174446"/>
                <a:ext cx="965200" cy="954107"/>
              </a:xfrm>
              <a:prstGeom prst="rect">
                <a:avLst/>
              </a:prstGeom>
              <a:blipFill>
                <a:blip r:embed="rId4"/>
                <a:stretch>
                  <a:fillRect l="-13291" r="-506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3048000" y="3073399"/>
            <a:ext cx="1270000" cy="1193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00400" y="3193246"/>
                <a:ext cx="96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193246"/>
                <a:ext cx="965200" cy="954107"/>
              </a:xfrm>
              <a:prstGeom prst="rect">
                <a:avLst/>
              </a:prstGeom>
              <a:blipFill>
                <a:blip r:embed="rId5"/>
                <a:stretch>
                  <a:fillRect l="-12658" r="-506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/>
          <p:cNvSpPr/>
          <p:nvPr/>
        </p:nvSpPr>
        <p:spPr>
          <a:xfrm>
            <a:off x="5208598" y="1594837"/>
            <a:ext cx="3581400" cy="3112302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5400000">
            <a:off x="5543548" y="2660653"/>
            <a:ext cx="2463804" cy="3670300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3746495" y="2692399"/>
            <a:ext cx="3213103" cy="3166679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6200000">
            <a:off x="4068743" y="1269197"/>
            <a:ext cx="2706708" cy="3430606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882900" y="1825625"/>
              <a:ext cx="5270500" cy="243160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762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51215791"/>
                  </p:ext>
                </p:extLst>
              </p:nvPr>
            </p:nvGraphicFramePr>
            <p:xfrm>
              <a:off x="2882900" y="1825625"/>
              <a:ext cx="5270500" cy="243160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762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1" t="-102469" r="-300922" b="-3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26" t="-102469" r="-202315" b="-3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2469" r="-101382" b="-3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389" t="-102469" r="-1852" b="-3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00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340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3875904" y="2675651"/>
              <a:ext cx="2220096" cy="25103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71793300"/>
                  </p:ext>
                </p:extLst>
              </p:nvPr>
            </p:nvGraphicFramePr>
            <p:xfrm>
              <a:off x="3875904" y="2675651"/>
              <a:ext cx="2220096" cy="25103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9" t="-11765" r="-380519" b="-40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930" t="-11765" r="-106338" b="-40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4267200" y="34655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79900" y="40116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05300" y="4494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305300" y="49768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526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02967919"/>
                  </p:ext>
                </p:extLst>
              </p:nvPr>
            </p:nvGraphicFramePr>
            <p:xfrm>
              <a:off x="17526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0594" r="-705344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0594" r="-600000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0594" r="-504580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0594" r="-400758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0594" r="-30381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0594" r="-20381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0594" r="-102273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0594" r="-3053" b="-276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9881601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526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49551547"/>
                  </p:ext>
                </p:extLst>
              </p:nvPr>
            </p:nvGraphicFramePr>
            <p:xfrm>
              <a:off x="17526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0594" r="-705344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0594" r="-600000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0594" r="-504580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0594" r="-400758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0594" r="-30381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0594" r="-20381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0594" r="-102273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0594" r="-3053" b="-276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032000" y="4203700"/>
            <a:ext cx="17272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20235176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653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67410684"/>
                  </p:ext>
                </p:extLst>
              </p:nvPr>
            </p:nvGraphicFramePr>
            <p:xfrm>
              <a:off x="17653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0594" r="-705344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0594" r="-600000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0594" r="-504580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0594" r="-400758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0594" r="-30381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0594" r="-20381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0594" r="-102273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0594" r="-3053" b="-276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133600" y="4569142"/>
            <a:ext cx="1612900" cy="1058958"/>
          </a:xfrm>
          <a:prstGeom prst="arc">
            <a:avLst>
              <a:gd name="adj1" fmla="val 11793896"/>
              <a:gd name="adj2" fmla="val 2061034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81589539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653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5196955"/>
                  </p:ext>
                </p:extLst>
              </p:nvPr>
            </p:nvGraphicFramePr>
            <p:xfrm>
              <a:off x="17653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0594" r="-705344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0594" r="-600000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0594" r="-504580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0594" r="-400758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0594" r="-30381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0594" r="-20381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0594" r="-102273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0594" r="-3053" b="-276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108200" y="4907502"/>
            <a:ext cx="17272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5883694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010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653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4683475"/>
                  </p:ext>
                </p:extLst>
              </p:nvPr>
            </p:nvGraphicFramePr>
            <p:xfrm>
              <a:off x="17653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0594" r="-705344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0594" r="-600000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0594" r="-504580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0594" r="-400758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0594" r="-30381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0594" r="-20381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0594" r="-102273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0594" r="-3053" b="-276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057400" y="5301202"/>
            <a:ext cx="17272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82376542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9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653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47412788"/>
                  </p:ext>
                </p:extLst>
              </p:nvPr>
            </p:nvGraphicFramePr>
            <p:xfrm>
              <a:off x="17653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0594" r="-705344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0594" r="-600000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0594" r="-504580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0594" r="-400758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0594" r="-30381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0594" r="-20381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0594" r="-102273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0594" r="-3053" b="-276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3009900" y="4107402"/>
            <a:ext cx="1562100" cy="1058958"/>
          </a:xfrm>
          <a:prstGeom prst="arc">
            <a:avLst>
              <a:gd name="adj1" fmla="val 11369567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3474584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653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2451513"/>
                  </p:ext>
                </p:extLst>
              </p:nvPr>
            </p:nvGraphicFramePr>
            <p:xfrm>
              <a:off x="17653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0594" r="-705344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0594" r="-600000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0594" r="-504580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0594" r="-400758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0594" r="-30381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0594" r="-20381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0594" r="-102273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0594" r="-3053" b="-276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959100" y="4551902"/>
            <a:ext cx="1562100" cy="1058958"/>
          </a:xfrm>
          <a:prstGeom prst="arc">
            <a:avLst>
              <a:gd name="adj1" fmla="val 11369567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0193159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653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66859144"/>
                  </p:ext>
                </p:extLst>
              </p:nvPr>
            </p:nvGraphicFramePr>
            <p:xfrm>
              <a:off x="17653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0594" r="-705344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0594" r="-600000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0594" r="-504580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0594" r="-400758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0594" r="-30381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0594" r="-20381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0594" r="-102273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0594" r="-3053" b="-276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984500" y="4876800"/>
            <a:ext cx="1562100" cy="1089660"/>
          </a:xfrm>
          <a:prstGeom prst="arc">
            <a:avLst>
              <a:gd name="adj1" fmla="val 11369567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30373082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51215791"/>
                  </p:ext>
                </p:extLst>
              </p:nvPr>
            </p:nvGraphicFramePr>
            <p:xfrm>
              <a:off x="2882900" y="1825625"/>
              <a:ext cx="5270500" cy="243160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762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51215791"/>
                  </p:ext>
                </p:extLst>
              </p:nvPr>
            </p:nvGraphicFramePr>
            <p:xfrm>
              <a:off x="2882900" y="1825625"/>
              <a:ext cx="5270500" cy="243160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762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317625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1" t="-102469" r="-300922" b="-3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26" t="-102469" r="-202315" b="-3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2469" r="-101382" b="-3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389" t="-102469" r="-1852" b="-3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92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653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72896217"/>
                  </p:ext>
                </p:extLst>
              </p:nvPr>
            </p:nvGraphicFramePr>
            <p:xfrm>
              <a:off x="1765300" y="2943225"/>
              <a:ext cx="6400800" cy="30232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6153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3" t="-140594" r="-705344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0594" r="-600000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140594" r="-504580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42" t="-140594" r="-400758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90" t="-140594" r="-30381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140594" r="-203817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727" t="-140594" r="-102273" b="-276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53" t="-140594" r="-3053" b="-276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3022600" y="5283200"/>
            <a:ext cx="1562100" cy="1089660"/>
          </a:xfrm>
          <a:prstGeom prst="arc">
            <a:avLst>
              <a:gd name="adj1" fmla="val 11369567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6412769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3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66301452"/>
                  </p:ext>
                </p:extLst>
              </p:nvPr>
            </p:nvGraphicFramePr>
            <p:xfrm>
              <a:off x="9723052" y="159956"/>
              <a:ext cx="2220096" cy="263086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68955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6214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363152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525848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638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9" t="-952" r="-380519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930" t="-952" r="-106338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980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10833100" y="10271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45800" y="15732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71200" y="20558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871200" y="2538412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/>
              </p:nvPr>
            </p:nvGraphicFramePr>
            <p:xfrm>
              <a:off x="2730501" y="2028825"/>
              <a:ext cx="6426199" cy="267177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11321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211321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730118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146458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91566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1211321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59577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554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86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86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86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86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8972269"/>
                  </p:ext>
                </p:extLst>
              </p:nvPr>
            </p:nvGraphicFramePr>
            <p:xfrm>
              <a:off x="2730501" y="2028825"/>
              <a:ext cx="6426199" cy="267177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11321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211321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730118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146458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91566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1211321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59577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" t="-122222" r="-432663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03" t="-122222" r="-332663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2500" t="-122222" r="-45166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6064" t="-122222" r="-188298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8212" t="-122222" r="-13443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1156" t="-122222" r="-2010" b="-3432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2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730501" y="2028825"/>
              <a:ext cx="6426199" cy="267177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11321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211321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730118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146458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91566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1211321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59577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554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86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86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86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86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1503288"/>
                  </p:ext>
                </p:extLst>
              </p:nvPr>
            </p:nvGraphicFramePr>
            <p:xfrm>
              <a:off x="2730501" y="2028825"/>
              <a:ext cx="6426199" cy="267177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11321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211321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730118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146458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91566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1211321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59577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" t="-122222" r="-432663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03" t="-122222" r="-332663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2500" t="-122222" r="-45166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6064" t="-122222" r="-188298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8212" t="-122222" r="-13443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1156" t="-122222" r="-2010" b="-3432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23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351885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466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5053524"/>
                  </p:ext>
                </p:extLst>
              </p:nvPr>
            </p:nvGraphicFramePr>
            <p:xfrm>
              <a:off x="45466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7620000" y="123510"/>
              <a:ext cx="4394200" cy="2494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4927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63315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69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18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18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18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18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77174945"/>
                  </p:ext>
                </p:extLst>
              </p:nvPr>
            </p:nvGraphicFramePr>
            <p:xfrm>
              <a:off x="7620000" y="123510"/>
              <a:ext cx="4394200" cy="2494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4927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6400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222" t="-169231" r="-705556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222" t="-169231" r="-605556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2222" t="-169231" r="-505556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901" t="-169231" r="-400000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3333" t="-169231" r="-304444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3333" t="-169231" r="-204444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3333" t="-169231" r="-104444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333" t="-169231" r="-4444" b="-3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2032325"/>
                  </p:ext>
                </p:extLst>
              </p:nvPr>
            </p:nvGraphicFramePr>
            <p:xfrm>
              <a:off x="8382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688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39562"/>
                  </p:ext>
                </p:extLst>
              </p:nvPr>
            </p:nvGraphicFramePr>
            <p:xfrm>
              <a:off x="43688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89250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351885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466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466941"/>
                  </p:ext>
                </p:extLst>
              </p:nvPr>
            </p:nvGraphicFramePr>
            <p:xfrm>
              <a:off x="45466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7620000" y="123510"/>
              <a:ext cx="4394200" cy="2494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4927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63315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69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18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18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18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18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4353907"/>
                  </p:ext>
                </p:extLst>
              </p:nvPr>
            </p:nvGraphicFramePr>
            <p:xfrm>
              <a:off x="7620000" y="123510"/>
              <a:ext cx="4394200" cy="2494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4927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6400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222" t="-169231" r="-705556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222" t="-169231" r="-605556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2222" t="-169231" r="-505556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901" t="-169231" r="-400000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3333" t="-169231" r="-304444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3333" t="-169231" r="-204444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3333" t="-169231" r="-104444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333" t="-169231" r="-4444" b="-3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2032325"/>
                  </p:ext>
                </p:extLst>
              </p:nvPr>
            </p:nvGraphicFramePr>
            <p:xfrm>
              <a:off x="8382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688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39562"/>
                  </p:ext>
                </p:extLst>
              </p:nvPr>
            </p:nvGraphicFramePr>
            <p:xfrm>
              <a:off x="43688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/>
          <p:cNvSpPr/>
          <p:nvPr/>
        </p:nvSpPr>
        <p:spPr>
          <a:xfrm>
            <a:off x="6223000" y="2476500"/>
            <a:ext cx="1016000" cy="952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41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351885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466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466941"/>
                  </p:ext>
                </p:extLst>
              </p:nvPr>
            </p:nvGraphicFramePr>
            <p:xfrm>
              <a:off x="45466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7620000" y="123510"/>
              <a:ext cx="4394200" cy="2494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4927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63315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69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18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18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18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18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4908183"/>
                  </p:ext>
                </p:extLst>
              </p:nvPr>
            </p:nvGraphicFramePr>
            <p:xfrm>
              <a:off x="7620000" y="123510"/>
              <a:ext cx="4394200" cy="2494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4927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6400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222" t="-169231" r="-705556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222" t="-169231" r="-605556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2222" t="-169231" r="-505556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901" t="-169231" r="-400000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3333" t="-169231" r="-304444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3333" t="-169231" r="-204444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3333" t="-169231" r="-104444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333" t="-169231" r="-4444" b="-3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527564"/>
                  </p:ext>
                </p:extLst>
              </p:nvPr>
            </p:nvGraphicFramePr>
            <p:xfrm>
              <a:off x="8382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688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39562"/>
                  </p:ext>
                </p:extLst>
              </p:nvPr>
            </p:nvGraphicFramePr>
            <p:xfrm>
              <a:off x="43688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/>
          <p:cNvSpPr/>
          <p:nvPr/>
        </p:nvSpPr>
        <p:spPr>
          <a:xfrm>
            <a:off x="6223000" y="2476500"/>
            <a:ext cx="1016000" cy="952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75000" y="5217732"/>
            <a:ext cx="3556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484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351885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466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466941"/>
                  </p:ext>
                </p:extLst>
              </p:nvPr>
            </p:nvGraphicFramePr>
            <p:xfrm>
              <a:off x="45466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7620000" y="123510"/>
              <a:ext cx="4394200" cy="2494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4927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63315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69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18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18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18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18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6434691"/>
                  </p:ext>
                </p:extLst>
              </p:nvPr>
            </p:nvGraphicFramePr>
            <p:xfrm>
              <a:off x="7620000" y="123510"/>
              <a:ext cx="4394200" cy="2494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4927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370632666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  <a:gridCol w="549275">
                      <a:extLst>
                        <a:ext uri="{9D8B030D-6E8A-4147-A177-3AD203B41FA5}">
                          <a16:colId xmlns:a16="http://schemas.microsoft.com/office/drawing/2014/main" val="4021612918"/>
                        </a:ext>
                      </a:extLst>
                    </a:gridCol>
                  </a:tblGrid>
                  <a:tr h="6400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222" t="-169231" r="-705556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222" t="-169231" r="-605556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2222" t="-169231" r="-505556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901" t="-169231" r="-400000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3333" t="-169231" r="-304444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3333" t="-169231" r="-204444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3333" t="-169231" r="-104444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333" t="-169231" r="-4444" b="-3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527564"/>
                  </p:ext>
                </p:extLst>
              </p:nvPr>
            </p:nvGraphicFramePr>
            <p:xfrm>
              <a:off x="8382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688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7774482"/>
                  </p:ext>
                </p:extLst>
              </p:nvPr>
            </p:nvGraphicFramePr>
            <p:xfrm>
              <a:off x="43688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/>
          <p:cNvSpPr/>
          <p:nvPr/>
        </p:nvSpPr>
        <p:spPr>
          <a:xfrm>
            <a:off x="6223000" y="2476500"/>
            <a:ext cx="1016000" cy="952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75000" y="5217732"/>
            <a:ext cx="3556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45200" y="5100861"/>
            <a:ext cx="1016000" cy="952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9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49252"/>
            <a:ext cx="5486400" cy="8794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INPUT EQUATIONS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351885"/>
                  </p:ext>
                </p:extLst>
              </p:nvPr>
            </p:nvGraphicFramePr>
            <p:xfrm>
              <a:off x="1016000" y="1571627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3352800" y="2590800"/>
            <a:ext cx="3556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16800" y="1390654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7344577"/>
                  </p:ext>
                </p:extLst>
              </p:nvPr>
            </p:nvGraphicFramePr>
            <p:xfrm>
              <a:off x="7416800" y="1390654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952" r="-303390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876" t="-952" r="-137079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47" t="-952" r="-3390" b="-1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952" t="-173770" r="-143537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278333" r="-30339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7" t="-378333" r="-30339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527564"/>
                  </p:ext>
                </p:extLst>
              </p:nvPr>
            </p:nvGraphicFramePr>
            <p:xfrm>
              <a:off x="838200" y="4198559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952" r="-303390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8876" t="-952" r="-137079" b="-1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847" t="-952" r="-3390" b="-1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0952" t="-173770" r="-1435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278333" r="-3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378333" r="-3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39000" y="4017586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277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18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36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973678"/>
                  </p:ext>
                </p:extLst>
              </p:nvPr>
            </p:nvGraphicFramePr>
            <p:xfrm>
              <a:off x="7239000" y="4017586"/>
              <a:ext cx="2870200" cy="1737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755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53975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952" r="-303390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8876" t="-952" r="-137079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847" t="-952" r="-3390" b="-1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952" t="-173770" r="-143537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278333" r="-30339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378333" r="-30339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/>
          <p:cNvSpPr/>
          <p:nvPr/>
        </p:nvSpPr>
        <p:spPr>
          <a:xfrm>
            <a:off x="9093200" y="2318959"/>
            <a:ext cx="1016000" cy="952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75000" y="5217732"/>
            <a:ext cx="355600" cy="718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53500" y="4904843"/>
            <a:ext cx="1016000" cy="952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97200" y="6071337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00" y="6071337"/>
                <a:ext cx="2971800" cy="12010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49600" y="3569437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00" y="3569437"/>
                <a:ext cx="2971800" cy="12010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953500" y="3330682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500" y="3330682"/>
                <a:ext cx="2971800" cy="12010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953500" y="5936491"/>
                <a:ext cx="2971800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500" y="5936491"/>
                <a:ext cx="2971800" cy="12010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96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IMPLEMENTATIONS OF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690688"/>
            <a:ext cx="105822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5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19911715"/>
                  </p:ext>
                </p:extLst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19911715"/>
                  </p:ext>
                </p:extLst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1" t="-175309" r="-5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1" t="-175309" r="-4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32" t="-175309" r="-300568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43" t="-175309" r="-2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43" t="-175309" r="-1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43" t="-175309" r="-2286" b="-3432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286000" y="4114800"/>
            <a:ext cx="2133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1416160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1416160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0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45782557"/>
                  </p:ext>
                </p:extLst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45782557"/>
                  </p:ext>
                </p:extLst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1" t="-175309" r="-5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1" t="-175309" r="-4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32" t="-175309" r="-300568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43" t="-175309" r="-2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43" t="-175309" r="-1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43" t="-175309" r="-2286" b="-3432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247900" y="4483100"/>
            <a:ext cx="2133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12943717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12943717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1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41865294"/>
                  </p:ext>
                </p:extLst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41865294"/>
                  </p:ext>
                </p:extLst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1" t="-175309" r="-5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1" t="-175309" r="-4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32" t="-175309" r="-300568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43" t="-175309" r="-2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43" t="-175309" r="-1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43" t="-175309" r="-2286" b="-3432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273300" y="4897533"/>
            <a:ext cx="2133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6066440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6066440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02806739"/>
                  </p:ext>
                </p:extLst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02806739"/>
                  </p:ext>
                </p:extLst>
              </p:nvPr>
            </p:nvGraphicFramePr>
            <p:xfrm>
              <a:off x="1765300" y="2943225"/>
              <a:ext cx="6400800" cy="2898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933969353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116879823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1" t="-175309" r="-5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1" t="-175309" r="-402857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32" t="-175309" r="-300568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43" t="-175309" r="-2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43" t="-175309" r="-102286" b="-343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43" t="-175309" r="-2286" b="-3432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311400" y="5312712"/>
            <a:ext cx="2133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92731979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57492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92731979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57492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738" t="-11765" r="-56028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2259</Words>
  <Application>Microsoft Office PowerPoint</Application>
  <PresentationFormat>Widescreen</PresentationFormat>
  <Paragraphs>2277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Office Theme</vt:lpstr>
      <vt:lpstr>SEQUENTIAL CIRCUIT DESIGN</vt:lpstr>
      <vt:lpstr>STEPS FOR SEQUENTIAL CIRCUIT DESIGN</vt:lpstr>
      <vt:lpstr>STATE DIAGRAM </vt:lpstr>
      <vt:lpstr>STATE DIAGRAM </vt:lpstr>
      <vt:lpstr>NEXT STATE TABLE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SIMPLIFICATION(K-MAP) </vt:lpstr>
      <vt:lpstr>SIMPLIFICATION(K-MAP) </vt:lpstr>
      <vt:lpstr>SIMPLIFICATION(K-MAP) </vt:lpstr>
      <vt:lpstr>INPUT EQUATIONS </vt:lpstr>
      <vt:lpstr>IMPLEMENTATIONS OF EQUATION</vt:lpstr>
      <vt:lpstr>SEQUENTIAL CIRCUIT DESIGN</vt:lpstr>
      <vt:lpstr>STEPS FOR SEQUENTIAL CIRCUIT DESIGN</vt:lpstr>
      <vt:lpstr>STATE DIAGRAM </vt:lpstr>
      <vt:lpstr>STATE DIAGRAM </vt:lpstr>
      <vt:lpstr>NEXT STATE TABLE </vt:lpstr>
      <vt:lpstr>NEXT STATE TABLE USING T FLIP FLOP </vt:lpstr>
      <vt:lpstr>NEXT STATE TABLE USING T FLIP FLOP </vt:lpstr>
      <vt:lpstr>NEXT STATE TABLE USING T FLIP FLOP </vt:lpstr>
      <vt:lpstr>NEXT STATE TABLE USING T FLIP FLOP </vt:lpstr>
      <vt:lpstr>NEXT STATE TABLE USING T FLIP FLOP </vt:lpstr>
      <vt:lpstr>NEXT STATE TABLE USING T FLIP FLOP </vt:lpstr>
      <vt:lpstr>NEXT STATE TABLE USING T FLIP FLOP </vt:lpstr>
      <vt:lpstr>NEXT STATE TABLE USING T FLIP FLOP </vt:lpstr>
      <vt:lpstr>NEXT STATE TABLE USING T FLIP FLOP </vt:lpstr>
      <vt:lpstr>SIMPLIFICATION(K-MAP) </vt:lpstr>
      <vt:lpstr>INPUT EQUATIONS </vt:lpstr>
      <vt:lpstr>IMPLEMENTATIONS OF EQUATION</vt:lpstr>
      <vt:lpstr>SEQUENTIAL CIRCUIT DESIGN</vt:lpstr>
      <vt:lpstr>STEPS FOR SEQUENTIAL CIRCUIT DESIGN</vt:lpstr>
      <vt:lpstr>STATE DIAGRAM </vt:lpstr>
      <vt:lpstr>STATE DIAGRAM </vt:lpstr>
      <vt:lpstr>NEXT STATE TABLE </vt:lpstr>
      <vt:lpstr>NEXT STATE TABLE USING JK FLIP FLOP </vt:lpstr>
      <vt:lpstr>NEXT STATE TABLE USING JK FLIP FLOP </vt:lpstr>
      <vt:lpstr>NEXT STATE TABLE USING JK FLIP FLOP </vt:lpstr>
      <vt:lpstr>NEXT STATE TABLE USING JK FLIP FLOP </vt:lpstr>
      <vt:lpstr>NEXT STATE TABLE USING JK FLIP FLOP </vt:lpstr>
      <vt:lpstr>NEXT STATE TABLE USING JK FLIP FLOP </vt:lpstr>
      <vt:lpstr>NEXT STATE TABLE USING JK FLIP FLOP </vt:lpstr>
      <vt:lpstr>NEXT STATE TABLE USING JK FLIP FLOP </vt:lpstr>
      <vt:lpstr>NEXT STATE TABLE USING JK FLIP FLOP </vt:lpstr>
      <vt:lpstr>NEXT STATE TABLE USING JK FLIP FLOP </vt:lpstr>
      <vt:lpstr>NEXT STATE TABLE USING JK FLIP FLOP </vt:lpstr>
      <vt:lpstr>NEXT STATE TABLE USING JK FLIP FLOP </vt:lpstr>
      <vt:lpstr>SIMPLIFICATION(K-MAP) </vt:lpstr>
      <vt:lpstr>SIMPLIFICATION(K-MAP) </vt:lpstr>
      <vt:lpstr>SIMPLIFICATION(K-MAP) </vt:lpstr>
      <vt:lpstr>SIMPLIFICATION(K-MAP) </vt:lpstr>
      <vt:lpstr>INPUT EQUATIONS </vt:lpstr>
      <vt:lpstr>IMPLEMENTATIONS OF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 DESIGN</dc:title>
  <dc:creator>Windows User</dc:creator>
  <cp:lastModifiedBy>Windows User</cp:lastModifiedBy>
  <cp:revision>51</cp:revision>
  <dcterms:created xsi:type="dcterms:W3CDTF">2020-04-22T02:51:27Z</dcterms:created>
  <dcterms:modified xsi:type="dcterms:W3CDTF">2020-04-24T03:23:30Z</dcterms:modified>
</cp:coreProperties>
</file>