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96" r:id="rId5"/>
    <p:sldId id="297" r:id="rId6"/>
    <p:sldId id="298" r:id="rId7"/>
    <p:sldId id="315" r:id="rId8"/>
    <p:sldId id="316" r:id="rId9"/>
    <p:sldId id="319" r:id="rId10"/>
    <p:sldId id="318" r:id="rId11"/>
    <p:sldId id="321" r:id="rId12"/>
    <p:sldId id="320" r:id="rId13"/>
    <p:sldId id="309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42" r:id="rId23"/>
    <p:sldId id="333" r:id="rId24"/>
    <p:sldId id="330" r:id="rId25"/>
    <p:sldId id="331" r:id="rId26"/>
    <p:sldId id="334" r:id="rId27"/>
    <p:sldId id="335" r:id="rId28"/>
    <p:sldId id="336" r:id="rId29"/>
    <p:sldId id="337" r:id="rId30"/>
    <p:sldId id="338" r:id="rId31"/>
    <p:sldId id="339" r:id="rId32"/>
    <p:sldId id="341" r:id="rId33"/>
    <p:sldId id="340" r:id="rId34"/>
    <p:sldId id="344" r:id="rId35"/>
    <p:sldId id="332" r:id="rId36"/>
    <p:sldId id="34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76" autoAdjust="0"/>
    <p:restoredTop sz="94660"/>
  </p:normalViewPr>
  <p:slideViewPr>
    <p:cSldViewPr snapToGrid="0">
      <p:cViewPr varScale="1">
        <p:scale>
          <a:sx n="75" d="100"/>
          <a:sy n="75" d="100"/>
        </p:scale>
        <p:origin x="5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F4A7-06AF-4401-8665-6A51801F11E6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8FE91-3D67-468C-9CEA-B09458B8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531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F4A7-06AF-4401-8665-6A51801F11E6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8FE91-3D67-468C-9CEA-B09458B8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26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F4A7-06AF-4401-8665-6A51801F11E6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8FE91-3D67-468C-9CEA-B09458B8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9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F4A7-06AF-4401-8665-6A51801F11E6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8FE91-3D67-468C-9CEA-B09458B8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88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F4A7-06AF-4401-8665-6A51801F11E6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8FE91-3D67-468C-9CEA-B09458B8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8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F4A7-06AF-4401-8665-6A51801F11E6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8FE91-3D67-468C-9CEA-B09458B8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42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F4A7-06AF-4401-8665-6A51801F11E6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8FE91-3D67-468C-9CEA-B09458B8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98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F4A7-06AF-4401-8665-6A51801F11E6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8FE91-3D67-468C-9CEA-B09458B8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663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F4A7-06AF-4401-8665-6A51801F11E6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8FE91-3D67-468C-9CEA-B09458B8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38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F4A7-06AF-4401-8665-6A51801F11E6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8FE91-3D67-468C-9CEA-B09458B8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34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F4A7-06AF-4401-8665-6A51801F11E6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8FE91-3D67-468C-9CEA-B09458B8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729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EF4A7-06AF-4401-8665-6A51801F11E6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8FE91-3D67-468C-9CEA-B09458B8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34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7" Type="http://schemas.openxmlformats.org/officeDocument/2006/relationships/image" Target="../media/image18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image" Target="../media/image2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2.png"/><Relationship Id="rId7" Type="http://schemas.openxmlformats.org/officeDocument/2006/relationships/image" Target="../media/image28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5.png"/><Relationship Id="rId10" Type="http://schemas.openxmlformats.org/officeDocument/2006/relationships/image" Target="../media/image31.png"/><Relationship Id="rId4" Type="http://schemas.openxmlformats.org/officeDocument/2006/relationships/image" Target="../media/image23.png"/><Relationship Id="rId9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53.png"/><Relationship Id="rId7" Type="http://schemas.openxmlformats.org/officeDocument/2006/relationships/image" Target="../media/image55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5.png"/><Relationship Id="rId10" Type="http://schemas.openxmlformats.org/officeDocument/2006/relationships/image" Target="../media/image56.png"/><Relationship Id="rId4" Type="http://schemas.openxmlformats.org/officeDocument/2006/relationships/image" Target="../media/image54.png"/><Relationship Id="rId9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38.png"/><Relationship Id="rId7" Type="http://schemas.openxmlformats.org/officeDocument/2006/relationships/image" Target="../media/image5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5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9525000" cy="23876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SEQUENTIAL </a:t>
            </a:r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COUNTER</a:t>
            </a:r>
            <a:b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UNUSED STATE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51300"/>
            <a:ext cx="9144000" cy="120650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b="1" dirty="0" smtClean="0"/>
              <a:t>EXAMPLE </a:t>
            </a:r>
            <a:r>
              <a:rPr lang="en-US" b="1" dirty="0" smtClean="0"/>
              <a:t>1</a:t>
            </a:r>
            <a:endParaRPr lang="en-US" dirty="0" smtClean="0"/>
          </a:p>
          <a:p>
            <a:pPr algn="r"/>
            <a:endParaRPr lang="en-US" b="1" dirty="0" smtClean="0"/>
          </a:p>
          <a:p>
            <a:pPr algn="r"/>
            <a:r>
              <a:rPr lang="en-US" i="1" dirty="0" smtClean="0"/>
              <a:t>LECTURE </a:t>
            </a:r>
            <a:r>
              <a:rPr lang="en-US" i="1" dirty="0" smtClean="0"/>
              <a:t>12</a:t>
            </a:r>
            <a:endParaRPr lang="en-US" i="1" dirty="0" smtClean="0"/>
          </a:p>
          <a:p>
            <a:pPr algn="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8498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NEXT STATE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TABLE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13534066"/>
                  </p:ext>
                </p:extLst>
              </p:nvPr>
            </p:nvGraphicFramePr>
            <p:xfrm>
              <a:off x="1752600" y="2943225"/>
              <a:ext cx="6400800" cy="280987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001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93396935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370632666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11687982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4021612918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61531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13534066"/>
                  </p:ext>
                </p:extLst>
              </p:nvPr>
            </p:nvGraphicFramePr>
            <p:xfrm>
              <a:off x="1752600" y="2943225"/>
              <a:ext cx="6400800" cy="280987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001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93396935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370632666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11687982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4021612918"/>
                        </a:ext>
                      </a:extLst>
                    </a:gridCol>
                  </a:tblGrid>
                  <a:tr h="82296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6153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63" t="-140594" r="-705344" b="-2465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40594" r="-600000" b="-2465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527" t="-140594" r="-504580" b="-2465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9242" t="-140594" r="-400758" b="-2465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2290" t="-140594" r="-303817" b="-2465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2290" t="-140594" r="-203817" b="-2465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7727" t="-140594" r="-102273" b="-2465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3053" t="-140594" r="-3053" b="-2465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7766433"/>
                  </p:ext>
                </p:extLst>
              </p:nvPr>
            </p:nvGraphicFramePr>
            <p:xfrm>
              <a:off x="9723052" y="159956"/>
              <a:ext cx="2220096" cy="263086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68955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862141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363152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  <a:gridCol w="525848">
                      <a:extLst>
                        <a:ext uri="{9D8B030D-6E8A-4147-A177-3AD203B41FA5}">
                          <a16:colId xmlns:a16="http://schemas.microsoft.com/office/drawing/2014/main" val="1543963575"/>
                        </a:ext>
                      </a:extLst>
                    </a:gridCol>
                  </a:tblGrid>
                  <a:tr h="63863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K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7766433"/>
                  </p:ext>
                </p:extLst>
              </p:nvPr>
            </p:nvGraphicFramePr>
            <p:xfrm>
              <a:off x="9723052" y="159956"/>
              <a:ext cx="2220096" cy="263086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68955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862141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363152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  <a:gridCol w="525848">
                      <a:extLst>
                        <a:ext uri="{9D8B030D-6E8A-4147-A177-3AD203B41FA5}">
                          <a16:colId xmlns:a16="http://schemas.microsoft.com/office/drawing/2014/main" val="1543963575"/>
                        </a:ext>
                      </a:extLst>
                    </a:gridCol>
                  </a:tblGrid>
                  <a:tr h="6386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299" t="-952" r="-380519" b="-32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4930" t="-952" r="-106338" b="-32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K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4" name="Straight Arrow Connector 33"/>
          <p:cNvCxnSpPr/>
          <p:nvPr/>
        </p:nvCxnSpPr>
        <p:spPr>
          <a:xfrm>
            <a:off x="10833100" y="102711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0845800" y="157321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0871200" y="205581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0871200" y="2538412"/>
            <a:ext cx="2667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c 2"/>
          <p:cNvSpPr/>
          <p:nvPr/>
        </p:nvSpPr>
        <p:spPr>
          <a:xfrm>
            <a:off x="3073400" y="4673600"/>
            <a:ext cx="1384300" cy="596900"/>
          </a:xfrm>
          <a:prstGeom prst="arc">
            <a:avLst>
              <a:gd name="adj1" fmla="val 10628256"/>
              <a:gd name="adj2" fmla="val 0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6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NEXT STATE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TABLE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10099124"/>
                  </p:ext>
                </p:extLst>
              </p:nvPr>
            </p:nvGraphicFramePr>
            <p:xfrm>
              <a:off x="1752600" y="2943225"/>
              <a:ext cx="6400800" cy="280987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001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93396935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370632666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11687982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4021612918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61531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10099124"/>
                  </p:ext>
                </p:extLst>
              </p:nvPr>
            </p:nvGraphicFramePr>
            <p:xfrm>
              <a:off x="1752600" y="2943225"/>
              <a:ext cx="6400800" cy="280987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001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93396935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370632666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11687982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4021612918"/>
                        </a:ext>
                      </a:extLst>
                    </a:gridCol>
                  </a:tblGrid>
                  <a:tr h="82296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6153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63" t="-140594" r="-705344" b="-2465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40594" r="-600000" b="-2465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527" t="-140594" r="-504580" b="-2465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9242" t="-140594" r="-400758" b="-2465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2290" t="-140594" r="-303817" b="-2465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2290" t="-140594" r="-203817" b="-2465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7727" t="-140594" r="-102273" b="-2465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3053" t="-140594" r="-3053" b="-2465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32961372"/>
                  </p:ext>
                </p:extLst>
              </p:nvPr>
            </p:nvGraphicFramePr>
            <p:xfrm>
              <a:off x="9723052" y="159956"/>
              <a:ext cx="2220096" cy="263086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68955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862141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363152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  <a:gridCol w="525848">
                      <a:extLst>
                        <a:ext uri="{9D8B030D-6E8A-4147-A177-3AD203B41FA5}">
                          <a16:colId xmlns:a16="http://schemas.microsoft.com/office/drawing/2014/main" val="1543963575"/>
                        </a:ext>
                      </a:extLst>
                    </a:gridCol>
                  </a:tblGrid>
                  <a:tr h="63863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K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32961372"/>
                  </p:ext>
                </p:extLst>
              </p:nvPr>
            </p:nvGraphicFramePr>
            <p:xfrm>
              <a:off x="9723052" y="159956"/>
              <a:ext cx="2220096" cy="263086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68955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862141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363152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  <a:gridCol w="525848">
                      <a:extLst>
                        <a:ext uri="{9D8B030D-6E8A-4147-A177-3AD203B41FA5}">
                          <a16:colId xmlns:a16="http://schemas.microsoft.com/office/drawing/2014/main" val="1543963575"/>
                        </a:ext>
                      </a:extLst>
                    </a:gridCol>
                  </a:tblGrid>
                  <a:tr h="6386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299" t="-952" r="-380519" b="-32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4930" t="-952" r="-106338" b="-32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K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4" name="Straight Arrow Connector 33"/>
          <p:cNvCxnSpPr/>
          <p:nvPr/>
        </p:nvCxnSpPr>
        <p:spPr>
          <a:xfrm>
            <a:off x="10833100" y="102711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0845800" y="157321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0871200" y="205581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0871200" y="2538412"/>
            <a:ext cx="2667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41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NEXT STATE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TABLE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01848087"/>
                  </p:ext>
                </p:extLst>
              </p:nvPr>
            </p:nvGraphicFramePr>
            <p:xfrm>
              <a:off x="3096226" y="2257425"/>
              <a:ext cx="4800600" cy="326707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001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93396935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370632666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11687982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4021612918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61531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359474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01848087"/>
                  </p:ext>
                </p:extLst>
              </p:nvPr>
            </p:nvGraphicFramePr>
            <p:xfrm>
              <a:off x="3096226" y="2257425"/>
              <a:ext cx="4800600" cy="326707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001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93396935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370632666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11687982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4021612918"/>
                        </a:ext>
                      </a:extLst>
                    </a:gridCol>
                  </a:tblGrid>
                  <a:tr h="82296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6153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58" t="-141584" r="-500758" b="-3198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527" t="-141584" r="-404580" b="-3198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41584" r="-301515" b="-3198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2290" t="-141584" r="-203817" b="-3198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9242" t="-141584" r="-102273" b="-3198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3053" t="-141584" r="-3053" b="-3198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3594749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32961372"/>
                  </p:ext>
                </p:extLst>
              </p:nvPr>
            </p:nvGraphicFramePr>
            <p:xfrm>
              <a:off x="9723052" y="159956"/>
              <a:ext cx="2220096" cy="263086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68955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862141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363152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  <a:gridCol w="525848">
                      <a:extLst>
                        <a:ext uri="{9D8B030D-6E8A-4147-A177-3AD203B41FA5}">
                          <a16:colId xmlns:a16="http://schemas.microsoft.com/office/drawing/2014/main" val="1543963575"/>
                        </a:ext>
                      </a:extLst>
                    </a:gridCol>
                  </a:tblGrid>
                  <a:tr h="63863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K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32961372"/>
                  </p:ext>
                </p:extLst>
              </p:nvPr>
            </p:nvGraphicFramePr>
            <p:xfrm>
              <a:off x="9723052" y="159956"/>
              <a:ext cx="2220096" cy="263086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68955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862141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363152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  <a:gridCol w="525848">
                      <a:extLst>
                        <a:ext uri="{9D8B030D-6E8A-4147-A177-3AD203B41FA5}">
                          <a16:colId xmlns:a16="http://schemas.microsoft.com/office/drawing/2014/main" val="1543963575"/>
                        </a:ext>
                      </a:extLst>
                    </a:gridCol>
                  </a:tblGrid>
                  <a:tr h="6386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299" t="-952" r="-380519" b="-32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4930" t="-952" r="-106338" b="-32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K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4" name="Straight Arrow Connector 33"/>
          <p:cNvCxnSpPr/>
          <p:nvPr/>
        </p:nvCxnSpPr>
        <p:spPr>
          <a:xfrm>
            <a:off x="10833100" y="102711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0845800" y="157321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0871200" y="205581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0871200" y="2538412"/>
            <a:ext cx="2667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39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4864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SIMPLIFICATION(K-MAP)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16000" y="1571627"/>
              <a:ext cx="2870200" cy="173793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1755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89535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53975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71755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</a:tblGrid>
                  <a:tr h="62771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36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18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\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18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X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5351885"/>
                  </p:ext>
                </p:extLst>
              </p:nvPr>
            </p:nvGraphicFramePr>
            <p:xfrm>
              <a:off x="1016000" y="1571627"/>
              <a:ext cx="2870200" cy="173793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1755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89535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53975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71755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952" r="-303390" b="-18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98876" t="-952" r="-137079" b="-18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847" t="-952" r="-3390" b="-1876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0952" t="-173770" r="-143537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3663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278333" r="-303390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378333" r="-30339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Oval 4"/>
          <p:cNvSpPr/>
          <p:nvPr/>
        </p:nvSpPr>
        <p:spPr>
          <a:xfrm>
            <a:off x="3352800" y="2590800"/>
            <a:ext cx="355600" cy="71875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546600" y="1571627"/>
              <a:ext cx="2870200" cy="173793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1755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89535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53975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71755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</a:tblGrid>
                  <a:tr h="62771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36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18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\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18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5053524"/>
                  </p:ext>
                </p:extLst>
              </p:nvPr>
            </p:nvGraphicFramePr>
            <p:xfrm>
              <a:off x="4546600" y="1571627"/>
              <a:ext cx="2870200" cy="173793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1755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89535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53975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71755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47" t="-952" r="-303390" b="-18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98876" t="-952" r="-137079" b="-18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847" t="-952" r="-3390" b="-1876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0952" t="-173770" r="-143537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3663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47" t="-278333" r="-303390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47" t="-378333" r="-30339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8200" y="4198559"/>
              <a:ext cx="2870200" cy="173793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1755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89535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53975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71755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</a:tblGrid>
                  <a:tr h="62771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36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18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\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18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2032325"/>
                  </p:ext>
                </p:extLst>
              </p:nvPr>
            </p:nvGraphicFramePr>
            <p:xfrm>
              <a:off x="838200" y="4198559"/>
              <a:ext cx="2870200" cy="173793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1755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89535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53975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71755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847" t="-952" r="-303390" b="-18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98876" t="-952" r="-137079" b="-18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00847" t="-952" r="-3390" b="-1876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80952" t="-173770" r="-143537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3663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847" t="-278333" r="-303390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847" t="-378333" r="-30339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368800" y="4198559"/>
              <a:ext cx="2870200" cy="173793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1755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89535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53975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71755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</a:tblGrid>
                  <a:tr h="62771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36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18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\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18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139562"/>
                  </p:ext>
                </p:extLst>
              </p:nvPr>
            </p:nvGraphicFramePr>
            <p:xfrm>
              <a:off x="4368800" y="4198559"/>
              <a:ext cx="2870200" cy="173793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1755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89535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53975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71755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847" t="-952" r="-303390" b="-18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298876" t="-952" r="-137079" b="-18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300847" t="-952" r="-3390" b="-1876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80952" t="-173770" r="-143537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3663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847" t="-278333" r="-303390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847" t="-378333" r="-30339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82415875"/>
                  </p:ext>
                </p:extLst>
              </p:nvPr>
            </p:nvGraphicFramePr>
            <p:xfrm>
              <a:off x="8534400" y="185783"/>
              <a:ext cx="3467100" cy="2405017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57785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779639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376061">
                      <a:extLst>
                        <a:ext uri="{9D8B030D-6E8A-4147-A177-3AD203B41FA5}">
                          <a16:colId xmlns:a16="http://schemas.microsoft.com/office/drawing/2014/main" val="3933969353"/>
                        </a:ext>
                      </a:extLst>
                    </a:gridCol>
                    <a:gridCol w="577850">
                      <a:extLst>
                        <a:ext uri="{9D8B030D-6E8A-4147-A177-3AD203B41FA5}">
                          <a16:colId xmlns:a16="http://schemas.microsoft.com/office/drawing/2014/main" val="3370632666"/>
                        </a:ext>
                      </a:extLst>
                    </a:gridCol>
                    <a:gridCol w="577850">
                      <a:extLst>
                        <a:ext uri="{9D8B030D-6E8A-4147-A177-3AD203B41FA5}">
                          <a16:colId xmlns:a16="http://schemas.microsoft.com/office/drawing/2014/main" val="3116879823"/>
                        </a:ext>
                      </a:extLst>
                    </a:gridCol>
                    <a:gridCol w="577850">
                      <a:extLst>
                        <a:ext uri="{9D8B030D-6E8A-4147-A177-3AD203B41FA5}">
                          <a16:colId xmlns:a16="http://schemas.microsoft.com/office/drawing/2014/main" val="4021612918"/>
                        </a:ext>
                      </a:extLst>
                    </a:gridCol>
                  </a:tblGrid>
                  <a:tr h="331806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0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51525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0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20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0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20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0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31806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31806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31806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82415875"/>
                  </p:ext>
                </p:extLst>
              </p:nvPr>
            </p:nvGraphicFramePr>
            <p:xfrm>
              <a:off x="8534400" y="185783"/>
              <a:ext cx="3467100" cy="2405017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57785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779639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376061">
                      <a:extLst>
                        <a:ext uri="{9D8B030D-6E8A-4147-A177-3AD203B41FA5}">
                          <a16:colId xmlns:a16="http://schemas.microsoft.com/office/drawing/2014/main" val="3933969353"/>
                        </a:ext>
                      </a:extLst>
                    </a:gridCol>
                    <a:gridCol w="577850">
                      <a:extLst>
                        <a:ext uri="{9D8B030D-6E8A-4147-A177-3AD203B41FA5}">
                          <a16:colId xmlns:a16="http://schemas.microsoft.com/office/drawing/2014/main" val="3370632666"/>
                        </a:ext>
                      </a:extLst>
                    </a:gridCol>
                    <a:gridCol w="577850">
                      <a:extLst>
                        <a:ext uri="{9D8B030D-6E8A-4147-A177-3AD203B41FA5}">
                          <a16:colId xmlns:a16="http://schemas.microsoft.com/office/drawing/2014/main" val="3116879823"/>
                        </a:ext>
                      </a:extLst>
                    </a:gridCol>
                    <a:gridCol w="577850">
                      <a:extLst>
                        <a:ext uri="{9D8B030D-6E8A-4147-A177-3AD203B41FA5}">
                          <a16:colId xmlns:a16="http://schemas.microsoft.com/office/drawing/2014/main" val="4021612918"/>
                        </a:ext>
                      </a:extLst>
                    </a:gridCol>
                  </a:tblGrid>
                  <a:tr h="7010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0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51525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105" t="-141176" r="-503158" b="-250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75781" t="-141176" r="-273438" b="-250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62903" t="-141176" r="-464516" b="-250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05319" t="-141176" r="-206383" b="-250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401053" t="-141176" r="-104211" b="-250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501053" t="-141176" r="-4211" b="-2505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5892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4864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SIMPLIFICATION(K-MAP)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16000" y="1571627"/>
              <a:ext cx="2870200" cy="173793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1755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89535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53975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71755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</a:tblGrid>
                  <a:tr h="62771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36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18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\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18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X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5351885"/>
                  </p:ext>
                </p:extLst>
              </p:nvPr>
            </p:nvGraphicFramePr>
            <p:xfrm>
              <a:off x="1016000" y="1571627"/>
              <a:ext cx="2870200" cy="173793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1755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89535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53975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71755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952" r="-303390" b="-18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98876" t="-952" r="-137079" b="-18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847" t="-952" r="-3390" b="-1876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0952" t="-173770" r="-143537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3663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278333" r="-303390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378333" r="-30339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Oval 4"/>
          <p:cNvSpPr/>
          <p:nvPr/>
        </p:nvSpPr>
        <p:spPr>
          <a:xfrm>
            <a:off x="3352800" y="2590800"/>
            <a:ext cx="355600" cy="71875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4215710"/>
                  </p:ext>
                </p:extLst>
              </p:nvPr>
            </p:nvGraphicFramePr>
            <p:xfrm>
              <a:off x="4610100" y="1554958"/>
              <a:ext cx="2870200" cy="173793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1755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89535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53975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71755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</a:tblGrid>
                  <a:tr h="62771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36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18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\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18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4215710"/>
                  </p:ext>
                </p:extLst>
              </p:nvPr>
            </p:nvGraphicFramePr>
            <p:xfrm>
              <a:off x="4610100" y="1554958"/>
              <a:ext cx="2870200" cy="173793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1755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89535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53975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71755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47" t="-952" r="-303390" b="-1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98876" t="-952" r="-137079" b="-1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847" t="-952" r="-3390" b="-18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0952" t="-173770" r="-143537" b="-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3663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47" t="-278333" r="-30339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47" t="-378333" r="-30339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8200" y="4198559"/>
              <a:ext cx="2870200" cy="173793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1755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89535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53975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71755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</a:tblGrid>
                  <a:tr h="62771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36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18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\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18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X</a:t>
                          </a:r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X</a:t>
                          </a:r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X</a:t>
                          </a:r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8200" y="4198559"/>
              <a:ext cx="2870200" cy="173793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1755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89535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53975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71755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847" t="-952" r="-303390" b="-18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98876" t="-952" r="-137079" b="-18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0847" t="-952" r="-3390" b="-1876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80952" t="-173770" r="-143537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3663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847" t="-278333" r="-303390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X</a:t>
                          </a:r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X</a:t>
                          </a:r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847" t="-378333" r="-30339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X</a:t>
                          </a:r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368800" y="4198559"/>
              <a:ext cx="2870200" cy="173793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1755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89535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53975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71755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</a:tblGrid>
                  <a:tr h="62771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36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18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\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18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139562"/>
                  </p:ext>
                </p:extLst>
              </p:nvPr>
            </p:nvGraphicFramePr>
            <p:xfrm>
              <a:off x="4368800" y="4198559"/>
              <a:ext cx="2870200" cy="173793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1755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89535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53975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71755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847" t="-952" r="-303390" b="-18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298876" t="-952" r="-137079" b="-18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300847" t="-952" r="-3390" b="-1876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80952" t="-173770" r="-143537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3663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847" t="-278333" r="-303390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847" t="-378333" r="-30339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07878619"/>
                  </p:ext>
                </p:extLst>
              </p:nvPr>
            </p:nvGraphicFramePr>
            <p:xfrm>
              <a:off x="8534400" y="185783"/>
              <a:ext cx="3467100" cy="2405017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57785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779639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376061">
                      <a:extLst>
                        <a:ext uri="{9D8B030D-6E8A-4147-A177-3AD203B41FA5}">
                          <a16:colId xmlns:a16="http://schemas.microsoft.com/office/drawing/2014/main" val="3933969353"/>
                        </a:ext>
                      </a:extLst>
                    </a:gridCol>
                    <a:gridCol w="577850">
                      <a:extLst>
                        <a:ext uri="{9D8B030D-6E8A-4147-A177-3AD203B41FA5}">
                          <a16:colId xmlns:a16="http://schemas.microsoft.com/office/drawing/2014/main" val="3370632666"/>
                        </a:ext>
                      </a:extLst>
                    </a:gridCol>
                    <a:gridCol w="577850">
                      <a:extLst>
                        <a:ext uri="{9D8B030D-6E8A-4147-A177-3AD203B41FA5}">
                          <a16:colId xmlns:a16="http://schemas.microsoft.com/office/drawing/2014/main" val="3116879823"/>
                        </a:ext>
                      </a:extLst>
                    </a:gridCol>
                    <a:gridCol w="577850">
                      <a:extLst>
                        <a:ext uri="{9D8B030D-6E8A-4147-A177-3AD203B41FA5}">
                          <a16:colId xmlns:a16="http://schemas.microsoft.com/office/drawing/2014/main" val="4021612918"/>
                        </a:ext>
                      </a:extLst>
                    </a:gridCol>
                  </a:tblGrid>
                  <a:tr h="331806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0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51525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0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20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0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20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0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31806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31806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31806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07878619"/>
                  </p:ext>
                </p:extLst>
              </p:nvPr>
            </p:nvGraphicFramePr>
            <p:xfrm>
              <a:off x="8534400" y="185783"/>
              <a:ext cx="3467100" cy="2405017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57785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779639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376061">
                      <a:extLst>
                        <a:ext uri="{9D8B030D-6E8A-4147-A177-3AD203B41FA5}">
                          <a16:colId xmlns:a16="http://schemas.microsoft.com/office/drawing/2014/main" val="3933969353"/>
                        </a:ext>
                      </a:extLst>
                    </a:gridCol>
                    <a:gridCol w="577850">
                      <a:extLst>
                        <a:ext uri="{9D8B030D-6E8A-4147-A177-3AD203B41FA5}">
                          <a16:colId xmlns:a16="http://schemas.microsoft.com/office/drawing/2014/main" val="3370632666"/>
                        </a:ext>
                      </a:extLst>
                    </a:gridCol>
                    <a:gridCol w="577850">
                      <a:extLst>
                        <a:ext uri="{9D8B030D-6E8A-4147-A177-3AD203B41FA5}">
                          <a16:colId xmlns:a16="http://schemas.microsoft.com/office/drawing/2014/main" val="3116879823"/>
                        </a:ext>
                      </a:extLst>
                    </a:gridCol>
                    <a:gridCol w="577850">
                      <a:extLst>
                        <a:ext uri="{9D8B030D-6E8A-4147-A177-3AD203B41FA5}">
                          <a16:colId xmlns:a16="http://schemas.microsoft.com/office/drawing/2014/main" val="4021612918"/>
                        </a:ext>
                      </a:extLst>
                    </a:gridCol>
                  </a:tblGrid>
                  <a:tr h="7010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0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51525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105" t="-141176" r="-503158" b="-250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75781" t="-141176" r="-273438" b="-250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62903" t="-141176" r="-464516" b="-250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05319" t="-141176" r="-206383" b="-250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401053" t="-141176" r="-104211" b="-250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501053" t="-141176" r="-4211" b="-2505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Oval 8"/>
          <p:cNvSpPr/>
          <p:nvPr/>
        </p:nvSpPr>
        <p:spPr>
          <a:xfrm>
            <a:off x="2540000" y="5193920"/>
            <a:ext cx="1016000" cy="71875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2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4864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SIMPLIFICATION(K-MAP)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16000" y="1571627"/>
              <a:ext cx="2870200" cy="173793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1755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89535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53975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71755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</a:tblGrid>
                  <a:tr h="62771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36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18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\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18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X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5351885"/>
                  </p:ext>
                </p:extLst>
              </p:nvPr>
            </p:nvGraphicFramePr>
            <p:xfrm>
              <a:off x="1016000" y="1571627"/>
              <a:ext cx="2870200" cy="173793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1755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89535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53975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71755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952" r="-303390" b="-18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98876" t="-952" r="-137079" b="-18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847" t="-952" r="-3390" b="-1876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0952" t="-173770" r="-143537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3663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278333" r="-303390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378333" r="-30339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Oval 4"/>
          <p:cNvSpPr/>
          <p:nvPr/>
        </p:nvSpPr>
        <p:spPr>
          <a:xfrm>
            <a:off x="3352800" y="2590800"/>
            <a:ext cx="355600" cy="71875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7133288"/>
                  </p:ext>
                </p:extLst>
              </p:nvPr>
            </p:nvGraphicFramePr>
            <p:xfrm>
              <a:off x="4546600" y="1571627"/>
              <a:ext cx="2870200" cy="173793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1755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89535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53975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71755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</a:tblGrid>
                  <a:tr h="62771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36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18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\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18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X</a:t>
                          </a:r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X</a:t>
                          </a:r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X</a:t>
                          </a:r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7133288"/>
                  </p:ext>
                </p:extLst>
              </p:nvPr>
            </p:nvGraphicFramePr>
            <p:xfrm>
              <a:off x="4546600" y="1571627"/>
              <a:ext cx="2870200" cy="173793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1755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89535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53975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71755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47" t="-952" r="-303390" b="-18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98876" t="-952" r="-137079" b="-18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847" t="-952" r="-3390" b="-1876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0952" t="-173770" r="-143537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3663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47" t="-278333" r="-303390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X</a:t>
                          </a:r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47" t="-378333" r="-30339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X</a:t>
                          </a:r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X</a:t>
                          </a:r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09211514"/>
                  </p:ext>
                </p:extLst>
              </p:nvPr>
            </p:nvGraphicFramePr>
            <p:xfrm>
              <a:off x="850900" y="4171191"/>
              <a:ext cx="2870200" cy="173793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1755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89535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53975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71755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</a:tblGrid>
                  <a:tr h="62771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36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18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\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18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X</a:t>
                          </a:r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X</a:t>
                          </a:r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X</a:t>
                          </a:r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09211514"/>
                  </p:ext>
                </p:extLst>
              </p:nvPr>
            </p:nvGraphicFramePr>
            <p:xfrm>
              <a:off x="850900" y="4171191"/>
              <a:ext cx="2870200" cy="173793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1755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89535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53975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71755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847" t="-952" r="-303390" b="-1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98876" t="-952" r="-137079" b="-1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0847" t="-952" r="-3390" b="-18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80952" t="-173770" r="-143537" b="-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3663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847" t="-278333" r="-30339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X</a:t>
                          </a:r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X</a:t>
                          </a:r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847" t="-378333" r="-30339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X</a:t>
                          </a:r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368800" y="4198559"/>
              <a:ext cx="2870200" cy="173793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1755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89535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53975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71755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</a:tblGrid>
                  <a:tr h="62771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36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18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\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18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139562"/>
                  </p:ext>
                </p:extLst>
              </p:nvPr>
            </p:nvGraphicFramePr>
            <p:xfrm>
              <a:off x="4368800" y="4198559"/>
              <a:ext cx="2870200" cy="173793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1755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89535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53975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71755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847" t="-952" r="-303390" b="-18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298876" t="-952" r="-137079" b="-18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300847" t="-952" r="-3390" b="-1876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80952" t="-173770" r="-143537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3663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847" t="-278333" r="-303390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847" t="-378333" r="-30339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98874871"/>
                  </p:ext>
                </p:extLst>
              </p:nvPr>
            </p:nvGraphicFramePr>
            <p:xfrm>
              <a:off x="8534400" y="185783"/>
              <a:ext cx="3467100" cy="2405017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57785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779639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376061">
                      <a:extLst>
                        <a:ext uri="{9D8B030D-6E8A-4147-A177-3AD203B41FA5}">
                          <a16:colId xmlns:a16="http://schemas.microsoft.com/office/drawing/2014/main" val="3933969353"/>
                        </a:ext>
                      </a:extLst>
                    </a:gridCol>
                    <a:gridCol w="577850">
                      <a:extLst>
                        <a:ext uri="{9D8B030D-6E8A-4147-A177-3AD203B41FA5}">
                          <a16:colId xmlns:a16="http://schemas.microsoft.com/office/drawing/2014/main" val="3370632666"/>
                        </a:ext>
                      </a:extLst>
                    </a:gridCol>
                    <a:gridCol w="577850">
                      <a:extLst>
                        <a:ext uri="{9D8B030D-6E8A-4147-A177-3AD203B41FA5}">
                          <a16:colId xmlns:a16="http://schemas.microsoft.com/office/drawing/2014/main" val="3116879823"/>
                        </a:ext>
                      </a:extLst>
                    </a:gridCol>
                    <a:gridCol w="577850">
                      <a:extLst>
                        <a:ext uri="{9D8B030D-6E8A-4147-A177-3AD203B41FA5}">
                          <a16:colId xmlns:a16="http://schemas.microsoft.com/office/drawing/2014/main" val="4021612918"/>
                        </a:ext>
                      </a:extLst>
                    </a:gridCol>
                  </a:tblGrid>
                  <a:tr h="331806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0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51525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0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20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0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20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0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31806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31806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31806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98874871"/>
                  </p:ext>
                </p:extLst>
              </p:nvPr>
            </p:nvGraphicFramePr>
            <p:xfrm>
              <a:off x="8534400" y="185783"/>
              <a:ext cx="3467100" cy="2405017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57785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779639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376061">
                      <a:extLst>
                        <a:ext uri="{9D8B030D-6E8A-4147-A177-3AD203B41FA5}">
                          <a16:colId xmlns:a16="http://schemas.microsoft.com/office/drawing/2014/main" val="3933969353"/>
                        </a:ext>
                      </a:extLst>
                    </a:gridCol>
                    <a:gridCol w="577850">
                      <a:extLst>
                        <a:ext uri="{9D8B030D-6E8A-4147-A177-3AD203B41FA5}">
                          <a16:colId xmlns:a16="http://schemas.microsoft.com/office/drawing/2014/main" val="3370632666"/>
                        </a:ext>
                      </a:extLst>
                    </a:gridCol>
                    <a:gridCol w="577850">
                      <a:extLst>
                        <a:ext uri="{9D8B030D-6E8A-4147-A177-3AD203B41FA5}">
                          <a16:colId xmlns:a16="http://schemas.microsoft.com/office/drawing/2014/main" val="3116879823"/>
                        </a:ext>
                      </a:extLst>
                    </a:gridCol>
                    <a:gridCol w="577850">
                      <a:extLst>
                        <a:ext uri="{9D8B030D-6E8A-4147-A177-3AD203B41FA5}">
                          <a16:colId xmlns:a16="http://schemas.microsoft.com/office/drawing/2014/main" val="4021612918"/>
                        </a:ext>
                      </a:extLst>
                    </a:gridCol>
                  </a:tblGrid>
                  <a:tr h="7010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0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51525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105" t="-141176" r="-503158" b="-250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75781" t="-141176" r="-273438" b="-250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62903" t="-141176" r="-464516" b="-250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05319" t="-141176" r="-206383" b="-250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401053" t="-141176" r="-104211" b="-250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501053" t="-141176" r="-4211" b="-2505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Oval 8"/>
          <p:cNvSpPr/>
          <p:nvPr/>
        </p:nvSpPr>
        <p:spPr>
          <a:xfrm>
            <a:off x="6248400" y="2560259"/>
            <a:ext cx="1016000" cy="71875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514600" y="5177664"/>
            <a:ext cx="1016000" cy="71875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3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4864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SIMPLIFICATION(K-MAP)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16000" y="1571627"/>
              <a:ext cx="2870200" cy="173793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1755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89535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53975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71755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</a:tblGrid>
                  <a:tr h="62771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36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18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\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18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X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5351885"/>
                  </p:ext>
                </p:extLst>
              </p:nvPr>
            </p:nvGraphicFramePr>
            <p:xfrm>
              <a:off x="1016000" y="1571627"/>
              <a:ext cx="2870200" cy="173793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1755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89535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53975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71755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952" r="-303390" b="-18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98876" t="-952" r="-137079" b="-18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847" t="-952" r="-3390" b="-1876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0952" t="-173770" r="-143537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3663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278333" r="-303390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378333" r="-30339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Oval 4"/>
          <p:cNvSpPr/>
          <p:nvPr/>
        </p:nvSpPr>
        <p:spPr>
          <a:xfrm>
            <a:off x="3352800" y="2590800"/>
            <a:ext cx="355600" cy="71875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7133288"/>
                  </p:ext>
                </p:extLst>
              </p:nvPr>
            </p:nvGraphicFramePr>
            <p:xfrm>
              <a:off x="4546600" y="1571627"/>
              <a:ext cx="2870200" cy="173793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1755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89535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53975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71755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</a:tblGrid>
                  <a:tr h="62771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36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18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\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18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X</a:t>
                          </a:r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X</a:t>
                          </a:r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X</a:t>
                          </a:r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7133288"/>
                  </p:ext>
                </p:extLst>
              </p:nvPr>
            </p:nvGraphicFramePr>
            <p:xfrm>
              <a:off x="4546600" y="1571627"/>
              <a:ext cx="2870200" cy="173793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1755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89535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53975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71755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47" t="-952" r="-303390" b="-18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98876" t="-952" r="-137079" b="-18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847" t="-952" r="-3390" b="-1876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0952" t="-173770" r="-143537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3663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47" t="-278333" r="-303390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X</a:t>
                          </a:r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47" t="-378333" r="-30339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X</a:t>
                          </a:r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X</a:t>
                          </a:r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09211514"/>
                  </p:ext>
                </p:extLst>
              </p:nvPr>
            </p:nvGraphicFramePr>
            <p:xfrm>
              <a:off x="850900" y="4171191"/>
              <a:ext cx="2870200" cy="173793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1755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89535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53975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71755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</a:tblGrid>
                  <a:tr h="62771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36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18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\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18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X</a:t>
                          </a:r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X</a:t>
                          </a:r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X</a:t>
                          </a:r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09211514"/>
                  </p:ext>
                </p:extLst>
              </p:nvPr>
            </p:nvGraphicFramePr>
            <p:xfrm>
              <a:off x="850900" y="4171191"/>
              <a:ext cx="2870200" cy="173793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1755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89535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53975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71755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847" t="-952" r="-303390" b="-1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98876" t="-952" r="-137079" b="-1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0847" t="-952" r="-3390" b="-18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80952" t="-173770" r="-143537" b="-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3663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847" t="-278333" r="-30339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X</a:t>
                          </a:r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X</a:t>
                          </a:r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847" t="-378333" r="-30339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X</a:t>
                          </a:r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7484076"/>
                  </p:ext>
                </p:extLst>
              </p:nvPr>
            </p:nvGraphicFramePr>
            <p:xfrm>
              <a:off x="4546600" y="4179130"/>
              <a:ext cx="2870200" cy="173793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1755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89535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53975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71755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</a:tblGrid>
                  <a:tr h="62771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36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18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\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18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7484076"/>
                  </p:ext>
                </p:extLst>
              </p:nvPr>
            </p:nvGraphicFramePr>
            <p:xfrm>
              <a:off x="4546600" y="4179130"/>
              <a:ext cx="2870200" cy="173793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1755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89535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53975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71755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847" t="-952" r="-303390" b="-18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98876" t="-952" r="-137079" b="-18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00847" t="-952" r="-3390" b="-1876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80952" t="-173770" r="-143537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3663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847" t="-278333" r="-303390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847" t="-378333" r="-30339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53460013"/>
                  </p:ext>
                </p:extLst>
              </p:nvPr>
            </p:nvGraphicFramePr>
            <p:xfrm>
              <a:off x="8534400" y="185783"/>
              <a:ext cx="3467100" cy="2405017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57785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779639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376061">
                      <a:extLst>
                        <a:ext uri="{9D8B030D-6E8A-4147-A177-3AD203B41FA5}">
                          <a16:colId xmlns:a16="http://schemas.microsoft.com/office/drawing/2014/main" val="3933969353"/>
                        </a:ext>
                      </a:extLst>
                    </a:gridCol>
                    <a:gridCol w="577850">
                      <a:extLst>
                        <a:ext uri="{9D8B030D-6E8A-4147-A177-3AD203B41FA5}">
                          <a16:colId xmlns:a16="http://schemas.microsoft.com/office/drawing/2014/main" val="3370632666"/>
                        </a:ext>
                      </a:extLst>
                    </a:gridCol>
                    <a:gridCol w="577850">
                      <a:extLst>
                        <a:ext uri="{9D8B030D-6E8A-4147-A177-3AD203B41FA5}">
                          <a16:colId xmlns:a16="http://schemas.microsoft.com/office/drawing/2014/main" val="3116879823"/>
                        </a:ext>
                      </a:extLst>
                    </a:gridCol>
                    <a:gridCol w="577850">
                      <a:extLst>
                        <a:ext uri="{9D8B030D-6E8A-4147-A177-3AD203B41FA5}">
                          <a16:colId xmlns:a16="http://schemas.microsoft.com/office/drawing/2014/main" val="4021612918"/>
                        </a:ext>
                      </a:extLst>
                    </a:gridCol>
                  </a:tblGrid>
                  <a:tr h="331806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0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51525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0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20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0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20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0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31806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31806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31806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53460013"/>
                  </p:ext>
                </p:extLst>
              </p:nvPr>
            </p:nvGraphicFramePr>
            <p:xfrm>
              <a:off x="8534400" y="185783"/>
              <a:ext cx="3467100" cy="2405017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57785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779639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376061">
                      <a:extLst>
                        <a:ext uri="{9D8B030D-6E8A-4147-A177-3AD203B41FA5}">
                          <a16:colId xmlns:a16="http://schemas.microsoft.com/office/drawing/2014/main" val="3933969353"/>
                        </a:ext>
                      </a:extLst>
                    </a:gridCol>
                    <a:gridCol w="577850">
                      <a:extLst>
                        <a:ext uri="{9D8B030D-6E8A-4147-A177-3AD203B41FA5}">
                          <a16:colId xmlns:a16="http://schemas.microsoft.com/office/drawing/2014/main" val="3370632666"/>
                        </a:ext>
                      </a:extLst>
                    </a:gridCol>
                    <a:gridCol w="577850">
                      <a:extLst>
                        <a:ext uri="{9D8B030D-6E8A-4147-A177-3AD203B41FA5}">
                          <a16:colId xmlns:a16="http://schemas.microsoft.com/office/drawing/2014/main" val="3116879823"/>
                        </a:ext>
                      </a:extLst>
                    </a:gridCol>
                    <a:gridCol w="577850">
                      <a:extLst>
                        <a:ext uri="{9D8B030D-6E8A-4147-A177-3AD203B41FA5}">
                          <a16:colId xmlns:a16="http://schemas.microsoft.com/office/drawing/2014/main" val="4021612918"/>
                        </a:ext>
                      </a:extLst>
                    </a:gridCol>
                  </a:tblGrid>
                  <a:tr h="7010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0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51525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105" t="-141176" r="-503158" b="-250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75781" t="-141176" r="-273438" b="-250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62903" t="-141176" r="-464516" b="-250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05319" t="-141176" r="-206383" b="-250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401053" t="-141176" r="-104211" b="-250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501053" t="-141176" r="-4211" b="-2505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Oval 8"/>
          <p:cNvSpPr/>
          <p:nvPr/>
        </p:nvSpPr>
        <p:spPr>
          <a:xfrm>
            <a:off x="6248400" y="2560259"/>
            <a:ext cx="1016000" cy="71875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514600" y="5177664"/>
            <a:ext cx="1016000" cy="71875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48400" y="5511800"/>
            <a:ext cx="1016000" cy="49076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8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4864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SIMPLIFICATION(K-MAP)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16000" y="1571627"/>
              <a:ext cx="2870200" cy="173793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1755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89535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53975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71755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</a:tblGrid>
                  <a:tr h="62771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36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18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\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18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X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5351885"/>
                  </p:ext>
                </p:extLst>
              </p:nvPr>
            </p:nvGraphicFramePr>
            <p:xfrm>
              <a:off x="1016000" y="1571627"/>
              <a:ext cx="2870200" cy="173793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1755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89535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53975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71755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952" r="-303390" b="-18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98876" t="-952" r="-137079" b="-18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847" t="-952" r="-3390" b="-1876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0952" t="-173770" r="-143537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3663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278333" r="-303390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378333" r="-30339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Oval 4"/>
          <p:cNvSpPr/>
          <p:nvPr/>
        </p:nvSpPr>
        <p:spPr>
          <a:xfrm>
            <a:off x="3352800" y="2590800"/>
            <a:ext cx="355600" cy="71875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7133288"/>
                  </p:ext>
                </p:extLst>
              </p:nvPr>
            </p:nvGraphicFramePr>
            <p:xfrm>
              <a:off x="4546600" y="1571627"/>
              <a:ext cx="2870200" cy="173793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1755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89535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53975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71755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</a:tblGrid>
                  <a:tr h="62771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36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18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\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18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X</a:t>
                          </a:r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X</a:t>
                          </a:r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X</a:t>
                          </a:r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7133288"/>
                  </p:ext>
                </p:extLst>
              </p:nvPr>
            </p:nvGraphicFramePr>
            <p:xfrm>
              <a:off x="4546600" y="1571627"/>
              <a:ext cx="2870200" cy="173793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1755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89535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53975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71755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47" t="-952" r="-303390" b="-18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98876" t="-952" r="-137079" b="-18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847" t="-952" r="-3390" b="-1876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0952" t="-173770" r="-143537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3663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47" t="-278333" r="-303390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X</a:t>
                          </a:r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47" t="-378333" r="-30339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X</a:t>
                          </a:r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X</a:t>
                          </a:r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09211514"/>
                  </p:ext>
                </p:extLst>
              </p:nvPr>
            </p:nvGraphicFramePr>
            <p:xfrm>
              <a:off x="850900" y="4171191"/>
              <a:ext cx="2870200" cy="173793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1755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89535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53975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71755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</a:tblGrid>
                  <a:tr h="62771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36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18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\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18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X</a:t>
                          </a:r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X</a:t>
                          </a:r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X</a:t>
                          </a:r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09211514"/>
                  </p:ext>
                </p:extLst>
              </p:nvPr>
            </p:nvGraphicFramePr>
            <p:xfrm>
              <a:off x="850900" y="4171191"/>
              <a:ext cx="2870200" cy="173793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1755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89535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53975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71755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847" t="-952" r="-303390" b="-1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98876" t="-952" r="-137079" b="-1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0847" t="-952" r="-3390" b="-18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80952" t="-173770" r="-143537" b="-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3663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847" t="-278333" r="-30339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X</a:t>
                          </a:r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X</a:t>
                          </a:r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847" t="-378333" r="-30339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X</a:t>
                          </a:r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7484076"/>
                  </p:ext>
                </p:extLst>
              </p:nvPr>
            </p:nvGraphicFramePr>
            <p:xfrm>
              <a:off x="4546600" y="4179130"/>
              <a:ext cx="2870200" cy="173793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1755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89535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53975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71755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</a:tblGrid>
                  <a:tr h="62771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36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18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\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18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7484076"/>
                  </p:ext>
                </p:extLst>
              </p:nvPr>
            </p:nvGraphicFramePr>
            <p:xfrm>
              <a:off x="4546600" y="4179130"/>
              <a:ext cx="2870200" cy="173793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1755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89535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53975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71755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847" t="-952" r="-303390" b="-18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98876" t="-952" r="-137079" b="-18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00847" t="-952" r="-3390" b="-1876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80952" t="-173770" r="-143537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3663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847" t="-278333" r="-303390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847" t="-378333" r="-30339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29350569"/>
                  </p:ext>
                </p:extLst>
              </p:nvPr>
            </p:nvGraphicFramePr>
            <p:xfrm>
              <a:off x="8534400" y="185783"/>
              <a:ext cx="3467100" cy="2405017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57785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779639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376061">
                      <a:extLst>
                        <a:ext uri="{9D8B030D-6E8A-4147-A177-3AD203B41FA5}">
                          <a16:colId xmlns:a16="http://schemas.microsoft.com/office/drawing/2014/main" val="3933969353"/>
                        </a:ext>
                      </a:extLst>
                    </a:gridCol>
                    <a:gridCol w="577850">
                      <a:extLst>
                        <a:ext uri="{9D8B030D-6E8A-4147-A177-3AD203B41FA5}">
                          <a16:colId xmlns:a16="http://schemas.microsoft.com/office/drawing/2014/main" val="3370632666"/>
                        </a:ext>
                      </a:extLst>
                    </a:gridCol>
                    <a:gridCol w="577850">
                      <a:extLst>
                        <a:ext uri="{9D8B030D-6E8A-4147-A177-3AD203B41FA5}">
                          <a16:colId xmlns:a16="http://schemas.microsoft.com/office/drawing/2014/main" val="3116879823"/>
                        </a:ext>
                      </a:extLst>
                    </a:gridCol>
                    <a:gridCol w="577850">
                      <a:extLst>
                        <a:ext uri="{9D8B030D-6E8A-4147-A177-3AD203B41FA5}">
                          <a16:colId xmlns:a16="http://schemas.microsoft.com/office/drawing/2014/main" val="4021612918"/>
                        </a:ext>
                      </a:extLst>
                    </a:gridCol>
                  </a:tblGrid>
                  <a:tr h="331806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0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51525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0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20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0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20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0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31806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31806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31806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29350569"/>
                  </p:ext>
                </p:extLst>
              </p:nvPr>
            </p:nvGraphicFramePr>
            <p:xfrm>
              <a:off x="8534400" y="185783"/>
              <a:ext cx="3467100" cy="2405017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57785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779639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376061">
                      <a:extLst>
                        <a:ext uri="{9D8B030D-6E8A-4147-A177-3AD203B41FA5}">
                          <a16:colId xmlns:a16="http://schemas.microsoft.com/office/drawing/2014/main" val="3933969353"/>
                        </a:ext>
                      </a:extLst>
                    </a:gridCol>
                    <a:gridCol w="577850">
                      <a:extLst>
                        <a:ext uri="{9D8B030D-6E8A-4147-A177-3AD203B41FA5}">
                          <a16:colId xmlns:a16="http://schemas.microsoft.com/office/drawing/2014/main" val="3370632666"/>
                        </a:ext>
                      </a:extLst>
                    </a:gridCol>
                    <a:gridCol w="577850">
                      <a:extLst>
                        <a:ext uri="{9D8B030D-6E8A-4147-A177-3AD203B41FA5}">
                          <a16:colId xmlns:a16="http://schemas.microsoft.com/office/drawing/2014/main" val="3116879823"/>
                        </a:ext>
                      </a:extLst>
                    </a:gridCol>
                    <a:gridCol w="577850">
                      <a:extLst>
                        <a:ext uri="{9D8B030D-6E8A-4147-A177-3AD203B41FA5}">
                          <a16:colId xmlns:a16="http://schemas.microsoft.com/office/drawing/2014/main" val="4021612918"/>
                        </a:ext>
                      </a:extLst>
                    </a:gridCol>
                  </a:tblGrid>
                  <a:tr h="7010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0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51525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105" t="-141176" r="-503158" b="-250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75781" t="-141176" r="-273438" b="-250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62903" t="-141176" r="-464516" b="-250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05319" t="-141176" r="-206383" b="-250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401053" t="-141176" r="-104211" b="-250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501053" t="-141176" r="-4211" b="-2505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Oval 8"/>
          <p:cNvSpPr/>
          <p:nvPr/>
        </p:nvSpPr>
        <p:spPr>
          <a:xfrm>
            <a:off x="6248400" y="2560259"/>
            <a:ext cx="1016000" cy="71875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514600" y="5177664"/>
            <a:ext cx="1016000" cy="71875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48400" y="5588000"/>
            <a:ext cx="1016000" cy="41456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736600" y="3473330"/>
                <a:ext cx="2971800" cy="1201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= 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 smtClean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600" y="3473330"/>
                <a:ext cx="2971800" cy="12010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4114800" y="3353986"/>
                <a:ext cx="2971800" cy="1201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= 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 smtClean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353986"/>
                <a:ext cx="2971800" cy="12010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838200" y="6170206"/>
                <a:ext cx="2971800" cy="1201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= 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 smtClean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6170206"/>
                <a:ext cx="2971800" cy="12010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4292600" y="6124834"/>
                <a:ext cx="2971800" cy="1201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= 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dirty="0" smtClean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600" y="6124834"/>
                <a:ext cx="2971800" cy="12010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874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EQUATION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130300" y="2393830"/>
                <a:ext cx="2971800" cy="1201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= 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 smtClean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300" y="2393830"/>
                <a:ext cx="2971800" cy="12010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613400" y="2393830"/>
                <a:ext cx="2971800" cy="1201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= 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 smtClean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400" y="2393830"/>
                <a:ext cx="2971800" cy="12010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977900" y="4700186"/>
                <a:ext cx="2971800" cy="1201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= 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 smtClean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900" y="4700186"/>
                <a:ext cx="2971800" cy="12010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715000" y="4700186"/>
                <a:ext cx="2971800" cy="1201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= 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dirty="0" smtClean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4700186"/>
                <a:ext cx="2971800" cy="12010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886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EQUATION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87" y="1576387"/>
            <a:ext cx="9879013" cy="4707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68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245" y="205101"/>
            <a:ext cx="10515600" cy="114617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STATE DIAGRAM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988300" y="3263899"/>
            <a:ext cx="1270000" cy="11938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499100" y="1092200"/>
            <a:ext cx="1270000" cy="11938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867400" y="956439"/>
            <a:ext cx="673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8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00</a:t>
            </a:r>
            <a:endParaRPr lang="en-US" sz="28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03200" y="3013029"/>
            <a:ext cx="1270000" cy="11938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47700" y="3390074"/>
            <a:ext cx="96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endParaRPr lang="en-US" sz="28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349610" y="4228021"/>
            <a:ext cx="1270000" cy="11938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662357" y="4121413"/>
            <a:ext cx="889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8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11</a:t>
            </a:r>
            <a:endParaRPr lang="en-US" sz="28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" name="Arc 15"/>
          <p:cNvSpPr/>
          <p:nvPr/>
        </p:nvSpPr>
        <p:spPr>
          <a:xfrm>
            <a:off x="5208598" y="1594837"/>
            <a:ext cx="3581400" cy="3112302"/>
          </a:xfrm>
          <a:prstGeom prst="arc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/>
          <p:cNvSpPr/>
          <p:nvPr/>
        </p:nvSpPr>
        <p:spPr>
          <a:xfrm rot="5400000">
            <a:off x="4287369" y="1237216"/>
            <a:ext cx="1788467" cy="6299206"/>
          </a:xfrm>
          <a:prstGeom prst="arc">
            <a:avLst>
              <a:gd name="adj1" fmla="val 16200000"/>
              <a:gd name="adj2" fmla="val 2116155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/>
          <p:cNvSpPr/>
          <p:nvPr/>
        </p:nvSpPr>
        <p:spPr>
          <a:xfrm rot="16200000">
            <a:off x="3142833" y="1928614"/>
            <a:ext cx="4756954" cy="4089400"/>
          </a:xfrm>
          <a:prstGeom prst="arc">
            <a:avLst>
              <a:gd name="adj1" fmla="val 15571577"/>
              <a:gd name="adj2" fmla="val 0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331206" y="3176877"/>
            <a:ext cx="673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8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01</a:t>
            </a:r>
            <a:endParaRPr lang="en-US" sz="28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8980" y="2218766"/>
            <a:ext cx="1005403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UNUSED</a:t>
            </a:r>
          </a:p>
          <a:p>
            <a:pPr algn="ctr"/>
            <a:r>
              <a:rPr lang="en-US" b="1" dirty="0" smtClean="0"/>
              <a:t> STATE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5195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EQUATION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977900" y="3153619"/>
                <a:ext cx="41783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= </m:t>
                        </m:r>
                      </m:e>
                      <m:sub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2400" b="1" dirty="0" smtClean="0"/>
                  <a:t> =&gt;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</m:e>
                      <m:sub>
                        <m:r>
                          <a:rPr lang="en-US" sz="24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900" y="3153619"/>
                <a:ext cx="4178300" cy="830997"/>
              </a:xfrm>
              <a:prstGeom prst="rect">
                <a:avLst/>
              </a:prstGeom>
              <a:blipFill>
                <a:blip r:embed="rId2"/>
                <a:stretch>
                  <a:fillRect t="-5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631825" y="3669765"/>
                <a:ext cx="2971800" cy="1201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= </m:t>
                          </m:r>
                        </m:e>
                        <m:sub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400" b="1" dirty="0" smtClean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25" y="3669765"/>
                <a:ext cx="2971800" cy="12010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631825" y="4353947"/>
                <a:ext cx="2971800" cy="1201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= </m:t>
                          </m:r>
                        </m:e>
                        <m:sub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400" b="1" dirty="0" smtClean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25" y="4353947"/>
                <a:ext cx="2971800" cy="12010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543050" y="4870864"/>
                <a:ext cx="3479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= </m:t>
                        </m:r>
                      </m:e>
                      <m:sub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400" dirty="0" smtClean="0"/>
                  <a:t> =&gt;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sSub>
                      <m:sSubPr>
                        <m:ctrlP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</m:e>
                      <m:sub>
                        <m:r>
                          <a:rPr lang="en-US" sz="24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050" y="4870864"/>
                <a:ext cx="3479800" cy="461665"/>
              </a:xfrm>
              <a:prstGeom prst="rect">
                <a:avLst/>
              </a:prstGeom>
              <a:blipFill>
                <a:blip r:embed="rId5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079500" y="1690688"/>
                <a:ext cx="78867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dirty="0" smtClean="0"/>
                  <a:t>Considering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sz="440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4400" dirty="0" smtClean="0"/>
                  <a:t>=1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4400" b="1" i="1" smtClean="0">
                            <a:latin typeface="Cambria Math" panose="02040503050406030204" pitchFamily="18" charset="0"/>
                          </a:rPr>
                          <m:t>&amp; </m:t>
                        </m:r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sz="44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4400" dirty="0"/>
                  <a:t>=0 </a:t>
                </a:r>
                <a:r>
                  <a:rPr lang="en-US" sz="4400" dirty="0" smtClean="0"/>
                  <a:t> </a:t>
                </a:r>
                <a:endParaRPr lang="en-US" sz="44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500" y="1690688"/>
                <a:ext cx="7886700" cy="769441"/>
              </a:xfrm>
              <a:prstGeom prst="rect">
                <a:avLst/>
              </a:prstGeom>
              <a:blipFill>
                <a:blip r:embed="rId6"/>
                <a:stretch>
                  <a:fillRect l="-3091" t="-15748" b="-36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5381044" y="3380838"/>
                <a:ext cx="561715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</m:e>
                      <m:sub>
                        <m:r>
                          <a:rPr lang="en-US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US" b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= </m:t>
                        </m:r>
                      </m:e>
                      <m:sub>
                        <m:r>
                          <a:rPr lang="en-US" b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endParaRPr lang="en-US" b="1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400" b="1" i="1" dirty="0" smtClean="0"/>
                  <a:t>=0 </a:t>
                </a:r>
                <a:endParaRPr lang="en-US" sz="2400" b="1" i="1" dirty="0">
                  <a:solidFill>
                    <a:srgbClr val="FF0000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044" y="3380838"/>
                <a:ext cx="5617156" cy="1569660"/>
              </a:xfrm>
              <a:prstGeom prst="rect">
                <a:avLst/>
              </a:prstGeom>
              <a:blipFill>
                <a:blip r:embed="rId7"/>
                <a:stretch>
                  <a:fillRect t="-23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5368344" y="5001715"/>
                <a:ext cx="561715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</m:e>
                      <m:sub>
                        <m:r>
                          <a:rPr lang="en-US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= </m:t>
                        </m:r>
                      </m:e>
                      <m:sub>
                        <m:r>
                          <a:rPr lang="en-US" b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endParaRPr lang="en-US" b="1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400" b="1" i="1" dirty="0" smtClean="0"/>
                  <a:t>=1</a:t>
                </a:r>
                <a:endParaRPr lang="en-US" sz="2400" b="1" i="1" dirty="0">
                  <a:solidFill>
                    <a:srgbClr val="FF0000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8344" y="5001715"/>
                <a:ext cx="5617156" cy="1569660"/>
              </a:xfrm>
              <a:prstGeom prst="rect">
                <a:avLst/>
              </a:prstGeom>
              <a:blipFill>
                <a:blip r:embed="rId8"/>
                <a:stretch>
                  <a:fillRect t="-1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752600" y="6019800"/>
                <a:ext cx="76501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/>
                  <a:t>Self correcting state will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sz="360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sz="36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600" dirty="0" smtClean="0"/>
                  <a:t>= 01  </a:t>
                </a:r>
                <a:endParaRPr lang="en-US" sz="36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6019800"/>
                <a:ext cx="7650171" cy="646331"/>
              </a:xfrm>
              <a:prstGeom prst="rect">
                <a:avLst/>
              </a:prstGeom>
              <a:blipFill>
                <a:blip r:embed="rId9"/>
                <a:stretch>
                  <a:fillRect l="-2472" t="-15094" r="-1515" b="-33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775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245" y="205101"/>
            <a:ext cx="10515600" cy="114617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STATE DIAGRAM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988300" y="3263899"/>
            <a:ext cx="1270000" cy="11938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499100" y="1092200"/>
            <a:ext cx="1270000" cy="11938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867400" y="956439"/>
            <a:ext cx="673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8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00</a:t>
            </a:r>
            <a:endParaRPr lang="en-US" sz="28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0140953" y="766911"/>
            <a:ext cx="1270000" cy="11938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485453" y="1143956"/>
            <a:ext cx="96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endParaRPr lang="en-US" sz="28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349610" y="4228021"/>
            <a:ext cx="1270000" cy="11938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662357" y="4121413"/>
            <a:ext cx="889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8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11</a:t>
            </a:r>
            <a:endParaRPr lang="en-US" sz="28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" name="Arc 15"/>
          <p:cNvSpPr/>
          <p:nvPr/>
        </p:nvSpPr>
        <p:spPr>
          <a:xfrm>
            <a:off x="5208598" y="1594837"/>
            <a:ext cx="3581400" cy="3112302"/>
          </a:xfrm>
          <a:prstGeom prst="arc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/>
          <p:cNvSpPr/>
          <p:nvPr/>
        </p:nvSpPr>
        <p:spPr>
          <a:xfrm rot="5400000">
            <a:off x="4287369" y="1237216"/>
            <a:ext cx="1788467" cy="6299206"/>
          </a:xfrm>
          <a:prstGeom prst="arc">
            <a:avLst>
              <a:gd name="adj1" fmla="val 16200000"/>
              <a:gd name="adj2" fmla="val 2116155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/>
          <p:cNvSpPr/>
          <p:nvPr/>
        </p:nvSpPr>
        <p:spPr>
          <a:xfrm rot="16200000">
            <a:off x="3142833" y="1928614"/>
            <a:ext cx="4756954" cy="4089400"/>
          </a:xfrm>
          <a:prstGeom prst="arc">
            <a:avLst>
              <a:gd name="adj1" fmla="val 15571577"/>
              <a:gd name="adj2" fmla="val 0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331206" y="3176877"/>
            <a:ext cx="673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8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01</a:t>
            </a:r>
            <a:endParaRPr lang="en-US" sz="28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9080500" y="1961527"/>
            <a:ext cx="1441488" cy="16033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rot="18538301">
            <a:off x="9277467" y="2653245"/>
            <a:ext cx="157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Self Correction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115443" y="337182"/>
            <a:ext cx="1005403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UNUSED</a:t>
            </a:r>
          </a:p>
          <a:p>
            <a:pPr algn="ctr"/>
            <a:r>
              <a:rPr lang="en-US" b="1" dirty="0" smtClean="0"/>
              <a:t> STATE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5624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55" y="113017"/>
            <a:ext cx="10515600" cy="114617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STATE DIAGRAM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9494845" y="3988328"/>
            <a:ext cx="1270000" cy="11938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005645" y="1816629"/>
            <a:ext cx="1270000" cy="11938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73945" y="1680868"/>
            <a:ext cx="673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8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00</a:t>
            </a:r>
            <a:endParaRPr lang="en-US" sz="28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36321" y="1680868"/>
            <a:ext cx="1270000" cy="11938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80821" y="2057913"/>
            <a:ext cx="96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endParaRPr lang="en-US" sz="28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4856155" y="4952450"/>
            <a:ext cx="1270000" cy="11938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168902" y="4845842"/>
            <a:ext cx="889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8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11</a:t>
            </a:r>
            <a:endParaRPr lang="en-US" sz="28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" name="Arc 15"/>
          <p:cNvSpPr/>
          <p:nvPr/>
        </p:nvSpPr>
        <p:spPr>
          <a:xfrm>
            <a:off x="6715143" y="2319266"/>
            <a:ext cx="3581400" cy="3112302"/>
          </a:xfrm>
          <a:prstGeom prst="arc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/>
          <p:cNvSpPr/>
          <p:nvPr/>
        </p:nvSpPr>
        <p:spPr>
          <a:xfrm rot="5400000">
            <a:off x="5793914" y="1961645"/>
            <a:ext cx="1788467" cy="6299206"/>
          </a:xfrm>
          <a:prstGeom prst="arc">
            <a:avLst>
              <a:gd name="adj1" fmla="val 16200000"/>
              <a:gd name="adj2" fmla="val 2116155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/>
          <p:cNvSpPr/>
          <p:nvPr/>
        </p:nvSpPr>
        <p:spPr>
          <a:xfrm rot="16200000">
            <a:off x="4649378" y="2653043"/>
            <a:ext cx="4756954" cy="4089400"/>
          </a:xfrm>
          <a:prstGeom prst="arc">
            <a:avLst>
              <a:gd name="adj1" fmla="val 15571577"/>
              <a:gd name="adj2" fmla="val 0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837751" y="3901306"/>
            <a:ext cx="673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8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01</a:t>
            </a:r>
            <a:endParaRPr lang="en-US" sz="28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82101" y="886605"/>
            <a:ext cx="1005403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UNUSED</a:t>
            </a:r>
          </a:p>
          <a:p>
            <a:pPr algn="ctr"/>
            <a:r>
              <a:rPr lang="en-US" b="1" dirty="0" smtClean="0"/>
              <a:t> STATE</a:t>
            </a:r>
            <a:endParaRPr lang="en-US" b="1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006321" y="2113732"/>
            <a:ext cx="5039024" cy="1522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24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617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STATE DIAGRAM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988300" y="3263899"/>
            <a:ext cx="1270000" cy="11938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140700" y="3383746"/>
                <a:ext cx="9652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2800" b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0    1</a:t>
                </a:r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0700" y="3383746"/>
                <a:ext cx="965200" cy="954107"/>
              </a:xfrm>
              <a:prstGeom prst="rect">
                <a:avLst/>
              </a:prstGeom>
              <a:blipFill>
                <a:blip r:embed="rId2"/>
                <a:stretch>
                  <a:fillRect l="-12579" r="-5031" b="-16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5499100" y="1092200"/>
            <a:ext cx="1270000" cy="11938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651500" y="1212046"/>
                <a:ext cx="9652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2800" b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0    0</a:t>
                </a:r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500" y="1212046"/>
                <a:ext cx="965200" cy="954107"/>
              </a:xfrm>
              <a:prstGeom prst="rect">
                <a:avLst/>
              </a:prstGeom>
              <a:blipFill>
                <a:blip r:embed="rId3"/>
                <a:stretch>
                  <a:fillRect l="-12658" r="-5696" b="-17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/>
          <p:cNvSpPr/>
          <p:nvPr/>
        </p:nvSpPr>
        <p:spPr>
          <a:xfrm>
            <a:off x="203200" y="1695449"/>
            <a:ext cx="1270000" cy="11938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355600" y="1815296"/>
                <a:ext cx="9652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2800" b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US" sz="28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0</a:t>
                </a:r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00" y="1815296"/>
                <a:ext cx="965200" cy="954107"/>
              </a:xfrm>
              <a:prstGeom prst="rect">
                <a:avLst/>
              </a:prstGeom>
              <a:blipFill>
                <a:blip r:embed="rId4"/>
                <a:stretch>
                  <a:fillRect l="-12579" r="-5031" b="-17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/>
          <p:cNvSpPr/>
          <p:nvPr/>
        </p:nvSpPr>
        <p:spPr>
          <a:xfrm>
            <a:off x="3786198" y="4110239"/>
            <a:ext cx="1270000" cy="11938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3938598" y="4230086"/>
                <a:ext cx="9652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2800" b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US" sz="28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</a:t>
                </a:r>
                <a:r>
                  <a:rPr lang="en-US" sz="28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598" y="4230086"/>
                <a:ext cx="965200" cy="954107"/>
              </a:xfrm>
              <a:prstGeom prst="rect">
                <a:avLst/>
              </a:prstGeom>
              <a:blipFill>
                <a:blip r:embed="rId5"/>
                <a:stretch>
                  <a:fillRect l="-12658" r="-5696" b="-17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c 15"/>
          <p:cNvSpPr/>
          <p:nvPr/>
        </p:nvSpPr>
        <p:spPr>
          <a:xfrm>
            <a:off x="5208598" y="1594837"/>
            <a:ext cx="3581400" cy="3112302"/>
          </a:xfrm>
          <a:prstGeom prst="arc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/>
          <p:cNvSpPr/>
          <p:nvPr/>
        </p:nvSpPr>
        <p:spPr>
          <a:xfrm rot="16200000">
            <a:off x="3609996" y="1923648"/>
            <a:ext cx="3581400" cy="3112302"/>
          </a:xfrm>
          <a:prstGeom prst="arc">
            <a:avLst>
              <a:gd name="adj1" fmla="val 14659561"/>
              <a:gd name="adj2" fmla="val 0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/>
          <p:cNvSpPr/>
          <p:nvPr/>
        </p:nvSpPr>
        <p:spPr>
          <a:xfrm rot="7870309">
            <a:off x="3998752" y="1635787"/>
            <a:ext cx="4529400" cy="4267869"/>
          </a:xfrm>
          <a:prstGeom prst="arc">
            <a:avLst>
              <a:gd name="adj1" fmla="val 14659561"/>
              <a:gd name="adj2" fmla="val 373606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35498" y="999306"/>
            <a:ext cx="1005403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UNUSED</a:t>
            </a:r>
          </a:p>
          <a:p>
            <a:pPr algn="ctr"/>
            <a:r>
              <a:rPr lang="en-US" b="1" dirty="0" smtClean="0"/>
              <a:t> STATE</a:t>
            </a:r>
            <a:endParaRPr lang="en-US" b="1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440747" y="1451955"/>
            <a:ext cx="4104613" cy="8104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17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NEXT STATE TABLE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66324795"/>
                  </p:ext>
                </p:extLst>
              </p:nvPr>
            </p:nvGraphicFramePr>
            <p:xfrm>
              <a:off x="2882900" y="1825625"/>
              <a:ext cx="5270500" cy="243160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317625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1317625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1317625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1317625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863277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66324795"/>
                  </p:ext>
                </p:extLst>
              </p:nvPr>
            </p:nvGraphicFramePr>
            <p:xfrm>
              <a:off x="2882900" y="1825625"/>
              <a:ext cx="5270500" cy="243160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317625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1317625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1317625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1317625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</a:tblGrid>
                  <a:tr h="45720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4910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61" t="-102469" r="-300922" b="-3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926" t="-102469" r="-202315" b="-3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02469" r="-101382" b="-3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389" t="-102469" r="-1852" b="-3197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863277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8591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43405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NEXT STATE TABLE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USING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JK FLIP FLOP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Content Placeholder 4"/>
              <p:cNvGraphicFramePr>
                <a:graphicFrameLocks/>
              </p:cNvGraphicFramePr>
              <p:nvPr>
                <p:extLst/>
              </p:nvPr>
            </p:nvGraphicFramePr>
            <p:xfrm>
              <a:off x="3875904" y="2675651"/>
              <a:ext cx="2220096" cy="251038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68955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862141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363152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  <a:gridCol w="525848">
                      <a:extLst>
                        <a:ext uri="{9D8B030D-6E8A-4147-A177-3AD203B41FA5}">
                          <a16:colId xmlns:a16="http://schemas.microsoft.com/office/drawing/2014/main" val="154396357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K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71793300"/>
                  </p:ext>
                </p:extLst>
              </p:nvPr>
            </p:nvGraphicFramePr>
            <p:xfrm>
              <a:off x="3875904" y="2675651"/>
              <a:ext cx="2220096" cy="251038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68955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862141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363152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  <a:gridCol w="525848">
                      <a:extLst>
                        <a:ext uri="{9D8B030D-6E8A-4147-A177-3AD203B41FA5}">
                          <a16:colId xmlns:a16="http://schemas.microsoft.com/office/drawing/2014/main" val="1543963575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99" t="-11765" r="-380519" b="-408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4930" t="-11765" r="-106338" b="-408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K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4" name="Straight Arrow Connector 33"/>
          <p:cNvCxnSpPr/>
          <p:nvPr/>
        </p:nvCxnSpPr>
        <p:spPr>
          <a:xfrm>
            <a:off x="4267200" y="346551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279900" y="401161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305300" y="449421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305300" y="4976812"/>
            <a:ext cx="2667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98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NEXT STATE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TABLE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26656014"/>
                  </p:ext>
                </p:extLst>
              </p:nvPr>
            </p:nvGraphicFramePr>
            <p:xfrm>
              <a:off x="1803400" y="2538412"/>
              <a:ext cx="6400800" cy="326707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001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93396935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370632666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11687982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4021612918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61531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563393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26656014"/>
                  </p:ext>
                </p:extLst>
              </p:nvPr>
            </p:nvGraphicFramePr>
            <p:xfrm>
              <a:off x="1803400" y="2538412"/>
              <a:ext cx="6400800" cy="326707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001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93396935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370632666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11687982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4021612918"/>
                        </a:ext>
                      </a:extLst>
                    </a:gridCol>
                  </a:tblGrid>
                  <a:tr h="82296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6153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63" t="-141584" r="-705344" b="-3198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41584" r="-600000" b="-3198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527" t="-141584" r="-504580" b="-3198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9242" t="-141584" r="-400758" b="-3198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2290" t="-141584" r="-303817" b="-3198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2290" t="-141584" r="-203817" b="-3198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7727" t="-141584" r="-102273" b="-3198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3053" t="-141584" r="-3053" b="-3198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5633932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Content Placeholder 4"/>
              <p:cNvGraphicFramePr>
                <a:graphicFrameLocks/>
              </p:cNvGraphicFramePr>
              <p:nvPr>
                <p:extLst/>
              </p:nvPr>
            </p:nvGraphicFramePr>
            <p:xfrm>
              <a:off x="9723052" y="159956"/>
              <a:ext cx="2220096" cy="263086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68955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862141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363152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  <a:gridCol w="525848">
                      <a:extLst>
                        <a:ext uri="{9D8B030D-6E8A-4147-A177-3AD203B41FA5}">
                          <a16:colId xmlns:a16="http://schemas.microsoft.com/office/drawing/2014/main" val="1543963575"/>
                        </a:ext>
                      </a:extLst>
                    </a:gridCol>
                  </a:tblGrid>
                  <a:tr h="63863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K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Content Placeholder 4"/>
              <p:cNvGraphicFramePr>
                <a:graphicFrameLocks/>
              </p:cNvGraphicFramePr>
              <p:nvPr>
                <p:extLst/>
              </p:nvPr>
            </p:nvGraphicFramePr>
            <p:xfrm>
              <a:off x="9723052" y="159956"/>
              <a:ext cx="2220096" cy="263086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68955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862141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363152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  <a:gridCol w="525848">
                      <a:extLst>
                        <a:ext uri="{9D8B030D-6E8A-4147-A177-3AD203B41FA5}">
                          <a16:colId xmlns:a16="http://schemas.microsoft.com/office/drawing/2014/main" val="1543963575"/>
                        </a:ext>
                      </a:extLst>
                    </a:gridCol>
                  </a:tblGrid>
                  <a:tr h="6386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299" t="-952" r="-380519" b="-32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4930" t="-952" r="-106338" b="-32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K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4" name="Straight Arrow Connector 33"/>
          <p:cNvCxnSpPr/>
          <p:nvPr/>
        </p:nvCxnSpPr>
        <p:spPr>
          <a:xfrm>
            <a:off x="10833100" y="102711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0845800" y="157321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0871200" y="205581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0871200" y="2538412"/>
            <a:ext cx="2667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78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NEXT STATE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TABLE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68154104"/>
                  </p:ext>
                </p:extLst>
              </p:nvPr>
            </p:nvGraphicFramePr>
            <p:xfrm>
              <a:off x="1803400" y="2538412"/>
              <a:ext cx="6400800" cy="326707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001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93396935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370632666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11687982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4021612918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61531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563393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68154104"/>
                  </p:ext>
                </p:extLst>
              </p:nvPr>
            </p:nvGraphicFramePr>
            <p:xfrm>
              <a:off x="1803400" y="2538412"/>
              <a:ext cx="6400800" cy="326707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001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93396935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370632666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11687982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4021612918"/>
                        </a:ext>
                      </a:extLst>
                    </a:gridCol>
                  </a:tblGrid>
                  <a:tr h="82296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6153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63" t="-141584" r="-705344" b="-3198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41584" r="-600000" b="-3198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527" t="-141584" r="-504580" b="-3198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9242" t="-141584" r="-400758" b="-3198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2290" t="-141584" r="-303817" b="-3198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2290" t="-141584" r="-203817" b="-3198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7727" t="-141584" r="-102273" b="-3198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3053" t="-141584" r="-3053" b="-3198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5633932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17337249"/>
                  </p:ext>
                </p:extLst>
              </p:nvPr>
            </p:nvGraphicFramePr>
            <p:xfrm>
              <a:off x="9723052" y="159956"/>
              <a:ext cx="2220096" cy="263086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68955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862141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363152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  <a:gridCol w="525848">
                      <a:extLst>
                        <a:ext uri="{9D8B030D-6E8A-4147-A177-3AD203B41FA5}">
                          <a16:colId xmlns:a16="http://schemas.microsoft.com/office/drawing/2014/main" val="1543963575"/>
                        </a:ext>
                      </a:extLst>
                    </a:gridCol>
                  </a:tblGrid>
                  <a:tr h="63863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K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17337249"/>
                  </p:ext>
                </p:extLst>
              </p:nvPr>
            </p:nvGraphicFramePr>
            <p:xfrm>
              <a:off x="9723052" y="159956"/>
              <a:ext cx="2220096" cy="263086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68955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862141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363152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  <a:gridCol w="525848">
                      <a:extLst>
                        <a:ext uri="{9D8B030D-6E8A-4147-A177-3AD203B41FA5}">
                          <a16:colId xmlns:a16="http://schemas.microsoft.com/office/drawing/2014/main" val="1543963575"/>
                        </a:ext>
                      </a:extLst>
                    </a:gridCol>
                  </a:tblGrid>
                  <a:tr h="6386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299" t="-952" r="-380519" b="-32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4930" t="-952" r="-106338" b="-32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K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4" name="Straight Arrow Connector 33"/>
          <p:cNvCxnSpPr/>
          <p:nvPr/>
        </p:nvCxnSpPr>
        <p:spPr>
          <a:xfrm>
            <a:off x="10833100" y="102711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0845800" y="157321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0871200" y="205581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0871200" y="2538412"/>
            <a:ext cx="2667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c 8"/>
          <p:cNvSpPr/>
          <p:nvPr/>
        </p:nvSpPr>
        <p:spPr>
          <a:xfrm>
            <a:off x="2311400" y="3873499"/>
            <a:ext cx="1384300" cy="596900"/>
          </a:xfrm>
          <a:prstGeom prst="arc">
            <a:avLst>
              <a:gd name="adj1" fmla="val 10628256"/>
              <a:gd name="adj2" fmla="val 0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/>
          <p:cNvSpPr/>
          <p:nvPr/>
        </p:nvSpPr>
        <p:spPr>
          <a:xfrm>
            <a:off x="3162300" y="4721223"/>
            <a:ext cx="1384300" cy="596900"/>
          </a:xfrm>
          <a:prstGeom prst="arc">
            <a:avLst>
              <a:gd name="adj1" fmla="val 10628256"/>
              <a:gd name="adj2" fmla="val 0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04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NEXT STATE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TABLE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77391939"/>
                  </p:ext>
                </p:extLst>
              </p:nvPr>
            </p:nvGraphicFramePr>
            <p:xfrm>
              <a:off x="1803400" y="2538412"/>
              <a:ext cx="6400800" cy="326707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001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93396935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370632666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11687982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4021612918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61531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563393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77391939"/>
                  </p:ext>
                </p:extLst>
              </p:nvPr>
            </p:nvGraphicFramePr>
            <p:xfrm>
              <a:off x="1803400" y="2538412"/>
              <a:ext cx="6400800" cy="326707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001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93396935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370632666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11687982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4021612918"/>
                        </a:ext>
                      </a:extLst>
                    </a:gridCol>
                  </a:tblGrid>
                  <a:tr h="82296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6153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63" t="-141584" r="-705344" b="-3198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41584" r="-600000" b="-3198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527" t="-141584" r="-504580" b="-3198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9242" t="-141584" r="-400758" b="-3198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2290" t="-141584" r="-303817" b="-3198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2290" t="-141584" r="-203817" b="-3198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7727" t="-141584" r="-102273" b="-3198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3053" t="-141584" r="-3053" b="-3198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5633932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Content Placeholder 4"/>
              <p:cNvGraphicFramePr>
                <a:graphicFrameLocks/>
              </p:cNvGraphicFramePr>
              <p:nvPr>
                <p:extLst/>
              </p:nvPr>
            </p:nvGraphicFramePr>
            <p:xfrm>
              <a:off x="9723052" y="159956"/>
              <a:ext cx="2220096" cy="263086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68955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862141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363152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  <a:gridCol w="525848">
                      <a:extLst>
                        <a:ext uri="{9D8B030D-6E8A-4147-A177-3AD203B41FA5}">
                          <a16:colId xmlns:a16="http://schemas.microsoft.com/office/drawing/2014/main" val="1543963575"/>
                        </a:ext>
                      </a:extLst>
                    </a:gridCol>
                  </a:tblGrid>
                  <a:tr h="63863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K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Content Placeholder 4"/>
              <p:cNvGraphicFramePr>
                <a:graphicFrameLocks/>
              </p:cNvGraphicFramePr>
              <p:nvPr>
                <p:extLst/>
              </p:nvPr>
            </p:nvGraphicFramePr>
            <p:xfrm>
              <a:off x="9723052" y="159956"/>
              <a:ext cx="2220096" cy="263086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68955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862141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363152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  <a:gridCol w="525848">
                      <a:extLst>
                        <a:ext uri="{9D8B030D-6E8A-4147-A177-3AD203B41FA5}">
                          <a16:colId xmlns:a16="http://schemas.microsoft.com/office/drawing/2014/main" val="1543963575"/>
                        </a:ext>
                      </a:extLst>
                    </a:gridCol>
                  </a:tblGrid>
                  <a:tr h="6386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299" t="-952" r="-380519" b="-32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4930" t="-952" r="-106338" b="-32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K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4" name="Straight Arrow Connector 33"/>
          <p:cNvCxnSpPr/>
          <p:nvPr/>
        </p:nvCxnSpPr>
        <p:spPr>
          <a:xfrm>
            <a:off x="10833100" y="102711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0845800" y="157321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0871200" y="205581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0871200" y="2538412"/>
            <a:ext cx="2667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c 8"/>
          <p:cNvSpPr/>
          <p:nvPr/>
        </p:nvSpPr>
        <p:spPr>
          <a:xfrm>
            <a:off x="2374900" y="4330699"/>
            <a:ext cx="1384300" cy="596900"/>
          </a:xfrm>
          <a:prstGeom prst="arc">
            <a:avLst>
              <a:gd name="adj1" fmla="val 10628256"/>
              <a:gd name="adj2" fmla="val 0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/>
          <p:cNvSpPr/>
          <p:nvPr/>
        </p:nvSpPr>
        <p:spPr>
          <a:xfrm>
            <a:off x="3134326" y="3873499"/>
            <a:ext cx="1384300" cy="596900"/>
          </a:xfrm>
          <a:prstGeom prst="arc">
            <a:avLst>
              <a:gd name="adj1" fmla="val 10628256"/>
              <a:gd name="adj2" fmla="val 0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9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NEXT STATE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TABLE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50850912"/>
                  </p:ext>
                </p:extLst>
              </p:nvPr>
            </p:nvGraphicFramePr>
            <p:xfrm>
              <a:off x="1803400" y="2538412"/>
              <a:ext cx="6400800" cy="326707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001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93396935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370632666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11687982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4021612918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61531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563393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50850912"/>
                  </p:ext>
                </p:extLst>
              </p:nvPr>
            </p:nvGraphicFramePr>
            <p:xfrm>
              <a:off x="1803400" y="2538412"/>
              <a:ext cx="6400800" cy="326707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001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93396935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370632666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11687982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4021612918"/>
                        </a:ext>
                      </a:extLst>
                    </a:gridCol>
                  </a:tblGrid>
                  <a:tr h="82296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6153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63" t="-141584" r="-705344" b="-3198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41584" r="-600000" b="-3198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527" t="-141584" r="-504580" b="-3198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9242" t="-141584" r="-400758" b="-3198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2290" t="-141584" r="-303817" b="-3198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2290" t="-141584" r="-203817" b="-3198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7727" t="-141584" r="-102273" b="-3198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3053" t="-141584" r="-3053" b="-3198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5633932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88695951"/>
                  </p:ext>
                </p:extLst>
              </p:nvPr>
            </p:nvGraphicFramePr>
            <p:xfrm>
              <a:off x="9723052" y="159956"/>
              <a:ext cx="2220096" cy="263086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68955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862141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363152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  <a:gridCol w="525848">
                      <a:extLst>
                        <a:ext uri="{9D8B030D-6E8A-4147-A177-3AD203B41FA5}">
                          <a16:colId xmlns:a16="http://schemas.microsoft.com/office/drawing/2014/main" val="1543963575"/>
                        </a:ext>
                      </a:extLst>
                    </a:gridCol>
                  </a:tblGrid>
                  <a:tr h="63863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K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88695951"/>
                  </p:ext>
                </p:extLst>
              </p:nvPr>
            </p:nvGraphicFramePr>
            <p:xfrm>
              <a:off x="9723052" y="159956"/>
              <a:ext cx="2220096" cy="263086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68955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862141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363152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  <a:gridCol w="525848">
                      <a:extLst>
                        <a:ext uri="{9D8B030D-6E8A-4147-A177-3AD203B41FA5}">
                          <a16:colId xmlns:a16="http://schemas.microsoft.com/office/drawing/2014/main" val="1543963575"/>
                        </a:ext>
                      </a:extLst>
                    </a:gridCol>
                  </a:tblGrid>
                  <a:tr h="6386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299" t="-952" r="-380519" b="-32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4930" t="-952" r="-106338" b="-32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K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4" name="Straight Arrow Connector 33"/>
          <p:cNvCxnSpPr/>
          <p:nvPr/>
        </p:nvCxnSpPr>
        <p:spPr>
          <a:xfrm>
            <a:off x="10833100" y="102711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0845800" y="157321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0871200" y="205581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0871200" y="2538412"/>
            <a:ext cx="2667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c 8"/>
          <p:cNvSpPr/>
          <p:nvPr/>
        </p:nvSpPr>
        <p:spPr>
          <a:xfrm>
            <a:off x="2298700" y="4708522"/>
            <a:ext cx="1384300" cy="596900"/>
          </a:xfrm>
          <a:prstGeom prst="arc">
            <a:avLst>
              <a:gd name="adj1" fmla="val 10628256"/>
              <a:gd name="adj2" fmla="val 0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/>
          <p:cNvSpPr/>
          <p:nvPr/>
        </p:nvSpPr>
        <p:spPr>
          <a:xfrm>
            <a:off x="3159726" y="5157786"/>
            <a:ext cx="1384300" cy="596900"/>
          </a:xfrm>
          <a:prstGeom prst="arc">
            <a:avLst>
              <a:gd name="adj1" fmla="val 10628256"/>
              <a:gd name="adj2" fmla="val 0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/>
          <p:cNvSpPr/>
          <p:nvPr/>
        </p:nvSpPr>
        <p:spPr>
          <a:xfrm>
            <a:off x="2298700" y="5106985"/>
            <a:ext cx="1384300" cy="596900"/>
          </a:xfrm>
          <a:prstGeom prst="arc">
            <a:avLst>
              <a:gd name="adj1" fmla="val 10628256"/>
              <a:gd name="adj2" fmla="val 0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1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617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STATE DIAGRAM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988300" y="3263899"/>
            <a:ext cx="1270000" cy="11938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140700" y="3383746"/>
                <a:ext cx="9652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2800" b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0    1</a:t>
                </a:r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0700" y="3383746"/>
                <a:ext cx="965200" cy="954107"/>
              </a:xfrm>
              <a:prstGeom prst="rect">
                <a:avLst/>
              </a:prstGeom>
              <a:blipFill>
                <a:blip r:embed="rId2"/>
                <a:stretch>
                  <a:fillRect l="-12579" r="-5031" b="-16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5499100" y="1092200"/>
            <a:ext cx="1270000" cy="11938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651500" y="1212046"/>
                <a:ext cx="9652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2800" b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0    0</a:t>
                </a:r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500" y="1212046"/>
                <a:ext cx="965200" cy="954107"/>
              </a:xfrm>
              <a:prstGeom prst="rect">
                <a:avLst/>
              </a:prstGeom>
              <a:blipFill>
                <a:blip r:embed="rId3"/>
                <a:stretch>
                  <a:fillRect l="-12658" r="-5696" b="-17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/>
          <p:cNvSpPr/>
          <p:nvPr/>
        </p:nvSpPr>
        <p:spPr>
          <a:xfrm>
            <a:off x="203200" y="1695449"/>
            <a:ext cx="1270000" cy="11938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355600" y="1815296"/>
                <a:ext cx="9652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2800" b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US" sz="28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0</a:t>
                </a:r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00" y="1815296"/>
                <a:ext cx="965200" cy="954107"/>
              </a:xfrm>
              <a:prstGeom prst="rect">
                <a:avLst/>
              </a:prstGeom>
              <a:blipFill>
                <a:blip r:embed="rId4"/>
                <a:stretch>
                  <a:fillRect l="-12579" r="-5031" b="-17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/>
          <p:cNvSpPr/>
          <p:nvPr/>
        </p:nvSpPr>
        <p:spPr>
          <a:xfrm>
            <a:off x="3786198" y="4110239"/>
            <a:ext cx="1270000" cy="11938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3938598" y="4230086"/>
                <a:ext cx="9652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2800" b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US" sz="28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</a:t>
                </a:r>
                <a:r>
                  <a:rPr lang="en-US" sz="28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598" y="4230086"/>
                <a:ext cx="965200" cy="954107"/>
              </a:xfrm>
              <a:prstGeom prst="rect">
                <a:avLst/>
              </a:prstGeom>
              <a:blipFill>
                <a:blip r:embed="rId5"/>
                <a:stretch>
                  <a:fillRect l="-12658" r="-5696" b="-17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c 15"/>
          <p:cNvSpPr/>
          <p:nvPr/>
        </p:nvSpPr>
        <p:spPr>
          <a:xfrm>
            <a:off x="5208598" y="1594837"/>
            <a:ext cx="3581400" cy="3112302"/>
          </a:xfrm>
          <a:prstGeom prst="arc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/>
          <p:cNvSpPr/>
          <p:nvPr/>
        </p:nvSpPr>
        <p:spPr>
          <a:xfrm rot="16200000">
            <a:off x="3609996" y="1923648"/>
            <a:ext cx="3581400" cy="3112302"/>
          </a:xfrm>
          <a:prstGeom prst="arc">
            <a:avLst>
              <a:gd name="adj1" fmla="val 14659561"/>
              <a:gd name="adj2" fmla="val 0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/>
          <p:cNvSpPr/>
          <p:nvPr/>
        </p:nvSpPr>
        <p:spPr>
          <a:xfrm rot="7870309">
            <a:off x="3998752" y="1635787"/>
            <a:ext cx="4529400" cy="4267869"/>
          </a:xfrm>
          <a:prstGeom prst="arc">
            <a:avLst>
              <a:gd name="adj1" fmla="val 14659561"/>
              <a:gd name="adj2" fmla="val 373606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35498" y="999306"/>
            <a:ext cx="1005403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UNUSED</a:t>
            </a:r>
          </a:p>
          <a:p>
            <a:pPr algn="ctr"/>
            <a:r>
              <a:rPr lang="en-US" b="1" dirty="0" smtClean="0"/>
              <a:t> STATE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6319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NEXT STATE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TABLE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85347841"/>
                  </p:ext>
                </p:extLst>
              </p:nvPr>
            </p:nvGraphicFramePr>
            <p:xfrm>
              <a:off x="1803400" y="2538412"/>
              <a:ext cx="6400800" cy="326707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001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93396935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370632666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11687982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4021612918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61531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563393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85347841"/>
                  </p:ext>
                </p:extLst>
              </p:nvPr>
            </p:nvGraphicFramePr>
            <p:xfrm>
              <a:off x="1803400" y="2538412"/>
              <a:ext cx="6400800" cy="326707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001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93396935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370632666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11687982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4021612918"/>
                        </a:ext>
                      </a:extLst>
                    </a:gridCol>
                  </a:tblGrid>
                  <a:tr h="82296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6153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63" t="-141584" r="-705344" b="-3198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41584" r="-600000" b="-3198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527" t="-141584" r="-504580" b="-3198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9242" t="-141584" r="-400758" b="-3198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2290" t="-141584" r="-303817" b="-3198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2290" t="-141584" r="-203817" b="-3198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7727" t="-141584" r="-102273" b="-3198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3053" t="-141584" r="-3053" b="-3198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5633932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Content Placeholder 4"/>
              <p:cNvGraphicFramePr>
                <a:graphicFrameLocks/>
              </p:cNvGraphicFramePr>
              <p:nvPr>
                <p:extLst/>
              </p:nvPr>
            </p:nvGraphicFramePr>
            <p:xfrm>
              <a:off x="9723052" y="159956"/>
              <a:ext cx="2220096" cy="263086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68955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862141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363152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  <a:gridCol w="525848">
                      <a:extLst>
                        <a:ext uri="{9D8B030D-6E8A-4147-A177-3AD203B41FA5}">
                          <a16:colId xmlns:a16="http://schemas.microsoft.com/office/drawing/2014/main" val="1543963575"/>
                        </a:ext>
                      </a:extLst>
                    </a:gridCol>
                  </a:tblGrid>
                  <a:tr h="63863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K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Content Placeholder 4"/>
              <p:cNvGraphicFramePr>
                <a:graphicFrameLocks/>
              </p:cNvGraphicFramePr>
              <p:nvPr>
                <p:extLst/>
              </p:nvPr>
            </p:nvGraphicFramePr>
            <p:xfrm>
              <a:off x="9723052" y="159956"/>
              <a:ext cx="2220096" cy="263086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68955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862141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363152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  <a:gridCol w="525848">
                      <a:extLst>
                        <a:ext uri="{9D8B030D-6E8A-4147-A177-3AD203B41FA5}">
                          <a16:colId xmlns:a16="http://schemas.microsoft.com/office/drawing/2014/main" val="1543963575"/>
                        </a:ext>
                      </a:extLst>
                    </a:gridCol>
                  </a:tblGrid>
                  <a:tr h="6386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299" t="-952" r="-380519" b="-32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4930" t="-952" r="-106338" b="-32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K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4" name="Straight Arrow Connector 33"/>
          <p:cNvCxnSpPr/>
          <p:nvPr/>
        </p:nvCxnSpPr>
        <p:spPr>
          <a:xfrm>
            <a:off x="10833100" y="102711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0845800" y="157321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0871200" y="205581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0871200" y="2538412"/>
            <a:ext cx="2667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c 8"/>
          <p:cNvSpPr/>
          <p:nvPr/>
        </p:nvSpPr>
        <p:spPr>
          <a:xfrm>
            <a:off x="3159726" y="4310062"/>
            <a:ext cx="1384300" cy="596900"/>
          </a:xfrm>
          <a:prstGeom prst="arc">
            <a:avLst>
              <a:gd name="adj1" fmla="val 10628256"/>
              <a:gd name="adj2" fmla="val 0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25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NEXT STATE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TABLE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37180400"/>
                  </p:ext>
                </p:extLst>
              </p:nvPr>
            </p:nvGraphicFramePr>
            <p:xfrm>
              <a:off x="1803400" y="2538412"/>
              <a:ext cx="6400800" cy="326707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001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93396935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370632666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11687982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4021612918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61531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563393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37180400"/>
                  </p:ext>
                </p:extLst>
              </p:nvPr>
            </p:nvGraphicFramePr>
            <p:xfrm>
              <a:off x="1803400" y="2538412"/>
              <a:ext cx="6400800" cy="326707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001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93396935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370632666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11687982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4021612918"/>
                        </a:ext>
                      </a:extLst>
                    </a:gridCol>
                  </a:tblGrid>
                  <a:tr h="82296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6153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63" t="-141584" r="-705344" b="-3198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41584" r="-600000" b="-3198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527" t="-141584" r="-504580" b="-3198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9242" t="-141584" r="-400758" b="-3198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2290" t="-141584" r="-303817" b="-3198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2290" t="-141584" r="-203817" b="-3198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7727" t="-141584" r="-102273" b="-3198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3053" t="-141584" r="-3053" b="-3198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5633932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Content Placeholder 4"/>
              <p:cNvGraphicFramePr>
                <a:graphicFrameLocks/>
              </p:cNvGraphicFramePr>
              <p:nvPr>
                <p:extLst/>
              </p:nvPr>
            </p:nvGraphicFramePr>
            <p:xfrm>
              <a:off x="9723052" y="159956"/>
              <a:ext cx="2220096" cy="263086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68955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862141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363152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  <a:gridCol w="525848">
                      <a:extLst>
                        <a:ext uri="{9D8B030D-6E8A-4147-A177-3AD203B41FA5}">
                          <a16:colId xmlns:a16="http://schemas.microsoft.com/office/drawing/2014/main" val="1543963575"/>
                        </a:ext>
                      </a:extLst>
                    </a:gridCol>
                  </a:tblGrid>
                  <a:tr h="63863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K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Content Placeholder 4"/>
              <p:cNvGraphicFramePr>
                <a:graphicFrameLocks/>
              </p:cNvGraphicFramePr>
              <p:nvPr>
                <p:extLst/>
              </p:nvPr>
            </p:nvGraphicFramePr>
            <p:xfrm>
              <a:off x="9723052" y="159956"/>
              <a:ext cx="2220096" cy="263086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68955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862141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363152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  <a:gridCol w="525848">
                      <a:extLst>
                        <a:ext uri="{9D8B030D-6E8A-4147-A177-3AD203B41FA5}">
                          <a16:colId xmlns:a16="http://schemas.microsoft.com/office/drawing/2014/main" val="1543963575"/>
                        </a:ext>
                      </a:extLst>
                    </a:gridCol>
                  </a:tblGrid>
                  <a:tr h="6386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299" t="-952" r="-380519" b="-32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4930" t="-952" r="-106338" b="-32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K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4" name="Straight Arrow Connector 33"/>
          <p:cNvCxnSpPr/>
          <p:nvPr/>
        </p:nvCxnSpPr>
        <p:spPr>
          <a:xfrm>
            <a:off x="10833100" y="102711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0845800" y="157321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0871200" y="205581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0871200" y="2538412"/>
            <a:ext cx="2667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1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NEXT STATE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TABLE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73528081"/>
                  </p:ext>
                </p:extLst>
              </p:nvPr>
            </p:nvGraphicFramePr>
            <p:xfrm>
              <a:off x="2880326" y="2055812"/>
              <a:ext cx="4800600" cy="326707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001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93396935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370632666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11687982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4021612918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61531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563393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73528081"/>
                  </p:ext>
                </p:extLst>
              </p:nvPr>
            </p:nvGraphicFramePr>
            <p:xfrm>
              <a:off x="2880326" y="2055812"/>
              <a:ext cx="4800600" cy="326707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001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93396935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370632666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11687982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4021612918"/>
                        </a:ext>
                      </a:extLst>
                    </a:gridCol>
                  </a:tblGrid>
                  <a:tr h="82296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6153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63" t="-141584" r="-505344" b="-3198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41584" r="-401515" b="-3198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527" t="-141584" r="-304580" b="-3198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527" t="-141584" r="-204580" b="-3198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485" t="-141584" r="-103030" b="-3198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2290" t="-141584" r="-3817" b="-3198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5633932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Content Placeholder 4"/>
              <p:cNvGraphicFramePr>
                <a:graphicFrameLocks/>
              </p:cNvGraphicFramePr>
              <p:nvPr>
                <p:extLst/>
              </p:nvPr>
            </p:nvGraphicFramePr>
            <p:xfrm>
              <a:off x="9723052" y="159956"/>
              <a:ext cx="2220096" cy="263086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68955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862141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363152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  <a:gridCol w="525848">
                      <a:extLst>
                        <a:ext uri="{9D8B030D-6E8A-4147-A177-3AD203B41FA5}">
                          <a16:colId xmlns:a16="http://schemas.microsoft.com/office/drawing/2014/main" val="1543963575"/>
                        </a:ext>
                      </a:extLst>
                    </a:gridCol>
                  </a:tblGrid>
                  <a:tr h="63863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K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Content Placeholder 4"/>
              <p:cNvGraphicFramePr>
                <a:graphicFrameLocks/>
              </p:cNvGraphicFramePr>
              <p:nvPr>
                <p:extLst/>
              </p:nvPr>
            </p:nvGraphicFramePr>
            <p:xfrm>
              <a:off x="9723052" y="159956"/>
              <a:ext cx="2220096" cy="263086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68955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862141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363152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  <a:gridCol w="525848">
                      <a:extLst>
                        <a:ext uri="{9D8B030D-6E8A-4147-A177-3AD203B41FA5}">
                          <a16:colId xmlns:a16="http://schemas.microsoft.com/office/drawing/2014/main" val="1543963575"/>
                        </a:ext>
                      </a:extLst>
                    </a:gridCol>
                  </a:tblGrid>
                  <a:tr h="6386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299" t="-952" r="-380519" b="-32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4930" t="-952" r="-106338" b="-32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K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4" name="Straight Arrow Connector 33"/>
          <p:cNvCxnSpPr/>
          <p:nvPr/>
        </p:nvCxnSpPr>
        <p:spPr>
          <a:xfrm>
            <a:off x="10833100" y="102711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0845800" y="157321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0871200" y="205581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0871200" y="2538412"/>
            <a:ext cx="2667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63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4864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SIMPLIFICATION(K-MAP)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16000" y="1571627"/>
              <a:ext cx="2870200" cy="173793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1755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89535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53975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71755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</a:tblGrid>
                  <a:tr h="62771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36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18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\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18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X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5351885"/>
                  </p:ext>
                </p:extLst>
              </p:nvPr>
            </p:nvGraphicFramePr>
            <p:xfrm>
              <a:off x="1016000" y="1571627"/>
              <a:ext cx="2870200" cy="173793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1755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89535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53975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71755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952" r="-303390" b="-18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98876" t="-952" r="-137079" b="-18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847" t="-952" r="-3390" b="-1876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0952" t="-173770" r="-143537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3663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278333" r="-303390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378333" r="-30339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Oval 4"/>
          <p:cNvSpPr/>
          <p:nvPr/>
        </p:nvSpPr>
        <p:spPr>
          <a:xfrm>
            <a:off x="3352800" y="2590800"/>
            <a:ext cx="355600" cy="71875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0355628"/>
                  </p:ext>
                </p:extLst>
              </p:nvPr>
            </p:nvGraphicFramePr>
            <p:xfrm>
              <a:off x="4546600" y="1571627"/>
              <a:ext cx="2870200" cy="173793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1755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89535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53975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71755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</a:tblGrid>
                  <a:tr h="62771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36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18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\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18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X</a:t>
                          </a:r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X</a:t>
                          </a:r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0355628"/>
                  </p:ext>
                </p:extLst>
              </p:nvPr>
            </p:nvGraphicFramePr>
            <p:xfrm>
              <a:off x="4546600" y="1571627"/>
              <a:ext cx="2870200" cy="173793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1755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89535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53975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71755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47" t="-952" r="-303390" b="-18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98876" t="-952" r="-137079" b="-18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847" t="-952" r="-3390" b="-1876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0952" t="-173770" r="-143537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3663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47" t="-278333" r="-303390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X</a:t>
                          </a:r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47" t="-378333" r="-30339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X</a:t>
                          </a:r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0440995"/>
                  </p:ext>
                </p:extLst>
              </p:nvPr>
            </p:nvGraphicFramePr>
            <p:xfrm>
              <a:off x="850900" y="4171191"/>
              <a:ext cx="2870200" cy="173793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1755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89535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53975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71755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</a:tblGrid>
                  <a:tr h="62771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36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18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\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18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X</a:t>
                          </a:r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X</a:t>
                          </a:r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0440995"/>
                  </p:ext>
                </p:extLst>
              </p:nvPr>
            </p:nvGraphicFramePr>
            <p:xfrm>
              <a:off x="850900" y="4171191"/>
              <a:ext cx="2870200" cy="173793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1755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89535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53975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71755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847" t="-952" r="-303390" b="-1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98876" t="-952" r="-137079" b="-1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0847" t="-952" r="-3390" b="-18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80952" t="-173770" r="-143537" b="-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3663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847" t="-278333" r="-30339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X</a:t>
                          </a:r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X</a:t>
                          </a:r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847" t="-378333" r="-30339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7484076"/>
                  </p:ext>
                </p:extLst>
              </p:nvPr>
            </p:nvGraphicFramePr>
            <p:xfrm>
              <a:off x="4546600" y="4179130"/>
              <a:ext cx="2870200" cy="173793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1755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89535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53975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71755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</a:tblGrid>
                  <a:tr h="62771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36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18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\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18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7484076"/>
                  </p:ext>
                </p:extLst>
              </p:nvPr>
            </p:nvGraphicFramePr>
            <p:xfrm>
              <a:off x="4546600" y="4179130"/>
              <a:ext cx="2870200" cy="173793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1755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89535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53975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71755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847" t="-952" r="-303390" b="-18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98876" t="-952" r="-137079" b="-18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00847" t="-952" r="-3390" b="-1876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80952" t="-173770" r="-143537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3663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847" t="-278333" r="-303390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847" t="-378333" r="-30339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Oval 8"/>
          <p:cNvSpPr/>
          <p:nvPr/>
        </p:nvSpPr>
        <p:spPr>
          <a:xfrm>
            <a:off x="6248400" y="2560259"/>
            <a:ext cx="1016000" cy="33693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514600" y="5177664"/>
            <a:ext cx="1016000" cy="71875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48400" y="5588000"/>
            <a:ext cx="1016000" cy="41456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736600" y="3473330"/>
                <a:ext cx="2971800" cy="1201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= 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 smtClean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600" y="3473330"/>
                <a:ext cx="2971800" cy="12010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4114800" y="3353986"/>
                <a:ext cx="2971800" cy="831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= 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353986"/>
                <a:ext cx="2971800" cy="83176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838200" y="6170206"/>
                <a:ext cx="2971800" cy="1201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= 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 smtClean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6170206"/>
                <a:ext cx="2971800" cy="12010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4292600" y="6124834"/>
                <a:ext cx="2971800" cy="1201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= 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dirty="0" smtClean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600" y="6124834"/>
                <a:ext cx="2971800" cy="12010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9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08231459"/>
                  </p:ext>
                </p:extLst>
              </p:nvPr>
            </p:nvGraphicFramePr>
            <p:xfrm>
              <a:off x="8966200" y="163512"/>
              <a:ext cx="3037872" cy="2531701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506312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506312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506312">
                      <a:extLst>
                        <a:ext uri="{9D8B030D-6E8A-4147-A177-3AD203B41FA5}">
                          <a16:colId xmlns:a16="http://schemas.microsoft.com/office/drawing/2014/main" val="3933969353"/>
                        </a:ext>
                      </a:extLst>
                    </a:gridCol>
                    <a:gridCol w="506312">
                      <a:extLst>
                        <a:ext uri="{9D8B030D-6E8A-4147-A177-3AD203B41FA5}">
                          <a16:colId xmlns:a16="http://schemas.microsoft.com/office/drawing/2014/main" val="3370632666"/>
                        </a:ext>
                      </a:extLst>
                    </a:gridCol>
                    <a:gridCol w="506312">
                      <a:extLst>
                        <a:ext uri="{9D8B030D-6E8A-4147-A177-3AD203B41FA5}">
                          <a16:colId xmlns:a16="http://schemas.microsoft.com/office/drawing/2014/main" val="3116879823"/>
                        </a:ext>
                      </a:extLst>
                    </a:gridCol>
                    <a:gridCol w="506312">
                      <a:extLst>
                        <a:ext uri="{9D8B030D-6E8A-4147-A177-3AD203B41FA5}">
                          <a16:colId xmlns:a16="http://schemas.microsoft.com/office/drawing/2014/main" val="4021612918"/>
                        </a:ext>
                      </a:extLst>
                    </a:gridCol>
                  </a:tblGrid>
                  <a:tr h="445831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18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42858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8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18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8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25829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25829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25829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56339329"/>
                      </a:ext>
                    </a:extLst>
                  </a:tr>
                  <a:tr h="25829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9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08231459"/>
                  </p:ext>
                </p:extLst>
              </p:nvPr>
            </p:nvGraphicFramePr>
            <p:xfrm>
              <a:off x="8966200" y="163512"/>
              <a:ext cx="3037872" cy="2531701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506312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506312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506312">
                      <a:extLst>
                        <a:ext uri="{9D8B030D-6E8A-4147-A177-3AD203B41FA5}">
                          <a16:colId xmlns:a16="http://schemas.microsoft.com/office/drawing/2014/main" val="3933969353"/>
                        </a:ext>
                      </a:extLst>
                    </a:gridCol>
                    <a:gridCol w="506312">
                      <a:extLst>
                        <a:ext uri="{9D8B030D-6E8A-4147-A177-3AD203B41FA5}">
                          <a16:colId xmlns:a16="http://schemas.microsoft.com/office/drawing/2014/main" val="3370632666"/>
                        </a:ext>
                      </a:extLst>
                    </a:gridCol>
                    <a:gridCol w="506312">
                      <a:extLst>
                        <a:ext uri="{9D8B030D-6E8A-4147-A177-3AD203B41FA5}">
                          <a16:colId xmlns:a16="http://schemas.microsoft.com/office/drawing/2014/main" val="3116879823"/>
                        </a:ext>
                      </a:extLst>
                    </a:gridCol>
                    <a:gridCol w="506312">
                      <a:extLst>
                        <a:ext uri="{9D8B030D-6E8A-4147-A177-3AD203B41FA5}">
                          <a16:colId xmlns:a16="http://schemas.microsoft.com/office/drawing/2014/main" val="4021612918"/>
                        </a:ext>
                      </a:extLst>
                    </a:gridCol>
                  </a:tblGrid>
                  <a:tr h="64008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18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42858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1205" t="-154930" r="-507229" b="-360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100000" t="-154930" r="-401190" b="-360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202410" t="-154930" r="-306024" b="-360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302410" t="-154930" r="-206024" b="-360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397619" t="-154930" r="-103571" b="-360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503614" t="-154930" r="-4819" b="-3605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5633932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5063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EQUATION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977900" y="3153619"/>
                <a:ext cx="41783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= </m:t>
                        </m:r>
                      </m:e>
                      <m:sub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2400" b="1" dirty="0" smtClean="0"/>
                  <a:t> =&gt;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</m:e>
                      <m:sub>
                        <m:r>
                          <a:rPr lang="en-US" sz="24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900" y="3153619"/>
                <a:ext cx="4178300" cy="830997"/>
              </a:xfrm>
              <a:prstGeom prst="rect">
                <a:avLst/>
              </a:prstGeom>
              <a:blipFill>
                <a:blip r:embed="rId2"/>
                <a:stretch>
                  <a:fillRect t="-5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631825" y="3669765"/>
                <a:ext cx="2971800" cy="1201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= </m:t>
                          </m:r>
                        </m:e>
                        <m:sub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400" b="1" dirty="0" smtClean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25" y="3669765"/>
                <a:ext cx="2971800" cy="12010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543050" y="4870864"/>
                <a:ext cx="3479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= </m:t>
                        </m:r>
                      </m:e>
                      <m:sub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400" dirty="0" smtClean="0"/>
                  <a:t> =&gt;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sSub>
                      <m:sSubPr>
                        <m:ctrlP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</m:e>
                      <m:sub>
                        <m:r>
                          <a:rPr lang="en-US" sz="24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050" y="4870864"/>
                <a:ext cx="3479800" cy="461665"/>
              </a:xfrm>
              <a:prstGeom prst="rect">
                <a:avLst/>
              </a:prstGeom>
              <a:blipFill>
                <a:blip r:embed="rId4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079500" y="1690688"/>
                <a:ext cx="78867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dirty="0" smtClean="0"/>
                  <a:t>Considering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sz="440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4400" dirty="0" smtClean="0"/>
                  <a:t>=1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4400" b="1" i="1" smtClean="0">
                            <a:latin typeface="Cambria Math" panose="02040503050406030204" pitchFamily="18" charset="0"/>
                          </a:rPr>
                          <m:t>&amp; </m:t>
                        </m:r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sz="44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4400" dirty="0"/>
                  <a:t>=0 </a:t>
                </a:r>
                <a:r>
                  <a:rPr lang="en-US" sz="4400" dirty="0" smtClean="0"/>
                  <a:t> </a:t>
                </a:r>
                <a:endParaRPr lang="en-US" sz="44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500" y="1690688"/>
                <a:ext cx="7886700" cy="769441"/>
              </a:xfrm>
              <a:prstGeom prst="rect">
                <a:avLst/>
              </a:prstGeom>
              <a:blipFill>
                <a:blip r:embed="rId5"/>
                <a:stretch>
                  <a:fillRect l="-3091" t="-15748" b="-36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5381044" y="3380838"/>
                <a:ext cx="561715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</m:e>
                      <m:sub>
                        <m:r>
                          <a:rPr lang="en-US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US" b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= </m:t>
                        </m:r>
                      </m:e>
                      <m:sub>
                        <m:r>
                          <a:rPr lang="en-US" b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endParaRPr lang="en-US" b="1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400" b="1" i="1" dirty="0" smtClean="0"/>
                  <a:t>=0 </a:t>
                </a:r>
                <a:endParaRPr lang="en-US" sz="2400" b="1" i="1" dirty="0">
                  <a:solidFill>
                    <a:srgbClr val="FF0000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044" y="3380838"/>
                <a:ext cx="5617156" cy="1569660"/>
              </a:xfrm>
              <a:prstGeom prst="rect">
                <a:avLst/>
              </a:prstGeom>
              <a:blipFill>
                <a:blip r:embed="rId6"/>
                <a:stretch>
                  <a:fillRect t="-23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5368344" y="5001715"/>
                <a:ext cx="561715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</m:e>
                      <m:sub>
                        <m:r>
                          <a:rPr lang="en-US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= </m:t>
                        </m:r>
                      </m:e>
                      <m:sub>
                        <m:r>
                          <a:rPr lang="en-US" b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endParaRPr lang="en-US" b="1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400" b="1" i="1" dirty="0" smtClean="0"/>
                  <a:t>=1</a:t>
                </a:r>
                <a:endParaRPr lang="en-US" sz="2400" b="1" i="1" dirty="0">
                  <a:solidFill>
                    <a:srgbClr val="FF0000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8344" y="5001715"/>
                <a:ext cx="5617156" cy="1569660"/>
              </a:xfrm>
              <a:prstGeom prst="rect">
                <a:avLst/>
              </a:prstGeom>
              <a:blipFill>
                <a:blip r:embed="rId7"/>
                <a:stretch>
                  <a:fillRect t="-1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752600" y="6019800"/>
                <a:ext cx="76501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/>
                  <a:t>Self correcting state will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sz="360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sz="36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600" dirty="0" smtClean="0"/>
                  <a:t>= 00  </a:t>
                </a:r>
                <a:endParaRPr lang="en-US" sz="36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6019800"/>
                <a:ext cx="7650171" cy="646331"/>
              </a:xfrm>
              <a:prstGeom prst="rect">
                <a:avLst/>
              </a:prstGeom>
              <a:blipFill>
                <a:blip r:embed="rId8"/>
                <a:stretch>
                  <a:fillRect l="-2472" t="-15094" r="-1515" b="-33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1555169" y="4439206"/>
                <a:ext cx="3713453" cy="1201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= </m:t>
                        </m:r>
                      </m:e>
                      <m:sub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𝑸</m:t>
                            </m:r>
                          </m:e>
                          <m:sub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dirty="0" smtClean="0"/>
                  <a:t>  </a:t>
                </a:r>
                <a:r>
                  <a:rPr lang="en-US" sz="2400" b="1" dirty="0"/>
                  <a:t>=&gt;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</m:e>
                      <m:sub>
                        <m:r>
                          <a:rPr lang="en-US" sz="24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2400" dirty="0"/>
              </a:p>
              <a:p>
                <a:pPr/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169" y="4439206"/>
                <a:ext cx="3713453" cy="1201098"/>
              </a:xfrm>
              <a:prstGeom prst="rect">
                <a:avLst/>
              </a:prstGeom>
              <a:blipFill>
                <a:blip r:embed="rId9"/>
                <a:stretch>
                  <a:fillRect t="-4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975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55" y="113017"/>
            <a:ext cx="10515600" cy="114617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STATE DIAGRAM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9494845" y="3988328"/>
            <a:ext cx="1270000" cy="11938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005645" y="1816629"/>
            <a:ext cx="1270000" cy="11938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73945" y="1680868"/>
            <a:ext cx="673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8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00</a:t>
            </a:r>
            <a:endParaRPr lang="en-US" sz="28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36321" y="1680868"/>
            <a:ext cx="1270000" cy="11938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80821" y="2057913"/>
            <a:ext cx="96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endParaRPr lang="en-US" sz="28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4856155" y="4952450"/>
            <a:ext cx="1270000" cy="11938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168902" y="4845842"/>
            <a:ext cx="889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8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11</a:t>
            </a:r>
            <a:endParaRPr lang="en-US" sz="28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" name="Arc 15"/>
          <p:cNvSpPr/>
          <p:nvPr/>
        </p:nvSpPr>
        <p:spPr>
          <a:xfrm>
            <a:off x="6715143" y="2319266"/>
            <a:ext cx="3581400" cy="3112302"/>
          </a:xfrm>
          <a:prstGeom prst="arc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/>
          <p:cNvSpPr/>
          <p:nvPr/>
        </p:nvSpPr>
        <p:spPr>
          <a:xfrm rot="5400000">
            <a:off x="5793914" y="1961645"/>
            <a:ext cx="1788467" cy="6299206"/>
          </a:xfrm>
          <a:prstGeom prst="arc">
            <a:avLst>
              <a:gd name="adj1" fmla="val 16200000"/>
              <a:gd name="adj2" fmla="val 2116155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/>
          <p:cNvSpPr/>
          <p:nvPr/>
        </p:nvSpPr>
        <p:spPr>
          <a:xfrm rot="16200000">
            <a:off x="4649378" y="2653043"/>
            <a:ext cx="4756954" cy="4089400"/>
          </a:xfrm>
          <a:prstGeom prst="arc">
            <a:avLst>
              <a:gd name="adj1" fmla="val 15571577"/>
              <a:gd name="adj2" fmla="val 0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837751" y="3901306"/>
            <a:ext cx="673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8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01</a:t>
            </a:r>
            <a:endParaRPr lang="en-US" sz="28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82101" y="886605"/>
            <a:ext cx="1005403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UNUSED</a:t>
            </a:r>
          </a:p>
          <a:p>
            <a:pPr algn="ctr"/>
            <a:r>
              <a:rPr lang="en-US" b="1" dirty="0" smtClean="0"/>
              <a:t> STATE</a:t>
            </a:r>
            <a:endParaRPr lang="en-US" b="1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006321" y="2113732"/>
            <a:ext cx="5039024" cy="1522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15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55" y="113017"/>
            <a:ext cx="10515600" cy="114617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PROTEUS SIMULATION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475" y="1595437"/>
            <a:ext cx="1022985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64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NEXT STATE TABLE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502542840"/>
                  </p:ext>
                </p:extLst>
              </p:nvPr>
            </p:nvGraphicFramePr>
            <p:xfrm>
              <a:off x="2882900" y="1825625"/>
              <a:ext cx="5270500" cy="206076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317625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1317625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1317625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1317625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502542840"/>
                  </p:ext>
                </p:extLst>
              </p:nvPr>
            </p:nvGraphicFramePr>
            <p:xfrm>
              <a:off x="2882900" y="1825625"/>
              <a:ext cx="5270500" cy="206076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317625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1317625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1317625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1317625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</a:tblGrid>
                  <a:tr h="45720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4910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61" t="-102469" r="-300922" b="-24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926" t="-102469" r="-202315" b="-24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02469" r="-101382" b="-24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389" t="-102469" r="-1852" b="-24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9002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43405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NEXT STATE TABLE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USING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JK FLIP FLOP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Content Placeholder 4"/>
              <p:cNvGraphicFramePr>
                <a:graphicFrameLocks/>
              </p:cNvGraphicFramePr>
              <p:nvPr>
                <p:extLst/>
              </p:nvPr>
            </p:nvGraphicFramePr>
            <p:xfrm>
              <a:off x="3875904" y="2675651"/>
              <a:ext cx="2220096" cy="251038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68955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862141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363152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  <a:gridCol w="525848">
                      <a:extLst>
                        <a:ext uri="{9D8B030D-6E8A-4147-A177-3AD203B41FA5}">
                          <a16:colId xmlns:a16="http://schemas.microsoft.com/office/drawing/2014/main" val="154396357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K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71793300"/>
                  </p:ext>
                </p:extLst>
              </p:nvPr>
            </p:nvGraphicFramePr>
            <p:xfrm>
              <a:off x="3875904" y="2675651"/>
              <a:ext cx="2220096" cy="251038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68955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862141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363152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  <a:gridCol w="525848">
                      <a:extLst>
                        <a:ext uri="{9D8B030D-6E8A-4147-A177-3AD203B41FA5}">
                          <a16:colId xmlns:a16="http://schemas.microsoft.com/office/drawing/2014/main" val="1543963575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99" t="-11765" r="-380519" b="-408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4930" t="-11765" r="-106338" b="-408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K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4" name="Straight Arrow Connector 33"/>
          <p:cNvCxnSpPr/>
          <p:nvPr/>
        </p:nvCxnSpPr>
        <p:spPr>
          <a:xfrm>
            <a:off x="4267200" y="346551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279900" y="401161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305300" y="449421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305300" y="4976812"/>
            <a:ext cx="2667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2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NEXT STATE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TABLE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08379843"/>
                  </p:ext>
                </p:extLst>
              </p:nvPr>
            </p:nvGraphicFramePr>
            <p:xfrm>
              <a:off x="1752600" y="2943225"/>
              <a:ext cx="6400800" cy="280987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001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93396935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370632666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11687982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4021612918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61531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08379843"/>
                  </p:ext>
                </p:extLst>
              </p:nvPr>
            </p:nvGraphicFramePr>
            <p:xfrm>
              <a:off x="1752600" y="2943225"/>
              <a:ext cx="6400800" cy="280987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001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93396935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370632666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11687982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4021612918"/>
                        </a:ext>
                      </a:extLst>
                    </a:gridCol>
                  </a:tblGrid>
                  <a:tr h="82296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6153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63" t="-140594" r="-705344" b="-2465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40594" r="-600000" b="-2465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527" t="-140594" r="-504580" b="-2465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9242" t="-140594" r="-400758" b="-2465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2290" t="-140594" r="-303817" b="-2465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2290" t="-140594" r="-203817" b="-2465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7727" t="-140594" r="-102273" b="-2465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3053" t="-140594" r="-3053" b="-2465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7018736"/>
                  </p:ext>
                </p:extLst>
              </p:nvPr>
            </p:nvGraphicFramePr>
            <p:xfrm>
              <a:off x="9723052" y="159956"/>
              <a:ext cx="2220096" cy="263086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68955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862141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363152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  <a:gridCol w="525848">
                      <a:extLst>
                        <a:ext uri="{9D8B030D-6E8A-4147-A177-3AD203B41FA5}">
                          <a16:colId xmlns:a16="http://schemas.microsoft.com/office/drawing/2014/main" val="1543963575"/>
                        </a:ext>
                      </a:extLst>
                    </a:gridCol>
                  </a:tblGrid>
                  <a:tr h="63863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K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7018736"/>
                  </p:ext>
                </p:extLst>
              </p:nvPr>
            </p:nvGraphicFramePr>
            <p:xfrm>
              <a:off x="9723052" y="159956"/>
              <a:ext cx="2220096" cy="263086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68955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862141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363152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  <a:gridCol w="525848">
                      <a:extLst>
                        <a:ext uri="{9D8B030D-6E8A-4147-A177-3AD203B41FA5}">
                          <a16:colId xmlns:a16="http://schemas.microsoft.com/office/drawing/2014/main" val="1543963575"/>
                        </a:ext>
                      </a:extLst>
                    </a:gridCol>
                  </a:tblGrid>
                  <a:tr h="6386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299" t="-952" r="-380519" b="-32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4930" t="-952" r="-106338" b="-32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K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4" name="Straight Arrow Connector 33"/>
          <p:cNvCxnSpPr/>
          <p:nvPr/>
        </p:nvCxnSpPr>
        <p:spPr>
          <a:xfrm>
            <a:off x="10833100" y="102711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0845800" y="157321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0871200" y="205581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0871200" y="2538412"/>
            <a:ext cx="2667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4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NEXT STATE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TABLE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57735647"/>
                  </p:ext>
                </p:extLst>
              </p:nvPr>
            </p:nvGraphicFramePr>
            <p:xfrm>
              <a:off x="1752600" y="2943225"/>
              <a:ext cx="6400800" cy="262699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001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93396935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370632666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11687982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4021612918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61531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57735647"/>
                  </p:ext>
                </p:extLst>
              </p:nvPr>
            </p:nvGraphicFramePr>
            <p:xfrm>
              <a:off x="1752600" y="2943225"/>
              <a:ext cx="6400800" cy="262699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001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93396935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370632666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11687982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4021612918"/>
                        </a:ext>
                      </a:extLst>
                    </a:gridCol>
                  </a:tblGrid>
                  <a:tr h="82296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6153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63" t="-139216" r="-705344" b="-20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39216" r="-600000" b="-20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527" t="-139216" r="-504580" b="-20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9242" t="-139216" r="-400758" b="-20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2290" t="-139216" r="-303817" b="-20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2290" t="-139216" r="-203817" b="-20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7727" t="-139216" r="-102273" b="-20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3053" t="-139216" r="-3053" b="-2039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70829802"/>
                  </p:ext>
                </p:extLst>
              </p:nvPr>
            </p:nvGraphicFramePr>
            <p:xfrm>
              <a:off x="9723052" y="159956"/>
              <a:ext cx="2220096" cy="263086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68955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862141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363152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  <a:gridCol w="525848">
                      <a:extLst>
                        <a:ext uri="{9D8B030D-6E8A-4147-A177-3AD203B41FA5}">
                          <a16:colId xmlns:a16="http://schemas.microsoft.com/office/drawing/2014/main" val="1543963575"/>
                        </a:ext>
                      </a:extLst>
                    </a:gridCol>
                  </a:tblGrid>
                  <a:tr h="63863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K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70829802"/>
                  </p:ext>
                </p:extLst>
              </p:nvPr>
            </p:nvGraphicFramePr>
            <p:xfrm>
              <a:off x="9723052" y="159956"/>
              <a:ext cx="2220096" cy="263086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68955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862141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363152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  <a:gridCol w="525848">
                      <a:extLst>
                        <a:ext uri="{9D8B030D-6E8A-4147-A177-3AD203B41FA5}">
                          <a16:colId xmlns:a16="http://schemas.microsoft.com/office/drawing/2014/main" val="1543963575"/>
                        </a:ext>
                      </a:extLst>
                    </a:gridCol>
                  </a:tblGrid>
                  <a:tr h="6386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299" t="-952" r="-380519" b="-32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4930" t="-952" r="-106338" b="-32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K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4" name="Straight Arrow Connector 33"/>
          <p:cNvCxnSpPr/>
          <p:nvPr/>
        </p:nvCxnSpPr>
        <p:spPr>
          <a:xfrm>
            <a:off x="10833100" y="102711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0845800" y="157321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0871200" y="205581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0871200" y="2538412"/>
            <a:ext cx="2667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c 2"/>
          <p:cNvSpPr/>
          <p:nvPr/>
        </p:nvSpPr>
        <p:spPr>
          <a:xfrm>
            <a:off x="2311400" y="4178300"/>
            <a:ext cx="1384300" cy="596900"/>
          </a:xfrm>
          <a:prstGeom prst="arc">
            <a:avLst>
              <a:gd name="adj1" fmla="val 10628256"/>
              <a:gd name="adj2" fmla="val 0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11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NEXT STATE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TABLE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92275329"/>
                  </p:ext>
                </p:extLst>
              </p:nvPr>
            </p:nvGraphicFramePr>
            <p:xfrm>
              <a:off x="1752600" y="2943225"/>
              <a:ext cx="6400800" cy="280987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001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93396935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370632666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11687982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4021612918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61531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92275329"/>
                  </p:ext>
                </p:extLst>
              </p:nvPr>
            </p:nvGraphicFramePr>
            <p:xfrm>
              <a:off x="1752600" y="2943225"/>
              <a:ext cx="6400800" cy="280987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001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93396935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370632666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11687982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4021612918"/>
                        </a:ext>
                      </a:extLst>
                    </a:gridCol>
                  </a:tblGrid>
                  <a:tr h="82296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6153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63" t="-140594" r="-705344" b="-2465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40594" r="-600000" b="-2465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527" t="-140594" r="-504580" b="-2465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9242" t="-140594" r="-400758" b="-2465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2290" t="-140594" r="-303817" b="-2465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2290" t="-140594" r="-203817" b="-2465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7727" t="-140594" r="-102273" b="-2465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3053" t="-140594" r="-3053" b="-2465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69233396"/>
                  </p:ext>
                </p:extLst>
              </p:nvPr>
            </p:nvGraphicFramePr>
            <p:xfrm>
              <a:off x="9723052" y="159956"/>
              <a:ext cx="2220096" cy="263086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68955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862141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363152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  <a:gridCol w="525848">
                      <a:extLst>
                        <a:ext uri="{9D8B030D-6E8A-4147-A177-3AD203B41FA5}">
                          <a16:colId xmlns:a16="http://schemas.microsoft.com/office/drawing/2014/main" val="1543963575"/>
                        </a:ext>
                      </a:extLst>
                    </a:gridCol>
                  </a:tblGrid>
                  <a:tr h="63863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K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69233396"/>
                  </p:ext>
                </p:extLst>
              </p:nvPr>
            </p:nvGraphicFramePr>
            <p:xfrm>
              <a:off x="9723052" y="159956"/>
              <a:ext cx="2220096" cy="263086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68955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862141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363152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  <a:gridCol w="525848">
                      <a:extLst>
                        <a:ext uri="{9D8B030D-6E8A-4147-A177-3AD203B41FA5}">
                          <a16:colId xmlns:a16="http://schemas.microsoft.com/office/drawing/2014/main" val="1543963575"/>
                        </a:ext>
                      </a:extLst>
                    </a:gridCol>
                  </a:tblGrid>
                  <a:tr h="6386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299" t="-952" r="-380519" b="-32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4930" t="-952" r="-106338" b="-32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K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4" name="Straight Arrow Connector 33"/>
          <p:cNvCxnSpPr/>
          <p:nvPr/>
        </p:nvCxnSpPr>
        <p:spPr>
          <a:xfrm>
            <a:off x="10833100" y="102711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0845800" y="157321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0871200" y="205581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0871200" y="2538412"/>
            <a:ext cx="2667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c 2"/>
          <p:cNvSpPr/>
          <p:nvPr/>
        </p:nvSpPr>
        <p:spPr>
          <a:xfrm>
            <a:off x="3060700" y="4178300"/>
            <a:ext cx="1384300" cy="596900"/>
          </a:xfrm>
          <a:prstGeom prst="arc">
            <a:avLst>
              <a:gd name="adj1" fmla="val 10628256"/>
              <a:gd name="adj2" fmla="val 0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/>
          <p:cNvSpPr/>
          <p:nvPr/>
        </p:nvSpPr>
        <p:spPr>
          <a:xfrm>
            <a:off x="2260600" y="4667250"/>
            <a:ext cx="1384300" cy="596900"/>
          </a:xfrm>
          <a:prstGeom prst="arc">
            <a:avLst>
              <a:gd name="adj1" fmla="val 10628256"/>
              <a:gd name="adj2" fmla="val 0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6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NEXT STATE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TABLE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75168472"/>
                  </p:ext>
                </p:extLst>
              </p:nvPr>
            </p:nvGraphicFramePr>
            <p:xfrm>
              <a:off x="1752600" y="2943225"/>
              <a:ext cx="6400800" cy="280987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001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93396935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370632666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11687982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4021612918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61531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75168472"/>
                  </p:ext>
                </p:extLst>
              </p:nvPr>
            </p:nvGraphicFramePr>
            <p:xfrm>
              <a:off x="1752600" y="2943225"/>
              <a:ext cx="6400800" cy="280987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001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93396935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370632666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11687982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4021612918"/>
                        </a:ext>
                      </a:extLst>
                    </a:gridCol>
                  </a:tblGrid>
                  <a:tr h="82296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6153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63" t="-140594" r="-705344" b="-2465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40594" r="-600000" b="-2465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527" t="-140594" r="-504580" b="-2465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9242" t="-140594" r="-400758" b="-2465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2290" t="-140594" r="-303817" b="-2465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2290" t="-140594" r="-203817" b="-2465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7727" t="-140594" r="-102273" b="-2465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3053" t="-140594" r="-3053" b="-2465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76592563"/>
                  </p:ext>
                </p:extLst>
              </p:nvPr>
            </p:nvGraphicFramePr>
            <p:xfrm>
              <a:off x="9723052" y="159956"/>
              <a:ext cx="2220096" cy="263086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68955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862141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363152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  <a:gridCol w="525848">
                      <a:extLst>
                        <a:ext uri="{9D8B030D-6E8A-4147-A177-3AD203B41FA5}">
                          <a16:colId xmlns:a16="http://schemas.microsoft.com/office/drawing/2014/main" val="1543963575"/>
                        </a:ext>
                      </a:extLst>
                    </a:gridCol>
                  </a:tblGrid>
                  <a:tr h="63863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K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76592563"/>
                  </p:ext>
                </p:extLst>
              </p:nvPr>
            </p:nvGraphicFramePr>
            <p:xfrm>
              <a:off x="9723052" y="159956"/>
              <a:ext cx="2220096" cy="263086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68955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862141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363152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  <a:gridCol w="525848">
                      <a:extLst>
                        <a:ext uri="{9D8B030D-6E8A-4147-A177-3AD203B41FA5}">
                          <a16:colId xmlns:a16="http://schemas.microsoft.com/office/drawing/2014/main" val="1543963575"/>
                        </a:ext>
                      </a:extLst>
                    </a:gridCol>
                  </a:tblGrid>
                  <a:tr h="6386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299" t="-952" r="-380519" b="-32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4930" t="-952" r="-106338" b="-32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K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4" name="Straight Arrow Connector 33"/>
          <p:cNvCxnSpPr/>
          <p:nvPr/>
        </p:nvCxnSpPr>
        <p:spPr>
          <a:xfrm>
            <a:off x="10833100" y="102711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0845800" y="157321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0871200" y="205581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0871200" y="2538412"/>
            <a:ext cx="2667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c 2"/>
          <p:cNvSpPr/>
          <p:nvPr/>
        </p:nvSpPr>
        <p:spPr>
          <a:xfrm>
            <a:off x="3111500" y="5143500"/>
            <a:ext cx="1384300" cy="596900"/>
          </a:xfrm>
          <a:prstGeom prst="arc">
            <a:avLst>
              <a:gd name="adj1" fmla="val 10628256"/>
              <a:gd name="adj2" fmla="val 0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/>
          <p:cNvSpPr/>
          <p:nvPr/>
        </p:nvSpPr>
        <p:spPr>
          <a:xfrm>
            <a:off x="2235200" y="5156200"/>
            <a:ext cx="1384300" cy="596900"/>
          </a:xfrm>
          <a:prstGeom prst="arc">
            <a:avLst>
              <a:gd name="adj1" fmla="val 10628256"/>
              <a:gd name="adj2" fmla="val 0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6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1242</Words>
  <Application>Microsoft Office PowerPoint</Application>
  <PresentationFormat>Widescreen</PresentationFormat>
  <Paragraphs>1432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Office Theme</vt:lpstr>
      <vt:lpstr>SEQUENTIAL COUNTER  with UNUSED STATE</vt:lpstr>
      <vt:lpstr>STATE DIAGRAM </vt:lpstr>
      <vt:lpstr>STATE DIAGRAM </vt:lpstr>
      <vt:lpstr>NEXT STATE TABLE </vt:lpstr>
      <vt:lpstr>NEXT STATE TABLE USING JK FLIP FLOP </vt:lpstr>
      <vt:lpstr>NEXT STATE TABLE</vt:lpstr>
      <vt:lpstr>NEXT STATE TABLE</vt:lpstr>
      <vt:lpstr>NEXT STATE TABLE</vt:lpstr>
      <vt:lpstr>NEXT STATE TABLE</vt:lpstr>
      <vt:lpstr>NEXT STATE TABLE</vt:lpstr>
      <vt:lpstr>NEXT STATE TABLE</vt:lpstr>
      <vt:lpstr>NEXT STATE TABLE</vt:lpstr>
      <vt:lpstr>SIMPLIFICATION(K-MAP) </vt:lpstr>
      <vt:lpstr>SIMPLIFICATION(K-MAP) </vt:lpstr>
      <vt:lpstr>SIMPLIFICATION(K-MAP) </vt:lpstr>
      <vt:lpstr>SIMPLIFICATION(K-MAP) </vt:lpstr>
      <vt:lpstr>SIMPLIFICATION(K-MAP) </vt:lpstr>
      <vt:lpstr>EQUATION</vt:lpstr>
      <vt:lpstr>EQUATION</vt:lpstr>
      <vt:lpstr>EQUATION</vt:lpstr>
      <vt:lpstr>STATE DIAGRAM </vt:lpstr>
      <vt:lpstr>STATE DIAGRAM </vt:lpstr>
      <vt:lpstr>STATE DIAGRAM </vt:lpstr>
      <vt:lpstr>NEXT STATE TABLE </vt:lpstr>
      <vt:lpstr>NEXT STATE TABLE USING JK FLIP FLOP </vt:lpstr>
      <vt:lpstr>NEXT STATE TABLE</vt:lpstr>
      <vt:lpstr>NEXT STATE TABLE</vt:lpstr>
      <vt:lpstr>NEXT STATE TABLE</vt:lpstr>
      <vt:lpstr>NEXT STATE TABLE</vt:lpstr>
      <vt:lpstr>NEXT STATE TABLE</vt:lpstr>
      <vt:lpstr>NEXT STATE TABLE</vt:lpstr>
      <vt:lpstr>NEXT STATE TABLE</vt:lpstr>
      <vt:lpstr>SIMPLIFICATION(K-MAP) </vt:lpstr>
      <vt:lpstr>EQUATION</vt:lpstr>
      <vt:lpstr>STATE DIAGRAM </vt:lpstr>
      <vt:lpstr>PROTEUS SIMULATION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SEQUENTIAL CIRCUIT DESIGN</dc:title>
  <dc:creator>Windows User</dc:creator>
  <cp:lastModifiedBy>Windows User</cp:lastModifiedBy>
  <cp:revision>107</cp:revision>
  <dcterms:created xsi:type="dcterms:W3CDTF">2020-04-22T02:51:27Z</dcterms:created>
  <dcterms:modified xsi:type="dcterms:W3CDTF">2020-05-06T04:22:36Z</dcterms:modified>
</cp:coreProperties>
</file>