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67" r:id="rId17"/>
    <p:sldId id="268" r:id="rId18"/>
    <p:sldId id="269" r:id="rId19"/>
    <p:sldId id="278" r:id="rId20"/>
    <p:sldId id="279" r:id="rId21"/>
    <p:sldId id="280" r:id="rId22"/>
    <p:sldId id="270" r:id="rId23"/>
    <p:sldId id="282" r:id="rId24"/>
    <p:sldId id="283" r:id="rId25"/>
    <p:sldId id="271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8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499D69-E6E8-431D-9D48-1036A12E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02050B0-E5C4-4B75-8710-CE569F2B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9A2DE9-A5FC-4C2A-8DE2-99E1247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9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7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8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ACBE-F681-4815-B325-2F755E4A9A9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05FB-ABC1-434A-834B-84EF4764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Register and Counters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Digital Logic &amp; Design</a:t>
            </a:r>
          </a:p>
          <a:p>
            <a:pPr algn="r"/>
            <a:r>
              <a:rPr lang="en-US" dirty="0" smtClean="0"/>
              <a:t> LAB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COUNTER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(Asynchronous)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74xx93 is a Asynchronous Binary Counter</a:t>
            </a:r>
          </a:p>
          <a:p>
            <a:endParaRPr lang="en-US" dirty="0"/>
          </a:p>
          <a:p>
            <a:r>
              <a:rPr lang="en-US" dirty="0" smtClean="0"/>
              <a:t>Single Flip Flop</a:t>
            </a:r>
          </a:p>
          <a:p>
            <a:endParaRPr lang="en-US" dirty="0"/>
          </a:p>
          <a:p>
            <a:r>
              <a:rPr lang="en-US" dirty="0" smtClean="0"/>
              <a:t>3 Bit Asynchronous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84629" y="475343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  <a:latin typeface="Folio"/>
              </a:rPr>
              <a:t>2-bit Asynchronous Up-Counter 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Folio"/>
            </a:endParaRPr>
          </a:p>
        </p:txBody>
      </p:sp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87526"/>
            <a:ext cx="65532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616857" y="504372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  <a:latin typeface="Folio"/>
              </a:rPr>
              <a:t>2-bit Asynchronous Up-Counter 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Folio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646" y="2026952"/>
            <a:ext cx="755332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1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84629" y="475343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dirty="0" smtClean="0">
                <a:solidFill>
                  <a:schemeClr val="accent1">
                    <a:lumMod val="75000"/>
                  </a:schemeClr>
                </a:solidFill>
                <a:latin typeface="Folio"/>
              </a:rPr>
              <a:t>2-bit 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  <a:latin typeface="Folio"/>
              </a:rPr>
              <a:t>Asynchronous Up-Counter 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Folio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749553"/>
              </p:ext>
            </p:extLst>
          </p:nvPr>
        </p:nvGraphicFramePr>
        <p:xfrm>
          <a:off x="2088080" y="1480457"/>
          <a:ext cx="7620000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5752186" imgH="2468270" progId="Visio.Drawing.6">
                  <p:embed/>
                </p:oleObj>
              </mc:Choice>
              <mc:Fallback>
                <p:oleObj r:id="rId3" imgW="5752186" imgH="2468270" progId="Visio.Drawing.6">
                  <p:embed/>
                  <p:pic>
                    <p:nvPicPr>
                      <p:cNvPr id="112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080" y="1480457"/>
                        <a:ext cx="7620000" cy="402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9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90286" y="562428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latin typeface="Arial" panose="020B0604020202020204" pitchFamily="34" charset="0"/>
              </a:rPr>
              <a:t>	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  <a:latin typeface="Folio"/>
              </a:rPr>
              <a:t>2-bit Asynchronous Down-Counter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66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22" y="1905000"/>
            <a:ext cx="75152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5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6003635" y="2026952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90286" y="562428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latin typeface="Arial" panose="020B0604020202020204" pitchFamily="34" charset="0"/>
              </a:rPr>
              <a:t>	</a:t>
            </a:r>
            <a:r>
              <a:rPr lang="en-GB" altLang="en-US" dirty="0" smtClean="0">
                <a:solidFill>
                  <a:schemeClr val="accent1">
                    <a:lumMod val="75000"/>
                  </a:schemeClr>
                </a:solidFill>
                <a:latin typeface="Folio"/>
              </a:rPr>
              <a:t>3-bit 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  <a:latin typeface="Folio"/>
              </a:rPr>
              <a:t>Asynchronous Down-Counter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98983"/>
              </p:ext>
            </p:extLst>
          </p:nvPr>
        </p:nvGraphicFramePr>
        <p:xfrm>
          <a:off x="2398486" y="2026952"/>
          <a:ext cx="85344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5752186" imgH="2468270" progId="Visio.Drawing.6">
                  <p:embed/>
                </p:oleObj>
              </mc:Choice>
              <mc:Fallback>
                <p:oleObj r:id="rId3" imgW="5752186" imgH="2468270" progId="Visio.Drawing.6">
                  <p:embed/>
                  <p:pic>
                    <p:nvPicPr>
                      <p:cNvPr id="286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486" y="2026952"/>
                        <a:ext cx="853440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74XX93(4-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Bit Asynchronous Binary Counter)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54" y="1567543"/>
            <a:ext cx="10231045" cy="42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74XX93(3-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Bit Asynchronous Binary Counter)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2" y="1478415"/>
            <a:ext cx="8982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 BLOCK DIAGRAM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866"/>
          <a:stretch/>
        </p:blipFill>
        <p:spPr>
          <a:xfrm>
            <a:off x="2086655" y="1859416"/>
            <a:ext cx="8018689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664" name="Group 256">
            <a:extLst>
              <a:ext uri="{FF2B5EF4-FFF2-40B4-BE49-F238E27FC236}">
                <a16:creationId xmlns:a16="http://schemas.microsoft.com/office/drawing/2014/main" id="{CBE16481-3557-4680-B16E-63C50B644951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3200400" y="1811338"/>
          <a:ext cx="5791200" cy="46022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5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Clock Pulses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GB" sz="2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GB" sz="2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GB" sz="2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68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69" name="Text Box 257"/>
          <p:cNvSpPr txBox="1">
            <a:spLocks noChangeArrowheads="1"/>
          </p:cNvSpPr>
          <p:nvPr/>
        </p:nvSpPr>
        <p:spPr bwMode="auto">
          <a:xfrm>
            <a:off x="333829" y="457200"/>
            <a:ext cx="103051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  <a:latin typeface="Folio"/>
              </a:rPr>
              <a:t>Output State of a 3-bit Asynchronous Up-Counter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Foli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7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Register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is a group of </a:t>
            </a:r>
            <a:r>
              <a:rPr lang="en-US" dirty="0" smtClean="0">
                <a:latin typeface="+mj-lt"/>
              </a:rPr>
              <a:t>flip‐flops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hares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Common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Clock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is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i="1" dirty="0" smtClean="0">
                <a:latin typeface="+mj-lt"/>
              </a:rPr>
              <a:t>n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bit </a:t>
            </a:r>
            <a:r>
              <a:rPr lang="en-US" dirty="0">
                <a:latin typeface="+mj-lt"/>
              </a:rPr>
              <a:t>register consists of a group of </a:t>
            </a:r>
            <a:r>
              <a:rPr lang="en-US" b="1" i="1" dirty="0" smtClean="0">
                <a:latin typeface="+mj-lt"/>
              </a:rPr>
              <a:t>n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flip‐flops </a:t>
            </a:r>
            <a:r>
              <a:rPr lang="en-US" dirty="0">
                <a:latin typeface="+mj-lt"/>
              </a:rPr>
              <a:t>capable of storing </a:t>
            </a:r>
            <a:r>
              <a:rPr lang="en-US" i="1" dirty="0">
                <a:latin typeface="+mj-lt"/>
              </a:rPr>
              <a:t>n </a:t>
            </a:r>
            <a:r>
              <a:rPr lang="en-US" dirty="0">
                <a:latin typeface="+mj-lt"/>
              </a:rPr>
              <a:t>bits of binary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5135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 As MODULUS 16 COUNTER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4" y="1873930"/>
            <a:ext cx="7953829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74XX93(4-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Bit Asynchronous Binary Counter)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54" y="1567543"/>
            <a:ext cx="10231045" cy="42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 As DECADE COUNTER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02" y="1690688"/>
            <a:ext cx="81375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 As DECADE COUNTER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90688"/>
            <a:ext cx="102298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74XX93(As DECADE COUNTER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54" y="1567543"/>
            <a:ext cx="10231045" cy="42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 As MODULUS 12 COUNTER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0" y="1483632"/>
            <a:ext cx="9790113" cy="44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74XX93(As MOD 12 COUNTER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298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4-Bit Register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900" y="189706"/>
            <a:ext cx="4025900" cy="65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3167743" cy="38390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4-Bit Register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 Load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58" y="319314"/>
            <a:ext cx="7529285" cy="61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SHIFT REGISTERS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7" y="2170566"/>
            <a:ext cx="11049206" cy="28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05469"/>
            <a:ext cx="10515600" cy="825046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UNIVERSAL SHIFT REGISTER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17" y="1030515"/>
            <a:ext cx="8796111" cy="52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3" y="856345"/>
            <a:ext cx="9985828" cy="58621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05469"/>
            <a:ext cx="10515600" cy="825046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UNIVERSAL SHIFT REGISTER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05469"/>
            <a:ext cx="10515600" cy="825046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UNIVERSAL SHIFT REGISTER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3" y="1466169"/>
            <a:ext cx="9358537" cy="44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UNIVERSAL 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74xx194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(4-BIT BIDIRECTIONAL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UNIVERSAL SHIFT REGISTER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189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Folio</vt:lpstr>
      <vt:lpstr>Times New Roman</vt:lpstr>
      <vt:lpstr>Office Theme</vt:lpstr>
      <vt:lpstr>Visio.Drawing.6</vt:lpstr>
      <vt:lpstr>Register and Counters</vt:lpstr>
      <vt:lpstr>Register</vt:lpstr>
      <vt:lpstr>4-Bit Register</vt:lpstr>
      <vt:lpstr>4-Bit Register  with  Parallel Load</vt:lpstr>
      <vt:lpstr>SHIFT REGISTERS</vt:lpstr>
      <vt:lpstr>UNIVERSAL SHIFT REGISTER </vt:lpstr>
      <vt:lpstr>UNIVERSAL SHIFT REGISTER</vt:lpstr>
      <vt:lpstr>UNIVERSAL SHIFT REGISTER</vt:lpstr>
      <vt:lpstr>UNIVERSAL SHIFT REGISTER</vt:lpstr>
      <vt:lpstr>COUNTER (Asynchronous)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74XX93(4- Bit Asynchronous Binary Counter)</vt:lpstr>
      <vt:lpstr>74XX93(3- Bit Asynchronous Binary Counter)</vt:lpstr>
      <vt:lpstr>74XX93 BLOCK DIAGRAM</vt:lpstr>
      <vt:lpstr>PowerPoint Presentation</vt:lpstr>
      <vt:lpstr>74XX93 As MODULUS 16 COUNTER</vt:lpstr>
      <vt:lpstr>74XX93(4- Bit Asynchronous Binary Counter)</vt:lpstr>
      <vt:lpstr>74XX93 As DECADE COUNTER</vt:lpstr>
      <vt:lpstr>74XX93 As DECADE COUNTER</vt:lpstr>
      <vt:lpstr>74XX93(As DECADE COUNTER)</vt:lpstr>
      <vt:lpstr>74XX93 As MODULUS 12 COUNTER</vt:lpstr>
      <vt:lpstr>74XX93(As MOD 12 COUNTER)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and Counters</dc:title>
  <dc:creator>Windows User</dc:creator>
  <cp:lastModifiedBy>Windows User</cp:lastModifiedBy>
  <cp:revision>27</cp:revision>
  <dcterms:created xsi:type="dcterms:W3CDTF">2020-04-21T01:50:16Z</dcterms:created>
  <dcterms:modified xsi:type="dcterms:W3CDTF">2020-04-21T05:41:39Z</dcterms:modified>
</cp:coreProperties>
</file>