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40"/>
  </p:notesMasterIdLst>
  <p:sldIdLst>
    <p:sldId id="256" r:id="rId2"/>
    <p:sldId id="384" r:id="rId3"/>
    <p:sldId id="385" r:id="rId4"/>
    <p:sldId id="436" r:id="rId5"/>
    <p:sldId id="386" r:id="rId6"/>
    <p:sldId id="439" r:id="rId7"/>
    <p:sldId id="438" r:id="rId8"/>
    <p:sldId id="387" r:id="rId9"/>
    <p:sldId id="442" r:id="rId10"/>
    <p:sldId id="388" r:id="rId11"/>
    <p:sldId id="389" r:id="rId12"/>
    <p:sldId id="390" r:id="rId13"/>
    <p:sldId id="391" r:id="rId14"/>
    <p:sldId id="392" r:id="rId15"/>
    <p:sldId id="393" r:id="rId16"/>
    <p:sldId id="394" r:id="rId17"/>
    <p:sldId id="395" r:id="rId18"/>
    <p:sldId id="396" r:id="rId19"/>
    <p:sldId id="397" r:id="rId20"/>
    <p:sldId id="443" r:id="rId21"/>
    <p:sldId id="398" r:id="rId22"/>
    <p:sldId id="400" r:id="rId23"/>
    <p:sldId id="401" r:id="rId24"/>
    <p:sldId id="441" r:id="rId25"/>
    <p:sldId id="402" r:id="rId26"/>
    <p:sldId id="445" r:id="rId27"/>
    <p:sldId id="446" r:id="rId28"/>
    <p:sldId id="403" r:id="rId29"/>
    <p:sldId id="404" r:id="rId30"/>
    <p:sldId id="405" r:id="rId31"/>
    <p:sldId id="406" r:id="rId32"/>
    <p:sldId id="447" r:id="rId33"/>
    <p:sldId id="407" r:id="rId34"/>
    <p:sldId id="408" r:id="rId35"/>
    <p:sldId id="409" r:id="rId36"/>
    <p:sldId id="410" r:id="rId37"/>
    <p:sldId id="411" r:id="rId38"/>
    <p:sldId id="449"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5311" autoAdjust="0"/>
  </p:normalViewPr>
  <p:slideViewPr>
    <p:cSldViewPr>
      <p:cViewPr varScale="1">
        <p:scale>
          <a:sx n="55" d="100"/>
          <a:sy n="55" d="100"/>
        </p:scale>
        <p:origin x="183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5FEA30D-F538-4EBD-912F-1808A0DA29DF}" type="datetimeFigureOut">
              <a:rPr lang="en-US" smtClean="0"/>
              <a:t>10/11/2022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E331714-DE9E-4352-A7E7-33E74F8D4C7D}" type="slidenum">
              <a:rPr lang="en-US" smtClean="0"/>
              <a:t>‹#›</a:t>
            </a:fld>
            <a:endParaRPr lang="en-US"/>
          </a:p>
        </p:txBody>
      </p:sp>
    </p:spTree>
    <p:extLst>
      <p:ext uri="{BB962C8B-B14F-4D97-AF65-F5344CB8AC3E}">
        <p14:creationId xmlns:p14="http://schemas.microsoft.com/office/powerpoint/2010/main" val="29120021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
        <p:nvSpPr>
          <p:cNvPr id="59396" name="Slide Number Placeholder 3"/>
          <p:cNvSpPr>
            <a:spLocks noGrp="1"/>
          </p:cNvSpPr>
          <p:nvPr>
            <p:ph type="sldNum" sz="quarter" idx="4294967295"/>
          </p:nvPr>
        </p:nvSpPr>
        <p:spPr bwMode="auto">
          <a:xfrm>
            <a:off x="3885003" y="8685183"/>
            <a:ext cx="2971364" cy="45734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4D721C6E-3017-4969-BBE5-35084E7F525C}" type="slidenum">
              <a:rPr lang="en-US"/>
              <a:pPr/>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
        <p:nvSpPr>
          <p:cNvPr id="66564" name="Slide Number Placeholder 3"/>
          <p:cNvSpPr>
            <a:spLocks noGrp="1"/>
          </p:cNvSpPr>
          <p:nvPr>
            <p:ph type="sldNum" sz="quarter" idx="4294967295"/>
          </p:nvPr>
        </p:nvSpPr>
        <p:spPr bwMode="auto">
          <a:xfrm>
            <a:off x="3885003" y="8685183"/>
            <a:ext cx="2971364" cy="45734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B91BB8FA-FD72-4C7D-B744-62E61029900D}" type="slidenum">
              <a:rPr lang="en-US"/>
              <a:pPr/>
              <a:t>14</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
        <p:nvSpPr>
          <p:cNvPr id="67588" name="Slide Number Placeholder 3"/>
          <p:cNvSpPr>
            <a:spLocks noGrp="1"/>
          </p:cNvSpPr>
          <p:nvPr>
            <p:ph type="sldNum" sz="quarter" idx="4294967295"/>
          </p:nvPr>
        </p:nvSpPr>
        <p:spPr bwMode="auto">
          <a:xfrm>
            <a:off x="3885003" y="8685183"/>
            <a:ext cx="2971364" cy="45734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4EB7DE19-237E-43BD-9A8D-88FFE5DC8DF6}" type="slidenum">
              <a:rPr lang="en-US"/>
              <a:pPr/>
              <a:t>15</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
        <p:nvSpPr>
          <p:cNvPr id="68612" name="Slide Number Placeholder 3"/>
          <p:cNvSpPr>
            <a:spLocks noGrp="1"/>
          </p:cNvSpPr>
          <p:nvPr>
            <p:ph type="sldNum" sz="quarter" idx="4294967295"/>
          </p:nvPr>
        </p:nvSpPr>
        <p:spPr bwMode="auto">
          <a:xfrm>
            <a:off x="3885003" y="8685183"/>
            <a:ext cx="2971364" cy="45734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E0020E4F-E25F-4148-8B43-3DD088BDA5E5}" type="slidenum">
              <a:rPr lang="en-US"/>
              <a:pPr/>
              <a:t>16</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
        <p:nvSpPr>
          <p:cNvPr id="69636" name="Slide Number Placeholder 3"/>
          <p:cNvSpPr>
            <a:spLocks noGrp="1"/>
          </p:cNvSpPr>
          <p:nvPr>
            <p:ph type="sldNum" sz="quarter" idx="4294967295"/>
          </p:nvPr>
        </p:nvSpPr>
        <p:spPr bwMode="auto">
          <a:xfrm>
            <a:off x="3885003" y="8685183"/>
            <a:ext cx="2971364" cy="45734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7B1FDF85-42E5-4155-B302-54BCF2ABACFD}" type="slidenum">
              <a:rPr lang="en-US"/>
              <a:pPr/>
              <a:t>17</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331714-DE9E-4352-A7E7-33E74F8D4C7D}" type="slidenum">
              <a:rPr lang="en-US" smtClean="0"/>
              <a:t>18</a:t>
            </a:fld>
            <a:endParaRPr lang="en-US"/>
          </a:p>
        </p:txBody>
      </p:sp>
    </p:spTree>
    <p:extLst>
      <p:ext uri="{BB962C8B-B14F-4D97-AF65-F5344CB8AC3E}">
        <p14:creationId xmlns:p14="http://schemas.microsoft.com/office/powerpoint/2010/main" val="6034801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a:ln/>
        </p:spPr>
      </p:sp>
      <p:sp>
        <p:nvSpPr>
          <p:cNvPr id="7065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
        <p:nvSpPr>
          <p:cNvPr id="70660" name="Slide Number Placeholder 3"/>
          <p:cNvSpPr>
            <a:spLocks noGrp="1"/>
          </p:cNvSpPr>
          <p:nvPr>
            <p:ph type="sldNum" sz="quarter" idx="4294967295"/>
          </p:nvPr>
        </p:nvSpPr>
        <p:spPr bwMode="auto">
          <a:xfrm>
            <a:off x="3885003" y="8685183"/>
            <a:ext cx="2971364" cy="45734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4AF0FD45-372D-40AE-98D3-F9AC2C314072}" type="slidenum">
              <a:rPr lang="en-US"/>
              <a:pPr/>
              <a:t>19</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
        <p:nvSpPr>
          <p:cNvPr id="71684" name="Slide Number Placeholder 3"/>
          <p:cNvSpPr>
            <a:spLocks noGrp="1"/>
          </p:cNvSpPr>
          <p:nvPr>
            <p:ph type="sldNum" sz="quarter" idx="4294967295"/>
          </p:nvPr>
        </p:nvSpPr>
        <p:spPr bwMode="auto">
          <a:xfrm>
            <a:off x="3885003" y="8685183"/>
            <a:ext cx="2971364" cy="45734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B94BD1DE-6BFE-46BE-AF73-4E561693A26A}" type="slidenum">
              <a:rPr lang="en-US"/>
              <a:pPr/>
              <a:t>21</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
        <p:nvSpPr>
          <p:cNvPr id="72708" name="Slide Number Placeholder 3"/>
          <p:cNvSpPr>
            <a:spLocks noGrp="1"/>
          </p:cNvSpPr>
          <p:nvPr>
            <p:ph type="sldNum" sz="quarter" idx="4294967295"/>
          </p:nvPr>
        </p:nvSpPr>
        <p:spPr bwMode="auto">
          <a:xfrm>
            <a:off x="3885003" y="8685183"/>
            <a:ext cx="2971364" cy="45734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0EC5EB02-21AA-4BA8-ACDE-FA06926D1F9A}" type="slidenum">
              <a:rPr lang="en-US"/>
              <a:pPr/>
              <a:t>23</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ln/>
        </p:spPr>
      </p:sp>
      <p:sp>
        <p:nvSpPr>
          <p:cNvPr id="7373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
        <p:nvSpPr>
          <p:cNvPr id="73732" name="Slide Number Placeholder 3"/>
          <p:cNvSpPr>
            <a:spLocks noGrp="1"/>
          </p:cNvSpPr>
          <p:nvPr>
            <p:ph type="sldNum" sz="quarter" idx="4294967295"/>
          </p:nvPr>
        </p:nvSpPr>
        <p:spPr bwMode="auto">
          <a:xfrm>
            <a:off x="3885003" y="8685183"/>
            <a:ext cx="2971364" cy="45734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7D7C403A-49F4-4AEB-864B-0208A2109871}" type="slidenum">
              <a:rPr lang="en-US"/>
              <a:pPr/>
              <a:t>25</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ln/>
        </p:spPr>
      </p:sp>
      <p:sp>
        <p:nvSpPr>
          <p:cNvPr id="7475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
        <p:nvSpPr>
          <p:cNvPr id="74756" name="Slide Number Placeholder 3"/>
          <p:cNvSpPr>
            <a:spLocks noGrp="1"/>
          </p:cNvSpPr>
          <p:nvPr>
            <p:ph type="sldNum" sz="quarter" idx="4294967295"/>
          </p:nvPr>
        </p:nvSpPr>
        <p:spPr bwMode="auto">
          <a:xfrm>
            <a:off x="3885003" y="8685183"/>
            <a:ext cx="2971364" cy="45734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328A0192-C9E0-476D-B5DB-CD1428B6D11A}" type="slidenum">
              <a:rPr lang="en-US"/>
              <a:pPr/>
              <a:t>28</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
        <p:nvSpPr>
          <p:cNvPr id="60420" name="Slide Number Placeholder 3"/>
          <p:cNvSpPr>
            <a:spLocks noGrp="1"/>
          </p:cNvSpPr>
          <p:nvPr>
            <p:ph type="sldNum" sz="quarter" idx="4294967295"/>
          </p:nvPr>
        </p:nvSpPr>
        <p:spPr bwMode="auto">
          <a:xfrm>
            <a:off x="3885003" y="8685183"/>
            <a:ext cx="2971364" cy="45734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7CC7D449-BCA1-4E04-B560-33AAE3A8C8F4}" type="slidenum">
              <a:rPr lang="en-US"/>
              <a:pPr/>
              <a:t>3</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a:ln/>
        </p:spPr>
      </p:sp>
      <p:sp>
        <p:nvSpPr>
          <p:cNvPr id="7577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
        <p:nvSpPr>
          <p:cNvPr id="75780" name="Slide Number Placeholder 3"/>
          <p:cNvSpPr>
            <a:spLocks noGrp="1"/>
          </p:cNvSpPr>
          <p:nvPr>
            <p:ph type="sldNum" sz="quarter" idx="4294967295"/>
          </p:nvPr>
        </p:nvSpPr>
        <p:spPr bwMode="auto">
          <a:xfrm>
            <a:off x="3885003" y="8685183"/>
            <a:ext cx="2971364" cy="45734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19C8B3D3-0338-4C4D-998E-22ED5642BF4B}" type="slidenum">
              <a:rPr lang="en-US"/>
              <a:pPr/>
              <a:t>29</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ln/>
        </p:spPr>
      </p:sp>
      <p:sp>
        <p:nvSpPr>
          <p:cNvPr id="7680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
        <p:nvSpPr>
          <p:cNvPr id="76804" name="Slide Number Placeholder 3"/>
          <p:cNvSpPr>
            <a:spLocks noGrp="1"/>
          </p:cNvSpPr>
          <p:nvPr>
            <p:ph type="sldNum" sz="quarter" idx="4294967295"/>
          </p:nvPr>
        </p:nvSpPr>
        <p:spPr bwMode="auto">
          <a:xfrm>
            <a:off x="3885003" y="8685183"/>
            <a:ext cx="2971364" cy="45734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2C2F85BD-67F7-4244-84FE-DAD422384974}" type="slidenum">
              <a:rPr lang="en-US"/>
              <a:pPr/>
              <a:t>30</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7782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
        <p:nvSpPr>
          <p:cNvPr id="77828" name="Slide Number Placeholder 3"/>
          <p:cNvSpPr>
            <a:spLocks noGrp="1"/>
          </p:cNvSpPr>
          <p:nvPr>
            <p:ph type="sldNum" sz="quarter" idx="4294967295"/>
          </p:nvPr>
        </p:nvSpPr>
        <p:spPr bwMode="auto">
          <a:xfrm>
            <a:off x="3885003" y="8685183"/>
            <a:ext cx="2971364" cy="45734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49C73C7F-B547-405B-9850-A78702446D70}" type="slidenum">
              <a:rPr lang="en-US"/>
              <a:pPr/>
              <a:t>31</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ln/>
        </p:spPr>
      </p:sp>
      <p:sp>
        <p:nvSpPr>
          <p:cNvPr id="7885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
        <p:nvSpPr>
          <p:cNvPr id="78852" name="Slide Number Placeholder 3"/>
          <p:cNvSpPr>
            <a:spLocks noGrp="1"/>
          </p:cNvSpPr>
          <p:nvPr>
            <p:ph type="sldNum" sz="quarter" idx="4294967295"/>
          </p:nvPr>
        </p:nvSpPr>
        <p:spPr bwMode="auto">
          <a:xfrm>
            <a:off x="3885003" y="8685183"/>
            <a:ext cx="2971364" cy="45734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9E94BD48-1F85-4845-83D3-7505A48066A0}" type="slidenum">
              <a:rPr lang="en-US"/>
              <a:pPr/>
              <a:t>33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a:ln/>
        </p:spPr>
      </p:sp>
      <p:sp>
        <p:nvSpPr>
          <p:cNvPr id="7987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
        <p:nvSpPr>
          <p:cNvPr id="79876" name="Slide Number Placeholder 3"/>
          <p:cNvSpPr>
            <a:spLocks noGrp="1"/>
          </p:cNvSpPr>
          <p:nvPr>
            <p:ph type="sldNum" sz="quarter" idx="4294967295"/>
          </p:nvPr>
        </p:nvSpPr>
        <p:spPr bwMode="auto">
          <a:xfrm>
            <a:off x="3885003" y="8685183"/>
            <a:ext cx="2971364" cy="45734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4450764B-69AB-4016-9496-161C6CCE8E81}" type="slidenum">
              <a:rPr lang="en-US"/>
              <a:pPr/>
              <a:t>37</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
        <p:nvSpPr>
          <p:cNvPr id="60420" name="Slide Number Placeholder 3"/>
          <p:cNvSpPr>
            <a:spLocks noGrp="1"/>
          </p:cNvSpPr>
          <p:nvPr>
            <p:ph type="sldNum" sz="quarter" idx="4294967295"/>
          </p:nvPr>
        </p:nvSpPr>
        <p:spPr bwMode="auto">
          <a:xfrm>
            <a:off x="3885003" y="8685183"/>
            <a:ext cx="2971364" cy="45734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7CC7D449-BCA1-4E04-B560-33AAE3A8C8F4}" type="slidenum">
              <a:rPr lang="en-US"/>
              <a:pPr/>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
        <p:nvSpPr>
          <p:cNvPr id="61444" name="Slide Number Placeholder 3"/>
          <p:cNvSpPr>
            <a:spLocks noGrp="1"/>
          </p:cNvSpPr>
          <p:nvPr>
            <p:ph type="sldNum" sz="quarter" idx="4294967295"/>
          </p:nvPr>
        </p:nvSpPr>
        <p:spPr bwMode="auto">
          <a:xfrm>
            <a:off x="3885003" y="8685183"/>
            <a:ext cx="2971364" cy="45734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589830D1-C4FA-49D9-B5FD-23627B171C2B}" type="slidenum">
              <a:rPr lang="en-US"/>
              <a:pPr/>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
        <p:nvSpPr>
          <p:cNvPr id="62468" name="Slide Number Placeholder 3"/>
          <p:cNvSpPr>
            <a:spLocks noGrp="1"/>
          </p:cNvSpPr>
          <p:nvPr>
            <p:ph type="sldNum" sz="quarter" idx="4294967295"/>
          </p:nvPr>
        </p:nvSpPr>
        <p:spPr bwMode="auto">
          <a:xfrm>
            <a:off x="3885003" y="8685183"/>
            <a:ext cx="2971364" cy="45734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30D3CA4A-A941-471E-9E77-C91A30A61CE0}" type="slidenum">
              <a:rPr lang="en-US"/>
              <a:pPr/>
              <a:t>8</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331714-DE9E-4352-A7E7-33E74F8D4C7D}" type="slidenum">
              <a:rPr lang="en-US" smtClean="0"/>
              <a:t>9</a:t>
            </a:fld>
            <a:endParaRPr lang="en-US"/>
          </a:p>
        </p:txBody>
      </p:sp>
    </p:spTree>
    <p:extLst>
      <p:ext uri="{BB962C8B-B14F-4D97-AF65-F5344CB8AC3E}">
        <p14:creationId xmlns:p14="http://schemas.microsoft.com/office/powerpoint/2010/main" val="42695174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
        <p:nvSpPr>
          <p:cNvPr id="63492" name="Slide Number Placeholder 3"/>
          <p:cNvSpPr>
            <a:spLocks noGrp="1"/>
          </p:cNvSpPr>
          <p:nvPr>
            <p:ph type="sldNum" sz="quarter" idx="4294967295"/>
          </p:nvPr>
        </p:nvSpPr>
        <p:spPr bwMode="auto">
          <a:xfrm>
            <a:off x="3885003" y="8685183"/>
            <a:ext cx="2971364" cy="45734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2228DEB-75CC-4A13-9092-8E16831AC536}" type="slidenum">
              <a:rPr lang="en-US"/>
              <a:pPr/>
              <a:t>10</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
        <p:nvSpPr>
          <p:cNvPr id="64516" name="Slide Number Placeholder 3"/>
          <p:cNvSpPr>
            <a:spLocks noGrp="1"/>
          </p:cNvSpPr>
          <p:nvPr>
            <p:ph type="sldNum" sz="quarter" idx="4294967295"/>
          </p:nvPr>
        </p:nvSpPr>
        <p:spPr bwMode="auto">
          <a:xfrm>
            <a:off x="3885003" y="8685183"/>
            <a:ext cx="2971364" cy="45734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D250A0BA-6377-4FAA-B2F4-D99340540B97}" type="slidenum">
              <a:rPr lang="en-US"/>
              <a:pPr/>
              <a:t>11</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
        <p:nvSpPr>
          <p:cNvPr id="65540" name="Slide Number Placeholder 3"/>
          <p:cNvSpPr>
            <a:spLocks noGrp="1"/>
          </p:cNvSpPr>
          <p:nvPr>
            <p:ph type="sldNum" sz="quarter" idx="4294967295"/>
          </p:nvPr>
        </p:nvSpPr>
        <p:spPr bwMode="auto">
          <a:xfrm>
            <a:off x="3885003" y="8685183"/>
            <a:ext cx="2971364" cy="45734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DCA47C83-5DCC-4C03-91B3-36F14871C5BE}" type="slidenum">
              <a:rPr lang="en-US"/>
              <a:pPr/>
              <a:t>13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344DE6D3-6F92-4847-BD98-543358005EA9}" type="datetime1">
              <a:rPr lang="en-US" smtClean="0"/>
              <a:t>10/11/2022</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D46B8EC2-79DC-4D91-A125-9987AE897EFA}"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D694A6C-C75B-46FB-ACD2-86C9CFBD4320}" type="datetime1">
              <a:rPr lang="en-US" smtClean="0"/>
              <a:t>10/11/2022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6B8EC2-79DC-4D91-A125-9987AE897EF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6EC839C-E941-4F8E-A062-7572F36B23DA}" type="datetime1">
              <a:rPr lang="en-US" smtClean="0"/>
              <a:t>10/11/2022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6B8EC2-79DC-4D91-A125-9987AE897EF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A58BF37A-6ECC-42D8-A5C3-51B7C00DF1B6}" type="datetime1">
              <a:rPr lang="en-US" smtClean="0"/>
              <a:t>10/11/2022</a:t>
            </a:fld>
            <a:endParaRPr lang="en-US"/>
          </a:p>
        </p:txBody>
      </p:sp>
      <p:sp>
        <p:nvSpPr>
          <p:cNvPr id="9" name="Slide Number Placeholder 8"/>
          <p:cNvSpPr>
            <a:spLocks noGrp="1"/>
          </p:cNvSpPr>
          <p:nvPr>
            <p:ph type="sldNum" sz="quarter" idx="15"/>
          </p:nvPr>
        </p:nvSpPr>
        <p:spPr/>
        <p:txBody>
          <a:bodyPr rtlCol="0"/>
          <a:lstStyle/>
          <a:p>
            <a:fld id="{D46B8EC2-79DC-4D91-A125-9987AE897EFA}" type="slidenum">
              <a:rPr lang="en-US" smtClean="0"/>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D3155721-DDAA-4376-9293-ECA18A447657}" type="datetime1">
              <a:rPr lang="en-US" smtClean="0"/>
              <a:t>10/11/2022</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D46B8EC2-79DC-4D91-A125-9987AE897EFA}"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63ECA1FF-C3B1-4D39-B43C-1789DFDBC936}" type="datetime1">
              <a:rPr lang="en-US" smtClean="0"/>
              <a:t>10/11/2022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6B8EC2-79DC-4D91-A125-9987AE897EFA}" type="slidenum">
              <a:rPr lang="en-US" smtClean="0"/>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3095932E-1011-4380-B703-45CC05B84844}" type="datetime1">
              <a:rPr lang="en-US" smtClean="0"/>
              <a:t>10/11/2022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46B8EC2-79DC-4D91-A125-9987AE897EFA}" type="slidenum">
              <a:rPr lang="en-US" smtClean="0"/>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B762A9F5-AD55-4863-8BBB-3F0619E05718}" type="datetime1">
              <a:rPr lang="en-US" smtClean="0"/>
              <a:t>10/11/2022</a:t>
            </a:fld>
            <a:endParaRPr lang="en-US"/>
          </a:p>
        </p:txBody>
      </p:sp>
      <p:sp>
        <p:nvSpPr>
          <p:cNvPr id="7" name="Slide Number Placeholder 6"/>
          <p:cNvSpPr>
            <a:spLocks noGrp="1"/>
          </p:cNvSpPr>
          <p:nvPr>
            <p:ph type="sldNum" sz="quarter" idx="11"/>
          </p:nvPr>
        </p:nvSpPr>
        <p:spPr/>
        <p:txBody>
          <a:bodyPr rtlCol="0"/>
          <a:lstStyle/>
          <a:p>
            <a:fld id="{D46B8EC2-79DC-4D91-A125-9987AE897EFA}" type="slidenum">
              <a:rPr lang="en-US" smtClean="0"/>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1EA88E-FD21-41CE-9023-4EA799681F71}" type="datetime1">
              <a:rPr lang="en-US" smtClean="0"/>
              <a:t>10/11/2022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46B8EC2-79DC-4D91-A125-9987AE897EF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68A9F232-596F-4A84-AC31-306F3A6B5850}" type="datetime1">
              <a:rPr lang="en-US" smtClean="0"/>
              <a:t>10/11/2022</a:t>
            </a:fld>
            <a:endParaRPr lang="en-US"/>
          </a:p>
        </p:txBody>
      </p:sp>
      <p:sp>
        <p:nvSpPr>
          <p:cNvPr id="22" name="Slide Number Placeholder 21"/>
          <p:cNvSpPr>
            <a:spLocks noGrp="1"/>
          </p:cNvSpPr>
          <p:nvPr>
            <p:ph type="sldNum" sz="quarter" idx="15"/>
          </p:nvPr>
        </p:nvSpPr>
        <p:spPr/>
        <p:txBody>
          <a:bodyPr rtlCol="0"/>
          <a:lstStyle/>
          <a:p>
            <a:fld id="{D46B8EC2-79DC-4D91-A125-9987AE897EFA}" type="slidenum">
              <a:rPr lang="en-US" smtClean="0"/>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B7050FC3-209C-4069-956D-85DF02B1FA57}" type="datetime1">
              <a:rPr lang="en-US" smtClean="0"/>
              <a:t>10/11/2022</a:t>
            </a:fld>
            <a:endParaRPr lang="en-US"/>
          </a:p>
        </p:txBody>
      </p:sp>
      <p:sp>
        <p:nvSpPr>
          <p:cNvPr id="18" name="Slide Number Placeholder 17"/>
          <p:cNvSpPr>
            <a:spLocks noGrp="1"/>
          </p:cNvSpPr>
          <p:nvPr>
            <p:ph type="sldNum" sz="quarter" idx="11"/>
          </p:nvPr>
        </p:nvSpPr>
        <p:spPr/>
        <p:txBody>
          <a:bodyPr rtlCol="0"/>
          <a:lstStyle/>
          <a:p>
            <a:fld id="{D46B8EC2-79DC-4D91-A125-9987AE897EFA}" type="slidenum">
              <a:rPr lang="en-US" smtClean="0"/>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3FFE188A-3128-4351-8B91-F903CD70F68A}" type="datetime1">
              <a:rPr lang="en-US" smtClean="0"/>
              <a:t>10/11/2022</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D46B8EC2-79DC-4D91-A125-9987AE897EFA}"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hdr="0" ft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whocouldthat.be/visualizing-string-matching/"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59479" y="838200"/>
            <a:ext cx="6172200" cy="1894362"/>
          </a:xfrm>
        </p:spPr>
        <p:style>
          <a:lnRef idx="1">
            <a:schemeClr val="accent5"/>
          </a:lnRef>
          <a:fillRef idx="2">
            <a:schemeClr val="accent5"/>
          </a:fillRef>
          <a:effectRef idx="1">
            <a:schemeClr val="accent5"/>
          </a:effectRef>
          <a:fontRef idx="minor">
            <a:schemeClr val="dk1"/>
          </a:fontRef>
        </p:style>
        <p:txBody>
          <a:bodyPr>
            <a:normAutofit/>
          </a:bodyPr>
          <a:lstStyle/>
          <a:p>
            <a:pPr algn="ctr"/>
            <a:r>
              <a:rPr lang="en-US" sz="5400" dirty="0" smtClean="0"/>
              <a:t>String Matching</a:t>
            </a:r>
            <a:endParaRPr lang="en-US" sz="5400" dirty="0"/>
          </a:p>
        </p:txBody>
      </p:sp>
      <p:sp>
        <p:nvSpPr>
          <p:cNvPr id="3" name="Subtitle 2"/>
          <p:cNvSpPr>
            <a:spLocks noGrp="1"/>
          </p:cNvSpPr>
          <p:nvPr>
            <p:ph type="subTitle" idx="1"/>
          </p:nvPr>
        </p:nvSpPr>
        <p:spPr>
          <a:xfrm>
            <a:off x="2133600" y="3124200"/>
            <a:ext cx="6400800" cy="1433423"/>
          </a:xfrm>
        </p:spPr>
        <p:style>
          <a:lnRef idx="1">
            <a:schemeClr val="accent4"/>
          </a:lnRef>
          <a:fillRef idx="2">
            <a:schemeClr val="accent4"/>
          </a:fillRef>
          <a:effectRef idx="1">
            <a:schemeClr val="accent4"/>
          </a:effectRef>
          <a:fontRef idx="minor">
            <a:schemeClr val="dk1"/>
          </a:fontRef>
        </p:style>
        <p:txBody>
          <a:bodyPr>
            <a:normAutofit/>
          </a:bodyPr>
          <a:lstStyle/>
          <a:p>
            <a:r>
              <a:rPr lang="en-US" sz="3200" b="0" dirty="0" smtClean="0"/>
              <a:t>Naïve String Matching ,</a:t>
            </a:r>
          </a:p>
          <a:p>
            <a:r>
              <a:rPr lang="en-US" sz="3200" b="0" dirty="0" smtClean="0"/>
              <a:t>Rabin Karp Algorithm</a:t>
            </a:r>
          </a:p>
        </p:txBody>
      </p:sp>
      <p:sp>
        <p:nvSpPr>
          <p:cNvPr id="4" name="Slide Number Placeholder 3"/>
          <p:cNvSpPr>
            <a:spLocks noGrp="1"/>
          </p:cNvSpPr>
          <p:nvPr>
            <p:ph type="sldNum" sz="quarter" idx="12"/>
          </p:nvPr>
        </p:nvSpPr>
        <p:spPr/>
        <p:txBody>
          <a:bodyPr/>
          <a:lstStyle/>
          <a:p>
            <a:fld id="{D46B8EC2-79DC-4D91-A125-9987AE897EFA}" type="slidenum">
              <a:rPr lang="en-US" smtClean="0"/>
              <a:t>1</a:t>
            </a:fld>
            <a:endParaRPr lang="en-US"/>
          </a:p>
        </p:txBody>
      </p:sp>
      <p:sp>
        <p:nvSpPr>
          <p:cNvPr id="6" name="Subtitle 2"/>
          <p:cNvSpPr txBox="1">
            <a:spLocks/>
          </p:cNvSpPr>
          <p:nvPr/>
        </p:nvSpPr>
        <p:spPr>
          <a:xfrm>
            <a:off x="2133600" y="4724400"/>
            <a:ext cx="6629400" cy="1672087"/>
          </a:xfrm>
          <a:prstGeom prst="rect">
            <a:avLst/>
          </a:prstGeom>
        </p:spPr>
        <p:style>
          <a:lnRef idx="1">
            <a:schemeClr val="accent1"/>
          </a:lnRef>
          <a:fillRef idx="2">
            <a:schemeClr val="accent1"/>
          </a:fillRef>
          <a:effectRef idx="1">
            <a:schemeClr val="accent1"/>
          </a:effectRef>
          <a:fontRef idx="minor">
            <a:schemeClr val="dk1"/>
          </a:fontRef>
        </p:style>
        <p:txBody>
          <a:bodyPr vert="horz">
            <a:normAutofit/>
          </a:bodyPr>
          <a:lstStyle>
            <a:lvl1pPr marL="0" indent="0" algn="l" rtl="0" eaLnBrk="1" latinLnBrk="0" hangingPunct="1">
              <a:spcBef>
                <a:spcPts val="600"/>
              </a:spcBef>
              <a:buClr>
                <a:schemeClr val="accent1"/>
              </a:buClr>
              <a:buSzPct val="70000"/>
              <a:buFont typeface="Wingdings"/>
              <a:buNone/>
              <a:defRPr kumimoji="0" sz="1800" b="1" kern="1200">
                <a:solidFill>
                  <a:schemeClr val="tx2"/>
                </a:solidFill>
                <a:latin typeface="+mn-lt"/>
                <a:ea typeface="+mn-ea"/>
                <a:cs typeface="+mn-cs"/>
              </a:defRPr>
            </a:lvl1pPr>
            <a:lvl2pPr marL="457200" indent="0" algn="ctr" rtl="0" eaLnBrk="1" latinLnBrk="0" hangingPunct="1">
              <a:spcBef>
                <a:spcPct val="20000"/>
              </a:spcBef>
              <a:buClr>
                <a:schemeClr val="accent1"/>
              </a:buClr>
              <a:buSzPct val="80000"/>
              <a:buFont typeface="Wingdings 2"/>
              <a:buNone/>
              <a:defRPr kumimoji="0" sz="2100" kern="1200">
                <a:solidFill>
                  <a:schemeClr val="dk1"/>
                </a:solidFill>
                <a:latin typeface="+mn-lt"/>
                <a:ea typeface="+mn-ea"/>
                <a:cs typeface="+mn-cs"/>
              </a:defRPr>
            </a:lvl2pPr>
            <a:lvl3pPr marL="914400" indent="0" algn="ctr" rtl="0" eaLnBrk="1" latinLnBrk="0" hangingPunct="1">
              <a:spcBef>
                <a:spcPct val="20000"/>
              </a:spcBef>
              <a:buClr>
                <a:schemeClr val="accent1">
                  <a:shade val="75000"/>
                </a:schemeClr>
              </a:buClr>
              <a:buSzPct val="60000"/>
              <a:buFont typeface="Wingdings"/>
              <a:buNone/>
              <a:defRPr kumimoji="0" sz="1800" kern="1200">
                <a:solidFill>
                  <a:schemeClr val="dk1"/>
                </a:solidFill>
                <a:latin typeface="+mn-lt"/>
                <a:ea typeface="+mn-ea"/>
                <a:cs typeface="+mn-cs"/>
              </a:defRPr>
            </a:lvl3pPr>
            <a:lvl4pPr marL="1371600" indent="0" algn="ctr" rtl="0" eaLnBrk="1" latinLnBrk="0" hangingPunct="1">
              <a:spcBef>
                <a:spcPct val="20000"/>
              </a:spcBef>
              <a:buClr>
                <a:schemeClr val="accent1">
                  <a:tint val="60000"/>
                </a:schemeClr>
              </a:buClr>
              <a:buSzPct val="60000"/>
              <a:buFont typeface="Wingdings"/>
              <a:buNone/>
              <a:defRPr kumimoji="0" sz="1800" kern="1200">
                <a:solidFill>
                  <a:schemeClr val="dk1"/>
                </a:solidFill>
                <a:latin typeface="+mn-lt"/>
                <a:ea typeface="+mn-ea"/>
                <a:cs typeface="+mn-cs"/>
              </a:defRPr>
            </a:lvl4pPr>
            <a:lvl5pPr marL="1828800" indent="0" algn="ctr" rtl="0" eaLnBrk="1" latinLnBrk="0" hangingPunct="1">
              <a:spcBef>
                <a:spcPct val="20000"/>
              </a:spcBef>
              <a:buClr>
                <a:schemeClr val="accent2">
                  <a:tint val="60000"/>
                </a:schemeClr>
              </a:buClr>
              <a:buSzPct val="68000"/>
              <a:buFont typeface="Wingdings 2"/>
              <a:buNone/>
              <a:defRPr kumimoji="0" sz="1600" kern="1200">
                <a:solidFill>
                  <a:schemeClr val="dk1"/>
                </a:solidFill>
                <a:latin typeface="+mn-lt"/>
                <a:ea typeface="+mn-ea"/>
                <a:cs typeface="+mn-cs"/>
              </a:defRPr>
            </a:lvl5pPr>
            <a:lvl6pPr marL="2286000" indent="0" algn="ctr" rtl="0" eaLnBrk="1" latinLnBrk="0" hangingPunct="1">
              <a:spcBef>
                <a:spcPct val="20000"/>
              </a:spcBef>
              <a:buClr>
                <a:schemeClr val="accent1"/>
              </a:buClr>
              <a:buNone/>
              <a:defRPr kumimoji="0" sz="1600" kern="1200">
                <a:solidFill>
                  <a:schemeClr val="dk1"/>
                </a:solidFill>
                <a:latin typeface="+mn-lt"/>
                <a:ea typeface="+mn-ea"/>
                <a:cs typeface="+mn-cs"/>
              </a:defRPr>
            </a:lvl6pPr>
            <a:lvl7pPr marL="2743200" indent="0" algn="ctr" rtl="0" eaLnBrk="1" latinLnBrk="0" hangingPunct="1">
              <a:spcBef>
                <a:spcPct val="20000"/>
              </a:spcBef>
              <a:buClr>
                <a:schemeClr val="accent1">
                  <a:tint val="60000"/>
                </a:schemeClr>
              </a:buClr>
              <a:buSzPct val="60000"/>
              <a:buFont typeface="Wingdings"/>
              <a:buNone/>
              <a:defRPr kumimoji="0" sz="1400" kern="1200" baseline="0">
                <a:solidFill>
                  <a:schemeClr val="dk1"/>
                </a:solidFill>
                <a:latin typeface="+mn-lt"/>
                <a:ea typeface="+mn-ea"/>
                <a:cs typeface="+mn-cs"/>
              </a:defRPr>
            </a:lvl7pPr>
            <a:lvl8pPr marL="3200400" indent="0" algn="ctr" rtl="0" eaLnBrk="1" latinLnBrk="0" hangingPunct="1">
              <a:spcBef>
                <a:spcPct val="20000"/>
              </a:spcBef>
              <a:buClr>
                <a:schemeClr val="accent2"/>
              </a:buClr>
              <a:buNone/>
              <a:defRPr kumimoji="0" sz="1400" kern="1200" cap="small" baseline="0">
                <a:solidFill>
                  <a:schemeClr val="dk1"/>
                </a:solidFill>
                <a:latin typeface="+mn-lt"/>
                <a:ea typeface="+mn-ea"/>
                <a:cs typeface="+mn-cs"/>
              </a:defRPr>
            </a:lvl8pPr>
            <a:lvl9pPr marL="3657600" indent="0" algn="ctr" rtl="0" eaLnBrk="1" latinLnBrk="0" hangingPunct="1">
              <a:spcBef>
                <a:spcPct val="20000"/>
              </a:spcBef>
              <a:buClr>
                <a:schemeClr val="accent1">
                  <a:shade val="75000"/>
                </a:schemeClr>
              </a:buClr>
              <a:buNone/>
              <a:defRPr kumimoji="0" sz="1400" kern="1200" baseline="0">
                <a:solidFill>
                  <a:schemeClr val="dk1"/>
                </a:solidFill>
                <a:latin typeface="+mn-lt"/>
                <a:ea typeface="+mn-ea"/>
                <a:cs typeface="+mn-cs"/>
              </a:defRPr>
            </a:lvl9pPr>
          </a:lstStyle>
          <a:p>
            <a:pPr algn="ctr"/>
            <a:r>
              <a:rPr lang="en-US" sz="3200" b="0" dirty="0" smtClean="0"/>
              <a:t>Design and Analysis of </a:t>
            </a:r>
            <a:r>
              <a:rPr lang="en-US" sz="3200" b="0" dirty="0" smtClean="0"/>
              <a:t>Algorithm</a:t>
            </a:r>
            <a:endParaRPr lang="en-US" sz="3200" b="0" dirty="0" smtClean="0"/>
          </a:p>
        </p:txBody>
      </p:sp>
    </p:spTree>
    <p:extLst>
      <p:ext uri="{BB962C8B-B14F-4D97-AF65-F5344CB8AC3E}">
        <p14:creationId xmlns:p14="http://schemas.microsoft.com/office/powerpoint/2010/main" val="34977783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fig32-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371600"/>
            <a:ext cx="9144000" cy="297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5" name="Rectangle 2"/>
          <p:cNvSpPr txBox="1">
            <a:spLocks noChangeArrowheads="1"/>
          </p:cNvSpPr>
          <p:nvPr/>
        </p:nvSpPr>
        <p:spPr bwMode="auto">
          <a:xfrm>
            <a:off x="685800" y="304800"/>
            <a:ext cx="7772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3200" b="1" i="1">
                <a:solidFill>
                  <a:srgbClr val="063DE8"/>
                </a:solidFill>
                <a:latin typeface="Arial" charset="0"/>
              </a:rPr>
              <a:t>Exact String Matching Problem</a:t>
            </a:r>
          </a:p>
        </p:txBody>
      </p:sp>
    </p:spTree>
    <p:extLst>
      <p:ext uri="{BB962C8B-B14F-4D97-AF65-F5344CB8AC3E}">
        <p14:creationId xmlns:p14="http://schemas.microsoft.com/office/powerpoint/2010/main" val="27201743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style>
          <a:lnRef idx="1">
            <a:schemeClr val="accent2"/>
          </a:lnRef>
          <a:fillRef idx="2">
            <a:schemeClr val="accent2"/>
          </a:fillRef>
          <a:effectRef idx="1">
            <a:schemeClr val="accent2"/>
          </a:effectRef>
          <a:fontRef idx="minor">
            <a:schemeClr val="dk1"/>
          </a:fontRef>
        </p:style>
        <p:txBody>
          <a:bodyPr>
            <a:normAutofit/>
          </a:bodyPr>
          <a:lstStyle/>
          <a:p>
            <a:pPr eaLnBrk="1" hangingPunct="1"/>
            <a:r>
              <a:rPr lang="en-US" sz="3200" dirty="0" smtClean="0"/>
              <a:t>Approximate String Matching</a:t>
            </a:r>
          </a:p>
        </p:txBody>
      </p:sp>
      <p:sp>
        <p:nvSpPr>
          <p:cNvPr id="232451" name="Rectangle 3"/>
          <p:cNvSpPr>
            <a:spLocks noGrp="1" noChangeArrowheads="1"/>
          </p:cNvSpPr>
          <p:nvPr>
            <p:ph type="body" idx="1"/>
          </p:nvPr>
        </p:nvSpPr>
        <p:spPr>
          <a:xfrm>
            <a:off x="0" y="1714500"/>
            <a:ext cx="9144000" cy="2819400"/>
          </a:xfrm>
        </p:spPr>
        <p:txBody>
          <a:bodyPr/>
          <a:lstStyle/>
          <a:p>
            <a:pPr eaLnBrk="1" hangingPunct="1"/>
            <a:r>
              <a:rPr lang="en-US" b="0" dirty="0" smtClean="0"/>
              <a:t>Given a text to search (T) and a pattern to look for (P).</a:t>
            </a:r>
          </a:p>
          <a:p>
            <a:pPr eaLnBrk="1" hangingPunct="1"/>
            <a:r>
              <a:rPr lang="en-US" b="0" dirty="0" smtClean="0"/>
              <a:t>Find all of the occurrences of P that exist in T,  </a:t>
            </a:r>
            <a:r>
              <a:rPr lang="en-US" b="0" u="sng" dirty="0" smtClean="0"/>
              <a:t>allowing a defined number of errors to be present in the matches</a:t>
            </a:r>
          </a:p>
        </p:txBody>
      </p:sp>
      <p:grpSp>
        <p:nvGrpSpPr>
          <p:cNvPr id="2" name="Group 4"/>
          <p:cNvGrpSpPr>
            <a:grpSpLocks/>
          </p:cNvGrpSpPr>
          <p:nvPr/>
        </p:nvGrpSpPr>
        <p:grpSpPr bwMode="auto">
          <a:xfrm>
            <a:off x="2743200" y="4114800"/>
            <a:ext cx="3733800" cy="2057400"/>
            <a:chOff x="1728" y="2784"/>
            <a:chExt cx="2352" cy="1296"/>
          </a:xfrm>
        </p:grpSpPr>
        <p:sp>
          <p:nvSpPr>
            <p:cNvPr id="9221" name="Rectangle 5"/>
            <p:cNvSpPr>
              <a:spLocks noChangeArrowheads="1"/>
            </p:cNvSpPr>
            <p:nvPr/>
          </p:nvSpPr>
          <p:spPr bwMode="auto">
            <a:xfrm>
              <a:off x="1728" y="2784"/>
              <a:ext cx="2352" cy="1296"/>
            </a:xfrm>
            <a:prstGeom prst="rect">
              <a:avLst/>
            </a:prstGeom>
            <a:solidFill>
              <a:schemeClr val="accent2"/>
            </a:solidFill>
            <a:ln w="9525">
              <a:solidFill>
                <a:schemeClr val="tx1"/>
              </a:solidFill>
              <a:miter lim="800000"/>
              <a:headEnd/>
              <a:tailEnd/>
            </a:ln>
          </p:spPr>
          <p:txBody>
            <a:bodyPr wrap="none" anchor="ctr"/>
            <a:lstStyle/>
            <a:p>
              <a:endParaRPr lang="en-US"/>
            </a:p>
          </p:txBody>
        </p:sp>
        <p:sp>
          <p:nvSpPr>
            <p:cNvPr id="9222" name="Text Box 6"/>
            <p:cNvSpPr txBox="1">
              <a:spLocks noChangeArrowheads="1"/>
            </p:cNvSpPr>
            <p:nvPr/>
          </p:nvSpPr>
          <p:spPr bwMode="auto">
            <a:xfrm>
              <a:off x="2316" y="2808"/>
              <a:ext cx="1296"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sz="4400"/>
                <a:t>mispeld</a:t>
              </a:r>
            </a:p>
          </p:txBody>
        </p:sp>
        <p:sp>
          <p:nvSpPr>
            <p:cNvPr id="9223" name="Text Box 7"/>
            <p:cNvSpPr txBox="1">
              <a:spLocks noChangeArrowheads="1"/>
            </p:cNvSpPr>
            <p:nvPr/>
          </p:nvSpPr>
          <p:spPr bwMode="auto">
            <a:xfrm>
              <a:off x="2124" y="3540"/>
              <a:ext cx="1632"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sz="4400"/>
                <a:t>mis</a:t>
              </a:r>
              <a:r>
                <a:rPr lang="en-US" sz="4400" u="sng"/>
                <a:t>s</a:t>
              </a:r>
              <a:r>
                <a:rPr lang="en-US" sz="4400"/>
                <a:t>pel</a:t>
              </a:r>
              <a:r>
                <a:rPr lang="en-US" sz="4400" u="sng"/>
                <a:t>le</a:t>
              </a:r>
              <a:r>
                <a:rPr lang="en-US" sz="4400"/>
                <a:t>d</a:t>
              </a:r>
            </a:p>
          </p:txBody>
        </p:sp>
        <p:sp>
          <p:nvSpPr>
            <p:cNvPr id="9224" name="Line 8"/>
            <p:cNvSpPr>
              <a:spLocks noChangeShapeType="1"/>
            </p:cNvSpPr>
            <p:nvPr/>
          </p:nvSpPr>
          <p:spPr bwMode="auto">
            <a:xfrm flipH="1">
              <a:off x="2304" y="3217"/>
              <a:ext cx="144" cy="4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9225" name="Line 9"/>
            <p:cNvSpPr>
              <a:spLocks noChangeShapeType="1"/>
            </p:cNvSpPr>
            <p:nvPr/>
          </p:nvSpPr>
          <p:spPr bwMode="auto">
            <a:xfrm flipH="1">
              <a:off x="2496" y="3205"/>
              <a:ext cx="192" cy="4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9226" name="Line 10"/>
            <p:cNvSpPr>
              <a:spLocks noChangeShapeType="1"/>
            </p:cNvSpPr>
            <p:nvPr/>
          </p:nvSpPr>
          <p:spPr bwMode="auto">
            <a:xfrm flipH="1">
              <a:off x="2640" y="3217"/>
              <a:ext cx="144" cy="4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9227" name="Line 11"/>
            <p:cNvSpPr>
              <a:spLocks noChangeShapeType="1"/>
            </p:cNvSpPr>
            <p:nvPr/>
          </p:nvSpPr>
          <p:spPr bwMode="auto">
            <a:xfrm flipH="1">
              <a:off x="2928" y="3217"/>
              <a:ext cx="48" cy="4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9228" name="Line 12"/>
            <p:cNvSpPr>
              <a:spLocks noChangeShapeType="1"/>
            </p:cNvSpPr>
            <p:nvPr/>
          </p:nvSpPr>
          <p:spPr bwMode="auto">
            <a:xfrm flipH="1">
              <a:off x="3072" y="3217"/>
              <a:ext cx="48" cy="4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9229" name="Line 13"/>
            <p:cNvSpPr>
              <a:spLocks noChangeShapeType="1"/>
            </p:cNvSpPr>
            <p:nvPr/>
          </p:nvSpPr>
          <p:spPr bwMode="auto">
            <a:xfrm flipH="1">
              <a:off x="3216" y="3205"/>
              <a:ext cx="48" cy="4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9230" name="Line 14"/>
            <p:cNvSpPr>
              <a:spLocks noChangeShapeType="1"/>
            </p:cNvSpPr>
            <p:nvPr/>
          </p:nvSpPr>
          <p:spPr bwMode="auto">
            <a:xfrm>
              <a:off x="3456" y="3217"/>
              <a:ext cx="96" cy="4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spTree>
    <p:extLst>
      <p:ext uri="{BB962C8B-B14F-4D97-AF65-F5344CB8AC3E}">
        <p14:creationId xmlns:p14="http://schemas.microsoft.com/office/powerpoint/2010/main" val="9265305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245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245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2451"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Content Placeholder 2"/>
          <p:cNvSpPr>
            <a:spLocks noGrp="1"/>
          </p:cNvSpPr>
          <p:nvPr>
            <p:ph idx="1"/>
          </p:nvPr>
        </p:nvSpPr>
        <p:spPr/>
        <p:txBody>
          <a:bodyPr/>
          <a:lstStyle/>
          <a:p>
            <a:r>
              <a:rPr lang="en-US" b="0" smtClean="0"/>
              <a:t>The closeness of a match is measured in terms of the number of primitive operations necessary to convert the string into an exact match. </a:t>
            </a:r>
          </a:p>
          <a:p>
            <a:pPr lvl="2"/>
            <a:r>
              <a:rPr lang="en-US" sz="3600" b="0" smtClean="0"/>
              <a:t>insertion: </a:t>
            </a:r>
            <a:r>
              <a:rPr lang="en-US" sz="3600" b="0" i="1" smtClean="0">
                <a:solidFill>
                  <a:srgbClr val="9900CC"/>
                </a:solidFill>
              </a:rPr>
              <a:t>cot</a:t>
            </a:r>
            <a:r>
              <a:rPr lang="en-US" sz="3600" b="0" smtClean="0">
                <a:solidFill>
                  <a:srgbClr val="9900CC"/>
                </a:solidFill>
              </a:rPr>
              <a:t> → </a:t>
            </a:r>
            <a:r>
              <a:rPr lang="en-US" sz="3600" b="0" i="1" smtClean="0">
                <a:solidFill>
                  <a:srgbClr val="9900CC"/>
                </a:solidFill>
              </a:rPr>
              <a:t>co</a:t>
            </a:r>
            <a:r>
              <a:rPr lang="en-US" sz="3600" i="1" smtClean="0">
                <a:solidFill>
                  <a:srgbClr val="9900CC"/>
                </a:solidFill>
              </a:rPr>
              <a:t>a</a:t>
            </a:r>
            <a:r>
              <a:rPr lang="en-US" sz="3600" b="0" i="1" smtClean="0">
                <a:solidFill>
                  <a:srgbClr val="9900CC"/>
                </a:solidFill>
              </a:rPr>
              <a:t>t</a:t>
            </a:r>
            <a:endParaRPr lang="en-US" sz="3600" b="0" smtClean="0">
              <a:solidFill>
                <a:srgbClr val="9900CC"/>
              </a:solidFill>
            </a:endParaRPr>
          </a:p>
          <a:p>
            <a:pPr lvl="2"/>
            <a:r>
              <a:rPr lang="en-US" sz="3600" b="0" smtClean="0"/>
              <a:t>deletion: </a:t>
            </a:r>
            <a:r>
              <a:rPr lang="en-US" sz="3600" b="0" i="1" smtClean="0">
                <a:solidFill>
                  <a:srgbClr val="9900CC"/>
                </a:solidFill>
              </a:rPr>
              <a:t>co</a:t>
            </a:r>
            <a:r>
              <a:rPr lang="en-US" sz="3600" i="1" smtClean="0">
                <a:solidFill>
                  <a:srgbClr val="9900CC"/>
                </a:solidFill>
              </a:rPr>
              <a:t>a</a:t>
            </a:r>
            <a:r>
              <a:rPr lang="en-US" sz="3600" b="0" i="1" smtClean="0">
                <a:solidFill>
                  <a:srgbClr val="9900CC"/>
                </a:solidFill>
              </a:rPr>
              <a:t>t</a:t>
            </a:r>
            <a:r>
              <a:rPr lang="en-US" sz="3600" b="0" smtClean="0">
                <a:solidFill>
                  <a:srgbClr val="9900CC"/>
                </a:solidFill>
              </a:rPr>
              <a:t> → </a:t>
            </a:r>
            <a:r>
              <a:rPr lang="en-US" sz="3600" b="0" i="1" smtClean="0">
                <a:solidFill>
                  <a:srgbClr val="9900CC"/>
                </a:solidFill>
              </a:rPr>
              <a:t>cot</a:t>
            </a:r>
            <a:endParaRPr lang="en-US" sz="3600" b="0" smtClean="0">
              <a:solidFill>
                <a:srgbClr val="9900CC"/>
              </a:solidFill>
            </a:endParaRPr>
          </a:p>
          <a:p>
            <a:pPr lvl="2"/>
            <a:r>
              <a:rPr lang="en-US" sz="3600" b="0" smtClean="0"/>
              <a:t>substitution: </a:t>
            </a:r>
            <a:r>
              <a:rPr lang="en-US" sz="3600" b="0" i="1" smtClean="0">
                <a:solidFill>
                  <a:srgbClr val="9900CC"/>
                </a:solidFill>
              </a:rPr>
              <a:t>co</a:t>
            </a:r>
            <a:r>
              <a:rPr lang="en-US" sz="3600" i="1" smtClean="0">
                <a:solidFill>
                  <a:srgbClr val="9900CC"/>
                </a:solidFill>
              </a:rPr>
              <a:t>a</a:t>
            </a:r>
            <a:r>
              <a:rPr lang="en-US" sz="3600" b="0" i="1" smtClean="0">
                <a:solidFill>
                  <a:srgbClr val="9900CC"/>
                </a:solidFill>
              </a:rPr>
              <a:t>t</a:t>
            </a:r>
            <a:r>
              <a:rPr lang="en-US" sz="3600" b="0" smtClean="0">
                <a:solidFill>
                  <a:srgbClr val="9900CC"/>
                </a:solidFill>
              </a:rPr>
              <a:t> → </a:t>
            </a:r>
            <a:r>
              <a:rPr lang="en-US" sz="3600" b="0" i="1" smtClean="0">
                <a:solidFill>
                  <a:srgbClr val="9900CC"/>
                </a:solidFill>
              </a:rPr>
              <a:t>co</a:t>
            </a:r>
            <a:r>
              <a:rPr lang="en-US" sz="3600" i="1" smtClean="0">
                <a:solidFill>
                  <a:srgbClr val="9900CC"/>
                </a:solidFill>
              </a:rPr>
              <a:t>s</a:t>
            </a:r>
            <a:r>
              <a:rPr lang="en-US" sz="3600" b="0" i="1" smtClean="0">
                <a:solidFill>
                  <a:srgbClr val="9900CC"/>
                </a:solidFill>
              </a:rPr>
              <a:t>t</a:t>
            </a:r>
            <a:endParaRPr lang="en-US" sz="3600" b="0" smtClean="0">
              <a:solidFill>
                <a:srgbClr val="9900CC"/>
              </a:solidFill>
            </a:endParaRPr>
          </a:p>
          <a:p>
            <a:endParaRPr lang="en-US" smtClean="0"/>
          </a:p>
        </p:txBody>
      </p:sp>
      <p:sp>
        <p:nvSpPr>
          <p:cNvPr id="2" name="Title 1"/>
          <p:cNvSpPr>
            <a:spLocks noGrp="1"/>
          </p:cNvSpPr>
          <p:nvPr>
            <p:ph type="title"/>
          </p:nvPr>
        </p:nvSpPr>
        <p:spPr/>
        <p:txBody>
          <a:bodyPr/>
          <a:lstStyle/>
          <a:p>
            <a:endParaRPr lang="en-US"/>
          </a:p>
        </p:txBody>
      </p:sp>
      <p:sp>
        <p:nvSpPr>
          <p:cNvPr id="5" name="Rectangle 2"/>
          <p:cNvSpPr txBox="1">
            <a:spLocks noChangeArrowheads="1"/>
          </p:cNvSpPr>
          <p:nvPr/>
        </p:nvSpPr>
        <p:spPr>
          <a:xfrm>
            <a:off x="609600" y="427038"/>
            <a:ext cx="7467600" cy="1143000"/>
          </a:xfrm>
          <a:prstGeom prst="rect">
            <a:avLst/>
          </a:prstGeom>
        </p:spPr>
        <p:style>
          <a:lnRef idx="1">
            <a:schemeClr val="accent2"/>
          </a:lnRef>
          <a:fillRef idx="2">
            <a:schemeClr val="accent2"/>
          </a:fillRef>
          <a:effectRef idx="1">
            <a:schemeClr val="accent2"/>
          </a:effectRef>
          <a:fontRef idx="minor">
            <a:schemeClr val="dk1"/>
          </a:fontRef>
        </p:style>
        <p:txBody>
          <a:bodyPr vert="horz" anchor="b">
            <a:normAutofit/>
          </a:bodyPr>
          <a:lstStyle>
            <a:lvl1pPr algn="l" rtl="0" eaLnBrk="1" latinLnBrk="0" hangingPunct="1">
              <a:spcBef>
                <a:spcPct val="0"/>
              </a:spcBef>
              <a:buNone/>
              <a:defRPr kumimoji="0" sz="3000" b="0" kern="1200" cap="small" baseline="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3200" smtClean="0"/>
              <a:t>Approximate String Matching</a:t>
            </a:r>
            <a:endParaRPr lang="en-US" sz="3200" dirty="0" smtClean="0"/>
          </a:p>
        </p:txBody>
      </p:sp>
    </p:spTree>
    <p:extLst>
      <p:ext uri="{BB962C8B-B14F-4D97-AF65-F5344CB8AC3E}">
        <p14:creationId xmlns:p14="http://schemas.microsoft.com/office/powerpoint/2010/main" val="41272777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style>
          <a:lnRef idx="1">
            <a:schemeClr val="accent5"/>
          </a:lnRef>
          <a:fillRef idx="3">
            <a:schemeClr val="accent5"/>
          </a:fillRef>
          <a:effectRef idx="2">
            <a:schemeClr val="accent5"/>
          </a:effectRef>
          <a:fontRef idx="minor">
            <a:schemeClr val="lt1"/>
          </a:fontRef>
        </p:style>
        <p:txBody>
          <a:bodyPr>
            <a:normAutofit/>
          </a:bodyPr>
          <a:lstStyle/>
          <a:p>
            <a:pPr eaLnBrk="1" hangingPunct="1"/>
            <a:r>
              <a:rPr lang="en-US" sz="4800" b="1" dirty="0" smtClean="0"/>
              <a:t>Importance</a:t>
            </a:r>
          </a:p>
        </p:txBody>
      </p:sp>
      <p:sp>
        <p:nvSpPr>
          <p:cNvPr id="233475" name="Rectangle 3"/>
          <p:cNvSpPr>
            <a:spLocks noGrp="1" noChangeArrowheads="1"/>
          </p:cNvSpPr>
          <p:nvPr>
            <p:ph type="body" idx="1"/>
          </p:nvPr>
        </p:nvSpPr>
        <p:spPr>
          <a:xfrm>
            <a:off x="0" y="1524000"/>
            <a:ext cx="9144000" cy="5105400"/>
          </a:xfrm>
        </p:spPr>
        <p:txBody>
          <a:bodyPr/>
          <a:lstStyle/>
          <a:p>
            <a:pPr eaLnBrk="1" hangingPunct="1"/>
            <a:r>
              <a:rPr lang="en-US" smtClean="0"/>
              <a:t>Not a problem for small input</a:t>
            </a:r>
          </a:p>
          <a:p>
            <a:pPr lvl="1" eaLnBrk="1" hangingPunct="1"/>
            <a:r>
              <a:rPr lang="en-US" sz="2600" b="0" smtClean="0"/>
              <a:t>Word Processors, utilities, in library catalog searching programs</a:t>
            </a:r>
          </a:p>
          <a:p>
            <a:pPr eaLnBrk="1" hangingPunct="1"/>
            <a:r>
              <a:rPr lang="en-US" smtClean="0"/>
              <a:t>Large Input</a:t>
            </a:r>
          </a:p>
          <a:p>
            <a:pPr lvl="1" eaLnBrk="1" hangingPunct="1"/>
            <a:r>
              <a:rPr lang="en-US" sz="2600" b="0" smtClean="0"/>
              <a:t>internet crawlers, digital libraries, e-journals.</a:t>
            </a:r>
          </a:p>
          <a:p>
            <a:pPr lvl="1" eaLnBrk="1" hangingPunct="1"/>
            <a:r>
              <a:rPr lang="en-US" sz="2600" b="0" smtClean="0"/>
              <a:t>Several hundred specialized databases holding raw DNA, RNA and amino acid strings (e.g., US GenBank)</a:t>
            </a:r>
          </a:p>
          <a:p>
            <a:pPr lvl="1" eaLnBrk="1" hangingPunct="1"/>
            <a:r>
              <a:rPr lang="en-US" sz="2600" b="0" smtClean="0"/>
              <a:t>When applied on DNA databases, search may take hours or days.</a:t>
            </a:r>
            <a:endParaRPr lang="en-US" sz="2200" b="0" smtClean="0"/>
          </a:p>
        </p:txBody>
      </p:sp>
    </p:spTree>
    <p:extLst>
      <p:ext uri="{BB962C8B-B14F-4D97-AF65-F5344CB8AC3E}">
        <p14:creationId xmlns:p14="http://schemas.microsoft.com/office/powerpoint/2010/main" val="743562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347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3475">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3347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347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3347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347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3475"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Text Box 3"/>
          <p:cNvSpPr txBox="1">
            <a:spLocks noChangeArrowheads="1"/>
          </p:cNvSpPr>
          <p:nvPr/>
        </p:nvSpPr>
        <p:spPr bwMode="auto">
          <a:xfrm>
            <a:off x="533400" y="623888"/>
            <a:ext cx="79248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2800" b="1">
                <a:latin typeface="Arial" charset="0"/>
              </a:rPr>
              <a:t>Running Time of String Matching Algorithms</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 y="1866900"/>
            <a:ext cx="8763000"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697220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381000" y="228600"/>
            <a:ext cx="8229600" cy="990600"/>
          </a:xfrm>
        </p:spPr>
        <p:style>
          <a:lnRef idx="2">
            <a:schemeClr val="accent1">
              <a:shade val="50000"/>
            </a:schemeClr>
          </a:lnRef>
          <a:fillRef idx="1">
            <a:schemeClr val="accent1"/>
          </a:fillRef>
          <a:effectRef idx="0">
            <a:schemeClr val="accent1"/>
          </a:effectRef>
          <a:fontRef idx="minor">
            <a:schemeClr val="lt1"/>
          </a:fontRef>
        </p:style>
        <p:txBody>
          <a:bodyPr/>
          <a:lstStyle/>
          <a:p>
            <a:pPr eaLnBrk="1" hangingPunct="1"/>
            <a:r>
              <a:rPr lang="en-US" dirty="0" smtClean="0"/>
              <a:t>Notation &amp; terminology</a:t>
            </a:r>
          </a:p>
        </p:txBody>
      </p:sp>
      <p:sp>
        <p:nvSpPr>
          <p:cNvPr id="235523" name="Rectangle 3"/>
          <p:cNvSpPr>
            <a:spLocks noGrp="1" noChangeArrowheads="1"/>
          </p:cNvSpPr>
          <p:nvPr>
            <p:ph type="body" idx="1"/>
          </p:nvPr>
        </p:nvSpPr>
        <p:spPr>
          <a:xfrm>
            <a:off x="457200" y="1447800"/>
            <a:ext cx="8382000" cy="4525963"/>
          </a:xfrm>
        </p:spPr>
        <p:txBody>
          <a:bodyPr>
            <a:noAutofit/>
          </a:bodyPr>
          <a:lstStyle/>
          <a:p>
            <a:pPr eaLnBrk="1" hangingPunct="1">
              <a:lnSpc>
                <a:spcPct val="90000"/>
              </a:lnSpc>
            </a:pPr>
            <a:r>
              <a:rPr lang="en-US" sz="3200" i="1" dirty="0" smtClean="0">
                <a:solidFill>
                  <a:srgbClr val="FF0000"/>
                </a:solidFill>
                <a:cs typeface="Arial" charset="0"/>
              </a:rPr>
              <a:t>∑*</a:t>
            </a:r>
            <a:r>
              <a:rPr lang="en-US" sz="3200" dirty="0" smtClean="0">
                <a:solidFill>
                  <a:srgbClr val="FF0000"/>
                </a:solidFill>
                <a:cs typeface="Arial" charset="0"/>
              </a:rPr>
              <a:t> = </a:t>
            </a:r>
            <a:r>
              <a:rPr lang="en-US" sz="3200" dirty="0" smtClean="0">
                <a:cs typeface="Arial" charset="0"/>
              </a:rPr>
              <a:t>set of all finite-length strings from alphabet </a:t>
            </a:r>
            <a:r>
              <a:rPr lang="en-US" sz="3200" i="1" dirty="0" smtClean="0">
                <a:cs typeface="Arial" charset="0"/>
              </a:rPr>
              <a:t>∑</a:t>
            </a:r>
          </a:p>
          <a:p>
            <a:pPr eaLnBrk="1" hangingPunct="1">
              <a:lnSpc>
                <a:spcPct val="90000"/>
              </a:lnSpc>
            </a:pPr>
            <a:r>
              <a:rPr lang="el-GR" sz="3200" dirty="0" smtClean="0">
                <a:solidFill>
                  <a:srgbClr val="FF0000"/>
                </a:solidFill>
                <a:cs typeface="Times New Roman" pitchFamily="18" charset="0"/>
              </a:rPr>
              <a:t>ε</a:t>
            </a:r>
            <a:r>
              <a:rPr lang="en-US" sz="3200" dirty="0" smtClean="0">
                <a:solidFill>
                  <a:srgbClr val="FF0000"/>
                </a:solidFill>
                <a:cs typeface="Times New Roman" pitchFamily="18" charset="0"/>
              </a:rPr>
              <a:t> = </a:t>
            </a:r>
            <a:r>
              <a:rPr lang="en-US" sz="3200" i="1" dirty="0" smtClean="0">
                <a:cs typeface="Times New Roman" pitchFamily="18" charset="0"/>
              </a:rPr>
              <a:t>empty string</a:t>
            </a:r>
            <a:r>
              <a:rPr lang="en-US" sz="3200" dirty="0" smtClean="0">
                <a:cs typeface="Times New Roman" pitchFamily="18" charset="0"/>
              </a:rPr>
              <a:t> (zero length string)</a:t>
            </a:r>
          </a:p>
          <a:p>
            <a:pPr eaLnBrk="1" hangingPunct="1">
              <a:lnSpc>
                <a:spcPct val="90000"/>
              </a:lnSpc>
            </a:pPr>
            <a:r>
              <a:rPr lang="en-US" sz="3200" dirty="0" smtClean="0">
                <a:solidFill>
                  <a:srgbClr val="FF0000"/>
                </a:solidFill>
                <a:cs typeface="Times New Roman" pitchFamily="18" charset="0"/>
              </a:rPr>
              <a:t>|</a:t>
            </a:r>
            <a:r>
              <a:rPr lang="en-US" sz="3200" i="1" dirty="0" smtClean="0">
                <a:solidFill>
                  <a:srgbClr val="FF0000"/>
                </a:solidFill>
                <a:cs typeface="Times New Roman" pitchFamily="18" charset="0"/>
              </a:rPr>
              <a:t>x</a:t>
            </a:r>
            <a:r>
              <a:rPr lang="en-US" sz="3200" dirty="0" smtClean="0">
                <a:solidFill>
                  <a:srgbClr val="FF0000"/>
                </a:solidFill>
                <a:cs typeface="Times New Roman" pitchFamily="18" charset="0"/>
              </a:rPr>
              <a:t>| </a:t>
            </a:r>
            <a:r>
              <a:rPr lang="en-US" sz="3200" dirty="0" smtClean="0">
                <a:cs typeface="Times New Roman" pitchFamily="18" charset="0"/>
              </a:rPr>
              <a:t>= length of string </a:t>
            </a:r>
            <a:r>
              <a:rPr lang="en-US" sz="3200" i="1" dirty="0" smtClean="0">
                <a:cs typeface="Times New Roman" pitchFamily="18" charset="0"/>
              </a:rPr>
              <a:t>x</a:t>
            </a:r>
          </a:p>
          <a:p>
            <a:pPr eaLnBrk="1" hangingPunct="1">
              <a:lnSpc>
                <a:spcPct val="90000"/>
              </a:lnSpc>
            </a:pPr>
            <a:r>
              <a:rPr lang="en-US" sz="3200" i="1" dirty="0" err="1" smtClean="0">
                <a:solidFill>
                  <a:srgbClr val="FF0000"/>
                </a:solidFill>
                <a:cs typeface="Times New Roman" pitchFamily="18" charset="0"/>
              </a:rPr>
              <a:t>xy</a:t>
            </a:r>
            <a:r>
              <a:rPr lang="en-US" sz="3200" i="1" dirty="0" smtClean="0">
                <a:cs typeface="Times New Roman" pitchFamily="18" charset="0"/>
              </a:rPr>
              <a:t> = </a:t>
            </a:r>
            <a:r>
              <a:rPr lang="en-US" sz="3200" dirty="0" smtClean="0">
                <a:cs typeface="Times New Roman" pitchFamily="18" charset="0"/>
              </a:rPr>
              <a:t>concatenation of strings </a:t>
            </a:r>
            <a:r>
              <a:rPr lang="en-US" sz="3200" i="1" dirty="0" smtClean="0">
                <a:cs typeface="Times New Roman" pitchFamily="18" charset="0"/>
              </a:rPr>
              <a:t>x </a:t>
            </a:r>
            <a:r>
              <a:rPr lang="en-US" sz="3200" dirty="0" smtClean="0">
                <a:cs typeface="Times New Roman" pitchFamily="18" charset="0"/>
              </a:rPr>
              <a:t>and</a:t>
            </a:r>
            <a:r>
              <a:rPr lang="en-US" sz="3200" i="1" dirty="0" smtClean="0">
                <a:cs typeface="Times New Roman" pitchFamily="18" charset="0"/>
              </a:rPr>
              <a:t> y</a:t>
            </a:r>
            <a:r>
              <a:rPr lang="en-US" sz="3200" dirty="0" smtClean="0">
                <a:cs typeface="Times New Roman" pitchFamily="18" charset="0"/>
              </a:rPr>
              <a:t>, length is |</a:t>
            </a:r>
            <a:r>
              <a:rPr lang="en-US" sz="3200" i="1" dirty="0" smtClean="0">
                <a:cs typeface="Times New Roman" pitchFamily="18" charset="0"/>
              </a:rPr>
              <a:t>x</a:t>
            </a:r>
            <a:r>
              <a:rPr lang="en-US" sz="3200" dirty="0" smtClean="0">
                <a:cs typeface="Times New Roman" pitchFamily="18" charset="0"/>
              </a:rPr>
              <a:t>|+|</a:t>
            </a:r>
            <a:r>
              <a:rPr lang="en-US" sz="3200" i="1" dirty="0" smtClean="0">
                <a:cs typeface="Times New Roman" pitchFamily="18" charset="0"/>
              </a:rPr>
              <a:t>y</a:t>
            </a:r>
            <a:r>
              <a:rPr lang="en-US" sz="3200" dirty="0" smtClean="0">
                <a:cs typeface="Times New Roman" pitchFamily="18" charset="0"/>
              </a:rPr>
              <a:t>| </a:t>
            </a:r>
          </a:p>
          <a:p>
            <a:pPr eaLnBrk="1" hangingPunct="1">
              <a:lnSpc>
                <a:spcPct val="90000"/>
              </a:lnSpc>
            </a:pPr>
            <a:r>
              <a:rPr lang="en-US" sz="3200" i="1" dirty="0" smtClean="0">
                <a:cs typeface="Times New Roman" pitchFamily="18" charset="0"/>
              </a:rPr>
              <a:t>w </a:t>
            </a:r>
            <a:r>
              <a:rPr lang="en-US" sz="3200" dirty="0" smtClean="0">
                <a:cs typeface="Times New Roman" pitchFamily="18" charset="0"/>
              </a:rPr>
              <a:t>is a </a:t>
            </a:r>
            <a:r>
              <a:rPr lang="en-US" sz="3200" i="1" dirty="0" smtClean="0">
                <a:cs typeface="Times New Roman" pitchFamily="18" charset="0"/>
              </a:rPr>
              <a:t>prefix</a:t>
            </a:r>
            <a:r>
              <a:rPr lang="en-US" sz="3200" dirty="0" smtClean="0">
                <a:cs typeface="Times New Roman" pitchFamily="18" charset="0"/>
              </a:rPr>
              <a:t> of x, </a:t>
            </a:r>
            <a:r>
              <a:rPr lang="en-US" sz="3200" i="1" dirty="0" smtClean="0">
                <a:solidFill>
                  <a:srgbClr val="FF0000"/>
                </a:solidFill>
                <a:cs typeface="Times New Roman" pitchFamily="18" charset="0"/>
              </a:rPr>
              <a:t>w</a:t>
            </a:r>
            <a:r>
              <a:rPr lang="en-US" sz="3200" dirty="0" smtClean="0">
                <a:solidFill>
                  <a:srgbClr val="FF0000"/>
                </a:solidFill>
                <a:cs typeface="Times New Roman" pitchFamily="18" charset="0"/>
              </a:rPr>
              <a:t>╘ </a:t>
            </a:r>
            <a:r>
              <a:rPr lang="en-US" sz="3200" i="1" dirty="0" smtClean="0">
                <a:solidFill>
                  <a:srgbClr val="FF0000"/>
                </a:solidFill>
                <a:cs typeface="Times New Roman" pitchFamily="18" charset="0"/>
              </a:rPr>
              <a:t>x</a:t>
            </a:r>
            <a:r>
              <a:rPr lang="en-US" sz="3200" dirty="0" smtClean="0">
                <a:cs typeface="Times New Roman" pitchFamily="18" charset="0"/>
              </a:rPr>
              <a:t>, if </a:t>
            </a:r>
            <a:r>
              <a:rPr lang="en-US" sz="3200" i="1" dirty="0" smtClean="0">
                <a:cs typeface="Times New Roman" pitchFamily="18" charset="0"/>
              </a:rPr>
              <a:t>x=</a:t>
            </a:r>
            <a:r>
              <a:rPr lang="en-US" sz="3200" i="1" dirty="0" err="1" smtClean="0">
                <a:cs typeface="Times New Roman" pitchFamily="18" charset="0"/>
              </a:rPr>
              <a:t>wy</a:t>
            </a:r>
            <a:r>
              <a:rPr lang="en-US" sz="3200" dirty="0" smtClean="0">
                <a:cs typeface="Times New Roman" pitchFamily="18" charset="0"/>
              </a:rPr>
              <a:t>, where </a:t>
            </a:r>
            <a:r>
              <a:rPr lang="en-US" sz="3200" i="1" dirty="0" smtClean="0">
                <a:cs typeface="Times New Roman" pitchFamily="18" charset="0"/>
              </a:rPr>
              <a:t>y</a:t>
            </a:r>
            <a:r>
              <a:rPr lang="en-US" sz="3200" dirty="0" smtClean="0">
                <a:cs typeface="Times New Roman" pitchFamily="18" charset="0"/>
              </a:rPr>
              <a:t> </a:t>
            </a:r>
            <a:r>
              <a:rPr lang="ru-RU" sz="3200" dirty="0" smtClean="0">
                <a:cs typeface="Times New Roman" pitchFamily="18" charset="0"/>
              </a:rPr>
              <a:t>Є</a:t>
            </a:r>
            <a:r>
              <a:rPr lang="en-US" sz="3200" dirty="0" smtClean="0">
                <a:cs typeface="Times New Roman" pitchFamily="18" charset="0"/>
              </a:rPr>
              <a:t> </a:t>
            </a:r>
            <a:r>
              <a:rPr lang="en-US" sz="3200" dirty="0" smtClean="0">
                <a:cs typeface="Arial" charset="0"/>
              </a:rPr>
              <a:t>∑*</a:t>
            </a:r>
          </a:p>
          <a:p>
            <a:pPr eaLnBrk="1" hangingPunct="1">
              <a:lnSpc>
                <a:spcPct val="90000"/>
              </a:lnSpc>
            </a:pPr>
            <a:r>
              <a:rPr lang="en-US" sz="3200" i="1" dirty="0" smtClean="0">
                <a:cs typeface="Arial" charset="0"/>
              </a:rPr>
              <a:t>w</a:t>
            </a:r>
            <a:r>
              <a:rPr lang="en-US" sz="3200" dirty="0" smtClean="0">
                <a:cs typeface="Arial" charset="0"/>
              </a:rPr>
              <a:t> is a </a:t>
            </a:r>
            <a:r>
              <a:rPr lang="en-US" sz="3200" i="1" dirty="0" smtClean="0">
                <a:cs typeface="Arial" charset="0"/>
              </a:rPr>
              <a:t>suffix</a:t>
            </a:r>
            <a:r>
              <a:rPr lang="en-US" sz="3200" dirty="0" smtClean="0">
                <a:cs typeface="Arial" charset="0"/>
              </a:rPr>
              <a:t> of </a:t>
            </a:r>
            <a:r>
              <a:rPr lang="en-US" sz="3200" i="1" dirty="0" smtClean="0">
                <a:cs typeface="Arial" charset="0"/>
              </a:rPr>
              <a:t>x</a:t>
            </a:r>
            <a:r>
              <a:rPr lang="en-US" sz="3200" dirty="0" smtClean="0">
                <a:cs typeface="Arial" charset="0"/>
              </a:rPr>
              <a:t>, </a:t>
            </a:r>
            <a:r>
              <a:rPr lang="en-US" sz="3200" i="1" dirty="0" smtClean="0">
                <a:solidFill>
                  <a:srgbClr val="FF0000"/>
                </a:solidFill>
                <a:cs typeface="Arial" charset="0"/>
              </a:rPr>
              <a:t>w</a:t>
            </a:r>
            <a:r>
              <a:rPr lang="en-US" sz="3200" dirty="0" smtClean="0">
                <a:solidFill>
                  <a:srgbClr val="FF0000"/>
                </a:solidFill>
                <a:cs typeface="Arial" charset="0"/>
              </a:rPr>
              <a:t> ╛</a:t>
            </a:r>
            <a:r>
              <a:rPr lang="en-US" sz="3200" i="1" dirty="0" smtClean="0">
                <a:solidFill>
                  <a:srgbClr val="FF0000"/>
                </a:solidFill>
                <a:cs typeface="Arial" charset="0"/>
              </a:rPr>
              <a:t>x</a:t>
            </a:r>
            <a:r>
              <a:rPr lang="en-US" sz="3200" dirty="0" smtClean="0">
                <a:cs typeface="Arial" charset="0"/>
              </a:rPr>
              <a:t>, if </a:t>
            </a:r>
            <a:r>
              <a:rPr lang="en-US" sz="3200" i="1" dirty="0" smtClean="0">
                <a:cs typeface="Arial" charset="0"/>
              </a:rPr>
              <a:t>x=</a:t>
            </a:r>
            <a:r>
              <a:rPr lang="en-US" sz="3200" i="1" dirty="0" err="1" smtClean="0">
                <a:cs typeface="Arial" charset="0"/>
              </a:rPr>
              <a:t>yw</a:t>
            </a:r>
            <a:r>
              <a:rPr lang="en-US" sz="3200" dirty="0" smtClean="0">
                <a:cs typeface="Arial" charset="0"/>
              </a:rPr>
              <a:t>, where </a:t>
            </a:r>
            <a:r>
              <a:rPr lang="en-US" sz="3200" i="1" dirty="0" smtClean="0">
                <a:cs typeface="Arial" charset="0"/>
              </a:rPr>
              <a:t>y</a:t>
            </a:r>
            <a:r>
              <a:rPr lang="en-US" sz="3200" dirty="0" smtClean="0">
                <a:cs typeface="Arial" charset="0"/>
              </a:rPr>
              <a:t> </a:t>
            </a:r>
            <a:r>
              <a:rPr lang="ru-RU" sz="3200" dirty="0" smtClean="0">
                <a:cs typeface="Times New Roman" pitchFamily="18" charset="0"/>
              </a:rPr>
              <a:t>Є</a:t>
            </a:r>
            <a:r>
              <a:rPr lang="en-US" sz="3200" dirty="0" smtClean="0">
                <a:cs typeface="Times New Roman" pitchFamily="18" charset="0"/>
              </a:rPr>
              <a:t> </a:t>
            </a:r>
            <a:r>
              <a:rPr lang="en-US" sz="3200" dirty="0" smtClean="0">
                <a:cs typeface="Arial" charset="0"/>
              </a:rPr>
              <a:t>∑*</a:t>
            </a:r>
            <a:endParaRPr lang="en-US" sz="3200" dirty="0" smtClean="0"/>
          </a:p>
        </p:txBody>
      </p:sp>
    </p:spTree>
    <p:extLst>
      <p:ext uri="{BB962C8B-B14F-4D97-AF65-F5344CB8AC3E}">
        <p14:creationId xmlns:p14="http://schemas.microsoft.com/office/powerpoint/2010/main" val="8017034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552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552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552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552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3552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3552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2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381000" y="152400"/>
            <a:ext cx="8229600" cy="762000"/>
          </a:xfrm>
        </p:spPr>
        <p:style>
          <a:lnRef idx="2">
            <a:schemeClr val="accent1">
              <a:shade val="50000"/>
            </a:schemeClr>
          </a:lnRef>
          <a:fillRef idx="1">
            <a:schemeClr val="accent1"/>
          </a:fillRef>
          <a:effectRef idx="0">
            <a:schemeClr val="accent1"/>
          </a:effectRef>
          <a:fontRef idx="minor">
            <a:schemeClr val="lt1"/>
          </a:fontRef>
        </p:style>
        <p:txBody>
          <a:bodyPr/>
          <a:lstStyle/>
          <a:p>
            <a:pPr eaLnBrk="1" hangingPunct="1"/>
            <a:r>
              <a:rPr lang="en-US" dirty="0" smtClean="0"/>
              <a:t>Notation &amp; terminology (cont’d)</a:t>
            </a:r>
          </a:p>
        </p:txBody>
      </p:sp>
      <p:sp>
        <p:nvSpPr>
          <p:cNvPr id="236547" name="Rectangle 3"/>
          <p:cNvSpPr>
            <a:spLocks noGrp="1" noChangeArrowheads="1"/>
          </p:cNvSpPr>
          <p:nvPr>
            <p:ph type="body" idx="1"/>
          </p:nvPr>
        </p:nvSpPr>
        <p:spPr>
          <a:xfrm>
            <a:off x="0" y="1371600"/>
            <a:ext cx="9144000" cy="5029200"/>
          </a:xfrm>
        </p:spPr>
        <p:txBody>
          <a:bodyPr>
            <a:normAutofit/>
          </a:bodyPr>
          <a:lstStyle/>
          <a:p>
            <a:pPr eaLnBrk="1" hangingPunct="1"/>
            <a:r>
              <a:rPr lang="el-GR" sz="2800" dirty="0" smtClean="0">
                <a:cs typeface="Times New Roman" pitchFamily="18" charset="0"/>
              </a:rPr>
              <a:t>ε</a:t>
            </a:r>
            <a:r>
              <a:rPr lang="en-US" sz="2800" dirty="0" smtClean="0">
                <a:cs typeface="Times New Roman" pitchFamily="18" charset="0"/>
              </a:rPr>
              <a:t> is both a suffix and a prefix of every string</a:t>
            </a:r>
          </a:p>
          <a:p>
            <a:pPr lvl="1" eaLnBrk="1" hangingPunct="1"/>
            <a:r>
              <a:rPr lang="en-US" sz="2400" i="1" dirty="0" err="1" smtClean="0">
                <a:solidFill>
                  <a:srgbClr val="CC0000"/>
                </a:solidFill>
                <a:cs typeface="Times New Roman" pitchFamily="18" charset="0"/>
              </a:rPr>
              <a:t>ab</a:t>
            </a:r>
            <a:r>
              <a:rPr lang="en-US" sz="2400" dirty="0" smtClean="0">
                <a:cs typeface="Times New Roman" pitchFamily="18" charset="0"/>
              </a:rPr>
              <a:t> ╘ </a:t>
            </a:r>
            <a:r>
              <a:rPr lang="en-US" sz="2400" i="1" dirty="0" err="1" smtClean="0">
                <a:solidFill>
                  <a:srgbClr val="CC0000"/>
                </a:solidFill>
                <a:cs typeface="Times New Roman" pitchFamily="18" charset="0"/>
              </a:rPr>
              <a:t>ab</a:t>
            </a:r>
            <a:r>
              <a:rPr lang="en-US" sz="2400" i="1" dirty="0" err="1" smtClean="0">
                <a:cs typeface="Times New Roman" pitchFamily="18" charset="0"/>
              </a:rPr>
              <a:t>cca</a:t>
            </a:r>
            <a:endParaRPr lang="en-US" sz="2400" i="1" dirty="0" smtClean="0">
              <a:cs typeface="Times New Roman" pitchFamily="18" charset="0"/>
            </a:endParaRPr>
          </a:p>
          <a:p>
            <a:pPr lvl="1" eaLnBrk="1" hangingPunct="1"/>
            <a:r>
              <a:rPr lang="en-US" sz="2400" i="1" dirty="0" err="1" smtClean="0">
                <a:solidFill>
                  <a:srgbClr val="FF3300"/>
                </a:solidFill>
                <a:cs typeface="Times New Roman" pitchFamily="18" charset="0"/>
              </a:rPr>
              <a:t>cca</a:t>
            </a:r>
            <a:r>
              <a:rPr lang="en-US" sz="2400" dirty="0" smtClean="0">
                <a:cs typeface="Times New Roman" pitchFamily="18" charset="0"/>
              </a:rPr>
              <a:t> </a:t>
            </a:r>
            <a:r>
              <a:rPr lang="en-US" sz="2400" dirty="0" smtClean="0">
                <a:cs typeface="Arial" charset="0"/>
              </a:rPr>
              <a:t>╛</a:t>
            </a:r>
            <a:r>
              <a:rPr lang="en-US" sz="2400" i="1" dirty="0" err="1" smtClean="0">
                <a:cs typeface="Times New Roman" pitchFamily="18" charset="0"/>
              </a:rPr>
              <a:t>ab</a:t>
            </a:r>
            <a:r>
              <a:rPr lang="en-US" sz="2400" i="1" dirty="0" err="1" smtClean="0">
                <a:solidFill>
                  <a:srgbClr val="FF3300"/>
                </a:solidFill>
                <a:cs typeface="Times New Roman" pitchFamily="18" charset="0"/>
              </a:rPr>
              <a:t>cca</a:t>
            </a:r>
            <a:endParaRPr lang="en-US" sz="2400" i="1" dirty="0" smtClean="0">
              <a:solidFill>
                <a:srgbClr val="FF3300"/>
              </a:solidFill>
              <a:cs typeface="Times New Roman" pitchFamily="18" charset="0"/>
            </a:endParaRPr>
          </a:p>
          <a:p>
            <a:pPr eaLnBrk="1" hangingPunct="1"/>
            <a:r>
              <a:rPr lang="en-US" sz="2800" dirty="0" smtClean="0">
                <a:cs typeface="Times New Roman" pitchFamily="18" charset="0"/>
              </a:rPr>
              <a:t>We denote k-character prefix P[1..k] of the pattern </a:t>
            </a:r>
            <a:r>
              <a:rPr lang="en-US" sz="2800" i="1" dirty="0" smtClean="0">
                <a:cs typeface="Times New Roman" pitchFamily="18" charset="0"/>
              </a:rPr>
              <a:t>P</a:t>
            </a:r>
            <a:r>
              <a:rPr lang="en-US" sz="2800" dirty="0" smtClean="0">
                <a:cs typeface="Times New Roman" pitchFamily="18" charset="0"/>
              </a:rPr>
              <a:t>[1..m] by </a:t>
            </a:r>
            <a:r>
              <a:rPr lang="en-US" sz="2800" i="1" dirty="0" smtClean="0">
                <a:cs typeface="Times New Roman" pitchFamily="18" charset="0"/>
              </a:rPr>
              <a:t>P</a:t>
            </a:r>
            <a:r>
              <a:rPr lang="en-US" sz="4000" i="1" baseline="-25000" dirty="0" smtClean="0">
                <a:cs typeface="Times New Roman" pitchFamily="18" charset="0"/>
              </a:rPr>
              <a:t>k</a:t>
            </a:r>
            <a:r>
              <a:rPr lang="en-US" sz="4000" dirty="0" smtClean="0">
                <a:cs typeface="Times New Roman" pitchFamily="18" charset="0"/>
              </a:rPr>
              <a:t>. </a:t>
            </a:r>
          </a:p>
          <a:p>
            <a:pPr eaLnBrk="1" hangingPunct="1"/>
            <a:r>
              <a:rPr lang="en-US" sz="2800" dirty="0" smtClean="0">
                <a:cs typeface="Times New Roman" pitchFamily="18" charset="0"/>
              </a:rPr>
              <a:t>So </a:t>
            </a:r>
            <a:r>
              <a:rPr lang="en-US" sz="2800" i="1" dirty="0" smtClean="0">
                <a:cs typeface="Times New Roman" pitchFamily="18" charset="0"/>
              </a:rPr>
              <a:t>P</a:t>
            </a:r>
            <a:r>
              <a:rPr lang="en-US" sz="2800" i="1" baseline="-25000" dirty="0" smtClean="0">
                <a:cs typeface="Times New Roman" pitchFamily="18" charset="0"/>
              </a:rPr>
              <a:t>o</a:t>
            </a:r>
            <a:r>
              <a:rPr lang="en-US" sz="2800" dirty="0" smtClean="0">
                <a:cs typeface="Times New Roman" pitchFamily="18" charset="0"/>
              </a:rPr>
              <a:t> = </a:t>
            </a:r>
            <a:r>
              <a:rPr lang="el-GR" sz="2800" dirty="0" smtClean="0">
                <a:cs typeface="Times New Roman" pitchFamily="18" charset="0"/>
              </a:rPr>
              <a:t>ε</a:t>
            </a:r>
            <a:r>
              <a:rPr lang="en-US" sz="2800" dirty="0" smtClean="0">
                <a:cs typeface="Times New Roman" pitchFamily="18" charset="0"/>
              </a:rPr>
              <a:t> and </a:t>
            </a:r>
            <a:r>
              <a:rPr lang="en-US" sz="2800" i="1" dirty="0" smtClean="0">
                <a:cs typeface="Times New Roman" pitchFamily="18" charset="0"/>
              </a:rPr>
              <a:t>P</a:t>
            </a:r>
            <a:r>
              <a:rPr lang="en-US" sz="2800" i="1" baseline="-25000" dirty="0" smtClean="0">
                <a:cs typeface="Times New Roman" pitchFamily="18" charset="0"/>
              </a:rPr>
              <a:t>m</a:t>
            </a:r>
            <a:r>
              <a:rPr lang="en-US" sz="2800" i="1" dirty="0" smtClean="0">
                <a:cs typeface="Times New Roman" pitchFamily="18" charset="0"/>
              </a:rPr>
              <a:t> = P = P</a:t>
            </a:r>
            <a:r>
              <a:rPr lang="en-US" sz="2800" dirty="0" smtClean="0">
                <a:cs typeface="Times New Roman" pitchFamily="18" charset="0"/>
              </a:rPr>
              <a:t>[1..m]</a:t>
            </a:r>
          </a:p>
          <a:p>
            <a:pPr eaLnBrk="1" hangingPunct="1"/>
            <a:r>
              <a:rPr lang="en-US" sz="2800" dirty="0" smtClean="0">
                <a:cs typeface="Times New Roman" pitchFamily="18" charset="0"/>
              </a:rPr>
              <a:t>Similarly, k-character prefix of text </a:t>
            </a:r>
            <a:r>
              <a:rPr lang="en-US" sz="2800" i="1" dirty="0" smtClean="0">
                <a:cs typeface="Times New Roman" pitchFamily="18" charset="0"/>
              </a:rPr>
              <a:t>T</a:t>
            </a:r>
            <a:r>
              <a:rPr lang="en-US" sz="2800" dirty="0" smtClean="0">
                <a:cs typeface="Times New Roman" pitchFamily="18" charset="0"/>
              </a:rPr>
              <a:t> as </a:t>
            </a:r>
            <a:r>
              <a:rPr lang="en-US" sz="2800" i="1" dirty="0" err="1" smtClean="0">
                <a:cs typeface="Times New Roman" pitchFamily="18" charset="0"/>
              </a:rPr>
              <a:t>T</a:t>
            </a:r>
            <a:r>
              <a:rPr lang="en-US" sz="2800" i="1" baseline="-25000" dirty="0" err="1" smtClean="0">
                <a:cs typeface="Times New Roman" pitchFamily="18" charset="0"/>
              </a:rPr>
              <a:t>k</a:t>
            </a:r>
            <a:endParaRPr lang="en-US" sz="2800" i="1" baseline="-25000" dirty="0" smtClean="0">
              <a:cs typeface="Times New Roman" pitchFamily="18" charset="0"/>
            </a:endParaRPr>
          </a:p>
          <a:p>
            <a:pPr eaLnBrk="1" hangingPunct="1"/>
            <a:r>
              <a:rPr lang="en-US" sz="2800" dirty="0" smtClean="0">
                <a:solidFill>
                  <a:srgbClr val="9900CC"/>
                </a:solidFill>
                <a:cs typeface="Times New Roman" pitchFamily="18" charset="0"/>
              </a:rPr>
              <a:t>String matching prob.: </a:t>
            </a:r>
            <a:r>
              <a:rPr lang="en-US" sz="2800" dirty="0" smtClean="0">
                <a:cs typeface="Times New Roman" pitchFamily="18" charset="0"/>
              </a:rPr>
              <a:t>find all shifts in the range </a:t>
            </a:r>
          </a:p>
          <a:p>
            <a:pPr eaLnBrk="1" hangingPunct="1">
              <a:buFontTx/>
              <a:buNone/>
            </a:pPr>
            <a:r>
              <a:rPr lang="en-US" sz="2800" i="1" dirty="0" smtClean="0">
                <a:cs typeface="Times New Roman" pitchFamily="18" charset="0"/>
              </a:rPr>
              <a:t>	0 ≤ s ≤ n-m</a:t>
            </a:r>
            <a:r>
              <a:rPr lang="en-US" sz="2800" dirty="0" smtClean="0">
                <a:cs typeface="Times New Roman" pitchFamily="18" charset="0"/>
              </a:rPr>
              <a:t> such that </a:t>
            </a:r>
            <a:r>
              <a:rPr lang="en-US" sz="2800" i="1" dirty="0" smtClean="0">
                <a:cs typeface="Times New Roman" pitchFamily="18" charset="0"/>
              </a:rPr>
              <a:t>P</a:t>
            </a:r>
            <a:r>
              <a:rPr lang="en-US" sz="2800" dirty="0" smtClean="0">
                <a:cs typeface="Times New Roman" pitchFamily="18" charset="0"/>
              </a:rPr>
              <a:t> </a:t>
            </a:r>
            <a:r>
              <a:rPr lang="en-US" sz="2800" dirty="0" smtClean="0">
                <a:cs typeface="Arial" charset="0"/>
              </a:rPr>
              <a:t>╛</a:t>
            </a:r>
            <a:r>
              <a:rPr lang="en-US" sz="2800" i="1" dirty="0" err="1" smtClean="0">
                <a:cs typeface="Times New Roman" pitchFamily="18" charset="0"/>
              </a:rPr>
              <a:t>T</a:t>
            </a:r>
            <a:r>
              <a:rPr lang="en-US" sz="2800" i="1" baseline="-25000" dirty="0" err="1" smtClean="0">
                <a:cs typeface="Times New Roman" pitchFamily="18" charset="0"/>
              </a:rPr>
              <a:t>s+m</a:t>
            </a:r>
            <a:endParaRPr lang="en-US" sz="2800" i="1" dirty="0" smtClean="0"/>
          </a:p>
        </p:txBody>
      </p:sp>
    </p:spTree>
    <p:extLst>
      <p:ext uri="{BB962C8B-B14F-4D97-AF65-F5344CB8AC3E}">
        <p14:creationId xmlns:p14="http://schemas.microsoft.com/office/powerpoint/2010/main" val="31497133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654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654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3654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6547">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6547">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36547">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36547">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3654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6547"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style>
          <a:lnRef idx="1">
            <a:schemeClr val="accent2"/>
          </a:lnRef>
          <a:fillRef idx="2">
            <a:schemeClr val="accent2"/>
          </a:fillRef>
          <a:effectRef idx="1">
            <a:schemeClr val="accent2"/>
          </a:effectRef>
          <a:fontRef idx="minor">
            <a:schemeClr val="dk1"/>
          </a:fontRef>
        </p:style>
        <p:txBody>
          <a:bodyPr/>
          <a:lstStyle/>
          <a:p>
            <a:pPr eaLnBrk="1" hangingPunct="1"/>
            <a:r>
              <a:rPr lang="en-US" dirty="0" smtClean="0"/>
              <a:t>Overlapping Suffices</a:t>
            </a:r>
          </a:p>
        </p:txBody>
      </p:sp>
      <p:sp>
        <p:nvSpPr>
          <p:cNvPr id="15363" name="Rectangle 3"/>
          <p:cNvSpPr>
            <a:spLocks noGrp="1" noChangeArrowheads="1"/>
          </p:cNvSpPr>
          <p:nvPr>
            <p:ph type="body" idx="1"/>
          </p:nvPr>
        </p:nvSpPr>
        <p:spPr/>
        <p:txBody>
          <a:bodyPr/>
          <a:lstStyle/>
          <a:p>
            <a:pPr eaLnBrk="1" hangingPunct="1"/>
            <a:r>
              <a:rPr lang="en-US" sz="2800" dirty="0" smtClean="0"/>
              <a:t>x, y and z are strings and x </a:t>
            </a:r>
            <a:r>
              <a:rPr lang="en-US" sz="2800" dirty="0" smtClean="0">
                <a:cs typeface="Arial" charset="0"/>
              </a:rPr>
              <a:t>╛</a:t>
            </a:r>
            <a:r>
              <a:rPr lang="en-US" sz="2800" dirty="0" smtClean="0">
                <a:cs typeface="Times New Roman" pitchFamily="18" charset="0"/>
              </a:rPr>
              <a:t> z and y </a:t>
            </a:r>
            <a:r>
              <a:rPr lang="en-US" sz="2800" dirty="0" smtClean="0">
                <a:cs typeface="Arial" charset="0"/>
              </a:rPr>
              <a:t>╛</a:t>
            </a:r>
            <a:r>
              <a:rPr lang="en-US" sz="2800" dirty="0" smtClean="0">
                <a:cs typeface="Times New Roman" pitchFamily="18" charset="0"/>
              </a:rPr>
              <a:t> z if:</a:t>
            </a:r>
          </a:p>
          <a:p>
            <a:pPr lvl="1" eaLnBrk="1" hangingPunct="1"/>
            <a:r>
              <a:rPr lang="en-US" sz="3600" dirty="0" smtClean="0">
                <a:cs typeface="Times New Roman" pitchFamily="18" charset="0"/>
              </a:rPr>
              <a:t> |</a:t>
            </a:r>
            <a:r>
              <a:rPr lang="en-US" sz="3600" i="1" dirty="0" smtClean="0">
                <a:cs typeface="Times New Roman" pitchFamily="18" charset="0"/>
              </a:rPr>
              <a:t>x</a:t>
            </a:r>
            <a:r>
              <a:rPr lang="en-US" sz="3600" dirty="0" smtClean="0">
                <a:cs typeface="Times New Roman" pitchFamily="18" charset="0"/>
              </a:rPr>
              <a:t>|&lt;=|</a:t>
            </a:r>
            <a:r>
              <a:rPr lang="en-US" sz="3600" i="1" dirty="0" smtClean="0">
                <a:cs typeface="Times New Roman" pitchFamily="18" charset="0"/>
              </a:rPr>
              <a:t>y</a:t>
            </a:r>
            <a:r>
              <a:rPr lang="en-US" sz="3600" dirty="0" smtClean="0">
                <a:cs typeface="Times New Roman" pitchFamily="18" charset="0"/>
              </a:rPr>
              <a:t>| then x </a:t>
            </a:r>
            <a:r>
              <a:rPr lang="en-US" sz="3600" dirty="0" smtClean="0">
                <a:cs typeface="Arial" charset="0"/>
              </a:rPr>
              <a:t>╛</a:t>
            </a:r>
            <a:r>
              <a:rPr lang="en-US" sz="3600" dirty="0" smtClean="0">
                <a:cs typeface="Times New Roman" pitchFamily="18" charset="0"/>
              </a:rPr>
              <a:t> y</a:t>
            </a:r>
          </a:p>
          <a:p>
            <a:pPr lvl="1" eaLnBrk="1" hangingPunct="1"/>
            <a:r>
              <a:rPr lang="en-US" sz="3600" dirty="0" smtClean="0">
                <a:cs typeface="Times New Roman" pitchFamily="18" charset="0"/>
              </a:rPr>
              <a:t>|</a:t>
            </a:r>
            <a:r>
              <a:rPr lang="en-US" sz="3600" i="1" dirty="0" smtClean="0">
                <a:cs typeface="Times New Roman" pitchFamily="18" charset="0"/>
              </a:rPr>
              <a:t>x</a:t>
            </a:r>
            <a:r>
              <a:rPr lang="en-US" sz="3600" dirty="0" smtClean="0">
                <a:cs typeface="Times New Roman" pitchFamily="18" charset="0"/>
              </a:rPr>
              <a:t>|&gt;=|</a:t>
            </a:r>
            <a:r>
              <a:rPr lang="en-US" sz="3600" i="1" dirty="0" smtClean="0">
                <a:cs typeface="Times New Roman" pitchFamily="18" charset="0"/>
              </a:rPr>
              <a:t>y</a:t>
            </a:r>
            <a:r>
              <a:rPr lang="en-US" sz="3600" dirty="0" smtClean="0">
                <a:cs typeface="Times New Roman" pitchFamily="18" charset="0"/>
              </a:rPr>
              <a:t>| then y </a:t>
            </a:r>
            <a:r>
              <a:rPr lang="en-US" sz="3600" dirty="0" smtClean="0">
                <a:cs typeface="Arial" charset="0"/>
              </a:rPr>
              <a:t>╛</a:t>
            </a:r>
            <a:r>
              <a:rPr lang="en-US" sz="3600" dirty="0" smtClean="0">
                <a:cs typeface="Times New Roman" pitchFamily="18" charset="0"/>
              </a:rPr>
              <a:t> x</a:t>
            </a:r>
          </a:p>
          <a:p>
            <a:pPr lvl="1" eaLnBrk="1" hangingPunct="1"/>
            <a:r>
              <a:rPr lang="en-US" sz="3600" dirty="0" smtClean="0">
                <a:cs typeface="Times New Roman" pitchFamily="18" charset="0"/>
              </a:rPr>
              <a:t>|</a:t>
            </a:r>
            <a:r>
              <a:rPr lang="en-US" sz="3600" i="1" dirty="0" smtClean="0">
                <a:cs typeface="Times New Roman" pitchFamily="18" charset="0"/>
              </a:rPr>
              <a:t>x</a:t>
            </a:r>
            <a:r>
              <a:rPr lang="en-US" sz="3600" dirty="0" smtClean="0">
                <a:cs typeface="Times New Roman" pitchFamily="18" charset="0"/>
              </a:rPr>
              <a:t>|=|</a:t>
            </a:r>
            <a:r>
              <a:rPr lang="en-US" sz="3600" i="1" dirty="0" smtClean="0">
                <a:cs typeface="Times New Roman" pitchFamily="18" charset="0"/>
              </a:rPr>
              <a:t>y</a:t>
            </a:r>
            <a:r>
              <a:rPr lang="en-US" sz="3600" dirty="0" smtClean="0">
                <a:cs typeface="Times New Roman" pitchFamily="18" charset="0"/>
              </a:rPr>
              <a:t>| then   x = y</a:t>
            </a:r>
          </a:p>
          <a:p>
            <a:pPr lvl="1" eaLnBrk="1" hangingPunct="1">
              <a:buFont typeface="Wingdings" pitchFamily="2" charset="2"/>
              <a:buNone/>
            </a:pPr>
            <a:endParaRPr lang="en-US" dirty="0" smtClean="0">
              <a:cs typeface="Times New Roman" pitchFamily="18" charset="0"/>
            </a:endParaRPr>
          </a:p>
        </p:txBody>
      </p:sp>
    </p:spTree>
    <p:extLst>
      <p:ext uri="{BB962C8B-B14F-4D97-AF65-F5344CB8AC3E}">
        <p14:creationId xmlns:p14="http://schemas.microsoft.com/office/powerpoint/2010/main" val="222549490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Content Placeholder 2"/>
          <p:cNvSpPr>
            <a:spLocks noGrp="1"/>
          </p:cNvSpPr>
          <p:nvPr>
            <p:ph idx="1"/>
          </p:nvPr>
        </p:nvSpPr>
        <p:spPr>
          <a:xfrm>
            <a:off x="457200" y="5105400"/>
            <a:ext cx="2133600" cy="1368552"/>
          </a:xfrm>
        </p:spPr>
        <p:txBody>
          <a:bodyPr/>
          <a:lstStyle/>
          <a:p>
            <a:pPr marL="0" indent="0">
              <a:buNone/>
            </a:pPr>
            <a:r>
              <a:rPr lang="en-US" dirty="0" smtClean="0"/>
              <a:t>           EF</a:t>
            </a:r>
          </a:p>
          <a:p>
            <a:pPr marL="0" indent="0">
              <a:buNone/>
            </a:pPr>
            <a:r>
              <a:rPr lang="en-US" dirty="0" smtClean="0"/>
              <a:t>ABCDEF</a:t>
            </a:r>
          </a:p>
          <a:p>
            <a:pPr marL="0" indent="0">
              <a:buNone/>
            </a:pPr>
            <a:r>
              <a:rPr lang="en-US" dirty="0"/>
              <a:t> </a:t>
            </a:r>
            <a:r>
              <a:rPr lang="en-US" dirty="0" smtClean="0"/>
              <a:t>     CDEF </a:t>
            </a:r>
          </a:p>
          <a:p>
            <a:pPr marL="0" indent="0">
              <a:buNone/>
            </a:pPr>
            <a:endParaRPr lang="en-US" dirty="0" smtClean="0"/>
          </a:p>
        </p:txBody>
      </p:sp>
      <p:pic>
        <p:nvPicPr>
          <p:cNvPr id="1638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524000"/>
            <a:ext cx="7924800" cy="358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endParaRPr lang="en-US"/>
          </a:p>
        </p:txBody>
      </p:sp>
      <p:sp>
        <p:nvSpPr>
          <p:cNvPr id="6" name="Rectangle 2"/>
          <p:cNvSpPr txBox="1">
            <a:spLocks noChangeArrowheads="1"/>
          </p:cNvSpPr>
          <p:nvPr/>
        </p:nvSpPr>
        <p:spPr>
          <a:xfrm>
            <a:off x="609600" y="228600"/>
            <a:ext cx="7467600" cy="1143000"/>
          </a:xfrm>
          <a:prstGeom prst="rect">
            <a:avLst/>
          </a:prstGeom>
        </p:spPr>
        <p:style>
          <a:lnRef idx="1">
            <a:schemeClr val="accent2"/>
          </a:lnRef>
          <a:fillRef idx="2">
            <a:schemeClr val="accent2"/>
          </a:fillRef>
          <a:effectRef idx="1">
            <a:schemeClr val="accent2"/>
          </a:effectRef>
          <a:fontRef idx="minor">
            <a:schemeClr val="dk1"/>
          </a:fontRef>
        </p:style>
        <p:txBody>
          <a:bodyPr vert="horz" anchor="b">
            <a:normAutofit/>
          </a:bodyPr>
          <a:lstStyle>
            <a:lvl1pPr algn="l" rtl="0" eaLnBrk="1" latinLnBrk="0" hangingPunct="1">
              <a:spcBef>
                <a:spcPct val="0"/>
              </a:spcBef>
              <a:buNone/>
              <a:defRPr kumimoji="0" sz="3000" b="0" kern="1200" cap="small" baseline="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mtClean="0"/>
              <a:t>Overlapping Suffices</a:t>
            </a:r>
            <a:endParaRPr lang="en-US" dirty="0" smtClean="0"/>
          </a:p>
        </p:txBody>
      </p:sp>
      <p:sp>
        <p:nvSpPr>
          <p:cNvPr id="8" name="TextBox 7"/>
          <p:cNvSpPr txBox="1"/>
          <p:nvPr/>
        </p:nvSpPr>
        <p:spPr>
          <a:xfrm>
            <a:off x="2133600" y="5086290"/>
            <a:ext cx="341760" cy="400110"/>
          </a:xfrm>
          <a:prstGeom prst="rect">
            <a:avLst/>
          </a:prstGeom>
          <a:noFill/>
        </p:spPr>
        <p:txBody>
          <a:bodyPr wrap="none" rtlCol="0">
            <a:spAutoFit/>
          </a:bodyPr>
          <a:lstStyle/>
          <a:p>
            <a:r>
              <a:rPr lang="en-US" sz="2000" b="1" dirty="0" smtClean="0">
                <a:solidFill>
                  <a:srgbClr val="FF0000"/>
                </a:solidFill>
              </a:rPr>
              <a:t>x</a:t>
            </a:r>
            <a:endParaRPr lang="en-US" sz="2000" b="1" dirty="0">
              <a:solidFill>
                <a:srgbClr val="FF0000"/>
              </a:solidFill>
            </a:endParaRPr>
          </a:p>
        </p:txBody>
      </p:sp>
      <p:sp>
        <p:nvSpPr>
          <p:cNvPr id="12" name="TextBox 11"/>
          <p:cNvSpPr txBox="1"/>
          <p:nvPr/>
        </p:nvSpPr>
        <p:spPr>
          <a:xfrm>
            <a:off x="2233399" y="5531988"/>
            <a:ext cx="322524" cy="400110"/>
          </a:xfrm>
          <a:prstGeom prst="rect">
            <a:avLst/>
          </a:prstGeom>
          <a:noFill/>
        </p:spPr>
        <p:txBody>
          <a:bodyPr wrap="none" rtlCol="0">
            <a:spAutoFit/>
          </a:bodyPr>
          <a:lstStyle/>
          <a:p>
            <a:r>
              <a:rPr lang="en-US" sz="2000" b="1" dirty="0" smtClean="0">
                <a:solidFill>
                  <a:srgbClr val="FF0000"/>
                </a:solidFill>
              </a:rPr>
              <a:t>z</a:t>
            </a:r>
            <a:endParaRPr lang="en-US" sz="2000" b="1" dirty="0">
              <a:solidFill>
                <a:srgbClr val="FF0000"/>
              </a:solidFill>
            </a:endParaRPr>
          </a:p>
        </p:txBody>
      </p:sp>
      <p:sp>
        <p:nvSpPr>
          <p:cNvPr id="13" name="TextBox 12"/>
          <p:cNvSpPr txBox="1"/>
          <p:nvPr/>
        </p:nvSpPr>
        <p:spPr>
          <a:xfrm>
            <a:off x="2233399" y="6019800"/>
            <a:ext cx="341760" cy="400110"/>
          </a:xfrm>
          <a:prstGeom prst="rect">
            <a:avLst/>
          </a:prstGeom>
          <a:noFill/>
        </p:spPr>
        <p:txBody>
          <a:bodyPr wrap="none" rtlCol="0">
            <a:spAutoFit/>
          </a:bodyPr>
          <a:lstStyle/>
          <a:p>
            <a:r>
              <a:rPr lang="en-US" sz="2000" b="1" dirty="0" smtClean="0">
                <a:solidFill>
                  <a:srgbClr val="FF0000"/>
                </a:solidFill>
              </a:rPr>
              <a:t>y</a:t>
            </a:r>
            <a:endParaRPr lang="en-US" sz="2000" b="1" dirty="0">
              <a:solidFill>
                <a:srgbClr val="FF0000"/>
              </a:solidFill>
            </a:endParaRPr>
          </a:p>
        </p:txBody>
      </p:sp>
    </p:spTree>
    <p:extLst>
      <p:ext uri="{BB962C8B-B14F-4D97-AF65-F5344CB8AC3E}">
        <p14:creationId xmlns:p14="http://schemas.microsoft.com/office/powerpoint/2010/main" val="128917776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style>
          <a:lnRef idx="3">
            <a:schemeClr val="lt1"/>
          </a:lnRef>
          <a:fillRef idx="1">
            <a:schemeClr val="accent5"/>
          </a:fillRef>
          <a:effectRef idx="1">
            <a:schemeClr val="accent5"/>
          </a:effectRef>
          <a:fontRef idx="minor">
            <a:schemeClr val="lt1"/>
          </a:fontRef>
        </p:style>
        <p:txBody>
          <a:bodyPr/>
          <a:lstStyle/>
          <a:p>
            <a:pPr eaLnBrk="1" hangingPunct="1"/>
            <a:r>
              <a:rPr lang="en-US" smtClean="0"/>
              <a:t>String Comparison</a:t>
            </a:r>
          </a:p>
        </p:txBody>
      </p:sp>
      <p:sp>
        <p:nvSpPr>
          <p:cNvPr id="238595" name="Rectangle 3"/>
          <p:cNvSpPr>
            <a:spLocks noGrp="1" noChangeArrowheads="1"/>
          </p:cNvSpPr>
          <p:nvPr>
            <p:ph type="body" idx="1"/>
          </p:nvPr>
        </p:nvSpPr>
        <p:spPr/>
        <p:txBody>
          <a:bodyPr/>
          <a:lstStyle/>
          <a:p>
            <a:pPr eaLnBrk="1" hangingPunct="1"/>
            <a:r>
              <a:rPr lang="en-US" sz="2800" dirty="0" smtClean="0"/>
              <a:t>The test “</a:t>
            </a:r>
            <a:r>
              <a:rPr lang="en-US" sz="2800" i="1" dirty="0" smtClean="0"/>
              <a:t>x=y</a:t>
            </a:r>
            <a:r>
              <a:rPr lang="en-US" sz="2800" dirty="0" smtClean="0"/>
              <a:t>” is assumed to take time </a:t>
            </a:r>
            <a:r>
              <a:rPr lang="el-GR" sz="2800" dirty="0" smtClean="0">
                <a:cs typeface="Arial" charset="0"/>
              </a:rPr>
              <a:t>Θ</a:t>
            </a:r>
            <a:r>
              <a:rPr lang="en-US" sz="2800" dirty="0" smtClean="0">
                <a:cs typeface="Arial" charset="0"/>
              </a:rPr>
              <a:t>(t+1) where t is the length of the longest string </a:t>
            </a:r>
            <a:r>
              <a:rPr lang="en-US" sz="2800" i="1" dirty="0" smtClean="0">
                <a:cs typeface="Arial" charset="0"/>
              </a:rPr>
              <a:t>z</a:t>
            </a:r>
            <a:r>
              <a:rPr lang="en-US" sz="2800" dirty="0" smtClean="0">
                <a:cs typeface="Arial" charset="0"/>
              </a:rPr>
              <a:t> such that </a:t>
            </a:r>
            <a:r>
              <a:rPr lang="en-US" sz="2800" i="1" dirty="0" smtClean="0">
                <a:cs typeface="Arial" charset="0"/>
              </a:rPr>
              <a:t>z</a:t>
            </a:r>
            <a:r>
              <a:rPr lang="en-US" sz="2800" dirty="0" smtClean="0">
                <a:cs typeface="Times New Roman" pitchFamily="18" charset="0"/>
              </a:rPr>
              <a:t>╘</a:t>
            </a:r>
            <a:r>
              <a:rPr lang="en-US" sz="2800" dirty="0" smtClean="0">
                <a:cs typeface="Arial" charset="0"/>
              </a:rPr>
              <a:t> </a:t>
            </a:r>
            <a:r>
              <a:rPr lang="en-US" sz="2800" i="1" dirty="0" smtClean="0">
                <a:cs typeface="Arial" charset="0"/>
              </a:rPr>
              <a:t>x</a:t>
            </a:r>
            <a:r>
              <a:rPr lang="en-US" sz="2800" dirty="0" smtClean="0">
                <a:cs typeface="Arial" charset="0"/>
              </a:rPr>
              <a:t> and </a:t>
            </a:r>
            <a:r>
              <a:rPr lang="en-US" sz="2800" i="1" dirty="0" smtClean="0">
                <a:cs typeface="Arial" charset="0"/>
              </a:rPr>
              <a:t>z</a:t>
            </a:r>
            <a:r>
              <a:rPr lang="en-US" sz="2800" dirty="0" smtClean="0">
                <a:cs typeface="Times New Roman" pitchFamily="18" charset="0"/>
              </a:rPr>
              <a:t>╘</a:t>
            </a:r>
            <a:r>
              <a:rPr lang="en-US" sz="2800" dirty="0" smtClean="0">
                <a:cs typeface="Arial" charset="0"/>
              </a:rPr>
              <a:t> </a:t>
            </a:r>
            <a:r>
              <a:rPr lang="en-US" sz="2800" i="1" dirty="0" smtClean="0">
                <a:cs typeface="Arial" charset="0"/>
              </a:rPr>
              <a:t>y</a:t>
            </a:r>
            <a:r>
              <a:rPr lang="en-US" sz="2800" dirty="0" smtClean="0">
                <a:cs typeface="Arial" charset="0"/>
              </a:rPr>
              <a:t>.</a:t>
            </a:r>
          </a:p>
          <a:p>
            <a:pPr eaLnBrk="1" hangingPunct="1"/>
            <a:endParaRPr lang="en-US" sz="2800" dirty="0" smtClean="0">
              <a:cs typeface="Arial" charset="0"/>
            </a:endParaRPr>
          </a:p>
          <a:p>
            <a:pPr eaLnBrk="1" hangingPunct="1"/>
            <a:r>
              <a:rPr lang="en-US" sz="2800" dirty="0" smtClean="0">
                <a:cs typeface="Arial" charset="0"/>
              </a:rPr>
              <a:t>t=0, when </a:t>
            </a:r>
            <a:r>
              <a:rPr lang="en-US" sz="2800" i="1" dirty="0" smtClean="0">
                <a:cs typeface="Arial" charset="0"/>
              </a:rPr>
              <a:t>z</a:t>
            </a:r>
            <a:r>
              <a:rPr lang="en-US" sz="2800" dirty="0" smtClean="0">
                <a:cs typeface="Arial" charset="0"/>
              </a:rPr>
              <a:t> = </a:t>
            </a:r>
            <a:r>
              <a:rPr lang="el-GR" sz="2800" dirty="0" smtClean="0">
                <a:cs typeface="Times New Roman" pitchFamily="18" charset="0"/>
              </a:rPr>
              <a:t>ε</a:t>
            </a:r>
          </a:p>
          <a:p>
            <a:pPr eaLnBrk="1" hangingPunct="1">
              <a:buFont typeface="Wingdings" pitchFamily="2" charset="2"/>
              <a:buNone/>
            </a:pPr>
            <a:endParaRPr lang="en-US" dirty="0" smtClean="0"/>
          </a:p>
        </p:txBody>
      </p:sp>
      <p:sp>
        <p:nvSpPr>
          <p:cNvPr id="2" name="Rectangle 1"/>
          <p:cNvSpPr/>
          <p:nvPr/>
        </p:nvSpPr>
        <p:spPr>
          <a:xfrm>
            <a:off x="2362200" y="4724400"/>
            <a:ext cx="4049507" cy="867930"/>
          </a:xfrm>
          <a:prstGeom prst="rect">
            <a:avLst/>
          </a:prstGeom>
        </p:spPr>
        <p:txBody>
          <a:bodyPr wrap="none">
            <a:spAutoFit/>
          </a:bodyPr>
          <a:lstStyle/>
          <a:p>
            <a:pPr>
              <a:lnSpc>
                <a:spcPct val="90000"/>
              </a:lnSpc>
            </a:pPr>
            <a:r>
              <a:rPr lang="en-US" sz="2800" i="1" dirty="0">
                <a:cs typeface="Times New Roman" pitchFamily="18" charset="0"/>
              </a:rPr>
              <a:t>w </a:t>
            </a:r>
            <a:r>
              <a:rPr lang="en-US" sz="2800" dirty="0">
                <a:cs typeface="Times New Roman" pitchFamily="18" charset="0"/>
              </a:rPr>
              <a:t>is a </a:t>
            </a:r>
            <a:r>
              <a:rPr lang="en-US" sz="2800" i="1" dirty="0">
                <a:cs typeface="Times New Roman" pitchFamily="18" charset="0"/>
              </a:rPr>
              <a:t>prefix</a:t>
            </a:r>
            <a:r>
              <a:rPr lang="en-US" sz="2800" dirty="0">
                <a:cs typeface="Times New Roman" pitchFamily="18" charset="0"/>
              </a:rPr>
              <a:t> of x, </a:t>
            </a:r>
            <a:r>
              <a:rPr lang="en-US" sz="2800" i="1" dirty="0">
                <a:solidFill>
                  <a:srgbClr val="FF0000"/>
                </a:solidFill>
                <a:cs typeface="Times New Roman" pitchFamily="18" charset="0"/>
              </a:rPr>
              <a:t>w</a:t>
            </a:r>
            <a:r>
              <a:rPr lang="en-US" sz="2800" dirty="0">
                <a:solidFill>
                  <a:srgbClr val="FF0000"/>
                </a:solidFill>
                <a:cs typeface="Times New Roman" pitchFamily="18" charset="0"/>
              </a:rPr>
              <a:t>╘ </a:t>
            </a:r>
            <a:r>
              <a:rPr lang="en-US" sz="2800" i="1" dirty="0" smtClean="0">
                <a:solidFill>
                  <a:srgbClr val="FF0000"/>
                </a:solidFill>
                <a:cs typeface="Times New Roman" pitchFamily="18" charset="0"/>
              </a:rPr>
              <a:t>x,</a:t>
            </a:r>
          </a:p>
          <a:p>
            <a:pPr>
              <a:lnSpc>
                <a:spcPct val="90000"/>
              </a:lnSpc>
            </a:pPr>
            <a:r>
              <a:rPr lang="en-US" sz="2800" i="1" dirty="0" smtClean="0">
                <a:cs typeface="Arial" charset="0"/>
              </a:rPr>
              <a:t>w</a:t>
            </a:r>
            <a:r>
              <a:rPr lang="en-US" sz="2800" dirty="0" smtClean="0">
                <a:cs typeface="Arial" charset="0"/>
              </a:rPr>
              <a:t> </a:t>
            </a:r>
            <a:r>
              <a:rPr lang="en-US" sz="2800" dirty="0">
                <a:cs typeface="Arial" charset="0"/>
              </a:rPr>
              <a:t>is a </a:t>
            </a:r>
            <a:r>
              <a:rPr lang="en-US" sz="2800" i="1" dirty="0">
                <a:cs typeface="Arial" charset="0"/>
              </a:rPr>
              <a:t>suffix</a:t>
            </a:r>
            <a:r>
              <a:rPr lang="en-US" sz="2800" dirty="0">
                <a:cs typeface="Arial" charset="0"/>
              </a:rPr>
              <a:t> of </a:t>
            </a:r>
            <a:r>
              <a:rPr lang="en-US" sz="2800" i="1" dirty="0">
                <a:cs typeface="Arial" charset="0"/>
              </a:rPr>
              <a:t>x</a:t>
            </a:r>
            <a:r>
              <a:rPr lang="en-US" sz="2800" dirty="0">
                <a:cs typeface="Arial" charset="0"/>
              </a:rPr>
              <a:t>, </a:t>
            </a:r>
            <a:r>
              <a:rPr lang="en-US" sz="2800" i="1" dirty="0">
                <a:solidFill>
                  <a:srgbClr val="FF0000"/>
                </a:solidFill>
                <a:cs typeface="Arial" charset="0"/>
              </a:rPr>
              <a:t>w</a:t>
            </a:r>
            <a:r>
              <a:rPr lang="en-US" sz="2800" dirty="0">
                <a:solidFill>
                  <a:srgbClr val="FF0000"/>
                </a:solidFill>
                <a:cs typeface="Arial" charset="0"/>
              </a:rPr>
              <a:t> ╛</a:t>
            </a:r>
            <a:r>
              <a:rPr lang="en-US" sz="2800" i="1" dirty="0">
                <a:solidFill>
                  <a:srgbClr val="FF0000"/>
                </a:solidFill>
                <a:cs typeface="Arial" charset="0"/>
              </a:rPr>
              <a:t>x</a:t>
            </a:r>
            <a:r>
              <a:rPr lang="en-US" sz="2800" dirty="0">
                <a:cs typeface="Arial" charset="0"/>
              </a:rPr>
              <a:t>, </a:t>
            </a:r>
            <a:endParaRPr lang="en-US" sz="2800" dirty="0"/>
          </a:p>
        </p:txBody>
      </p:sp>
    </p:spTree>
    <p:extLst>
      <p:ext uri="{BB962C8B-B14F-4D97-AF65-F5344CB8AC3E}">
        <p14:creationId xmlns:p14="http://schemas.microsoft.com/office/powerpoint/2010/main" val="337118260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859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859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595"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57200" y="28755"/>
            <a:ext cx="7467600" cy="1143000"/>
          </a:xfrm>
        </p:spPr>
        <p:txBody>
          <a:bodyPr/>
          <a:lstStyle/>
          <a:p>
            <a:pPr eaLnBrk="1" hangingPunct="1"/>
            <a:r>
              <a:rPr lang="en-US" dirty="0" smtClean="0"/>
              <a:t>References</a:t>
            </a:r>
          </a:p>
        </p:txBody>
      </p:sp>
      <p:sp>
        <p:nvSpPr>
          <p:cNvPr id="4099" name="Rectangle 3"/>
          <p:cNvSpPr>
            <a:spLocks noGrp="1" noChangeArrowheads="1"/>
          </p:cNvSpPr>
          <p:nvPr>
            <p:ph type="body" idx="1"/>
          </p:nvPr>
        </p:nvSpPr>
        <p:spPr>
          <a:xfrm>
            <a:off x="0" y="1143000"/>
            <a:ext cx="8534400" cy="5486400"/>
          </a:xfrm>
        </p:spPr>
        <p:txBody>
          <a:bodyPr/>
          <a:lstStyle/>
          <a:p>
            <a:pPr eaLnBrk="1" hangingPunct="1"/>
            <a:r>
              <a:rPr lang="en-US" sz="2400" smtClean="0">
                <a:solidFill>
                  <a:srgbClr val="FF3300"/>
                </a:solidFill>
              </a:rPr>
              <a:t>Intro. to Algorithms by Cormen et al</a:t>
            </a:r>
          </a:p>
          <a:p>
            <a:pPr eaLnBrk="1" hangingPunct="1"/>
            <a:endParaRPr lang="en-US" sz="2400" smtClean="0"/>
          </a:p>
          <a:p>
            <a:pPr eaLnBrk="1" hangingPunct="1"/>
            <a:r>
              <a:rPr lang="en-US" sz="2400" smtClean="0"/>
              <a:t>Algorithms on Strings, Trees, and Sequences. Comp. Science &amp; Computational Biology by Dan Gusfield. Section 1.1 &amp; 1.2</a:t>
            </a:r>
          </a:p>
          <a:p>
            <a:pPr eaLnBrk="1" hangingPunct="1"/>
            <a:endParaRPr lang="en-US" sz="2400" smtClean="0"/>
          </a:p>
          <a:p>
            <a:pPr eaLnBrk="1" hangingPunct="1"/>
            <a:r>
              <a:rPr lang="en-US" sz="2400" smtClean="0"/>
              <a:t>Exact String Matching Algorithms.</a:t>
            </a:r>
          </a:p>
          <a:p>
            <a:pPr eaLnBrk="1" hangingPunct="1">
              <a:buFont typeface="Wingdings" pitchFamily="2" charset="2"/>
              <a:buNone/>
            </a:pPr>
            <a:r>
              <a:rPr lang="en-US" sz="2400" smtClean="0"/>
              <a:t>	http://www-igm.univ-mlv.fr/~lecroq/string/index.html</a:t>
            </a:r>
          </a:p>
        </p:txBody>
      </p:sp>
    </p:spTree>
    <p:extLst>
      <p:ext uri="{BB962C8B-B14F-4D97-AF65-F5344CB8AC3E}">
        <p14:creationId xmlns:p14="http://schemas.microsoft.com/office/powerpoint/2010/main" val="346682001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24287" y="228600"/>
            <a:ext cx="8686800" cy="960438"/>
          </a:xfrm>
        </p:spPr>
        <p:style>
          <a:lnRef idx="3">
            <a:schemeClr val="lt1"/>
          </a:lnRef>
          <a:fillRef idx="1">
            <a:schemeClr val="accent6"/>
          </a:fillRef>
          <a:effectRef idx="1">
            <a:schemeClr val="accent6"/>
          </a:effectRef>
          <a:fontRef idx="minor">
            <a:schemeClr val="lt1"/>
          </a:fontRef>
        </p:style>
        <p:txBody>
          <a:bodyPr>
            <a:noAutofit/>
          </a:bodyPr>
          <a:lstStyle/>
          <a:p>
            <a:r>
              <a:rPr lang="en-US" sz="3600" b="1" dirty="0" smtClean="0"/>
              <a:t>Naïve String matching Algorithm</a:t>
            </a:r>
            <a:endParaRPr lang="en-US" sz="3600" b="1" dirty="0"/>
          </a:p>
        </p:txBody>
      </p:sp>
      <p:sp>
        <p:nvSpPr>
          <p:cNvPr id="4" name="Content Placeholder 3"/>
          <p:cNvSpPr>
            <a:spLocks noGrp="1"/>
          </p:cNvSpPr>
          <p:nvPr>
            <p:ph sz="quarter" idx="1"/>
          </p:nvPr>
        </p:nvSpPr>
        <p:spPr/>
        <p:txBody>
          <a:bodyPr/>
          <a:lstStyle/>
          <a:p>
            <a:endParaRPr lang="en-US" dirty="0"/>
          </a:p>
        </p:txBody>
      </p:sp>
      <p:sp>
        <p:nvSpPr>
          <p:cNvPr id="2" name="Slide Number Placeholder 1"/>
          <p:cNvSpPr>
            <a:spLocks noGrp="1"/>
          </p:cNvSpPr>
          <p:nvPr>
            <p:ph type="sldNum" sz="quarter" idx="15"/>
          </p:nvPr>
        </p:nvSpPr>
        <p:spPr/>
        <p:txBody>
          <a:bodyPr/>
          <a:lstStyle/>
          <a:p>
            <a:fld id="{D46B8EC2-79DC-4D91-A125-9987AE897EFA}" type="slidenum">
              <a:rPr lang="en-US" smtClean="0"/>
              <a:t>20</a:t>
            </a:fld>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752600"/>
            <a:ext cx="8610600" cy="363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5638799" y="3584815"/>
            <a:ext cx="2895601" cy="584775"/>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en-US" sz="3200" dirty="0" smtClean="0"/>
              <a:t>O( (n-m+1) m)</a:t>
            </a:r>
            <a:endParaRPr lang="en-US" sz="2000" dirty="0"/>
          </a:p>
        </p:txBody>
      </p:sp>
      <p:sp>
        <p:nvSpPr>
          <p:cNvPr id="7" name="Rectangle 6"/>
          <p:cNvSpPr/>
          <p:nvPr/>
        </p:nvSpPr>
        <p:spPr>
          <a:xfrm>
            <a:off x="381000" y="5448659"/>
            <a:ext cx="7239000" cy="1200329"/>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en-US" dirty="0"/>
              <a:t>The test in line 4 </a:t>
            </a:r>
            <a:r>
              <a:rPr lang="en-US" dirty="0" smtClean="0"/>
              <a:t>determines whether </a:t>
            </a:r>
            <a:r>
              <a:rPr lang="en-US" dirty="0"/>
              <a:t>the current shift is valid; this test implicitly loops to check </a:t>
            </a:r>
            <a:r>
              <a:rPr lang="en-US" dirty="0" smtClean="0"/>
              <a:t>corresponding character </a:t>
            </a:r>
            <a:r>
              <a:rPr lang="en-US" dirty="0"/>
              <a:t>positions until all positions match successfully or a mismatch is found.</a:t>
            </a:r>
          </a:p>
        </p:txBody>
      </p:sp>
    </p:spTree>
    <p:extLst>
      <p:ext uri="{BB962C8B-B14F-4D97-AF65-F5344CB8AC3E}">
        <p14:creationId xmlns:p14="http://schemas.microsoft.com/office/powerpoint/2010/main" val="55656570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9" name="Rectangle 3"/>
          <p:cNvSpPr>
            <a:spLocks noGrp="1" noChangeArrowheads="1"/>
          </p:cNvSpPr>
          <p:nvPr>
            <p:ph type="body" idx="1"/>
          </p:nvPr>
        </p:nvSpPr>
        <p:spPr>
          <a:xfrm>
            <a:off x="457200" y="1600200"/>
            <a:ext cx="8001000" cy="5029200"/>
          </a:xfrm>
        </p:spPr>
        <p:txBody>
          <a:bodyPr/>
          <a:lstStyle/>
          <a:p>
            <a:pPr eaLnBrk="1" hangingPunct="1"/>
            <a:r>
              <a:rPr lang="en-US" b="0" dirty="0" smtClean="0"/>
              <a:t>Finds all valid shifts using a loop that tests </a:t>
            </a:r>
            <a:r>
              <a:rPr lang="en-US" b="0" i="1" dirty="0" smtClean="0"/>
              <a:t>P</a:t>
            </a:r>
            <a:r>
              <a:rPr lang="en-US" b="0" dirty="0" smtClean="0"/>
              <a:t>[1..m] = </a:t>
            </a:r>
            <a:r>
              <a:rPr lang="en-US" b="0" i="1" dirty="0" smtClean="0"/>
              <a:t>T</a:t>
            </a:r>
            <a:r>
              <a:rPr lang="en-US" b="0" dirty="0" smtClean="0"/>
              <a:t>[s+1..s+m] for each of </a:t>
            </a:r>
            <a:r>
              <a:rPr lang="en-US" b="0" i="1" dirty="0" smtClean="0"/>
              <a:t>n-m+1</a:t>
            </a:r>
            <a:r>
              <a:rPr lang="en-US" b="0" dirty="0" smtClean="0"/>
              <a:t> values of </a:t>
            </a:r>
            <a:r>
              <a:rPr lang="en-US" b="0" i="1" dirty="0" smtClean="0"/>
              <a:t>s</a:t>
            </a:r>
          </a:p>
          <a:p>
            <a:pPr eaLnBrk="1" hangingPunct="1"/>
            <a:endParaRPr lang="en-US" b="0" dirty="0" smtClean="0"/>
          </a:p>
          <a:p>
            <a:pPr eaLnBrk="1" hangingPunct="1"/>
            <a:r>
              <a:rPr lang="en-US" b="0" dirty="0" smtClean="0"/>
              <a:t>Takes </a:t>
            </a:r>
            <a:r>
              <a:rPr lang="el-GR" dirty="0" smtClean="0">
                <a:solidFill>
                  <a:srgbClr val="9900CC"/>
                </a:solidFill>
                <a:cs typeface="Arial" charset="0"/>
              </a:rPr>
              <a:t>Θ</a:t>
            </a:r>
            <a:r>
              <a:rPr lang="en-US" dirty="0" smtClean="0">
                <a:solidFill>
                  <a:srgbClr val="9900CC"/>
                </a:solidFill>
                <a:cs typeface="Arial" charset="0"/>
              </a:rPr>
              <a:t>((n-m+1)m) </a:t>
            </a:r>
            <a:r>
              <a:rPr lang="en-US" b="0" dirty="0" smtClean="0">
                <a:cs typeface="Arial" charset="0"/>
              </a:rPr>
              <a:t>time.</a:t>
            </a:r>
          </a:p>
          <a:p>
            <a:pPr eaLnBrk="1" hangingPunct="1"/>
            <a:endParaRPr lang="en-US" b="0" dirty="0" smtClean="0">
              <a:cs typeface="Arial" charset="0"/>
            </a:endParaRPr>
          </a:p>
          <a:p>
            <a:pPr eaLnBrk="1" hangingPunct="1"/>
            <a:r>
              <a:rPr lang="en-US" b="0" dirty="0" smtClean="0">
                <a:cs typeface="Arial" charset="0"/>
              </a:rPr>
              <a:t>If m=n/2, it becomes </a:t>
            </a:r>
            <a:r>
              <a:rPr lang="el-GR" dirty="0" smtClean="0">
                <a:solidFill>
                  <a:srgbClr val="9900CC"/>
                </a:solidFill>
                <a:cs typeface="Arial" charset="0"/>
              </a:rPr>
              <a:t>Θ</a:t>
            </a:r>
            <a:r>
              <a:rPr lang="en-US" dirty="0" smtClean="0">
                <a:solidFill>
                  <a:srgbClr val="9900CC"/>
                </a:solidFill>
                <a:cs typeface="Arial" charset="0"/>
              </a:rPr>
              <a:t>(n</a:t>
            </a:r>
            <a:r>
              <a:rPr lang="en-US" baseline="30000" dirty="0" smtClean="0">
                <a:solidFill>
                  <a:srgbClr val="9900CC"/>
                </a:solidFill>
                <a:cs typeface="Arial" charset="0"/>
              </a:rPr>
              <a:t>2</a:t>
            </a:r>
            <a:r>
              <a:rPr lang="en-US" dirty="0" smtClean="0">
                <a:solidFill>
                  <a:srgbClr val="9900CC"/>
                </a:solidFill>
                <a:cs typeface="Arial" charset="0"/>
              </a:rPr>
              <a:t>)</a:t>
            </a:r>
          </a:p>
          <a:p>
            <a:pPr eaLnBrk="1" hangingPunct="1">
              <a:buFont typeface="Wingdings" pitchFamily="2" charset="2"/>
              <a:buNone/>
            </a:pPr>
            <a:endParaRPr lang="en-US" dirty="0" smtClean="0"/>
          </a:p>
        </p:txBody>
      </p:sp>
      <p:sp>
        <p:nvSpPr>
          <p:cNvPr id="5" name="Title 2"/>
          <p:cNvSpPr txBox="1">
            <a:spLocks/>
          </p:cNvSpPr>
          <p:nvPr/>
        </p:nvSpPr>
        <p:spPr>
          <a:xfrm>
            <a:off x="224287" y="228600"/>
            <a:ext cx="8686800" cy="960438"/>
          </a:xfrm>
          <a:prstGeom prst="rect">
            <a:avLst/>
          </a:prstGeom>
        </p:spPr>
        <p:style>
          <a:lnRef idx="3">
            <a:schemeClr val="lt1"/>
          </a:lnRef>
          <a:fillRef idx="1">
            <a:schemeClr val="accent6"/>
          </a:fillRef>
          <a:effectRef idx="1">
            <a:schemeClr val="accent6"/>
          </a:effectRef>
          <a:fontRef idx="minor">
            <a:schemeClr val="lt1"/>
          </a:fontRef>
        </p:style>
        <p:txBody>
          <a:bodyPr vert="horz" anchor="b">
            <a:noAutofit/>
          </a:bodyPr>
          <a:lstStyle>
            <a:lvl1pPr algn="l" rtl="0" eaLnBrk="1" latinLnBrk="0" hangingPunct="1">
              <a:spcBef>
                <a:spcPct val="0"/>
              </a:spcBef>
              <a:buNone/>
              <a:defRPr kumimoji="0" sz="3000" b="0" kern="1200" cap="small" baseline="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3600" b="1" smtClean="0"/>
              <a:t>Naïve String matching Algorithm</a:t>
            </a:r>
            <a:endParaRPr lang="en-US" sz="3600" b="1" dirty="0"/>
          </a:p>
        </p:txBody>
      </p:sp>
    </p:spTree>
    <p:extLst>
      <p:ext uri="{BB962C8B-B14F-4D97-AF65-F5344CB8AC3E}">
        <p14:creationId xmlns:p14="http://schemas.microsoft.com/office/powerpoint/2010/main" val="31566416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961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9619">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961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9619"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smtClean="0"/>
              <a:t>Naïve string matching Algo (Cont…)</a:t>
            </a:r>
          </a:p>
        </p:txBody>
      </p:sp>
      <p:sp>
        <p:nvSpPr>
          <p:cNvPr id="20483" name="Content Placeholder 2"/>
          <p:cNvSpPr>
            <a:spLocks noGrp="1"/>
          </p:cNvSpPr>
          <p:nvPr>
            <p:ph idx="1"/>
          </p:nvPr>
        </p:nvSpPr>
        <p:spPr/>
        <p:txBody>
          <a:bodyPr/>
          <a:lstStyle/>
          <a:p>
            <a:endParaRPr lang="en-US" smtClean="0"/>
          </a:p>
        </p:txBody>
      </p:sp>
      <p:pic>
        <p:nvPicPr>
          <p:cNvPr id="2048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5" y="990600"/>
            <a:ext cx="9153525" cy="177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48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3430588"/>
            <a:ext cx="8139113" cy="1751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0271808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ln w="76200"/>
        </p:spPr>
        <p:style>
          <a:lnRef idx="2">
            <a:schemeClr val="accent6"/>
          </a:lnRef>
          <a:fillRef idx="1">
            <a:schemeClr val="lt1"/>
          </a:fillRef>
          <a:effectRef idx="0">
            <a:schemeClr val="accent6"/>
          </a:effectRef>
          <a:fontRef idx="minor">
            <a:schemeClr val="dk1"/>
          </a:fontRef>
        </p:style>
        <p:txBody>
          <a:bodyPr/>
          <a:lstStyle/>
          <a:p>
            <a:pPr eaLnBrk="1" hangingPunct="1"/>
            <a:r>
              <a:rPr lang="en-US" dirty="0" smtClean="0"/>
              <a:t>Why is naïve </a:t>
            </a:r>
            <a:r>
              <a:rPr lang="en-US" dirty="0" err="1" smtClean="0"/>
              <a:t>algo</a:t>
            </a:r>
            <a:r>
              <a:rPr lang="en-US" dirty="0" smtClean="0"/>
              <a:t>. inefficient?</a:t>
            </a:r>
          </a:p>
        </p:txBody>
      </p:sp>
      <p:sp>
        <p:nvSpPr>
          <p:cNvPr id="21507" name="Rectangle 3"/>
          <p:cNvSpPr>
            <a:spLocks noGrp="1" noChangeArrowheads="1"/>
          </p:cNvSpPr>
          <p:nvPr>
            <p:ph type="body" idx="1"/>
          </p:nvPr>
        </p:nvSpPr>
        <p:spPr/>
        <p:txBody>
          <a:bodyPr/>
          <a:lstStyle/>
          <a:p>
            <a:pPr eaLnBrk="1" hangingPunct="1"/>
            <a:r>
              <a:rPr lang="en-US" b="0" dirty="0" smtClean="0"/>
              <a:t>It tests for each of the </a:t>
            </a:r>
            <a:r>
              <a:rPr lang="en-US" b="0" i="1" dirty="0" smtClean="0"/>
              <a:t>n-m+1</a:t>
            </a:r>
            <a:r>
              <a:rPr lang="en-US" b="0" dirty="0" smtClean="0"/>
              <a:t> possible values of </a:t>
            </a:r>
            <a:r>
              <a:rPr lang="en-US" b="0" i="1" dirty="0" smtClean="0"/>
              <a:t>s</a:t>
            </a:r>
          </a:p>
          <a:p>
            <a:pPr eaLnBrk="1" hangingPunct="1"/>
            <a:endParaRPr lang="en-US" b="0" i="1" dirty="0" smtClean="0"/>
          </a:p>
          <a:p>
            <a:pPr eaLnBrk="1" hangingPunct="1"/>
            <a:r>
              <a:rPr lang="en-US" b="0" dirty="0" smtClean="0"/>
              <a:t>The info. gained about text for one value of </a:t>
            </a:r>
            <a:r>
              <a:rPr lang="en-US" b="0" i="1" dirty="0" smtClean="0"/>
              <a:t>s</a:t>
            </a:r>
            <a:r>
              <a:rPr lang="en-US" b="0" dirty="0" smtClean="0"/>
              <a:t> is ignored in considering other values of </a:t>
            </a:r>
            <a:r>
              <a:rPr lang="en-US" b="0" i="1" dirty="0" smtClean="0"/>
              <a:t>s</a:t>
            </a:r>
          </a:p>
          <a:p>
            <a:pPr eaLnBrk="1" hangingPunct="1"/>
            <a:endParaRPr lang="en-US" b="0" i="1" dirty="0" smtClean="0"/>
          </a:p>
          <a:p>
            <a:pPr eaLnBrk="1" hangingPunct="1"/>
            <a:r>
              <a:rPr lang="en-US" b="0" dirty="0" smtClean="0"/>
              <a:t>e.g., if </a:t>
            </a:r>
            <a:r>
              <a:rPr lang="en-US" b="0" i="1" dirty="0" smtClean="0"/>
              <a:t>P=</a:t>
            </a:r>
            <a:r>
              <a:rPr lang="en-US" b="0" i="1" dirty="0" err="1" smtClean="0"/>
              <a:t>aaab</a:t>
            </a:r>
            <a:r>
              <a:rPr lang="en-US" b="0" dirty="0" smtClean="0"/>
              <a:t> and we find that </a:t>
            </a:r>
            <a:r>
              <a:rPr lang="en-US" b="0" i="1" dirty="0" smtClean="0"/>
              <a:t>s=0</a:t>
            </a:r>
            <a:r>
              <a:rPr lang="en-US" b="0" dirty="0" smtClean="0"/>
              <a:t> is valid, then </a:t>
            </a:r>
            <a:r>
              <a:rPr lang="en-US" b="0" i="1" dirty="0" smtClean="0"/>
              <a:t>s=1,2 or 3</a:t>
            </a:r>
            <a:r>
              <a:rPr lang="en-US" b="0" dirty="0" smtClean="0"/>
              <a:t> are invalid, since </a:t>
            </a:r>
            <a:r>
              <a:rPr lang="en-US" b="0" i="1" dirty="0" smtClean="0"/>
              <a:t>T</a:t>
            </a:r>
            <a:r>
              <a:rPr lang="en-US" b="0" dirty="0" smtClean="0"/>
              <a:t>[4]=</a:t>
            </a:r>
            <a:r>
              <a:rPr lang="en-US" b="0" i="1" dirty="0" smtClean="0"/>
              <a:t>b</a:t>
            </a:r>
          </a:p>
        </p:txBody>
      </p:sp>
    </p:spTree>
    <p:extLst>
      <p:ext uri="{BB962C8B-B14F-4D97-AF65-F5344CB8AC3E}">
        <p14:creationId xmlns:p14="http://schemas.microsoft.com/office/powerpoint/2010/main" val="206814469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normAutofit/>
          </a:bodyPr>
          <a:lstStyle/>
          <a:p>
            <a:r>
              <a:rPr lang="en-US" sz="4400" dirty="0" smtClean="0"/>
              <a:t>Rabin Karp </a:t>
            </a:r>
            <a:r>
              <a:rPr lang="en-US" sz="4400" dirty="0"/>
              <a:t>Algorithm</a:t>
            </a:r>
          </a:p>
        </p:txBody>
      </p:sp>
      <p:sp>
        <p:nvSpPr>
          <p:cNvPr id="6" name="Subtitle 5"/>
          <p:cNvSpPr>
            <a:spLocks noGrp="1"/>
          </p:cNvSpPr>
          <p:nvPr>
            <p:ph type="subTitle" idx="1"/>
          </p:nvPr>
        </p:nvSpPr>
        <p:spPr/>
        <p:txBody>
          <a:bodyPr/>
          <a:lstStyle/>
          <a:p>
            <a:endParaRPr lang="en-US"/>
          </a:p>
        </p:txBody>
      </p:sp>
      <p:sp>
        <p:nvSpPr>
          <p:cNvPr id="4" name="Slide Number Placeholder 3"/>
          <p:cNvSpPr>
            <a:spLocks noGrp="1"/>
          </p:cNvSpPr>
          <p:nvPr>
            <p:ph type="sldNum" sz="quarter" idx="12"/>
          </p:nvPr>
        </p:nvSpPr>
        <p:spPr/>
        <p:txBody>
          <a:bodyPr/>
          <a:lstStyle/>
          <a:p>
            <a:fld id="{D46B8EC2-79DC-4D91-A125-9987AE897EFA}" type="slidenum">
              <a:rPr lang="en-US" smtClean="0"/>
              <a:t>24</a:t>
            </a:fld>
            <a:endParaRPr lang="en-US"/>
          </a:p>
        </p:txBody>
      </p:sp>
    </p:spTree>
    <p:extLst>
      <p:ext uri="{BB962C8B-B14F-4D97-AF65-F5344CB8AC3E}">
        <p14:creationId xmlns:p14="http://schemas.microsoft.com/office/powerpoint/2010/main" val="244236358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style>
          <a:lnRef idx="1">
            <a:schemeClr val="accent3"/>
          </a:lnRef>
          <a:fillRef idx="2">
            <a:schemeClr val="accent3"/>
          </a:fillRef>
          <a:effectRef idx="1">
            <a:schemeClr val="accent3"/>
          </a:effectRef>
          <a:fontRef idx="minor">
            <a:schemeClr val="dk1"/>
          </a:fontRef>
        </p:style>
        <p:txBody>
          <a:bodyPr>
            <a:normAutofit/>
          </a:bodyPr>
          <a:lstStyle/>
          <a:p>
            <a:pPr eaLnBrk="1" hangingPunct="1"/>
            <a:r>
              <a:rPr lang="en-US" sz="3600" b="1" dirty="0" smtClean="0"/>
              <a:t>The Rabin-Karp Algorithm</a:t>
            </a:r>
          </a:p>
        </p:txBody>
      </p:sp>
      <p:sp>
        <p:nvSpPr>
          <p:cNvPr id="243715" name="Rectangle 3"/>
          <p:cNvSpPr>
            <a:spLocks noGrp="1" noChangeArrowheads="1"/>
          </p:cNvSpPr>
          <p:nvPr>
            <p:ph type="body" idx="1"/>
          </p:nvPr>
        </p:nvSpPr>
        <p:spPr>
          <a:xfrm>
            <a:off x="0" y="1524000"/>
            <a:ext cx="9144000" cy="5029200"/>
          </a:xfrm>
        </p:spPr>
        <p:txBody>
          <a:bodyPr/>
          <a:lstStyle/>
          <a:p>
            <a:pPr eaLnBrk="1" hangingPunct="1"/>
            <a:r>
              <a:rPr lang="en-US" smtClean="0"/>
              <a:t>Performs well in practice</a:t>
            </a:r>
          </a:p>
          <a:p>
            <a:pPr eaLnBrk="1" hangingPunct="1"/>
            <a:r>
              <a:rPr lang="en-US" smtClean="0"/>
              <a:t>generalizes to other algorithms for related problems such as 2D pattern matching</a:t>
            </a:r>
          </a:p>
          <a:p>
            <a:pPr eaLnBrk="1" hangingPunct="1"/>
            <a:r>
              <a:rPr lang="en-US" smtClean="0"/>
              <a:t>Two steps:</a:t>
            </a:r>
          </a:p>
          <a:p>
            <a:pPr lvl="1" eaLnBrk="1" hangingPunct="1"/>
            <a:r>
              <a:rPr lang="en-US" sz="2500" smtClean="0">
                <a:solidFill>
                  <a:srgbClr val="9900CC"/>
                </a:solidFill>
              </a:rPr>
              <a:t>Preprocessing</a:t>
            </a:r>
            <a:r>
              <a:rPr lang="en-US" smtClean="0"/>
              <a:t> </a:t>
            </a:r>
            <a:r>
              <a:rPr lang="el-GR" smtClean="0">
                <a:cs typeface="Arial" charset="0"/>
              </a:rPr>
              <a:t>Θ</a:t>
            </a:r>
            <a:r>
              <a:rPr lang="en-US" smtClean="0">
                <a:cs typeface="Arial" charset="0"/>
              </a:rPr>
              <a:t>(m)</a:t>
            </a:r>
            <a:endParaRPr lang="el-GR" smtClean="0">
              <a:cs typeface="Arial" charset="0"/>
            </a:endParaRPr>
          </a:p>
          <a:p>
            <a:pPr lvl="1" eaLnBrk="1" hangingPunct="1"/>
            <a:r>
              <a:rPr lang="en-US" sz="2500" smtClean="0">
                <a:solidFill>
                  <a:srgbClr val="9900CC"/>
                </a:solidFill>
              </a:rPr>
              <a:t>Matching</a:t>
            </a:r>
            <a:r>
              <a:rPr lang="en-US" smtClean="0"/>
              <a:t> </a:t>
            </a:r>
            <a:r>
              <a:rPr lang="el-GR" smtClean="0">
                <a:cs typeface="Arial" charset="0"/>
              </a:rPr>
              <a:t>Θ</a:t>
            </a:r>
            <a:r>
              <a:rPr lang="en-US" smtClean="0">
                <a:cs typeface="Arial" charset="0"/>
              </a:rPr>
              <a:t>((n-m+1)m)</a:t>
            </a:r>
          </a:p>
          <a:p>
            <a:pPr eaLnBrk="1" hangingPunct="1"/>
            <a:r>
              <a:rPr lang="en-US" smtClean="0">
                <a:cs typeface="Arial" charset="0"/>
              </a:rPr>
              <a:t>Based on certain assumptions, average case running time is better</a:t>
            </a:r>
          </a:p>
          <a:p>
            <a:pPr eaLnBrk="1" hangingPunct="1"/>
            <a:r>
              <a:rPr lang="en-US" smtClean="0">
                <a:cs typeface="Arial" charset="0"/>
              </a:rPr>
              <a:t>Makes use of number theoretic notions, equivalence of two numbers modulo a third number</a:t>
            </a:r>
            <a:endParaRPr lang="el-GR" smtClean="0">
              <a:cs typeface="Arial" charset="0"/>
            </a:endParaRPr>
          </a:p>
        </p:txBody>
      </p:sp>
    </p:spTree>
    <p:extLst>
      <p:ext uri="{BB962C8B-B14F-4D97-AF65-F5344CB8AC3E}">
        <p14:creationId xmlns:p14="http://schemas.microsoft.com/office/powerpoint/2010/main" val="41029323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371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371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3715">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43715">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43715">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43715">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4371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3715"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endParaRPr lang="en-US" smtClean="0"/>
          </a:p>
        </p:txBody>
      </p:sp>
      <p:sp>
        <p:nvSpPr>
          <p:cNvPr id="28675" name="Content Placeholder 2"/>
          <p:cNvSpPr>
            <a:spLocks noGrp="1"/>
          </p:cNvSpPr>
          <p:nvPr>
            <p:ph idx="1"/>
          </p:nvPr>
        </p:nvSpPr>
        <p:spPr/>
        <p:txBody>
          <a:bodyPr/>
          <a:lstStyle/>
          <a:p>
            <a:endParaRPr lang="en-US" smtClean="0"/>
          </a:p>
        </p:txBody>
      </p:sp>
      <p:pic>
        <p:nvPicPr>
          <p:cNvPr id="2867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3938" y="914400"/>
            <a:ext cx="7153275" cy="553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677" name="TextBox 3"/>
          <p:cNvSpPr txBox="1">
            <a:spLocks noChangeArrowheads="1"/>
          </p:cNvSpPr>
          <p:nvPr/>
        </p:nvSpPr>
        <p:spPr bwMode="auto">
          <a:xfrm>
            <a:off x="923925" y="6167438"/>
            <a:ext cx="12112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t>Fig 32.5</a:t>
            </a:r>
          </a:p>
        </p:txBody>
      </p:sp>
    </p:spTree>
    <p:extLst>
      <p:ext uri="{BB962C8B-B14F-4D97-AF65-F5344CB8AC3E}">
        <p14:creationId xmlns:p14="http://schemas.microsoft.com/office/powerpoint/2010/main" val="3746372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a:t>The </a:t>
            </a:r>
            <a:r>
              <a:rPr lang="en-US" dirty="0" smtClean="0"/>
              <a:t>character string </a:t>
            </a:r>
            <a:r>
              <a:rPr lang="en-US" dirty="0"/>
              <a:t>31415 thus corresponds to the decimal number 31,415.</a:t>
            </a:r>
          </a:p>
        </p:txBody>
      </p:sp>
      <p:sp>
        <p:nvSpPr>
          <p:cNvPr id="4" name="Slide Number Placeholder 3"/>
          <p:cNvSpPr>
            <a:spLocks noGrp="1"/>
          </p:cNvSpPr>
          <p:nvPr>
            <p:ph type="sldNum" sz="quarter" idx="15"/>
          </p:nvPr>
        </p:nvSpPr>
        <p:spPr/>
        <p:txBody>
          <a:bodyPr/>
          <a:lstStyle/>
          <a:p>
            <a:fld id="{D46B8EC2-79DC-4D91-A125-9987AE897EFA}" type="slidenum">
              <a:rPr lang="en-US" smtClean="0"/>
              <a:t>27</a:t>
            </a:fld>
            <a:endParaRPr lang="en-US"/>
          </a:p>
        </p:txBody>
      </p:sp>
      <p:sp>
        <p:nvSpPr>
          <p:cNvPr id="6" name="Rectangle 2"/>
          <p:cNvSpPr txBox="1">
            <a:spLocks noChangeArrowheads="1"/>
          </p:cNvSpPr>
          <p:nvPr/>
        </p:nvSpPr>
        <p:spPr>
          <a:xfrm>
            <a:off x="457200" y="71168"/>
            <a:ext cx="7467600" cy="1143000"/>
          </a:xfrm>
          <a:prstGeom prst="rect">
            <a:avLst/>
          </a:prstGeom>
        </p:spPr>
        <p:style>
          <a:lnRef idx="1">
            <a:schemeClr val="accent3"/>
          </a:lnRef>
          <a:fillRef idx="2">
            <a:schemeClr val="accent3"/>
          </a:fillRef>
          <a:effectRef idx="1">
            <a:schemeClr val="accent3"/>
          </a:effectRef>
          <a:fontRef idx="minor">
            <a:schemeClr val="dk1"/>
          </a:fontRef>
        </p:style>
        <p:txBody>
          <a:bodyPr vert="horz" anchor="b">
            <a:normAutofit/>
          </a:bodyPr>
          <a:lstStyle>
            <a:lvl1pPr algn="l" rtl="0" eaLnBrk="1" latinLnBrk="0" hangingPunct="1">
              <a:spcBef>
                <a:spcPct val="0"/>
              </a:spcBef>
              <a:buNone/>
              <a:defRPr kumimoji="0" sz="3000" b="0" kern="1200" cap="small" baseline="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3600" b="1" smtClean="0"/>
              <a:t>The Rabin-Karp Algorithm</a:t>
            </a:r>
            <a:endParaRPr lang="en-US" sz="3600" b="1" dirty="0" smtClean="0"/>
          </a:p>
        </p:txBody>
      </p:sp>
      <p:sp>
        <p:nvSpPr>
          <p:cNvPr id="5" name="Rectangle 4"/>
          <p:cNvSpPr/>
          <p:nvPr/>
        </p:nvSpPr>
        <p:spPr>
          <a:xfrm>
            <a:off x="457200" y="2759586"/>
            <a:ext cx="8382000" cy="3194721"/>
          </a:xfrm>
          <a:prstGeom prst="rect">
            <a:avLst/>
          </a:prstGeom>
          <a:ln w="76200"/>
        </p:spPr>
        <p:style>
          <a:lnRef idx="2">
            <a:schemeClr val="accent4"/>
          </a:lnRef>
          <a:fillRef idx="1">
            <a:schemeClr val="lt1"/>
          </a:fillRef>
          <a:effectRef idx="0">
            <a:schemeClr val="accent4"/>
          </a:effectRef>
          <a:fontRef idx="minor">
            <a:schemeClr val="dk1"/>
          </a:fontRef>
        </p:style>
        <p:txBody>
          <a:bodyPr wrap="square">
            <a:spAutoFit/>
          </a:bodyPr>
          <a:lstStyle/>
          <a:p>
            <a:pPr>
              <a:lnSpc>
                <a:spcPct val="90000"/>
              </a:lnSpc>
            </a:pPr>
            <a:endParaRPr lang="en-US" sz="2800" dirty="0" smtClean="0">
              <a:cs typeface="Arial" charset="0"/>
            </a:endParaRPr>
          </a:p>
          <a:p>
            <a:pPr>
              <a:lnSpc>
                <a:spcPct val="90000"/>
              </a:lnSpc>
            </a:pPr>
            <a:r>
              <a:rPr lang="en-US" sz="2800" dirty="0" smtClean="0">
                <a:cs typeface="Arial" charset="0"/>
              </a:rPr>
              <a:t>Given </a:t>
            </a:r>
            <a:r>
              <a:rPr lang="en-US" sz="2800" dirty="0">
                <a:cs typeface="Arial" charset="0"/>
              </a:rPr>
              <a:t>pattern </a:t>
            </a:r>
            <a:r>
              <a:rPr lang="en-US" sz="2800" i="1" dirty="0">
                <a:cs typeface="Arial" charset="0"/>
              </a:rPr>
              <a:t>P</a:t>
            </a:r>
            <a:r>
              <a:rPr lang="en-US" sz="2800" dirty="0">
                <a:cs typeface="Arial" charset="0"/>
              </a:rPr>
              <a:t>[1..m], let </a:t>
            </a:r>
            <a:r>
              <a:rPr lang="en-US" sz="2800" i="1" dirty="0">
                <a:solidFill>
                  <a:srgbClr val="9900CC"/>
                </a:solidFill>
                <a:cs typeface="Arial" charset="0"/>
              </a:rPr>
              <a:t>p</a:t>
            </a:r>
            <a:r>
              <a:rPr lang="en-US" sz="2800" i="1" dirty="0">
                <a:cs typeface="Arial" charset="0"/>
              </a:rPr>
              <a:t> </a:t>
            </a:r>
            <a:r>
              <a:rPr lang="en-US" sz="2800" dirty="0">
                <a:cs typeface="Arial" charset="0"/>
              </a:rPr>
              <a:t>denote its decimal value</a:t>
            </a:r>
          </a:p>
          <a:p>
            <a:pPr>
              <a:lnSpc>
                <a:spcPct val="90000"/>
              </a:lnSpc>
            </a:pPr>
            <a:r>
              <a:rPr lang="en-US" sz="2800" dirty="0">
                <a:cs typeface="Arial" charset="0"/>
              </a:rPr>
              <a:t>Let </a:t>
            </a:r>
            <a:r>
              <a:rPr lang="en-US" sz="2800" i="1" dirty="0" err="1">
                <a:solidFill>
                  <a:srgbClr val="9900CC"/>
                </a:solidFill>
                <a:cs typeface="Arial" charset="0"/>
              </a:rPr>
              <a:t>t</a:t>
            </a:r>
            <a:r>
              <a:rPr lang="en-US" sz="2800" i="1" baseline="-25000" dirty="0" err="1">
                <a:solidFill>
                  <a:srgbClr val="9900CC"/>
                </a:solidFill>
                <a:cs typeface="Arial" charset="0"/>
              </a:rPr>
              <a:t>s</a:t>
            </a:r>
            <a:r>
              <a:rPr lang="en-US" sz="2800" dirty="0">
                <a:cs typeface="Arial" charset="0"/>
              </a:rPr>
              <a:t> denote decimal value of length </a:t>
            </a:r>
            <a:r>
              <a:rPr lang="en-US" sz="2800" i="1" dirty="0">
                <a:cs typeface="Arial" charset="0"/>
              </a:rPr>
              <a:t>m</a:t>
            </a:r>
            <a:r>
              <a:rPr lang="en-US" sz="2800" dirty="0">
                <a:cs typeface="Arial" charset="0"/>
              </a:rPr>
              <a:t> </a:t>
            </a:r>
            <a:endParaRPr lang="en-US" sz="2800" dirty="0" smtClean="0">
              <a:cs typeface="Arial" charset="0"/>
            </a:endParaRPr>
          </a:p>
          <a:p>
            <a:pPr>
              <a:lnSpc>
                <a:spcPct val="90000"/>
              </a:lnSpc>
            </a:pPr>
            <a:r>
              <a:rPr lang="en-US" sz="2800" dirty="0">
                <a:cs typeface="Arial" charset="0"/>
              </a:rPr>
              <a:t> </a:t>
            </a:r>
            <a:r>
              <a:rPr lang="en-US" sz="2800" dirty="0" smtClean="0">
                <a:cs typeface="Arial" charset="0"/>
              </a:rPr>
              <a:t>         substring </a:t>
            </a:r>
            <a:r>
              <a:rPr lang="en-US" sz="2800" i="1" dirty="0">
                <a:cs typeface="Arial" charset="0"/>
              </a:rPr>
              <a:t>T</a:t>
            </a:r>
            <a:r>
              <a:rPr lang="en-US" sz="2800" dirty="0">
                <a:cs typeface="Arial" charset="0"/>
              </a:rPr>
              <a:t>[s+1..s+m] for </a:t>
            </a:r>
            <a:r>
              <a:rPr lang="en-US" sz="2800" i="1" dirty="0">
                <a:cs typeface="Arial" charset="0"/>
              </a:rPr>
              <a:t>s=0,1,…,n-m</a:t>
            </a:r>
          </a:p>
          <a:p>
            <a:pPr>
              <a:lnSpc>
                <a:spcPct val="90000"/>
              </a:lnSpc>
            </a:pPr>
            <a:r>
              <a:rPr lang="en-US" sz="2800" i="1" dirty="0" err="1">
                <a:solidFill>
                  <a:srgbClr val="9900CC"/>
                </a:solidFill>
                <a:cs typeface="Arial" charset="0"/>
              </a:rPr>
              <a:t>t</a:t>
            </a:r>
            <a:r>
              <a:rPr lang="en-US" sz="2800" i="1" baseline="-25000" dirty="0" err="1">
                <a:solidFill>
                  <a:srgbClr val="9900CC"/>
                </a:solidFill>
                <a:cs typeface="Arial" charset="0"/>
              </a:rPr>
              <a:t>s</a:t>
            </a:r>
            <a:r>
              <a:rPr lang="en-US" sz="2800" i="1" dirty="0">
                <a:cs typeface="Arial" charset="0"/>
              </a:rPr>
              <a:t>=</a:t>
            </a:r>
            <a:r>
              <a:rPr lang="en-US" sz="2800" i="1" dirty="0">
                <a:solidFill>
                  <a:srgbClr val="9900CC"/>
                </a:solidFill>
                <a:cs typeface="Arial" charset="0"/>
              </a:rPr>
              <a:t>p</a:t>
            </a:r>
            <a:r>
              <a:rPr lang="en-US" sz="2800" dirty="0">
                <a:cs typeface="Arial" charset="0"/>
              </a:rPr>
              <a:t> if and only if </a:t>
            </a:r>
            <a:r>
              <a:rPr lang="en-US" sz="2800" i="1" dirty="0">
                <a:cs typeface="Arial" charset="0"/>
              </a:rPr>
              <a:t>T</a:t>
            </a:r>
            <a:r>
              <a:rPr lang="en-US" sz="2800" dirty="0">
                <a:cs typeface="Arial" charset="0"/>
              </a:rPr>
              <a:t>[s+1..s+m] = </a:t>
            </a:r>
            <a:r>
              <a:rPr lang="en-US" sz="2800" i="1" dirty="0">
                <a:cs typeface="Arial" charset="0"/>
              </a:rPr>
              <a:t>P</a:t>
            </a:r>
            <a:r>
              <a:rPr lang="en-US" sz="2800" dirty="0">
                <a:cs typeface="Arial" charset="0"/>
              </a:rPr>
              <a:t>[1..m</a:t>
            </a:r>
            <a:r>
              <a:rPr lang="en-US" sz="2800" dirty="0" smtClean="0">
                <a:cs typeface="Arial" charset="0"/>
              </a:rPr>
              <a:t>]</a:t>
            </a:r>
          </a:p>
          <a:p>
            <a:pPr>
              <a:lnSpc>
                <a:spcPct val="90000"/>
              </a:lnSpc>
            </a:pPr>
            <a:endParaRPr lang="en-US" sz="2800" dirty="0">
              <a:cs typeface="Arial" charset="0"/>
            </a:endParaRPr>
          </a:p>
          <a:p>
            <a:pPr>
              <a:lnSpc>
                <a:spcPct val="90000"/>
              </a:lnSpc>
            </a:pPr>
            <a:endParaRPr lang="en-US" sz="2800" dirty="0">
              <a:cs typeface="Arial" charset="0"/>
            </a:endParaRPr>
          </a:p>
        </p:txBody>
      </p:sp>
    </p:spTree>
    <p:extLst>
      <p:ext uri="{BB962C8B-B14F-4D97-AF65-F5344CB8AC3E}">
        <p14:creationId xmlns:p14="http://schemas.microsoft.com/office/powerpoint/2010/main" val="342296736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304800" y="34925"/>
            <a:ext cx="8610600" cy="1412875"/>
          </a:xfrm>
        </p:spPr>
        <p:style>
          <a:lnRef idx="1">
            <a:schemeClr val="accent3"/>
          </a:lnRef>
          <a:fillRef idx="2">
            <a:schemeClr val="accent3"/>
          </a:fillRef>
          <a:effectRef idx="1">
            <a:schemeClr val="accent3"/>
          </a:effectRef>
          <a:fontRef idx="minor">
            <a:schemeClr val="dk1"/>
          </a:fontRef>
        </p:style>
        <p:txBody>
          <a:bodyPr/>
          <a:lstStyle/>
          <a:p>
            <a:pPr eaLnBrk="1" hangingPunct="1"/>
            <a:r>
              <a:rPr lang="en-US" sz="4000" dirty="0" smtClean="0"/>
              <a:t>The Rabin-Karp Algorithm (Cont’d)</a:t>
            </a:r>
          </a:p>
        </p:txBody>
      </p:sp>
      <p:sp>
        <p:nvSpPr>
          <p:cNvPr id="244739" name="Rectangle 3"/>
          <p:cNvSpPr>
            <a:spLocks noGrp="1" noChangeArrowheads="1"/>
          </p:cNvSpPr>
          <p:nvPr>
            <p:ph type="body" idx="1"/>
          </p:nvPr>
        </p:nvSpPr>
        <p:spPr>
          <a:xfrm>
            <a:off x="0" y="1524000"/>
            <a:ext cx="9144000" cy="5334000"/>
          </a:xfrm>
          <a:noFill/>
        </p:spPr>
        <p:txBody>
          <a:bodyPr/>
          <a:lstStyle/>
          <a:p>
            <a:pPr eaLnBrk="1" hangingPunct="1">
              <a:lnSpc>
                <a:spcPct val="90000"/>
              </a:lnSpc>
            </a:pPr>
            <a:r>
              <a:rPr lang="en-US" sz="3000" dirty="0" smtClean="0"/>
              <a:t>Assume that </a:t>
            </a:r>
            <a:r>
              <a:rPr lang="en-US" sz="3000" dirty="0" smtClean="0">
                <a:cs typeface="Arial" charset="0"/>
              </a:rPr>
              <a:t>∑ = {0,1,2,…,9}, each character is a decimal digit.</a:t>
            </a:r>
          </a:p>
          <a:p>
            <a:pPr eaLnBrk="1" hangingPunct="1">
              <a:lnSpc>
                <a:spcPct val="90000"/>
              </a:lnSpc>
            </a:pPr>
            <a:r>
              <a:rPr lang="en-US" sz="3000" dirty="0" smtClean="0">
                <a:cs typeface="Arial" charset="0"/>
              </a:rPr>
              <a:t>In general, each char. is a digit in radix-</a:t>
            </a:r>
            <a:r>
              <a:rPr lang="en-US" sz="3000" i="1" dirty="0" smtClean="0">
                <a:cs typeface="Arial" charset="0"/>
              </a:rPr>
              <a:t>d</a:t>
            </a:r>
            <a:r>
              <a:rPr lang="en-US" sz="3000" dirty="0" smtClean="0">
                <a:cs typeface="Arial" charset="0"/>
              </a:rPr>
              <a:t> notation, where </a:t>
            </a:r>
            <a:r>
              <a:rPr lang="en-US" sz="3000" i="1" dirty="0" smtClean="0">
                <a:cs typeface="Arial" charset="0"/>
              </a:rPr>
              <a:t>d</a:t>
            </a:r>
            <a:r>
              <a:rPr lang="en-US" sz="3000" dirty="0" smtClean="0">
                <a:cs typeface="Arial" charset="0"/>
              </a:rPr>
              <a:t>=|∑|</a:t>
            </a:r>
          </a:p>
          <a:p>
            <a:pPr eaLnBrk="1" hangingPunct="1">
              <a:lnSpc>
                <a:spcPct val="90000"/>
              </a:lnSpc>
            </a:pPr>
            <a:r>
              <a:rPr lang="en-US" sz="3000" dirty="0" smtClean="0">
                <a:cs typeface="Arial" charset="0"/>
              </a:rPr>
              <a:t>A string of </a:t>
            </a:r>
            <a:r>
              <a:rPr lang="en-US" sz="3000" i="1" dirty="0" smtClean="0">
                <a:cs typeface="Arial" charset="0"/>
              </a:rPr>
              <a:t>k</a:t>
            </a:r>
            <a:r>
              <a:rPr lang="en-US" sz="3000" dirty="0" smtClean="0">
                <a:cs typeface="Arial" charset="0"/>
              </a:rPr>
              <a:t> digits = a length-</a:t>
            </a:r>
            <a:r>
              <a:rPr lang="en-US" sz="3000" i="1" dirty="0" smtClean="0">
                <a:cs typeface="Arial" charset="0"/>
              </a:rPr>
              <a:t>k </a:t>
            </a:r>
            <a:r>
              <a:rPr lang="en-US" sz="3000" dirty="0" smtClean="0">
                <a:cs typeface="Arial" charset="0"/>
              </a:rPr>
              <a:t>decimal number</a:t>
            </a:r>
          </a:p>
          <a:p>
            <a:pPr eaLnBrk="1" hangingPunct="1">
              <a:lnSpc>
                <a:spcPct val="90000"/>
              </a:lnSpc>
            </a:pPr>
            <a:r>
              <a:rPr lang="en-US" sz="3000" dirty="0" smtClean="0">
                <a:cs typeface="Arial" charset="0"/>
              </a:rPr>
              <a:t>Given pattern </a:t>
            </a:r>
            <a:r>
              <a:rPr lang="en-US" sz="3000" i="1" dirty="0" smtClean="0">
                <a:cs typeface="Arial" charset="0"/>
              </a:rPr>
              <a:t>P</a:t>
            </a:r>
            <a:r>
              <a:rPr lang="en-US" sz="3000" dirty="0" smtClean="0">
                <a:cs typeface="Arial" charset="0"/>
              </a:rPr>
              <a:t>[1..m], let </a:t>
            </a:r>
            <a:r>
              <a:rPr lang="en-US" sz="3000" i="1" dirty="0" smtClean="0">
                <a:solidFill>
                  <a:srgbClr val="9900CC"/>
                </a:solidFill>
                <a:cs typeface="Arial" charset="0"/>
              </a:rPr>
              <a:t>p</a:t>
            </a:r>
            <a:r>
              <a:rPr lang="en-US" sz="3000" i="1" dirty="0" smtClean="0">
                <a:cs typeface="Arial" charset="0"/>
              </a:rPr>
              <a:t> </a:t>
            </a:r>
            <a:r>
              <a:rPr lang="en-US" sz="3000" dirty="0" smtClean="0">
                <a:cs typeface="Arial" charset="0"/>
              </a:rPr>
              <a:t>denote its decimal value</a:t>
            </a:r>
          </a:p>
          <a:p>
            <a:pPr eaLnBrk="1" hangingPunct="1">
              <a:lnSpc>
                <a:spcPct val="90000"/>
              </a:lnSpc>
            </a:pPr>
            <a:r>
              <a:rPr lang="en-US" sz="3000" dirty="0" smtClean="0">
                <a:cs typeface="Arial" charset="0"/>
              </a:rPr>
              <a:t>Let </a:t>
            </a:r>
            <a:r>
              <a:rPr lang="en-US" sz="3000" i="1" dirty="0" err="1" smtClean="0">
                <a:solidFill>
                  <a:srgbClr val="9900CC"/>
                </a:solidFill>
                <a:cs typeface="Arial" charset="0"/>
              </a:rPr>
              <a:t>t</a:t>
            </a:r>
            <a:r>
              <a:rPr lang="en-US" sz="3000" i="1" baseline="-25000" dirty="0" err="1" smtClean="0">
                <a:solidFill>
                  <a:srgbClr val="9900CC"/>
                </a:solidFill>
                <a:cs typeface="Arial" charset="0"/>
              </a:rPr>
              <a:t>s</a:t>
            </a:r>
            <a:r>
              <a:rPr lang="en-US" sz="3000" dirty="0" smtClean="0">
                <a:cs typeface="Arial" charset="0"/>
              </a:rPr>
              <a:t> denote decimal value of length </a:t>
            </a:r>
            <a:r>
              <a:rPr lang="en-US" sz="3000" i="1" dirty="0" smtClean="0">
                <a:cs typeface="Arial" charset="0"/>
              </a:rPr>
              <a:t>m</a:t>
            </a:r>
            <a:r>
              <a:rPr lang="en-US" sz="3000" dirty="0" smtClean="0">
                <a:cs typeface="Arial" charset="0"/>
              </a:rPr>
              <a:t> substring </a:t>
            </a:r>
            <a:r>
              <a:rPr lang="en-US" sz="3000" i="1" dirty="0" smtClean="0">
                <a:cs typeface="Arial" charset="0"/>
              </a:rPr>
              <a:t>T</a:t>
            </a:r>
            <a:r>
              <a:rPr lang="en-US" sz="3000" dirty="0" smtClean="0">
                <a:cs typeface="Arial" charset="0"/>
              </a:rPr>
              <a:t>[s+1..s+m] for </a:t>
            </a:r>
            <a:r>
              <a:rPr lang="en-US" sz="3000" i="1" dirty="0" smtClean="0">
                <a:cs typeface="Arial" charset="0"/>
              </a:rPr>
              <a:t>s=0,1,…,n-m</a:t>
            </a:r>
          </a:p>
          <a:p>
            <a:pPr eaLnBrk="1" hangingPunct="1">
              <a:lnSpc>
                <a:spcPct val="90000"/>
              </a:lnSpc>
            </a:pPr>
            <a:r>
              <a:rPr lang="en-US" sz="3000" i="1" dirty="0" err="1" smtClean="0">
                <a:solidFill>
                  <a:srgbClr val="9900CC"/>
                </a:solidFill>
                <a:cs typeface="Arial" charset="0"/>
              </a:rPr>
              <a:t>t</a:t>
            </a:r>
            <a:r>
              <a:rPr lang="en-US" sz="3000" i="1" baseline="-25000" dirty="0" err="1" smtClean="0">
                <a:solidFill>
                  <a:srgbClr val="9900CC"/>
                </a:solidFill>
                <a:cs typeface="Arial" charset="0"/>
              </a:rPr>
              <a:t>s</a:t>
            </a:r>
            <a:r>
              <a:rPr lang="en-US" sz="3000" i="1" dirty="0" smtClean="0">
                <a:cs typeface="Arial" charset="0"/>
              </a:rPr>
              <a:t>=</a:t>
            </a:r>
            <a:r>
              <a:rPr lang="en-US" sz="3000" i="1" dirty="0" smtClean="0">
                <a:solidFill>
                  <a:srgbClr val="9900CC"/>
                </a:solidFill>
                <a:cs typeface="Arial" charset="0"/>
              </a:rPr>
              <a:t>p</a:t>
            </a:r>
            <a:r>
              <a:rPr lang="en-US" sz="3000" dirty="0" smtClean="0">
                <a:cs typeface="Arial" charset="0"/>
              </a:rPr>
              <a:t> if and only if </a:t>
            </a:r>
            <a:r>
              <a:rPr lang="en-US" sz="3000" i="1" dirty="0" smtClean="0">
                <a:cs typeface="Arial" charset="0"/>
              </a:rPr>
              <a:t>T</a:t>
            </a:r>
            <a:r>
              <a:rPr lang="en-US" sz="3000" dirty="0" smtClean="0">
                <a:cs typeface="Arial" charset="0"/>
              </a:rPr>
              <a:t>[s+1..s+m] = </a:t>
            </a:r>
            <a:r>
              <a:rPr lang="en-US" sz="3000" i="1" dirty="0" smtClean="0">
                <a:cs typeface="Arial" charset="0"/>
              </a:rPr>
              <a:t>P</a:t>
            </a:r>
            <a:r>
              <a:rPr lang="en-US" sz="3000" dirty="0" smtClean="0">
                <a:cs typeface="Arial" charset="0"/>
              </a:rPr>
              <a:t>[1..m]</a:t>
            </a:r>
          </a:p>
        </p:txBody>
      </p:sp>
    </p:spTree>
    <p:extLst>
      <p:ext uri="{BB962C8B-B14F-4D97-AF65-F5344CB8AC3E}">
        <p14:creationId xmlns:p14="http://schemas.microsoft.com/office/powerpoint/2010/main" val="42921631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473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473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473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473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44739">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4473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4739"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3" name="Rectangle 3"/>
          <p:cNvSpPr>
            <a:spLocks noGrp="1" noChangeArrowheads="1"/>
          </p:cNvSpPr>
          <p:nvPr>
            <p:ph type="body" idx="1"/>
          </p:nvPr>
        </p:nvSpPr>
        <p:spPr/>
        <p:txBody>
          <a:bodyPr/>
          <a:lstStyle/>
          <a:p>
            <a:pPr marL="609600" indent="-609600" eaLnBrk="1" hangingPunct="1">
              <a:lnSpc>
                <a:spcPct val="90000"/>
              </a:lnSpc>
              <a:buSzPct val="80000"/>
              <a:buFont typeface="Wingdings" pitchFamily="2" charset="2"/>
              <a:buAutoNum type="arabicPeriod"/>
            </a:pPr>
            <a:r>
              <a:rPr lang="en-US" smtClean="0"/>
              <a:t>Compute </a:t>
            </a:r>
            <a:r>
              <a:rPr lang="en-US" i="1" smtClean="0">
                <a:solidFill>
                  <a:srgbClr val="9900CC"/>
                </a:solidFill>
              </a:rPr>
              <a:t>p</a:t>
            </a:r>
            <a:r>
              <a:rPr lang="en-US" smtClean="0"/>
              <a:t> in </a:t>
            </a:r>
            <a:r>
              <a:rPr lang="el-GR" smtClean="0">
                <a:cs typeface="Arial" charset="0"/>
              </a:rPr>
              <a:t>Θ</a:t>
            </a:r>
            <a:r>
              <a:rPr lang="en-US" smtClean="0">
                <a:cs typeface="Arial" charset="0"/>
              </a:rPr>
              <a:t>(m) time</a:t>
            </a:r>
          </a:p>
          <a:p>
            <a:pPr marL="609600" indent="-609600" eaLnBrk="1" hangingPunct="1">
              <a:lnSpc>
                <a:spcPct val="90000"/>
              </a:lnSpc>
              <a:buSzPct val="80000"/>
              <a:buFont typeface="Wingdings" pitchFamily="2" charset="2"/>
              <a:buAutoNum type="arabicPeriod"/>
            </a:pPr>
            <a:r>
              <a:rPr lang="en-US" smtClean="0">
                <a:cs typeface="Arial" charset="0"/>
              </a:rPr>
              <a:t>Compute all </a:t>
            </a:r>
            <a:r>
              <a:rPr lang="en-US" i="1" smtClean="0">
                <a:solidFill>
                  <a:srgbClr val="9900CC"/>
                </a:solidFill>
                <a:cs typeface="Arial" charset="0"/>
              </a:rPr>
              <a:t>t</a:t>
            </a:r>
            <a:r>
              <a:rPr lang="en-US" i="1" baseline="-25000" smtClean="0">
                <a:solidFill>
                  <a:srgbClr val="9900CC"/>
                </a:solidFill>
                <a:cs typeface="Arial" charset="0"/>
              </a:rPr>
              <a:t>s</a:t>
            </a:r>
            <a:r>
              <a:rPr lang="en-US" smtClean="0">
                <a:cs typeface="Arial" charset="0"/>
              </a:rPr>
              <a:t> values in </a:t>
            </a:r>
            <a:r>
              <a:rPr lang="el-GR" smtClean="0">
                <a:cs typeface="Arial" charset="0"/>
              </a:rPr>
              <a:t>Θ</a:t>
            </a:r>
            <a:r>
              <a:rPr lang="en-US" smtClean="0">
                <a:cs typeface="Arial" charset="0"/>
              </a:rPr>
              <a:t>((n-m)+1) time</a:t>
            </a:r>
          </a:p>
          <a:p>
            <a:pPr marL="609600" indent="-609600" eaLnBrk="1" hangingPunct="1">
              <a:lnSpc>
                <a:spcPct val="90000"/>
              </a:lnSpc>
              <a:buSzPct val="80000"/>
              <a:buFont typeface="Wingdings" pitchFamily="2" charset="2"/>
              <a:buAutoNum type="arabicPeriod"/>
            </a:pPr>
            <a:r>
              <a:rPr lang="en-US" smtClean="0">
                <a:cs typeface="Arial" charset="0"/>
              </a:rPr>
              <a:t>Then, we can determine all valid shifts in time </a:t>
            </a:r>
            <a:r>
              <a:rPr lang="el-GR" smtClean="0">
                <a:cs typeface="Arial" charset="0"/>
              </a:rPr>
              <a:t>Θ</a:t>
            </a:r>
            <a:r>
              <a:rPr lang="en-US" smtClean="0">
                <a:cs typeface="Arial" charset="0"/>
              </a:rPr>
              <a:t>(m) + </a:t>
            </a:r>
            <a:r>
              <a:rPr lang="el-GR" smtClean="0">
                <a:cs typeface="Arial" charset="0"/>
              </a:rPr>
              <a:t>Θ</a:t>
            </a:r>
            <a:r>
              <a:rPr lang="en-US" smtClean="0">
                <a:cs typeface="Arial" charset="0"/>
              </a:rPr>
              <a:t>((n-m)+1) = </a:t>
            </a:r>
            <a:r>
              <a:rPr lang="el-GR" smtClean="0">
                <a:cs typeface="Arial" charset="0"/>
              </a:rPr>
              <a:t>Θ</a:t>
            </a:r>
            <a:r>
              <a:rPr lang="en-US" smtClean="0">
                <a:cs typeface="Arial" charset="0"/>
              </a:rPr>
              <a:t>(n)</a:t>
            </a:r>
          </a:p>
          <a:p>
            <a:pPr marL="609600" indent="-609600" eaLnBrk="1" hangingPunct="1">
              <a:lnSpc>
                <a:spcPct val="90000"/>
              </a:lnSpc>
            </a:pPr>
            <a:endParaRPr lang="en-US" smtClean="0">
              <a:cs typeface="Arial" charset="0"/>
            </a:endParaRPr>
          </a:p>
          <a:p>
            <a:pPr marL="609600" indent="-609600" eaLnBrk="1" hangingPunct="1">
              <a:lnSpc>
                <a:spcPct val="90000"/>
              </a:lnSpc>
            </a:pPr>
            <a:r>
              <a:rPr lang="en-US" smtClean="0">
                <a:cs typeface="Arial" charset="0"/>
              </a:rPr>
              <a:t>Lets not worry that </a:t>
            </a:r>
            <a:r>
              <a:rPr lang="en-US" i="1" smtClean="0">
                <a:solidFill>
                  <a:srgbClr val="9900CC"/>
                </a:solidFill>
                <a:cs typeface="Arial" charset="0"/>
              </a:rPr>
              <a:t>p</a:t>
            </a:r>
            <a:r>
              <a:rPr lang="en-US" smtClean="0">
                <a:cs typeface="Arial" charset="0"/>
              </a:rPr>
              <a:t> and </a:t>
            </a:r>
            <a:r>
              <a:rPr lang="en-US" i="1" smtClean="0">
                <a:solidFill>
                  <a:srgbClr val="9900CC"/>
                </a:solidFill>
                <a:cs typeface="Arial" charset="0"/>
              </a:rPr>
              <a:t>t</a:t>
            </a:r>
            <a:r>
              <a:rPr lang="en-US" i="1" baseline="-25000" smtClean="0">
                <a:solidFill>
                  <a:srgbClr val="9900CC"/>
                </a:solidFill>
                <a:cs typeface="Arial" charset="0"/>
              </a:rPr>
              <a:t>s</a:t>
            </a:r>
            <a:r>
              <a:rPr lang="en-US" smtClean="0">
                <a:cs typeface="Arial" charset="0"/>
              </a:rPr>
              <a:t>’s might be very large</a:t>
            </a:r>
          </a:p>
          <a:p>
            <a:pPr marL="609600" indent="-609600" eaLnBrk="1" hangingPunct="1">
              <a:lnSpc>
                <a:spcPct val="90000"/>
              </a:lnSpc>
            </a:pPr>
            <a:r>
              <a:rPr lang="en-US" smtClean="0">
                <a:cs typeface="Arial" charset="0"/>
              </a:rPr>
              <a:t>It takes lg(a) bits to encode number a</a:t>
            </a:r>
          </a:p>
          <a:p>
            <a:pPr marL="609600" indent="-609600" eaLnBrk="1" hangingPunct="1">
              <a:lnSpc>
                <a:spcPct val="90000"/>
              </a:lnSpc>
            </a:pPr>
            <a:r>
              <a:rPr lang="en-US" smtClean="0">
                <a:cs typeface="Arial" charset="0"/>
              </a:rPr>
              <a:t>very large=do not fit in a computer word</a:t>
            </a:r>
          </a:p>
          <a:p>
            <a:pPr marL="609600" indent="-609600" eaLnBrk="1" hangingPunct="1">
              <a:lnSpc>
                <a:spcPct val="90000"/>
              </a:lnSpc>
            </a:pPr>
            <a:endParaRPr lang="el-GR" smtClean="0">
              <a:cs typeface="Arial" charset="0"/>
            </a:endParaRPr>
          </a:p>
        </p:txBody>
      </p:sp>
      <p:sp>
        <p:nvSpPr>
          <p:cNvPr id="5" name="Rectangle 2"/>
          <p:cNvSpPr>
            <a:spLocks noGrp="1" noChangeArrowheads="1"/>
          </p:cNvSpPr>
          <p:nvPr>
            <p:ph type="title"/>
          </p:nvPr>
        </p:nvSpPr>
        <p:spPr>
          <a:xfrm>
            <a:off x="304800" y="34925"/>
            <a:ext cx="8610600" cy="1412875"/>
          </a:xfrm>
        </p:spPr>
        <p:style>
          <a:lnRef idx="1">
            <a:schemeClr val="accent3"/>
          </a:lnRef>
          <a:fillRef idx="2">
            <a:schemeClr val="accent3"/>
          </a:fillRef>
          <a:effectRef idx="1">
            <a:schemeClr val="accent3"/>
          </a:effectRef>
          <a:fontRef idx="minor">
            <a:schemeClr val="dk1"/>
          </a:fontRef>
        </p:style>
        <p:txBody>
          <a:bodyPr/>
          <a:lstStyle/>
          <a:p>
            <a:pPr eaLnBrk="1" hangingPunct="1"/>
            <a:r>
              <a:rPr lang="en-US" sz="4000" dirty="0" smtClean="0"/>
              <a:t>The Rabin-Karp Algorithm (Cont’d)</a:t>
            </a:r>
          </a:p>
        </p:txBody>
      </p:sp>
    </p:spTree>
    <p:extLst>
      <p:ext uri="{BB962C8B-B14F-4D97-AF65-F5344CB8AC3E}">
        <p14:creationId xmlns:p14="http://schemas.microsoft.com/office/powerpoint/2010/main" val="1816912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576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576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576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5763">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45763">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4576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6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style>
          <a:lnRef idx="3">
            <a:schemeClr val="lt1"/>
          </a:lnRef>
          <a:fillRef idx="1">
            <a:schemeClr val="accent1"/>
          </a:fillRef>
          <a:effectRef idx="1">
            <a:schemeClr val="accent1"/>
          </a:effectRef>
          <a:fontRef idx="minor">
            <a:schemeClr val="lt1"/>
          </a:fontRef>
        </p:style>
        <p:txBody>
          <a:bodyPr>
            <a:normAutofit/>
          </a:bodyPr>
          <a:lstStyle/>
          <a:p>
            <a:pPr eaLnBrk="1" hangingPunct="1"/>
            <a:r>
              <a:rPr lang="en-US" sz="3600" dirty="0" smtClean="0"/>
              <a:t>String Matching: Introduction</a:t>
            </a:r>
          </a:p>
        </p:txBody>
      </p:sp>
      <p:sp>
        <p:nvSpPr>
          <p:cNvPr id="228355" name="Rectangle 3"/>
          <p:cNvSpPr>
            <a:spLocks noGrp="1" noChangeArrowheads="1"/>
          </p:cNvSpPr>
          <p:nvPr>
            <p:ph type="body" idx="1"/>
          </p:nvPr>
        </p:nvSpPr>
        <p:spPr>
          <a:xfrm>
            <a:off x="457200" y="1600200"/>
            <a:ext cx="7848600" cy="4873752"/>
          </a:xfrm>
        </p:spPr>
        <p:txBody>
          <a:bodyPr>
            <a:normAutofit/>
          </a:bodyPr>
          <a:lstStyle/>
          <a:p>
            <a:pPr eaLnBrk="1" hangingPunct="1">
              <a:lnSpc>
                <a:spcPct val="90000"/>
              </a:lnSpc>
            </a:pPr>
            <a:r>
              <a:rPr lang="en-US" sz="2800" dirty="0" smtClean="0"/>
              <a:t>Finding all occurrences of a pattern in some text</a:t>
            </a:r>
          </a:p>
          <a:p>
            <a:pPr lvl="1" eaLnBrk="1" hangingPunct="1">
              <a:lnSpc>
                <a:spcPct val="90000"/>
              </a:lnSpc>
            </a:pPr>
            <a:r>
              <a:rPr lang="en-US" sz="2400" dirty="0" smtClean="0"/>
              <a:t>This problem arises frequently in text editing programs.</a:t>
            </a:r>
          </a:p>
          <a:p>
            <a:pPr lvl="1" eaLnBrk="1" hangingPunct="1">
              <a:lnSpc>
                <a:spcPct val="90000"/>
              </a:lnSpc>
            </a:pPr>
            <a:r>
              <a:rPr lang="en-US" sz="2400" dirty="0" smtClean="0"/>
              <a:t>Efficient algorithms improve responsiveness</a:t>
            </a:r>
          </a:p>
          <a:p>
            <a:pPr marL="365760" lvl="1" indent="0" eaLnBrk="1" hangingPunct="1">
              <a:lnSpc>
                <a:spcPct val="90000"/>
              </a:lnSpc>
              <a:buNone/>
            </a:pPr>
            <a:endParaRPr lang="en-US" sz="2400" dirty="0" smtClean="0"/>
          </a:p>
          <a:p>
            <a:pPr eaLnBrk="1" hangingPunct="1">
              <a:lnSpc>
                <a:spcPct val="90000"/>
              </a:lnSpc>
            </a:pPr>
            <a:r>
              <a:rPr lang="en-US" sz="2800" dirty="0" smtClean="0"/>
              <a:t>In molecular biology, biological molecules can often be approximated as sequences of nucleotides or amino acids. </a:t>
            </a:r>
          </a:p>
          <a:p>
            <a:pPr eaLnBrk="1" hangingPunct="1">
              <a:lnSpc>
                <a:spcPct val="90000"/>
              </a:lnSpc>
            </a:pPr>
            <a:r>
              <a:rPr lang="en-US" sz="2800" dirty="0" smtClean="0"/>
              <a:t>Search for particular patterns in DNA sequences</a:t>
            </a:r>
          </a:p>
          <a:p>
            <a:pPr eaLnBrk="1" hangingPunct="1">
              <a:lnSpc>
                <a:spcPct val="90000"/>
              </a:lnSpc>
            </a:pPr>
            <a:endParaRPr lang="en-US" dirty="0" smtClean="0"/>
          </a:p>
          <a:p>
            <a:pPr eaLnBrk="1" hangingPunct="1">
              <a:lnSpc>
                <a:spcPct val="90000"/>
              </a:lnSpc>
            </a:pPr>
            <a:endParaRPr lang="en-US" dirty="0" smtClean="0"/>
          </a:p>
        </p:txBody>
      </p:sp>
    </p:spTree>
    <p:extLst>
      <p:ext uri="{BB962C8B-B14F-4D97-AF65-F5344CB8AC3E}">
        <p14:creationId xmlns:p14="http://schemas.microsoft.com/office/powerpoint/2010/main" val="5293002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835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835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2835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8355">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835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8355"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7" name="Rectangle 3"/>
          <p:cNvSpPr>
            <a:spLocks noGrp="1" noChangeArrowheads="1"/>
          </p:cNvSpPr>
          <p:nvPr>
            <p:ph type="body" idx="1"/>
          </p:nvPr>
        </p:nvSpPr>
        <p:spPr>
          <a:xfrm>
            <a:off x="0" y="1371600"/>
            <a:ext cx="9144000" cy="5486400"/>
          </a:xfrm>
        </p:spPr>
        <p:txBody>
          <a:bodyPr/>
          <a:lstStyle/>
          <a:p>
            <a:pPr eaLnBrk="1" hangingPunct="1"/>
            <a:r>
              <a:rPr lang="en-US" dirty="0" smtClean="0"/>
              <a:t>We can compute </a:t>
            </a:r>
            <a:r>
              <a:rPr lang="en-US" i="1" dirty="0" smtClean="0">
                <a:solidFill>
                  <a:srgbClr val="9900CC"/>
                </a:solidFill>
              </a:rPr>
              <a:t>p</a:t>
            </a:r>
            <a:r>
              <a:rPr lang="en-US" dirty="0" smtClean="0">
                <a:solidFill>
                  <a:schemeClr val="accent1"/>
                </a:solidFill>
              </a:rPr>
              <a:t> </a:t>
            </a:r>
            <a:r>
              <a:rPr lang="en-US" dirty="0" smtClean="0"/>
              <a:t>in </a:t>
            </a:r>
            <a:r>
              <a:rPr lang="el-GR" dirty="0" smtClean="0">
                <a:cs typeface="Arial" charset="0"/>
              </a:rPr>
              <a:t>Θ</a:t>
            </a:r>
            <a:r>
              <a:rPr lang="en-US" dirty="0" smtClean="0"/>
              <a:t>(m) time, using Horner’s rule.</a:t>
            </a:r>
          </a:p>
          <a:p>
            <a:pPr eaLnBrk="1" hangingPunct="1">
              <a:buFont typeface="Wingdings" pitchFamily="2" charset="2"/>
              <a:buNone/>
            </a:pPr>
            <a:endParaRPr lang="en-US" sz="1000" dirty="0" smtClean="0"/>
          </a:p>
          <a:p>
            <a:pPr eaLnBrk="1" hangingPunct="1">
              <a:buFont typeface="Wingdings" pitchFamily="2" charset="2"/>
              <a:buNone/>
            </a:pPr>
            <a:r>
              <a:rPr lang="en-US" sz="2600" i="1" dirty="0" smtClean="0">
                <a:solidFill>
                  <a:srgbClr val="9900CC"/>
                </a:solidFill>
              </a:rPr>
              <a:t>p </a:t>
            </a:r>
            <a:r>
              <a:rPr lang="en-US" sz="2600" dirty="0" smtClean="0"/>
              <a:t>= </a:t>
            </a:r>
            <a:r>
              <a:rPr lang="en-US" sz="2600" i="1" dirty="0" smtClean="0">
                <a:solidFill>
                  <a:srgbClr val="CC6600"/>
                </a:solidFill>
              </a:rPr>
              <a:t>P</a:t>
            </a:r>
            <a:r>
              <a:rPr lang="en-US" sz="2600" dirty="0" smtClean="0">
                <a:solidFill>
                  <a:srgbClr val="CC6600"/>
                </a:solidFill>
              </a:rPr>
              <a:t>[m]</a:t>
            </a:r>
            <a:r>
              <a:rPr lang="en-US" sz="2600" dirty="0" smtClean="0"/>
              <a:t> + 10(</a:t>
            </a:r>
            <a:r>
              <a:rPr lang="en-US" sz="2600" i="1" dirty="0" smtClean="0">
                <a:solidFill>
                  <a:srgbClr val="FF3300"/>
                </a:solidFill>
              </a:rPr>
              <a:t>P</a:t>
            </a:r>
            <a:r>
              <a:rPr lang="en-US" sz="2600" dirty="0" smtClean="0">
                <a:solidFill>
                  <a:srgbClr val="FF3300"/>
                </a:solidFill>
              </a:rPr>
              <a:t>[m-1]</a:t>
            </a:r>
            <a:r>
              <a:rPr lang="en-US" sz="2600" dirty="0" smtClean="0"/>
              <a:t> + 10(</a:t>
            </a:r>
            <a:r>
              <a:rPr lang="en-US" sz="2600" i="1" dirty="0" smtClean="0"/>
              <a:t>P</a:t>
            </a:r>
            <a:r>
              <a:rPr lang="en-US" sz="2600" dirty="0" smtClean="0"/>
              <a:t>[m-2]+…+10(</a:t>
            </a:r>
            <a:r>
              <a:rPr lang="en-US" sz="2600" i="1" dirty="0" smtClean="0">
                <a:solidFill>
                  <a:srgbClr val="CC0000"/>
                </a:solidFill>
              </a:rPr>
              <a:t>P</a:t>
            </a:r>
            <a:r>
              <a:rPr lang="en-US" sz="2600" dirty="0" smtClean="0">
                <a:solidFill>
                  <a:srgbClr val="CC0000"/>
                </a:solidFill>
              </a:rPr>
              <a:t>[2]</a:t>
            </a:r>
            <a:r>
              <a:rPr lang="en-US" sz="2600" dirty="0" smtClean="0"/>
              <a:t> + 10</a:t>
            </a:r>
            <a:r>
              <a:rPr lang="en-US" sz="2600" i="1" dirty="0" smtClean="0">
                <a:solidFill>
                  <a:srgbClr val="990000"/>
                </a:solidFill>
              </a:rPr>
              <a:t>P</a:t>
            </a:r>
            <a:r>
              <a:rPr lang="en-US" sz="2600" dirty="0" smtClean="0">
                <a:solidFill>
                  <a:srgbClr val="990000"/>
                </a:solidFill>
              </a:rPr>
              <a:t>[1]</a:t>
            </a:r>
            <a:r>
              <a:rPr lang="en-US" sz="2600" dirty="0" smtClean="0"/>
              <a:t>)…))</a:t>
            </a:r>
          </a:p>
          <a:p>
            <a:pPr eaLnBrk="1" hangingPunct="1">
              <a:buFont typeface="Wingdings" pitchFamily="2" charset="2"/>
              <a:buNone/>
            </a:pPr>
            <a:endParaRPr lang="en-US" sz="2600" dirty="0" smtClean="0"/>
          </a:p>
          <a:p>
            <a:pPr eaLnBrk="1" hangingPunct="1"/>
            <a:r>
              <a:rPr lang="en-US" dirty="0" smtClean="0"/>
              <a:t>e.g., </a:t>
            </a:r>
            <a:r>
              <a:rPr lang="en-US" i="1" dirty="0" smtClean="0"/>
              <a:t>P</a:t>
            </a:r>
            <a:r>
              <a:rPr lang="en-US" dirty="0" smtClean="0"/>
              <a:t>[1..m]=“3457”, here </a:t>
            </a:r>
            <a:r>
              <a:rPr lang="en-US" i="1" dirty="0" smtClean="0"/>
              <a:t>m=4</a:t>
            </a:r>
          </a:p>
          <a:p>
            <a:pPr lvl="1" eaLnBrk="1" hangingPunct="1"/>
            <a:r>
              <a:rPr lang="en-US" sz="3000" i="1" dirty="0" smtClean="0">
                <a:solidFill>
                  <a:srgbClr val="9900CC"/>
                </a:solidFill>
              </a:rPr>
              <a:t>p</a:t>
            </a:r>
            <a:r>
              <a:rPr lang="en-US" sz="3200" i="1" dirty="0" smtClean="0"/>
              <a:t> =</a:t>
            </a:r>
            <a:r>
              <a:rPr lang="en-US" sz="3200" i="1" dirty="0" smtClean="0">
                <a:solidFill>
                  <a:srgbClr val="CC6600"/>
                </a:solidFill>
              </a:rPr>
              <a:t>7</a:t>
            </a:r>
            <a:r>
              <a:rPr lang="en-US" sz="3200" i="1" dirty="0" smtClean="0"/>
              <a:t>+10(</a:t>
            </a:r>
            <a:r>
              <a:rPr lang="en-US" sz="3200" i="1" dirty="0" smtClean="0">
                <a:solidFill>
                  <a:srgbClr val="FF3300"/>
                </a:solidFill>
              </a:rPr>
              <a:t>5</a:t>
            </a:r>
            <a:r>
              <a:rPr lang="en-US" sz="3200" i="1" dirty="0" smtClean="0"/>
              <a:t>+10(</a:t>
            </a:r>
            <a:r>
              <a:rPr lang="en-US" sz="3200" i="1" dirty="0" smtClean="0">
                <a:solidFill>
                  <a:srgbClr val="CC0000"/>
                </a:solidFill>
              </a:rPr>
              <a:t>4</a:t>
            </a:r>
            <a:r>
              <a:rPr lang="en-US" sz="3200" i="1" dirty="0" smtClean="0"/>
              <a:t>+10x</a:t>
            </a:r>
            <a:r>
              <a:rPr lang="en-US" sz="3200" i="1" dirty="0" smtClean="0">
                <a:solidFill>
                  <a:srgbClr val="990000"/>
                </a:solidFill>
              </a:rPr>
              <a:t>3</a:t>
            </a:r>
            <a:r>
              <a:rPr lang="en-US" sz="3200" i="1" dirty="0" smtClean="0"/>
              <a:t>))</a:t>
            </a:r>
          </a:p>
          <a:p>
            <a:pPr lvl="1" eaLnBrk="1" hangingPunct="1"/>
            <a:r>
              <a:rPr lang="en-US" sz="3000" i="1" dirty="0" smtClean="0">
                <a:solidFill>
                  <a:srgbClr val="9900CC"/>
                </a:solidFill>
              </a:rPr>
              <a:t>p</a:t>
            </a:r>
            <a:r>
              <a:rPr lang="en-US" sz="3200" i="1" dirty="0" smtClean="0"/>
              <a:t> =7+10(5+10(4+30)</a:t>
            </a:r>
          </a:p>
          <a:p>
            <a:pPr lvl="1" eaLnBrk="1" hangingPunct="1"/>
            <a:r>
              <a:rPr lang="en-US" sz="3000" i="1" dirty="0" smtClean="0">
                <a:solidFill>
                  <a:srgbClr val="9900CC"/>
                </a:solidFill>
              </a:rPr>
              <a:t>p</a:t>
            </a:r>
            <a:r>
              <a:rPr lang="en-US" sz="3200" i="1" dirty="0" smtClean="0"/>
              <a:t> =7+10(5+340)</a:t>
            </a:r>
          </a:p>
          <a:p>
            <a:pPr lvl="1" eaLnBrk="1" hangingPunct="1"/>
            <a:r>
              <a:rPr lang="en-US" sz="3000" i="1" dirty="0" smtClean="0">
                <a:solidFill>
                  <a:srgbClr val="9900CC"/>
                </a:solidFill>
              </a:rPr>
              <a:t>p</a:t>
            </a:r>
            <a:r>
              <a:rPr lang="en-US" sz="3200" i="1" dirty="0" smtClean="0"/>
              <a:t> =7+3450</a:t>
            </a:r>
          </a:p>
          <a:p>
            <a:pPr lvl="1" eaLnBrk="1" hangingPunct="1"/>
            <a:r>
              <a:rPr lang="en-US" sz="3000" i="1" dirty="0" smtClean="0">
                <a:solidFill>
                  <a:srgbClr val="9900CC"/>
                </a:solidFill>
              </a:rPr>
              <a:t>p</a:t>
            </a:r>
            <a:r>
              <a:rPr lang="en-US" sz="3200" i="1" dirty="0" smtClean="0"/>
              <a:t> =3457</a:t>
            </a:r>
          </a:p>
        </p:txBody>
      </p:sp>
      <p:sp>
        <p:nvSpPr>
          <p:cNvPr id="5" name="Rectangle 2"/>
          <p:cNvSpPr>
            <a:spLocks noGrp="1" noChangeArrowheads="1"/>
          </p:cNvSpPr>
          <p:nvPr>
            <p:ph type="title"/>
          </p:nvPr>
        </p:nvSpPr>
        <p:spPr>
          <a:xfrm>
            <a:off x="304800" y="34925"/>
            <a:ext cx="8610600" cy="1412875"/>
          </a:xfrm>
        </p:spPr>
        <p:style>
          <a:lnRef idx="1">
            <a:schemeClr val="accent3"/>
          </a:lnRef>
          <a:fillRef idx="2">
            <a:schemeClr val="accent3"/>
          </a:fillRef>
          <a:effectRef idx="1">
            <a:schemeClr val="accent3"/>
          </a:effectRef>
          <a:fontRef idx="minor">
            <a:schemeClr val="dk1"/>
          </a:fontRef>
        </p:style>
        <p:txBody>
          <a:bodyPr/>
          <a:lstStyle/>
          <a:p>
            <a:pPr eaLnBrk="1" hangingPunct="1"/>
            <a:r>
              <a:rPr lang="en-US" sz="4000" dirty="0" smtClean="0"/>
              <a:t>The Rabin-Karp Algorithm (Cont’d)</a:t>
            </a:r>
          </a:p>
        </p:txBody>
      </p:sp>
    </p:spTree>
    <p:extLst>
      <p:ext uri="{BB962C8B-B14F-4D97-AF65-F5344CB8AC3E}">
        <p14:creationId xmlns:p14="http://schemas.microsoft.com/office/powerpoint/2010/main" val="35565826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678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678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6787">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6787">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46787">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46787">
                                            <p:txEl>
                                              <p:pRg st="7" end="7"/>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46787">
                                            <p:txEl>
                                              <p:pRg st="8" end="8"/>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4678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787"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1" name="Rectangle 3"/>
          <p:cNvSpPr>
            <a:spLocks noGrp="1" noChangeArrowheads="1"/>
          </p:cNvSpPr>
          <p:nvPr>
            <p:ph type="body" idx="1"/>
          </p:nvPr>
        </p:nvSpPr>
        <p:spPr>
          <a:xfrm>
            <a:off x="228600" y="1524000"/>
            <a:ext cx="8686800" cy="4495800"/>
          </a:xfrm>
        </p:spPr>
        <p:txBody>
          <a:bodyPr/>
          <a:lstStyle/>
          <a:p>
            <a:pPr eaLnBrk="1" hangingPunct="1"/>
            <a:r>
              <a:rPr lang="en-US" dirty="0" smtClean="0"/>
              <a:t>Similarly compute </a:t>
            </a:r>
            <a:r>
              <a:rPr lang="en-US" i="1" dirty="0" smtClean="0">
                <a:solidFill>
                  <a:srgbClr val="9900CC"/>
                </a:solidFill>
              </a:rPr>
              <a:t>t</a:t>
            </a:r>
            <a:r>
              <a:rPr lang="en-US" i="1" baseline="-25000" dirty="0" smtClean="0">
                <a:solidFill>
                  <a:srgbClr val="9900CC"/>
                </a:solidFill>
              </a:rPr>
              <a:t>o</a:t>
            </a:r>
            <a:r>
              <a:rPr lang="en-US" dirty="0" smtClean="0"/>
              <a:t> in </a:t>
            </a:r>
            <a:r>
              <a:rPr lang="el-GR" dirty="0" smtClean="0">
                <a:cs typeface="Arial" charset="0"/>
              </a:rPr>
              <a:t>Θ</a:t>
            </a:r>
            <a:r>
              <a:rPr lang="en-US" dirty="0" smtClean="0"/>
              <a:t>(m) time from </a:t>
            </a:r>
            <a:r>
              <a:rPr lang="en-US" i="1" dirty="0" smtClean="0"/>
              <a:t>T</a:t>
            </a:r>
            <a:r>
              <a:rPr lang="en-US" dirty="0" smtClean="0"/>
              <a:t>[1..m]</a:t>
            </a:r>
          </a:p>
          <a:p>
            <a:pPr eaLnBrk="1" hangingPunct="1"/>
            <a:r>
              <a:rPr lang="en-US" dirty="0" smtClean="0"/>
              <a:t>Use </a:t>
            </a:r>
            <a:r>
              <a:rPr lang="en-US" i="1" dirty="0" smtClean="0">
                <a:solidFill>
                  <a:srgbClr val="9900CC"/>
                </a:solidFill>
              </a:rPr>
              <a:t>t</a:t>
            </a:r>
            <a:r>
              <a:rPr lang="en-US" i="1" baseline="-25000" dirty="0" smtClean="0">
                <a:solidFill>
                  <a:srgbClr val="9900CC"/>
                </a:solidFill>
              </a:rPr>
              <a:t>o</a:t>
            </a:r>
            <a:r>
              <a:rPr lang="en-US" dirty="0" smtClean="0">
                <a:solidFill>
                  <a:schemeClr val="accent1"/>
                </a:solidFill>
              </a:rPr>
              <a:t> </a:t>
            </a:r>
            <a:r>
              <a:rPr lang="en-US" dirty="0" err="1" smtClean="0"/>
              <a:t>to</a:t>
            </a:r>
            <a:r>
              <a:rPr lang="en-US" dirty="0" smtClean="0"/>
              <a:t> compute each of </a:t>
            </a:r>
            <a:r>
              <a:rPr lang="en-US" i="1" dirty="0" smtClean="0">
                <a:solidFill>
                  <a:srgbClr val="9900CC"/>
                </a:solidFill>
              </a:rPr>
              <a:t>t</a:t>
            </a:r>
            <a:r>
              <a:rPr lang="en-US" i="1" baseline="-25000" dirty="0" smtClean="0">
                <a:solidFill>
                  <a:srgbClr val="9900CC"/>
                </a:solidFill>
              </a:rPr>
              <a:t>1 </a:t>
            </a:r>
            <a:r>
              <a:rPr lang="en-US" i="1" dirty="0" smtClean="0">
                <a:solidFill>
                  <a:srgbClr val="9900CC"/>
                </a:solidFill>
              </a:rPr>
              <a:t>,t</a:t>
            </a:r>
            <a:r>
              <a:rPr lang="en-US" i="1" baseline="-25000" dirty="0" smtClean="0">
                <a:solidFill>
                  <a:srgbClr val="9900CC"/>
                </a:solidFill>
              </a:rPr>
              <a:t>2 </a:t>
            </a:r>
            <a:r>
              <a:rPr lang="en-US" i="1" dirty="0" smtClean="0">
                <a:solidFill>
                  <a:srgbClr val="9900CC"/>
                </a:solidFill>
              </a:rPr>
              <a:t>,… , </a:t>
            </a:r>
            <a:r>
              <a:rPr lang="en-US" i="1" dirty="0" err="1" smtClean="0">
                <a:solidFill>
                  <a:srgbClr val="9900CC"/>
                </a:solidFill>
              </a:rPr>
              <a:t>t</a:t>
            </a:r>
            <a:r>
              <a:rPr lang="en-US" i="1" baseline="-25000" dirty="0" err="1" smtClean="0">
                <a:solidFill>
                  <a:srgbClr val="9900CC"/>
                </a:solidFill>
              </a:rPr>
              <a:t>n</a:t>
            </a:r>
            <a:r>
              <a:rPr lang="en-US" i="1" baseline="-25000" dirty="0" smtClean="0">
                <a:solidFill>
                  <a:srgbClr val="9900CC"/>
                </a:solidFill>
              </a:rPr>
              <a:t>-m</a:t>
            </a:r>
            <a:r>
              <a:rPr lang="en-US" dirty="0" smtClean="0">
                <a:solidFill>
                  <a:srgbClr val="9900CC"/>
                </a:solidFill>
              </a:rPr>
              <a:t> </a:t>
            </a:r>
            <a:r>
              <a:rPr lang="en-US" dirty="0" smtClean="0"/>
              <a:t>in constant time, which totals to </a:t>
            </a:r>
            <a:r>
              <a:rPr lang="el-GR" dirty="0" smtClean="0">
                <a:cs typeface="Arial" charset="0"/>
              </a:rPr>
              <a:t>Θ</a:t>
            </a:r>
            <a:r>
              <a:rPr lang="en-US" dirty="0" smtClean="0"/>
              <a:t>(n-m) time.</a:t>
            </a:r>
          </a:p>
          <a:p>
            <a:pPr eaLnBrk="1" hangingPunct="1"/>
            <a:endParaRPr lang="en-US" dirty="0" smtClean="0"/>
          </a:p>
          <a:p>
            <a:pPr eaLnBrk="1" hangingPunct="1"/>
            <a:r>
              <a:rPr lang="en-US" i="1" dirty="0" smtClean="0"/>
              <a:t>t</a:t>
            </a:r>
            <a:r>
              <a:rPr lang="en-US" i="1" baseline="-25000" dirty="0" smtClean="0"/>
              <a:t>s+1</a:t>
            </a:r>
            <a:r>
              <a:rPr lang="en-US" dirty="0" smtClean="0"/>
              <a:t> = 10(</a:t>
            </a:r>
            <a:r>
              <a:rPr lang="en-US" i="1" dirty="0" err="1" smtClean="0"/>
              <a:t>t</a:t>
            </a:r>
            <a:r>
              <a:rPr lang="en-US" i="1" baseline="-25000" dirty="0" err="1" smtClean="0"/>
              <a:t>s</a:t>
            </a:r>
            <a:r>
              <a:rPr lang="en-US" dirty="0" smtClean="0"/>
              <a:t> – 10</a:t>
            </a:r>
            <a:r>
              <a:rPr lang="en-US" baseline="30000" dirty="0" smtClean="0"/>
              <a:t>m-1</a:t>
            </a:r>
            <a:r>
              <a:rPr lang="en-US" i="1" dirty="0" smtClean="0"/>
              <a:t>T</a:t>
            </a:r>
            <a:r>
              <a:rPr lang="en-US" dirty="0" smtClean="0"/>
              <a:t>[s+1]) + </a:t>
            </a:r>
            <a:r>
              <a:rPr lang="en-US" i="1" dirty="0" smtClean="0"/>
              <a:t>T</a:t>
            </a:r>
            <a:r>
              <a:rPr lang="en-US" dirty="0" smtClean="0"/>
              <a:t>[s+m+1]</a:t>
            </a:r>
          </a:p>
          <a:p>
            <a:pPr eaLnBrk="1" hangingPunct="1"/>
            <a:r>
              <a:rPr lang="en-US" dirty="0" smtClean="0"/>
              <a:t>e.g., </a:t>
            </a:r>
            <a:r>
              <a:rPr lang="en-US" i="1" dirty="0" smtClean="0"/>
              <a:t>m=5</a:t>
            </a:r>
            <a:r>
              <a:rPr lang="en-US" dirty="0" smtClean="0"/>
              <a:t> and </a:t>
            </a:r>
            <a:r>
              <a:rPr lang="en-US" i="1" dirty="0" err="1" smtClean="0"/>
              <a:t>t</a:t>
            </a:r>
            <a:r>
              <a:rPr lang="en-US" i="1" baseline="-25000" dirty="0" err="1" smtClean="0"/>
              <a:t>s</a:t>
            </a:r>
            <a:r>
              <a:rPr lang="en-US" dirty="0" smtClean="0"/>
              <a:t>=31415 and </a:t>
            </a:r>
            <a:r>
              <a:rPr lang="en-US" i="1" dirty="0" smtClean="0"/>
              <a:t>T</a:t>
            </a:r>
            <a:r>
              <a:rPr lang="en-US" dirty="0" smtClean="0"/>
              <a:t>[s+5+1]=2, </a:t>
            </a:r>
            <a:r>
              <a:rPr lang="en-US" i="1" dirty="0" smtClean="0"/>
              <a:t>s</a:t>
            </a:r>
            <a:r>
              <a:rPr lang="en-US" dirty="0" smtClean="0"/>
              <a:t>=0</a:t>
            </a:r>
          </a:p>
          <a:p>
            <a:pPr lvl="1" eaLnBrk="1" hangingPunct="1"/>
            <a:r>
              <a:rPr lang="en-US" i="1" dirty="0" smtClean="0"/>
              <a:t>t</a:t>
            </a:r>
            <a:r>
              <a:rPr lang="en-US" i="1" baseline="-25000" dirty="0" smtClean="0"/>
              <a:t>s+1</a:t>
            </a:r>
            <a:r>
              <a:rPr lang="en-US" dirty="0" smtClean="0"/>
              <a:t> = 10(31415 – 10000.3) + 2</a:t>
            </a:r>
          </a:p>
          <a:p>
            <a:pPr lvl="1" eaLnBrk="1" hangingPunct="1"/>
            <a:r>
              <a:rPr lang="en-US" dirty="0" smtClean="0"/>
              <a:t>        = 14152</a:t>
            </a:r>
          </a:p>
        </p:txBody>
      </p:sp>
      <p:sp>
        <p:nvSpPr>
          <p:cNvPr id="5" name="Rectangle 2"/>
          <p:cNvSpPr>
            <a:spLocks noGrp="1" noChangeArrowheads="1"/>
          </p:cNvSpPr>
          <p:nvPr>
            <p:ph type="title"/>
          </p:nvPr>
        </p:nvSpPr>
        <p:spPr>
          <a:xfrm>
            <a:off x="304800" y="34925"/>
            <a:ext cx="8610600" cy="1412875"/>
          </a:xfrm>
        </p:spPr>
        <p:style>
          <a:lnRef idx="1">
            <a:schemeClr val="accent3"/>
          </a:lnRef>
          <a:fillRef idx="2">
            <a:schemeClr val="accent3"/>
          </a:fillRef>
          <a:effectRef idx="1">
            <a:schemeClr val="accent3"/>
          </a:effectRef>
          <a:fontRef idx="minor">
            <a:schemeClr val="dk1"/>
          </a:fontRef>
        </p:style>
        <p:txBody>
          <a:bodyPr/>
          <a:lstStyle/>
          <a:p>
            <a:pPr eaLnBrk="1" hangingPunct="1"/>
            <a:r>
              <a:rPr lang="en-US" sz="4000" dirty="0" smtClean="0"/>
              <a:t>The Rabin-Karp Algorithm (Cont’d)</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5105400"/>
            <a:ext cx="5905500" cy="1476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318261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781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781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7811">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7811">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47811">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4781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7811"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sp>
        <p:nvSpPr>
          <p:cNvPr id="4" name="Slide Number Placeholder 3"/>
          <p:cNvSpPr>
            <a:spLocks noGrp="1"/>
          </p:cNvSpPr>
          <p:nvPr>
            <p:ph type="sldNum" sz="quarter" idx="15"/>
          </p:nvPr>
        </p:nvSpPr>
        <p:spPr/>
        <p:txBody>
          <a:bodyPr/>
          <a:lstStyle/>
          <a:p>
            <a:fld id="{D46B8EC2-79DC-4D91-A125-9987AE897EFA}" type="slidenum">
              <a:rPr lang="en-US" smtClean="0"/>
              <a:t>32</a:t>
            </a:fld>
            <a:endParaRPr 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438400"/>
            <a:ext cx="6305550" cy="223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4278722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5" name="Rectangle 3"/>
          <p:cNvSpPr>
            <a:spLocks noGrp="1" noChangeArrowheads="1"/>
          </p:cNvSpPr>
          <p:nvPr>
            <p:ph type="body" idx="1"/>
          </p:nvPr>
        </p:nvSpPr>
        <p:spPr>
          <a:xfrm>
            <a:off x="0" y="1524000"/>
            <a:ext cx="9144000" cy="5029200"/>
          </a:xfrm>
        </p:spPr>
        <p:txBody>
          <a:bodyPr/>
          <a:lstStyle/>
          <a:p>
            <a:pPr eaLnBrk="1" hangingPunct="1"/>
            <a:r>
              <a:rPr lang="en-US" b="0" smtClean="0"/>
              <a:t>If </a:t>
            </a:r>
            <a:r>
              <a:rPr lang="en-US" i="1" smtClean="0">
                <a:solidFill>
                  <a:srgbClr val="9900CC"/>
                </a:solidFill>
              </a:rPr>
              <a:t>p</a:t>
            </a:r>
            <a:r>
              <a:rPr lang="en-US" b="0" smtClean="0"/>
              <a:t> and </a:t>
            </a:r>
            <a:r>
              <a:rPr lang="en-US" i="1" smtClean="0">
                <a:solidFill>
                  <a:srgbClr val="9900CC"/>
                </a:solidFill>
              </a:rPr>
              <a:t>t</a:t>
            </a:r>
            <a:r>
              <a:rPr lang="en-US" i="1" baseline="-25000" smtClean="0">
                <a:solidFill>
                  <a:srgbClr val="9900CC"/>
                </a:solidFill>
              </a:rPr>
              <a:t>s</a:t>
            </a:r>
            <a:r>
              <a:rPr lang="en-US" i="1" smtClean="0">
                <a:solidFill>
                  <a:schemeClr val="accent1"/>
                </a:solidFill>
              </a:rPr>
              <a:t> </a:t>
            </a:r>
            <a:r>
              <a:rPr lang="en-US" b="0" i="1" smtClean="0"/>
              <a:t>are </a:t>
            </a:r>
            <a:r>
              <a:rPr lang="en-US" b="0" smtClean="0"/>
              <a:t>very large to work with, mathematical operations on </a:t>
            </a:r>
            <a:r>
              <a:rPr lang="en-US" b="0" i="1" smtClean="0"/>
              <a:t>P</a:t>
            </a:r>
            <a:r>
              <a:rPr lang="en-US" b="0" smtClean="0"/>
              <a:t> do not take “constant time”</a:t>
            </a:r>
          </a:p>
          <a:p>
            <a:pPr eaLnBrk="1" hangingPunct="1"/>
            <a:r>
              <a:rPr lang="en-US" b="0" smtClean="0"/>
              <a:t>Simple cure, perform all operations modulo a suitable modulus </a:t>
            </a:r>
            <a:r>
              <a:rPr lang="en-US" b="0" i="1" smtClean="0"/>
              <a:t>q</a:t>
            </a:r>
            <a:endParaRPr lang="en-US" b="0" smtClean="0"/>
          </a:p>
          <a:p>
            <a:pPr eaLnBrk="1" hangingPunct="1"/>
            <a:r>
              <a:rPr lang="en-US" b="0" smtClean="0"/>
              <a:t>q is chosen, such that </a:t>
            </a:r>
            <a:r>
              <a:rPr lang="en-US" b="0" i="1" smtClean="0"/>
              <a:t>dq</a:t>
            </a:r>
            <a:r>
              <a:rPr lang="en-US" b="0" smtClean="0"/>
              <a:t> fits in computer word, where </a:t>
            </a:r>
            <a:r>
              <a:rPr lang="en-US" b="0" i="1" smtClean="0"/>
              <a:t>d</a:t>
            </a:r>
            <a:r>
              <a:rPr lang="en-US" b="0" smtClean="0"/>
              <a:t>=|</a:t>
            </a:r>
            <a:r>
              <a:rPr lang="en-US" b="0" smtClean="0">
                <a:cs typeface="Arial" charset="0"/>
              </a:rPr>
              <a:t>∑| and ∑={0,1,…,</a:t>
            </a:r>
            <a:r>
              <a:rPr lang="en-US" b="0" i="1" smtClean="0">
                <a:cs typeface="Arial" charset="0"/>
              </a:rPr>
              <a:t>d</a:t>
            </a:r>
            <a:r>
              <a:rPr lang="en-US" b="0" smtClean="0">
                <a:cs typeface="Arial" charset="0"/>
              </a:rPr>
              <a:t>-1}</a:t>
            </a:r>
          </a:p>
          <a:p>
            <a:pPr eaLnBrk="1" hangingPunct="1"/>
            <a:r>
              <a:rPr lang="en-US" b="0" smtClean="0">
                <a:cs typeface="Arial" charset="0"/>
              </a:rPr>
              <a:t>We might get spurious hits, since </a:t>
            </a:r>
            <a:r>
              <a:rPr lang="en-US" i="1" smtClean="0">
                <a:solidFill>
                  <a:srgbClr val="9900CC"/>
                </a:solidFill>
              </a:rPr>
              <a:t>t</a:t>
            </a:r>
            <a:r>
              <a:rPr lang="en-US" i="1" baseline="-25000" smtClean="0">
                <a:solidFill>
                  <a:srgbClr val="9900CC"/>
                </a:solidFill>
              </a:rPr>
              <a:t>s</a:t>
            </a:r>
            <a:r>
              <a:rPr lang="el-GR" smtClean="0">
                <a:cs typeface="Arial" charset="0"/>
              </a:rPr>
              <a:t>Ξ</a:t>
            </a:r>
            <a:r>
              <a:rPr lang="en-US" i="1" smtClean="0">
                <a:solidFill>
                  <a:srgbClr val="9900CC"/>
                </a:solidFill>
              </a:rPr>
              <a:t>p</a:t>
            </a:r>
            <a:r>
              <a:rPr lang="en-US" i="1" smtClean="0">
                <a:solidFill>
                  <a:schemeClr val="accent1"/>
                </a:solidFill>
              </a:rPr>
              <a:t> </a:t>
            </a:r>
            <a:r>
              <a:rPr lang="en-US" b="0" i="1" smtClean="0"/>
              <a:t>(mod q) </a:t>
            </a:r>
            <a:r>
              <a:rPr lang="en-US" b="0" smtClean="0"/>
              <a:t>does not imply that </a:t>
            </a:r>
            <a:r>
              <a:rPr lang="en-US" i="1" smtClean="0">
                <a:solidFill>
                  <a:srgbClr val="9900CC"/>
                </a:solidFill>
              </a:rPr>
              <a:t>t</a:t>
            </a:r>
            <a:r>
              <a:rPr lang="en-US" i="1" baseline="-25000" smtClean="0">
                <a:solidFill>
                  <a:srgbClr val="9900CC"/>
                </a:solidFill>
              </a:rPr>
              <a:t>s</a:t>
            </a:r>
            <a:r>
              <a:rPr lang="en-US" smtClean="0"/>
              <a:t> = </a:t>
            </a:r>
            <a:r>
              <a:rPr lang="en-US" i="1" smtClean="0">
                <a:solidFill>
                  <a:srgbClr val="9900CC"/>
                </a:solidFill>
              </a:rPr>
              <a:t>p</a:t>
            </a:r>
            <a:endParaRPr lang="en-US" i="1" baseline="-25000" smtClean="0">
              <a:solidFill>
                <a:srgbClr val="9900CC"/>
              </a:solidFill>
            </a:endParaRPr>
          </a:p>
        </p:txBody>
      </p:sp>
      <p:sp>
        <p:nvSpPr>
          <p:cNvPr id="5" name="Rectangle 2"/>
          <p:cNvSpPr>
            <a:spLocks noGrp="1" noChangeArrowheads="1"/>
          </p:cNvSpPr>
          <p:nvPr>
            <p:ph type="title"/>
          </p:nvPr>
        </p:nvSpPr>
        <p:spPr>
          <a:xfrm>
            <a:off x="304800" y="34925"/>
            <a:ext cx="8610600" cy="1412875"/>
          </a:xfrm>
        </p:spPr>
        <p:style>
          <a:lnRef idx="1">
            <a:schemeClr val="accent3"/>
          </a:lnRef>
          <a:fillRef idx="2">
            <a:schemeClr val="accent3"/>
          </a:fillRef>
          <a:effectRef idx="1">
            <a:schemeClr val="accent3"/>
          </a:effectRef>
          <a:fontRef idx="minor">
            <a:schemeClr val="dk1"/>
          </a:fontRef>
        </p:style>
        <p:txBody>
          <a:bodyPr/>
          <a:lstStyle/>
          <a:p>
            <a:pPr eaLnBrk="1" hangingPunct="1"/>
            <a:r>
              <a:rPr lang="en-US" sz="4000" dirty="0" smtClean="0"/>
              <a:t>The Rabin-Karp Algorithm (Cont’d)</a:t>
            </a:r>
          </a:p>
        </p:txBody>
      </p:sp>
    </p:spTree>
    <p:extLst>
      <p:ext uri="{BB962C8B-B14F-4D97-AF65-F5344CB8AC3E}">
        <p14:creationId xmlns:p14="http://schemas.microsoft.com/office/powerpoint/2010/main" val="3314363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883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883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883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883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8835"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endParaRPr lang="en-US" smtClean="0"/>
          </a:p>
        </p:txBody>
      </p:sp>
      <p:sp>
        <p:nvSpPr>
          <p:cNvPr id="28675" name="Content Placeholder 2"/>
          <p:cNvSpPr>
            <a:spLocks noGrp="1"/>
          </p:cNvSpPr>
          <p:nvPr>
            <p:ph idx="1"/>
          </p:nvPr>
        </p:nvSpPr>
        <p:spPr/>
        <p:txBody>
          <a:bodyPr/>
          <a:lstStyle/>
          <a:p>
            <a:endParaRPr lang="en-US" smtClean="0"/>
          </a:p>
        </p:txBody>
      </p:sp>
      <p:pic>
        <p:nvPicPr>
          <p:cNvPr id="2867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3938" y="914400"/>
            <a:ext cx="7153275" cy="553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677" name="TextBox 3"/>
          <p:cNvSpPr txBox="1">
            <a:spLocks noChangeArrowheads="1"/>
          </p:cNvSpPr>
          <p:nvPr/>
        </p:nvSpPr>
        <p:spPr bwMode="auto">
          <a:xfrm>
            <a:off x="923925" y="6167438"/>
            <a:ext cx="12112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t>Fig 32.5</a:t>
            </a:r>
          </a:p>
        </p:txBody>
      </p:sp>
    </p:spTree>
    <p:extLst>
      <p:ext uri="{BB962C8B-B14F-4D97-AF65-F5344CB8AC3E}">
        <p14:creationId xmlns:p14="http://schemas.microsoft.com/office/powerpoint/2010/main" val="269510835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smtClean="0"/>
              <a:t>The Rabin-Karp Algorithm</a:t>
            </a:r>
          </a:p>
        </p:txBody>
      </p:sp>
      <p:sp>
        <p:nvSpPr>
          <p:cNvPr id="29699" name="Content Placeholder 2"/>
          <p:cNvSpPr>
            <a:spLocks noGrp="1"/>
          </p:cNvSpPr>
          <p:nvPr>
            <p:ph idx="1"/>
          </p:nvPr>
        </p:nvSpPr>
        <p:spPr/>
        <p:txBody>
          <a:bodyPr/>
          <a:lstStyle/>
          <a:p>
            <a:pPr algn="just"/>
            <a:r>
              <a:rPr lang="en-US" sz="1800" smtClean="0"/>
              <a:t>Fig 32.5: </a:t>
            </a:r>
            <a:r>
              <a:rPr lang="en-US" sz="1800" b="0" smtClean="0"/>
              <a:t>The Rabin-Karp algorithm. Each character is a decimal digit, and we compute values modulo 13. </a:t>
            </a:r>
            <a:r>
              <a:rPr lang="en-US" sz="1800" smtClean="0"/>
              <a:t>(a) </a:t>
            </a:r>
            <a:r>
              <a:rPr lang="en-US" sz="1800" b="0" smtClean="0"/>
              <a:t>A text string. A window of length 5 is shown shaded. The numerical value of the shaded number is computed modulo 13, yielding the value 7. </a:t>
            </a:r>
            <a:r>
              <a:rPr lang="en-US" sz="1800" smtClean="0"/>
              <a:t>(b) </a:t>
            </a:r>
            <a:r>
              <a:rPr lang="en-US" sz="1800" b="0" smtClean="0"/>
              <a:t>The same text string with values computed modulo 13 for each possible position of a length-5 window. Assuming the pattern </a:t>
            </a:r>
            <a:r>
              <a:rPr lang="en-US" sz="1800" b="0" i="1" smtClean="0"/>
              <a:t>P </a:t>
            </a:r>
            <a:r>
              <a:rPr lang="en-US" sz="1800" b="0" smtClean="0"/>
              <a:t>= 31415, we look for windows whose value modulo 13 is 7, since 31415 ≡ 7 </a:t>
            </a:r>
            <a:r>
              <a:rPr lang="en-US" sz="1800" b="0" i="1" smtClean="0"/>
              <a:t>(</a:t>
            </a:r>
            <a:r>
              <a:rPr lang="en-US" sz="1800" b="0" smtClean="0"/>
              <a:t>mod 13</a:t>
            </a:r>
            <a:r>
              <a:rPr lang="en-US" sz="1800" b="0" i="1" smtClean="0"/>
              <a:t>)</a:t>
            </a:r>
            <a:r>
              <a:rPr lang="en-US" sz="1800" b="0" smtClean="0"/>
              <a:t>. Two such windows are found, shown shaded in the figure. The first, beginning at text position 7, is indeed an occurrence of the pattern, while the second, beginning at text position 13, is a spurious hit. </a:t>
            </a:r>
            <a:r>
              <a:rPr lang="en-US" sz="1800" smtClean="0"/>
              <a:t>(c) </a:t>
            </a:r>
            <a:r>
              <a:rPr lang="en-US" sz="1800" b="0" smtClean="0"/>
              <a:t>Computing the value for a window in constant time, given the value for the previous window. The first window has value 31415. Dropping the high-order digit 3, shifting left (multiplying by 10), and then adding in the low-order digit 2 gives us the new value 14152. All computations are performed modulo 13, however, so the value for the first window is 7, and the value computed for the new window is 8.</a:t>
            </a:r>
            <a:endParaRPr lang="en-US" sz="1800" smtClean="0"/>
          </a:p>
        </p:txBody>
      </p:sp>
    </p:spTree>
    <p:extLst>
      <p:ext uri="{BB962C8B-B14F-4D97-AF65-F5344CB8AC3E}">
        <p14:creationId xmlns:p14="http://schemas.microsoft.com/office/powerpoint/2010/main" val="94413356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endParaRPr lang="en-US" smtClean="0"/>
          </a:p>
        </p:txBody>
      </p:sp>
      <p:sp>
        <p:nvSpPr>
          <p:cNvPr id="30723" name="Content Placeholder 2"/>
          <p:cNvSpPr>
            <a:spLocks noGrp="1"/>
          </p:cNvSpPr>
          <p:nvPr>
            <p:ph idx="1"/>
          </p:nvPr>
        </p:nvSpPr>
        <p:spPr/>
        <p:txBody>
          <a:bodyPr/>
          <a:lstStyle/>
          <a:p>
            <a:endParaRPr lang="en-US" smtClean="0"/>
          </a:p>
        </p:txBody>
      </p:sp>
      <p:pic>
        <p:nvPicPr>
          <p:cNvPr id="3072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262063"/>
            <a:ext cx="7543800" cy="4833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3048000" y="2209800"/>
            <a:ext cx="6248400" cy="369332"/>
          </a:xfrm>
          <a:prstGeom prst="rect">
            <a:avLst/>
          </a:prstGeom>
        </p:spPr>
        <p:txBody>
          <a:bodyPr wrap="square">
            <a:spAutoFit/>
          </a:bodyPr>
          <a:lstStyle/>
          <a:p>
            <a:r>
              <a:rPr lang="en-US" sz="1200" dirty="0">
                <a:latin typeface="Times-Roman"/>
              </a:rPr>
              <a:t>Line 3 initializes </a:t>
            </a:r>
            <a:r>
              <a:rPr lang="en-US" sz="1200" dirty="0">
                <a:latin typeface="MT2MIT"/>
              </a:rPr>
              <a:t>h </a:t>
            </a:r>
            <a:r>
              <a:rPr lang="en-US" sz="1200" dirty="0">
                <a:latin typeface="Times-Roman"/>
              </a:rPr>
              <a:t>to </a:t>
            </a:r>
            <a:r>
              <a:rPr lang="en-US" sz="1200" dirty="0" smtClean="0">
                <a:latin typeface="Times-Roman"/>
              </a:rPr>
              <a:t>the value </a:t>
            </a:r>
            <a:r>
              <a:rPr lang="en-US" sz="1200" dirty="0">
                <a:latin typeface="Times-Roman"/>
              </a:rPr>
              <a:t>of the high-order digit position of an </a:t>
            </a:r>
            <a:r>
              <a:rPr lang="en-US" sz="1200" dirty="0">
                <a:latin typeface="MT2MIT"/>
              </a:rPr>
              <a:t>m</a:t>
            </a:r>
            <a:r>
              <a:rPr lang="en-US" sz="1200" dirty="0">
                <a:latin typeface="Times-Roman"/>
              </a:rPr>
              <a:t>-digit window</a:t>
            </a:r>
            <a:r>
              <a:rPr lang="en-US" dirty="0">
                <a:latin typeface="Times-Roman"/>
              </a:rPr>
              <a:t>.</a:t>
            </a:r>
            <a:endParaRPr lang="en-US" dirty="0"/>
          </a:p>
        </p:txBody>
      </p:sp>
    </p:spTree>
    <p:extLst>
      <p:ext uri="{BB962C8B-B14F-4D97-AF65-F5344CB8AC3E}">
        <p14:creationId xmlns:p14="http://schemas.microsoft.com/office/powerpoint/2010/main" val="298632498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normAutofit fontScale="90000"/>
          </a:bodyPr>
          <a:lstStyle/>
          <a:p>
            <a:pPr eaLnBrk="1" hangingPunct="1"/>
            <a:r>
              <a:rPr lang="en-US" sz="4000" smtClean="0"/>
              <a:t>The Rabin-Karp Algorithm (Cont’d)</a:t>
            </a:r>
          </a:p>
        </p:txBody>
      </p:sp>
      <p:sp>
        <p:nvSpPr>
          <p:cNvPr id="251907" name="Rectangle 3"/>
          <p:cNvSpPr>
            <a:spLocks noGrp="1" noChangeArrowheads="1"/>
          </p:cNvSpPr>
          <p:nvPr>
            <p:ph type="body" idx="1"/>
          </p:nvPr>
        </p:nvSpPr>
        <p:spPr>
          <a:xfrm>
            <a:off x="0" y="1524000"/>
            <a:ext cx="9144000" cy="5105400"/>
          </a:xfrm>
        </p:spPr>
        <p:txBody>
          <a:bodyPr/>
          <a:lstStyle/>
          <a:p>
            <a:pPr eaLnBrk="1" hangingPunct="1"/>
            <a:r>
              <a:rPr lang="en-US" b="0" smtClean="0"/>
              <a:t>It takes </a:t>
            </a:r>
            <a:r>
              <a:rPr lang="el-GR" smtClean="0">
                <a:solidFill>
                  <a:srgbClr val="9900CC"/>
                </a:solidFill>
                <a:cs typeface="Arial" charset="0"/>
              </a:rPr>
              <a:t>Θ</a:t>
            </a:r>
            <a:r>
              <a:rPr lang="en-US" smtClean="0">
                <a:solidFill>
                  <a:srgbClr val="9900CC"/>
                </a:solidFill>
                <a:cs typeface="Arial" charset="0"/>
              </a:rPr>
              <a:t>(m) preprocessing time </a:t>
            </a:r>
            <a:r>
              <a:rPr lang="en-US" b="0" smtClean="0">
                <a:cs typeface="Arial" charset="0"/>
              </a:rPr>
              <a:t>and </a:t>
            </a:r>
            <a:r>
              <a:rPr lang="el-GR" smtClean="0">
                <a:solidFill>
                  <a:srgbClr val="9900CC"/>
                </a:solidFill>
                <a:cs typeface="Arial" charset="0"/>
              </a:rPr>
              <a:t>Θ</a:t>
            </a:r>
            <a:r>
              <a:rPr lang="en-US" smtClean="0">
                <a:solidFill>
                  <a:srgbClr val="9900CC"/>
                </a:solidFill>
                <a:cs typeface="Arial" charset="0"/>
              </a:rPr>
              <a:t>((n-m+1)m) matching time</a:t>
            </a:r>
            <a:r>
              <a:rPr lang="en-US" b="0" smtClean="0">
                <a:cs typeface="Arial" charset="0"/>
              </a:rPr>
              <a:t> in the </a:t>
            </a:r>
            <a:r>
              <a:rPr lang="en-US" smtClean="0">
                <a:solidFill>
                  <a:srgbClr val="FC0128"/>
                </a:solidFill>
                <a:cs typeface="Arial" charset="0"/>
              </a:rPr>
              <a:t>worst case</a:t>
            </a:r>
            <a:r>
              <a:rPr lang="en-US" b="0" smtClean="0">
                <a:cs typeface="Arial" charset="0"/>
              </a:rPr>
              <a:t>.</a:t>
            </a:r>
          </a:p>
          <a:p>
            <a:pPr eaLnBrk="1" hangingPunct="1"/>
            <a:endParaRPr lang="en-US" b="0" smtClean="0">
              <a:cs typeface="Arial" charset="0"/>
            </a:endParaRPr>
          </a:p>
          <a:p>
            <a:pPr eaLnBrk="1" hangingPunct="1"/>
            <a:r>
              <a:rPr lang="en-US" b="0" smtClean="0">
                <a:cs typeface="Arial" charset="0"/>
              </a:rPr>
              <a:t>In many applications, we expect few valid shifts (some constant c), then the running time is </a:t>
            </a:r>
            <a:r>
              <a:rPr lang="en-US" smtClean="0">
                <a:solidFill>
                  <a:srgbClr val="9900CC"/>
                </a:solidFill>
                <a:cs typeface="Arial" charset="0"/>
              </a:rPr>
              <a:t>O((n-m+1) + cm) </a:t>
            </a:r>
            <a:r>
              <a:rPr lang="en-US" b="0" smtClean="0">
                <a:cs typeface="Arial" charset="0"/>
              </a:rPr>
              <a:t>+ time for spurious hits</a:t>
            </a:r>
          </a:p>
          <a:p>
            <a:pPr eaLnBrk="1" hangingPunct="1"/>
            <a:endParaRPr lang="en-US" b="0" smtClean="0">
              <a:cs typeface="Arial" charset="0"/>
            </a:endParaRPr>
          </a:p>
          <a:p>
            <a:pPr eaLnBrk="1" hangingPunct="1"/>
            <a:r>
              <a:rPr lang="en-US" b="0" smtClean="0">
                <a:cs typeface="Arial" charset="0"/>
              </a:rPr>
              <a:t>and if q is large enough (</a:t>
            </a:r>
            <a:r>
              <a:rPr lang="en-US" b="0" i="1" smtClean="0">
                <a:cs typeface="Arial" charset="0"/>
              </a:rPr>
              <a:t>q≥m),</a:t>
            </a:r>
            <a:r>
              <a:rPr lang="en-US" b="0" smtClean="0">
                <a:cs typeface="Arial" charset="0"/>
              </a:rPr>
              <a:t> we can reduce spurious hits, which gives us </a:t>
            </a:r>
            <a:r>
              <a:rPr lang="en-US" smtClean="0">
                <a:solidFill>
                  <a:srgbClr val="9900CC"/>
                </a:solidFill>
                <a:cs typeface="Arial" charset="0"/>
              </a:rPr>
              <a:t>O(n+m)</a:t>
            </a:r>
            <a:r>
              <a:rPr lang="en-US" b="0" smtClean="0">
                <a:cs typeface="Arial" charset="0"/>
              </a:rPr>
              <a:t> running time.</a:t>
            </a:r>
            <a:endParaRPr lang="el-GR" b="0" smtClean="0">
              <a:cs typeface="Arial" charset="0"/>
            </a:endParaRPr>
          </a:p>
        </p:txBody>
      </p:sp>
    </p:spTree>
    <p:extLst>
      <p:ext uri="{BB962C8B-B14F-4D97-AF65-F5344CB8AC3E}">
        <p14:creationId xmlns:p14="http://schemas.microsoft.com/office/powerpoint/2010/main" val="8928261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190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190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190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1907"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0120"/>
            <a:ext cx="8530066" cy="1000720"/>
          </a:xfrm>
        </p:spPr>
        <p:style>
          <a:lnRef idx="1">
            <a:schemeClr val="accent1"/>
          </a:lnRef>
          <a:fillRef idx="3">
            <a:schemeClr val="accent1"/>
          </a:fillRef>
          <a:effectRef idx="2">
            <a:schemeClr val="accent1"/>
          </a:effectRef>
          <a:fontRef idx="minor">
            <a:schemeClr val="lt1"/>
          </a:fontRef>
        </p:style>
        <p:txBody>
          <a:bodyPr lIns="181289" tIns="90644" rIns="181289" bIns="90644">
            <a:normAutofit/>
          </a:bodyPr>
          <a:lstStyle/>
          <a:p>
            <a:pPr algn="ctr"/>
            <a:r>
              <a:rPr lang="en-US" sz="4800" dirty="0" smtClean="0"/>
              <a:t>Reference</a:t>
            </a:r>
            <a:endParaRPr lang="en-US" sz="4800" dirty="0"/>
          </a:p>
        </p:txBody>
      </p:sp>
      <p:sp>
        <p:nvSpPr>
          <p:cNvPr id="3" name="Text Placeholder 2"/>
          <p:cNvSpPr>
            <a:spLocks noGrp="1"/>
          </p:cNvSpPr>
          <p:nvPr>
            <p:ph type="body" idx="1"/>
          </p:nvPr>
        </p:nvSpPr>
        <p:spPr>
          <a:xfrm>
            <a:off x="638468" y="2367458"/>
            <a:ext cx="7759805" cy="1646746"/>
          </a:xfrm>
        </p:spPr>
        <p:txBody>
          <a:bodyPr lIns="181289" tIns="90644" rIns="181289" bIns="90644"/>
          <a:lstStyle/>
          <a:p>
            <a:r>
              <a:rPr lang="en-US" sz="3600" b="1" dirty="0"/>
              <a:t>Introduction to Algorithms</a:t>
            </a:r>
          </a:p>
          <a:p>
            <a:pPr lvl="1"/>
            <a:r>
              <a:rPr lang="en-US" dirty="0"/>
              <a:t>Thomas H. </a:t>
            </a:r>
            <a:r>
              <a:rPr lang="en-US" dirty="0" err="1"/>
              <a:t>Cormen</a:t>
            </a:r>
            <a:endParaRPr lang="en-US" dirty="0"/>
          </a:p>
          <a:p>
            <a:pPr lvl="1"/>
            <a:r>
              <a:rPr lang="en-US" dirty="0"/>
              <a:t>Chapter # </a:t>
            </a:r>
            <a:r>
              <a:rPr lang="en-US" dirty="0" smtClean="0"/>
              <a:t>32</a:t>
            </a:r>
            <a:endParaRPr lang="en-US" dirty="0"/>
          </a:p>
        </p:txBody>
      </p:sp>
      <p:sp>
        <p:nvSpPr>
          <p:cNvPr id="4" name="Slide Number Placeholder 3"/>
          <p:cNvSpPr>
            <a:spLocks noGrp="1"/>
          </p:cNvSpPr>
          <p:nvPr>
            <p:ph type="sldNum" sz="quarter" idx="15"/>
          </p:nvPr>
        </p:nvSpPr>
        <p:spPr/>
        <p:txBody>
          <a:bodyPr/>
          <a:lstStyle/>
          <a:p>
            <a:fld id="{D46B8EC2-79DC-4D91-A125-9987AE897EFA}" type="slidenum">
              <a:rPr lang="en-US" smtClean="0"/>
              <a:t>38</a:t>
            </a:fld>
            <a:endParaRPr lang="en-US"/>
          </a:p>
        </p:txBody>
      </p:sp>
    </p:spTree>
    <p:extLst>
      <p:ext uri="{BB962C8B-B14F-4D97-AF65-F5344CB8AC3E}">
        <p14:creationId xmlns:p14="http://schemas.microsoft.com/office/powerpoint/2010/main" val="19637446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style>
          <a:lnRef idx="3">
            <a:schemeClr val="lt1"/>
          </a:lnRef>
          <a:fillRef idx="1">
            <a:schemeClr val="accent1"/>
          </a:fillRef>
          <a:effectRef idx="1">
            <a:schemeClr val="accent1"/>
          </a:effectRef>
          <a:fontRef idx="minor">
            <a:schemeClr val="lt1"/>
          </a:fontRef>
        </p:style>
        <p:txBody>
          <a:bodyPr>
            <a:normAutofit/>
          </a:bodyPr>
          <a:lstStyle/>
          <a:p>
            <a:pPr eaLnBrk="1" hangingPunct="1"/>
            <a:r>
              <a:rPr lang="en-US" sz="3600" dirty="0" smtClean="0"/>
              <a:t>String Matching: Introduction</a:t>
            </a:r>
          </a:p>
        </p:txBody>
      </p:sp>
      <p:sp>
        <p:nvSpPr>
          <p:cNvPr id="228355" name="Rectangle 3"/>
          <p:cNvSpPr>
            <a:spLocks noGrp="1" noChangeArrowheads="1"/>
          </p:cNvSpPr>
          <p:nvPr>
            <p:ph type="body" idx="1"/>
          </p:nvPr>
        </p:nvSpPr>
        <p:spPr>
          <a:xfrm>
            <a:off x="457200" y="1600200"/>
            <a:ext cx="7848600" cy="4873752"/>
          </a:xfrm>
        </p:spPr>
        <p:txBody>
          <a:bodyPr>
            <a:normAutofit/>
          </a:bodyPr>
          <a:lstStyle/>
          <a:p>
            <a:pPr eaLnBrk="1" hangingPunct="1">
              <a:lnSpc>
                <a:spcPct val="90000"/>
              </a:lnSpc>
            </a:pPr>
            <a:r>
              <a:rPr lang="en-US" sz="2800" dirty="0" smtClean="0"/>
              <a:t>Two Types:</a:t>
            </a:r>
          </a:p>
          <a:p>
            <a:pPr lvl="1" eaLnBrk="1" hangingPunct="1">
              <a:lnSpc>
                <a:spcPct val="90000"/>
              </a:lnSpc>
            </a:pPr>
            <a:r>
              <a:rPr lang="en-US" sz="2800" b="1" dirty="0" smtClean="0">
                <a:solidFill>
                  <a:srgbClr val="FF0000"/>
                </a:solidFill>
              </a:rPr>
              <a:t>Exact String Matching</a:t>
            </a:r>
          </a:p>
          <a:p>
            <a:pPr lvl="1" eaLnBrk="1" hangingPunct="1">
              <a:lnSpc>
                <a:spcPct val="90000"/>
              </a:lnSpc>
            </a:pPr>
            <a:r>
              <a:rPr lang="en-US" sz="2800" b="1" dirty="0" smtClean="0">
                <a:solidFill>
                  <a:srgbClr val="FF0000"/>
                </a:solidFill>
              </a:rPr>
              <a:t>Approximate String Matching</a:t>
            </a:r>
          </a:p>
          <a:p>
            <a:pPr eaLnBrk="1" hangingPunct="1">
              <a:lnSpc>
                <a:spcPct val="90000"/>
              </a:lnSpc>
            </a:pPr>
            <a:endParaRPr lang="en-US" dirty="0" smtClean="0"/>
          </a:p>
          <a:p>
            <a:pPr eaLnBrk="1" hangingPunct="1">
              <a:lnSpc>
                <a:spcPct val="90000"/>
              </a:lnSpc>
            </a:pPr>
            <a:endParaRPr lang="en-US" dirty="0" smtClean="0"/>
          </a:p>
        </p:txBody>
      </p:sp>
    </p:spTree>
    <p:extLst>
      <p:ext uri="{BB962C8B-B14F-4D97-AF65-F5344CB8AC3E}">
        <p14:creationId xmlns:p14="http://schemas.microsoft.com/office/powerpoint/2010/main" val="18734987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835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835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2835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835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style>
          <a:lnRef idx="1">
            <a:schemeClr val="accent5"/>
          </a:lnRef>
          <a:fillRef idx="2">
            <a:schemeClr val="accent5"/>
          </a:fillRef>
          <a:effectRef idx="1">
            <a:schemeClr val="accent5"/>
          </a:effectRef>
          <a:fontRef idx="minor">
            <a:schemeClr val="dk1"/>
          </a:fontRef>
        </p:style>
        <p:txBody>
          <a:bodyPr>
            <a:noAutofit/>
          </a:bodyPr>
          <a:lstStyle/>
          <a:p>
            <a:pPr eaLnBrk="1" hangingPunct="1"/>
            <a:r>
              <a:rPr lang="en-US" sz="3200" b="1" dirty="0" smtClean="0"/>
              <a:t>Exact String Matching Problem</a:t>
            </a:r>
          </a:p>
        </p:txBody>
      </p:sp>
      <p:sp>
        <p:nvSpPr>
          <p:cNvPr id="229379" name="Rectangle 3"/>
          <p:cNvSpPr>
            <a:spLocks noGrp="1" noChangeArrowheads="1"/>
          </p:cNvSpPr>
          <p:nvPr>
            <p:ph type="body" idx="1"/>
          </p:nvPr>
        </p:nvSpPr>
        <p:spPr>
          <a:xfrm>
            <a:off x="228600" y="1752600"/>
            <a:ext cx="8915400" cy="4953000"/>
          </a:xfrm>
        </p:spPr>
        <p:txBody>
          <a:bodyPr/>
          <a:lstStyle/>
          <a:p>
            <a:pPr eaLnBrk="1" hangingPunct="1">
              <a:lnSpc>
                <a:spcPct val="90000"/>
              </a:lnSpc>
            </a:pPr>
            <a:r>
              <a:rPr lang="en-US" dirty="0" smtClean="0"/>
              <a:t>Assume text is any array </a:t>
            </a:r>
            <a:r>
              <a:rPr lang="en-US" b="1" i="1" dirty="0" smtClean="0">
                <a:solidFill>
                  <a:schemeClr val="accent6">
                    <a:lumMod val="75000"/>
                  </a:schemeClr>
                </a:solidFill>
              </a:rPr>
              <a:t>T[1..n]</a:t>
            </a:r>
            <a:r>
              <a:rPr lang="en-US" b="1" dirty="0" smtClean="0">
                <a:solidFill>
                  <a:schemeClr val="accent6">
                    <a:lumMod val="75000"/>
                  </a:schemeClr>
                </a:solidFill>
              </a:rPr>
              <a:t> </a:t>
            </a:r>
            <a:r>
              <a:rPr lang="en-US" dirty="0" smtClean="0"/>
              <a:t>of length </a:t>
            </a:r>
            <a:r>
              <a:rPr lang="en-US" i="1" dirty="0" smtClean="0"/>
              <a:t>n</a:t>
            </a:r>
          </a:p>
          <a:p>
            <a:pPr eaLnBrk="1" hangingPunct="1">
              <a:lnSpc>
                <a:spcPct val="90000"/>
              </a:lnSpc>
            </a:pPr>
            <a:r>
              <a:rPr lang="en-US" dirty="0" smtClean="0"/>
              <a:t>pattern is an array </a:t>
            </a:r>
            <a:r>
              <a:rPr lang="en-US" i="1" dirty="0" smtClean="0">
                <a:solidFill>
                  <a:schemeClr val="accent6">
                    <a:lumMod val="75000"/>
                  </a:schemeClr>
                </a:solidFill>
              </a:rPr>
              <a:t>P[1..m]</a:t>
            </a:r>
            <a:r>
              <a:rPr lang="en-US" dirty="0" smtClean="0">
                <a:solidFill>
                  <a:schemeClr val="accent6">
                    <a:lumMod val="75000"/>
                  </a:schemeClr>
                </a:solidFill>
              </a:rPr>
              <a:t> </a:t>
            </a:r>
            <a:r>
              <a:rPr lang="en-US" dirty="0" smtClean="0"/>
              <a:t>of length </a:t>
            </a:r>
            <a:r>
              <a:rPr lang="en-US" i="1" dirty="0" err="1" smtClean="0"/>
              <a:t>m</a:t>
            </a:r>
            <a:r>
              <a:rPr lang="en-US" i="1" dirty="0" err="1" smtClean="0">
                <a:cs typeface="Arial" charset="0"/>
              </a:rPr>
              <a:t>≤n</a:t>
            </a:r>
            <a:endParaRPr lang="en-US" i="1" dirty="0" smtClean="0">
              <a:cs typeface="Arial" charset="0"/>
            </a:endParaRPr>
          </a:p>
          <a:p>
            <a:pPr eaLnBrk="1" hangingPunct="1">
              <a:lnSpc>
                <a:spcPct val="90000"/>
              </a:lnSpc>
              <a:buFont typeface="Wingdings" pitchFamily="2" charset="2"/>
              <a:buNone/>
            </a:pPr>
            <a:endParaRPr lang="en-US" dirty="0" smtClean="0">
              <a:cs typeface="Arial" charset="0"/>
            </a:endParaRPr>
          </a:p>
          <a:p>
            <a:pPr eaLnBrk="1" hangingPunct="1">
              <a:lnSpc>
                <a:spcPct val="90000"/>
              </a:lnSpc>
            </a:pPr>
            <a:r>
              <a:rPr lang="en-US" dirty="0" smtClean="0">
                <a:cs typeface="Arial" charset="0"/>
              </a:rPr>
              <a:t>Elements of </a:t>
            </a:r>
            <a:r>
              <a:rPr lang="en-US" b="1" i="1" dirty="0" smtClean="0">
                <a:solidFill>
                  <a:schemeClr val="accent6">
                    <a:lumMod val="75000"/>
                  </a:schemeClr>
                </a:solidFill>
                <a:cs typeface="Arial" charset="0"/>
              </a:rPr>
              <a:t>T</a:t>
            </a:r>
            <a:r>
              <a:rPr lang="en-US" b="1" dirty="0" smtClean="0">
                <a:solidFill>
                  <a:schemeClr val="accent6">
                    <a:lumMod val="75000"/>
                  </a:schemeClr>
                </a:solidFill>
                <a:cs typeface="Arial" charset="0"/>
              </a:rPr>
              <a:t> &amp; </a:t>
            </a:r>
            <a:r>
              <a:rPr lang="en-US" b="1" i="1" dirty="0" smtClean="0">
                <a:solidFill>
                  <a:schemeClr val="accent6">
                    <a:lumMod val="75000"/>
                  </a:schemeClr>
                </a:solidFill>
                <a:cs typeface="Arial" charset="0"/>
              </a:rPr>
              <a:t>P</a:t>
            </a:r>
            <a:r>
              <a:rPr lang="en-US" b="1" dirty="0" smtClean="0">
                <a:solidFill>
                  <a:schemeClr val="accent6">
                    <a:lumMod val="75000"/>
                  </a:schemeClr>
                </a:solidFill>
                <a:cs typeface="Arial" charset="0"/>
              </a:rPr>
              <a:t> </a:t>
            </a:r>
            <a:r>
              <a:rPr lang="en-US" dirty="0" smtClean="0">
                <a:cs typeface="Arial" charset="0"/>
              </a:rPr>
              <a:t>are characters drawn from a finite alphabet</a:t>
            </a:r>
          </a:p>
          <a:p>
            <a:pPr marL="0" indent="0" eaLnBrk="1" hangingPunct="1">
              <a:lnSpc>
                <a:spcPct val="90000"/>
              </a:lnSpc>
              <a:buNone/>
            </a:pPr>
            <a:r>
              <a:rPr lang="en-US" dirty="0">
                <a:cs typeface="Arial" charset="0"/>
              </a:rPr>
              <a:t>	</a:t>
            </a:r>
            <a:r>
              <a:rPr lang="en-US" dirty="0" smtClean="0">
                <a:cs typeface="Arial" charset="0"/>
              </a:rPr>
              <a:t>	</a:t>
            </a:r>
            <a:r>
              <a:rPr lang="en-US" b="1" dirty="0" smtClean="0">
                <a:cs typeface="Arial" charset="0"/>
              </a:rPr>
              <a:t> </a:t>
            </a:r>
            <a:r>
              <a:rPr lang="en-US" sz="3200" b="1" dirty="0" smtClean="0">
                <a:cs typeface="Arial" charset="0"/>
              </a:rPr>
              <a:t>∑. e.g., ∑ = {0,1} </a:t>
            </a:r>
          </a:p>
          <a:p>
            <a:pPr marL="0" indent="0" eaLnBrk="1" hangingPunct="1">
              <a:lnSpc>
                <a:spcPct val="90000"/>
              </a:lnSpc>
              <a:buNone/>
            </a:pPr>
            <a:r>
              <a:rPr lang="en-US" sz="3200" b="1" dirty="0">
                <a:cs typeface="Arial" charset="0"/>
              </a:rPr>
              <a:t>	</a:t>
            </a:r>
            <a:r>
              <a:rPr lang="en-US" sz="3200" b="1" dirty="0" smtClean="0">
                <a:cs typeface="Arial" charset="0"/>
              </a:rPr>
              <a:t>		or ∑= {</a:t>
            </a:r>
            <a:r>
              <a:rPr lang="en-US" sz="3200" b="1" dirty="0" err="1" smtClean="0">
                <a:cs typeface="Arial" charset="0"/>
              </a:rPr>
              <a:t>a,b</a:t>
            </a:r>
            <a:r>
              <a:rPr lang="en-US" sz="3200" b="1" dirty="0" smtClean="0">
                <a:cs typeface="Arial" charset="0"/>
              </a:rPr>
              <a:t>,…,z}</a:t>
            </a:r>
            <a:r>
              <a:rPr lang="en-US" sz="3200" dirty="0" smtClean="0">
                <a:cs typeface="Arial" charset="0"/>
              </a:rPr>
              <a:t>. </a:t>
            </a:r>
          </a:p>
          <a:p>
            <a:pPr marL="0" indent="0" eaLnBrk="1" hangingPunct="1">
              <a:lnSpc>
                <a:spcPct val="90000"/>
              </a:lnSpc>
              <a:buNone/>
            </a:pPr>
            <a:endParaRPr lang="en-US" dirty="0" smtClean="0">
              <a:cs typeface="Arial" charset="0"/>
            </a:endParaRPr>
          </a:p>
          <a:p>
            <a:pPr eaLnBrk="1" hangingPunct="1">
              <a:lnSpc>
                <a:spcPct val="90000"/>
              </a:lnSpc>
            </a:pPr>
            <a:r>
              <a:rPr lang="en-US" i="1" dirty="0" smtClean="0">
                <a:cs typeface="Arial" charset="0"/>
              </a:rPr>
              <a:t>P</a:t>
            </a:r>
            <a:r>
              <a:rPr lang="en-US" dirty="0" smtClean="0">
                <a:cs typeface="Arial" charset="0"/>
              </a:rPr>
              <a:t> &amp; </a:t>
            </a:r>
            <a:r>
              <a:rPr lang="en-US" i="1" dirty="0" smtClean="0">
                <a:cs typeface="Arial" charset="0"/>
              </a:rPr>
              <a:t>T</a:t>
            </a:r>
            <a:r>
              <a:rPr lang="en-US" dirty="0" smtClean="0">
                <a:cs typeface="Arial" charset="0"/>
              </a:rPr>
              <a:t> are </a:t>
            </a:r>
            <a:r>
              <a:rPr lang="en-US" i="1" dirty="0" smtClean="0">
                <a:cs typeface="Arial" charset="0"/>
              </a:rPr>
              <a:t>strings</a:t>
            </a:r>
            <a:r>
              <a:rPr lang="en-US" dirty="0" smtClean="0">
                <a:cs typeface="Arial" charset="0"/>
              </a:rPr>
              <a:t> of characters.</a:t>
            </a:r>
          </a:p>
          <a:p>
            <a:pPr eaLnBrk="1" hangingPunct="1">
              <a:lnSpc>
                <a:spcPct val="90000"/>
              </a:lnSpc>
            </a:pPr>
            <a:endParaRPr lang="en-US" dirty="0" smtClean="0">
              <a:cs typeface="Arial" charset="0"/>
            </a:endParaRPr>
          </a:p>
        </p:txBody>
      </p:sp>
    </p:spTree>
    <p:extLst>
      <p:ext uri="{BB962C8B-B14F-4D97-AF65-F5344CB8AC3E}">
        <p14:creationId xmlns:p14="http://schemas.microsoft.com/office/powerpoint/2010/main" val="26077342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937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937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937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937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9379">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2937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379"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a:hlinkClick r:id="rId2"/>
              </a:rPr>
              <a:t>http://whocouldthat.be/visualizing-string-matching/</a:t>
            </a:r>
            <a:endParaRPr lang="en-US" dirty="0"/>
          </a:p>
        </p:txBody>
      </p:sp>
      <p:sp>
        <p:nvSpPr>
          <p:cNvPr id="4" name="Slide Number Placeholder 3"/>
          <p:cNvSpPr>
            <a:spLocks noGrp="1"/>
          </p:cNvSpPr>
          <p:nvPr>
            <p:ph type="sldNum" sz="quarter" idx="15"/>
          </p:nvPr>
        </p:nvSpPr>
        <p:spPr/>
        <p:txBody>
          <a:bodyPr/>
          <a:lstStyle/>
          <a:p>
            <a:fld id="{D46B8EC2-79DC-4D91-A125-9987AE897EFA}" type="slidenum">
              <a:rPr lang="en-US" smtClean="0"/>
              <a:t>6</a:t>
            </a:fld>
            <a:endParaRPr lang="en-US"/>
          </a:p>
        </p:txBody>
      </p:sp>
    </p:spTree>
    <p:extLst>
      <p:ext uri="{BB962C8B-B14F-4D97-AF65-F5344CB8AC3E}">
        <p14:creationId xmlns:p14="http://schemas.microsoft.com/office/powerpoint/2010/main" val="5371678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p:nvPr/>
        </p:nvSpPr>
        <p:spPr>
          <a:xfrm>
            <a:off x="821177" y="3962400"/>
            <a:ext cx="1175657" cy="1702389"/>
          </a:xfrm>
          <a:prstGeom prst="rect">
            <a:avLst/>
          </a:prstGeom>
        </p:spPr>
        <p:txBody>
          <a:bodyPr vert="horz" wrap="square" lIns="0" tIns="17145" rIns="0" bIns="0" rtlCol="0">
            <a:spAutoFit/>
          </a:bodyPr>
          <a:lstStyle/>
          <a:p>
            <a:pPr marL="12700">
              <a:lnSpc>
                <a:spcPct val="100000"/>
              </a:lnSpc>
              <a:spcBef>
                <a:spcPts val="135"/>
              </a:spcBef>
            </a:pPr>
            <a:r>
              <a:rPr sz="2250" spc="20" dirty="0">
                <a:latin typeface="Times New Roman"/>
                <a:cs typeface="Times New Roman"/>
              </a:rPr>
              <a:t>T</a:t>
            </a:r>
            <a:endParaRPr sz="2250" dirty="0">
              <a:latin typeface="Times New Roman"/>
              <a:cs typeface="Times New Roman"/>
            </a:endParaRPr>
          </a:p>
          <a:p>
            <a:pPr>
              <a:lnSpc>
                <a:spcPct val="100000"/>
              </a:lnSpc>
            </a:pPr>
            <a:endParaRPr sz="2500" dirty="0">
              <a:latin typeface="Times New Roman"/>
              <a:cs typeface="Times New Roman"/>
            </a:endParaRPr>
          </a:p>
          <a:p>
            <a:pPr>
              <a:lnSpc>
                <a:spcPct val="100000"/>
              </a:lnSpc>
              <a:spcBef>
                <a:spcPts val="30"/>
              </a:spcBef>
            </a:pPr>
            <a:endParaRPr sz="2200" dirty="0">
              <a:latin typeface="Times New Roman"/>
              <a:cs typeface="Times New Roman"/>
            </a:endParaRPr>
          </a:p>
          <a:p>
            <a:pPr marL="509905">
              <a:lnSpc>
                <a:spcPts val="2245"/>
              </a:lnSpc>
            </a:pPr>
            <a:r>
              <a:rPr sz="1950" spc="5" dirty="0">
                <a:latin typeface="Courier New"/>
                <a:cs typeface="Courier New"/>
              </a:rPr>
              <a:t>s=2</a:t>
            </a:r>
            <a:endParaRPr sz="1950" dirty="0">
              <a:latin typeface="Courier New"/>
              <a:cs typeface="Courier New"/>
            </a:endParaRPr>
          </a:p>
          <a:p>
            <a:pPr marL="12700">
              <a:lnSpc>
                <a:spcPts val="2605"/>
              </a:lnSpc>
            </a:pPr>
            <a:r>
              <a:rPr sz="2250" spc="15" dirty="0">
                <a:latin typeface="Times New Roman"/>
                <a:cs typeface="Times New Roman"/>
              </a:rPr>
              <a:t>P</a:t>
            </a:r>
            <a:endParaRPr sz="2250" dirty="0">
              <a:latin typeface="Times New Roman"/>
              <a:cs typeface="Times New Roman"/>
            </a:endParaRPr>
          </a:p>
        </p:txBody>
      </p:sp>
      <p:grpSp>
        <p:nvGrpSpPr>
          <p:cNvPr id="10" name="object 10"/>
          <p:cNvGrpSpPr/>
          <p:nvPr/>
        </p:nvGrpSpPr>
        <p:grpSpPr>
          <a:xfrm>
            <a:off x="1572676" y="5453532"/>
            <a:ext cx="861380" cy="53349"/>
            <a:chOff x="1299641" y="8503470"/>
            <a:chExt cx="711835" cy="83185"/>
          </a:xfrm>
        </p:grpSpPr>
        <p:sp>
          <p:nvSpPr>
            <p:cNvPr id="11" name="object 11"/>
            <p:cNvSpPr/>
            <p:nvPr/>
          </p:nvSpPr>
          <p:spPr>
            <a:xfrm>
              <a:off x="1299641" y="8540455"/>
              <a:ext cx="701040" cy="10795"/>
            </a:xfrm>
            <a:custGeom>
              <a:avLst/>
              <a:gdLst/>
              <a:ahLst/>
              <a:cxnLst/>
              <a:rect l="l" t="t" r="r" b="b"/>
              <a:pathLst>
                <a:path w="701039" h="10795">
                  <a:moveTo>
                    <a:pt x="680591" y="0"/>
                  </a:moveTo>
                  <a:lnTo>
                    <a:pt x="0" y="0"/>
                  </a:lnTo>
                  <a:lnTo>
                    <a:pt x="0" y="10367"/>
                  </a:lnTo>
                  <a:lnTo>
                    <a:pt x="679669" y="10367"/>
                  </a:lnTo>
                  <a:lnTo>
                    <a:pt x="700874" y="5184"/>
                  </a:lnTo>
                  <a:lnTo>
                    <a:pt x="680591" y="0"/>
                  </a:lnTo>
                  <a:close/>
                </a:path>
              </a:pathLst>
            </a:custGeom>
            <a:solidFill>
              <a:srgbClr val="000000"/>
            </a:solidFill>
          </p:spPr>
          <p:txBody>
            <a:bodyPr wrap="square" lIns="0" tIns="0" rIns="0" bIns="0" rtlCol="0"/>
            <a:lstStyle/>
            <a:p>
              <a:endParaRPr/>
            </a:p>
          </p:txBody>
        </p:sp>
        <p:sp>
          <p:nvSpPr>
            <p:cNvPr id="12" name="object 12"/>
            <p:cNvSpPr/>
            <p:nvPr/>
          </p:nvSpPr>
          <p:spPr>
            <a:xfrm>
              <a:off x="1876094" y="8513838"/>
              <a:ext cx="124460" cy="62230"/>
            </a:xfrm>
            <a:custGeom>
              <a:avLst/>
              <a:gdLst/>
              <a:ahLst/>
              <a:cxnLst/>
              <a:rect l="l" t="t" r="r" b="b"/>
              <a:pathLst>
                <a:path w="124460" h="62229">
                  <a:moveTo>
                    <a:pt x="0" y="62217"/>
                  </a:moveTo>
                  <a:lnTo>
                    <a:pt x="124421" y="31800"/>
                  </a:lnTo>
                  <a:lnTo>
                    <a:pt x="0" y="0"/>
                  </a:lnTo>
                </a:path>
              </a:pathLst>
            </a:custGeom>
            <a:ln w="20735">
              <a:solidFill>
                <a:srgbClr val="000000"/>
              </a:solidFill>
            </a:ln>
          </p:spPr>
          <p:txBody>
            <a:bodyPr wrap="square" lIns="0" tIns="0" rIns="0" bIns="0" rtlCol="0"/>
            <a:lstStyle/>
            <a:p>
              <a:endParaRPr/>
            </a:p>
          </p:txBody>
        </p:sp>
      </p:grpSp>
      <p:graphicFrame>
        <p:nvGraphicFramePr>
          <p:cNvPr id="13" name="object 13"/>
          <p:cNvGraphicFramePr>
            <a:graphicFrameLocks noGrp="1"/>
          </p:cNvGraphicFramePr>
          <p:nvPr>
            <p:extLst>
              <p:ext uri="{D42A27DB-BD31-4B8C-83A1-F6EECF244321}">
                <p14:modId xmlns:p14="http://schemas.microsoft.com/office/powerpoint/2010/main" val="683061355"/>
              </p:ext>
            </p:extLst>
          </p:nvPr>
        </p:nvGraphicFramePr>
        <p:xfrm>
          <a:off x="1566403" y="3962400"/>
          <a:ext cx="7120396" cy="1624565"/>
        </p:xfrm>
        <a:graphic>
          <a:graphicData uri="http://schemas.openxmlformats.org/drawingml/2006/table">
            <a:tbl>
              <a:tblPr firstRow="1" bandRow="1">
                <a:tableStyleId>{2D5ABB26-0587-4C30-8999-92F81FD0307C}</a:tableStyleId>
              </a:tblPr>
              <a:tblGrid>
                <a:gridCol w="484720">
                  <a:extLst>
                    <a:ext uri="{9D8B030D-6E8A-4147-A177-3AD203B41FA5}">
                      <a16:colId xmlns:a16="http://schemas.microsoft.com/office/drawing/2014/main" val="20000"/>
                    </a:ext>
                  </a:extLst>
                </a:gridCol>
                <a:gridCol w="475729">
                  <a:extLst>
                    <a:ext uri="{9D8B030D-6E8A-4147-A177-3AD203B41FA5}">
                      <a16:colId xmlns:a16="http://schemas.microsoft.com/office/drawing/2014/main" val="20001"/>
                    </a:ext>
                  </a:extLst>
                </a:gridCol>
                <a:gridCol w="240317">
                  <a:extLst>
                    <a:ext uri="{9D8B030D-6E8A-4147-A177-3AD203B41FA5}">
                      <a16:colId xmlns:a16="http://schemas.microsoft.com/office/drawing/2014/main" val="20002"/>
                    </a:ext>
                  </a:extLst>
                </a:gridCol>
                <a:gridCol w="244404">
                  <a:extLst>
                    <a:ext uri="{9D8B030D-6E8A-4147-A177-3AD203B41FA5}">
                      <a16:colId xmlns:a16="http://schemas.microsoft.com/office/drawing/2014/main" val="20003"/>
                    </a:ext>
                  </a:extLst>
                </a:gridCol>
                <a:gridCol w="235412">
                  <a:extLst>
                    <a:ext uri="{9D8B030D-6E8A-4147-A177-3AD203B41FA5}">
                      <a16:colId xmlns:a16="http://schemas.microsoft.com/office/drawing/2014/main" val="20004"/>
                    </a:ext>
                  </a:extLst>
                </a:gridCol>
                <a:gridCol w="244404">
                  <a:extLst>
                    <a:ext uri="{9D8B030D-6E8A-4147-A177-3AD203B41FA5}">
                      <a16:colId xmlns:a16="http://schemas.microsoft.com/office/drawing/2014/main" val="20005"/>
                    </a:ext>
                  </a:extLst>
                </a:gridCol>
                <a:gridCol w="235411">
                  <a:extLst>
                    <a:ext uri="{9D8B030D-6E8A-4147-A177-3AD203B41FA5}">
                      <a16:colId xmlns:a16="http://schemas.microsoft.com/office/drawing/2014/main" val="20006"/>
                    </a:ext>
                  </a:extLst>
                </a:gridCol>
                <a:gridCol w="244402">
                  <a:extLst>
                    <a:ext uri="{9D8B030D-6E8A-4147-A177-3AD203B41FA5}">
                      <a16:colId xmlns:a16="http://schemas.microsoft.com/office/drawing/2014/main" val="20007"/>
                    </a:ext>
                  </a:extLst>
                </a:gridCol>
                <a:gridCol w="235412">
                  <a:extLst>
                    <a:ext uri="{9D8B030D-6E8A-4147-A177-3AD203B41FA5}">
                      <a16:colId xmlns:a16="http://schemas.microsoft.com/office/drawing/2014/main" val="20008"/>
                    </a:ext>
                  </a:extLst>
                </a:gridCol>
                <a:gridCol w="248489">
                  <a:extLst>
                    <a:ext uri="{9D8B030D-6E8A-4147-A177-3AD203B41FA5}">
                      <a16:colId xmlns:a16="http://schemas.microsoft.com/office/drawing/2014/main" val="20009"/>
                    </a:ext>
                  </a:extLst>
                </a:gridCol>
                <a:gridCol w="475728">
                  <a:extLst>
                    <a:ext uri="{9D8B030D-6E8A-4147-A177-3AD203B41FA5}">
                      <a16:colId xmlns:a16="http://schemas.microsoft.com/office/drawing/2014/main" val="20010"/>
                    </a:ext>
                  </a:extLst>
                </a:gridCol>
                <a:gridCol w="479815">
                  <a:extLst>
                    <a:ext uri="{9D8B030D-6E8A-4147-A177-3AD203B41FA5}">
                      <a16:colId xmlns:a16="http://schemas.microsoft.com/office/drawing/2014/main" val="20011"/>
                    </a:ext>
                  </a:extLst>
                </a:gridCol>
                <a:gridCol w="479816">
                  <a:extLst>
                    <a:ext uri="{9D8B030D-6E8A-4147-A177-3AD203B41FA5}">
                      <a16:colId xmlns:a16="http://schemas.microsoft.com/office/drawing/2014/main" val="20012"/>
                    </a:ext>
                  </a:extLst>
                </a:gridCol>
                <a:gridCol w="483903">
                  <a:extLst>
                    <a:ext uri="{9D8B030D-6E8A-4147-A177-3AD203B41FA5}">
                      <a16:colId xmlns:a16="http://schemas.microsoft.com/office/drawing/2014/main" val="20013"/>
                    </a:ext>
                  </a:extLst>
                </a:gridCol>
                <a:gridCol w="2312434">
                  <a:extLst>
                    <a:ext uri="{9D8B030D-6E8A-4147-A177-3AD203B41FA5}">
                      <a16:colId xmlns:a16="http://schemas.microsoft.com/office/drawing/2014/main" val="20014"/>
                    </a:ext>
                  </a:extLst>
                </a:gridCol>
              </a:tblGrid>
              <a:tr h="421183">
                <a:tc>
                  <a:txBody>
                    <a:bodyPr/>
                    <a:lstStyle/>
                    <a:p>
                      <a:pPr marL="123825">
                        <a:lnSpc>
                          <a:spcPct val="100000"/>
                        </a:lnSpc>
                        <a:spcBef>
                          <a:spcPts val="200"/>
                        </a:spcBef>
                      </a:pPr>
                      <a:r>
                        <a:rPr sz="2400" b="1" i="1" dirty="0">
                          <a:latin typeface="Times New Roman"/>
                          <a:cs typeface="Times New Roman"/>
                        </a:rPr>
                        <a:t>b</a:t>
                      </a:r>
                      <a:endParaRPr sz="2400" dirty="0">
                        <a:latin typeface="Times New Roman"/>
                        <a:cs typeface="Times New Roman"/>
                      </a:endParaRPr>
                    </a:p>
                  </a:txBody>
                  <a:tcPr marL="0" marR="0" marT="16290" marB="0">
                    <a:lnL w="12700">
                      <a:solidFill>
                        <a:srgbClr val="000000"/>
                      </a:solidFill>
                      <a:prstDash val="solid"/>
                    </a:lnL>
                    <a:lnR w="19050">
                      <a:solidFill>
                        <a:srgbClr val="000000"/>
                      </a:solidFill>
                      <a:prstDash val="solid"/>
                    </a:lnR>
                    <a:lnT w="12700">
                      <a:solidFill>
                        <a:srgbClr val="000000"/>
                      </a:solidFill>
                      <a:prstDash val="solid"/>
                    </a:lnT>
                    <a:lnB w="12700">
                      <a:solidFill>
                        <a:srgbClr val="000000"/>
                      </a:solidFill>
                      <a:prstDash val="solid"/>
                    </a:lnB>
                  </a:tcPr>
                </a:tc>
                <a:tc>
                  <a:txBody>
                    <a:bodyPr/>
                    <a:lstStyle/>
                    <a:p>
                      <a:pPr marL="120650">
                        <a:lnSpc>
                          <a:spcPct val="100000"/>
                        </a:lnSpc>
                        <a:spcBef>
                          <a:spcPts val="200"/>
                        </a:spcBef>
                      </a:pPr>
                      <a:r>
                        <a:rPr sz="2400" b="1" i="1" dirty="0">
                          <a:latin typeface="Times New Roman"/>
                          <a:cs typeface="Times New Roman"/>
                        </a:rPr>
                        <a:t>a</a:t>
                      </a:r>
                      <a:endParaRPr sz="2400">
                        <a:latin typeface="Times New Roman"/>
                        <a:cs typeface="Times New Roman"/>
                      </a:endParaRPr>
                    </a:p>
                  </a:txBody>
                  <a:tcPr marL="0" marR="0" marT="16290" marB="0">
                    <a:lnL w="19050">
                      <a:solidFill>
                        <a:srgbClr val="000000"/>
                      </a:solidFill>
                      <a:prstDash val="solid"/>
                    </a:lnL>
                    <a:lnR w="53975">
                      <a:solidFill>
                        <a:srgbClr val="0000FF"/>
                      </a:solidFill>
                      <a:prstDash val="solid"/>
                    </a:lnR>
                    <a:lnT w="12700">
                      <a:solidFill>
                        <a:srgbClr val="000000"/>
                      </a:solidFill>
                      <a:prstDash val="solid"/>
                    </a:lnT>
                    <a:lnB w="12700">
                      <a:solidFill>
                        <a:srgbClr val="000000"/>
                      </a:solidFill>
                      <a:prstDash val="solid"/>
                    </a:lnB>
                  </a:tcPr>
                </a:tc>
                <a:tc gridSpan="2">
                  <a:txBody>
                    <a:bodyPr/>
                    <a:lstStyle/>
                    <a:p>
                      <a:pPr marL="123825">
                        <a:lnSpc>
                          <a:spcPct val="100000"/>
                        </a:lnSpc>
                        <a:spcBef>
                          <a:spcPts val="200"/>
                        </a:spcBef>
                      </a:pPr>
                      <a:r>
                        <a:rPr sz="2400" b="1" i="1" dirty="0">
                          <a:latin typeface="Times New Roman"/>
                          <a:cs typeface="Times New Roman"/>
                        </a:rPr>
                        <a:t>c</a:t>
                      </a:r>
                      <a:endParaRPr sz="2400">
                        <a:latin typeface="Times New Roman"/>
                        <a:cs typeface="Times New Roman"/>
                      </a:endParaRPr>
                    </a:p>
                  </a:txBody>
                  <a:tcPr marL="0" marR="0" marT="16290" marB="0">
                    <a:lnL w="53975">
                      <a:solidFill>
                        <a:srgbClr val="0000FF"/>
                      </a:solidFill>
                      <a:prstDash val="solid"/>
                    </a:lnL>
                    <a:lnR w="53975">
                      <a:solidFill>
                        <a:srgbClr val="0000FF"/>
                      </a:solidFill>
                      <a:prstDash val="solid"/>
                    </a:lnR>
                    <a:lnT w="53975">
                      <a:solidFill>
                        <a:srgbClr val="0000FF"/>
                      </a:solidFill>
                      <a:prstDash val="solid"/>
                    </a:lnT>
                    <a:lnB w="53975">
                      <a:solidFill>
                        <a:srgbClr val="0000FF"/>
                      </a:solidFill>
                      <a:prstDash val="solid"/>
                    </a:lnB>
                  </a:tcPr>
                </a:tc>
                <a:tc hMerge="1">
                  <a:txBody>
                    <a:bodyPr/>
                    <a:lstStyle/>
                    <a:p>
                      <a:endParaRPr/>
                    </a:p>
                  </a:txBody>
                  <a:tcPr marL="0" marR="0" marT="0" marB="0"/>
                </a:tc>
                <a:tc gridSpan="2">
                  <a:txBody>
                    <a:bodyPr/>
                    <a:lstStyle/>
                    <a:p>
                      <a:pPr marL="120650">
                        <a:lnSpc>
                          <a:spcPct val="100000"/>
                        </a:lnSpc>
                        <a:spcBef>
                          <a:spcPts val="200"/>
                        </a:spcBef>
                      </a:pPr>
                      <a:r>
                        <a:rPr sz="2400" b="1" i="1" dirty="0">
                          <a:latin typeface="Times New Roman"/>
                          <a:cs typeface="Times New Roman"/>
                        </a:rPr>
                        <a:t>a</a:t>
                      </a:r>
                      <a:endParaRPr sz="2400">
                        <a:latin typeface="Times New Roman"/>
                        <a:cs typeface="Times New Roman"/>
                      </a:endParaRPr>
                    </a:p>
                  </a:txBody>
                  <a:tcPr marL="0" marR="0" marT="16290" marB="0">
                    <a:lnL w="53975">
                      <a:solidFill>
                        <a:srgbClr val="0000FF"/>
                      </a:solidFill>
                      <a:prstDash val="solid"/>
                    </a:lnL>
                    <a:lnR w="53975">
                      <a:solidFill>
                        <a:srgbClr val="0000FF"/>
                      </a:solidFill>
                      <a:prstDash val="solid"/>
                    </a:lnR>
                    <a:lnT w="53975">
                      <a:solidFill>
                        <a:srgbClr val="0000FF"/>
                      </a:solidFill>
                      <a:prstDash val="solid"/>
                    </a:lnT>
                    <a:lnB w="53975">
                      <a:solidFill>
                        <a:srgbClr val="0000FF"/>
                      </a:solidFill>
                      <a:prstDash val="solid"/>
                    </a:lnB>
                  </a:tcPr>
                </a:tc>
                <a:tc hMerge="1">
                  <a:txBody>
                    <a:bodyPr/>
                    <a:lstStyle/>
                    <a:p>
                      <a:endParaRPr/>
                    </a:p>
                  </a:txBody>
                  <a:tcPr marL="0" marR="0" marT="0" marB="0"/>
                </a:tc>
                <a:tc gridSpan="2">
                  <a:txBody>
                    <a:bodyPr/>
                    <a:lstStyle/>
                    <a:p>
                      <a:pPr marL="120650">
                        <a:lnSpc>
                          <a:spcPct val="100000"/>
                        </a:lnSpc>
                        <a:spcBef>
                          <a:spcPts val="200"/>
                        </a:spcBef>
                      </a:pPr>
                      <a:r>
                        <a:rPr sz="2400" b="1" i="1" dirty="0">
                          <a:latin typeface="Times New Roman"/>
                          <a:cs typeface="Times New Roman"/>
                        </a:rPr>
                        <a:t>b</a:t>
                      </a:r>
                      <a:endParaRPr sz="2400">
                        <a:latin typeface="Times New Roman"/>
                        <a:cs typeface="Times New Roman"/>
                      </a:endParaRPr>
                    </a:p>
                  </a:txBody>
                  <a:tcPr marL="0" marR="0" marT="16290" marB="0">
                    <a:lnL w="53975">
                      <a:solidFill>
                        <a:srgbClr val="0000FF"/>
                      </a:solidFill>
                      <a:prstDash val="solid"/>
                    </a:lnL>
                    <a:lnR w="53975">
                      <a:solidFill>
                        <a:srgbClr val="0000FF"/>
                      </a:solidFill>
                      <a:prstDash val="solid"/>
                    </a:lnR>
                    <a:lnT w="53975">
                      <a:solidFill>
                        <a:srgbClr val="0000FF"/>
                      </a:solidFill>
                      <a:prstDash val="solid"/>
                    </a:lnT>
                    <a:lnB w="53975">
                      <a:solidFill>
                        <a:srgbClr val="0000FF"/>
                      </a:solidFill>
                      <a:prstDash val="solid"/>
                    </a:lnB>
                  </a:tcPr>
                </a:tc>
                <a:tc hMerge="1">
                  <a:txBody>
                    <a:bodyPr/>
                    <a:lstStyle/>
                    <a:p>
                      <a:endParaRPr/>
                    </a:p>
                  </a:txBody>
                  <a:tcPr marL="0" marR="0" marT="0" marB="0"/>
                </a:tc>
                <a:tc gridSpan="2">
                  <a:txBody>
                    <a:bodyPr/>
                    <a:lstStyle/>
                    <a:p>
                      <a:pPr marL="120650">
                        <a:lnSpc>
                          <a:spcPct val="100000"/>
                        </a:lnSpc>
                        <a:spcBef>
                          <a:spcPts val="200"/>
                        </a:spcBef>
                      </a:pPr>
                      <a:r>
                        <a:rPr sz="2400" b="1" i="1" dirty="0">
                          <a:latin typeface="Times New Roman"/>
                          <a:cs typeface="Times New Roman"/>
                        </a:rPr>
                        <a:t>c</a:t>
                      </a:r>
                      <a:endParaRPr sz="2400">
                        <a:latin typeface="Times New Roman"/>
                        <a:cs typeface="Times New Roman"/>
                      </a:endParaRPr>
                    </a:p>
                  </a:txBody>
                  <a:tcPr marL="0" marR="0" marT="16290" marB="0">
                    <a:lnL w="53975">
                      <a:solidFill>
                        <a:srgbClr val="0000FF"/>
                      </a:solidFill>
                      <a:prstDash val="solid"/>
                    </a:lnL>
                    <a:lnR w="53975">
                      <a:solidFill>
                        <a:srgbClr val="0000FF"/>
                      </a:solidFill>
                      <a:prstDash val="solid"/>
                    </a:lnR>
                    <a:lnT w="53975">
                      <a:solidFill>
                        <a:srgbClr val="0000FF"/>
                      </a:solidFill>
                      <a:prstDash val="solid"/>
                    </a:lnT>
                    <a:lnB w="53975">
                      <a:solidFill>
                        <a:srgbClr val="0000FF"/>
                      </a:solidFill>
                      <a:prstDash val="solid"/>
                    </a:lnB>
                  </a:tcPr>
                </a:tc>
                <a:tc hMerge="1">
                  <a:txBody>
                    <a:bodyPr/>
                    <a:lstStyle/>
                    <a:p>
                      <a:endParaRPr/>
                    </a:p>
                  </a:txBody>
                  <a:tcPr marL="0" marR="0" marT="0" marB="0"/>
                </a:tc>
                <a:tc>
                  <a:txBody>
                    <a:bodyPr/>
                    <a:lstStyle/>
                    <a:p>
                      <a:pPr marL="117475">
                        <a:lnSpc>
                          <a:spcPct val="100000"/>
                        </a:lnSpc>
                        <a:spcBef>
                          <a:spcPts val="200"/>
                        </a:spcBef>
                      </a:pPr>
                      <a:r>
                        <a:rPr sz="2400" b="1" i="1" dirty="0">
                          <a:latin typeface="Times New Roman"/>
                          <a:cs typeface="Times New Roman"/>
                        </a:rPr>
                        <a:t>a</a:t>
                      </a:r>
                      <a:endParaRPr sz="2400">
                        <a:latin typeface="Times New Roman"/>
                        <a:cs typeface="Times New Roman"/>
                      </a:endParaRPr>
                    </a:p>
                  </a:txBody>
                  <a:tcPr marL="0" marR="0" marT="16290" marB="0">
                    <a:lnL w="53975">
                      <a:solidFill>
                        <a:srgbClr val="0000FF"/>
                      </a:solidFill>
                      <a:prstDash val="solid"/>
                    </a:lnL>
                    <a:lnR w="19050">
                      <a:solidFill>
                        <a:srgbClr val="000000"/>
                      </a:solidFill>
                      <a:prstDash val="solid"/>
                    </a:lnR>
                    <a:lnT w="12700">
                      <a:solidFill>
                        <a:srgbClr val="000000"/>
                      </a:solidFill>
                      <a:prstDash val="solid"/>
                    </a:lnT>
                    <a:lnB w="12700">
                      <a:solidFill>
                        <a:srgbClr val="000000"/>
                      </a:solidFill>
                      <a:prstDash val="solid"/>
                    </a:lnB>
                  </a:tcPr>
                </a:tc>
                <a:tc>
                  <a:txBody>
                    <a:bodyPr/>
                    <a:lstStyle/>
                    <a:p>
                      <a:pPr marL="120650">
                        <a:lnSpc>
                          <a:spcPct val="100000"/>
                        </a:lnSpc>
                        <a:spcBef>
                          <a:spcPts val="200"/>
                        </a:spcBef>
                      </a:pPr>
                      <a:r>
                        <a:rPr sz="2400" b="1" i="1" dirty="0">
                          <a:latin typeface="Times New Roman"/>
                          <a:cs typeface="Times New Roman"/>
                        </a:rPr>
                        <a:t>b</a:t>
                      </a:r>
                      <a:endParaRPr sz="2400">
                        <a:latin typeface="Times New Roman"/>
                        <a:cs typeface="Times New Roman"/>
                      </a:endParaRPr>
                    </a:p>
                  </a:txBody>
                  <a:tcPr marL="0" marR="0" marT="16290" marB="0">
                    <a:lnL w="19050">
                      <a:solidFill>
                        <a:srgbClr val="000000"/>
                      </a:solidFill>
                      <a:prstDash val="solid"/>
                    </a:lnL>
                    <a:lnR w="19050">
                      <a:solidFill>
                        <a:srgbClr val="000000"/>
                      </a:solidFill>
                      <a:prstDash val="solid"/>
                    </a:lnR>
                    <a:lnT w="12700">
                      <a:solidFill>
                        <a:srgbClr val="000000"/>
                      </a:solidFill>
                      <a:prstDash val="solid"/>
                    </a:lnT>
                    <a:lnB w="12700">
                      <a:solidFill>
                        <a:srgbClr val="000000"/>
                      </a:solidFill>
                      <a:prstDash val="solid"/>
                    </a:lnB>
                  </a:tcPr>
                </a:tc>
                <a:tc>
                  <a:txBody>
                    <a:bodyPr/>
                    <a:lstStyle/>
                    <a:p>
                      <a:pPr marL="120650">
                        <a:lnSpc>
                          <a:spcPct val="100000"/>
                        </a:lnSpc>
                        <a:spcBef>
                          <a:spcPts val="200"/>
                        </a:spcBef>
                      </a:pPr>
                      <a:r>
                        <a:rPr sz="2400" b="1" i="1" dirty="0">
                          <a:latin typeface="Times New Roman"/>
                          <a:cs typeface="Times New Roman"/>
                        </a:rPr>
                        <a:t>c</a:t>
                      </a:r>
                      <a:endParaRPr sz="2400" dirty="0">
                        <a:latin typeface="Times New Roman"/>
                        <a:cs typeface="Times New Roman"/>
                      </a:endParaRPr>
                    </a:p>
                  </a:txBody>
                  <a:tcPr marL="0" marR="0" marT="16290" marB="0">
                    <a:lnL w="19050">
                      <a:solidFill>
                        <a:srgbClr val="000000"/>
                      </a:solidFill>
                      <a:prstDash val="solid"/>
                    </a:lnL>
                    <a:lnR w="19050">
                      <a:solidFill>
                        <a:srgbClr val="000000"/>
                      </a:solidFill>
                      <a:prstDash val="solid"/>
                    </a:lnR>
                    <a:lnT w="12700">
                      <a:solidFill>
                        <a:srgbClr val="000000"/>
                      </a:solidFill>
                      <a:prstDash val="solid"/>
                    </a:lnT>
                    <a:lnB w="12700">
                      <a:solidFill>
                        <a:srgbClr val="000000"/>
                      </a:solidFill>
                      <a:prstDash val="solid"/>
                    </a:lnB>
                  </a:tcPr>
                </a:tc>
                <a:tc>
                  <a:txBody>
                    <a:bodyPr/>
                    <a:lstStyle/>
                    <a:p>
                      <a:pPr marL="120650">
                        <a:lnSpc>
                          <a:spcPct val="100000"/>
                        </a:lnSpc>
                        <a:spcBef>
                          <a:spcPts val="200"/>
                        </a:spcBef>
                      </a:pPr>
                      <a:r>
                        <a:rPr sz="2400" b="1" i="1" dirty="0">
                          <a:latin typeface="Times New Roman"/>
                          <a:cs typeface="Times New Roman"/>
                        </a:rPr>
                        <a:t>a</a:t>
                      </a:r>
                      <a:endParaRPr sz="2400" dirty="0">
                        <a:latin typeface="Times New Roman"/>
                        <a:cs typeface="Times New Roman"/>
                      </a:endParaRPr>
                    </a:p>
                  </a:txBody>
                  <a:tcPr marL="0" marR="0" marT="16290" marB="0">
                    <a:lnL w="1905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65760">
                        <a:lnSpc>
                          <a:spcPct val="100000"/>
                        </a:lnSpc>
                        <a:spcBef>
                          <a:spcPts val="200"/>
                        </a:spcBef>
                      </a:pPr>
                      <a:r>
                        <a:rPr sz="1400" spc="5" dirty="0">
                          <a:latin typeface="Times New Roman"/>
                          <a:cs typeface="Times New Roman"/>
                        </a:rPr>
                        <a:t>...</a:t>
                      </a:r>
                      <a:endParaRPr sz="1400">
                        <a:latin typeface="Times New Roman"/>
                        <a:cs typeface="Times New Roman"/>
                      </a:endParaRPr>
                    </a:p>
                  </a:txBody>
                  <a:tcPr marL="0" marR="0" marT="16290" marB="0">
                    <a:lnL w="12700">
                      <a:solidFill>
                        <a:srgbClr val="000000"/>
                      </a:solidFill>
                      <a:prstDash val="solid"/>
                    </a:lnL>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782199">
                <a:tc gridSpan="3">
                  <a:txBody>
                    <a:bodyPr/>
                    <a:lstStyle/>
                    <a:p>
                      <a:pPr>
                        <a:lnSpc>
                          <a:spcPct val="100000"/>
                        </a:lnSpc>
                      </a:pPr>
                      <a:endParaRPr sz="2000">
                        <a:latin typeface="Times New Roman"/>
                        <a:cs typeface="Times New Roman"/>
                      </a:endParaRPr>
                    </a:p>
                  </a:txBody>
                  <a:tcPr marL="0" marR="0" marT="0" marB="0">
                    <a:lnR w="12700">
                      <a:solidFill>
                        <a:srgbClr val="000000"/>
                      </a:solidFill>
                      <a:prstDash val="solid"/>
                    </a:lnR>
                    <a:lnT w="12700" cap="flat" cmpd="sng" algn="ctr">
                      <a:solidFill>
                        <a:srgbClr val="000000"/>
                      </a:solidFill>
                      <a:prstDash val="solid"/>
                      <a:round/>
                      <a:headEnd type="none" w="med" len="med"/>
                      <a:tailEnd type="none" w="med" len="med"/>
                    </a:lnT>
                  </a:tcPr>
                </a:tc>
                <a:tc hMerge="1">
                  <a:txBody>
                    <a:bodyPr/>
                    <a:lstStyle/>
                    <a:p>
                      <a:endParaRPr/>
                    </a:p>
                  </a:txBody>
                  <a:tcPr marL="0" marR="0" marT="0" marB="0"/>
                </a:tc>
                <a:tc hMerge="1">
                  <a:txBody>
                    <a:bodyPr/>
                    <a:lstStyle/>
                    <a:p>
                      <a:endParaRPr/>
                    </a:p>
                  </a:txBody>
                  <a:tcPr marL="0" marR="0" marT="0" marB="0"/>
                </a:tc>
                <a:tc gridSpan="2">
                  <a:txBody>
                    <a:bodyPr/>
                    <a:lstStyle/>
                    <a:p>
                      <a:pPr>
                        <a:lnSpc>
                          <a:spcPct val="100000"/>
                        </a:lnSpc>
                      </a:pPr>
                      <a:endParaRPr sz="2000">
                        <a:latin typeface="Times New Roman"/>
                        <a:cs typeface="Times New Roman"/>
                      </a:endParaRPr>
                    </a:p>
                  </a:txBody>
                  <a:tcPr marL="0" marR="0" marT="0" marB="0">
                    <a:lnL w="12700">
                      <a:solidFill>
                        <a:srgbClr val="000000"/>
                      </a:solidFill>
                      <a:prstDash val="solid"/>
                    </a:lnL>
                    <a:lnR w="12700">
                      <a:solidFill>
                        <a:srgbClr val="000000"/>
                      </a:solidFill>
                      <a:prstDash val="solid"/>
                    </a:lnR>
                    <a:lnT w="53975">
                      <a:solidFill>
                        <a:srgbClr val="0000FF"/>
                      </a:solidFill>
                      <a:prstDash val="solid"/>
                    </a:lnT>
                    <a:lnB w="53975">
                      <a:solidFill>
                        <a:srgbClr val="0000FF"/>
                      </a:solidFill>
                      <a:prstDash val="solid"/>
                    </a:lnB>
                  </a:tcPr>
                </a:tc>
                <a:tc hMerge="1">
                  <a:txBody>
                    <a:bodyPr/>
                    <a:lstStyle/>
                    <a:p>
                      <a:endParaRPr/>
                    </a:p>
                  </a:txBody>
                  <a:tcPr marL="0" marR="0" marT="0" marB="0"/>
                </a:tc>
                <a:tc gridSpan="2">
                  <a:txBody>
                    <a:bodyPr/>
                    <a:lstStyle/>
                    <a:p>
                      <a:pPr>
                        <a:lnSpc>
                          <a:spcPct val="100000"/>
                        </a:lnSpc>
                      </a:pPr>
                      <a:endParaRPr sz="2000">
                        <a:latin typeface="Times New Roman"/>
                        <a:cs typeface="Times New Roman"/>
                      </a:endParaRPr>
                    </a:p>
                  </a:txBody>
                  <a:tcPr marL="0" marR="0" marT="0" marB="0">
                    <a:lnL w="12700">
                      <a:solidFill>
                        <a:srgbClr val="000000"/>
                      </a:solidFill>
                      <a:prstDash val="solid"/>
                    </a:lnL>
                    <a:lnR w="12700">
                      <a:solidFill>
                        <a:srgbClr val="000000"/>
                      </a:solidFill>
                      <a:prstDash val="solid"/>
                    </a:lnR>
                    <a:lnT w="53975">
                      <a:solidFill>
                        <a:srgbClr val="0000FF"/>
                      </a:solidFill>
                      <a:prstDash val="solid"/>
                    </a:lnT>
                    <a:lnB w="53975">
                      <a:solidFill>
                        <a:srgbClr val="0000FF"/>
                      </a:solidFill>
                      <a:prstDash val="solid"/>
                    </a:lnB>
                  </a:tcPr>
                </a:tc>
                <a:tc hMerge="1">
                  <a:txBody>
                    <a:bodyPr/>
                    <a:lstStyle/>
                    <a:p>
                      <a:endParaRPr/>
                    </a:p>
                  </a:txBody>
                  <a:tcPr marL="0" marR="0" marT="0" marB="0"/>
                </a:tc>
                <a:tc gridSpan="2">
                  <a:txBody>
                    <a:bodyPr/>
                    <a:lstStyle/>
                    <a:p>
                      <a:pPr>
                        <a:lnSpc>
                          <a:spcPct val="100000"/>
                        </a:lnSpc>
                      </a:pPr>
                      <a:endParaRPr sz="2000">
                        <a:latin typeface="Times New Roman"/>
                        <a:cs typeface="Times New Roman"/>
                      </a:endParaRPr>
                    </a:p>
                  </a:txBody>
                  <a:tcPr marL="0" marR="0" marT="0" marB="0">
                    <a:lnL w="12700">
                      <a:solidFill>
                        <a:srgbClr val="000000"/>
                      </a:solidFill>
                      <a:prstDash val="solid"/>
                    </a:lnL>
                    <a:lnR w="12700">
                      <a:solidFill>
                        <a:srgbClr val="000000"/>
                      </a:solidFill>
                      <a:prstDash val="solid"/>
                    </a:lnR>
                    <a:lnT w="53975">
                      <a:solidFill>
                        <a:srgbClr val="0000FF"/>
                      </a:solidFill>
                      <a:prstDash val="solid"/>
                    </a:lnT>
                    <a:lnB w="53975">
                      <a:solidFill>
                        <a:srgbClr val="0000FF"/>
                      </a:solidFill>
                      <a:prstDash val="solid"/>
                    </a:lnB>
                  </a:tcPr>
                </a:tc>
                <a:tc hMerge="1">
                  <a:txBody>
                    <a:bodyPr/>
                    <a:lstStyle/>
                    <a:p>
                      <a:endParaRPr/>
                    </a:p>
                  </a:txBody>
                  <a:tcPr marL="0" marR="0" marT="0" marB="0"/>
                </a:tc>
                <a:tc gridSpan="6">
                  <a:txBody>
                    <a:bodyPr/>
                    <a:lstStyle/>
                    <a:p>
                      <a:pPr>
                        <a:lnSpc>
                          <a:spcPct val="100000"/>
                        </a:lnSpc>
                      </a:pPr>
                      <a:endParaRPr sz="2000">
                        <a:latin typeface="Times New Roman"/>
                        <a:cs typeface="Times New Roman"/>
                      </a:endParaRPr>
                    </a:p>
                  </a:txBody>
                  <a:tcPr marL="0" marR="0" marT="0" marB="0">
                    <a:lnL w="12700">
                      <a:solidFill>
                        <a:srgbClr val="000000"/>
                      </a:solidFill>
                      <a:prstDash val="solid"/>
                    </a:lnL>
                    <a:lnT w="53975">
                      <a:solidFill>
                        <a:srgbClr val="0000FF"/>
                      </a:solidFill>
                      <a:prstDash val="solid"/>
                    </a:lnT>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1"/>
                  </a:ext>
                </a:extLst>
              </a:tr>
              <a:tr h="421183">
                <a:tc gridSpan="2">
                  <a:txBody>
                    <a:bodyPr/>
                    <a:lstStyle/>
                    <a:p>
                      <a:pPr>
                        <a:lnSpc>
                          <a:spcPct val="100000"/>
                        </a:lnSpc>
                      </a:pPr>
                      <a:endParaRPr sz="2000">
                        <a:latin typeface="Times New Roman"/>
                        <a:cs typeface="Times New Roman"/>
                      </a:endParaRPr>
                    </a:p>
                  </a:txBody>
                  <a:tcPr marL="0" marR="0" marT="0" marB="0">
                    <a:lnR w="53975">
                      <a:solidFill>
                        <a:srgbClr val="0000FF"/>
                      </a:solidFill>
                      <a:prstDash val="solid"/>
                    </a:lnR>
                  </a:tcPr>
                </a:tc>
                <a:tc hMerge="1">
                  <a:txBody>
                    <a:bodyPr/>
                    <a:lstStyle/>
                    <a:p>
                      <a:endParaRPr/>
                    </a:p>
                  </a:txBody>
                  <a:tcPr marL="0" marR="0" marT="0" marB="0"/>
                </a:tc>
                <a:tc gridSpan="2">
                  <a:txBody>
                    <a:bodyPr/>
                    <a:lstStyle/>
                    <a:p>
                      <a:pPr marL="123825">
                        <a:lnSpc>
                          <a:spcPct val="100000"/>
                        </a:lnSpc>
                        <a:spcBef>
                          <a:spcPts val="200"/>
                        </a:spcBef>
                      </a:pPr>
                      <a:r>
                        <a:rPr sz="2400" b="1" i="1" dirty="0">
                          <a:latin typeface="Times New Roman"/>
                          <a:cs typeface="Times New Roman"/>
                        </a:rPr>
                        <a:t>c</a:t>
                      </a:r>
                      <a:endParaRPr sz="2400">
                        <a:latin typeface="Times New Roman"/>
                        <a:cs typeface="Times New Roman"/>
                      </a:endParaRPr>
                    </a:p>
                  </a:txBody>
                  <a:tcPr marL="0" marR="0" marT="16290" marB="0">
                    <a:lnL w="53975">
                      <a:solidFill>
                        <a:srgbClr val="0000FF"/>
                      </a:solidFill>
                      <a:prstDash val="solid"/>
                    </a:lnL>
                    <a:lnR w="53975">
                      <a:solidFill>
                        <a:srgbClr val="0000FF"/>
                      </a:solidFill>
                      <a:prstDash val="solid"/>
                    </a:lnR>
                    <a:lnT w="53975">
                      <a:solidFill>
                        <a:srgbClr val="0000FF"/>
                      </a:solidFill>
                      <a:prstDash val="solid"/>
                    </a:lnT>
                    <a:lnB w="53975">
                      <a:solidFill>
                        <a:srgbClr val="0000FF"/>
                      </a:solidFill>
                      <a:prstDash val="solid"/>
                    </a:lnB>
                  </a:tcPr>
                </a:tc>
                <a:tc hMerge="1">
                  <a:txBody>
                    <a:bodyPr/>
                    <a:lstStyle/>
                    <a:p>
                      <a:endParaRPr/>
                    </a:p>
                  </a:txBody>
                  <a:tcPr marL="0" marR="0" marT="0" marB="0"/>
                </a:tc>
                <a:tc gridSpan="2">
                  <a:txBody>
                    <a:bodyPr/>
                    <a:lstStyle/>
                    <a:p>
                      <a:pPr marL="120650">
                        <a:lnSpc>
                          <a:spcPct val="100000"/>
                        </a:lnSpc>
                        <a:spcBef>
                          <a:spcPts val="200"/>
                        </a:spcBef>
                      </a:pPr>
                      <a:r>
                        <a:rPr sz="2400" b="1" i="1" dirty="0">
                          <a:latin typeface="Times New Roman"/>
                          <a:cs typeface="Times New Roman"/>
                        </a:rPr>
                        <a:t>a</a:t>
                      </a:r>
                      <a:endParaRPr sz="2400" dirty="0">
                        <a:latin typeface="Times New Roman"/>
                        <a:cs typeface="Times New Roman"/>
                      </a:endParaRPr>
                    </a:p>
                  </a:txBody>
                  <a:tcPr marL="0" marR="0" marT="16290" marB="0">
                    <a:lnL w="53975">
                      <a:solidFill>
                        <a:srgbClr val="0000FF"/>
                      </a:solidFill>
                      <a:prstDash val="solid"/>
                    </a:lnL>
                    <a:lnR w="53975">
                      <a:solidFill>
                        <a:srgbClr val="0000FF"/>
                      </a:solidFill>
                      <a:prstDash val="solid"/>
                    </a:lnR>
                    <a:lnT w="53975">
                      <a:solidFill>
                        <a:srgbClr val="0000FF"/>
                      </a:solidFill>
                      <a:prstDash val="solid"/>
                    </a:lnT>
                    <a:lnB w="53975">
                      <a:solidFill>
                        <a:srgbClr val="0000FF"/>
                      </a:solidFill>
                      <a:prstDash val="solid"/>
                    </a:lnB>
                  </a:tcPr>
                </a:tc>
                <a:tc hMerge="1">
                  <a:txBody>
                    <a:bodyPr/>
                    <a:lstStyle/>
                    <a:p>
                      <a:endParaRPr/>
                    </a:p>
                  </a:txBody>
                  <a:tcPr marL="0" marR="0" marT="0" marB="0"/>
                </a:tc>
                <a:tc gridSpan="2">
                  <a:txBody>
                    <a:bodyPr/>
                    <a:lstStyle/>
                    <a:p>
                      <a:pPr marL="120650">
                        <a:lnSpc>
                          <a:spcPct val="100000"/>
                        </a:lnSpc>
                        <a:spcBef>
                          <a:spcPts val="200"/>
                        </a:spcBef>
                      </a:pPr>
                      <a:r>
                        <a:rPr sz="2400" b="1" i="1" dirty="0">
                          <a:latin typeface="Times New Roman"/>
                          <a:cs typeface="Times New Roman"/>
                        </a:rPr>
                        <a:t>b</a:t>
                      </a:r>
                      <a:endParaRPr sz="2400">
                        <a:latin typeface="Times New Roman"/>
                        <a:cs typeface="Times New Roman"/>
                      </a:endParaRPr>
                    </a:p>
                  </a:txBody>
                  <a:tcPr marL="0" marR="0" marT="16290" marB="0">
                    <a:lnL w="53975">
                      <a:solidFill>
                        <a:srgbClr val="0000FF"/>
                      </a:solidFill>
                      <a:prstDash val="solid"/>
                    </a:lnL>
                    <a:lnR w="53975">
                      <a:solidFill>
                        <a:srgbClr val="0000FF"/>
                      </a:solidFill>
                      <a:prstDash val="solid"/>
                    </a:lnR>
                    <a:lnT w="53975">
                      <a:solidFill>
                        <a:srgbClr val="0000FF"/>
                      </a:solidFill>
                      <a:prstDash val="solid"/>
                    </a:lnT>
                    <a:lnB w="53975">
                      <a:solidFill>
                        <a:srgbClr val="0000FF"/>
                      </a:solidFill>
                      <a:prstDash val="solid"/>
                    </a:lnB>
                  </a:tcPr>
                </a:tc>
                <a:tc hMerge="1">
                  <a:txBody>
                    <a:bodyPr/>
                    <a:lstStyle/>
                    <a:p>
                      <a:endParaRPr/>
                    </a:p>
                  </a:txBody>
                  <a:tcPr marL="0" marR="0" marT="0" marB="0"/>
                </a:tc>
                <a:tc gridSpan="2">
                  <a:txBody>
                    <a:bodyPr/>
                    <a:lstStyle/>
                    <a:p>
                      <a:pPr marL="120650">
                        <a:lnSpc>
                          <a:spcPct val="100000"/>
                        </a:lnSpc>
                        <a:spcBef>
                          <a:spcPts val="200"/>
                        </a:spcBef>
                      </a:pPr>
                      <a:r>
                        <a:rPr sz="2400" b="1" i="1" dirty="0">
                          <a:latin typeface="Times New Roman"/>
                          <a:cs typeface="Times New Roman"/>
                        </a:rPr>
                        <a:t>c</a:t>
                      </a:r>
                      <a:endParaRPr sz="2400" dirty="0">
                        <a:latin typeface="Times New Roman"/>
                        <a:cs typeface="Times New Roman"/>
                      </a:endParaRPr>
                    </a:p>
                  </a:txBody>
                  <a:tcPr marL="0" marR="0" marT="16290" marB="0">
                    <a:lnL w="53975">
                      <a:solidFill>
                        <a:srgbClr val="0000FF"/>
                      </a:solidFill>
                      <a:prstDash val="solid"/>
                    </a:lnL>
                    <a:lnR w="53975">
                      <a:solidFill>
                        <a:srgbClr val="0000FF"/>
                      </a:solidFill>
                      <a:prstDash val="solid"/>
                    </a:lnR>
                    <a:lnT w="53975">
                      <a:solidFill>
                        <a:srgbClr val="0000FF"/>
                      </a:solidFill>
                      <a:prstDash val="solid"/>
                    </a:lnT>
                    <a:lnB w="53975">
                      <a:solidFill>
                        <a:srgbClr val="0000FF"/>
                      </a:solidFill>
                      <a:prstDash val="solid"/>
                    </a:lnB>
                  </a:tcPr>
                </a:tc>
                <a:tc hMerge="1">
                  <a:txBody>
                    <a:bodyPr/>
                    <a:lstStyle/>
                    <a:p>
                      <a:endParaRPr/>
                    </a:p>
                  </a:txBody>
                  <a:tcPr marL="0" marR="0" marT="0" marB="0"/>
                </a:tc>
                <a:tc gridSpan="5">
                  <a:txBody>
                    <a:bodyPr/>
                    <a:lstStyle/>
                    <a:p>
                      <a:pPr>
                        <a:lnSpc>
                          <a:spcPct val="100000"/>
                        </a:lnSpc>
                      </a:pPr>
                      <a:endParaRPr sz="1300" dirty="0">
                        <a:latin typeface="Times New Roman"/>
                        <a:cs typeface="Times New Roman"/>
                      </a:endParaRPr>
                    </a:p>
                  </a:txBody>
                  <a:tcPr marL="0" marR="0" marT="0" marB="0">
                    <a:lnL w="53975">
                      <a:solidFill>
                        <a:srgbClr val="0000FF"/>
                      </a:solidFill>
                      <a:prstDash val="solid"/>
                    </a:ln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2"/>
                  </a:ext>
                </a:extLst>
              </a:tr>
            </a:tbl>
          </a:graphicData>
        </a:graphic>
      </p:graphicFrame>
      <p:sp>
        <p:nvSpPr>
          <p:cNvPr id="14" name="object 14"/>
          <p:cNvSpPr txBox="1">
            <a:spLocks noGrp="1"/>
          </p:cNvSpPr>
          <p:nvPr>
            <p:ph type="sldNum" sz="quarter" idx="4294967295"/>
          </p:nvPr>
        </p:nvSpPr>
        <p:spPr>
          <a:xfrm>
            <a:off x="7612722" y="5727725"/>
            <a:ext cx="328108" cy="276999"/>
          </a:xfrm>
          <a:prstGeom prst="rect">
            <a:avLst/>
          </a:prstGeom>
        </p:spPr>
        <p:txBody>
          <a:bodyPr vert="horz" wrap="square" lIns="0" tIns="0" rIns="0" bIns="0" rtlCol="0">
            <a:spAutoFit/>
          </a:bodyPr>
          <a:lstStyle/>
          <a:p>
            <a:pPr marL="38100">
              <a:lnSpc>
                <a:spcPct val="100000"/>
              </a:lnSpc>
            </a:pPr>
            <a:fld id="{81D60167-4931-47E6-BA6A-407CBD079E47}" type="slidenum">
              <a:rPr spc="15" dirty="0"/>
              <a:t>7</a:t>
            </a:fld>
            <a:endParaRPr spc="15" dirty="0"/>
          </a:p>
        </p:txBody>
      </p:sp>
      <p:sp>
        <p:nvSpPr>
          <p:cNvPr id="15" name="Rectangle 2"/>
          <p:cNvSpPr txBox="1">
            <a:spLocks noChangeArrowheads="1"/>
          </p:cNvSpPr>
          <p:nvPr/>
        </p:nvSpPr>
        <p:spPr>
          <a:xfrm>
            <a:off x="457200" y="274638"/>
            <a:ext cx="7467600" cy="1143000"/>
          </a:xfrm>
          <a:prstGeom prst="rect">
            <a:avLst/>
          </a:prstGeom>
        </p:spPr>
        <p:style>
          <a:lnRef idx="1">
            <a:schemeClr val="accent5"/>
          </a:lnRef>
          <a:fillRef idx="2">
            <a:schemeClr val="accent5"/>
          </a:fillRef>
          <a:effectRef idx="1">
            <a:schemeClr val="accent5"/>
          </a:effectRef>
          <a:fontRef idx="minor">
            <a:schemeClr val="dk1"/>
          </a:fontRef>
        </p:style>
        <p:txBody>
          <a:bodyPr>
            <a:noAutofit/>
          </a:bodyPr>
          <a:lstStyle>
            <a:lvl1pPr algn="l" rtl="0" eaLnBrk="1" latinLnBrk="0" hangingPunct="1">
              <a:spcBef>
                <a:spcPct val="0"/>
              </a:spcBef>
              <a:buNone/>
              <a:defRPr kumimoji="0" sz="3000" b="0" kern="1200" cap="small" baseline="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3200" b="1" smtClean="0"/>
              <a:t>Exact String Matching Problem</a:t>
            </a:r>
            <a:endParaRPr lang="en-US" sz="3200" b="1" dirty="0" smtClean="0"/>
          </a:p>
        </p:txBody>
      </p:sp>
    </p:spTree>
    <p:extLst>
      <p:ext uri="{BB962C8B-B14F-4D97-AF65-F5344CB8AC3E}">
        <p14:creationId xmlns:p14="http://schemas.microsoft.com/office/powerpoint/2010/main" val="12730339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3" name="Rectangle 3"/>
          <p:cNvSpPr>
            <a:spLocks noGrp="1" noChangeArrowheads="1"/>
          </p:cNvSpPr>
          <p:nvPr>
            <p:ph type="body" idx="1"/>
          </p:nvPr>
        </p:nvSpPr>
        <p:spPr>
          <a:xfrm>
            <a:off x="0" y="1752600"/>
            <a:ext cx="9144000" cy="5029200"/>
          </a:xfrm>
        </p:spPr>
        <p:txBody>
          <a:bodyPr/>
          <a:lstStyle/>
          <a:p>
            <a:pPr eaLnBrk="1" hangingPunct="1">
              <a:lnSpc>
                <a:spcPct val="90000"/>
              </a:lnSpc>
              <a:defRPr/>
            </a:pPr>
            <a:r>
              <a:rPr lang="en-US" sz="3100" b="0" i="1" dirty="0" smtClean="0">
                <a:cs typeface="Arial" charset="0"/>
              </a:rPr>
              <a:t>P</a:t>
            </a:r>
            <a:r>
              <a:rPr lang="en-US" sz="3100" b="0" dirty="0" smtClean="0">
                <a:cs typeface="Arial" charset="0"/>
              </a:rPr>
              <a:t> occurs with </a:t>
            </a:r>
            <a:r>
              <a:rPr lang="en-US" sz="3100" dirty="0" smtClean="0">
                <a:solidFill>
                  <a:srgbClr val="FF0000"/>
                </a:solidFill>
                <a:cs typeface="Arial" charset="0"/>
              </a:rPr>
              <a:t>shift</a:t>
            </a:r>
            <a:r>
              <a:rPr lang="en-US" sz="3100" b="0" dirty="0" smtClean="0">
                <a:cs typeface="Arial" charset="0"/>
              </a:rPr>
              <a:t> </a:t>
            </a:r>
            <a:r>
              <a:rPr lang="en-US" sz="3100" i="1" dirty="0" smtClean="0">
                <a:solidFill>
                  <a:srgbClr val="FF0000"/>
                </a:solidFill>
                <a:cs typeface="Arial" charset="0"/>
              </a:rPr>
              <a:t>s</a:t>
            </a:r>
            <a:r>
              <a:rPr lang="en-US" sz="3100" b="0" dirty="0" smtClean="0">
                <a:cs typeface="Arial" charset="0"/>
              </a:rPr>
              <a:t> in </a:t>
            </a:r>
            <a:r>
              <a:rPr lang="en-US" sz="3100" b="0" i="1" dirty="0" smtClean="0">
                <a:cs typeface="Arial" charset="0"/>
              </a:rPr>
              <a:t>T </a:t>
            </a:r>
            <a:r>
              <a:rPr lang="en-US" sz="3100" b="0" dirty="0" smtClean="0">
                <a:cs typeface="Arial" charset="0"/>
              </a:rPr>
              <a:t>or </a:t>
            </a:r>
            <a:r>
              <a:rPr lang="en-US" sz="3100" b="0" i="1" dirty="0" smtClean="0">
                <a:cs typeface="Arial" charset="0"/>
              </a:rPr>
              <a:t>P</a:t>
            </a:r>
            <a:r>
              <a:rPr lang="en-US" sz="3100" b="0" dirty="0" smtClean="0">
                <a:cs typeface="Arial" charset="0"/>
              </a:rPr>
              <a:t> occurs beginning at </a:t>
            </a:r>
            <a:r>
              <a:rPr lang="en-US" sz="3100" dirty="0" smtClean="0">
                <a:solidFill>
                  <a:srgbClr val="FF0000"/>
                </a:solidFill>
                <a:cs typeface="Arial" charset="0"/>
              </a:rPr>
              <a:t>position </a:t>
            </a:r>
            <a:r>
              <a:rPr lang="en-US" sz="3100" i="1" dirty="0" smtClean="0">
                <a:solidFill>
                  <a:srgbClr val="FF0000"/>
                </a:solidFill>
                <a:cs typeface="Arial" charset="0"/>
              </a:rPr>
              <a:t>s+1</a:t>
            </a:r>
            <a:r>
              <a:rPr lang="en-US" sz="3100" dirty="0" smtClean="0">
                <a:solidFill>
                  <a:srgbClr val="FF0000"/>
                </a:solidFill>
                <a:cs typeface="Arial" charset="0"/>
              </a:rPr>
              <a:t> </a:t>
            </a:r>
            <a:r>
              <a:rPr lang="en-US" sz="3100" b="0" dirty="0" smtClean="0">
                <a:cs typeface="Arial" charset="0"/>
              </a:rPr>
              <a:t>in text </a:t>
            </a:r>
            <a:r>
              <a:rPr lang="en-US" sz="3100" b="0" i="1" dirty="0" smtClean="0">
                <a:cs typeface="Arial" charset="0"/>
              </a:rPr>
              <a:t>T </a:t>
            </a:r>
            <a:r>
              <a:rPr lang="en-US" sz="3100" b="0" dirty="0" smtClean="0">
                <a:cs typeface="Arial" charset="0"/>
              </a:rPr>
              <a:t>if</a:t>
            </a:r>
          </a:p>
          <a:p>
            <a:pPr eaLnBrk="1" hangingPunct="1">
              <a:lnSpc>
                <a:spcPct val="90000"/>
              </a:lnSpc>
              <a:buFont typeface="Wingdings" pitchFamily="2" charset="2"/>
              <a:buNone/>
              <a:defRPr/>
            </a:pPr>
            <a:r>
              <a:rPr lang="en-US" sz="3100" b="0" i="1" dirty="0" smtClean="0">
                <a:cs typeface="Arial" charset="0"/>
              </a:rPr>
              <a:t>    0 ≤ s ≤ n-m </a:t>
            </a:r>
            <a:r>
              <a:rPr lang="en-US" sz="3100" b="0" dirty="0" smtClean="0">
                <a:cs typeface="Arial" charset="0"/>
              </a:rPr>
              <a:t>and </a:t>
            </a:r>
            <a:r>
              <a:rPr lang="en-US" sz="3100" b="0" i="1" dirty="0" smtClean="0">
                <a:cs typeface="Arial" charset="0"/>
              </a:rPr>
              <a:t>T</a:t>
            </a:r>
            <a:r>
              <a:rPr lang="en-US" sz="3100" b="0" dirty="0" smtClean="0">
                <a:cs typeface="Arial" charset="0"/>
              </a:rPr>
              <a:t>[s+1..s+m] = </a:t>
            </a:r>
            <a:r>
              <a:rPr lang="en-US" sz="3100" b="0" i="1" dirty="0" smtClean="0">
                <a:cs typeface="Arial" charset="0"/>
              </a:rPr>
              <a:t>P</a:t>
            </a:r>
            <a:r>
              <a:rPr lang="en-US" sz="3100" b="0" dirty="0" smtClean="0">
                <a:cs typeface="Arial" charset="0"/>
              </a:rPr>
              <a:t>[1..m]</a:t>
            </a:r>
          </a:p>
          <a:p>
            <a:pPr eaLnBrk="1" hangingPunct="1">
              <a:lnSpc>
                <a:spcPct val="90000"/>
              </a:lnSpc>
              <a:defRPr/>
            </a:pPr>
            <a:r>
              <a:rPr lang="en-US" sz="3100" b="0" dirty="0" smtClean="0"/>
              <a:t>i.e., </a:t>
            </a:r>
            <a:r>
              <a:rPr lang="en-US" sz="3100" b="0" i="1" dirty="0" smtClean="0"/>
              <a:t>T</a:t>
            </a:r>
            <a:r>
              <a:rPr lang="en-US" sz="3100" b="0" dirty="0" smtClean="0"/>
              <a:t>[</a:t>
            </a:r>
            <a:r>
              <a:rPr lang="en-US" sz="3100" b="0" dirty="0" err="1" smtClean="0"/>
              <a:t>s+j</a:t>
            </a:r>
            <a:r>
              <a:rPr lang="en-US" sz="3100" b="0" dirty="0" smtClean="0"/>
              <a:t>] = </a:t>
            </a:r>
            <a:r>
              <a:rPr lang="en-US" sz="3100" b="0" i="1" dirty="0" smtClean="0"/>
              <a:t>P</a:t>
            </a:r>
            <a:r>
              <a:rPr lang="en-US" sz="3100" b="0" dirty="0" smtClean="0"/>
              <a:t>[j], for </a:t>
            </a:r>
            <a:r>
              <a:rPr lang="en-US" sz="3100" b="0" i="1" dirty="0" smtClean="0"/>
              <a:t>1 </a:t>
            </a:r>
            <a:r>
              <a:rPr lang="en-US" sz="3100" b="0" i="1" dirty="0" smtClean="0">
                <a:cs typeface="Arial" charset="0"/>
              </a:rPr>
              <a:t>≤</a:t>
            </a:r>
            <a:r>
              <a:rPr lang="en-US" sz="3100" b="0" i="1" dirty="0" smtClean="0"/>
              <a:t> j </a:t>
            </a:r>
            <a:r>
              <a:rPr lang="en-US" sz="3100" b="0" i="1" dirty="0" smtClean="0">
                <a:cs typeface="Arial" charset="0"/>
              </a:rPr>
              <a:t>≤</a:t>
            </a:r>
            <a:r>
              <a:rPr lang="en-US" sz="3100" b="0" i="1" dirty="0" smtClean="0"/>
              <a:t> m</a:t>
            </a:r>
          </a:p>
          <a:p>
            <a:pPr eaLnBrk="1" hangingPunct="1">
              <a:lnSpc>
                <a:spcPct val="90000"/>
              </a:lnSpc>
              <a:defRPr/>
            </a:pPr>
            <a:endParaRPr lang="en-US" sz="3100" b="0" dirty="0" smtClean="0"/>
          </a:p>
          <a:p>
            <a:pPr eaLnBrk="1" hangingPunct="1">
              <a:lnSpc>
                <a:spcPct val="90000"/>
              </a:lnSpc>
              <a:defRPr/>
            </a:pPr>
            <a:r>
              <a:rPr lang="en-US" sz="3100" b="0" dirty="0" smtClean="0"/>
              <a:t>If </a:t>
            </a:r>
            <a:r>
              <a:rPr lang="en-US" sz="3100" b="0" i="1" dirty="0" smtClean="0"/>
              <a:t>P occurs with shift s</a:t>
            </a:r>
            <a:r>
              <a:rPr lang="en-US" sz="3100" b="0" dirty="0" smtClean="0"/>
              <a:t>, </a:t>
            </a:r>
            <a:r>
              <a:rPr lang="en-US" sz="3100" b="0" i="1" dirty="0" smtClean="0"/>
              <a:t>s</a:t>
            </a:r>
            <a:r>
              <a:rPr lang="en-US" sz="3100" b="0" dirty="0" smtClean="0"/>
              <a:t> is a </a:t>
            </a:r>
            <a:r>
              <a:rPr lang="en-US" sz="3100" dirty="0" smtClean="0">
                <a:solidFill>
                  <a:schemeClr val="accent2">
                    <a:lumMod val="75000"/>
                  </a:schemeClr>
                </a:solidFill>
              </a:rPr>
              <a:t>valid shift</a:t>
            </a:r>
            <a:r>
              <a:rPr lang="en-US" sz="3100" b="0" dirty="0" smtClean="0"/>
              <a:t>; otherwise we call </a:t>
            </a:r>
            <a:r>
              <a:rPr lang="en-US" sz="3100" b="0" i="1" dirty="0" smtClean="0"/>
              <a:t>s</a:t>
            </a:r>
            <a:r>
              <a:rPr lang="en-US" sz="3100" b="0" dirty="0" smtClean="0"/>
              <a:t> an </a:t>
            </a:r>
            <a:r>
              <a:rPr lang="en-US" sz="3100" dirty="0" smtClean="0">
                <a:solidFill>
                  <a:srgbClr val="FC0128"/>
                </a:solidFill>
              </a:rPr>
              <a:t>invalid shift</a:t>
            </a:r>
            <a:r>
              <a:rPr lang="en-US" sz="3100" b="0" dirty="0" smtClean="0"/>
              <a:t>.</a:t>
            </a:r>
          </a:p>
          <a:p>
            <a:pPr eaLnBrk="1" hangingPunct="1">
              <a:lnSpc>
                <a:spcPct val="90000"/>
              </a:lnSpc>
              <a:defRPr/>
            </a:pPr>
            <a:r>
              <a:rPr lang="en-US" sz="3100" dirty="0" smtClean="0">
                <a:solidFill>
                  <a:srgbClr val="9900CC"/>
                </a:solidFill>
              </a:rPr>
              <a:t>String matching problem: </a:t>
            </a:r>
            <a:r>
              <a:rPr lang="en-US" sz="3100" b="0" dirty="0" smtClean="0"/>
              <a:t>finding all valid shifts with which a given pattern </a:t>
            </a:r>
            <a:r>
              <a:rPr lang="en-US" sz="3100" b="0" i="1" dirty="0" smtClean="0"/>
              <a:t>P</a:t>
            </a:r>
            <a:r>
              <a:rPr lang="en-US" sz="3100" b="0" dirty="0" smtClean="0"/>
              <a:t> occurs in a given text </a:t>
            </a:r>
            <a:r>
              <a:rPr lang="en-US" sz="3100" b="0" i="1" dirty="0" smtClean="0"/>
              <a:t>T</a:t>
            </a:r>
          </a:p>
        </p:txBody>
      </p:sp>
      <p:sp>
        <p:nvSpPr>
          <p:cNvPr id="2" name="Title 1"/>
          <p:cNvSpPr>
            <a:spLocks noGrp="1"/>
          </p:cNvSpPr>
          <p:nvPr>
            <p:ph type="title"/>
          </p:nvPr>
        </p:nvSpPr>
        <p:spPr/>
        <p:txBody>
          <a:bodyPr/>
          <a:lstStyle/>
          <a:p>
            <a:endParaRPr lang="en-US"/>
          </a:p>
        </p:txBody>
      </p:sp>
      <p:sp>
        <p:nvSpPr>
          <p:cNvPr id="5" name="Rectangle 2"/>
          <p:cNvSpPr txBox="1">
            <a:spLocks noChangeArrowheads="1"/>
          </p:cNvSpPr>
          <p:nvPr/>
        </p:nvSpPr>
        <p:spPr>
          <a:xfrm>
            <a:off x="609600" y="427038"/>
            <a:ext cx="7467600" cy="1143000"/>
          </a:xfrm>
          <a:prstGeom prst="rect">
            <a:avLst/>
          </a:prstGeom>
        </p:spPr>
        <p:style>
          <a:lnRef idx="1">
            <a:schemeClr val="accent5"/>
          </a:lnRef>
          <a:fillRef idx="2">
            <a:schemeClr val="accent5"/>
          </a:fillRef>
          <a:effectRef idx="1">
            <a:schemeClr val="accent5"/>
          </a:effectRef>
          <a:fontRef idx="minor">
            <a:schemeClr val="dk1"/>
          </a:fontRef>
        </p:style>
        <p:txBody>
          <a:bodyPr vert="horz" anchor="b">
            <a:noAutofit/>
          </a:bodyPr>
          <a:lstStyle>
            <a:lvl1pPr algn="l" rtl="0" eaLnBrk="1" latinLnBrk="0" hangingPunct="1">
              <a:spcBef>
                <a:spcPct val="0"/>
              </a:spcBef>
              <a:buNone/>
              <a:defRPr kumimoji="0" sz="3000" b="0" kern="1200" cap="small" baseline="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3200" b="1" smtClean="0"/>
              <a:t>Exact String Matching Problem</a:t>
            </a:r>
            <a:endParaRPr lang="en-US" sz="3200" b="1" dirty="0" smtClean="0"/>
          </a:p>
        </p:txBody>
      </p:sp>
    </p:spTree>
    <p:extLst>
      <p:ext uri="{BB962C8B-B14F-4D97-AF65-F5344CB8AC3E}">
        <p14:creationId xmlns:p14="http://schemas.microsoft.com/office/powerpoint/2010/main" val="14863122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040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040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040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0403">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3040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040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endParaRPr lang="en-US"/>
          </a:p>
        </p:txBody>
      </p:sp>
      <p:sp>
        <p:nvSpPr>
          <p:cNvPr id="4" name="Slide Number Placeholder 3"/>
          <p:cNvSpPr>
            <a:spLocks noGrp="1"/>
          </p:cNvSpPr>
          <p:nvPr>
            <p:ph type="sldNum" sz="quarter" idx="15"/>
          </p:nvPr>
        </p:nvSpPr>
        <p:spPr/>
        <p:txBody>
          <a:bodyPr/>
          <a:lstStyle/>
          <a:p>
            <a:fld id="{D46B8EC2-79DC-4D91-A125-9987AE897EFA}" type="slidenum">
              <a:rPr lang="en-US" smtClean="0"/>
              <a:t>9</a:t>
            </a:fld>
            <a:endParaRPr 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524000"/>
            <a:ext cx="8143875" cy="455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2"/>
          <p:cNvSpPr>
            <a:spLocks noGrp="1" noChangeArrowheads="1"/>
          </p:cNvSpPr>
          <p:nvPr>
            <p:ph type="title"/>
          </p:nvPr>
        </p:nvSpPr>
        <p:spPr>
          <a:xfrm>
            <a:off x="457200" y="274638"/>
            <a:ext cx="7467600" cy="1143000"/>
          </a:xfrm>
        </p:spPr>
        <p:style>
          <a:lnRef idx="1">
            <a:schemeClr val="accent5"/>
          </a:lnRef>
          <a:fillRef idx="2">
            <a:schemeClr val="accent5"/>
          </a:fillRef>
          <a:effectRef idx="1">
            <a:schemeClr val="accent5"/>
          </a:effectRef>
          <a:fontRef idx="minor">
            <a:schemeClr val="dk1"/>
          </a:fontRef>
        </p:style>
        <p:txBody>
          <a:bodyPr>
            <a:noAutofit/>
          </a:bodyPr>
          <a:lstStyle/>
          <a:p>
            <a:pPr eaLnBrk="1" hangingPunct="1"/>
            <a:r>
              <a:rPr lang="en-US" sz="3200" b="1" dirty="0" smtClean="0"/>
              <a:t>Exact String Matching Problem</a:t>
            </a:r>
          </a:p>
        </p:txBody>
      </p:sp>
    </p:spTree>
    <p:extLst>
      <p:ext uri="{BB962C8B-B14F-4D97-AF65-F5344CB8AC3E}">
        <p14:creationId xmlns:p14="http://schemas.microsoft.com/office/powerpoint/2010/main" val="118223556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1763</TotalTime>
  <Words>1744</Words>
  <Application>Microsoft Office PowerPoint</Application>
  <PresentationFormat>On-screen Show (4:3)</PresentationFormat>
  <Paragraphs>233</Paragraphs>
  <Slides>38</Slides>
  <Notes>24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38</vt:i4>
      </vt:variant>
    </vt:vector>
  </HeadingPairs>
  <TitlesOfParts>
    <vt:vector size="48" baseType="lpstr">
      <vt:lpstr>Arial</vt:lpstr>
      <vt:lpstr>Calibri</vt:lpstr>
      <vt:lpstr>Century Schoolbook</vt:lpstr>
      <vt:lpstr>Courier New</vt:lpstr>
      <vt:lpstr>MT2MIT</vt:lpstr>
      <vt:lpstr>Times New Roman</vt:lpstr>
      <vt:lpstr>Times-Roman</vt:lpstr>
      <vt:lpstr>Wingdings</vt:lpstr>
      <vt:lpstr>Wingdings 2</vt:lpstr>
      <vt:lpstr>Oriel</vt:lpstr>
      <vt:lpstr>String Matching</vt:lpstr>
      <vt:lpstr>References</vt:lpstr>
      <vt:lpstr>String Matching: Introduction</vt:lpstr>
      <vt:lpstr>String Matching: Introduction</vt:lpstr>
      <vt:lpstr>Exact String Matching Problem</vt:lpstr>
      <vt:lpstr>PowerPoint Presentation</vt:lpstr>
      <vt:lpstr>PowerPoint Presentation</vt:lpstr>
      <vt:lpstr>PowerPoint Presentation</vt:lpstr>
      <vt:lpstr>Exact String Matching Problem</vt:lpstr>
      <vt:lpstr>PowerPoint Presentation</vt:lpstr>
      <vt:lpstr>Approximate String Matching</vt:lpstr>
      <vt:lpstr>PowerPoint Presentation</vt:lpstr>
      <vt:lpstr>Importance</vt:lpstr>
      <vt:lpstr>PowerPoint Presentation</vt:lpstr>
      <vt:lpstr>Notation &amp; terminology</vt:lpstr>
      <vt:lpstr>Notation &amp; terminology (cont’d)</vt:lpstr>
      <vt:lpstr>Overlapping Suffices</vt:lpstr>
      <vt:lpstr>PowerPoint Presentation</vt:lpstr>
      <vt:lpstr>String Comparison</vt:lpstr>
      <vt:lpstr>Naïve String matching Algorithm</vt:lpstr>
      <vt:lpstr>PowerPoint Presentation</vt:lpstr>
      <vt:lpstr>Naïve string matching Algo (Cont…)</vt:lpstr>
      <vt:lpstr>Why is naïve algo. inefficient?</vt:lpstr>
      <vt:lpstr>Rabin Karp Algorithm</vt:lpstr>
      <vt:lpstr>The Rabin-Karp Algorithm</vt:lpstr>
      <vt:lpstr>PowerPoint Presentation</vt:lpstr>
      <vt:lpstr>PowerPoint Presentation</vt:lpstr>
      <vt:lpstr>The Rabin-Karp Algorithm (Cont’d)</vt:lpstr>
      <vt:lpstr>The Rabin-Karp Algorithm (Cont’d)</vt:lpstr>
      <vt:lpstr>The Rabin-Karp Algorithm (Cont’d)</vt:lpstr>
      <vt:lpstr>The Rabin-Karp Algorithm (Cont’d)</vt:lpstr>
      <vt:lpstr>PowerPoint Presentation</vt:lpstr>
      <vt:lpstr>The Rabin-Karp Algorithm (Cont’d)</vt:lpstr>
      <vt:lpstr>PowerPoint Presentation</vt:lpstr>
      <vt:lpstr>The Rabin-Karp Algorithm</vt:lpstr>
      <vt:lpstr>PowerPoint Presentation</vt:lpstr>
      <vt:lpstr>The Rabin-Karp Algorithm (Cont’d)</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 Programming</dc:title>
  <dc:creator>admin</dc:creator>
  <cp:lastModifiedBy>Windows User</cp:lastModifiedBy>
  <cp:revision>130</cp:revision>
  <dcterms:created xsi:type="dcterms:W3CDTF">2020-04-05T17:03:17Z</dcterms:created>
  <dcterms:modified xsi:type="dcterms:W3CDTF">2022-10-11T05:47:23Z</dcterms:modified>
</cp:coreProperties>
</file>