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256" r:id="rId2"/>
    <p:sldId id="471" r:id="rId3"/>
    <p:sldId id="423" r:id="rId4"/>
    <p:sldId id="394" r:id="rId5"/>
    <p:sldId id="395" r:id="rId6"/>
    <p:sldId id="466" r:id="rId7"/>
    <p:sldId id="467" r:id="rId8"/>
    <p:sldId id="468"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9" r:id="rId23"/>
    <p:sldId id="472" r:id="rId24"/>
    <p:sldId id="473" r:id="rId25"/>
    <p:sldId id="474" r:id="rId26"/>
    <p:sldId id="475" r:id="rId27"/>
    <p:sldId id="476" r:id="rId28"/>
    <p:sldId id="477" r:id="rId29"/>
    <p:sldId id="478" r:id="rId30"/>
    <p:sldId id="452"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2944" tIns="46472" rIns="92944" bIns="46472" numCol="1" anchor="t" anchorCtr="0" compatLnSpc="1">
            <a:prstTxWarp prst="textNoShape">
              <a:avLst/>
            </a:prstTxWarp>
          </a:bodyPr>
          <a:lstStyle>
            <a:lvl1pPr defTabSz="930139">
              <a:defRPr sz="1200"/>
            </a:lvl1pPr>
          </a:lstStyle>
          <a:p>
            <a:endParaRPr lang="en-US"/>
          </a:p>
        </p:txBody>
      </p:sp>
      <p:sp>
        <p:nvSpPr>
          <p:cNvPr id="33795" name="Rectangle 3"/>
          <p:cNvSpPr>
            <a:spLocks noGrp="1" noChangeArrowheads="1"/>
          </p:cNvSpPr>
          <p:nvPr>
            <p:ph type="dt" sz="quarter" idx="1"/>
          </p:nvPr>
        </p:nvSpPr>
        <p:spPr bwMode="auto">
          <a:xfrm>
            <a:off x="4143375" y="1"/>
            <a:ext cx="3170238" cy="479425"/>
          </a:xfrm>
          <a:prstGeom prst="rect">
            <a:avLst/>
          </a:prstGeom>
          <a:noFill/>
          <a:ln w="9525">
            <a:noFill/>
            <a:miter lim="800000"/>
            <a:headEnd/>
            <a:tailEnd/>
          </a:ln>
          <a:effectLst/>
        </p:spPr>
        <p:txBody>
          <a:bodyPr vert="horz" wrap="square" lIns="92944" tIns="46472" rIns="92944" bIns="46472" numCol="1" anchor="t" anchorCtr="0" compatLnSpc="1">
            <a:prstTxWarp prst="textNoShape">
              <a:avLst/>
            </a:prstTxWarp>
          </a:bodyPr>
          <a:lstStyle>
            <a:lvl1pPr algn="r" defTabSz="930139">
              <a:defRPr sz="1200"/>
            </a:lvl1pPr>
          </a:lstStyle>
          <a:p>
            <a:endParaRPr lang="en-US"/>
          </a:p>
        </p:txBody>
      </p:sp>
      <p:sp>
        <p:nvSpPr>
          <p:cNvPr id="33796" name="Rectangle 4"/>
          <p:cNvSpPr>
            <a:spLocks noGrp="1" noChangeArrowheads="1"/>
          </p:cNvSpPr>
          <p:nvPr>
            <p:ph type="ftr" sz="quarter" idx="2"/>
          </p:nvPr>
        </p:nvSpPr>
        <p:spPr bwMode="auto">
          <a:xfrm>
            <a:off x="1" y="9120189"/>
            <a:ext cx="3170238" cy="479425"/>
          </a:xfrm>
          <a:prstGeom prst="rect">
            <a:avLst/>
          </a:prstGeom>
          <a:noFill/>
          <a:ln w="9525">
            <a:noFill/>
            <a:miter lim="800000"/>
            <a:headEnd/>
            <a:tailEnd/>
          </a:ln>
          <a:effectLst/>
        </p:spPr>
        <p:txBody>
          <a:bodyPr vert="horz" wrap="square" lIns="92944" tIns="46472" rIns="92944" bIns="46472" numCol="1" anchor="b" anchorCtr="0" compatLnSpc="1">
            <a:prstTxWarp prst="textNoShape">
              <a:avLst/>
            </a:prstTxWarp>
          </a:bodyPr>
          <a:lstStyle>
            <a:lvl1pPr defTabSz="930139">
              <a:defRPr sz="1200"/>
            </a:lvl1pPr>
          </a:lstStyle>
          <a:p>
            <a:endParaRPr lang="en-US"/>
          </a:p>
        </p:txBody>
      </p:sp>
      <p:sp>
        <p:nvSpPr>
          <p:cNvPr id="33797" name="Rectangle 5"/>
          <p:cNvSpPr>
            <a:spLocks noGrp="1" noChangeArrowheads="1"/>
          </p:cNvSpPr>
          <p:nvPr>
            <p:ph type="sldNum" sz="quarter" idx="3"/>
          </p:nvPr>
        </p:nvSpPr>
        <p:spPr bwMode="auto">
          <a:xfrm>
            <a:off x="4143375" y="9120189"/>
            <a:ext cx="3170238" cy="479425"/>
          </a:xfrm>
          <a:prstGeom prst="rect">
            <a:avLst/>
          </a:prstGeom>
          <a:noFill/>
          <a:ln w="9525">
            <a:noFill/>
            <a:miter lim="800000"/>
            <a:headEnd/>
            <a:tailEnd/>
          </a:ln>
          <a:effectLst/>
        </p:spPr>
        <p:txBody>
          <a:bodyPr vert="horz" wrap="square" lIns="92944" tIns="46472" rIns="92944" bIns="46472" numCol="1" anchor="b" anchorCtr="0" compatLnSpc="1">
            <a:prstTxWarp prst="textNoShape">
              <a:avLst/>
            </a:prstTxWarp>
          </a:bodyPr>
          <a:lstStyle>
            <a:lvl1pPr algn="r" defTabSz="930139">
              <a:defRPr sz="1200"/>
            </a:lvl1pPr>
          </a:lstStyle>
          <a:p>
            <a:fld id="{BADACCDD-DCAB-4ED0-919A-E792EDBF588A}" type="slidenum">
              <a:rPr lang="en-US"/>
              <a:pPr/>
              <a:t>‹#›</a:t>
            </a:fld>
            <a:endParaRPr lang="en-US"/>
          </a:p>
        </p:txBody>
      </p:sp>
    </p:spTree>
    <p:extLst>
      <p:ext uri="{BB962C8B-B14F-4D97-AF65-F5344CB8AC3E}">
        <p14:creationId xmlns:p14="http://schemas.microsoft.com/office/powerpoint/2010/main" val="28088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2944" tIns="46472" rIns="92944" bIns="46472" numCol="1" anchor="t" anchorCtr="0" compatLnSpc="1">
            <a:prstTxWarp prst="textNoShape">
              <a:avLst/>
            </a:prstTxWarp>
          </a:bodyPr>
          <a:lstStyle>
            <a:lvl1pPr defTabSz="930139">
              <a:defRPr sz="1200"/>
            </a:lvl1pPr>
          </a:lstStyle>
          <a:p>
            <a:endParaRPr lang="en-US"/>
          </a:p>
        </p:txBody>
      </p:sp>
      <p:sp>
        <p:nvSpPr>
          <p:cNvPr id="18435" name="Rectangle 3"/>
          <p:cNvSpPr>
            <a:spLocks noGrp="1" noChangeArrowheads="1"/>
          </p:cNvSpPr>
          <p:nvPr>
            <p:ph type="dt" idx="1"/>
          </p:nvPr>
        </p:nvSpPr>
        <p:spPr bwMode="auto">
          <a:xfrm>
            <a:off x="4143375" y="1"/>
            <a:ext cx="3170238" cy="479425"/>
          </a:xfrm>
          <a:prstGeom prst="rect">
            <a:avLst/>
          </a:prstGeom>
          <a:noFill/>
          <a:ln w="9525">
            <a:noFill/>
            <a:miter lim="800000"/>
            <a:headEnd/>
            <a:tailEnd/>
          </a:ln>
          <a:effectLst/>
        </p:spPr>
        <p:txBody>
          <a:bodyPr vert="horz" wrap="square" lIns="92944" tIns="46472" rIns="92944" bIns="46472" numCol="1" anchor="t" anchorCtr="0" compatLnSpc="1">
            <a:prstTxWarp prst="textNoShape">
              <a:avLst/>
            </a:prstTxWarp>
          </a:bodyPr>
          <a:lstStyle>
            <a:lvl1pPr algn="r" defTabSz="930139">
              <a:defRPr sz="1200"/>
            </a:lvl1pPr>
          </a:lstStyle>
          <a:p>
            <a:endParaRPr lang="en-US"/>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731839" y="4560890"/>
            <a:ext cx="5851525" cy="4319587"/>
          </a:xfrm>
          <a:prstGeom prst="rect">
            <a:avLst/>
          </a:prstGeom>
          <a:noFill/>
          <a:ln w="9525">
            <a:noFill/>
            <a:miter lim="800000"/>
            <a:headEnd/>
            <a:tailEnd/>
          </a:ln>
          <a:effectLst/>
        </p:spPr>
        <p:txBody>
          <a:bodyPr vert="horz" wrap="square" lIns="92944" tIns="46472" rIns="92944" bIns="464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1" y="9120189"/>
            <a:ext cx="3170238" cy="479425"/>
          </a:xfrm>
          <a:prstGeom prst="rect">
            <a:avLst/>
          </a:prstGeom>
          <a:noFill/>
          <a:ln w="9525">
            <a:noFill/>
            <a:miter lim="800000"/>
            <a:headEnd/>
            <a:tailEnd/>
          </a:ln>
          <a:effectLst/>
        </p:spPr>
        <p:txBody>
          <a:bodyPr vert="horz" wrap="square" lIns="92944" tIns="46472" rIns="92944" bIns="46472" numCol="1" anchor="b" anchorCtr="0" compatLnSpc="1">
            <a:prstTxWarp prst="textNoShape">
              <a:avLst/>
            </a:prstTxWarp>
          </a:bodyPr>
          <a:lstStyle>
            <a:lvl1pPr defTabSz="930139">
              <a:defRPr sz="1200"/>
            </a:lvl1pPr>
          </a:lstStyle>
          <a:p>
            <a:endParaRPr lang="en-US"/>
          </a:p>
        </p:txBody>
      </p:sp>
      <p:sp>
        <p:nvSpPr>
          <p:cNvPr id="18439" name="Rectangle 7"/>
          <p:cNvSpPr>
            <a:spLocks noGrp="1" noChangeArrowheads="1"/>
          </p:cNvSpPr>
          <p:nvPr>
            <p:ph type="sldNum" sz="quarter" idx="5"/>
          </p:nvPr>
        </p:nvSpPr>
        <p:spPr bwMode="auto">
          <a:xfrm>
            <a:off x="4143375" y="9120189"/>
            <a:ext cx="3170238" cy="479425"/>
          </a:xfrm>
          <a:prstGeom prst="rect">
            <a:avLst/>
          </a:prstGeom>
          <a:noFill/>
          <a:ln w="9525">
            <a:noFill/>
            <a:miter lim="800000"/>
            <a:headEnd/>
            <a:tailEnd/>
          </a:ln>
          <a:effectLst/>
        </p:spPr>
        <p:txBody>
          <a:bodyPr vert="horz" wrap="square" lIns="92944" tIns="46472" rIns="92944" bIns="46472" numCol="1" anchor="b" anchorCtr="0" compatLnSpc="1">
            <a:prstTxWarp prst="textNoShape">
              <a:avLst/>
            </a:prstTxWarp>
          </a:bodyPr>
          <a:lstStyle>
            <a:lvl1pPr algn="r" defTabSz="930139">
              <a:defRPr sz="1200"/>
            </a:lvl1pPr>
          </a:lstStyle>
          <a:p>
            <a:fld id="{9FF1B23F-E2A3-457D-8F92-CED1B26949FB}" type="slidenum">
              <a:rPr lang="en-US"/>
              <a:pPr/>
              <a:t>‹#›</a:t>
            </a:fld>
            <a:endParaRPr lang="en-US"/>
          </a:p>
        </p:txBody>
      </p:sp>
    </p:spTree>
    <p:extLst>
      <p:ext uri="{BB962C8B-B14F-4D97-AF65-F5344CB8AC3E}">
        <p14:creationId xmlns:p14="http://schemas.microsoft.com/office/powerpoint/2010/main" val="24266591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57A5D2FB-1851-4508-99A0-B09F35BCD75C}" type="slidenum">
              <a:rPr lang="en-US" smtClean="0"/>
              <a:pPr/>
              <a:t>12</a:t>
            </a:fld>
            <a:endParaRPr lang="en-US" smtClean="0"/>
          </a:p>
        </p:txBody>
      </p:sp>
    </p:spTree>
    <p:extLst>
      <p:ext uri="{BB962C8B-B14F-4D97-AF65-F5344CB8AC3E}">
        <p14:creationId xmlns:p14="http://schemas.microsoft.com/office/powerpoint/2010/main" val="125779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F5B2EEE1-E63C-4FF9-A8FA-88FCB4877BA2}" type="slidenum">
              <a:rPr lang="en-US" smtClean="0"/>
              <a:pPr/>
              <a:t>13</a:t>
            </a:fld>
            <a:endParaRPr lang="en-US" smtClean="0"/>
          </a:p>
        </p:txBody>
      </p:sp>
    </p:spTree>
    <p:extLst>
      <p:ext uri="{BB962C8B-B14F-4D97-AF65-F5344CB8AC3E}">
        <p14:creationId xmlns:p14="http://schemas.microsoft.com/office/powerpoint/2010/main" val="136154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a:noFill/>
        </p:spPr>
        <p:txBody>
          <a:bodyPr/>
          <a:lstStyle/>
          <a:p>
            <a:fld id="{A0E707E2-42C0-4CA9-B311-5D3B4E1F00A4}" type="slidenum">
              <a:rPr lang="en-US" smtClean="0"/>
              <a:pPr/>
              <a:t>14</a:t>
            </a:fld>
            <a:endParaRPr lang="en-US" smtClean="0"/>
          </a:p>
        </p:txBody>
      </p:sp>
    </p:spTree>
    <p:extLst>
      <p:ext uri="{BB962C8B-B14F-4D97-AF65-F5344CB8AC3E}">
        <p14:creationId xmlns:p14="http://schemas.microsoft.com/office/powerpoint/2010/main" val="66306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a:noFill/>
        </p:spPr>
        <p:txBody>
          <a:bodyPr/>
          <a:lstStyle/>
          <a:p>
            <a:fld id="{1E466A01-C583-47DD-B984-9FB9FBEBB542}" type="slidenum">
              <a:rPr lang="en-US" smtClean="0"/>
              <a:pPr/>
              <a:t>15</a:t>
            </a:fld>
            <a:endParaRPr lang="en-US" smtClean="0"/>
          </a:p>
        </p:txBody>
      </p:sp>
    </p:spTree>
    <p:extLst>
      <p:ext uri="{BB962C8B-B14F-4D97-AF65-F5344CB8AC3E}">
        <p14:creationId xmlns:p14="http://schemas.microsoft.com/office/powerpoint/2010/main" val="4173070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0B6D5BF3-4397-4AC8-96ED-3A4B9DDFDB5A}" type="slidenum">
              <a:rPr lang="en-US" smtClean="0"/>
              <a:pPr/>
              <a:t>16</a:t>
            </a:fld>
            <a:endParaRPr lang="en-US" smtClean="0"/>
          </a:p>
        </p:txBody>
      </p:sp>
    </p:spTree>
    <p:extLst>
      <p:ext uri="{BB962C8B-B14F-4D97-AF65-F5344CB8AC3E}">
        <p14:creationId xmlns:p14="http://schemas.microsoft.com/office/powerpoint/2010/main" val="128931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D54A7D76-FC5E-4C80-840F-E38BBB23EB26}" type="slidenum">
              <a:rPr lang="en-US" smtClean="0"/>
              <a:pPr/>
              <a:t>17</a:t>
            </a:fld>
            <a:endParaRPr lang="en-US" smtClean="0"/>
          </a:p>
        </p:txBody>
      </p:sp>
    </p:spTree>
    <p:extLst>
      <p:ext uri="{BB962C8B-B14F-4D97-AF65-F5344CB8AC3E}">
        <p14:creationId xmlns:p14="http://schemas.microsoft.com/office/powerpoint/2010/main" val="1035042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4C4EDCDD-B94C-4ADA-A60E-3CA27ABC9B85}" type="slidenum">
              <a:rPr lang="en-US" smtClean="0"/>
              <a:pPr/>
              <a:t>18</a:t>
            </a:fld>
            <a:endParaRPr lang="en-US" smtClean="0"/>
          </a:p>
        </p:txBody>
      </p:sp>
    </p:spTree>
    <p:extLst>
      <p:ext uri="{BB962C8B-B14F-4D97-AF65-F5344CB8AC3E}">
        <p14:creationId xmlns:p14="http://schemas.microsoft.com/office/powerpoint/2010/main" val="579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695FE2F6-E4EA-47CB-9B88-D4501E71D57E}" type="slidenum">
              <a:rPr lang="en-US" smtClean="0"/>
              <a:pPr/>
              <a:t>19</a:t>
            </a:fld>
            <a:endParaRPr lang="en-US" smtClean="0"/>
          </a:p>
        </p:txBody>
      </p:sp>
    </p:spTree>
    <p:extLst>
      <p:ext uri="{BB962C8B-B14F-4D97-AF65-F5344CB8AC3E}">
        <p14:creationId xmlns:p14="http://schemas.microsoft.com/office/powerpoint/2010/main" val="2111153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83CB22A1-ECD2-4DFA-A538-60BF7A27F146}" type="slidenum">
              <a:rPr lang="en-US" smtClean="0"/>
              <a:pPr/>
              <a:t>20</a:t>
            </a:fld>
            <a:endParaRPr lang="en-US" smtClean="0"/>
          </a:p>
        </p:txBody>
      </p:sp>
    </p:spTree>
    <p:extLst>
      <p:ext uri="{BB962C8B-B14F-4D97-AF65-F5344CB8AC3E}">
        <p14:creationId xmlns:p14="http://schemas.microsoft.com/office/powerpoint/2010/main" val="223216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C1FE46E8-C456-49D9-9BDA-8909E20DBD26}" type="slidenum">
              <a:rPr lang="en-US" smtClean="0"/>
              <a:pPr/>
              <a:t>21</a:t>
            </a:fld>
            <a:endParaRPr lang="en-US" smtClean="0"/>
          </a:p>
        </p:txBody>
      </p:sp>
    </p:spTree>
    <p:extLst>
      <p:ext uri="{BB962C8B-B14F-4D97-AF65-F5344CB8AC3E}">
        <p14:creationId xmlns:p14="http://schemas.microsoft.com/office/powerpoint/2010/main" val="370949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36868" name="Slide Number Placeholder 3"/>
          <p:cNvSpPr>
            <a:spLocks noGrp="1"/>
          </p:cNvSpPr>
          <p:nvPr>
            <p:ph type="sldNum" sz="quarter" idx="5"/>
          </p:nvPr>
        </p:nvSpPr>
        <p:spPr>
          <a:noFill/>
        </p:spPr>
        <p:txBody>
          <a:bodyPr/>
          <a:lstStyle/>
          <a:p>
            <a:fld id="{A5D198BD-0306-46F1-919E-B97722B58A72}" type="slidenum">
              <a:rPr lang="en-US">
                <a:latin typeface="Arial" pitchFamily="34" charset="0"/>
              </a:rPr>
              <a:pPr/>
              <a:t>2</a:t>
            </a:fld>
            <a:endParaRPr lang="en-US">
              <a:latin typeface="Arial" pitchFamily="34" charset="0"/>
            </a:endParaRPr>
          </a:p>
        </p:txBody>
      </p:sp>
    </p:spTree>
    <p:extLst>
      <p:ext uri="{BB962C8B-B14F-4D97-AF65-F5344CB8AC3E}">
        <p14:creationId xmlns:p14="http://schemas.microsoft.com/office/powerpoint/2010/main" val="217713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842" indent="-285708">
              <a:defRPr>
                <a:solidFill>
                  <a:schemeClr val="tx1"/>
                </a:solidFill>
                <a:latin typeface="Arial" charset="0"/>
                <a:cs typeface="Arial" charset="0"/>
              </a:defRPr>
            </a:lvl2pPr>
            <a:lvl3pPr marL="1142833" indent="-228567">
              <a:defRPr>
                <a:solidFill>
                  <a:schemeClr val="tx1"/>
                </a:solidFill>
                <a:latin typeface="Arial" charset="0"/>
                <a:cs typeface="Arial" charset="0"/>
              </a:defRPr>
            </a:lvl3pPr>
            <a:lvl4pPr marL="1599966" indent="-228567">
              <a:defRPr>
                <a:solidFill>
                  <a:schemeClr val="tx1"/>
                </a:solidFill>
                <a:latin typeface="Arial" charset="0"/>
                <a:cs typeface="Arial" charset="0"/>
              </a:defRPr>
            </a:lvl4pPr>
            <a:lvl5pPr marL="2057099" indent="-228567">
              <a:defRPr>
                <a:solidFill>
                  <a:schemeClr val="tx1"/>
                </a:solidFill>
                <a:latin typeface="Arial" charset="0"/>
                <a:cs typeface="Arial" charset="0"/>
              </a:defRPr>
            </a:lvl5pPr>
            <a:lvl6pPr marL="2514232" indent="-228567" eaLnBrk="0" fontAlgn="base" hangingPunct="0">
              <a:spcBef>
                <a:spcPct val="0"/>
              </a:spcBef>
              <a:spcAft>
                <a:spcPct val="0"/>
              </a:spcAft>
              <a:defRPr>
                <a:solidFill>
                  <a:schemeClr val="tx1"/>
                </a:solidFill>
                <a:latin typeface="Arial" charset="0"/>
                <a:cs typeface="Arial" charset="0"/>
              </a:defRPr>
            </a:lvl6pPr>
            <a:lvl7pPr marL="2971365" indent="-228567" eaLnBrk="0" fontAlgn="base" hangingPunct="0">
              <a:spcBef>
                <a:spcPct val="0"/>
              </a:spcBef>
              <a:spcAft>
                <a:spcPct val="0"/>
              </a:spcAft>
              <a:defRPr>
                <a:solidFill>
                  <a:schemeClr val="tx1"/>
                </a:solidFill>
                <a:latin typeface="Arial" charset="0"/>
                <a:cs typeface="Arial" charset="0"/>
              </a:defRPr>
            </a:lvl7pPr>
            <a:lvl8pPr marL="3428497" indent="-228567" eaLnBrk="0" fontAlgn="base" hangingPunct="0">
              <a:spcBef>
                <a:spcPct val="0"/>
              </a:spcBef>
              <a:spcAft>
                <a:spcPct val="0"/>
              </a:spcAft>
              <a:defRPr>
                <a:solidFill>
                  <a:schemeClr val="tx1"/>
                </a:solidFill>
                <a:latin typeface="Arial" charset="0"/>
                <a:cs typeface="Arial" charset="0"/>
              </a:defRPr>
            </a:lvl8pPr>
            <a:lvl9pPr marL="3885630" indent="-228567" eaLnBrk="0" fontAlgn="base" hangingPunct="0">
              <a:spcBef>
                <a:spcPct val="0"/>
              </a:spcBef>
              <a:spcAft>
                <a:spcPct val="0"/>
              </a:spcAft>
              <a:defRPr>
                <a:solidFill>
                  <a:schemeClr val="tx1"/>
                </a:solidFill>
                <a:latin typeface="Arial" charset="0"/>
                <a:cs typeface="Arial" charset="0"/>
              </a:defRPr>
            </a:lvl9pPr>
          </a:lstStyle>
          <a:p>
            <a:fld id="{7C9E2368-B48B-4DCF-831D-229E54078BB1}" type="slidenum">
              <a:rPr lang="en-US" altLang="en-US"/>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charset="0"/>
              <a:cs typeface="Arial"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842" indent="-285708">
              <a:defRPr>
                <a:solidFill>
                  <a:schemeClr val="tx1"/>
                </a:solidFill>
                <a:latin typeface="Arial" charset="0"/>
                <a:cs typeface="Arial" charset="0"/>
              </a:defRPr>
            </a:lvl2pPr>
            <a:lvl3pPr marL="1142833" indent="-228567">
              <a:defRPr>
                <a:solidFill>
                  <a:schemeClr val="tx1"/>
                </a:solidFill>
                <a:latin typeface="Arial" charset="0"/>
                <a:cs typeface="Arial" charset="0"/>
              </a:defRPr>
            </a:lvl3pPr>
            <a:lvl4pPr marL="1599966" indent="-228567">
              <a:defRPr>
                <a:solidFill>
                  <a:schemeClr val="tx1"/>
                </a:solidFill>
                <a:latin typeface="Arial" charset="0"/>
                <a:cs typeface="Arial" charset="0"/>
              </a:defRPr>
            </a:lvl4pPr>
            <a:lvl5pPr marL="2057099" indent="-228567">
              <a:defRPr>
                <a:solidFill>
                  <a:schemeClr val="tx1"/>
                </a:solidFill>
                <a:latin typeface="Arial" charset="0"/>
                <a:cs typeface="Arial" charset="0"/>
              </a:defRPr>
            </a:lvl5pPr>
            <a:lvl6pPr marL="2514232" indent="-228567" eaLnBrk="0" fontAlgn="base" hangingPunct="0">
              <a:spcBef>
                <a:spcPct val="0"/>
              </a:spcBef>
              <a:spcAft>
                <a:spcPct val="0"/>
              </a:spcAft>
              <a:defRPr>
                <a:solidFill>
                  <a:schemeClr val="tx1"/>
                </a:solidFill>
                <a:latin typeface="Arial" charset="0"/>
                <a:cs typeface="Arial" charset="0"/>
              </a:defRPr>
            </a:lvl6pPr>
            <a:lvl7pPr marL="2971365" indent="-228567" eaLnBrk="0" fontAlgn="base" hangingPunct="0">
              <a:spcBef>
                <a:spcPct val="0"/>
              </a:spcBef>
              <a:spcAft>
                <a:spcPct val="0"/>
              </a:spcAft>
              <a:defRPr>
                <a:solidFill>
                  <a:schemeClr val="tx1"/>
                </a:solidFill>
                <a:latin typeface="Arial" charset="0"/>
                <a:cs typeface="Arial" charset="0"/>
              </a:defRPr>
            </a:lvl7pPr>
            <a:lvl8pPr marL="3428497" indent="-228567" eaLnBrk="0" fontAlgn="base" hangingPunct="0">
              <a:spcBef>
                <a:spcPct val="0"/>
              </a:spcBef>
              <a:spcAft>
                <a:spcPct val="0"/>
              </a:spcAft>
              <a:defRPr>
                <a:solidFill>
                  <a:schemeClr val="tx1"/>
                </a:solidFill>
                <a:latin typeface="Arial" charset="0"/>
                <a:cs typeface="Arial" charset="0"/>
              </a:defRPr>
            </a:lvl8pPr>
            <a:lvl9pPr marL="3885630" indent="-228567" eaLnBrk="0" fontAlgn="base" hangingPunct="0">
              <a:spcBef>
                <a:spcPct val="0"/>
              </a:spcBef>
              <a:spcAft>
                <a:spcPct val="0"/>
              </a:spcAft>
              <a:defRPr>
                <a:solidFill>
                  <a:schemeClr val="tx1"/>
                </a:solidFill>
                <a:latin typeface="Arial" charset="0"/>
                <a:cs typeface="Arial" charset="0"/>
              </a:defRPr>
            </a:lvl9pPr>
          </a:lstStyle>
          <a:p>
            <a:fld id="{5D712FD5-74B0-4F19-AC2E-D07B3F9FD898}" type="slidenum">
              <a:rPr lang="en-US" altLang="en-US"/>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charset="0"/>
              <a:cs typeface="Arial" charset="0"/>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842" indent="-285708">
              <a:defRPr>
                <a:solidFill>
                  <a:schemeClr val="tx1"/>
                </a:solidFill>
                <a:latin typeface="Arial" charset="0"/>
                <a:cs typeface="Arial" charset="0"/>
              </a:defRPr>
            </a:lvl2pPr>
            <a:lvl3pPr marL="1142833" indent="-228567">
              <a:defRPr>
                <a:solidFill>
                  <a:schemeClr val="tx1"/>
                </a:solidFill>
                <a:latin typeface="Arial" charset="0"/>
                <a:cs typeface="Arial" charset="0"/>
              </a:defRPr>
            </a:lvl3pPr>
            <a:lvl4pPr marL="1599966" indent="-228567">
              <a:defRPr>
                <a:solidFill>
                  <a:schemeClr val="tx1"/>
                </a:solidFill>
                <a:latin typeface="Arial" charset="0"/>
                <a:cs typeface="Arial" charset="0"/>
              </a:defRPr>
            </a:lvl4pPr>
            <a:lvl5pPr marL="2057099" indent="-228567">
              <a:defRPr>
                <a:solidFill>
                  <a:schemeClr val="tx1"/>
                </a:solidFill>
                <a:latin typeface="Arial" charset="0"/>
                <a:cs typeface="Arial" charset="0"/>
              </a:defRPr>
            </a:lvl5pPr>
            <a:lvl6pPr marL="2514232" indent="-228567" eaLnBrk="0" fontAlgn="base" hangingPunct="0">
              <a:spcBef>
                <a:spcPct val="0"/>
              </a:spcBef>
              <a:spcAft>
                <a:spcPct val="0"/>
              </a:spcAft>
              <a:defRPr>
                <a:solidFill>
                  <a:schemeClr val="tx1"/>
                </a:solidFill>
                <a:latin typeface="Arial" charset="0"/>
                <a:cs typeface="Arial" charset="0"/>
              </a:defRPr>
            </a:lvl6pPr>
            <a:lvl7pPr marL="2971365" indent="-228567" eaLnBrk="0" fontAlgn="base" hangingPunct="0">
              <a:spcBef>
                <a:spcPct val="0"/>
              </a:spcBef>
              <a:spcAft>
                <a:spcPct val="0"/>
              </a:spcAft>
              <a:defRPr>
                <a:solidFill>
                  <a:schemeClr val="tx1"/>
                </a:solidFill>
                <a:latin typeface="Arial" charset="0"/>
                <a:cs typeface="Arial" charset="0"/>
              </a:defRPr>
            </a:lvl7pPr>
            <a:lvl8pPr marL="3428497" indent="-228567" eaLnBrk="0" fontAlgn="base" hangingPunct="0">
              <a:spcBef>
                <a:spcPct val="0"/>
              </a:spcBef>
              <a:spcAft>
                <a:spcPct val="0"/>
              </a:spcAft>
              <a:defRPr>
                <a:solidFill>
                  <a:schemeClr val="tx1"/>
                </a:solidFill>
                <a:latin typeface="Arial" charset="0"/>
                <a:cs typeface="Arial" charset="0"/>
              </a:defRPr>
            </a:lvl8pPr>
            <a:lvl9pPr marL="3885630" indent="-228567" eaLnBrk="0" fontAlgn="base" hangingPunct="0">
              <a:spcBef>
                <a:spcPct val="0"/>
              </a:spcBef>
              <a:spcAft>
                <a:spcPct val="0"/>
              </a:spcAft>
              <a:defRPr>
                <a:solidFill>
                  <a:schemeClr val="tx1"/>
                </a:solidFill>
                <a:latin typeface="Arial" charset="0"/>
                <a:cs typeface="Arial" charset="0"/>
              </a:defRPr>
            </a:lvl9pPr>
          </a:lstStyle>
          <a:p>
            <a:fld id="{A0896CFE-B0B8-4098-801E-0256FD673A9C}" type="slidenum">
              <a:rPr lang="en-US" altLang="en-US"/>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3EE21DE7-260A-4C9D-A2DF-D759F27D7595}" type="slidenum">
              <a:rPr lang="en-US" smtClean="0"/>
              <a:pPr/>
              <a:t>9</a:t>
            </a:fld>
            <a:endParaRPr lang="en-US" smtClean="0"/>
          </a:p>
        </p:txBody>
      </p:sp>
    </p:spTree>
    <p:extLst>
      <p:ext uri="{BB962C8B-B14F-4D97-AF65-F5344CB8AC3E}">
        <p14:creationId xmlns:p14="http://schemas.microsoft.com/office/powerpoint/2010/main" val="372000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7A981A6B-D7A7-44DE-A9FF-32A228D83A86}" type="slidenum">
              <a:rPr lang="en-US" smtClean="0"/>
              <a:pPr/>
              <a:t>10</a:t>
            </a:fld>
            <a:endParaRPr lang="en-US" smtClean="0"/>
          </a:p>
        </p:txBody>
      </p:sp>
    </p:spTree>
    <p:extLst>
      <p:ext uri="{BB962C8B-B14F-4D97-AF65-F5344CB8AC3E}">
        <p14:creationId xmlns:p14="http://schemas.microsoft.com/office/powerpoint/2010/main" val="426551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8DA76F5F-DF95-442D-B8A7-2AC09DC3D868}" type="slidenum">
              <a:rPr lang="en-US" smtClean="0"/>
              <a:pPr/>
              <a:t>11</a:t>
            </a:fld>
            <a:endParaRPr lang="en-US" smtClean="0"/>
          </a:p>
        </p:txBody>
      </p:sp>
    </p:spTree>
    <p:extLst>
      <p:ext uri="{BB962C8B-B14F-4D97-AF65-F5344CB8AC3E}">
        <p14:creationId xmlns:p14="http://schemas.microsoft.com/office/powerpoint/2010/main" val="232249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22532" name="Rectangle 4"/>
          <p:cNvSpPr>
            <a:spLocks noGrp="1" noChangeArrowheads="1"/>
          </p:cNvSpPr>
          <p:nvPr>
            <p:ph type="dt" sz="half" idx="2"/>
          </p:nvPr>
        </p:nvSpPr>
        <p:spPr/>
        <p:txBody>
          <a:bodyPr/>
          <a:lstStyle>
            <a:lvl1pPr>
              <a:defRPr/>
            </a:lvl1pPr>
          </a:lstStyle>
          <a:p>
            <a:endParaRPr lang="en-US" altLang="en-US"/>
          </a:p>
        </p:txBody>
      </p:sp>
      <p:sp>
        <p:nvSpPr>
          <p:cNvPr id="2253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22534" name="Rectangle 6"/>
          <p:cNvSpPr>
            <a:spLocks noGrp="1" noChangeArrowheads="1"/>
          </p:cNvSpPr>
          <p:nvPr>
            <p:ph type="sldNum" sz="quarter" idx="4"/>
          </p:nvPr>
        </p:nvSpPr>
        <p:spPr/>
        <p:txBody>
          <a:bodyPr/>
          <a:lstStyle>
            <a:lvl1pPr>
              <a:defRPr/>
            </a:lvl1pPr>
          </a:lstStyle>
          <a:p>
            <a:fld id="{F22BFDEC-FCBB-49DE-A0FA-3B361D499DFD}" type="slidenum">
              <a:rPr lang="en-US" altLang="en-US"/>
              <a:pPr/>
              <a:t>‹#›</a:t>
            </a:fld>
            <a:endParaRPr lang="en-US" altLang="en-US"/>
          </a:p>
        </p:txBody>
      </p:sp>
      <p:sp>
        <p:nvSpPr>
          <p:cNvPr id="22535"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2253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88883A2-C87C-4DA5-8F0A-2CD70C00ABA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7AA5BB-444E-4FD8-B693-B4B1529C1F47}"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83B55C8-E815-450D-B67D-C0E2B203665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78A5F62-41D1-4BDE-98B4-A345B8163154}"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2DF1523-B76B-4533-9863-DBCD825F67FD}"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2543A71-5665-4D7E-B1B1-7349F3148D7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92D0F2A-B67E-4CD9-836B-51B3ACC3521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3C156DC-1DD0-4528-AD00-89059DA56DB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9BB799F-B540-4526-A3BF-E55FC907AA1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867BF1A-AB91-4068-9EFD-A173C3631A18}"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8D14394-D50C-474D-87AA-05A1CF1F1A6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150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C09D661D-BFBD-4441-8755-4DB5B172C7AD}" type="slidenum">
              <a:rPr lang="en-US" altLang="en-US"/>
              <a:pPr/>
              <a:t>‹#›</a:t>
            </a:fld>
            <a:endParaRPr lang="en-US" altLang="en-US"/>
          </a:p>
        </p:txBody>
      </p:sp>
      <p:sp>
        <p:nvSpPr>
          <p:cNvPr id="2151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2151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sldNum="0"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noorul.ain@nu.edu.p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905000"/>
            <a:ext cx="8763000" cy="1905000"/>
          </a:xfrm>
        </p:spPr>
        <p:txBody>
          <a:bodyPr/>
          <a:lstStyle/>
          <a:p>
            <a:pPr algn="ctr"/>
            <a:r>
              <a:rPr lang="en-US" b="1" dirty="0"/>
              <a:t>   </a:t>
            </a:r>
            <a:r>
              <a:rPr lang="en-US" b="1" dirty="0" smtClean="0"/>
              <a:t>Design and Analysis of Algorithms</a:t>
            </a:r>
            <a:endParaRPr lang="en-US" b="1" dirty="0"/>
          </a:p>
        </p:txBody>
      </p:sp>
      <p:sp>
        <p:nvSpPr>
          <p:cNvPr id="2051" name="Rectangle 3"/>
          <p:cNvSpPr>
            <a:spLocks noGrp="1" noChangeArrowheads="1"/>
          </p:cNvSpPr>
          <p:nvPr>
            <p:ph type="subTitle" idx="1"/>
          </p:nvPr>
        </p:nvSpPr>
        <p:spPr>
          <a:xfrm>
            <a:off x="1295400" y="4114800"/>
            <a:ext cx="6629400" cy="1600200"/>
          </a:xfrm>
        </p:spPr>
        <p:txBody>
          <a:bodyPr/>
          <a:lstStyle/>
          <a:p>
            <a:pPr algn="ctr">
              <a:lnSpc>
                <a:spcPct val="80000"/>
              </a:lnSpc>
            </a:pPr>
            <a:r>
              <a:rPr lang="en-US" sz="2000" dirty="0" smtClean="0"/>
              <a:t>Noor-</a:t>
            </a:r>
            <a:r>
              <a:rPr lang="en-US" sz="2000" dirty="0" err="1" smtClean="0"/>
              <a:t>ul</a:t>
            </a:r>
            <a:r>
              <a:rPr lang="en-US" sz="2000" dirty="0" smtClean="0"/>
              <a:t>-Ain</a:t>
            </a:r>
          </a:p>
          <a:p>
            <a:pPr algn="ctr">
              <a:lnSpc>
                <a:spcPct val="80000"/>
              </a:lnSpc>
            </a:pPr>
            <a:endParaRPr lang="en-US" sz="2000" dirty="0"/>
          </a:p>
        </p:txBody>
      </p:sp>
      <p:sp>
        <p:nvSpPr>
          <p:cNvPr id="2052" name="Rectangle 4"/>
          <p:cNvSpPr>
            <a:spLocks noChangeArrowheads="1"/>
          </p:cNvSpPr>
          <p:nvPr/>
        </p:nvSpPr>
        <p:spPr bwMode="auto">
          <a:xfrm>
            <a:off x="838200" y="5791200"/>
            <a:ext cx="7315200" cy="457200"/>
          </a:xfrm>
          <a:prstGeom prst="rect">
            <a:avLst/>
          </a:prstGeom>
          <a:noFill/>
          <a:ln w="9525">
            <a:noFill/>
            <a:miter lim="800000"/>
            <a:headEnd/>
            <a:tailEnd/>
          </a:ln>
          <a:effectLst/>
        </p:spPr>
        <p:txBody>
          <a:bodyPr/>
          <a:lstStyle/>
          <a:p>
            <a:pPr algn="ctr"/>
            <a:r>
              <a:rPr lang="en-US"/>
              <a:t>National University of Computer and Emerging Sciences, Islamabad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fontAlgn="auto" hangingPunct="1">
              <a:spcAft>
                <a:spcPts val="0"/>
              </a:spcAft>
              <a:defRPr/>
            </a:pPr>
            <a:r>
              <a:rPr lang="en-US" dirty="0"/>
              <a:t>Questions?</a:t>
            </a:r>
          </a:p>
        </p:txBody>
      </p:sp>
      <p:sp>
        <p:nvSpPr>
          <p:cNvPr id="11267" name="Rectangle 3"/>
          <p:cNvSpPr>
            <a:spLocks noGrp="1" noChangeArrowheads="1"/>
          </p:cNvSpPr>
          <p:nvPr>
            <p:ph idx="1"/>
          </p:nvPr>
        </p:nvSpPr>
        <p:spPr/>
        <p:txBody>
          <a:bodyPr/>
          <a:lstStyle/>
          <a:p>
            <a:pPr eaLnBrk="1" hangingPunct="1"/>
            <a:r>
              <a:rPr lang="en-US" smtClean="0"/>
              <a:t>What are algorithms?</a:t>
            </a:r>
          </a:p>
          <a:p>
            <a:pPr eaLnBrk="1" hangingPunct="1"/>
            <a:r>
              <a:rPr lang="en-US" smtClean="0"/>
              <a:t>Why is the study of algorithms worthwhile?</a:t>
            </a:r>
          </a:p>
          <a:p>
            <a:pPr eaLnBrk="1" hangingPunct="1"/>
            <a:r>
              <a:rPr lang="en-US" smtClean="0"/>
              <a:t>What is the role of algorithms relative to other technologies used in computers?</a:t>
            </a:r>
          </a:p>
          <a:p>
            <a:pPr eaLnBrk="1" hangingPunct="1"/>
            <a:endParaRPr lang="en-US" smtClean="0"/>
          </a:p>
        </p:txBody>
      </p:sp>
    </p:spTree>
    <p:extLst>
      <p:ext uri="{BB962C8B-B14F-4D97-AF65-F5344CB8AC3E}">
        <p14:creationId xmlns:p14="http://schemas.microsoft.com/office/powerpoint/2010/main" val="451985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fontAlgn="auto" hangingPunct="1">
              <a:spcAft>
                <a:spcPts val="0"/>
              </a:spcAft>
              <a:defRPr/>
            </a:pPr>
            <a:r>
              <a:rPr lang="en-US" dirty="0"/>
              <a:t>Example: sorting</a:t>
            </a:r>
          </a:p>
        </p:txBody>
      </p:sp>
      <p:sp>
        <p:nvSpPr>
          <p:cNvPr id="14339" name="Rectangle 3"/>
          <p:cNvSpPr>
            <a:spLocks noGrp="1" noChangeArrowheads="1"/>
          </p:cNvSpPr>
          <p:nvPr>
            <p:ph idx="1"/>
          </p:nvPr>
        </p:nvSpPr>
        <p:spPr/>
        <p:txBody>
          <a:bodyPr/>
          <a:lstStyle/>
          <a:p>
            <a:pPr eaLnBrk="1" hangingPunct="1"/>
            <a:r>
              <a:rPr lang="en-US" smtClean="0"/>
              <a:t>Input: A sequence of n numbers &lt;a1,a2,a3…an&gt;</a:t>
            </a:r>
          </a:p>
          <a:p>
            <a:pPr eaLnBrk="1" hangingPunct="1"/>
            <a:r>
              <a:rPr lang="en-US" smtClean="0"/>
              <a:t>Output: A permutation (re-ordering) &lt;b1,b2,b3…bn&gt; of the input sequence such that b1&lt;b2&lt;b3…&lt;bn</a:t>
            </a:r>
          </a:p>
          <a:p>
            <a:pPr eaLnBrk="1" hangingPunct="1"/>
            <a:endParaRPr lang="en-US" smtClean="0"/>
          </a:p>
        </p:txBody>
      </p:sp>
    </p:spTree>
    <p:extLst>
      <p:ext uri="{BB962C8B-B14F-4D97-AF65-F5344CB8AC3E}">
        <p14:creationId xmlns:p14="http://schemas.microsoft.com/office/powerpoint/2010/main" val="176311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pPr eaLnBrk="1" fontAlgn="auto" hangingPunct="1">
              <a:spcAft>
                <a:spcPts val="0"/>
              </a:spcAft>
              <a:defRPr/>
            </a:pPr>
            <a:r>
              <a:rPr lang="en-US" dirty="0"/>
              <a:t>Correctness of an algorithm</a:t>
            </a:r>
          </a:p>
        </p:txBody>
      </p:sp>
      <p:sp>
        <p:nvSpPr>
          <p:cNvPr id="15363" name="Rectangle 3"/>
          <p:cNvSpPr>
            <a:spLocks noGrp="1" noChangeArrowheads="1"/>
          </p:cNvSpPr>
          <p:nvPr>
            <p:ph idx="1"/>
          </p:nvPr>
        </p:nvSpPr>
        <p:spPr/>
        <p:txBody>
          <a:bodyPr/>
          <a:lstStyle/>
          <a:p>
            <a:pPr eaLnBrk="1" hangingPunct="1"/>
            <a:r>
              <a:rPr lang="en-US" dirty="0" smtClean="0"/>
              <a:t>An algorithm is said to be correct if, for every </a:t>
            </a:r>
            <a:r>
              <a:rPr lang="en-US" b="1" u="sng" dirty="0" smtClean="0"/>
              <a:t>input instance</a:t>
            </a:r>
            <a:r>
              <a:rPr lang="en-US" dirty="0" smtClean="0"/>
              <a:t>, it halts with the correct output.</a:t>
            </a:r>
          </a:p>
          <a:p>
            <a:pPr eaLnBrk="1" hangingPunct="1"/>
            <a:r>
              <a:rPr lang="en-US" dirty="0" smtClean="0"/>
              <a:t>An incorrect algorithm </a:t>
            </a:r>
          </a:p>
          <a:p>
            <a:pPr lvl="1" eaLnBrk="1" hangingPunct="1"/>
            <a:r>
              <a:rPr lang="en-US" dirty="0" smtClean="0"/>
              <a:t>might not halt at all on some input instances, or</a:t>
            </a:r>
          </a:p>
          <a:p>
            <a:pPr lvl="1" eaLnBrk="1" hangingPunct="1"/>
            <a:r>
              <a:rPr lang="en-US" dirty="0" smtClean="0"/>
              <a:t>It might halt with an answer other than desired one.</a:t>
            </a:r>
          </a:p>
        </p:txBody>
      </p:sp>
    </p:spTree>
    <p:extLst>
      <p:ext uri="{BB962C8B-B14F-4D97-AF65-F5344CB8AC3E}">
        <p14:creationId xmlns:p14="http://schemas.microsoft.com/office/powerpoint/2010/main" val="398264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fontAlgn="auto" hangingPunct="1">
              <a:spcAft>
                <a:spcPts val="0"/>
              </a:spcAft>
              <a:defRPr/>
            </a:pPr>
            <a:r>
              <a:rPr lang="en-US" dirty="0"/>
              <a:t>Problems solved by algorithms</a:t>
            </a:r>
          </a:p>
        </p:txBody>
      </p:sp>
      <p:sp>
        <p:nvSpPr>
          <p:cNvPr id="16387" name="Rectangle 3"/>
          <p:cNvSpPr>
            <a:spLocks noGrp="1" noChangeArrowheads="1"/>
          </p:cNvSpPr>
          <p:nvPr>
            <p:ph idx="1"/>
          </p:nvPr>
        </p:nvSpPr>
        <p:spPr/>
        <p:txBody>
          <a:bodyPr/>
          <a:lstStyle/>
          <a:p>
            <a:pPr eaLnBrk="1" hangingPunct="1"/>
            <a:r>
              <a:rPr lang="en-US" dirty="0" smtClean="0"/>
              <a:t>Sorting/searching are by no mean the only computational problem for which algorithms have been developed.</a:t>
            </a:r>
          </a:p>
          <a:p>
            <a:pPr eaLnBrk="1" hangingPunct="1"/>
            <a:r>
              <a:rPr lang="en-US" dirty="0" smtClean="0"/>
              <a:t>Otherwise, we wouldn’t have the whole course on this topic</a:t>
            </a:r>
          </a:p>
          <a:p>
            <a:pPr eaLnBrk="1" hangingPunct="1"/>
            <a:r>
              <a:rPr lang="en-US" dirty="0" smtClean="0"/>
              <a:t>Practical application of algorithms are </a:t>
            </a:r>
            <a:r>
              <a:rPr lang="en-US" u="sng" dirty="0" smtClean="0"/>
              <a:t>ubiquitous</a:t>
            </a:r>
            <a:r>
              <a:rPr lang="en-US" dirty="0" smtClean="0"/>
              <a:t> and include the following examples</a:t>
            </a:r>
          </a:p>
        </p:txBody>
      </p:sp>
    </p:spTree>
    <p:extLst>
      <p:ext uri="{BB962C8B-B14F-4D97-AF65-F5344CB8AC3E}">
        <p14:creationId xmlns:p14="http://schemas.microsoft.com/office/powerpoint/2010/main" val="709585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fontAlgn="auto" hangingPunct="1">
              <a:spcAft>
                <a:spcPts val="0"/>
              </a:spcAft>
              <a:defRPr/>
            </a:pPr>
            <a:r>
              <a:rPr lang="en-US" dirty="0"/>
              <a:t>Practical applications</a:t>
            </a:r>
          </a:p>
        </p:txBody>
      </p:sp>
      <p:sp>
        <p:nvSpPr>
          <p:cNvPr id="17411" name="Rectangle 3"/>
          <p:cNvSpPr>
            <a:spLocks noGrp="1" noChangeArrowheads="1"/>
          </p:cNvSpPr>
          <p:nvPr>
            <p:ph idx="1"/>
          </p:nvPr>
        </p:nvSpPr>
        <p:spPr/>
        <p:txBody>
          <a:bodyPr/>
          <a:lstStyle/>
          <a:p>
            <a:pPr eaLnBrk="1" hangingPunct="1"/>
            <a:r>
              <a:rPr lang="en-US" smtClean="0"/>
              <a:t>Internet world</a:t>
            </a:r>
          </a:p>
          <a:p>
            <a:pPr eaLnBrk="1" hangingPunct="1"/>
            <a:r>
              <a:rPr lang="en-US" smtClean="0"/>
              <a:t>Electronic commerce </a:t>
            </a:r>
          </a:p>
          <a:p>
            <a:pPr eaLnBrk="1" hangingPunct="1"/>
            <a:r>
              <a:rPr lang="en-US" smtClean="0"/>
              <a:t>Manufacturing and other commercial settings</a:t>
            </a:r>
          </a:p>
          <a:p>
            <a:pPr eaLnBrk="1" hangingPunct="1"/>
            <a:r>
              <a:rPr lang="en-US" smtClean="0"/>
              <a:t>Shortest path</a:t>
            </a:r>
          </a:p>
          <a:p>
            <a:pPr eaLnBrk="1" hangingPunct="1"/>
            <a:r>
              <a:rPr lang="en-US" smtClean="0"/>
              <a:t>Matrices multiplication order</a:t>
            </a:r>
          </a:p>
          <a:p>
            <a:pPr eaLnBrk="1" hangingPunct="1"/>
            <a:r>
              <a:rPr lang="en-US" smtClean="0"/>
              <a:t>DNA sequence matching</a:t>
            </a:r>
          </a:p>
        </p:txBody>
      </p:sp>
    </p:spTree>
    <p:extLst>
      <p:ext uri="{BB962C8B-B14F-4D97-AF65-F5344CB8AC3E}">
        <p14:creationId xmlns:p14="http://schemas.microsoft.com/office/powerpoint/2010/main" val="168707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fontAlgn="auto" hangingPunct="1">
              <a:spcAft>
                <a:spcPts val="0"/>
              </a:spcAft>
              <a:defRPr/>
            </a:pPr>
            <a:r>
              <a:rPr lang="en-US" dirty="0"/>
              <a:t>Common about algorithms</a:t>
            </a:r>
          </a:p>
        </p:txBody>
      </p:sp>
      <p:sp>
        <p:nvSpPr>
          <p:cNvPr id="18435" name="Rectangle 3"/>
          <p:cNvSpPr>
            <a:spLocks noGrp="1" noChangeArrowheads="1"/>
          </p:cNvSpPr>
          <p:nvPr>
            <p:ph idx="1"/>
          </p:nvPr>
        </p:nvSpPr>
        <p:spPr/>
        <p:txBody>
          <a:bodyPr/>
          <a:lstStyle/>
          <a:p>
            <a:pPr eaLnBrk="1" hangingPunct="1"/>
            <a:r>
              <a:rPr lang="en-US" dirty="0" smtClean="0"/>
              <a:t>There are many candidate solutions, most of which are not what we want, finding one that we do want can present quite a challenge.</a:t>
            </a:r>
          </a:p>
          <a:p>
            <a:pPr eaLnBrk="1" hangingPunct="1"/>
            <a:endParaRPr lang="en-US" dirty="0" smtClean="0"/>
          </a:p>
          <a:p>
            <a:pPr eaLnBrk="1" hangingPunct="1"/>
            <a:r>
              <a:rPr lang="en-US" dirty="0" smtClean="0"/>
              <a:t>There are practical applications (its not just mathematical exercises to develop algorithms.)</a:t>
            </a:r>
          </a:p>
        </p:txBody>
      </p:sp>
    </p:spTree>
    <p:extLst>
      <p:ext uri="{BB962C8B-B14F-4D97-AF65-F5344CB8AC3E}">
        <p14:creationId xmlns:p14="http://schemas.microsoft.com/office/powerpoint/2010/main" val="75980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Why Study Algorithms and Performance of Algorithms</a:t>
            </a:r>
            <a:endParaRPr lang="en-US" dirty="0"/>
          </a:p>
        </p:txBody>
      </p:sp>
      <p:sp>
        <p:nvSpPr>
          <p:cNvPr id="20483" name="Content Placeholder 2"/>
          <p:cNvSpPr>
            <a:spLocks noGrp="1"/>
          </p:cNvSpPr>
          <p:nvPr>
            <p:ph idx="1"/>
          </p:nvPr>
        </p:nvSpPr>
        <p:spPr>
          <a:xfrm>
            <a:off x="457200" y="1600200"/>
            <a:ext cx="8382000" cy="4724400"/>
          </a:xfrm>
        </p:spPr>
        <p:txBody>
          <a:bodyPr/>
          <a:lstStyle/>
          <a:p>
            <a:pPr eaLnBrk="1" hangingPunct="1"/>
            <a:r>
              <a:rPr lang="en-US" dirty="0" smtClean="0"/>
              <a:t>Algorithms help us to understand </a:t>
            </a:r>
            <a:r>
              <a:rPr lang="en-US" dirty="0" smtClean="0">
                <a:solidFill>
                  <a:srgbClr val="FF0000"/>
                </a:solidFill>
              </a:rPr>
              <a:t>scalability.</a:t>
            </a:r>
          </a:p>
          <a:p>
            <a:pPr eaLnBrk="1" hangingPunct="1"/>
            <a:r>
              <a:rPr lang="en-US" dirty="0" smtClean="0"/>
              <a:t>Performance often draws the line between what is feasible and what is impossible.</a:t>
            </a:r>
          </a:p>
          <a:p>
            <a:pPr eaLnBrk="1" hangingPunct="1"/>
            <a:r>
              <a:rPr lang="en-US" dirty="0" smtClean="0"/>
              <a:t>Algorithmic mathematics provides a</a:t>
            </a:r>
            <a:r>
              <a:rPr lang="en-US" dirty="0" smtClean="0">
                <a:solidFill>
                  <a:srgbClr val="FF0000"/>
                </a:solidFill>
              </a:rPr>
              <a:t> language </a:t>
            </a:r>
            <a:r>
              <a:rPr lang="en-US" dirty="0" smtClean="0"/>
              <a:t>for talking about program behavior.</a:t>
            </a:r>
          </a:p>
          <a:p>
            <a:pPr eaLnBrk="1" hangingPunct="1"/>
            <a:r>
              <a:rPr lang="en-US" dirty="0" smtClean="0"/>
              <a:t>Performance is the </a:t>
            </a:r>
            <a:r>
              <a:rPr lang="en-US" dirty="0" smtClean="0">
                <a:solidFill>
                  <a:srgbClr val="FF0000"/>
                </a:solidFill>
              </a:rPr>
              <a:t>currency</a:t>
            </a:r>
            <a:r>
              <a:rPr lang="en-US" dirty="0" smtClean="0"/>
              <a:t> of computing.</a:t>
            </a:r>
          </a:p>
          <a:p>
            <a:pPr eaLnBrk="1" hangingPunct="1"/>
            <a:r>
              <a:rPr lang="en-US" dirty="0" smtClean="0"/>
              <a:t>The lessons of program performance generalize to other computing resources. </a:t>
            </a:r>
          </a:p>
          <a:p>
            <a:pPr eaLnBrk="1" hangingPunct="1"/>
            <a:r>
              <a:rPr lang="en-US" dirty="0" smtClean="0"/>
              <a:t>Speed is fun!</a:t>
            </a:r>
          </a:p>
        </p:txBody>
      </p:sp>
    </p:spTree>
    <p:extLst>
      <p:ext uri="{BB962C8B-B14F-4D97-AF65-F5344CB8AC3E}">
        <p14:creationId xmlns:p14="http://schemas.microsoft.com/office/powerpoint/2010/main" val="69115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Abstract Data Type </a:t>
            </a:r>
            <a:endParaRPr lang="en-US" dirty="0"/>
          </a:p>
        </p:txBody>
      </p:sp>
      <p:sp>
        <p:nvSpPr>
          <p:cNvPr id="21507" name="Content Placeholder 2"/>
          <p:cNvSpPr>
            <a:spLocks noGrp="1"/>
          </p:cNvSpPr>
          <p:nvPr>
            <p:ph idx="1"/>
          </p:nvPr>
        </p:nvSpPr>
        <p:spPr/>
        <p:txBody>
          <a:bodyPr/>
          <a:lstStyle/>
          <a:p>
            <a:pPr>
              <a:lnSpc>
                <a:spcPct val="90000"/>
              </a:lnSpc>
              <a:buFont typeface="Wingdings" pitchFamily="2" charset="2"/>
              <a:buNone/>
            </a:pPr>
            <a:r>
              <a:rPr lang="en-US" dirty="0" smtClean="0">
                <a:latin typeface="Helvetica" pitchFamily="34" charset="0"/>
              </a:rPr>
              <a:t>A definition for a data type solely in terms of </a:t>
            </a:r>
          </a:p>
          <a:p>
            <a:pPr lvl="1">
              <a:lnSpc>
                <a:spcPct val="90000"/>
              </a:lnSpc>
            </a:pPr>
            <a:r>
              <a:rPr lang="en-US" dirty="0" smtClean="0">
                <a:latin typeface="Helvetica" pitchFamily="34" charset="0"/>
              </a:rPr>
              <a:t>a set of values and a</a:t>
            </a:r>
          </a:p>
          <a:p>
            <a:pPr lvl="1">
              <a:lnSpc>
                <a:spcPct val="90000"/>
              </a:lnSpc>
            </a:pPr>
            <a:r>
              <a:rPr lang="en-US" dirty="0" smtClean="0">
                <a:latin typeface="Helvetica" pitchFamily="34" charset="0"/>
              </a:rPr>
              <a:t>set of operations on that data type.</a:t>
            </a:r>
          </a:p>
          <a:p>
            <a:pPr lvl="1">
              <a:lnSpc>
                <a:spcPct val="90000"/>
              </a:lnSpc>
              <a:buFont typeface="Wingdings" pitchFamily="2" charset="2"/>
              <a:buNone/>
            </a:pPr>
            <a:endParaRPr lang="en-US" dirty="0" smtClean="0">
              <a:latin typeface="Helvetica" pitchFamily="34" charset="0"/>
            </a:endParaRPr>
          </a:p>
          <a:p>
            <a:pPr lvl="1">
              <a:lnSpc>
                <a:spcPct val="90000"/>
              </a:lnSpc>
              <a:buFont typeface="Wingdings" pitchFamily="2" charset="2"/>
              <a:buNone/>
            </a:pPr>
            <a:r>
              <a:rPr lang="en-US" dirty="0" smtClean="0">
                <a:latin typeface="Helvetica" pitchFamily="34" charset="0"/>
              </a:rPr>
              <a:t>The definition consists of: </a:t>
            </a:r>
          </a:p>
          <a:p>
            <a:pPr>
              <a:lnSpc>
                <a:spcPct val="20000"/>
              </a:lnSpc>
              <a:buFont typeface="Wingdings" pitchFamily="2" charset="2"/>
              <a:buNone/>
            </a:pPr>
            <a:endParaRPr lang="en-US" dirty="0" smtClean="0">
              <a:latin typeface="Helvetica" pitchFamily="34" charset="0"/>
            </a:endParaRPr>
          </a:p>
          <a:p>
            <a:pPr>
              <a:lnSpc>
                <a:spcPct val="20000"/>
              </a:lnSpc>
              <a:buFont typeface="Wingdings" pitchFamily="2" charset="2"/>
              <a:buNone/>
            </a:pPr>
            <a:endParaRPr lang="en-US" dirty="0" smtClean="0">
              <a:latin typeface="Helvetica" pitchFamily="34" charset="0"/>
            </a:endParaRPr>
          </a:p>
          <a:p>
            <a:pPr marL="742950" lvl="2" indent="-457200"/>
            <a:r>
              <a:rPr lang="en-US" altLang="en-US" b="1" dirty="0" smtClean="0">
                <a:latin typeface="Helvetica" pitchFamily="34" charset="0"/>
              </a:rPr>
              <a:t>storage structures (data structures)  to store the data items  </a:t>
            </a:r>
          </a:p>
          <a:p>
            <a:pPr marL="742950" lvl="2" indent="-457200">
              <a:buNone/>
            </a:pPr>
            <a:r>
              <a:rPr lang="en-US" altLang="en-US" b="1" dirty="0" smtClean="0">
                <a:latin typeface="Helvetica" pitchFamily="34" charset="0"/>
              </a:rPr>
              <a:t>			and</a:t>
            </a:r>
          </a:p>
          <a:p>
            <a:pPr marL="742950" lvl="2" indent="-457200"/>
            <a:r>
              <a:rPr lang="en-US" altLang="en-US" b="1" dirty="0" smtClean="0">
                <a:latin typeface="Helvetica" pitchFamily="34" charset="0"/>
              </a:rPr>
              <a:t>algorithms for the basic operations.</a:t>
            </a:r>
          </a:p>
          <a:p>
            <a:pPr marL="514350" indent="-514350">
              <a:lnSpc>
                <a:spcPct val="90000"/>
              </a:lnSpc>
            </a:pPr>
            <a:endParaRPr lang="en-US" dirty="0" smtClean="0">
              <a:latin typeface="Helvetica" pitchFamily="34" charset="0"/>
            </a:endParaRPr>
          </a:p>
        </p:txBody>
      </p:sp>
    </p:spTree>
    <p:extLst>
      <p:ext uri="{BB962C8B-B14F-4D97-AF65-F5344CB8AC3E}">
        <p14:creationId xmlns:p14="http://schemas.microsoft.com/office/powerpoint/2010/main" val="4121241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lstStyle/>
          <a:p>
            <a:pPr eaLnBrk="1" fontAlgn="auto" hangingPunct="1">
              <a:spcAft>
                <a:spcPts val="0"/>
              </a:spcAft>
              <a:defRPr/>
            </a:pPr>
            <a:r>
              <a:rPr lang="en-US" dirty="0" smtClean="0"/>
              <a:t>What  is a Data Structure</a:t>
            </a:r>
            <a:endParaRPr lang="en-US" dirty="0"/>
          </a:p>
        </p:txBody>
      </p:sp>
      <p:sp>
        <p:nvSpPr>
          <p:cNvPr id="22531" name="Rectangle 3"/>
          <p:cNvSpPr>
            <a:spLocks noGrp="1" noChangeArrowheads="1"/>
          </p:cNvSpPr>
          <p:nvPr>
            <p:ph idx="1"/>
          </p:nvPr>
        </p:nvSpPr>
        <p:spPr/>
        <p:txBody>
          <a:bodyPr/>
          <a:lstStyle/>
          <a:p>
            <a:pPr eaLnBrk="1" hangingPunct="1"/>
            <a:r>
              <a:rPr lang="en-US" smtClean="0"/>
              <a:t>A </a:t>
            </a:r>
            <a:r>
              <a:rPr lang="en-US" smtClean="0">
                <a:solidFill>
                  <a:srgbClr val="FF0000"/>
                </a:solidFill>
              </a:rPr>
              <a:t>data structure</a:t>
            </a:r>
            <a:r>
              <a:rPr lang="en-US" smtClean="0"/>
              <a:t> is a way to store and organize data in order to facilitate access and modifications.</a:t>
            </a:r>
          </a:p>
          <a:p>
            <a:pPr eaLnBrk="1" hangingPunct="1"/>
            <a:r>
              <a:rPr lang="en-US" smtClean="0"/>
              <a:t>No single data structure works well for all purposes</a:t>
            </a:r>
          </a:p>
          <a:p>
            <a:pPr eaLnBrk="1" hangingPunct="1"/>
            <a:r>
              <a:rPr lang="en-US" smtClean="0"/>
              <a:t>Need to know the strengths and limitations of several of them.</a:t>
            </a:r>
          </a:p>
        </p:txBody>
      </p:sp>
    </p:spTree>
    <p:extLst>
      <p:ext uri="{BB962C8B-B14F-4D97-AF65-F5344CB8AC3E}">
        <p14:creationId xmlns:p14="http://schemas.microsoft.com/office/powerpoint/2010/main" val="1973590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pPr eaLnBrk="1" fontAlgn="auto" hangingPunct="1">
              <a:spcAft>
                <a:spcPts val="0"/>
              </a:spcAft>
              <a:defRPr/>
            </a:pPr>
            <a:r>
              <a:rPr lang="en-US" dirty="0"/>
              <a:t>Technique</a:t>
            </a:r>
          </a:p>
        </p:txBody>
      </p:sp>
      <p:sp>
        <p:nvSpPr>
          <p:cNvPr id="23555" name="Rectangle 3"/>
          <p:cNvSpPr>
            <a:spLocks noGrp="1" noChangeArrowheads="1"/>
          </p:cNvSpPr>
          <p:nvPr>
            <p:ph idx="1"/>
          </p:nvPr>
        </p:nvSpPr>
        <p:spPr/>
        <p:txBody>
          <a:bodyPr/>
          <a:lstStyle/>
          <a:p>
            <a:pPr eaLnBrk="1" hangingPunct="1">
              <a:lnSpc>
                <a:spcPct val="90000"/>
              </a:lnSpc>
            </a:pPr>
            <a:r>
              <a:rPr lang="en-US" sz="2800" smtClean="0"/>
              <a:t>Can’t get a “cookbook” for algorithms?</a:t>
            </a:r>
          </a:p>
          <a:p>
            <a:pPr eaLnBrk="1" hangingPunct="1">
              <a:lnSpc>
                <a:spcPct val="90000"/>
              </a:lnSpc>
            </a:pPr>
            <a:r>
              <a:rPr lang="en-US" sz="2800" smtClean="0"/>
              <a:t>Many problems you will encounter don’t have any published algorithm.</a:t>
            </a:r>
          </a:p>
          <a:p>
            <a:pPr eaLnBrk="1" hangingPunct="1">
              <a:lnSpc>
                <a:spcPct val="90000"/>
              </a:lnSpc>
            </a:pPr>
            <a:r>
              <a:rPr lang="en-US" sz="2800" smtClean="0"/>
              <a:t>So need to learn “techniques” of algorithms design and analysis</a:t>
            </a:r>
          </a:p>
          <a:p>
            <a:pPr eaLnBrk="1" hangingPunct="1">
              <a:lnSpc>
                <a:spcPct val="90000"/>
              </a:lnSpc>
            </a:pPr>
            <a:r>
              <a:rPr lang="en-US" sz="2800" smtClean="0"/>
              <a:t>So you develop algorithms in your own, show that they give correct answer and understand their efficiency. </a:t>
            </a:r>
          </a:p>
          <a:p>
            <a:pPr eaLnBrk="1" hangingPunct="1">
              <a:lnSpc>
                <a:spcPct val="90000"/>
              </a:lnSpc>
            </a:pPr>
            <a:r>
              <a:rPr lang="en-US" sz="2800" smtClean="0"/>
              <a:t>We will learn several such techniques in later part of this course.</a:t>
            </a:r>
          </a:p>
        </p:txBody>
      </p:sp>
    </p:spTree>
    <p:extLst>
      <p:ext uri="{BB962C8B-B14F-4D97-AF65-F5344CB8AC3E}">
        <p14:creationId xmlns:p14="http://schemas.microsoft.com/office/powerpoint/2010/main" val="394456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sz="3200" dirty="0">
                <a:latin typeface="Helvetica" panose="020B0604020202020204" pitchFamily="34" charset="0"/>
                <a:cs typeface="Helvetica" panose="020B0604020202020204" pitchFamily="34" charset="0"/>
              </a:rPr>
              <a:t>Contact Details</a:t>
            </a:r>
          </a:p>
        </p:txBody>
      </p:sp>
      <p:sp>
        <p:nvSpPr>
          <p:cNvPr id="5123" name="Rectangle 3"/>
          <p:cNvSpPr>
            <a:spLocks noGrp="1" noChangeArrowheads="1"/>
          </p:cNvSpPr>
          <p:nvPr>
            <p:ph idx="1"/>
          </p:nvPr>
        </p:nvSpPr>
        <p:spPr/>
        <p:txBody>
          <a:bodyPr>
            <a:normAutofit/>
          </a:bodyPr>
          <a:lstStyle/>
          <a:p>
            <a:r>
              <a:rPr lang="en-US" sz="2000" b="1" dirty="0">
                <a:solidFill>
                  <a:schemeClr val="accent2">
                    <a:lumMod val="50000"/>
                  </a:schemeClr>
                </a:solidFill>
                <a:latin typeface="Helvetica" panose="020B0604020202020204" pitchFamily="34" charset="0"/>
                <a:cs typeface="Helvetica" panose="020B0604020202020204" pitchFamily="34" charset="0"/>
              </a:rPr>
              <a:t>Contact</a:t>
            </a:r>
          </a:p>
          <a:p>
            <a:pPr lvl="1"/>
            <a:r>
              <a:rPr lang="en-US" sz="2000" dirty="0">
                <a:latin typeface="Helvetica" panose="020B0604020202020204" pitchFamily="34" charset="0"/>
                <a:cs typeface="Helvetica" panose="020B0604020202020204" pitchFamily="34" charset="0"/>
              </a:rPr>
              <a:t>Email: </a:t>
            </a:r>
            <a:r>
              <a:rPr lang="en-US" sz="2000" dirty="0" smtClean="0">
                <a:latin typeface="Helvetica" panose="020B0604020202020204" pitchFamily="34" charset="0"/>
                <a:cs typeface="Helvetica" panose="020B0604020202020204" pitchFamily="34" charset="0"/>
                <a:hlinkClick r:id="rId3"/>
              </a:rPr>
              <a:t>noorul.ain@nu.edu.pk</a:t>
            </a:r>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Office: Room (205 </a:t>
            </a:r>
            <a:r>
              <a:rPr lang="en-US" sz="2000" dirty="0" smtClean="0">
                <a:latin typeface="Helvetica" panose="020B0604020202020204" pitchFamily="34" charset="0"/>
                <a:cs typeface="Helvetica" panose="020B0604020202020204" pitchFamily="34" charset="0"/>
              </a:rPr>
              <a:t>-G, </a:t>
            </a:r>
            <a:r>
              <a:rPr lang="en-US" sz="2000" dirty="0">
                <a:latin typeface="Helvetica" panose="020B0604020202020204" pitchFamily="34" charset="0"/>
                <a:cs typeface="Helvetica" panose="020B0604020202020204" pitchFamily="34" charset="0"/>
              </a:rPr>
              <a:t>2</a:t>
            </a:r>
            <a:r>
              <a:rPr lang="en-US" sz="2000" baseline="30000" dirty="0">
                <a:latin typeface="Helvetica" panose="020B0604020202020204" pitchFamily="34" charset="0"/>
                <a:cs typeface="Helvetica" panose="020B0604020202020204" pitchFamily="34" charset="0"/>
              </a:rPr>
              <a:t>nd</a:t>
            </a:r>
            <a:r>
              <a:rPr lang="en-US" sz="2000" dirty="0">
                <a:latin typeface="Helvetica" panose="020B0604020202020204" pitchFamily="34" charset="0"/>
                <a:cs typeface="Helvetica" panose="020B0604020202020204" pitchFamily="34" charset="0"/>
              </a:rPr>
              <a:t> Floor Computer Science Block C)</a:t>
            </a:r>
          </a:p>
          <a:p>
            <a:pPr lvl="1"/>
            <a:r>
              <a:rPr lang="en-US" sz="2000" dirty="0">
                <a:latin typeface="Helvetica" panose="020B0604020202020204" pitchFamily="34" charset="0"/>
                <a:cs typeface="Helvetica" panose="020B0604020202020204" pitchFamily="34" charset="0"/>
              </a:rPr>
              <a:t>Office Hours : Will be Displayed outside my office. </a:t>
            </a:r>
          </a:p>
          <a:p>
            <a:r>
              <a:rPr lang="en-US" sz="2000" b="1" dirty="0">
                <a:solidFill>
                  <a:schemeClr val="accent2">
                    <a:lumMod val="50000"/>
                  </a:schemeClr>
                </a:solidFill>
                <a:latin typeface="Helvetica" panose="020B0604020202020204" pitchFamily="34" charset="0"/>
                <a:cs typeface="Helvetica" panose="020B0604020202020204" pitchFamily="34" charset="0"/>
              </a:rPr>
              <a:t>Schedule</a:t>
            </a:r>
          </a:p>
          <a:p>
            <a:pPr lvl="1"/>
            <a:r>
              <a:rPr lang="en-US" sz="2000" dirty="0">
                <a:latin typeface="Helvetica" panose="020B0604020202020204" pitchFamily="34" charset="0"/>
                <a:cs typeface="Helvetica" panose="020B0604020202020204" pitchFamily="34" charset="0"/>
              </a:rPr>
              <a:t>2 Classes of 1.5 hours</a:t>
            </a:r>
          </a:p>
          <a:p>
            <a:pPr lvl="1"/>
            <a:endParaRPr lang="en-US" sz="2400" dirty="0">
              <a:latin typeface="Helvetica" panose="020B0604020202020204" pitchFamily="34" charset="0"/>
              <a:cs typeface="Helvetica" panose="020B0604020202020204" pitchFamily="34" charset="0"/>
            </a:endParaRPr>
          </a:p>
          <a:p>
            <a:endParaRPr lang="en-US" sz="2400" dirty="0">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sz="quarter" idx="12"/>
          </p:nvPr>
        </p:nvSpPr>
        <p:spPr/>
        <p:txBody>
          <a:bodyPr/>
          <a:lstStyle/>
          <a:p>
            <a:fld id="{5FCA4BC5-AE2A-401E-9EDD-DF8812A14A6A}" type="slidenum">
              <a:rPr lang="en-US" smtClean="0"/>
              <a:t>2</a:t>
            </a:fld>
            <a:endParaRPr lang="en-US"/>
          </a:p>
        </p:txBody>
      </p:sp>
    </p:spTree>
    <p:extLst>
      <p:ext uri="{BB962C8B-B14F-4D97-AF65-F5344CB8AC3E}">
        <p14:creationId xmlns:p14="http://schemas.microsoft.com/office/powerpoint/2010/main" val="20067769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p:txBody>
          <a:bodyPr>
            <a:normAutofit/>
          </a:bodyPr>
          <a:lstStyle/>
          <a:p>
            <a:pPr eaLnBrk="1" fontAlgn="auto" hangingPunct="1">
              <a:spcAft>
                <a:spcPts val="0"/>
              </a:spcAft>
              <a:defRPr/>
            </a:pPr>
            <a:r>
              <a:rPr lang="en-US" dirty="0"/>
              <a:t>Algorithms and other technologies</a:t>
            </a:r>
          </a:p>
        </p:txBody>
      </p:sp>
      <p:sp>
        <p:nvSpPr>
          <p:cNvPr id="24579" name="Rectangle 3"/>
          <p:cNvSpPr>
            <a:spLocks noGrp="1" noChangeArrowheads="1"/>
          </p:cNvSpPr>
          <p:nvPr>
            <p:ph idx="1"/>
          </p:nvPr>
        </p:nvSpPr>
        <p:spPr/>
        <p:txBody>
          <a:bodyPr/>
          <a:lstStyle/>
          <a:p>
            <a:pPr eaLnBrk="1" hangingPunct="1"/>
            <a:r>
              <a:rPr lang="en-US" smtClean="0"/>
              <a:t>Is an algorithm a technology like hardware, etc?</a:t>
            </a:r>
          </a:p>
          <a:p>
            <a:pPr eaLnBrk="1" hangingPunct="1"/>
            <a:r>
              <a:rPr lang="en-US" smtClean="0"/>
              <a:t>Total system performance depends on choosing “efficient” algorithms as much as choosing fast hardware.</a:t>
            </a:r>
          </a:p>
        </p:txBody>
      </p:sp>
    </p:spTree>
    <p:extLst>
      <p:ext uri="{BB962C8B-B14F-4D97-AF65-F5344CB8AC3E}">
        <p14:creationId xmlns:p14="http://schemas.microsoft.com/office/powerpoint/2010/main" val="147609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p:txBody>
          <a:bodyPr>
            <a:noAutofit/>
          </a:bodyPr>
          <a:lstStyle/>
          <a:p>
            <a:pPr eaLnBrk="1" fontAlgn="auto" hangingPunct="1">
              <a:spcAft>
                <a:spcPts val="0"/>
              </a:spcAft>
              <a:defRPr/>
            </a:pPr>
            <a:r>
              <a:rPr lang="en-US" sz="4400" dirty="0"/>
              <a:t>Algorithms and other advanced technologies</a:t>
            </a:r>
          </a:p>
        </p:txBody>
      </p:sp>
      <p:sp>
        <p:nvSpPr>
          <p:cNvPr id="25603" name="Rectangle 3"/>
          <p:cNvSpPr>
            <a:spLocks noGrp="1" noChangeArrowheads="1"/>
          </p:cNvSpPr>
          <p:nvPr>
            <p:ph idx="1"/>
          </p:nvPr>
        </p:nvSpPr>
        <p:spPr>
          <a:xfrm>
            <a:off x="381000" y="1828800"/>
            <a:ext cx="8610600" cy="4191000"/>
          </a:xfrm>
        </p:spPr>
        <p:txBody>
          <a:bodyPr/>
          <a:lstStyle/>
          <a:p>
            <a:pPr eaLnBrk="1" hangingPunct="1">
              <a:lnSpc>
                <a:spcPct val="90000"/>
              </a:lnSpc>
            </a:pPr>
            <a:r>
              <a:rPr lang="en-US" dirty="0" smtClean="0"/>
              <a:t>Hardware with high clock rates, pipelining and superscalar architecture.</a:t>
            </a:r>
          </a:p>
          <a:p>
            <a:pPr eaLnBrk="1" hangingPunct="1">
              <a:lnSpc>
                <a:spcPct val="90000"/>
              </a:lnSpc>
            </a:pPr>
            <a:r>
              <a:rPr lang="en-US" dirty="0" smtClean="0"/>
              <a:t>Easy to use graphical user interface (GUI’s)</a:t>
            </a:r>
          </a:p>
          <a:p>
            <a:pPr eaLnBrk="1" hangingPunct="1">
              <a:lnSpc>
                <a:spcPct val="90000"/>
              </a:lnSpc>
            </a:pPr>
            <a:r>
              <a:rPr lang="en-US" dirty="0" smtClean="0"/>
              <a:t>Object oriented systems.</a:t>
            </a:r>
          </a:p>
          <a:p>
            <a:pPr eaLnBrk="1" hangingPunct="1">
              <a:lnSpc>
                <a:spcPct val="90000"/>
              </a:lnSpc>
            </a:pPr>
            <a:r>
              <a:rPr lang="en-US" dirty="0" smtClean="0"/>
              <a:t>Local-area and wide-area networking.</a:t>
            </a:r>
          </a:p>
          <a:p>
            <a:pPr eaLnBrk="1" hangingPunct="1">
              <a:lnSpc>
                <a:spcPct val="90000"/>
              </a:lnSpc>
            </a:pPr>
            <a:endParaRPr lang="en-US" dirty="0" smtClean="0"/>
          </a:p>
          <a:p>
            <a:pPr eaLnBrk="1" hangingPunct="1">
              <a:lnSpc>
                <a:spcPct val="90000"/>
              </a:lnSpc>
            </a:pPr>
            <a:r>
              <a:rPr lang="en-US" dirty="0" smtClean="0"/>
              <a:t>Are algorithms as important as above technologies?</a:t>
            </a:r>
          </a:p>
        </p:txBody>
      </p:sp>
    </p:spTree>
    <p:extLst>
      <p:ext uri="{BB962C8B-B14F-4D97-AF65-F5344CB8AC3E}">
        <p14:creationId xmlns:p14="http://schemas.microsoft.com/office/powerpoint/2010/main" val="815466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Course-Overview</a:t>
            </a:r>
            <a:endParaRPr lang="en-US" dirty="0"/>
          </a:p>
        </p:txBody>
      </p:sp>
      <p:sp>
        <p:nvSpPr>
          <p:cNvPr id="3" name="Content Placeholder 2"/>
          <p:cNvSpPr>
            <a:spLocks noGrp="1"/>
          </p:cNvSpPr>
          <p:nvPr>
            <p:ph sz="quarter" idx="1"/>
          </p:nvPr>
        </p:nvSpPr>
        <p:spPr/>
        <p:txBody>
          <a:bodyPr>
            <a:normAutofit/>
          </a:bodyPr>
          <a:lstStyle/>
          <a:p>
            <a:r>
              <a:rPr lang="en-US" dirty="0" smtClean="0"/>
              <a:t>Basics of Algorithms</a:t>
            </a:r>
          </a:p>
          <a:p>
            <a:r>
              <a:rPr lang="en-US" dirty="0" smtClean="0"/>
              <a:t>Asymptotic Notations</a:t>
            </a:r>
          </a:p>
          <a:p>
            <a:r>
              <a:rPr lang="en-US" dirty="0" smtClean="0"/>
              <a:t>Sorting Algorithms</a:t>
            </a:r>
          </a:p>
          <a:p>
            <a:r>
              <a:rPr lang="en-US" dirty="0" smtClean="0"/>
              <a:t>Divide and Conquer</a:t>
            </a:r>
          </a:p>
          <a:p>
            <a:r>
              <a:rPr lang="en-US" dirty="0"/>
              <a:t>String Matching Algorithms</a:t>
            </a:r>
          </a:p>
          <a:p>
            <a:r>
              <a:rPr lang="en-US" dirty="0" smtClean="0"/>
              <a:t>Graph Theory</a:t>
            </a:r>
          </a:p>
          <a:p>
            <a:r>
              <a:rPr lang="en-US" dirty="0" smtClean="0"/>
              <a:t>Dynamic Programming</a:t>
            </a:r>
          </a:p>
          <a:p>
            <a:r>
              <a:rPr lang="en-US" dirty="0" smtClean="0"/>
              <a:t>NP complete problems</a:t>
            </a:r>
          </a:p>
        </p:txBody>
      </p:sp>
      <p:sp>
        <p:nvSpPr>
          <p:cNvPr id="4" name="Slide Number Placeholder 3"/>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3723827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Psuedocode</a:t>
            </a:r>
            <a:endParaRPr lang="en-US" dirty="0"/>
          </a:p>
        </p:txBody>
      </p:sp>
      <p:sp>
        <p:nvSpPr>
          <p:cNvPr id="3" name="Content Placeholder 2"/>
          <p:cNvSpPr>
            <a:spLocks noGrp="1"/>
          </p:cNvSpPr>
          <p:nvPr>
            <p:ph idx="1"/>
          </p:nvPr>
        </p:nvSpPr>
        <p:spPr/>
        <p:txBody>
          <a:bodyPr/>
          <a:lstStyle/>
          <a:p>
            <a:r>
              <a:rPr lang="en-US" dirty="0"/>
              <a:t>Pseudocode is a compact and informal high-level description of a program using the conventions of a programming language, but intended more for humans</a:t>
            </a:r>
            <a:r>
              <a:rPr lang="en-US" dirty="0" smtClean="0"/>
              <a:t>.</a:t>
            </a:r>
          </a:p>
          <a:p>
            <a:r>
              <a:rPr lang="en-US" dirty="0" smtClean="0"/>
              <a:t>Pseudocode </a:t>
            </a:r>
            <a:r>
              <a:rPr lang="en-US" dirty="0"/>
              <a:t>is not an actual programming language. </a:t>
            </a:r>
            <a:endParaRPr lang="en-US" dirty="0" smtClean="0"/>
          </a:p>
          <a:p>
            <a:r>
              <a:rPr lang="en-US" dirty="0" smtClean="0"/>
              <a:t>So </a:t>
            </a:r>
            <a:r>
              <a:rPr lang="en-US" dirty="0"/>
              <a:t>it cannot be compiled into an executable program.</a:t>
            </a:r>
          </a:p>
          <a:p>
            <a:endParaRPr lang="en-US" dirty="0"/>
          </a:p>
          <a:p>
            <a:endParaRPr lang="en-US" dirty="0"/>
          </a:p>
        </p:txBody>
      </p:sp>
    </p:spTree>
    <p:extLst>
      <p:ext uri="{BB962C8B-B14F-4D97-AF65-F5344CB8AC3E}">
        <p14:creationId xmlns:p14="http://schemas.microsoft.com/office/powerpoint/2010/main" val="257155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990600"/>
            <a:ext cx="8229600" cy="4530725"/>
          </a:xfrm>
        </p:spPr>
        <p:txBody>
          <a:bodyPr/>
          <a:lstStyle/>
          <a:p>
            <a:r>
              <a:rPr lang="en-US" sz="2400" b="1" dirty="0"/>
              <a:t>INPUT</a:t>
            </a:r>
            <a:r>
              <a:rPr lang="en-US" sz="2400" dirty="0"/>
              <a:t> – indicates a user will be inputting something</a:t>
            </a:r>
          </a:p>
          <a:p>
            <a:r>
              <a:rPr lang="en-US" sz="2400" b="1" dirty="0"/>
              <a:t>OUTPUT</a:t>
            </a:r>
            <a:r>
              <a:rPr lang="en-US" sz="2400" dirty="0"/>
              <a:t> – indicates that an output will appear on the screen</a:t>
            </a:r>
          </a:p>
          <a:p>
            <a:r>
              <a:rPr lang="en-US" sz="2400" b="1" dirty="0"/>
              <a:t>WHILE</a:t>
            </a:r>
            <a:r>
              <a:rPr lang="en-US" sz="2400" dirty="0"/>
              <a:t> – a loop (iteration that has a condition at the beginning)</a:t>
            </a:r>
          </a:p>
          <a:p>
            <a:r>
              <a:rPr lang="en-US" sz="2400" b="1" dirty="0"/>
              <a:t>FOR</a:t>
            </a:r>
            <a:r>
              <a:rPr lang="en-US" sz="2400" dirty="0"/>
              <a:t> – a counting loop (iteration)</a:t>
            </a:r>
          </a:p>
          <a:p>
            <a:r>
              <a:rPr lang="en-US" sz="2400" b="1" dirty="0"/>
              <a:t>REPEAT – UNTIL</a:t>
            </a:r>
            <a:r>
              <a:rPr lang="en-US" sz="2400" dirty="0"/>
              <a:t> – a loop (iteration) that has a condition at the end</a:t>
            </a:r>
          </a:p>
          <a:p>
            <a:r>
              <a:rPr lang="en-US" sz="2400" b="1" dirty="0"/>
              <a:t>IF – THEN – ELSE</a:t>
            </a:r>
            <a:r>
              <a:rPr lang="en-US" sz="2400" dirty="0"/>
              <a:t> – a decision (selection) in which a choice is </a:t>
            </a:r>
            <a:r>
              <a:rPr lang="en-US" sz="2400" dirty="0" smtClean="0"/>
              <a:t>made any </a:t>
            </a:r>
            <a:r>
              <a:rPr lang="en-US" sz="2400" dirty="0"/>
              <a:t>instructions that occur inside a selection or iteration are usually indented</a:t>
            </a:r>
          </a:p>
          <a:p>
            <a:endParaRPr lang="en-US" dirty="0"/>
          </a:p>
        </p:txBody>
      </p:sp>
      <p:sp>
        <p:nvSpPr>
          <p:cNvPr id="2" name="Title 1"/>
          <p:cNvSpPr>
            <a:spLocks noGrp="1"/>
          </p:cNvSpPr>
          <p:nvPr>
            <p:ph type="title"/>
          </p:nvPr>
        </p:nvSpPr>
        <p:spPr/>
        <p:txBody>
          <a:bodyPr/>
          <a:lstStyle/>
          <a:p>
            <a:r>
              <a:rPr lang="en-US" dirty="0" err="1"/>
              <a:t>Psuedocode</a:t>
            </a:r>
            <a:endParaRPr lang="en-US" dirty="0"/>
          </a:p>
        </p:txBody>
      </p:sp>
    </p:spTree>
    <p:extLst>
      <p:ext uri="{BB962C8B-B14F-4D97-AF65-F5344CB8AC3E}">
        <p14:creationId xmlns:p14="http://schemas.microsoft.com/office/powerpoint/2010/main" val="244415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Psuedocode</a:t>
            </a:r>
            <a:r>
              <a:rPr lang="en-US" dirty="0" smtClean="0"/>
              <a:t> Example</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a:t>Calculate Area and Perimeter of </a:t>
            </a:r>
            <a:r>
              <a:rPr lang="en-US" dirty="0" smtClean="0"/>
              <a:t>Rectangle</a:t>
            </a:r>
          </a:p>
          <a:p>
            <a:endParaRPr lang="en-US" dirty="0"/>
          </a:p>
        </p:txBody>
      </p:sp>
      <p:sp>
        <p:nvSpPr>
          <p:cNvPr id="4" name="Rectangle 3"/>
          <p:cNvSpPr/>
          <p:nvPr/>
        </p:nvSpPr>
        <p:spPr>
          <a:xfrm>
            <a:off x="1828800" y="2590800"/>
            <a:ext cx="4572000" cy="2862322"/>
          </a:xfrm>
          <a:prstGeom prst="rect">
            <a:avLst/>
          </a:prstGeom>
        </p:spPr>
        <p:txBody>
          <a:bodyPr>
            <a:spAutoFit/>
          </a:bodyPr>
          <a:lstStyle/>
          <a:p>
            <a:r>
              <a:rPr lang="en-US" dirty="0">
                <a:solidFill>
                  <a:srgbClr val="000000"/>
                </a:solidFill>
                <a:latin typeface="Monaco"/>
              </a:rPr>
              <a:t> </a:t>
            </a:r>
          </a:p>
          <a:p>
            <a:r>
              <a:rPr lang="en-US" dirty="0">
                <a:solidFill>
                  <a:srgbClr val="000000"/>
                </a:solidFill>
                <a:latin typeface="inherit"/>
              </a:rPr>
              <a:t>BEGIN</a:t>
            </a:r>
            <a:endParaRPr lang="en-US" dirty="0">
              <a:solidFill>
                <a:srgbClr val="000000"/>
              </a:solidFill>
              <a:latin typeface="Monaco"/>
            </a:endParaRPr>
          </a:p>
          <a:p>
            <a:r>
              <a:rPr lang="en-US" dirty="0">
                <a:solidFill>
                  <a:srgbClr val="000000"/>
                </a:solidFill>
                <a:latin typeface="inherit"/>
              </a:rPr>
              <a:t>NUMBER</a:t>
            </a:r>
            <a:r>
              <a:rPr lang="en-US" dirty="0">
                <a:solidFill>
                  <a:srgbClr val="006FE0"/>
                </a:solidFill>
                <a:latin typeface="inherit"/>
              </a:rPr>
              <a:t> </a:t>
            </a:r>
            <a:r>
              <a:rPr lang="en-US" dirty="0">
                <a:solidFill>
                  <a:srgbClr val="000000"/>
                </a:solidFill>
                <a:latin typeface="inherit"/>
              </a:rPr>
              <a:t>b1</a:t>
            </a:r>
            <a:r>
              <a:rPr lang="en-US" dirty="0">
                <a:solidFill>
                  <a:srgbClr val="333333"/>
                </a:solidFill>
                <a:latin typeface="inherit"/>
              </a:rPr>
              <a:t>,</a:t>
            </a:r>
            <a:r>
              <a:rPr lang="en-US" dirty="0">
                <a:solidFill>
                  <a:srgbClr val="000000"/>
                </a:solidFill>
                <a:latin typeface="inherit"/>
              </a:rPr>
              <a:t>b2</a:t>
            </a:r>
            <a:r>
              <a:rPr lang="en-US" dirty="0">
                <a:solidFill>
                  <a:srgbClr val="333333"/>
                </a:solidFill>
                <a:latin typeface="inherit"/>
              </a:rPr>
              <a:t>,</a:t>
            </a:r>
            <a:r>
              <a:rPr lang="en-US" dirty="0">
                <a:solidFill>
                  <a:srgbClr val="000000"/>
                </a:solidFill>
                <a:latin typeface="inherit"/>
              </a:rPr>
              <a:t>area</a:t>
            </a:r>
            <a:r>
              <a:rPr lang="en-US" dirty="0">
                <a:solidFill>
                  <a:srgbClr val="333333"/>
                </a:solidFill>
                <a:latin typeface="inherit"/>
              </a:rPr>
              <a:t>,</a:t>
            </a:r>
            <a:r>
              <a:rPr lang="en-US" dirty="0">
                <a:solidFill>
                  <a:srgbClr val="000000"/>
                </a:solidFill>
                <a:latin typeface="inherit"/>
              </a:rPr>
              <a:t>perimeter</a:t>
            </a:r>
            <a:endParaRPr lang="en-US" dirty="0">
              <a:solidFill>
                <a:srgbClr val="000000"/>
              </a:solidFill>
              <a:latin typeface="Monaco"/>
            </a:endParaRPr>
          </a:p>
          <a:p>
            <a:r>
              <a:rPr lang="en-US" dirty="0">
                <a:solidFill>
                  <a:srgbClr val="000000"/>
                </a:solidFill>
                <a:latin typeface="inherit"/>
              </a:rPr>
              <a:t>INPUT</a:t>
            </a:r>
            <a:r>
              <a:rPr lang="en-US" dirty="0">
                <a:solidFill>
                  <a:srgbClr val="006FE0"/>
                </a:solidFill>
                <a:latin typeface="inherit"/>
              </a:rPr>
              <a:t> </a:t>
            </a:r>
            <a:r>
              <a:rPr lang="en-US" dirty="0">
                <a:solidFill>
                  <a:srgbClr val="000000"/>
                </a:solidFill>
                <a:latin typeface="inherit"/>
              </a:rPr>
              <a:t>b1</a:t>
            </a:r>
            <a:endParaRPr lang="en-US" dirty="0">
              <a:solidFill>
                <a:srgbClr val="000000"/>
              </a:solidFill>
              <a:latin typeface="Monaco"/>
            </a:endParaRPr>
          </a:p>
          <a:p>
            <a:r>
              <a:rPr lang="en-US" dirty="0" smtClean="0">
                <a:solidFill>
                  <a:srgbClr val="000000"/>
                </a:solidFill>
                <a:latin typeface="inherit"/>
              </a:rPr>
              <a:t>INPUT</a:t>
            </a:r>
            <a:r>
              <a:rPr lang="en-US" dirty="0" smtClean="0">
                <a:solidFill>
                  <a:srgbClr val="006FE0"/>
                </a:solidFill>
                <a:latin typeface="inherit"/>
              </a:rPr>
              <a:t> </a:t>
            </a:r>
            <a:r>
              <a:rPr lang="en-US" dirty="0">
                <a:solidFill>
                  <a:srgbClr val="000000"/>
                </a:solidFill>
                <a:latin typeface="inherit"/>
              </a:rPr>
              <a:t>b2</a:t>
            </a:r>
            <a:endParaRPr lang="en-US" dirty="0">
              <a:solidFill>
                <a:srgbClr val="000000"/>
              </a:solidFill>
              <a:latin typeface="Monaco"/>
            </a:endParaRPr>
          </a:p>
          <a:p>
            <a:r>
              <a:rPr lang="en-US" dirty="0">
                <a:solidFill>
                  <a:srgbClr val="002D7A"/>
                </a:solidFill>
                <a:latin typeface="inherit"/>
              </a:rPr>
              <a:t>area</a:t>
            </a:r>
            <a:r>
              <a:rPr lang="en-US" dirty="0">
                <a:solidFill>
                  <a:srgbClr val="006FE0"/>
                </a:solidFill>
                <a:latin typeface="inherit"/>
              </a:rPr>
              <a:t>=</a:t>
            </a:r>
            <a:r>
              <a:rPr lang="en-US" dirty="0">
                <a:solidFill>
                  <a:srgbClr val="000000"/>
                </a:solidFill>
                <a:latin typeface="inherit"/>
              </a:rPr>
              <a:t>b1</a:t>
            </a:r>
            <a:r>
              <a:rPr lang="en-US" dirty="0">
                <a:solidFill>
                  <a:srgbClr val="006FE0"/>
                </a:solidFill>
                <a:latin typeface="inherit"/>
              </a:rPr>
              <a:t>*</a:t>
            </a:r>
            <a:r>
              <a:rPr lang="en-US" dirty="0">
                <a:solidFill>
                  <a:srgbClr val="000000"/>
                </a:solidFill>
                <a:latin typeface="inherit"/>
              </a:rPr>
              <a:t>b2</a:t>
            </a:r>
            <a:endParaRPr lang="en-US" dirty="0">
              <a:solidFill>
                <a:srgbClr val="000000"/>
              </a:solidFill>
              <a:latin typeface="Monaco"/>
            </a:endParaRPr>
          </a:p>
          <a:p>
            <a:r>
              <a:rPr lang="en-US" dirty="0">
                <a:solidFill>
                  <a:srgbClr val="002D7A"/>
                </a:solidFill>
                <a:latin typeface="inherit"/>
              </a:rPr>
              <a:t>perimeter</a:t>
            </a:r>
            <a:r>
              <a:rPr lang="en-US" dirty="0">
                <a:solidFill>
                  <a:srgbClr val="006FE0"/>
                </a:solidFill>
                <a:latin typeface="inherit"/>
              </a:rPr>
              <a:t>=</a:t>
            </a:r>
            <a:r>
              <a:rPr lang="en-US" dirty="0">
                <a:solidFill>
                  <a:srgbClr val="CE0000"/>
                </a:solidFill>
                <a:latin typeface="inherit"/>
              </a:rPr>
              <a:t>2</a:t>
            </a:r>
            <a:r>
              <a:rPr lang="en-US" dirty="0">
                <a:solidFill>
                  <a:srgbClr val="006FE0"/>
                </a:solidFill>
                <a:latin typeface="inherit"/>
              </a:rPr>
              <a:t>*</a:t>
            </a:r>
            <a:r>
              <a:rPr lang="en-US" dirty="0">
                <a:solidFill>
                  <a:srgbClr val="333333"/>
                </a:solidFill>
                <a:latin typeface="inherit"/>
              </a:rPr>
              <a:t>(</a:t>
            </a:r>
            <a:r>
              <a:rPr lang="en-US" dirty="0">
                <a:solidFill>
                  <a:srgbClr val="000000"/>
                </a:solidFill>
                <a:latin typeface="inherit"/>
              </a:rPr>
              <a:t>b1</a:t>
            </a:r>
            <a:r>
              <a:rPr lang="en-US" dirty="0">
                <a:solidFill>
                  <a:srgbClr val="006FE0"/>
                </a:solidFill>
                <a:latin typeface="inherit"/>
              </a:rPr>
              <a:t>+</a:t>
            </a:r>
            <a:r>
              <a:rPr lang="en-US" dirty="0">
                <a:solidFill>
                  <a:srgbClr val="000000"/>
                </a:solidFill>
                <a:latin typeface="inherit"/>
              </a:rPr>
              <a:t>b2</a:t>
            </a:r>
            <a:r>
              <a:rPr lang="en-US" dirty="0">
                <a:solidFill>
                  <a:srgbClr val="333333"/>
                </a:solidFill>
                <a:latin typeface="inherit"/>
              </a:rPr>
              <a:t>)</a:t>
            </a:r>
            <a:endParaRPr lang="en-US" dirty="0">
              <a:solidFill>
                <a:srgbClr val="000000"/>
              </a:solidFill>
              <a:latin typeface="Monaco"/>
            </a:endParaRPr>
          </a:p>
          <a:p>
            <a:r>
              <a:rPr lang="en-US" dirty="0">
                <a:solidFill>
                  <a:srgbClr val="000000"/>
                </a:solidFill>
                <a:latin typeface="inherit"/>
              </a:rPr>
              <a:t>OUTPUT</a:t>
            </a:r>
            <a:r>
              <a:rPr lang="en-US" dirty="0">
                <a:solidFill>
                  <a:srgbClr val="006FE0"/>
                </a:solidFill>
                <a:latin typeface="inherit"/>
              </a:rPr>
              <a:t> </a:t>
            </a:r>
            <a:r>
              <a:rPr lang="en-US" dirty="0" smtClean="0">
                <a:solidFill>
                  <a:srgbClr val="000000"/>
                </a:solidFill>
                <a:latin typeface="inherit"/>
              </a:rPr>
              <a:t>area</a:t>
            </a:r>
            <a:endParaRPr lang="en-US" dirty="0">
              <a:solidFill>
                <a:srgbClr val="000000"/>
              </a:solidFill>
              <a:latin typeface="Monaco"/>
            </a:endParaRPr>
          </a:p>
          <a:p>
            <a:r>
              <a:rPr lang="en-US" dirty="0">
                <a:solidFill>
                  <a:srgbClr val="000000"/>
                </a:solidFill>
                <a:latin typeface="inherit"/>
              </a:rPr>
              <a:t>OUTPUT</a:t>
            </a:r>
            <a:r>
              <a:rPr lang="en-US" dirty="0">
                <a:solidFill>
                  <a:srgbClr val="006FE0"/>
                </a:solidFill>
                <a:latin typeface="inherit"/>
              </a:rPr>
              <a:t> </a:t>
            </a:r>
            <a:r>
              <a:rPr lang="en-US" dirty="0">
                <a:solidFill>
                  <a:srgbClr val="000000"/>
                </a:solidFill>
                <a:latin typeface="inherit"/>
              </a:rPr>
              <a:t>perimeter</a:t>
            </a:r>
            <a:endParaRPr lang="en-US" dirty="0">
              <a:solidFill>
                <a:srgbClr val="000000"/>
              </a:solidFill>
              <a:latin typeface="Monaco"/>
            </a:endParaRPr>
          </a:p>
          <a:p>
            <a:r>
              <a:rPr lang="en-US" dirty="0">
                <a:solidFill>
                  <a:srgbClr val="000000"/>
                </a:solidFill>
                <a:latin typeface="inherit"/>
              </a:rPr>
              <a:t>END</a:t>
            </a:r>
            <a:endParaRPr lang="en-US" dirty="0">
              <a:solidFill>
                <a:srgbClr val="000000"/>
              </a:solidFill>
              <a:latin typeface="Monaco"/>
            </a:endParaRPr>
          </a:p>
        </p:txBody>
      </p:sp>
    </p:spTree>
    <p:extLst>
      <p:ext uri="{BB962C8B-B14F-4D97-AF65-F5344CB8AC3E}">
        <p14:creationId xmlns:p14="http://schemas.microsoft.com/office/powerpoint/2010/main" val="116873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Pseudocode If Else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5662196"/>
              </p:ext>
            </p:extLst>
          </p:nvPr>
        </p:nvGraphicFramePr>
        <p:xfrm>
          <a:off x="457200" y="1219200"/>
          <a:ext cx="7848600" cy="3911272"/>
        </p:xfrm>
        <a:graphic>
          <a:graphicData uri="http://schemas.openxmlformats.org/drawingml/2006/table">
            <a:tbl>
              <a:tblPr/>
              <a:tblGrid>
                <a:gridCol w="411386">
                  <a:extLst>
                    <a:ext uri="{9D8B030D-6E8A-4147-A177-3AD203B41FA5}">
                      <a16:colId xmlns:a16="http://schemas.microsoft.com/office/drawing/2014/main" val="3629149787"/>
                    </a:ext>
                  </a:extLst>
                </a:gridCol>
                <a:gridCol w="7437214">
                  <a:extLst>
                    <a:ext uri="{9D8B030D-6E8A-4147-A177-3AD203B41FA5}">
                      <a16:colId xmlns:a16="http://schemas.microsoft.com/office/drawing/2014/main" val="2221526971"/>
                    </a:ext>
                  </a:extLst>
                </a:gridCol>
              </a:tblGrid>
              <a:tr h="2905913">
                <a:tc>
                  <a:txBody>
                    <a:bodyPr/>
                    <a:lstStyle/>
                    <a:p>
                      <a:pPr algn="ctr" fontAlgn="base"/>
                      <a:r>
                        <a:rPr lang="en-US" sz="1800" b="0" dirty="0">
                          <a:solidFill>
                            <a:srgbClr val="5499DE"/>
                          </a:solidFill>
                          <a:effectLst/>
                          <a:latin typeface="inherit"/>
                        </a:rPr>
                        <a:t>1</a:t>
                      </a:r>
                    </a:p>
                    <a:p>
                      <a:pPr algn="ctr" fontAlgn="base"/>
                      <a:r>
                        <a:rPr lang="en-US" sz="1800" b="0" dirty="0">
                          <a:solidFill>
                            <a:srgbClr val="317CC5"/>
                          </a:solidFill>
                          <a:effectLst/>
                          <a:latin typeface="inherit"/>
                        </a:rPr>
                        <a:t>2</a:t>
                      </a:r>
                    </a:p>
                    <a:p>
                      <a:pPr algn="ctr" fontAlgn="base"/>
                      <a:r>
                        <a:rPr lang="en-US" sz="1800" b="0" dirty="0">
                          <a:solidFill>
                            <a:srgbClr val="5499DE"/>
                          </a:solidFill>
                          <a:effectLst/>
                          <a:latin typeface="inherit"/>
                        </a:rPr>
                        <a:t>3</a:t>
                      </a:r>
                    </a:p>
                    <a:p>
                      <a:pPr algn="ctr" fontAlgn="base"/>
                      <a:r>
                        <a:rPr lang="en-US" sz="1800" b="0" dirty="0">
                          <a:solidFill>
                            <a:srgbClr val="317CC5"/>
                          </a:solidFill>
                          <a:effectLst/>
                          <a:latin typeface="inherit"/>
                        </a:rPr>
                        <a:t>4</a:t>
                      </a:r>
                    </a:p>
                    <a:p>
                      <a:pPr algn="ctr" fontAlgn="base"/>
                      <a:r>
                        <a:rPr lang="en-US" sz="1800" b="0" dirty="0">
                          <a:solidFill>
                            <a:srgbClr val="5499DE"/>
                          </a:solidFill>
                          <a:effectLst/>
                          <a:latin typeface="inherit"/>
                        </a:rPr>
                        <a:t>5</a:t>
                      </a:r>
                    </a:p>
                    <a:p>
                      <a:pPr algn="ctr" fontAlgn="base"/>
                      <a:r>
                        <a:rPr lang="en-US" sz="1800" b="0" dirty="0">
                          <a:solidFill>
                            <a:srgbClr val="317CC5"/>
                          </a:solidFill>
                          <a:effectLst/>
                          <a:latin typeface="inherit"/>
                        </a:rPr>
                        <a:t>6</a:t>
                      </a:r>
                    </a:p>
                    <a:p>
                      <a:pPr algn="ctr" fontAlgn="base"/>
                      <a:r>
                        <a:rPr lang="en-US" sz="1800" b="0" dirty="0">
                          <a:solidFill>
                            <a:srgbClr val="5499DE"/>
                          </a:solidFill>
                          <a:effectLst/>
                          <a:latin typeface="inherit"/>
                        </a:rPr>
                        <a:t>7</a:t>
                      </a:r>
                    </a:p>
                    <a:p>
                      <a:pPr algn="ctr" fontAlgn="base"/>
                      <a:r>
                        <a:rPr lang="en-US" sz="1800" b="0" dirty="0">
                          <a:solidFill>
                            <a:srgbClr val="317CC5"/>
                          </a:solidFill>
                          <a:effectLst/>
                          <a:latin typeface="inherit"/>
                        </a:rPr>
                        <a:t>8</a:t>
                      </a:r>
                    </a:p>
                    <a:p>
                      <a:pPr algn="ctr" fontAlgn="base"/>
                      <a:r>
                        <a:rPr lang="en-US" sz="1800" b="0" dirty="0">
                          <a:solidFill>
                            <a:srgbClr val="5499DE"/>
                          </a:solidFill>
                          <a:effectLst/>
                          <a:latin typeface="inherit"/>
                        </a:rPr>
                        <a:t>9</a:t>
                      </a:r>
                    </a:p>
                    <a:p>
                      <a:pPr algn="ctr" fontAlgn="base"/>
                      <a:r>
                        <a:rPr lang="en-US" sz="1800" b="0" dirty="0">
                          <a:solidFill>
                            <a:srgbClr val="317CC5"/>
                          </a:solidFill>
                          <a:effectLst/>
                          <a:latin typeface="inherit"/>
                        </a:rPr>
                        <a:t>10</a:t>
                      </a:r>
                    </a:p>
                    <a:p>
                      <a:pPr algn="ctr" fontAlgn="base"/>
                      <a:r>
                        <a:rPr lang="en-US" sz="1800" b="0" dirty="0">
                          <a:solidFill>
                            <a:srgbClr val="5499DE"/>
                          </a:solidFill>
                          <a:effectLst/>
                          <a:latin typeface="inherit"/>
                        </a:rPr>
                        <a:t>11</a:t>
                      </a:r>
                    </a:p>
                    <a:p>
                      <a:pPr algn="ctr" fontAlgn="base"/>
                      <a:r>
                        <a:rPr lang="en-US" sz="1800" b="0" dirty="0">
                          <a:solidFill>
                            <a:srgbClr val="317CC5"/>
                          </a:solidFill>
                          <a:effectLst/>
                          <a:latin typeface="inherit"/>
                        </a:rPr>
                        <a:t>12</a:t>
                      </a:r>
                    </a:p>
                    <a:p>
                      <a:pPr algn="ctr" fontAlgn="base"/>
                      <a:r>
                        <a:rPr lang="en-US" sz="1800" b="0" dirty="0">
                          <a:solidFill>
                            <a:srgbClr val="5499DE"/>
                          </a:solidFill>
                          <a:effectLst/>
                          <a:latin typeface="inherit"/>
                        </a:rPr>
                        <a:t>13</a:t>
                      </a:r>
                    </a:p>
                    <a:p>
                      <a:pPr algn="ctr" fontAlgn="base"/>
                      <a:endParaRPr lang="en-US" sz="1800" b="0" dirty="0">
                        <a:solidFill>
                          <a:srgbClr val="5499DE"/>
                        </a:solidFill>
                        <a:effectLst/>
                        <a:latin typeface="inherit"/>
                      </a:endParaRPr>
                    </a:p>
                  </a:txBody>
                  <a:tcPr marL="70793" marR="70793" marT="35396" marB="35396">
                    <a:lnL>
                      <a:noFill/>
                    </a:lnL>
                    <a:lnR>
                      <a:noFill/>
                    </a:lnR>
                    <a:lnT>
                      <a:noFill/>
                    </a:lnT>
                    <a:lnB>
                      <a:noFill/>
                    </a:lnB>
                    <a:solidFill>
                      <a:srgbClr val="DFEFFF"/>
                    </a:solidFill>
                  </a:tcPr>
                </a:tc>
                <a:tc>
                  <a:txBody>
                    <a:bodyPr/>
                    <a:lstStyle/>
                    <a:p>
                      <a:pPr algn="l" fontAlgn="base"/>
                      <a:r>
                        <a:rPr lang="en-US" sz="1800" b="0" dirty="0">
                          <a:solidFill>
                            <a:srgbClr val="000000"/>
                          </a:solidFill>
                          <a:effectLst/>
                          <a:latin typeface="inherit"/>
                        </a:rPr>
                        <a:t> </a:t>
                      </a:r>
                    </a:p>
                    <a:p>
                      <a:pPr algn="l" fontAlgn="base"/>
                      <a:r>
                        <a:rPr lang="en-US" sz="1800" b="0" dirty="0">
                          <a:solidFill>
                            <a:srgbClr val="004ED0"/>
                          </a:solidFill>
                          <a:effectLst/>
                          <a:latin typeface="inherit"/>
                        </a:rPr>
                        <a:t>BEGIN</a:t>
                      </a:r>
                      <a:endParaRPr lang="en-US" sz="1800" b="0" dirty="0">
                        <a:solidFill>
                          <a:srgbClr val="000000"/>
                        </a:solidFill>
                        <a:effectLst/>
                        <a:latin typeface="inherit"/>
                      </a:endParaRPr>
                    </a:p>
                    <a:p>
                      <a:pPr algn="l" fontAlgn="base"/>
                      <a:r>
                        <a:rPr lang="en-US" sz="1800" b="0" dirty="0">
                          <a:solidFill>
                            <a:srgbClr val="004ED0"/>
                          </a:solidFill>
                          <a:effectLst/>
                          <a:latin typeface="inherit"/>
                        </a:rPr>
                        <a:t>NUMBER age</a:t>
                      </a:r>
                      <a:endParaRPr lang="en-US" sz="1800" b="0" dirty="0">
                        <a:solidFill>
                          <a:srgbClr val="000000"/>
                        </a:solidFill>
                        <a:effectLst/>
                        <a:latin typeface="inherit"/>
                      </a:endParaRPr>
                    </a:p>
                    <a:p>
                      <a:pPr algn="l" fontAlgn="base"/>
                      <a:r>
                        <a:rPr lang="en-US" sz="1800" b="0" dirty="0">
                          <a:solidFill>
                            <a:srgbClr val="000000"/>
                          </a:solidFill>
                          <a:effectLst/>
                          <a:latin typeface="inherit"/>
                        </a:rPr>
                        <a:t> </a:t>
                      </a:r>
                    </a:p>
                    <a:p>
                      <a:pPr algn="l" fontAlgn="base"/>
                      <a:r>
                        <a:rPr lang="en-US" sz="1800" b="0" dirty="0">
                          <a:solidFill>
                            <a:srgbClr val="000000"/>
                          </a:solidFill>
                          <a:effectLst/>
                          <a:latin typeface="inherit"/>
                        </a:rPr>
                        <a:t>INPUT</a:t>
                      </a:r>
                      <a:r>
                        <a:rPr lang="en-US" sz="1800" b="0" dirty="0">
                          <a:solidFill>
                            <a:srgbClr val="006FE0"/>
                          </a:solidFill>
                          <a:effectLst/>
                          <a:latin typeface="inherit"/>
                        </a:rPr>
                        <a:t> </a:t>
                      </a:r>
                      <a:r>
                        <a:rPr lang="en-US" sz="1800" b="0" dirty="0">
                          <a:solidFill>
                            <a:srgbClr val="008000"/>
                          </a:solidFill>
                          <a:effectLst/>
                          <a:latin typeface="inherit"/>
                        </a:rPr>
                        <a:t>"Enter your age for driving </a:t>
                      </a:r>
                      <a:r>
                        <a:rPr lang="en-US" sz="1800" b="0" dirty="0" err="1">
                          <a:solidFill>
                            <a:srgbClr val="008000"/>
                          </a:solidFill>
                          <a:effectLst/>
                          <a:latin typeface="inherit"/>
                        </a:rPr>
                        <a:t>licence</a:t>
                      </a:r>
                      <a:r>
                        <a:rPr lang="en-US" sz="1800" b="0" dirty="0">
                          <a:solidFill>
                            <a:srgbClr val="008000"/>
                          </a:solidFill>
                          <a:effectLst/>
                          <a:latin typeface="inherit"/>
                        </a:rPr>
                        <a:t>"</a:t>
                      </a:r>
                      <a:endParaRPr lang="en-US" sz="1800" b="0" dirty="0">
                        <a:solidFill>
                          <a:srgbClr val="000000"/>
                        </a:solidFill>
                        <a:effectLst/>
                        <a:latin typeface="inherit"/>
                      </a:endParaRPr>
                    </a:p>
                    <a:p>
                      <a:pPr algn="l" fontAlgn="base"/>
                      <a:r>
                        <a:rPr lang="en-US" sz="1800" b="0" dirty="0">
                          <a:solidFill>
                            <a:srgbClr val="004ED0"/>
                          </a:solidFill>
                          <a:effectLst/>
                          <a:latin typeface="inherit"/>
                        </a:rPr>
                        <a:t>OUTPUT age</a:t>
                      </a:r>
                      <a:endParaRPr lang="en-US" sz="1800" b="0" dirty="0">
                        <a:solidFill>
                          <a:srgbClr val="000000"/>
                        </a:solidFill>
                        <a:effectLst/>
                        <a:latin typeface="inherit"/>
                      </a:endParaRPr>
                    </a:p>
                    <a:p>
                      <a:pPr algn="l" fontAlgn="base"/>
                      <a:r>
                        <a:rPr lang="en-US" sz="1800" b="0" dirty="0">
                          <a:solidFill>
                            <a:srgbClr val="000000"/>
                          </a:solidFill>
                          <a:effectLst/>
                          <a:latin typeface="inherit"/>
                        </a:rPr>
                        <a:t> </a:t>
                      </a:r>
                    </a:p>
                    <a:p>
                      <a:pPr algn="l" fontAlgn="base"/>
                      <a:r>
                        <a:rPr lang="en-US" sz="1800" b="0" dirty="0">
                          <a:solidFill>
                            <a:srgbClr val="800080"/>
                          </a:solidFill>
                          <a:effectLst/>
                          <a:latin typeface="inherit"/>
                        </a:rPr>
                        <a:t>IF</a:t>
                      </a:r>
                      <a:r>
                        <a:rPr lang="en-US" sz="1800" b="0" dirty="0">
                          <a:solidFill>
                            <a:srgbClr val="006FE0"/>
                          </a:solidFill>
                          <a:effectLst/>
                          <a:latin typeface="inherit"/>
                        </a:rPr>
                        <a:t> </a:t>
                      </a:r>
                      <a:r>
                        <a:rPr lang="en-US" sz="1800" b="0" dirty="0">
                          <a:solidFill>
                            <a:srgbClr val="002D7A"/>
                          </a:solidFill>
                          <a:effectLst/>
                          <a:latin typeface="inherit"/>
                        </a:rPr>
                        <a:t>age</a:t>
                      </a:r>
                      <a:r>
                        <a:rPr lang="en-US" sz="1800" b="0">
                          <a:solidFill>
                            <a:srgbClr val="006FE0"/>
                          </a:solidFill>
                          <a:effectLst/>
                          <a:latin typeface="inherit"/>
                        </a:rPr>
                        <a:t>&gt;=</a:t>
                      </a:r>
                      <a:r>
                        <a:rPr lang="en-US" sz="1800" b="0" smtClean="0">
                          <a:solidFill>
                            <a:srgbClr val="CE0000"/>
                          </a:solidFill>
                          <a:effectLst/>
                          <a:latin typeface="inherit"/>
                        </a:rPr>
                        <a:t>18</a:t>
                      </a:r>
                      <a:r>
                        <a:rPr lang="en-US" sz="1800" b="0" dirty="0">
                          <a:solidFill>
                            <a:srgbClr val="006FE0"/>
                          </a:solidFill>
                          <a:effectLst/>
                          <a:latin typeface="inherit"/>
                        </a:rPr>
                        <a:t>  </a:t>
                      </a:r>
                      <a:r>
                        <a:rPr lang="en-US" sz="1800" b="0" dirty="0">
                          <a:solidFill>
                            <a:srgbClr val="800080"/>
                          </a:solidFill>
                          <a:effectLst/>
                          <a:latin typeface="inherit"/>
                        </a:rPr>
                        <a:t>THEN</a:t>
                      </a:r>
                      <a:endParaRPr lang="en-US" sz="1800" b="0" dirty="0">
                        <a:solidFill>
                          <a:srgbClr val="000000"/>
                        </a:solidFill>
                        <a:effectLst/>
                        <a:latin typeface="inherit"/>
                      </a:endParaRPr>
                    </a:p>
                    <a:p>
                      <a:pPr algn="l" fontAlgn="base"/>
                      <a:r>
                        <a:rPr lang="en-US" sz="1800" b="0" dirty="0">
                          <a:solidFill>
                            <a:srgbClr val="006FE0"/>
                          </a:solidFill>
                          <a:effectLst/>
                          <a:latin typeface="inherit"/>
                        </a:rPr>
                        <a:t>     </a:t>
                      </a:r>
                      <a:r>
                        <a:rPr lang="en-US" sz="1800" b="0" dirty="0">
                          <a:solidFill>
                            <a:srgbClr val="000000"/>
                          </a:solidFill>
                          <a:effectLst/>
                          <a:latin typeface="inherit"/>
                        </a:rPr>
                        <a:t>OUTPUT</a:t>
                      </a:r>
                      <a:r>
                        <a:rPr lang="en-US" sz="1800" b="0" dirty="0">
                          <a:solidFill>
                            <a:srgbClr val="006FE0"/>
                          </a:solidFill>
                          <a:effectLst/>
                          <a:latin typeface="inherit"/>
                        </a:rPr>
                        <a:t> </a:t>
                      </a:r>
                      <a:r>
                        <a:rPr lang="en-US" sz="1800" b="0" dirty="0">
                          <a:solidFill>
                            <a:srgbClr val="008000"/>
                          </a:solidFill>
                          <a:effectLst/>
                          <a:latin typeface="inherit"/>
                        </a:rPr>
                        <a:t>"You can take driving </a:t>
                      </a:r>
                      <a:r>
                        <a:rPr lang="en-US" sz="1800" b="0" dirty="0" err="1">
                          <a:solidFill>
                            <a:srgbClr val="008000"/>
                          </a:solidFill>
                          <a:effectLst/>
                          <a:latin typeface="inherit"/>
                        </a:rPr>
                        <a:t>licence</a:t>
                      </a:r>
                      <a:r>
                        <a:rPr lang="en-US" sz="1800" b="0" dirty="0">
                          <a:solidFill>
                            <a:srgbClr val="008000"/>
                          </a:solidFill>
                          <a:effectLst/>
                          <a:latin typeface="inherit"/>
                        </a:rPr>
                        <a:t>"</a:t>
                      </a:r>
                      <a:endParaRPr lang="en-US" sz="1800" b="0" dirty="0">
                        <a:solidFill>
                          <a:srgbClr val="000000"/>
                        </a:solidFill>
                        <a:effectLst/>
                        <a:latin typeface="inherit"/>
                      </a:endParaRPr>
                    </a:p>
                    <a:p>
                      <a:pPr algn="l" fontAlgn="base"/>
                      <a:r>
                        <a:rPr lang="en-US" sz="1800" b="0" dirty="0">
                          <a:solidFill>
                            <a:srgbClr val="800080"/>
                          </a:solidFill>
                          <a:effectLst/>
                          <a:latin typeface="inherit"/>
                        </a:rPr>
                        <a:t>ELSE</a:t>
                      </a:r>
                      <a:endParaRPr lang="en-US" sz="1800" b="0" dirty="0">
                        <a:solidFill>
                          <a:srgbClr val="000000"/>
                        </a:solidFill>
                        <a:effectLst/>
                        <a:latin typeface="inherit"/>
                      </a:endParaRPr>
                    </a:p>
                    <a:p>
                      <a:pPr algn="l" fontAlgn="base"/>
                      <a:r>
                        <a:rPr lang="en-US" sz="1800" b="0" dirty="0">
                          <a:solidFill>
                            <a:srgbClr val="006FE0"/>
                          </a:solidFill>
                          <a:effectLst/>
                          <a:latin typeface="inherit"/>
                        </a:rPr>
                        <a:t>   </a:t>
                      </a:r>
                      <a:r>
                        <a:rPr lang="en-US" sz="1800" b="0" dirty="0">
                          <a:solidFill>
                            <a:srgbClr val="000000"/>
                          </a:solidFill>
                          <a:effectLst/>
                          <a:latin typeface="inherit"/>
                        </a:rPr>
                        <a:t>OUTPUT</a:t>
                      </a:r>
                      <a:r>
                        <a:rPr lang="en-US" sz="1800" b="0" dirty="0">
                          <a:solidFill>
                            <a:srgbClr val="006FE0"/>
                          </a:solidFill>
                          <a:effectLst/>
                          <a:latin typeface="inherit"/>
                        </a:rPr>
                        <a:t> </a:t>
                      </a:r>
                      <a:r>
                        <a:rPr lang="en-US" sz="1800" b="0" dirty="0">
                          <a:solidFill>
                            <a:srgbClr val="008000"/>
                          </a:solidFill>
                          <a:effectLst/>
                          <a:latin typeface="inherit"/>
                        </a:rPr>
                        <a:t>"You can't take driving </a:t>
                      </a:r>
                      <a:r>
                        <a:rPr lang="en-US" sz="1800" b="0" dirty="0" err="1">
                          <a:solidFill>
                            <a:srgbClr val="008000"/>
                          </a:solidFill>
                          <a:effectLst/>
                          <a:latin typeface="inherit"/>
                        </a:rPr>
                        <a:t>licence</a:t>
                      </a:r>
                      <a:r>
                        <a:rPr lang="en-US" sz="1800" b="0" dirty="0">
                          <a:solidFill>
                            <a:srgbClr val="008000"/>
                          </a:solidFill>
                          <a:effectLst/>
                          <a:latin typeface="inherit"/>
                        </a:rPr>
                        <a:t>"</a:t>
                      </a:r>
                      <a:endParaRPr lang="en-US" sz="1800" b="0" dirty="0">
                        <a:solidFill>
                          <a:srgbClr val="000000"/>
                        </a:solidFill>
                        <a:effectLst/>
                        <a:latin typeface="inherit"/>
                      </a:endParaRPr>
                    </a:p>
                    <a:p>
                      <a:pPr algn="l" fontAlgn="base"/>
                      <a:r>
                        <a:rPr lang="en-US" sz="1800" b="0" dirty="0">
                          <a:solidFill>
                            <a:srgbClr val="800080"/>
                          </a:solidFill>
                          <a:effectLst/>
                          <a:latin typeface="inherit"/>
                        </a:rPr>
                        <a:t>ENDIF</a:t>
                      </a:r>
                      <a:endParaRPr lang="en-US" sz="1800" b="0" dirty="0">
                        <a:solidFill>
                          <a:srgbClr val="000000"/>
                        </a:solidFill>
                        <a:effectLst/>
                        <a:latin typeface="inherit"/>
                      </a:endParaRPr>
                    </a:p>
                    <a:p>
                      <a:pPr algn="l" fontAlgn="base"/>
                      <a:r>
                        <a:rPr lang="en-US" sz="1800" b="0" dirty="0">
                          <a:solidFill>
                            <a:srgbClr val="800080"/>
                          </a:solidFill>
                          <a:effectLst/>
                          <a:latin typeface="inherit"/>
                        </a:rPr>
                        <a:t>END</a:t>
                      </a:r>
                      <a:endParaRPr lang="en-US" sz="1800" b="0" dirty="0">
                        <a:solidFill>
                          <a:srgbClr val="000000"/>
                        </a:solidFill>
                        <a:effectLst/>
                        <a:latin typeface="inherit"/>
                      </a:endParaRPr>
                    </a:p>
                  </a:txBody>
                  <a:tcPr marL="70793" marR="70793" marT="35396" marB="35396">
                    <a:lnL>
                      <a:noFill/>
                    </a:lnL>
                    <a:lnR>
                      <a:noFill/>
                    </a:lnR>
                    <a:lnT>
                      <a:noFill/>
                    </a:lnT>
                    <a:lnB>
                      <a:noFill/>
                    </a:lnB>
                  </a:tcPr>
                </a:tc>
                <a:extLst>
                  <a:ext uri="{0D108BD9-81ED-4DB2-BD59-A6C34878D82A}">
                    <a16:rowId xmlns:a16="http://schemas.microsoft.com/office/drawing/2014/main" val="506620168"/>
                  </a:ext>
                </a:extLst>
              </a:tr>
            </a:tbl>
          </a:graphicData>
        </a:graphic>
      </p:graphicFrame>
      <p:sp>
        <p:nvSpPr>
          <p:cNvPr id="5" name="Rectangle 1"/>
          <p:cNvSpPr>
            <a:spLocks noChangeArrowheads="1"/>
          </p:cNvSpPr>
          <p:nvPr/>
        </p:nvSpPr>
        <p:spPr bwMode="auto">
          <a:xfrm>
            <a:off x="-34790" y="-276999"/>
            <a:ext cx="243601" cy="553998"/>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FFFFFF"/>
                </a:solidFill>
                <a:effectLst/>
                <a:latin typeface="inherit"/>
              </a:rPr>
              <a:t/>
            </a:r>
            <a:br>
              <a:rPr kumimoji="0" lang="en-US" altLang="en-US" sz="900" b="0" i="0" u="none" strike="noStrike" cap="none" normalizeH="0" baseline="0" smtClean="0">
                <a:ln>
                  <a:noFill/>
                </a:ln>
                <a:solidFill>
                  <a:srgbClr val="FFFFFF"/>
                </a:solidFill>
                <a:effectLst/>
                <a:latin typeface="inherit"/>
              </a:rPr>
            </a:br>
            <a:endParaRPr kumimoji="0" lang="en-US" altLang="en-US" sz="900" b="0" i="0" u="none" strike="noStrike" cap="none" normalizeH="0" baseline="0" smtClean="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42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Pseudocode For Loop 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286000" y="2274838"/>
            <a:ext cx="4572000" cy="2308324"/>
          </a:xfrm>
          <a:prstGeom prst="rect">
            <a:avLst/>
          </a:prstGeom>
        </p:spPr>
        <p:txBody>
          <a:bodyPr>
            <a:spAutoFit/>
          </a:bodyPr>
          <a:lstStyle/>
          <a:p>
            <a:r>
              <a:rPr lang="en-US" dirty="0">
                <a:solidFill>
                  <a:srgbClr val="004ED0"/>
                </a:solidFill>
                <a:latin typeface="inherit"/>
              </a:rPr>
              <a:t>BEGIN </a:t>
            </a:r>
            <a:endParaRPr lang="en-US" dirty="0">
              <a:solidFill>
                <a:srgbClr val="000000"/>
              </a:solidFill>
              <a:latin typeface="Monaco"/>
            </a:endParaRPr>
          </a:p>
          <a:p>
            <a:r>
              <a:rPr lang="en-US" dirty="0">
                <a:solidFill>
                  <a:srgbClr val="004ED0"/>
                </a:solidFill>
                <a:latin typeface="inherit"/>
              </a:rPr>
              <a:t>NUMBER counter</a:t>
            </a:r>
            <a:endParaRPr lang="en-US" dirty="0">
              <a:solidFill>
                <a:srgbClr val="000000"/>
              </a:solidFill>
              <a:latin typeface="Monaco"/>
            </a:endParaRPr>
          </a:p>
          <a:p>
            <a:r>
              <a:rPr lang="en-US" dirty="0">
                <a:solidFill>
                  <a:srgbClr val="000000"/>
                </a:solidFill>
                <a:latin typeface="Monaco"/>
              </a:rPr>
              <a:t> </a:t>
            </a:r>
          </a:p>
          <a:p>
            <a:r>
              <a:rPr lang="en-US" dirty="0">
                <a:solidFill>
                  <a:srgbClr val="800080"/>
                </a:solidFill>
                <a:latin typeface="inherit"/>
              </a:rPr>
              <a:t>FOR</a:t>
            </a:r>
            <a:r>
              <a:rPr lang="en-US" dirty="0">
                <a:solidFill>
                  <a:srgbClr val="006FE0"/>
                </a:solidFill>
                <a:latin typeface="inherit"/>
              </a:rPr>
              <a:t>  </a:t>
            </a:r>
            <a:r>
              <a:rPr lang="en-US" dirty="0">
                <a:solidFill>
                  <a:srgbClr val="002D7A"/>
                </a:solidFill>
                <a:latin typeface="inherit"/>
              </a:rPr>
              <a:t>counter</a:t>
            </a:r>
            <a:r>
              <a:rPr lang="en-US" dirty="0">
                <a:solidFill>
                  <a:srgbClr val="006FE0"/>
                </a:solidFill>
                <a:latin typeface="inherit"/>
              </a:rPr>
              <a:t> = </a:t>
            </a:r>
            <a:r>
              <a:rPr lang="en-US" dirty="0">
                <a:solidFill>
                  <a:srgbClr val="CE0000"/>
                </a:solidFill>
                <a:latin typeface="inherit"/>
              </a:rPr>
              <a:t>1</a:t>
            </a:r>
            <a:r>
              <a:rPr lang="en-US" dirty="0">
                <a:solidFill>
                  <a:srgbClr val="006FE0"/>
                </a:solidFill>
                <a:latin typeface="inherit"/>
              </a:rPr>
              <a:t> </a:t>
            </a:r>
            <a:r>
              <a:rPr lang="en-US" dirty="0">
                <a:solidFill>
                  <a:srgbClr val="800080"/>
                </a:solidFill>
                <a:latin typeface="inherit"/>
              </a:rPr>
              <a:t>TO</a:t>
            </a:r>
            <a:r>
              <a:rPr lang="en-US" dirty="0">
                <a:solidFill>
                  <a:srgbClr val="006FE0"/>
                </a:solidFill>
                <a:latin typeface="inherit"/>
              </a:rPr>
              <a:t>  </a:t>
            </a:r>
            <a:r>
              <a:rPr lang="en-US" dirty="0">
                <a:solidFill>
                  <a:srgbClr val="CE0000"/>
                </a:solidFill>
                <a:latin typeface="inherit"/>
              </a:rPr>
              <a:t>100</a:t>
            </a:r>
            <a:r>
              <a:rPr lang="en-US" dirty="0">
                <a:solidFill>
                  <a:srgbClr val="006FE0"/>
                </a:solidFill>
                <a:latin typeface="inherit"/>
              </a:rPr>
              <a:t> </a:t>
            </a:r>
            <a:r>
              <a:rPr lang="en-US" dirty="0">
                <a:solidFill>
                  <a:srgbClr val="000000"/>
                </a:solidFill>
                <a:latin typeface="inherit"/>
              </a:rPr>
              <a:t>STEP</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800080"/>
                </a:solidFill>
                <a:latin typeface="inherit"/>
              </a:rPr>
              <a:t>DO</a:t>
            </a:r>
            <a:endParaRPr lang="en-US" dirty="0">
              <a:solidFill>
                <a:srgbClr val="000000"/>
              </a:solidFill>
              <a:latin typeface="Monaco"/>
            </a:endParaRPr>
          </a:p>
          <a:p>
            <a:r>
              <a:rPr lang="en-US" dirty="0">
                <a:solidFill>
                  <a:srgbClr val="006FE0"/>
                </a:solidFill>
                <a:latin typeface="inherit"/>
              </a:rPr>
              <a:t>     </a:t>
            </a:r>
            <a:r>
              <a:rPr lang="en-US" dirty="0">
                <a:solidFill>
                  <a:srgbClr val="004ED0"/>
                </a:solidFill>
                <a:latin typeface="inherit"/>
              </a:rPr>
              <a:t>OUTPUT counter</a:t>
            </a:r>
            <a:endParaRPr lang="en-US" dirty="0">
              <a:solidFill>
                <a:srgbClr val="000000"/>
              </a:solidFill>
              <a:latin typeface="Monaco"/>
            </a:endParaRPr>
          </a:p>
          <a:p>
            <a:r>
              <a:rPr lang="en-US" dirty="0">
                <a:solidFill>
                  <a:srgbClr val="800080"/>
                </a:solidFill>
                <a:latin typeface="inherit"/>
              </a:rPr>
              <a:t>ENDFOR</a:t>
            </a:r>
            <a:endParaRPr lang="en-US" dirty="0">
              <a:solidFill>
                <a:srgbClr val="000000"/>
              </a:solidFill>
              <a:latin typeface="Monaco"/>
            </a:endParaRPr>
          </a:p>
          <a:p>
            <a:r>
              <a:rPr lang="en-US" dirty="0">
                <a:solidFill>
                  <a:srgbClr val="000000"/>
                </a:solidFill>
                <a:latin typeface="Monaco"/>
              </a:rPr>
              <a:t> </a:t>
            </a:r>
          </a:p>
          <a:p>
            <a:r>
              <a:rPr lang="en-US" dirty="0">
                <a:solidFill>
                  <a:srgbClr val="800080"/>
                </a:solidFill>
                <a:latin typeface="inherit"/>
              </a:rPr>
              <a:t>END</a:t>
            </a:r>
            <a:endParaRPr lang="en-US" dirty="0">
              <a:solidFill>
                <a:srgbClr val="000000"/>
              </a:solidFill>
              <a:latin typeface="Monaco"/>
            </a:endParaRPr>
          </a:p>
        </p:txBody>
      </p:sp>
    </p:spTree>
    <p:extLst>
      <p:ext uri="{BB962C8B-B14F-4D97-AF65-F5344CB8AC3E}">
        <p14:creationId xmlns:p14="http://schemas.microsoft.com/office/powerpoint/2010/main" val="382837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10 numbers and find sum of even numbers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2252989"/>
              </p:ext>
            </p:extLst>
          </p:nvPr>
        </p:nvGraphicFramePr>
        <p:xfrm>
          <a:off x="1066800" y="1549756"/>
          <a:ext cx="6781799" cy="4530725"/>
        </p:xfrm>
        <a:graphic>
          <a:graphicData uri="http://schemas.openxmlformats.org/drawingml/2006/table">
            <a:tbl>
              <a:tblPr/>
              <a:tblGrid>
                <a:gridCol w="355469">
                  <a:extLst>
                    <a:ext uri="{9D8B030D-6E8A-4147-A177-3AD203B41FA5}">
                      <a16:colId xmlns:a16="http://schemas.microsoft.com/office/drawing/2014/main" val="1792346298"/>
                    </a:ext>
                  </a:extLst>
                </a:gridCol>
                <a:gridCol w="6426330">
                  <a:extLst>
                    <a:ext uri="{9D8B030D-6E8A-4147-A177-3AD203B41FA5}">
                      <a16:colId xmlns:a16="http://schemas.microsoft.com/office/drawing/2014/main" val="1102968081"/>
                    </a:ext>
                  </a:extLst>
                </a:gridCol>
              </a:tblGrid>
              <a:tr h="4530725">
                <a:tc>
                  <a:txBody>
                    <a:bodyPr/>
                    <a:lstStyle/>
                    <a:p>
                      <a:pPr algn="ctr" fontAlgn="base"/>
                      <a:r>
                        <a:rPr lang="en-US" sz="1600" b="0" dirty="0">
                          <a:solidFill>
                            <a:srgbClr val="5499DE"/>
                          </a:solidFill>
                          <a:effectLst/>
                          <a:latin typeface="inherit"/>
                        </a:rPr>
                        <a:t>1</a:t>
                      </a:r>
                    </a:p>
                    <a:p>
                      <a:pPr algn="ctr" fontAlgn="base"/>
                      <a:r>
                        <a:rPr lang="en-US" sz="1600" b="0" dirty="0">
                          <a:solidFill>
                            <a:srgbClr val="317CC5"/>
                          </a:solidFill>
                          <a:effectLst/>
                          <a:latin typeface="inherit"/>
                        </a:rPr>
                        <a:t>2</a:t>
                      </a:r>
                    </a:p>
                    <a:p>
                      <a:pPr algn="ctr" fontAlgn="base"/>
                      <a:r>
                        <a:rPr lang="en-US" sz="1600" b="0" dirty="0">
                          <a:solidFill>
                            <a:srgbClr val="5499DE"/>
                          </a:solidFill>
                          <a:effectLst/>
                          <a:latin typeface="inherit"/>
                        </a:rPr>
                        <a:t>3</a:t>
                      </a:r>
                    </a:p>
                    <a:p>
                      <a:pPr algn="ctr" fontAlgn="base"/>
                      <a:r>
                        <a:rPr lang="en-US" sz="1600" b="0" dirty="0">
                          <a:solidFill>
                            <a:srgbClr val="317CC5"/>
                          </a:solidFill>
                          <a:effectLst/>
                          <a:latin typeface="inherit"/>
                        </a:rPr>
                        <a:t>4</a:t>
                      </a:r>
                    </a:p>
                    <a:p>
                      <a:pPr algn="ctr" fontAlgn="base"/>
                      <a:r>
                        <a:rPr lang="en-US" sz="1600" b="0" dirty="0">
                          <a:solidFill>
                            <a:srgbClr val="5499DE"/>
                          </a:solidFill>
                          <a:effectLst/>
                          <a:latin typeface="inherit"/>
                        </a:rPr>
                        <a:t>5</a:t>
                      </a:r>
                    </a:p>
                    <a:p>
                      <a:pPr algn="ctr" fontAlgn="base"/>
                      <a:r>
                        <a:rPr lang="en-US" sz="1600" b="0" dirty="0">
                          <a:solidFill>
                            <a:srgbClr val="317CC5"/>
                          </a:solidFill>
                          <a:effectLst/>
                          <a:latin typeface="inherit"/>
                        </a:rPr>
                        <a:t>6</a:t>
                      </a:r>
                    </a:p>
                    <a:p>
                      <a:pPr algn="ctr" fontAlgn="base"/>
                      <a:r>
                        <a:rPr lang="en-US" sz="1600" b="0" dirty="0">
                          <a:solidFill>
                            <a:srgbClr val="5499DE"/>
                          </a:solidFill>
                          <a:effectLst/>
                          <a:latin typeface="inherit"/>
                        </a:rPr>
                        <a:t>7</a:t>
                      </a:r>
                    </a:p>
                    <a:p>
                      <a:pPr algn="ctr" fontAlgn="base"/>
                      <a:r>
                        <a:rPr lang="en-US" sz="1600" b="0" dirty="0">
                          <a:solidFill>
                            <a:srgbClr val="317CC5"/>
                          </a:solidFill>
                          <a:effectLst/>
                          <a:latin typeface="inherit"/>
                        </a:rPr>
                        <a:t>8</a:t>
                      </a:r>
                    </a:p>
                    <a:p>
                      <a:pPr algn="ctr" fontAlgn="base"/>
                      <a:r>
                        <a:rPr lang="en-US" sz="1600" b="0" dirty="0">
                          <a:solidFill>
                            <a:srgbClr val="5499DE"/>
                          </a:solidFill>
                          <a:effectLst/>
                          <a:latin typeface="inherit"/>
                        </a:rPr>
                        <a:t>9</a:t>
                      </a:r>
                    </a:p>
                    <a:p>
                      <a:pPr algn="ctr" fontAlgn="base"/>
                      <a:r>
                        <a:rPr lang="en-US" sz="1600" b="0" dirty="0">
                          <a:solidFill>
                            <a:srgbClr val="317CC5"/>
                          </a:solidFill>
                          <a:effectLst/>
                          <a:latin typeface="inherit"/>
                        </a:rPr>
                        <a:t>10</a:t>
                      </a:r>
                    </a:p>
                    <a:p>
                      <a:pPr algn="ctr" fontAlgn="base"/>
                      <a:r>
                        <a:rPr lang="en-US" sz="1600" b="0" dirty="0">
                          <a:solidFill>
                            <a:srgbClr val="5499DE"/>
                          </a:solidFill>
                          <a:effectLst/>
                          <a:latin typeface="inherit"/>
                        </a:rPr>
                        <a:t>11</a:t>
                      </a:r>
                    </a:p>
                    <a:p>
                      <a:pPr algn="ctr" fontAlgn="base"/>
                      <a:r>
                        <a:rPr lang="en-US" sz="1600" b="0" dirty="0">
                          <a:solidFill>
                            <a:srgbClr val="317CC5"/>
                          </a:solidFill>
                          <a:effectLst/>
                          <a:latin typeface="inherit"/>
                        </a:rPr>
                        <a:t>12</a:t>
                      </a:r>
                    </a:p>
                    <a:p>
                      <a:pPr algn="ctr" fontAlgn="base"/>
                      <a:r>
                        <a:rPr lang="en-US" sz="1600" b="0" dirty="0" smtClean="0">
                          <a:solidFill>
                            <a:srgbClr val="5499DE"/>
                          </a:solidFill>
                          <a:effectLst/>
                          <a:latin typeface="inherit"/>
                        </a:rPr>
                        <a:t>13</a:t>
                      </a:r>
                      <a:endParaRPr lang="en-US" sz="1600" b="0" dirty="0">
                        <a:solidFill>
                          <a:srgbClr val="5499DE"/>
                        </a:solidFill>
                        <a:effectLst/>
                        <a:latin typeface="inherit"/>
                      </a:endParaRPr>
                    </a:p>
                  </a:txBody>
                  <a:tcPr marL="59615" marR="59615" marT="29807" marB="29807">
                    <a:lnL>
                      <a:noFill/>
                    </a:lnL>
                    <a:lnR>
                      <a:noFill/>
                    </a:lnR>
                    <a:lnT>
                      <a:noFill/>
                    </a:lnT>
                    <a:lnB>
                      <a:noFill/>
                    </a:lnB>
                    <a:solidFill>
                      <a:srgbClr val="DFEFFF"/>
                    </a:solidFill>
                  </a:tcPr>
                </a:tc>
                <a:tc>
                  <a:txBody>
                    <a:bodyPr/>
                    <a:lstStyle/>
                    <a:p>
                      <a:pPr algn="l" fontAlgn="base"/>
                      <a:r>
                        <a:rPr lang="en-US" sz="1600" b="0" dirty="0">
                          <a:solidFill>
                            <a:srgbClr val="000000"/>
                          </a:solidFill>
                          <a:effectLst/>
                          <a:latin typeface="inherit"/>
                        </a:rPr>
                        <a:t> </a:t>
                      </a:r>
                    </a:p>
                    <a:p>
                      <a:pPr algn="l" fontAlgn="base"/>
                      <a:r>
                        <a:rPr lang="en-US" sz="1600" b="0" dirty="0">
                          <a:solidFill>
                            <a:srgbClr val="000000"/>
                          </a:solidFill>
                          <a:effectLst/>
                          <a:latin typeface="inherit"/>
                        </a:rPr>
                        <a:t>BEGIN</a:t>
                      </a:r>
                    </a:p>
                    <a:p>
                      <a:pPr algn="l" fontAlgn="base"/>
                      <a:r>
                        <a:rPr lang="en-US" sz="1600" b="0" dirty="0">
                          <a:solidFill>
                            <a:srgbClr val="000000"/>
                          </a:solidFill>
                          <a:effectLst/>
                          <a:latin typeface="inherit"/>
                        </a:rPr>
                        <a:t>NUMBER</a:t>
                      </a:r>
                      <a:r>
                        <a:rPr lang="en-US" sz="1600" b="0" dirty="0">
                          <a:solidFill>
                            <a:srgbClr val="006FE0"/>
                          </a:solidFill>
                          <a:effectLst/>
                          <a:latin typeface="inherit"/>
                        </a:rPr>
                        <a:t> </a:t>
                      </a:r>
                      <a:r>
                        <a:rPr lang="en-US" sz="1600" b="0" dirty="0">
                          <a:solidFill>
                            <a:srgbClr val="000000"/>
                          </a:solidFill>
                          <a:effectLst/>
                          <a:latin typeface="inherit"/>
                        </a:rPr>
                        <a:t>counter</a:t>
                      </a:r>
                      <a:r>
                        <a:rPr lang="en-US" sz="1600" b="0" dirty="0">
                          <a:solidFill>
                            <a:srgbClr val="333333"/>
                          </a:solidFill>
                          <a:effectLst/>
                          <a:latin typeface="inherit"/>
                        </a:rPr>
                        <a:t>,</a:t>
                      </a:r>
                      <a:r>
                        <a:rPr lang="en-US" sz="1600" b="0" dirty="0">
                          <a:solidFill>
                            <a:srgbClr val="006FE0"/>
                          </a:solidFill>
                          <a:effectLst/>
                          <a:latin typeface="inherit"/>
                        </a:rPr>
                        <a:t> </a:t>
                      </a:r>
                      <a:r>
                        <a:rPr lang="en-US" sz="1600" b="0" dirty="0">
                          <a:solidFill>
                            <a:srgbClr val="002D7A"/>
                          </a:solidFill>
                          <a:effectLst/>
                          <a:latin typeface="inherit"/>
                        </a:rPr>
                        <a:t>sum</a:t>
                      </a:r>
                      <a:r>
                        <a:rPr lang="en-US" sz="1600" b="0" dirty="0">
                          <a:solidFill>
                            <a:srgbClr val="006FE0"/>
                          </a:solidFill>
                          <a:effectLst/>
                          <a:latin typeface="inherit"/>
                        </a:rPr>
                        <a:t>=</a:t>
                      </a:r>
                      <a:r>
                        <a:rPr lang="en-US" sz="1600" b="0" dirty="0">
                          <a:solidFill>
                            <a:srgbClr val="CE0000"/>
                          </a:solidFill>
                          <a:effectLst/>
                          <a:latin typeface="inherit"/>
                        </a:rPr>
                        <a:t>0</a:t>
                      </a:r>
                      <a:r>
                        <a:rPr lang="en-US" sz="1600" b="0" dirty="0">
                          <a:solidFill>
                            <a:srgbClr val="333333"/>
                          </a:solidFill>
                          <a:effectLst/>
                          <a:latin typeface="inherit"/>
                        </a:rPr>
                        <a:t>,</a:t>
                      </a:r>
                      <a:r>
                        <a:rPr lang="en-US" sz="1600" b="0" dirty="0">
                          <a:solidFill>
                            <a:srgbClr val="006FE0"/>
                          </a:solidFill>
                          <a:effectLst/>
                          <a:latin typeface="inherit"/>
                        </a:rPr>
                        <a:t> </a:t>
                      </a:r>
                      <a:r>
                        <a:rPr lang="en-US" sz="1600" b="0" dirty="0" err="1">
                          <a:solidFill>
                            <a:srgbClr val="000000"/>
                          </a:solidFill>
                          <a:effectLst/>
                          <a:latin typeface="inherit"/>
                        </a:rPr>
                        <a:t>num</a:t>
                      </a:r>
                      <a:endParaRPr lang="en-US" sz="1600" b="0" dirty="0">
                        <a:solidFill>
                          <a:srgbClr val="000000"/>
                        </a:solidFill>
                        <a:effectLst/>
                        <a:latin typeface="inherit"/>
                      </a:endParaRPr>
                    </a:p>
                    <a:p>
                      <a:pPr algn="l" fontAlgn="base"/>
                      <a:r>
                        <a:rPr lang="en-US" sz="1600" b="0" dirty="0">
                          <a:solidFill>
                            <a:srgbClr val="000000"/>
                          </a:solidFill>
                          <a:effectLst/>
                          <a:latin typeface="inherit"/>
                        </a:rPr>
                        <a:t>FOR</a:t>
                      </a:r>
                      <a:r>
                        <a:rPr lang="en-US" sz="1600" b="0" dirty="0">
                          <a:solidFill>
                            <a:srgbClr val="006FE0"/>
                          </a:solidFill>
                          <a:effectLst/>
                          <a:latin typeface="inherit"/>
                        </a:rPr>
                        <a:t> </a:t>
                      </a:r>
                      <a:r>
                        <a:rPr lang="en-US" sz="1600" b="0" dirty="0">
                          <a:solidFill>
                            <a:srgbClr val="002D7A"/>
                          </a:solidFill>
                          <a:effectLst/>
                          <a:latin typeface="inherit"/>
                        </a:rPr>
                        <a:t>counter</a:t>
                      </a:r>
                      <a:r>
                        <a:rPr lang="en-US" sz="1600" b="0" dirty="0">
                          <a:solidFill>
                            <a:srgbClr val="006FE0"/>
                          </a:solidFill>
                          <a:effectLst/>
                          <a:latin typeface="inherit"/>
                        </a:rPr>
                        <a:t>=</a:t>
                      </a:r>
                      <a:r>
                        <a:rPr lang="en-US" sz="1600" b="0" dirty="0">
                          <a:solidFill>
                            <a:srgbClr val="CE0000"/>
                          </a:solidFill>
                          <a:effectLst/>
                          <a:latin typeface="inherit"/>
                        </a:rPr>
                        <a:t>1</a:t>
                      </a:r>
                      <a:r>
                        <a:rPr lang="en-US" sz="1600" b="0" dirty="0">
                          <a:solidFill>
                            <a:srgbClr val="006FE0"/>
                          </a:solidFill>
                          <a:effectLst/>
                          <a:latin typeface="inherit"/>
                        </a:rPr>
                        <a:t> </a:t>
                      </a:r>
                      <a:r>
                        <a:rPr lang="en-US" sz="1600" b="0" dirty="0">
                          <a:solidFill>
                            <a:srgbClr val="000000"/>
                          </a:solidFill>
                          <a:effectLst/>
                          <a:latin typeface="inherit"/>
                        </a:rPr>
                        <a:t>TO</a:t>
                      </a:r>
                      <a:r>
                        <a:rPr lang="en-US" sz="1600" b="0" dirty="0">
                          <a:solidFill>
                            <a:srgbClr val="006FE0"/>
                          </a:solidFill>
                          <a:effectLst/>
                          <a:latin typeface="inherit"/>
                        </a:rPr>
                        <a:t> </a:t>
                      </a:r>
                      <a:r>
                        <a:rPr lang="en-US" sz="1600" b="0" dirty="0">
                          <a:solidFill>
                            <a:srgbClr val="CE0000"/>
                          </a:solidFill>
                          <a:effectLst/>
                          <a:latin typeface="inherit"/>
                        </a:rPr>
                        <a:t>10</a:t>
                      </a:r>
                      <a:r>
                        <a:rPr lang="en-US" sz="1600" b="0" dirty="0">
                          <a:solidFill>
                            <a:srgbClr val="006FE0"/>
                          </a:solidFill>
                          <a:effectLst/>
                          <a:latin typeface="inherit"/>
                        </a:rPr>
                        <a:t> </a:t>
                      </a:r>
                      <a:r>
                        <a:rPr lang="en-US" sz="1600" b="0" dirty="0">
                          <a:solidFill>
                            <a:srgbClr val="000000"/>
                          </a:solidFill>
                          <a:effectLst/>
                          <a:latin typeface="inherit"/>
                        </a:rPr>
                        <a:t>STEP</a:t>
                      </a:r>
                      <a:r>
                        <a:rPr lang="en-US" sz="1600" b="0" dirty="0">
                          <a:solidFill>
                            <a:srgbClr val="006FE0"/>
                          </a:solidFill>
                          <a:effectLst/>
                          <a:latin typeface="inherit"/>
                        </a:rPr>
                        <a:t> </a:t>
                      </a:r>
                      <a:r>
                        <a:rPr lang="en-US" sz="1600" b="0" dirty="0">
                          <a:solidFill>
                            <a:srgbClr val="CE0000"/>
                          </a:solidFill>
                          <a:effectLst/>
                          <a:latin typeface="inherit"/>
                        </a:rPr>
                        <a:t>1</a:t>
                      </a:r>
                      <a:r>
                        <a:rPr lang="en-US" sz="1600" b="0" dirty="0">
                          <a:solidFill>
                            <a:srgbClr val="006FE0"/>
                          </a:solidFill>
                          <a:effectLst/>
                          <a:latin typeface="inherit"/>
                        </a:rPr>
                        <a:t> </a:t>
                      </a:r>
                      <a:r>
                        <a:rPr lang="en-US" sz="1600" b="0" dirty="0">
                          <a:solidFill>
                            <a:srgbClr val="000000"/>
                          </a:solidFill>
                          <a:effectLst/>
                          <a:latin typeface="inherit"/>
                        </a:rPr>
                        <a:t>DO</a:t>
                      </a:r>
                    </a:p>
                    <a:p>
                      <a:pPr algn="l" fontAlgn="base"/>
                      <a:r>
                        <a:rPr lang="en-US" sz="1600" b="0" dirty="0">
                          <a:solidFill>
                            <a:srgbClr val="006FE0"/>
                          </a:solidFill>
                          <a:effectLst/>
                          <a:latin typeface="inherit"/>
                        </a:rPr>
                        <a:t>     </a:t>
                      </a:r>
                      <a:r>
                        <a:rPr lang="en-US" sz="1600" b="0" dirty="0">
                          <a:solidFill>
                            <a:srgbClr val="000000"/>
                          </a:solidFill>
                          <a:effectLst/>
                          <a:latin typeface="inherit"/>
                        </a:rPr>
                        <a:t>OUTPUT</a:t>
                      </a:r>
                      <a:r>
                        <a:rPr lang="en-US" sz="1600" b="0" dirty="0">
                          <a:solidFill>
                            <a:srgbClr val="006FE0"/>
                          </a:solidFill>
                          <a:effectLst/>
                          <a:latin typeface="inherit"/>
                        </a:rPr>
                        <a:t> </a:t>
                      </a:r>
                      <a:r>
                        <a:rPr lang="en-US" sz="1600" b="0" dirty="0">
                          <a:solidFill>
                            <a:srgbClr val="008000"/>
                          </a:solidFill>
                          <a:effectLst/>
                          <a:latin typeface="inherit"/>
                        </a:rPr>
                        <a:t>"Enter a Number"</a:t>
                      </a:r>
                      <a:endParaRPr lang="en-US" sz="1600" b="0" dirty="0">
                        <a:solidFill>
                          <a:srgbClr val="000000"/>
                        </a:solidFill>
                        <a:effectLst/>
                        <a:latin typeface="inherit"/>
                      </a:endParaRPr>
                    </a:p>
                    <a:p>
                      <a:pPr algn="l" fontAlgn="base"/>
                      <a:r>
                        <a:rPr lang="en-US" sz="1600" b="0" dirty="0">
                          <a:solidFill>
                            <a:srgbClr val="006FE0"/>
                          </a:solidFill>
                          <a:effectLst/>
                          <a:latin typeface="inherit"/>
                        </a:rPr>
                        <a:t>     </a:t>
                      </a:r>
                      <a:r>
                        <a:rPr lang="en-US" sz="1600" b="0" dirty="0">
                          <a:solidFill>
                            <a:srgbClr val="000000"/>
                          </a:solidFill>
                          <a:effectLst/>
                          <a:latin typeface="inherit"/>
                        </a:rPr>
                        <a:t>INPUT</a:t>
                      </a:r>
                      <a:r>
                        <a:rPr lang="en-US" sz="1600" b="0" dirty="0">
                          <a:solidFill>
                            <a:srgbClr val="006FE0"/>
                          </a:solidFill>
                          <a:effectLst/>
                          <a:latin typeface="inherit"/>
                        </a:rPr>
                        <a:t> </a:t>
                      </a:r>
                      <a:r>
                        <a:rPr lang="en-US" sz="1600" b="0" dirty="0" err="1">
                          <a:solidFill>
                            <a:srgbClr val="000000"/>
                          </a:solidFill>
                          <a:effectLst/>
                          <a:latin typeface="inherit"/>
                        </a:rPr>
                        <a:t>num</a:t>
                      </a:r>
                      <a:endParaRPr lang="en-US" sz="1600" b="0" dirty="0">
                        <a:solidFill>
                          <a:srgbClr val="000000"/>
                        </a:solidFill>
                        <a:effectLst/>
                        <a:latin typeface="inherit"/>
                      </a:endParaRPr>
                    </a:p>
                    <a:p>
                      <a:pPr algn="l" fontAlgn="base"/>
                      <a:r>
                        <a:rPr lang="en-US" sz="1600" b="0" dirty="0">
                          <a:solidFill>
                            <a:srgbClr val="006FE0"/>
                          </a:solidFill>
                          <a:effectLst/>
                          <a:latin typeface="inherit"/>
                        </a:rPr>
                        <a:t>     </a:t>
                      </a:r>
                      <a:r>
                        <a:rPr lang="en-US" sz="1600" b="0" dirty="0">
                          <a:solidFill>
                            <a:srgbClr val="000000"/>
                          </a:solidFill>
                          <a:effectLst/>
                          <a:latin typeface="inherit"/>
                        </a:rPr>
                        <a:t>IF</a:t>
                      </a:r>
                      <a:r>
                        <a:rPr lang="en-US" sz="1600" b="0" dirty="0">
                          <a:solidFill>
                            <a:srgbClr val="006FE0"/>
                          </a:solidFill>
                          <a:effectLst/>
                          <a:latin typeface="inherit"/>
                        </a:rPr>
                        <a:t> </a:t>
                      </a:r>
                      <a:r>
                        <a:rPr lang="en-US" sz="1600" b="0" dirty="0" err="1">
                          <a:solidFill>
                            <a:srgbClr val="000000"/>
                          </a:solidFill>
                          <a:effectLst/>
                          <a:latin typeface="inherit"/>
                        </a:rPr>
                        <a:t>num</a:t>
                      </a:r>
                      <a:r>
                        <a:rPr lang="en-US" sz="1600" b="0" dirty="0">
                          <a:solidFill>
                            <a:srgbClr val="006FE0"/>
                          </a:solidFill>
                          <a:effectLst/>
                          <a:latin typeface="inherit"/>
                        </a:rPr>
                        <a:t> % </a:t>
                      </a:r>
                      <a:r>
                        <a:rPr lang="en-US" sz="1600" b="0" dirty="0">
                          <a:solidFill>
                            <a:srgbClr val="002D7A"/>
                          </a:solidFill>
                          <a:effectLst/>
                          <a:latin typeface="inherit"/>
                        </a:rPr>
                        <a:t>2</a:t>
                      </a:r>
                      <a:r>
                        <a:rPr lang="en-US" sz="1600" b="0" dirty="0">
                          <a:solidFill>
                            <a:srgbClr val="006FE0"/>
                          </a:solidFill>
                          <a:effectLst/>
                          <a:latin typeface="inherit"/>
                        </a:rPr>
                        <a:t> == </a:t>
                      </a:r>
                      <a:r>
                        <a:rPr lang="en-US" sz="1600" b="0" dirty="0">
                          <a:solidFill>
                            <a:srgbClr val="CE0000"/>
                          </a:solidFill>
                          <a:effectLst/>
                          <a:latin typeface="inherit"/>
                        </a:rPr>
                        <a:t>0</a:t>
                      </a:r>
                      <a:r>
                        <a:rPr lang="en-US" sz="1600" b="0" dirty="0">
                          <a:solidFill>
                            <a:srgbClr val="006FE0"/>
                          </a:solidFill>
                          <a:effectLst/>
                          <a:latin typeface="inherit"/>
                        </a:rPr>
                        <a:t> </a:t>
                      </a:r>
                      <a:r>
                        <a:rPr lang="en-US" sz="1600" b="0" dirty="0">
                          <a:solidFill>
                            <a:srgbClr val="000000"/>
                          </a:solidFill>
                          <a:effectLst/>
                          <a:latin typeface="inherit"/>
                        </a:rPr>
                        <a:t>THEN</a:t>
                      </a:r>
                    </a:p>
                    <a:p>
                      <a:pPr algn="l" fontAlgn="base"/>
                      <a:r>
                        <a:rPr lang="en-US" sz="1600" b="0" dirty="0">
                          <a:solidFill>
                            <a:srgbClr val="006FE0"/>
                          </a:solidFill>
                          <a:effectLst/>
                          <a:latin typeface="inherit"/>
                        </a:rPr>
                        <a:t>           </a:t>
                      </a:r>
                      <a:r>
                        <a:rPr lang="en-US" sz="1600" b="0" dirty="0">
                          <a:solidFill>
                            <a:srgbClr val="002D7A"/>
                          </a:solidFill>
                          <a:effectLst/>
                          <a:latin typeface="inherit"/>
                        </a:rPr>
                        <a:t>sum</a:t>
                      </a:r>
                      <a:r>
                        <a:rPr lang="en-US" sz="1600" b="0" dirty="0">
                          <a:solidFill>
                            <a:srgbClr val="006FE0"/>
                          </a:solidFill>
                          <a:effectLst/>
                          <a:latin typeface="inherit"/>
                        </a:rPr>
                        <a:t>=</a:t>
                      </a:r>
                      <a:r>
                        <a:rPr lang="en-US" sz="1600" b="0" dirty="0" err="1">
                          <a:solidFill>
                            <a:srgbClr val="000000"/>
                          </a:solidFill>
                          <a:effectLst/>
                          <a:latin typeface="inherit"/>
                        </a:rPr>
                        <a:t>sum</a:t>
                      </a:r>
                      <a:r>
                        <a:rPr lang="en-US" sz="1600" b="0" dirty="0" err="1">
                          <a:solidFill>
                            <a:srgbClr val="006FE0"/>
                          </a:solidFill>
                          <a:effectLst/>
                          <a:latin typeface="inherit"/>
                        </a:rPr>
                        <a:t>+</a:t>
                      </a:r>
                      <a:r>
                        <a:rPr lang="en-US" sz="1600" b="0" dirty="0" err="1">
                          <a:solidFill>
                            <a:srgbClr val="000000"/>
                          </a:solidFill>
                          <a:effectLst/>
                          <a:latin typeface="inherit"/>
                        </a:rPr>
                        <a:t>num</a:t>
                      </a:r>
                      <a:endParaRPr lang="en-US" sz="1600" b="0" dirty="0">
                        <a:solidFill>
                          <a:srgbClr val="000000"/>
                        </a:solidFill>
                        <a:effectLst/>
                        <a:latin typeface="inherit"/>
                      </a:endParaRPr>
                    </a:p>
                    <a:p>
                      <a:pPr algn="l" fontAlgn="base"/>
                      <a:r>
                        <a:rPr lang="en-US" sz="1600" b="0" dirty="0">
                          <a:solidFill>
                            <a:srgbClr val="006FE0"/>
                          </a:solidFill>
                          <a:effectLst/>
                          <a:latin typeface="inherit"/>
                        </a:rPr>
                        <a:t>     </a:t>
                      </a:r>
                      <a:r>
                        <a:rPr lang="en-US" sz="1600" b="0" dirty="0">
                          <a:solidFill>
                            <a:srgbClr val="000000"/>
                          </a:solidFill>
                          <a:effectLst/>
                          <a:latin typeface="inherit"/>
                        </a:rPr>
                        <a:t>ENDIF</a:t>
                      </a:r>
                    </a:p>
                    <a:p>
                      <a:pPr algn="l" fontAlgn="base"/>
                      <a:r>
                        <a:rPr lang="en-US" sz="1600" b="0" dirty="0">
                          <a:solidFill>
                            <a:srgbClr val="000000"/>
                          </a:solidFill>
                          <a:effectLst/>
                          <a:latin typeface="inherit"/>
                        </a:rPr>
                        <a:t>ENDFOR</a:t>
                      </a:r>
                    </a:p>
                    <a:p>
                      <a:pPr algn="l" fontAlgn="base"/>
                      <a:r>
                        <a:rPr lang="en-US" sz="1600" b="0" dirty="0">
                          <a:solidFill>
                            <a:srgbClr val="000000"/>
                          </a:solidFill>
                          <a:effectLst/>
                          <a:latin typeface="inherit"/>
                        </a:rPr>
                        <a:t>OUTPUT</a:t>
                      </a:r>
                      <a:r>
                        <a:rPr lang="en-US" sz="1600" b="0" dirty="0">
                          <a:solidFill>
                            <a:srgbClr val="006FE0"/>
                          </a:solidFill>
                          <a:effectLst/>
                          <a:latin typeface="inherit"/>
                        </a:rPr>
                        <a:t> </a:t>
                      </a:r>
                      <a:r>
                        <a:rPr lang="en-US" sz="1600" b="0" dirty="0">
                          <a:solidFill>
                            <a:srgbClr val="000000"/>
                          </a:solidFill>
                          <a:effectLst/>
                          <a:latin typeface="inherit"/>
                        </a:rPr>
                        <a:t>sum</a:t>
                      </a:r>
                    </a:p>
                    <a:p>
                      <a:pPr algn="l" fontAlgn="base"/>
                      <a:r>
                        <a:rPr lang="en-US" sz="1600" b="0" dirty="0">
                          <a:solidFill>
                            <a:srgbClr val="000000"/>
                          </a:solidFill>
                          <a:effectLst/>
                          <a:latin typeface="inherit"/>
                        </a:rPr>
                        <a:t> </a:t>
                      </a:r>
                    </a:p>
                    <a:p>
                      <a:pPr algn="l" fontAlgn="base"/>
                      <a:r>
                        <a:rPr lang="en-US" sz="1600" b="0" dirty="0">
                          <a:solidFill>
                            <a:srgbClr val="000000"/>
                          </a:solidFill>
                          <a:effectLst/>
                          <a:latin typeface="inherit"/>
                        </a:rPr>
                        <a:t>END</a:t>
                      </a:r>
                    </a:p>
                  </a:txBody>
                  <a:tcPr marL="59615" marR="59615" marT="29807" marB="29807">
                    <a:lnL>
                      <a:noFill/>
                    </a:lnL>
                    <a:lnR>
                      <a:noFill/>
                    </a:lnR>
                    <a:lnT>
                      <a:noFill/>
                    </a:lnT>
                    <a:lnB>
                      <a:noFill/>
                    </a:lnB>
                  </a:tcPr>
                </a:tc>
                <a:extLst>
                  <a:ext uri="{0D108BD9-81ED-4DB2-BD59-A6C34878D82A}">
                    <a16:rowId xmlns:a16="http://schemas.microsoft.com/office/drawing/2014/main" val="2332449133"/>
                  </a:ext>
                </a:extLst>
              </a:tr>
            </a:tbl>
          </a:graphicData>
        </a:graphic>
      </p:graphicFrame>
    </p:spTree>
    <p:extLst>
      <p:ext uri="{BB962C8B-B14F-4D97-AF65-F5344CB8AC3E}">
        <p14:creationId xmlns:p14="http://schemas.microsoft.com/office/powerpoint/2010/main" val="150596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sum of all elements of array</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143000" y="2209800"/>
            <a:ext cx="6172200" cy="3416320"/>
          </a:xfrm>
          <a:prstGeom prst="rect">
            <a:avLst/>
          </a:prstGeom>
        </p:spPr>
        <p:txBody>
          <a:bodyPr wrap="square">
            <a:spAutoFit/>
          </a:bodyPr>
          <a:lstStyle/>
          <a:p>
            <a:r>
              <a:rPr lang="en-US" dirty="0" smtClean="0">
                <a:solidFill>
                  <a:srgbClr val="000000"/>
                </a:solidFill>
                <a:latin typeface="inherit"/>
              </a:rPr>
              <a:t>PROCEDURE </a:t>
            </a:r>
            <a:r>
              <a:rPr lang="en-US" dirty="0" err="1" smtClean="0">
                <a:solidFill>
                  <a:srgbClr val="000000"/>
                </a:solidFill>
                <a:latin typeface="inherit"/>
              </a:rPr>
              <a:t>SUM_Array</a:t>
            </a:r>
            <a:endParaRPr lang="en-US" dirty="0" smtClean="0">
              <a:solidFill>
                <a:srgbClr val="000000"/>
              </a:solidFill>
              <a:latin typeface="inherit"/>
            </a:endParaRPr>
          </a:p>
          <a:p>
            <a:r>
              <a:rPr lang="en-US" dirty="0" smtClean="0">
                <a:solidFill>
                  <a:srgbClr val="000000"/>
                </a:solidFill>
                <a:latin typeface="inherit"/>
              </a:rPr>
              <a:t>BEGIN</a:t>
            </a:r>
            <a:endParaRPr lang="en-US" dirty="0">
              <a:solidFill>
                <a:srgbClr val="000000"/>
              </a:solidFill>
              <a:latin typeface="Monaco"/>
            </a:endParaRPr>
          </a:p>
          <a:p>
            <a:r>
              <a:rPr lang="en-US" dirty="0" err="1" smtClean="0">
                <a:solidFill>
                  <a:srgbClr val="000000"/>
                </a:solidFill>
                <a:latin typeface="inherit"/>
              </a:rPr>
              <a:t>Input:List</a:t>
            </a:r>
            <a:r>
              <a:rPr lang="en-US" dirty="0" smtClean="0">
                <a:solidFill>
                  <a:srgbClr val="000000"/>
                </a:solidFill>
                <a:latin typeface="inherit"/>
              </a:rPr>
              <a:t> numbers[1..n],</a:t>
            </a:r>
            <a:r>
              <a:rPr lang="en-US" dirty="0" smtClean="0">
                <a:solidFill>
                  <a:srgbClr val="006FE0"/>
                </a:solidFill>
                <a:latin typeface="inherit"/>
              </a:rPr>
              <a:t> </a:t>
            </a:r>
            <a:r>
              <a:rPr lang="en-US" dirty="0" smtClean="0">
                <a:solidFill>
                  <a:srgbClr val="002D7A"/>
                </a:solidFill>
                <a:latin typeface="inherit"/>
              </a:rPr>
              <a:t>n</a:t>
            </a:r>
          </a:p>
          <a:p>
            <a:r>
              <a:rPr lang="en-US" dirty="0" smtClean="0">
                <a:solidFill>
                  <a:srgbClr val="002D7A"/>
                </a:solidFill>
                <a:latin typeface="inherit"/>
              </a:rPr>
              <a:t>Output: Sum of an array </a:t>
            </a:r>
          </a:p>
          <a:p>
            <a:r>
              <a:rPr lang="en-US" dirty="0">
                <a:solidFill>
                  <a:srgbClr val="002D7A"/>
                </a:solidFill>
                <a:latin typeface="inherit"/>
              </a:rPr>
              <a:t>s</a:t>
            </a:r>
            <a:r>
              <a:rPr lang="en-US" dirty="0" smtClean="0">
                <a:solidFill>
                  <a:srgbClr val="002D7A"/>
                </a:solidFill>
                <a:latin typeface="inherit"/>
              </a:rPr>
              <a:t>um=0</a:t>
            </a:r>
          </a:p>
          <a:p>
            <a:r>
              <a:rPr lang="en-US" dirty="0" smtClean="0">
                <a:solidFill>
                  <a:srgbClr val="000000"/>
                </a:solidFill>
                <a:latin typeface="inherit"/>
              </a:rPr>
              <a:t>FOR</a:t>
            </a:r>
            <a:r>
              <a:rPr lang="en-US" dirty="0" smtClean="0">
                <a:solidFill>
                  <a:srgbClr val="006FE0"/>
                </a:solidFill>
                <a:latin typeface="inherit"/>
              </a:rPr>
              <a:t> </a:t>
            </a:r>
            <a:r>
              <a:rPr lang="en-US" dirty="0" err="1">
                <a:solidFill>
                  <a:srgbClr val="002D7A"/>
                </a:solidFill>
                <a:latin typeface="inherit"/>
              </a:rPr>
              <a:t>i</a:t>
            </a:r>
            <a:r>
              <a:rPr lang="en-US" dirty="0">
                <a:solidFill>
                  <a:srgbClr val="006FE0"/>
                </a:solidFill>
                <a:latin typeface="inherit"/>
              </a:rPr>
              <a:t>=</a:t>
            </a:r>
            <a:r>
              <a:rPr lang="en-US" dirty="0">
                <a:solidFill>
                  <a:srgbClr val="CE0000"/>
                </a:solidFill>
                <a:latin typeface="inherit"/>
              </a:rPr>
              <a:t>0</a:t>
            </a:r>
            <a:r>
              <a:rPr lang="en-US" dirty="0">
                <a:solidFill>
                  <a:srgbClr val="006FE0"/>
                </a:solidFill>
                <a:latin typeface="inherit"/>
              </a:rPr>
              <a:t> </a:t>
            </a:r>
            <a:r>
              <a:rPr lang="en-US" dirty="0" smtClean="0">
                <a:solidFill>
                  <a:srgbClr val="000000"/>
                </a:solidFill>
                <a:latin typeface="inherit"/>
              </a:rPr>
              <a:t>to</a:t>
            </a:r>
            <a:r>
              <a:rPr lang="en-US" dirty="0" smtClean="0">
                <a:solidFill>
                  <a:srgbClr val="006FE0"/>
                </a:solidFill>
                <a:latin typeface="inherit"/>
              </a:rPr>
              <a:t> </a:t>
            </a:r>
            <a:r>
              <a:rPr lang="en-US" dirty="0">
                <a:solidFill>
                  <a:srgbClr val="000000"/>
                </a:solidFill>
                <a:latin typeface="inherit"/>
              </a:rPr>
              <a:t>n</a:t>
            </a:r>
            <a:r>
              <a:rPr lang="en-US" dirty="0">
                <a:solidFill>
                  <a:srgbClr val="006FE0"/>
                </a:solidFill>
                <a:latin typeface="inherit"/>
              </a:rPr>
              <a:t>-</a:t>
            </a:r>
            <a:r>
              <a:rPr lang="en-US" dirty="0">
                <a:solidFill>
                  <a:srgbClr val="CE0000"/>
                </a:solidFill>
                <a:latin typeface="inherit"/>
              </a:rPr>
              <a:t>1</a:t>
            </a:r>
            <a:r>
              <a:rPr lang="en-US" dirty="0">
                <a:solidFill>
                  <a:srgbClr val="006FE0"/>
                </a:solidFill>
                <a:latin typeface="inherit"/>
              </a:rPr>
              <a:t> </a:t>
            </a:r>
            <a:endParaRPr lang="en-US" dirty="0" smtClean="0">
              <a:solidFill>
                <a:srgbClr val="006FE0"/>
              </a:solidFill>
              <a:latin typeface="inherit"/>
            </a:endParaRPr>
          </a:p>
          <a:p>
            <a:r>
              <a:rPr lang="en-US" dirty="0">
                <a:solidFill>
                  <a:srgbClr val="006FE0"/>
                </a:solidFill>
                <a:latin typeface="inherit"/>
              </a:rPr>
              <a:t>   </a:t>
            </a:r>
            <a:r>
              <a:rPr lang="en-US" dirty="0">
                <a:solidFill>
                  <a:srgbClr val="002D7A"/>
                </a:solidFill>
                <a:latin typeface="inherit"/>
              </a:rPr>
              <a:t>sum</a:t>
            </a:r>
            <a:r>
              <a:rPr lang="en-US" dirty="0">
                <a:solidFill>
                  <a:srgbClr val="006FE0"/>
                </a:solidFill>
                <a:latin typeface="inherit"/>
              </a:rPr>
              <a:t> = </a:t>
            </a:r>
            <a:r>
              <a:rPr lang="en-US" dirty="0">
                <a:solidFill>
                  <a:srgbClr val="000000"/>
                </a:solidFill>
                <a:latin typeface="inherit"/>
              </a:rPr>
              <a:t>sum</a:t>
            </a:r>
            <a:r>
              <a:rPr lang="en-US" dirty="0">
                <a:solidFill>
                  <a:srgbClr val="006FE0"/>
                </a:solidFill>
                <a:latin typeface="inherit"/>
              </a:rPr>
              <a:t> + </a:t>
            </a:r>
            <a:r>
              <a:rPr lang="en-US" dirty="0">
                <a:solidFill>
                  <a:srgbClr val="000000"/>
                </a:solidFill>
                <a:latin typeface="inherit"/>
              </a:rPr>
              <a:t>numbers</a:t>
            </a:r>
            <a:r>
              <a:rPr lang="en-US" dirty="0">
                <a:solidFill>
                  <a:srgbClr val="004ED0"/>
                </a:solidFill>
                <a:latin typeface="inherit"/>
              </a:rPr>
              <a:t>[</a:t>
            </a:r>
            <a:r>
              <a:rPr lang="en-US" dirty="0" err="1">
                <a:solidFill>
                  <a:srgbClr val="004ED0"/>
                </a:solidFill>
                <a:latin typeface="inherit"/>
              </a:rPr>
              <a:t>i</a:t>
            </a:r>
            <a:r>
              <a:rPr lang="en-US" dirty="0">
                <a:solidFill>
                  <a:srgbClr val="004ED0"/>
                </a:solidFill>
                <a:latin typeface="inherit"/>
              </a:rPr>
              <a:t>]</a:t>
            </a:r>
            <a:endParaRPr lang="en-US" dirty="0">
              <a:solidFill>
                <a:srgbClr val="000000"/>
              </a:solidFill>
              <a:latin typeface="Monaco"/>
            </a:endParaRPr>
          </a:p>
          <a:p>
            <a:r>
              <a:rPr lang="en-US" dirty="0">
                <a:solidFill>
                  <a:srgbClr val="000000"/>
                </a:solidFill>
                <a:latin typeface="inherit"/>
              </a:rPr>
              <a:t>ENDFOR</a:t>
            </a:r>
            <a:endParaRPr lang="en-US" dirty="0">
              <a:solidFill>
                <a:srgbClr val="000000"/>
              </a:solidFill>
              <a:latin typeface="Monaco"/>
            </a:endParaRPr>
          </a:p>
          <a:p>
            <a:r>
              <a:rPr lang="en-US" dirty="0">
                <a:solidFill>
                  <a:srgbClr val="000000"/>
                </a:solidFill>
                <a:latin typeface="Monaco"/>
              </a:rPr>
              <a:t> </a:t>
            </a:r>
          </a:p>
          <a:p>
            <a:r>
              <a:rPr lang="en-US" dirty="0">
                <a:solidFill>
                  <a:srgbClr val="000000"/>
                </a:solidFill>
                <a:latin typeface="inherit"/>
              </a:rPr>
              <a:t>OUTPUT</a:t>
            </a:r>
            <a:r>
              <a:rPr lang="en-US" dirty="0">
                <a:solidFill>
                  <a:srgbClr val="006FE0"/>
                </a:solidFill>
                <a:latin typeface="inherit"/>
              </a:rPr>
              <a:t>  </a:t>
            </a:r>
            <a:r>
              <a:rPr lang="en-US" dirty="0">
                <a:solidFill>
                  <a:srgbClr val="008000"/>
                </a:solidFill>
                <a:latin typeface="inherit"/>
              </a:rPr>
              <a:t>"Sum of numbers in the </a:t>
            </a:r>
            <a:r>
              <a:rPr lang="en-US" dirty="0" err="1">
                <a:solidFill>
                  <a:srgbClr val="008000"/>
                </a:solidFill>
                <a:latin typeface="inherit"/>
              </a:rPr>
              <a:t>array"</a:t>
            </a:r>
            <a:r>
              <a:rPr lang="en-US" dirty="0" err="1">
                <a:solidFill>
                  <a:srgbClr val="006FE0"/>
                </a:solidFill>
                <a:latin typeface="inherit"/>
              </a:rPr>
              <a:t>+</a:t>
            </a:r>
            <a:r>
              <a:rPr lang="en-US" dirty="0" err="1">
                <a:solidFill>
                  <a:srgbClr val="000000"/>
                </a:solidFill>
                <a:latin typeface="inherit"/>
              </a:rPr>
              <a:t>sum</a:t>
            </a:r>
            <a:endParaRPr lang="en-US" dirty="0">
              <a:solidFill>
                <a:srgbClr val="000000"/>
              </a:solidFill>
              <a:latin typeface="Monaco"/>
            </a:endParaRPr>
          </a:p>
          <a:p>
            <a:r>
              <a:rPr lang="en-US" dirty="0">
                <a:solidFill>
                  <a:srgbClr val="000000"/>
                </a:solidFill>
                <a:latin typeface="Monaco"/>
              </a:rPr>
              <a:t> </a:t>
            </a:r>
          </a:p>
          <a:p>
            <a:r>
              <a:rPr lang="en-US" dirty="0">
                <a:solidFill>
                  <a:srgbClr val="000000"/>
                </a:solidFill>
                <a:latin typeface="inherit"/>
              </a:rPr>
              <a:t>END</a:t>
            </a:r>
            <a:endParaRPr lang="en-US" dirty="0">
              <a:solidFill>
                <a:srgbClr val="000000"/>
              </a:solidFill>
              <a:latin typeface="Monaco"/>
            </a:endParaRPr>
          </a:p>
        </p:txBody>
      </p:sp>
    </p:spTree>
    <p:extLst>
      <p:ext uri="{BB962C8B-B14F-4D97-AF65-F5344CB8AC3E}">
        <p14:creationId xmlns:p14="http://schemas.microsoft.com/office/powerpoint/2010/main" val="22812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4294967295"/>
          </p:nvPr>
        </p:nvSpPr>
        <p:spPr>
          <a:xfrm>
            <a:off x="609600" y="762000"/>
            <a:ext cx="8305800" cy="5486400"/>
          </a:xfrm>
          <a:ln/>
        </p:spPr>
        <p:txBody>
          <a:bodyPr/>
          <a:lstStyle/>
          <a:p>
            <a:pPr marL="273050" indent="-273050">
              <a:lnSpc>
                <a:spcPct val="80000"/>
              </a:lnSpc>
            </a:pPr>
            <a:endParaRPr lang="en-US" sz="2400" dirty="0" smtClean="0"/>
          </a:p>
          <a:p>
            <a:pPr marL="273050" indent="-273050"/>
            <a:r>
              <a:rPr lang="en-US" sz="2400" dirty="0" smtClean="0"/>
              <a:t>Online </a:t>
            </a:r>
            <a:r>
              <a:rPr lang="en-US" sz="2400" dirty="0"/>
              <a:t>course content &amp; coordination</a:t>
            </a:r>
          </a:p>
          <a:p>
            <a:pPr marL="639763" lvl="1" indent="-246063">
              <a:lnSpc>
                <a:spcPct val="80000"/>
              </a:lnSpc>
            </a:pPr>
            <a:r>
              <a:rPr lang="en-US" sz="2000" dirty="0"/>
              <a:t>Google </a:t>
            </a:r>
            <a:r>
              <a:rPr lang="en-US" sz="2000" dirty="0" smtClean="0"/>
              <a:t>Classroom</a:t>
            </a:r>
          </a:p>
          <a:p>
            <a:pPr marL="639763" lvl="1" indent="-246063">
              <a:lnSpc>
                <a:spcPct val="80000"/>
              </a:lnSpc>
            </a:pPr>
            <a:endParaRPr lang="en-US" sz="2000" dirty="0"/>
          </a:p>
          <a:p>
            <a:pPr marL="639763" lvl="1" indent="-246063">
              <a:lnSpc>
                <a:spcPct val="80000"/>
              </a:lnSpc>
            </a:pPr>
            <a:endParaRPr lang="en-US" sz="2000" dirty="0"/>
          </a:p>
        </p:txBody>
      </p:sp>
      <p:sp>
        <p:nvSpPr>
          <p:cNvPr id="3074" name="Slide Number Placeholder 5"/>
          <p:cNvSpPr txBox="1">
            <a:spLocks noGrp="1"/>
          </p:cNvSpPr>
          <p:nvPr/>
        </p:nvSpPr>
        <p:spPr>
          <a:xfrm>
            <a:off x="7924800" y="6356350"/>
            <a:ext cx="762000" cy="365125"/>
          </a:xfrm>
          <a:prstGeom prst="rect">
            <a:avLst/>
          </a:prstGeom>
          <a:noFill/>
        </p:spPr>
        <p:txBody>
          <a:bodyPr lIns="0" tIns="0" rIns="0" bIns="0" anchor="b">
            <a:normAutofit/>
          </a:bodyPr>
          <a:lstStyle/>
          <a:p>
            <a:pPr algn="r"/>
            <a:endParaRPr lang="en-US" sz="1200">
              <a:solidFill>
                <a:srgbClr val="045C75"/>
              </a:solidFill>
            </a:endParaRPr>
          </a:p>
        </p:txBody>
      </p:sp>
      <p:sp>
        <p:nvSpPr>
          <p:cNvPr id="92165" name="Title 1"/>
          <p:cNvSpPr>
            <a:spLocks/>
          </p:cNvSpPr>
          <p:nvPr/>
        </p:nvSpPr>
        <p:spPr bwMode="auto">
          <a:xfrm>
            <a:off x="685800" y="152400"/>
            <a:ext cx="8229600" cy="685800"/>
          </a:xfrm>
          <a:prstGeom prst="rect">
            <a:avLst/>
          </a:prstGeom>
          <a:noFill/>
          <a:ln w="9525">
            <a:noFill/>
            <a:miter lim="800000"/>
            <a:headEnd/>
            <a:tailEnd/>
          </a:ln>
          <a:effectLst/>
        </p:spPr>
        <p:txBody>
          <a:bodyPr lIns="0" rIns="0" bIns="0" anchor="b"/>
          <a:lstStyle/>
          <a:p>
            <a:r>
              <a:rPr lang="en-US" sz="4200" b="1" dirty="0" smtClean="0">
                <a:solidFill>
                  <a:schemeClr val="tx2"/>
                </a:solidFill>
                <a:latin typeface="Garamond" pitchFamily="18" charset="0"/>
              </a:rPr>
              <a:t>Design and Analysis of Algorithms</a:t>
            </a:r>
            <a:endParaRPr lang="en-US" sz="4200" b="1" dirty="0">
              <a:solidFill>
                <a:schemeClr val="tx2"/>
              </a:solidFill>
              <a:latin typeface="Garamond"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Chapter#1 (The Role of Algorithms in Computing)</a:t>
            </a:r>
          </a:p>
          <a:p>
            <a:r>
              <a:rPr lang="en-US" dirty="0" smtClean="0"/>
              <a:t>Introduction to Algorithms</a:t>
            </a:r>
          </a:p>
          <a:p>
            <a:r>
              <a:rPr lang="en-US" dirty="0" smtClean="0"/>
              <a:t>Thomas </a:t>
            </a:r>
            <a:r>
              <a:rPr lang="en-US" dirty="0" err="1" smtClean="0"/>
              <a:t>H.Corman</a:t>
            </a:r>
            <a:endParaRPr lang="en-US" dirty="0"/>
          </a:p>
        </p:txBody>
      </p:sp>
    </p:spTree>
    <p:extLst>
      <p:ext uri="{BB962C8B-B14F-4D97-AF65-F5344CB8AC3E}">
        <p14:creationId xmlns:p14="http://schemas.microsoft.com/office/powerpoint/2010/main" val="46458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and reference material</a:t>
            </a:r>
            <a:endParaRPr lang="en-US" dirty="0"/>
          </a:p>
        </p:txBody>
      </p:sp>
      <p:sp>
        <p:nvSpPr>
          <p:cNvPr id="3" name="Content Placeholder 2"/>
          <p:cNvSpPr>
            <a:spLocks noGrp="1"/>
          </p:cNvSpPr>
          <p:nvPr>
            <p:ph idx="1"/>
          </p:nvPr>
        </p:nvSpPr>
        <p:spPr/>
        <p:txBody>
          <a:bodyPr/>
          <a:lstStyle/>
          <a:p>
            <a:r>
              <a:rPr lang="en-US" sz="3200" dirty="0" smtClean="0"/>
              <a:t>Introduction to Algorithms (Text Book)</a:t>
            </a:r>
          </a:p>
          <a:p>
            <a:pPr>
              <a:buNone/>
            </a:pPr>
            <a:r>
              <a:rPr lang="en-US" dirty="0" smtClean="0"/>
              <a:t>	Thomas H. </a:t>
            </a:r>
            <a:r>
              <a:rPr lang="en-US" dirty="0" err="1" smtClean="0"/>
              <a:t>Cormen</a:t>
            </a:r>
            <a:r>
              <a:rPr lang="en-US" dirty="0" smtClean="0"/>
              <a:t>, Charles E. </a:t>
            </a:r>
            <a:r>
              <a:rPr lang="en-US" dirty="0" err="1" smtClean="0"/>
              <a:t>Leiserson</a:t>
            </a:r>
            <a:r>
              <a:rPr lang="en-US" dirty="0" smtClean="0"/>
              <a:t>, Ronald L. </a:t>
            </a:r>
            <a:r>
              <a:rPr lang="en-US" dirty="0" err="1" smtClean="0"/>
              <a:t>Rivest</a:t>
            </a:r>
            <a:r>
              <a:rPr lang="en-US" dirty="0" smtClean="0"/>
              <a:t>, and Clifford Stein </a:t>
            </a:r>
          </a:p>
          <a:p>
            <a:pPr>
              <a:buNone/>
            </a:pPr>
            <a:r>
              <a:rPr lang="en-US" dirty="0" smtClean="0"/>
              <a:t>	</a:t>
            </a:r>
            <a:r>
              <a:rPr lang="en-US" sz="2800" i="1" dirty="0" smtClean="0"/>
              <a:t>Third Edition, MIT Press</a:t>
            </a:r>
          </a:p>
          <a:p>
            <a:r>
              <a:rPr lang="en-US" sz="2800" dirty="0" smtClean="0"/>
              <a:t>Any web material (consult authentic material e.g. on some university’s website)</a:t>
            </a:r>
            <a:endParaRPr lang="en-US" sz="2800" i="1" dirty="0" smtClean="0"/>
          </a:p>
        </p:txBody>
      </p:sp>
    </p:spTree>
    <p:extLst>
      <p:ext uri="{BB962C8B-B14F-4D97-AF65-F5344CB8AC3E}">
        <p14:creationId xmlns:p14="http://schemas.microsoft.com/office/powerpoint/2010/main" val="415938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 Criteria (Marks Distribution)</a:t>
            </a:r>
            <a:endParaRPr lang="en-US" dirty="0"/>
          </a:p>
        </p:txBody>
      </p:sp>
      <p:sp>
        <p:nvSpPr>
          <p:cNvPr id="3" name="Content Placeholder 2"/>
          <p:cNvSpPr>
            <a:spLocks noGrp="1"/>
          </p:cNvSpPr>
          <p:nvPr>
            <p:ph idx="1"/>
          </p:nvPr>
        </p:nvSpPr>
        <p:spPr/>
        <p:txBody>
          <a:bodyPr>
            <a:normAutofit/>
          </a:bodyPr>
          <a:lstStyle/>
          <a:p>
            <a:r>
              <a:rPr lang="en-US" dirty="0" smtClean="0"/>
              <a:t>Tentative grading criteria is as follows:</a:t>
            </a:r>
          </a:p>
          <a:p>
            <a:pPr lvl="1"/>
            <a:r>
              <a:rPr lang="en-US" dirty="0" smtClean="0"/>
              <a:t>Quizzes (10%)</a:t>
            </a:r>
          </a:p>
          <a:p>
            <a:pPr lvl="1"/>
            <a:r>
              <a:rPr lang="en-US" dirty="0" smtClean="0"/>
              <a:t>Assignments (10%)</a:t>
            </a:r>
          </a:p>
          <a:p>
            <a:pPr lvl="1"/>
            <a:r>
              <a:rPr lang="en-US" dirty="0" smtClean="0"/>
              <a:t>Project (10%)</a:t>
            </a:r>
          </a:p>
          <a:p>
            <a:pPr lvl="1"/>
            <a:r>
              <a:rPr lang="en-US" dirty="0" smtClean="0"/>
              <a:t>Mid Term Exam (30%)</a:t>
            </a:r>
          </a:p>
          <a:p>
            <a:pPr lvl="1"/>
            <a:r>
              <a:rPr lang="en-US" dirty="0" smtClean="0"/>
              <a:t>Final Exam (40%)</a:t>
            </a:r>
            <a:endParaRPr lang="en-US" dirty="0"/>
          </a:p>
        </p:txBody>
      </p:sp>
    </p:spTree>
    <p:extLst>
      <p:ext uri="{BB962C8B-B14F-4D97-AF65-F5344CB8AC3E}">
        <p14:creationId xmlns:p14="http://schemas.microsoft.com/office/powerpoint/2010/main" val="96720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Grading Policy</a:t>
            </a:r>
          </a:p>
        </p:txBody>
      </p:sp>
      <p:sp>
        <p:nvSpPr>
          <p:cNvPr id="18435" name="Rectangle 3"/>
          <p:cNvSpPr>
            <a:spLocks noGrp="1" noChangeArrowheads="1"/>
          </p:cNvSpPr>
          <p:nvPr>
            <p:ph type="body" idx="1"/>
          </p:nvPr>
        </p:nvSpPr>
        <p:spPr>
          <a:xfrm>
            <a:off x="457200" y="1189038"/>
            <a:ext cx="8229600" cy="4678362"/>
          </a:xfrm>
        </p:spPr>
        <p:txBody>
          <a:bodyPr/>
          <a:lstStyle/>
          <a:p>
            <a:pPr eaLnBrk="1" hangingPunct="1"/>
            <a:r>
              <a:rPr lang="en-US" altLang="en-US" sz="2400" dirty="0" smtClean="0"/>
              <a:t>There is simply no chance of extension in any of the deadline, what so ever</a:t>
            </a:r>
          </a:p>
          <a:p>
            <a:pPr eaLnBrk="1" hangingPunct="1"/>
            <a:r>
              <a:rPr lang="en-US" altLang="en-US" sz="2400" dirty="0" smtClean="0"/>
              <a:t>You can request for re-checking of any of your evaluation as per following rules; </a:t>
            </a:r>
          </a:p>
          <a:p>
            <a:pPr eaLnBrk="1" hangingPunct="1">
              <a:buFontTx/>
              <a:buNone/>
            </a:pPr>
            <a:r>
              <a:rPr lang="en-US" altLang="en-US" sz="2400" dirty="0" smtClean="0"/>
              <a:t>	Exams: </a:t>
            </a:r>
            <a:r>
              <a:rPr lang="en-US" altLang="en-US" sz="2400" dirty="0" smtClean="0">
                <a:solidFill>
                  <a:srgbClr val="008000"/>
                </a:solidFill>
              </a:rPr>
              <a:t>Same day</a:t>
            </a:r>
          </a:p>
          <a:p>
            <a:pPr eaLnBrk="1" hangingPunct="1">
              <a:buFontTx/>
              <a:buNone/>
            </a:pPr>
            <a:r>
              <a:rPr lang="en-US" altLang="en-US" sz="2400" dirty="0" smtClean="0"/>
              <a:t>	Assignments: </a:t>
            </a:r>
            <a:r>
              <a:rPr lang="en-US" altLang="en-US" sz="2400" dirty="0" smtClean="0">
                <a:solidFill>
                  <a:srgbClr val="008000"/>
                </a:solidFill>
              </a:rPr>
              <a:t>2 days after handing-over</a:t>
            </a:r>
          </a:p>
          <a:p>
            <a:pPr eaLnBrk="1" hangingPunct="1">
              <a:buFontTx/>
              <a:buNone/>
            </a:pPr>
            <a:r>
              <a:rPr lang="en-US" altLang="en-US" sz="2400" dirty="0" smtClean="0"/>
              <a:t>	Quizzes: </a:t>
            </a:r>
            <a:r>
              <a:rPr lang="en-US" altLang="en-US" sz="2400" dirty="0" smtClean="0">
                <a:solidFill>
                  <a:srgbClr val="008000"/>
                </a:solidFill>
              </a:rPr>
              <a:t>2 days after handing over</a:t>
            </a:r>
          </a:p>
          <a:p>
            <a:pPr eaLnBrk="1" hangingPunct="1">
              <a:buFontTx/>
              <a:buNone/>
            </a:pPr>
            <a:r>
              <a:rPr lang="en-US" altLang="en-US" sz="2400" dirty="0" smtClean="0">
                <a:solidFill>
                  <a:srgbClr val="008000"/>
                </a:solidFill>
              </a:rPr>
              <a:t>	</a:t>
            </a:r>
            <a:r>
              <a:rPr lang="en-US" altLang="en-US" sz="2400" dirty="0" smtClean="0">
                <a:solidFill>
                  <a:srgbClr val="FF0000"/>
                </a:solidFill>
              </a:rPr>
              <a:t>Warning! After due time, request will not be considered even if it’s genuine. </a:t>
            </a:r>
          </a:p>
          <a:p>
            <a:pPr eaLnBrk="1" hangingPunct="1">
              <a:buFontTx/>
              <a:buNone/>
            </a:pPr>
            <a:r>
              <a:rPr lang="en-US" altLang="en-US" sz="2400" dirty="0" smtClean="0">
                <a:solidFill>
                  <a:srgbClr val="FF0000"/>
                </a:solidFill>
              </a:rPr>
              <a:t>	Warning! Keep checking your FLEX regularly and don’t come in the end with bulk of queries in hand which you never presented earlier and now you are on the Edge.</a:t>
            </a:r>
          </a:p>
        </p:txBody>
      </p:sp>
    </p:spTree>
    <p:extLst>
      <p:ext uri="{BB962C8B-B14F-4D97-AF65-F5344CB8AC3E}">
        <p14:creationId xmlns:p14="http://schemas.microsoft.com/office/powerpoint/2010/main" val="70938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General Guidelines</a:t>
            </a:r>
          </a:p>
        </p:txBody>
      </p:sp>
      <p:sp>
        <p:nvSpPr>
          <p:cNvPr id="41987" name="Rectangle 3"/>
          <p:cNvSpPr>
            <a:spLocks noGrp="1" noChangeArrowheads="1"/>
          </p:cNvSpPr>
          <p:nvPr>
            <p:ph idx="1"/>
          </p:nvPr>
        </p:nvSpPr>
        <p:spPr>
          <a:xfrm>
            <a:off x="304800" y="1066800"/>
            <a:ext cx="8229600" cy="4530725"/>
          </a:xfrm>
        </p:spPr>
        <p:txBody>
          <a:bodyPr/>
          <a:lstStyle/>
          <a:p>
            <a:pPr marL="342900" lvl="1" indent="-342900" algn="just" eaLnBrk="1" hangingPunct="1">
              <a:lnSpc>
                <a:spcPct val="90000"/>
              </a:lnSpc>
              <a:buFont typeface="Wingdings" pitchFamily="2" charset="2"/>
              <a:buChar char="q"/>
            </a:pPr>
            <a:r>
              <a:rPr lang="en-US" altLang="en-US" sz="2800" dirty="0" smtClean="0"/>
              <a:t>Cheating cases are intolerable. You will be given </a:t>
            </a:r>
            <a:r>
              <a:rPr lang="en-US" altLang="en-US" sz="2800" dirty="0" smtClean="0">
                <a:solidFill>
                  <a:srgbClr val="FF0000"/>
                </a:solidFill>
              </a:rPr>
              <a:t>negative marks</a:t>
            </a:r>
            <a:r>
              <a:rPr lang="en-US" altLang="en-US" sz="2800" dirty="0" smtClean="0"/>
              <a:t> for cheated stuff irrespective of the fact that, you were provider or the other one. Your cheating in exam will make it easy for you to step down from the Course with an </a:t>
            </a:r>
            <a:r>
              <a:rPr lang="en-US" altLang="en-US" sz="2800" b="1" dirty="0" smtClean="0">
                <a:solidFill>
                  <a:srgbClr val="FF0000"/>
                </a:solidFill>
              </a:rPr>
              <a:t>‘F’ grade</a:t>
            </a:r>
            <a:r>
              <a:rPr lang="en-US" altLang="en-US" sz="2800" dirty="0" smtClean="0"/>
              <a:t>. . . </a:t>
            </a:r>
            <a:r>
              <a:rPr lang="en-US" altLang="en-US" sz="2800" dirty="0" smtClean="0">
                <a:sym typeface="Wingdings" pitchFamily="2" charset="2"/>
              </a:rPr>
              <a:t></a:t>
            </a:r>
            <a:r>
              <a:rPr lang="en-US" altLang="en-US" sz="2800" dirty="0" smtClean="0"/>
              <a:t> </a:t>
            </a:r>
          </a:p>
          <a:p>
            <a:pPr marL="342900" lvl="1" indent="-342900" algn="just">
              <a:lnSpc>
                <a:spcPct val="90000"/>
              </a:lnSpc>
            </a:pPr>
            <a:r>
              <a:rPr lang="en-US" sz="2800" dirty="0"/>
              <a:t>Plagiarism in one item of the assessment instrument will result in cancellation of all items of corresponding instrument. </a:t>
            </a:r>
            <a:endParaRPr lang="en-US" altLang="en-US" sz="2800" dirty="0" smtClean="0"/>
          </a:p>
          <a:p>
            <a:pPr marL="342900" lvl="1" indent="-342900" eaLnBrk="1" hangingPunct="1">
              <a:lnSpc>
                <a:spcPct val="90000"/>
              </a:lnSpc>
              <a:buFont typeface="Wingdings" pitchFamily="2" charset="2"/>
              <a:buChar char="q"/>
            </a:pPr>
            <a:r>
              <a:rPr lang="en-US" altLang="en-US" sz="2800" dirty="0" smtClean="0"/>
              <a:t>There will be </a:t>
            </a:r>
            <a:r>
              <a:rPr lang="en-US" altLang="en-US" sz="2800" b="1" dirty="0" smtClean="0">
                <a:solidFill>
                  <a:srgbClr val="FF0000"/>
                </a:solidFill>
              </a:rPr>
              <a:t>NO RE-TAKE</a:t>
            </a:r>
            <a:r>
              <a:rPr lang="en-US" altLang="en-US" sz="2800" dirty="0" smtClean="0">
                <a:solidFill>
                  <a:srgbClr val="FF0000"/>
                </a:solidFill>
              </a:rPr>
              <a:t> </a:t>
            </a:r>
            <a:r>
              <a:rPr lang="en-US" altLang="en-US" sz="2800" dirty="0" smtClean="0"/>
              <a:t>of any Quiz, Assignment and Project. </a:t>
            </a:r>
          </a:p>
          <a:p>
            <a:pPr eaLnBrk="1" hangingPunct="1">
              <a:lnSpc>
                <a:spcPct val="90000"/>
              </a:lnSpc>
            </a:pPr>
            <a:r>
              <a:rPr lang="en-US" altLang="en-US" sz="2800" dirty="0" smtClean="0"/>
              <a:t>Quiz is inevitable so always, expect a One </a:t>
            </a:r>
            <a:r>
              <a:rPr lang="en-US" altLang="en-US" sz="2800" dirty="0" smtClean="0">
                <a:sym typeface="Wingdings" pitchFamily="2" charset="2"/>
              </a:rPr>
              <a:t> [at least, one in every week]</a:t>
            </a:r>
            <a:endParaRPr lang="en-US" altLang="en-US" sz="2800" dirty="0" smtClean="0"/>
          </a:p>
        </p:txBody>
      </p:sp>
    </p:spTree>
    <p:extLst>
      <p:ext uri="{BB962C8B-B14F-4D97-AF65-F5344CB8AC3E}">
        <p14:creationId xmlns:p14="http://schemas.microsoft.com/office/powerpoint/2010/main" val="168822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General Guidelines</a:t>
            </a:r>
          </a:p>
        </p:txBody>
      </p:sp>
      <p:sp>
        <p:nvSpPr>
          <p:cNvPr id="41987" name="Rectangle 3"/>
          <p:cNvSpPr>
            <a:spLocks noGrp="1" noChangeArrowheads="1"/>
          </p:cNvSpPr>
          <p:nvPr>
            <p:ph idx="1"/>
          </p:nvPr>
        </p:nvSpPr>
        <p:spPr>
          <a:xfrm>
            <a:off x="457200" y="1447800"/>
            <a:ext cx="8229600" cy="5486400"/>
          </a:xfrm>
        </p:spPr>
        <p:txBody>
          <a:bodyPr/>
          <a:lstStyle/>
          <a:p>
            <a:pPr algn="just" eaLnBrk="1" hangingPunct="1">
              <a:lnSpc>
                <a:spcPct val="90000"/>
              </a:lnSpc>
              <a:defRPr/>
            </a:pPr>
            <a:r>
              <a:rPr lang="en-US" altLang="en-US" dirty="0" smtClean="0"/>
              <a:t>You have to depend on yourself to have a good grade in the course</a:t>
            </a:r>
          </a:p>
          <a:p>
            <a:pPr lvl="1" algn="just" eaLnBrk="1" hangingPunct="1">
              <a:lnSpc>
                <a:spcPct val="90000"/>
              </a:lnSpc>
              <a:defRPr/>
            </a:pPr>
            <a:r>
              <a:rPr lang="en-US" altLang="en-US" sz="2400" i="1" dirty="0" smtClean="0">
                <a:solidFill>
                  <a:schemeClr val="accent2">
                    <a:lumMod val="75000"/>
                  </a:schemeClr>
                </a:solidFill>
              </a:rPr>
              <a:t>Written Assignment </a:t>
            </a:r>
            <a:r>
              <a:rPr lang="en-US" altLang="en-US" sz="2400" i="1" dirty="0">
                <a:solidFill>
                  <a:schemeClr val="accent2">
                    <a:lumMod val="75000"/>
                  </a:schemeClr>
                </a:solidFill>
              </a:rPr>
              <a:t>assessment is based on the quizzes (</a:t>
            </a:r>
            <a:r>
              <a:rPr lang="en-US" altLang="en-US" sz="2400" i="1" dirty="0" smtClean="0">
                <a:solidFill>
                  <a:schemeClr val="accent2">
                    <a:lumMod val="75000"/>
                  </a:schemeClr>
                </a:solidFill>
              </a:rPr>
              <a:t>60/40 ratio</a:t>
            </a:r>
            <a:r>
              <a:rPr lang="en-US" altLang="en-US" sz="2400" i="1" dirty="0">
                <a:solidFill>
                  <a:schemeClr val="accent2">
                    <a:lumMod val="75000"/>
                  </a:schemeClr>
                </a:solidFill>
              </a:rPr>
              <a:t>). In case of missed quiz for the assignment, 40% </a:t>
            </a:r>
            <a:r>
              <a:rPr lang="en-US" altLang="en-US" sz="2400" i="1" dirty="0" smtClean="0">
                <a:solidFill>
                  <a:schemeClr val="accent2">
                    <a:lumMod val="75000"/>
                  </a:schemeClr>
                </a:solidFill>
              </a:rPr>
              <a:t>marks will </a:t>
            </a:r>
            <a:r>
              <a:rPr lang="en-US" altLang="en-US" sz="2400" i="1" dirty="0">
                <a:solidFill>
                  <a:schemeClr val="accent2">
                    <a:lumMod val="75000"/>
                  </a:schemeClr>
                </a:solidFill>
              </a:rPr>
              <a:t>be deducted from the assignment (if it is not</a:t>
            </a:r>
          </a:p>
          <a:p>
            <a:pPr lvl="1" algn="just" eaLnBrk="1" hangingPunct="1">
              <a:lnSpc>
                <a:spcPct val="90000"/>
              </a:lnSpc>
              <a:defRPr/>
            </a:pPr>
            <a:r>
              <a:rPr lang="en-US" altLang="en-US" sz="2400" i="1" dirty="0">
                <a:solidFill>
                  <a:schemeClr val="accent2">
                    <a:lumMod val="75000"/>
                  </a:schemeClr>
                </a:solidFill>
              </a:rPr>
              <a:t>plagiarized</a:t>
            </a:r>
            <a:r>
              <a:rPr lang="en-US" altLang="en-US" sz="2400" i="1" dirty="0" smtClean="0">
                <a:solidFill>
                  <a:schemeClr val="accent2">
                    <a:lumMod val="75000"/>
                  </a:schemeClr>
                </a:solidFill>
              </a:rPr>
              <a:t>)</a:t>
            </a:r>
          </a:p>
          <a:p>
            <a:pPr lvl="1" algn="just" eaLnBrk="1" hangingPunct="1">
              <a:lnSpc>
                <a:spcPct val="90000"/>
              </a:lnSpc>
              <a:defRPr/>
            </a:pPr>
            <a:r>
              <a:rPr lang="en-US" altLang="en-US" sz="2400" i="1" dirty="0" smtClean="0">
                <a:solidFill>
                  <a:srgbClr val="00B050"/>
                </a:solidFill>
              </a:rPr>
              <a:t>Grading </a:t>
            </a:r>
            <a:r>
              <a:rPr lang="en-US" altLang="en-US" sz="2400" i="1" dirty="0" smtClean="0">
                <a:solidFill>
                  <a:srgbClr val="00B050"/>
                </a:solidFill>
              </a:rPr>
              <a:t>will be individual even for group tasks. So better to shine with your own work in hand otherwise don’t complaint</a:t>
            </a:r>
          </a:p>
        </p:txBody>
      </p:sp>
    </p:spTree>
    <p:extLst>
      <p:ext uri="{BB962C8B-B14F-4D97-AF65-F5344CB8AC3E}">
        <p14:creationId xmlns:p14="http://schemas.microsoft.com/office/powerpoint/2010/main" val="3482757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7" dur="500"/>
                                        <p:tgtEl>
                                          <p:spTgt spid="419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22" dur="5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fontAlgn="auto" hangingPunct="1">
              <a:spcAft>
                <a:spcPts val="0"/>
              </a:spcAft>
              <a:defRPr/>
            </a:pPr>
            <a:r>
              <a:rPr lang="en-US" dirty="0" smtClean="0"/>
              <a:t>Algorithm</a:t>
            </a:r>
          </a:p>
        </p:txBody>
      </p:sp>
      <p:sp>
        <p:nvSpPr>
          <p:cNvPr id="13315" name="Rectangle 3"/>
          <p:cNvSpPr>
            <a:spLocks noGrp="1" noChangeArrowheads="1"/>
          </p:cNvSpPr>
          <p:nvPr>
            <p:ph idx="1"/>
          </p:nvPr>
        </p:nvSpPr>
        <p:spPr>
          <a:xfrm>
            <a:off x="228600" y="1774825"/>
            <a:ext cx="8915400" cy="4625975"/>
          </a:xfrm>
        </p:spPr>
        <p:txBody>
          <a:bodyPr/>
          <a:lstStyle/>
          <a:p>
            <a:pPr eaLnBrk="1" hangingPunct="1">
              <a:lnSpc>
                <a:spcPct val="90000"/>
              </a:lnSpc>
            </a:pPr>
            <a:r>
              <a:rPr lang="en-US" dirty="0" smtClean="0"/>
              <a:t>An algorithm is a well-defined and effective sequence of computation steps that takes some value, or set of values, as input and produces some value, or set of values, as output.</a:t>
            </a:r>
          </a:p>
          <a:p>
            <a:pPr eaLnBrk="1" hangingPunct="1">
              <a:lnSpc>
                <a:spcPct val="90000"/>
              </a:lnSpc>
            </a:pPr>
            <a:endParaRPr lang="en-US" dirty="0" smtClean="0"/>
          </a:p>
        </p:txBody>
      </p:sp>
    </p:spTree>
    <p:extLst>
      <p:ext uri="{BB962C8B-B14F-4D97-AF65-F5344CB8AC3E}">
        <p14:creationId xmlns:p14="http://schemas.microsoft.com/office/powerpoint/2010/main" val="3047683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3886</TotalTime>
  <Words>1052</Words>
  <Application>Microsoft Office PowerPoint</Application>
  <PresentationFormat>On-screen Show (4:3)</PresentationFormat>
  <Paragraphs>242</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Garamond</vt:lpstr>
      <vt:lpstr>Helvetica</vt:lpstr>
      <vt:lpstr>inherit</vt:lpstr>
      <vt:lpstr>Monaco</vt:lpstr>
      <vt:lpstr>Wingdings</vt:lpstr>
      <vt:lpstr>Edge</vt:lpstr>
      <vt:lpstr>   Design and Analysis of Algorithms</vt:lpstr>
      <vt:lpstr>Contact Details</vt:lpstr>
      <vt:lpstr>PowerPoint Presentation</vt:lpstr>
      <vt:lpstr>Text book and reference material</vt:lpstr>
      <vt:lpstr>Grading Criteria (Marks Distribution)</vt:lpstr>
      <vt:lpstr>Grading Policy</vt:lpstr>
      <vt:lpstr>General Guidelines</vt:lpstr>
      <vt:lpstr>General Guidelines</vt:lpstr>
      <vt:lpstr>Algorithm</vt:lpstr>
      <vt:lpstr>Questions?</vt:lpstr>
      <vt:lpstr>Example: sorting</vt:lpstr>
      <vt:lpstr>Correctness of an algorithm</vt:lpstr>
      <vt:lpstr>Problems solved by algorithms</vt:lpstr>
      <vt:lpstr>Practical applications</vt:lpstr>
      <vt:lpstr>Common about algorithms</vt:lpstr>
      <vt:lpstr>Why Study Algorithms and Performance of Algorithms</vt:lpstr>
      <vt:lpstr>What is Abstract Data Type </vt:lpstr>
      <vt:lpstr>What  is a Data Structure</vt:lpstr>
      <vt:lpstr>Technique</vt:lpstr>
      <vt:lpstr>Algorithms and other technologies</vt:lpstr>
      <vt:lpstr>Algorithms and other advanced technologies</vt:lpstr>
      <vt:lpstr>Course-Overview</vt:lpstr>
      <vt:lpstr>Psuedocode</vt:lpstr>
      <vt:lpstr>Psuedocode</vt:lpstr>
      <vt:lpstr>Psuedocode Example</vt:lpstr>
      <vt:lpstr>Pseudocode If Else Example</vt:lpstr>
      <vt:lpstr>Pseudocode For Loop Example)</vt:lpstr>
      <vt:lpstr>Read 10 numbers and find sum of even numbers</vt:lpstr>
      <vt:lpstr>Find the sum of all elements of array</vt:lpstr>
      <vt:lpstr>Reference</vt:lpstr>
    </vt:vector>
  </TitlesOfParts>
  <Company>UIBK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dc:title>
  <dc:creator>Dr. Kashif Munir</dc:creator>
  <cp:lastModifiedBy>Windows User</cp:lastModifiedBy>
  <cp:revision>771</cp:revision>
  <cp:lastPrinted>2020-01-20T10:36:02Z</cp:lastPrinted>
  <dcterms:created xsi:type="dcterms:W3CDTF">2005-10-13T05:19:49Z</dcterms:created>
  <dcterms:modified xsi:type="dcterms:W3CDTF">2022-08-26T07:17:44Z</dcterms:modified>
</cp:coreProperties>
</file>