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6" r:id="rId2"/>
    <p:sldId id="460" r:id="rId3"/>
    <p:sldId id="440" r:id="rId4"/>
    <p:sldId id="424" r:id="rId5"/>
    <p:sldId id="450" r:id="rId6"/>
    <p:sldId id="451" r:id="rId7"/>
    <p:sldId id="425" r:id="rId8"/>
    <p:sldId id="452" r:id="rId9"/>
    <p:sldId id="426" r:id="rId10"/>
    <p:sldId id="427" r:id="rId11"/>
    <p:sldId id="428" r:id="rId12"/>
    <p:sldId id="429" r:id="rId13"/>
    <p:sldId id="453" r:id="rId14"/>
    <p:sldId id="430" r:id="rId15"/>
    <p:sldId id="431" r:id="rId16"/>
    <p:sldId id="457" r:id="rId17"/>
    <p:sldId id="458" r:id="rId18"/>
    <p:sldId id="433" r:id="rId19"/>
    <p:sldId id="459" r:id="rId20"/>
    <p:sldId id="456" r:id="rId21"/>
    <p:sldId id="455" r:id="rId22"/>
    <p:sldId id="44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311" autoAdjust="0"/>
  </p:normalViewPr>
  <p:slideViewPr>
    <p:cSldViewPr>
      <p:cViewPr varScale="1">
        <p:scale>
          <a:sx n="55" d="100"/>
          <a:sy n="55" d="100"/>
        </p:scale>
        <p:origin x="18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EA30D-F538-4EBD-912F-1808A0DA29DF}" type="datetimeFigureOut">
              <a:rPr lang="en-US" smtClean="0"/>
              <a:t>10/18/2022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331714-DE9E-4352-A7E7-33E74F8D4C7D}" type="slidenum">
              <a:rPr lang="en-US" smtClean="0"/>
              <a:t>‹#›</a:t>
            </a:fld>
            <a:endParaRPr lang="en-US"/>
          </a:p>
        </p:txBody>
      </p:sp>
    </p:spTree>
    <p:extLst>
      <p:ext uri="{BB962C8B-B14F-4D97-AF65-F5344CB8AC3E}">
        <p14:creationId xmlns:p14="http://schemas.microsoft.com/office/powerpoint/2010/main" val="2912002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
        <p:nvSpPr>
          <p:cNvPr id="88068"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1106B1D-D026-4D91-BA9E-2A66FFCDAEF5}" type="slidenum">
              <a:rPr lang="en-US"/>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
        <p:nvSpPr>
          <p:cNvPr id="89092"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F1A1303-7BBD-4A30-A7F3-D2B6BA996BB1}" type="slidenum">
              <a:rPr lang="en-US"/>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
        <p:nvSpPr>
          <p:cNvPr id="90116"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12C7EF-4FCD-4C56-A40E-308BDC307FE9}" type="slidenum">
              <a:rPr lang="en-US"/>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
        <p:nvSpPr>
          <p:cNvPr id="91140"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7B90F60-A2A1-47B9-B016-5C6D82871C6B}" type="slidenum">
              <a:rPr lang="en-US"/>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31714-DE9E-4352-A7E7-33E74F8D4C7D}" type="slidenum">
              <a:rPr lang="en-US" smtClean="0"/>
              <a:t>18</a:t>
            </a:fld>
            <a:endParaRPr lang="en-US"/>
          </a:p>
        </p:txBody>
      </p:sp>
    </p:spTree>
    <p:extLst>
      <p:ext uri="{BB962C8B-B14F-4D97-AF65-F5344CB8AC3E}">
        <p14:creationId xmlns:p14="http://schemas.microsoft.com/office/powerpoint/2010/main" val="37527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44DE6D3-6F92-4847-BD98-543358005EA9}" type="datetime1">
              <a:rPr lang="en-US" smtClean="0"/>
              <a:t>10/18/2022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46B8EC2-79DC-4D91-A125-9987AE897E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694A6C-C75B-46FB-ACD2-86C9CFBD4320}"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8EC2-79DC-4D91-A125-9987AE897E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EC839C-E941-4F8E-A062-7572F36B23DA}"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8EC2-79DC-4D91-A125-9987AE897E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58BF37A-6ECC-42D8-A5C3-51B7C00DF1B6}" type="datetime1">
              <a:rPr lang="en-US" smtClean="0"/>
              <a:t>10/18/2022</a:t>
            </a:fld>
            <a:endParaRPr lang="en-US"/>
          </a:p>
        </p:txBody>
      </p:sp>
      <p:sp>
        <p:nvSpPr>
          <p:cNvPr id="9" name="Slide Number Placeholder 8"/>
          <p:cNvSpPr>
            <a:spLocks noGrp="1"/>
          </p:cNvSpPr>
          <p:nvPr>
            <p:ph type="sldNum" sz="quarter" idx="15"/>
          </p:nvPr>
        </p:nvSpPr>
        <p:spPr/>
        <p:txBody>
          <a:bodyPr rtlCol="0"/>
          <a:lstStyle/>
          <a:p>
            <a:fld id="{D46B8EC2-79DC-4D91-A125-9987AE897EF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3155721-DDAA-4376-9293-ECA18A447657}" type="datetime1">
              <a:rPr lang="en-US" smtClean="0"/>
              <a:t>10/18/2022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46B8EC2-79DC-4D91-A125-9987AE897EF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3ECA1FF-C3B1-4D39-B43C-1789DFDBC936}" type="datetime1">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8EC2-79DC-4D91-A125-9987AE897EF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095932E-1011-4380-B703-45CC05B84844}" type="datetime1">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6B8EC2-79DC-4D91-A125-9987AE897EF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762A9F5-AD55-4863-8BBB-3F0619E05718}" type="datetime1">
              <a:rPr lang="en-US" smtClean="0"/>
              <a:t>10/18/2022</a:t>
            </a:fld>
            <a:endParaRPr lang="en-US"/>
          </a:p>
        </p:txBody>
      </p:sp>
      <p:sp>
        <p:nvSpPr>
          <p:cNvPr id="7" name="Slide Number Placeholder 6"/>
          <p:cNvSpPr>
            <a:spLocks noGrp="1"/>
          </p:cNvSpPr>
          <p:nvPr>
            <p:ph type="sldNum" sz="quarter" idx="11"/>
          </p:nvPr>
        </p:nvSpPr>
        <p:spPr/>
        <p:txBody>
          <a:bodyPr rtlCol="0"/>
          <a:lstStyle/>
          <a:p>
            <a:fld id="{D46B8EC2-79DC-4D91-A125-9987AE897EF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EA88E-FD21-41CE-9023-4EA799681F71}" type="datetime1">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6B8EC2-79DC-4D91-A125-9987AE897E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8A9F232-596F-4A84-AC31-306F3A6B5850}" type="datetime1">
              <a:rPr lang="en-US" smtClean="0"/>
              <a:t>10/18/2022</a:t>
            </a:fld>
            <a:endParaRPr lang="en-US"/>
          </a:p>
        </p:txBody>
      </p:sp>
      <p:sp>
        <p:nvSpPr>
          <p:cNvPr id="22" name="Slide Number Placeholder 21"/>
          <p:cNvSpPr>
            <a:spLocks noGrp="1"/>
          </p:cNvSpPr>
          <p:nvPr>
            <p:ph type="sldNum" sz="quarter" idx="15"/>
          </p:nvPr>
        </p:nvSpPr>
        <p:spPr/>
        <p:txBody>
          <a:bodyPr rtlCol="0"/>
          <a:lstStyle/>
          <a:p>
            <a:fld id="{D46B8EC2-79DC-4D91-A125-9987AE897EF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7050FC3-209C-4069-956D-85DF02B1FA57}" type="datetime1">
              <a:rPr lang="en-US" smtClean="0"/>
              <a:t>10/18/2022</a:t>
            </a:fld>
            <a:endParaRPr lang="en-US"/>
          </a:p>
        </p:txBody>
      </p:sp>
      <p:sp>
        <p:nvSpPr>
          <p:cNvPr id="18" name="Slide Number Placeholder 17"/>
          <p:cNvSpPr>
            <a:spLocks noGrp="1"/>
          </p:cNvSpPr>
          <p:nvPr>
            <p:ph type="sldNum" sz="quarter" idx="11"/>
          </p:nvPr>
        </p:nvSpPr>
        <p:spPr/>
        <p:txBody>
          <a:bodyPr rtlCol="0"/>
          <a:lstStyle/>
          <a:p>
            <a:fld id="{D46B8EC2-79DC-4D91-A125-9987AE897EF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FFE188A-3128-4351-8B91-F903CD70F68A}" type="datetime1">
              <a:rPr lang="en-US" smtClean="0"/>
              <a:t>10/18/2022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46B8EC2-79DC-4D91-A125-9987AE897E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hocouldthat.be/visualizing-string-matching/" TargetMode="External"/><Relationship Id="rId2" Type="http://schemas.openxmlformats.org/officeDocument/2006/relationships/hyperlink" Target="https://people.ok.ubc.ca/ylucet/DS/KnuthMorrisPratt.html" TargetMode="External"/><Relationship Id="rId1" Type="http://schemas.openxmlformats.org/officeDocument/2006/relationships/slideLayout" Target="../slideLayouts/slideLayout2.xml"/><Relationship Id="rId4" Type="http://schemas.openxmlformats.org/officeDocument/2006/relationships/hyperlink" Target="http://jovilab.sinaapp.com/visualization/algorithms/strings/km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9479" y="838200"/>
            <a:ext cx="6172200" cy="1894362"/>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sz="5400" dirty="0" smtClean="0"/>
              <a:t>String Matching</a:t>
            </a:r>
            <a:endParaRPr lang="en-US" sz="5400" dirty="0"/>
          </a:p>
        </p:txBody>
      </p:sp>
      <p:sp>
        <p:nvSpPr>
          <p:cNvPr id="3" name="Subtitle 2"/>
          <p:cNvSpPr>
            <a:spLocks noGrp="1"/>
          </p:cNvSpPr>
          <p:nvPr>
            <p:ph type="subTitle" idx="1"/>
          </p:nvPr>
        </p:nvSpPr>
        <p:spPr>
          <a:xfrm>
            <a:off x="2133600" y="3124200"/>
            <a:ext cx="6400800" cy="1433423"/>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200" b="0" dirty="0" smtClean="0"/>
              <a:t>KMP String </a:t>
            </a:r>
            <a:r>
              <a:rPr lang="en-US" sz="3200" b="0" smtClean="0"/>
              <a:t>Matching </a:t>
            </a:r>
            <a:endParaRPr lang="en-US" sz="3200" b="0" dirty="0" smtClean="0"/>
          </a:p>
        </p:txBody>
      </p:sp>
      <p:sp>
        <p:nvSpPr>
          <p:cNvPr id="4" name="Slide Number Placeholder 3"/>
          <p:cNvSpPr>
            <a:spLocks noGrp="1"/>
          </p:cNvSpPr>
          <p:nvPr>
            <p:ph type="sldNum" sz="quarter" idx="12"/>
          </p:nvPr>
        </p:nvSpPr>
        <p:spPr/>
        <p:txBody>
          <a:bodyPr/>
          <a:lstStyle/>
          <a:p>
            <a:fld id="{D46B8EC2-79DC-4D91-A125-9987AE897EFA}" type="slidenum">
              <a:rPr lang="en-US" smtClean="0"/>
              <a:t>1</a:t>
            </a:fld>
            <a:endParaRPr lang="en-US"/>
          </a:p>
        </p:txBody>
      </p:sp>
      <p:sp>
        <p:nvSpPr>
          <p:cNvPr id="6" name="Subtitle 2"/>
          <p:cNvSpPr txBox="1">
            <a:spLocks/>
          </p:cNvSpPr>
          <p:nvPr/>
        </p:nvSpPr>
        <p:spPr>
          <a:xfrm>
            <a:off x="2133600" y="4724400"/>
            <a:ext cx="6629400" cy="1672087"/>
          </a:xfrm>
          <a:prstGeom prst="rect">
            <a:avLst/>
          </a:prstGeom>
        </p:spPr>
        <p:style>
          <a:lnRef idx="1">
            <a:schemeClr val="accent1"/>
          </a:lnRef>
          <a:fillRef idx="2">
            <a:schemeClr val="accent1"/>
          </a:fillRef>
          <a:effectRef idx="1">
            <a:schemeClr val="accent1"/>
          </a:effectRef>
          <a:fontRef idx="minor">
            <a:schemeClr val="dk1"/>
          </a:fontRef>
        </p:style>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dk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dk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dk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dk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dk1"/>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dk1"/>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dk1"/>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dk1"/>
                </a:solidFill>
                <a:latin typeface="+mn-lt"/>
                <a:ea typeface="+mn-ea"/>
                <a:cs typeface="+mn-cs"/>
              </a:defRPr>
            </a:lvl9pPr>
          </a:lstStyle>
          <a:p>
            <a:pPr algn="ctr"/>
            <a:r>
              <a:rPr lang="en-US" sz="3200" b="0" dirty="0" smtClean="0"/>
              <a:t>Design and Analysis of Algorithm</a:t>
            </a:r>
          </a:p>
        </p:txBody>
      </p:sp>
    </p:spTree>
    <p:extLst>
      <p:ext uri="{BB962C8B-B14F-4D97-AF65-F5344CB8AC3E}">
        <p14:creationId xmlns:p14="http://schemas.microsoft.com/office/powerpoint/2010/main" val="3497778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Prefix function</a:t>
            </a:r>
          </a:p>
        </p:txBody>
      </p:sp>
      <p:sp>
        <p:nvSpPr>
          <p:cNvPr id="48131" name="Content Placeholder 2"/>
          <p:cNvSpPr>
            <a:spLocks noGrp="1"/>
          </p:cNvSpPr>
          <p:nvPr>
            <p:ph idx="1"/>
          </p:nvPr>
        </p:nvSpPr>
        <p:spPr/>
        <p:txBody>
          <a:bodyPr/>
          <a:lstStyle/>
          <a:p>
            <a:pPr algn="just"/>
            <a:r>
              <a:rPr lang="en-US" sz="1800" smtClean="0"/>
              <a:t>Figure 32.10 </a:t>
            </a:r>
            <a:r>
              <a:rPr lang="en-US" sz="1800" b="0" smtClean="0"/>
              <a:t>The prefix function </a:t>
            </a:r>
            <a:r>
              <a:rPr lang="en-US" sz="1800" b="0" i="1" smtClean="0"/>
              <a:t>π</a:t>
            </a:r>
            <a:r>
              <a:rPr lang="en-US" sz="1800" b="0" smtClean="0"/>
              <a:t>. </a:t>
            </a:r>
            <a:r>
              <a:rPr lang="en-US" sz="1800" smtClean="0"/>
              <a:t>(a) </a:t>
            </a:r>
            <a:r>
              <a:rPr lang="en-US" sz="1800" b="0" smtClean="0"/>
              <a:t>The pattern </a:t>
            </a:r>
            <a:r>
              <a:rPr lang="en-US" sz="1800" b="0" i="1" smtClean="0"/>
              <a:t>P </a:t>
            </a:r>
            <a:r>
              <a:rPr lang="en-US" sz="1800" b="0" smtClean="0"/>
              <a:t>= ababaca is aligned with a text </a:t>
            </a:r>
            <a:r>
              <a:rPr lang="en-US" sz="1800" b="0" i="1" smtClean="0"/>
              <a:t>T </a:t>
            </a:r>
            <a:r>
              <a:rPr lang="en-US" sz="1800" b="0" smtClean="0"/>
              <a:t>so that the first </a:t>
            </a:r>
            <a:r>
              <a:rPr lang="en-US" sz="1800" b="0" i="1" smtClean="0"/>
              <a:t>q </a:t>
            </a:r>
            <a:r>
              <a:rPr lang="en-US" sz="1800" b="0" smtClean="0"/>
              <a:t>= 5 characters match. Matching characters, shown shaded, are connected by vertical lines. </a:t>
            </a:r>
            <a:r>
              <a:rPr lang="en-US" sz="1800" smtClean="0"/>
              <a:t>(b) </a:t>
            </a:r>
            <a:r>
              <a:rPr lang="en-US" sz="1800" b="0" smtClean="0"/>
              <a:t>Using only our knowledge of the 5 matched characters, we can deduce that a shift of </a:t>
            </a:r>
            <a:r>
              <a:rPr lang="en-US" sz="1800" b="0" i="1" smtClean="0"/>
              <a:t>s </a:t>
            </a:r>
            <a:r>
              <a:rPr lang="en-US" sz="1800" b="0" smtClean="0"/>
              <a:t>+ 1 is invalid, but that a shift of </a:t>
            </a:r>
            <a:r>
              <a:rPr lang="en-US" sz="1800" b="0" i="1" smtClean="0"/>
              <a:t>s</a:t>
            </a:r>
            <a:r>
              <a:rPr lang="en-US" sz="1800" b="0" smtClean="0"/>
              <a:t> = </a:t>
            </a:r>
            <a:r>
              <a:rPr lang="en-US" sz="1800" b="0" i="1" smtClean="0"/>
              <a:t>s </a:t>
            </a:r>
            <a:r>
              <a:rPr lang="en-US" sz="1800" b="0" smtClean="0"/>
              <a:t>+ 2 is consistent with everything we know about the text and therefore is potentially valid. </a:t>
            </a:r>
            <a:r>
              <a:rPr lang="en-US" sz="1800" smtClean="0"/>
              <a:t>(c) </a:t>
            </a:r>
            <a:r>
              <a:rPr lang="en-US" sz="1800" b="0" smtClean="0"/>
              <a:t>The useful information for such deductions can be precomputed by comparing the pattern with itself. Here, we see that the longest prefix of </a:t>
            </a:r>
            <a:r>
              <a:rPr lang="en-US" sz="1800" b="0" i="1" smtClean="0"/>
              <a:t>P </a:t>
            </a:r>
            <a:r>
              <a:rPr lang="en-US" sz="1800" b="0" smtClean="0"/>
              <a:t>that is also a proper suffix of </a:t>
            </a:r>
            <a:r>
              <a:rPr lang="en-US" sz="1800" b="0" i="1" smtClean="0"/>
              <a:t>P</a:t>
            </a:r>
            <a:r>
              <a:rPr lang="en-US" sz="1800" b="0" smtClean="0"/>
              <a:t>5 is </a:t>
            </a:r>
            <a:r>
              <a:rPr lang="en-US" sz="1800" b="0" i="1" smtClean="0"/>
              <a:t>P</a:t>
            </a:r>
            <a:r>
              <a:rPr lang="en-US" sz="1800" b="0" smtClean="0"/>
              <a:t>3. This information is precomputed and represented in the array </a:t>
            </a:r>
            <a:r>
              <a:rPr lang="en-US" sz="1800" b="0" i="1" smtClean="0"/>
              <a:t>π</a:t>
            </a:r>
            <a:r>
              <a:rPr lang="en-US" sz="1800" b="0" smtClean="0"/>
              <a:t>, so that </a:t>
            </a:r>
            <a:r>
              <a:rPr lang="en-US" sz="1800" b="0" i="1" smtClean="0"/>
              <a:t>π</a:t>
            </a:r>
            <a:r>
              <a:rPr lang="en-US" sz="1800" b="0" smtClean="0"/>
              <a:t>[5] = 3. Given that </a:t>
            </a:r>
            <a:r>
              <a:rPr lang="en-US" sz="1800" b="0" i="1" smtClean="0"/>
              <a:t>q </a:t>
            </a:r>
            <a:r>
              <a:rPr lang="en-US" sz="1800" b="0" smtClean="0"/>
              <a:t>characters have matched successfully at shift </a:t>
            </a:r>
            <a:r>
              <a:rPr lang="en-US" sz="1800" b="0" i="1" smtClean="0"/>
              <a:t>s</a:t>
            </a:r>
            <a:r>
              <a:rPr lang="en-US" sz="1800" b="0" smtClean="0"/>
              <a:t>, the next potentially valid shift is at </a:t>
            </a:r>
            <a:r>
              <a:rPr lang="en-US" sz="1800" b="0" i="1" smtClean="0"/>
              <a:t>s</a:t>
            </a:r>
            <a:r>
              <a:rPr lang="en-US" sz="1800" b="0" smtClean="0"/>
              <a:t> = </a:t>
            </a:r>
            <a:r>
              <a:rPr lang="en-US" sz="1800" b="0" i="1" smtClean="0"/>
              <a:t>s </a:t>
            </a:r>
            <a:r>
              <a:rPr lang="en-US" sz="1800" b="0" smtClean="0"/>
              <a:t>+ </a:t>
            </a:r>
            <a:r>
              <a:rPr lang="en-US" sz="1800" b="0" i="1" smtClean="0"/>
              <a:t>(q </a:t>
            </a:r>
            <a:r>
              <a:rPr lang="en-US" sz="1800" b="0" smtClean="0"/>
              <a:t>− </a:t>
            </a:r>
            <a:r>
              <a:rPr lang="el-GR" sz="1800" b="0" i="1" smtClean="0"/>
              <a:t>π</a:t>
            </a:r>
            <a:r>
              <a:rPr lang="el-GR" sz="1800" b="0" smtClean="0"/>
              <a:t>[</a:t>
            </a:r>
            <a:r>
              <a:rPr lang="en-US" sz="1800" b="0" i="1" smtClean="0"/>
              <a:t>q</a:t>
            </a:r>
            <a:r>
              <a:rPr lang="en-US" sz="1800" b="0" smtClean="0"/>
              <a:t>]</a:t>
            </a:r>
            <a:r>
              <a:rPr lang="en-US" sz="1800" b="0" i="1" smtClean="0"/>
              <a:t>)</a:t>
            </a:r>
            <a:r>
              <a:rPr lang="en-US" sz="1800" b="0" smtClean="0"/>
              <a:t>.</a:t>
            </a:r>
            <a:endParaRPr lang="en-US" sz="1800" smtClean="0"/>
          </a:p>
        </p:txBody>
      </p:sp>
      <p:sp>
        <p:nvSpPr>
          <p:cNvPr id="2" name="Slide Number Placeholder 1"/>
          <p:cNvSpPr>
            <a:spLocks noGrp="1"/>
          </p:cNvSpPr>
          <p:nvPr>
            <p:ph type="sldNum" sz="quarter" idx="15"/>
          </p:nvPr>
        </p:nvSpPr>
        <p:spPr/>
        <p:txBody>
          <a:bodyPr/>
          <a:lstStyle/>
          <a:p>
            <a:fld id="{D46B8EC2-79DC-4D91-A125-9987AE897EFA}" type="slidenum">
              <a:rPr lang="en-US" smtClean="0"/>
              <a:t>10</a:t>
            </a:fld>
            <a:endParaRPr lang="en-US"/>
          </a:p>
        </p:txBody>
      </p:sp>
    </p:spTree>
    <p:extLst>
      <p:ext uri="{BB962C8B-B14F-4D97-AF65-F5344CB8AC3E}">
        <p14:creationId xmlns:p14="http://schemas.microsoft.com/office/powerpoint/2010/main" val="70286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4294967295"/>
          </p:nvPr>
        </p:nvSpPr>
        <p:spPr bwMode="auto">
          <a:xfrm>
            <a:off x="7620000" y="5791200"/>
            <a:ext cx="16002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AFE031C-EAD3-488D-99CE-8969E25A5C86}" type="slidenum">
              <a:rPr lang="en-US">
                <a:solidFill>
                  <a:schemeClr val="bg1"/>
                </a:solidFill>
              </a:rPr>
              <a:pPr/>
              <a:t>11</a:t>
            </a:fld>
            <a:endParaRPr lang="en-US" dirty="0">
              <a:solidFill>
                <a:schemeClr val="bg1"/>
              </a:solidFill>
            </a:endParaRPr>
          </a:p>
        </p:txBody>
      </p:sp>
      <p:sp>
        <p:nvSpPr>
          <p:cNvPr id="49155" name="Rectangle 2"/>
          <p:cNvSpPr>
            <a:spLocks noGrp="1" noChangeArrowheads="1"/>
          </p:cNvSpPr>
          <p:nvPr>
            <p:ph type="title"/>
          </p:nvPr>
        </p:nvSpPr>
        <p:spPr/>
        <p:txBody>
          <a:bodyPr/>
          <a:lstStyle/>
          <a:p>
            <a:pPr eaLnBrk="1" hangingPunct="1"/>
            <a:r>
              <a:rPr lang="en-US" smtClean="0"/>
              <a:t>Prefix Function </a:t>
            </a:r>
            <a:r>
              <a:rPr lang="el-GR" smtClean="0">
                <a:cs typeface="Arial" charset="0"/>
              </a:rPr>
              <a:t>π</a:t>
            </a:r>
            <a:endParaRPr lang="en-US" smtClean="0">
              <a:cs typeface="Arial" charset="0"/>
            </a:endParaRPr>
          </a:p>
        </p:txBody>
      </p:sp>
      <p:sp>
        <p:nvSpPr>
          <p:cNvPr id="80899" name="Rectangle 3"/>
          <p:cNvSpPr>
            <a:spLocks noGrp="1" noChangeArrowheads="1"/>
          </p:cNvSpPr>
          <p:nvPr>
            <p:ph type="body" idx="1"/>
          </p:nvPr>
        </p:nvSpPr>
        <p:spPr>
          <a:xfrm>
            <a:off x="0" y="1524000"/>
            <a:ext cx="9144000" cy="5334000"/>
          </a:xfrm>
        </p:spPr>
        <p:txBody>
          <a:bodyPr/>
          <a:lstStyle/>
          <a:p>
            <a:pPr eaLnBrk="1" hangingPunct="1"/>
            <a:r>
              <a:rPr lang="en-US" b="0" smtClean="0"/>
              <a:t>If </a:t>
            </a:r>
            <a:r>
              <a:rPr lang="en-US" b="0" i="1" smtClean="0"/>
              <a:t>P[1..q] = T[s+1..s+q]</a:t>
            </a:r>
            <a:r>
              <a:rPr lang="en-US" b="0" smtClean="0"/>
              <a:t>, what is the least shift </a:t>
            </a:r>
            <a:r>
              <a:rPr lang="en-US" b="0" i="1" smtClean="0"/>
              <a:t>s’&gt;s</a:t>
            </a:r>
            <a:r>
              <a:rPr lang="en-US" b="0" smtClean="0"/>
              <a:t> such that:</a:t>
            </a:r>
          </a:p>
          <a:p>
            <a:pPr eaLnBrk="1" hangingPunct="1">
              <a:buFont typeface="Wingdings" pitchFamily="2" charset="2"/>
              <a:buNone/>
            </a:pPr>
            <a:endParaRPr lang="en-US" b="0" smtClean="0"/>
          </a:p>
          <a:p>
            <a:pPr eaLnBrk="1" hangingPunct="1">
              <a:buFont typeface="Wingdings" pitchFamily="2" charset="2"/>
              <a:buNone/>
            </a:pPr>
            <a:r>
              <a:rPr lang="en-US" b="0" i="1" smtClean="0"/>
              <a:t>P[1..k] = T[s’+1..s’+k] </a:t>
            </a:r>
            <a:r>
              <a:rPr lang="en-US" b="0" smtClean="0"/>
              <a:t>where </a:t>
            </a:r>
            <a:r>
              <a:rPr lang="en-US" b="0" i="1" smtClean="0"/>
              <a:t>s’+k=s+q</a:t>
            </a:r>
            <a:r>
              <a:rPr lang="en-US" b="0" smtClean="0"/>
              <a:t>  ?</a:t>
            </a:r>
          </a:p>
          <a:p>
            <a:pPr eaLnBrk="1" hangingPunct="1">
              <a:buFont typeface="Wingdings" pitchFamily="2" charset="2"/>
              <a:buNone/>
            </a:pPr>
            <a:endParaRPr lang="en-US" b="0" smtClean="0"/>
          </a:p>
          <a:p>
            <a:pPr eaLnBrk="1" hangingPunct="1"/>
            <a:r>
              <a:rPr lang="en-US" b="0" smtClean="0"/>
              <a:t>Such a shift s’ is not necessarily invalid, due to the knowledge of </a:t>
            </a:r>
            <a:r>
              <a:rPr lang="en-US" b="0" i="1" smtClean="0"/>
              <a:t>T[s+1..s+q]</a:t>
            </a:r>
          </a:p>
          <a:p>
            <a:pPr eaLnBrk="1" hangingPunct="1"/>
            <a:r>
              <a:rPr lang="en-US" b="0" smtClean="0"/>
              <a:t>In the best case, s’ = s+q, ruling out s+1, s+2 ,…,s+q-1.</a:t>
            </a:r>
          </a:p>
        </p:txBody>
      </p:sp>
    </p:spTree>
    <p:extLst>
      <p:ext uri="{BB962C8B-B14F-4D97-AF65-F5344CB8AC3E}">
        <p14:creationId xmlns:p14="http://schemas.microsoft.com/office/powerpoint/2010/main" val="2572265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4294967295"/>
          </p:nvPr>
        </p:nvSpPr>
        <p:spPr bwMode="auto">
          <a:xfrm>
            <a:off x="7467600" y="57150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4EA1754-1AD6-4F98-A07A-7F2FA55B464E}" type="slidenum">
              <a:rPr lang="en-US">
                <a:solidFill>
                  <a:schemeClr val="bg1"/>
                </a:solidFill>
              </a:rPr>
              <a:pPr/>
              <a:t>12</a:t>
            </a:fld>
            <a:endParaRPr lang="en-US" dirty="0">
              <a:solidFill>
                <a:schemeClr val="bg1"/>
              </a:solidFill>
            </a:endParaRPr>
          </a:p>
        </p:txBody>
      </p:sp>
      <p:sp>
        <p:nvSpPr>
          <p:cNvPr id="50179" name="Rectangle 2"/>
          <p:cNvSpPr>
            <a:spLocks noGrp="1" noChangeArrowheads="1"/>
          </p:cNvSpPr>
          <p:nvPr>
            <p:ph type="title"/>
          </p:nvPr>
        </p:nvSpPr>
        <p:spPr/>
        <p:txBody>
          <a:bodyPr/>
          <a:lstStyle/>
          <a:p>
            <a:pPr eaLnBrk="1" hangingPunct="1"/>
            <a:r>
              <a:rPr lang="en-US" dirty="0" smtClean="0"/>
              <a:t>Prefix Function </a:t>
            </a:r>
            <a:r>
              <a:rPr lang="el-GR" dirty="0" smtClean="0">
                <a:cs typeface="Arial" charset="0"/>
              </a:rPr>
              <a:t>π</a:t>
            </a:r>
            <a:endParaRPr lang="en-US" dirty="0" smtClean="0">
              <a:cs typeface="Arial" charset="0"/>
            </a:endParaRPr>
          </a:p>
        </p:txBody>
      </p:sp>
      <p:sp>
        <p:nvSpPr>
          <p:cNvPr id="81923" name="Rectangle 3"/>
          <p:cNvSpPr>
            <a:spLocks noGrp="1" noChangeArrowheads="1"/>
          </p:cNvSpPr>
          <p:nvPr>
            <p:ph type="body" idx="1"/>
          </p:nvPr>
        </p:nvSpPr>
        <p:spPr>
          <a:xfrm>
            <a:off x="0" y="1524000"/>
            <a:ext cx="9144000" cy="5334000"/>
          </a:xfrm>
        </p:spPr>
        <p:txBody>
          <a:bodyPr/>
          <a:lstStyle/>
          <a:p>
            <a:pPr eaLnBrk="1" hangingPunct="1"/>
            <a:r>
              <a:rPr lang="en-US" b="0" smtClean="0"/>
              <a:t>This info. can be precomputed by comparing the pattern with itself.</a:t>
            </a:r>
          </a:p>
          <a:p>
            <a:pPr eaLnBrk="1" hangingPunct="1"/>
            <a:endParaRPr lang="en-US" b="0" smtClean="0"/>
          </a:p>
          <a:p>
            <a:pPr eaLnBrk="1" hangingPunct="1"/>
            <a:r>
              <a:rPr lang="en-US" b="0" smtClean="0"/>
              <a:t>Given P[1..m], </a:t>
            </a:r>
            <a:r>
              <a:rPr lang="el-GR" b="0" i="1" smtClean="0">
                <a:cs typeface="Arial" charset="0"/>
              </a:rPr>
              <a:t>π</a:t>
            </a:r>
            <a:r>
              <a:rPr lang="en-US" b="0" i="1" smtClean="0">
                <a:cs typeface="Arial" charset="0"/>
              </a:rPr>
              <a:t> : {1,2,…,m} </a:t>
            </a:r>
            <a:r>
              <a:rPr lang="en-US" b="0" i="1" smtClean="0">
                <a:cs typeface="Arial" charset="0"/>
                <a:sym typeface="Wingdings" pitchFamily="2" charset="2"/>
              </a:rPr>
              <a:t> {0,1,…m-1} </a:t>
            </a:r>
            <a:r>
              <a:rPr lang="en-US" b="0" smtClean="0">
                <a:cs typeface="Arial" charset="0"/>
                <a:sym typeface="Wingdings" pitchFamily="2" charset="2"/>
              </a:rPr>
              <a:t>such that : </a:t>
            </a:r>
          </a:p>
          <a:p>
            <a:pPr eaLnBrk="1" hangingPunct="1"/>
            <a:r>
              <a:rPr lang="el-GR" b="0" i="1" smtClean="0">
                <a:cs typeface="Arial" charset="0"/>
              </a:rPr>
              <a:t>π</a:t>
            </a:r>
            <a:r>
              <a:rPr lang="en-US" b="0" i="1" smtClean="0">
                <a:cs typeface="Arial" charset="0"/>
              </a:rPr>
              <a:t>[q] = max{ k : k&lt;q and P</a:t>
            </a:r>
            <a:r>
              <a:rPr lang="en-US" b="0" i="1" baseline="-25000" smtClean="0">
                <a:cs typeface="Arial" charset="0"/>
              </a:rPr>
              <a:t>k</a:t>
            </a:r>
            <a:r>
              <a:rPr lang="en-US" b="0" i="1" smtClean="0">
                <a:cs typeface="Arial" charset="0"/>
              </a:rPr>
              <a:t> </a:t>
            </a:r>
            <a:r>
              <a:rPr lang="en-US" b="0" smtClean="0">
                <a:cs typeface="Arial" charset="0"/>
              </a:rPr>
              <a:t>╛</a:t>
            </a:r>
            <a:r>
              <a:rPr lang="en-US" b="0" i="1" smtClean="0">
                <a:cs typeface="Arial" charset="0"/>
              </a:rPr>
              <a:t> P</a:t>
            </a:r>
            <a:r>
              <a:rPr lang="en-US" b="0" i="1" baseline="-25000" smtClean="0">
                <a:cs typeface="Arial" charset="0"/>
              </a:rPr>
              <a:t>q</a:t>
            </a:r>
            <a:r>
              <a:rPr lang="en-US" b="0" i="1" smtClean="0">
                <a:cs typeface="Arial" charset="0"/>
              </a:rPr>
              <a:t>}</a:t>
            </a:r>
            <a:endParaRPr lang="en-US" b="0" smtClean="0"/>
          </a:p>
          <a:p>
            <a:pPr eaLnBrk="1" hangingPunct="1"/>
            <a:endParaRPr lang="en-US" smtClean="0"/>
          </a:p>
        </p:txBody>
      </p:sp>
    </p:spTree>
    <p:extLst>
      <p:ext uri="{BB962C8B-B14F-4D97-AF65-F5344CB8AC3E}">
        <p14:creationId xmlns:p14="http://schemas.microsoft.com/office/powerpoint/2010/main" val="4284547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Function </a:t>
            </a:r>
            <a:r>
              <a:rPr lang="el-GR" dirty="0">
                <a:cs typeface="Arial" charset="0"/>
              </a:rPr>
              <a:t>π</a:t>
            </a:r>
            <a:endParaRPr lang="en-US"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13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75" y="2519363"/>
            <a:ext cx="7166713" cy="212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167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endParaRPr lang="en-US" smtClean="0"/>
          </a:p>
        </p:txBody>
      </p:sp>
      <p:sp>
        <p:nvSpPr>
          <p:cNvPr id="51203" name="Content Placeholder 2"/>
          <p:cNvSpPr>
            <a:spLocks noGrp="1"/>
          </p:cNvSpPr>
          <p:nvPr>
            <p:ph idx="1"/>
          </p:nvPr>
        </p:nvSpPr>
        <p:spPr/>
        <p:txBody>
          <a:bodyPr/>
          <a:lstStyle/>
          <a:p>
            <a:endParaRPr lang="en-US" smtClean="0"/>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113" y="1143000"/>
            <a:ext cx="706755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5" name="TextBox 4"/>
          <p:cNvSpPr txBox="1">
            <a:spLocks noChangeArrowheads="1"/>
          </p:cNvSpPr>
          <p:nvPr/>
        </p:nvSpPr>
        <p:spPr bwMode="auto">
          <a:xfrm>
            <a:off x="923925" y="6167438"/>
            <a:ext cx="1352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Fig 32.11</a:t>
            </a:r>
          </a:p>
        </p:txBody>
      </p:sp>
      <p:sp>
        <p:nvSpPr>
          <p:cNvPr id="2" name="Rectangle 1"/>
          <p:cNvSpPr/>
          <p:nvPr/>
        </p:nvSpPr>
        <p:spPr>
          <a:xfrm>
            <a:off x="4953000" y="404336"/>
            <a:ext cx="3951288" cy="1477328"/>
          </a:xfrm>
          <a:prstGeom prst="rect">
            <a:avLst/>
          </a:prstGeom>
        </p:spPr>
        <p:txBody>
          <a:bodyPr wrap="square">
            <a:spAutoFit/>
          </a:bodyPr>
          <a:lstStyle/>
          <a:p>
            <a:r>
              <a:rPr lang="en-US" dirty="0"/>
              <a:t>We slide the template containing the pattern </a:t>
            </a:r>
            <a:r>
              <a:rPr lang="en-US" i="1" dirty="0"/>
              <a:t>P </a:t>
            </a:r>
            <a:r>
              <a:rPr lang="en-US" dirty="0"/>
              <a:t>to the right and note when some prefix </a:t>
            </a:r>
            <a:r>
              <a:rPr lang="en-US" i="1" dirty="0" err="1"/>
              <a:t>Pk</a:t>
            </a:r>
            <a:r>
              <a:rPr lang="en-US" i="1" dirty="0"/>
              <a:t> </a:t>
            </a:r>
            <a:r>
              <a:rPr lang="en-US" dirty="0"/>
              <a:t>of </a:t>
            </a:r>
            <a:r>
              <a:rPr lang="en-US" i="1" dirty="0"/>
              <a:t>P </a:t>
            </a:r>
            <a:r>
              <a:rPr lang="en-US" dirty="0"/>
              <a:t>matches up with some proper suffix of </a:t>
            </a:r>
            <a:r>
              <a:rPr lang="en-US" i="1" dirty="0"/>
              <a:t>P</a:t>
            </a:r>
            <a:r>
              <a:rPr lang="en-US" dirty="0"/>
              <a:t>8; this happens for </a:t>
            </a:r>
            <a:r>
              <a:rPr lang="en-US" i="1" dirty="0"/>
              <a:t>k </a:t>
            </a:r>
            <a:r>
              <a:rPr lang="en-US" dirty="0"/>
              <a:t>= 6, 4, 2, and 0</a:t>
            </a:r>
          </a:p>
        </p:txBody>
      </p:sp>
      <p:sp>
        <p:nvSpPr>
          <p:cNvPr id="3" name="Slide Number Placeholder 2"/>
          <p:cNvSpPr>
            <a:spLocks noGrp="1"/>
          </p:cNvSpPr>
          <p:nvPr>
            <p:ph type="sldNum" sz="quarter" idx="15"/>
          </p:nvPr>
        </p:nvSpPr>
        <p:spPr/>
        <p:txBody>
          <a:bodyPr/>
          <a:lstStyle/>
          <a:p>
            <a:fld id="{D46B8EC2-79DC-4D91-A125-9987AE897EFA}" type="slidenum">
              <a:rPr lang="en-US" smtClean="0"/>
              <a:t>14</a:t>
            </a:fld>
            <a:endParaRPr lang="en-US"/>
          </a:p>
        </p:txBody>
      </p:sp>
    </p:spTree>
    <p:extLst>
      <p:ext uri="{BB962C8B-B14F-4D97-AF65-F5344CB8AC3E}">
        <p14:creationId xmlns:p14="http://schemas.microsoft.com/office/powerpoint/2010/main" val="3497691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en-US" smtClean="0"/>
          </a:p>
        </p:txBody>
      </p:sp>
      <p:sp>
        <p:nvSpPr>
          <p:cNvPr id="52227" name="Content Placeholder 2"/>
          <p:cNvSpPr>
            <a:spLocks noGrp="1"/>
          </p:cNvSpPr>
          <p:nvPr>
            <p:ph idx="1"/>
          </p:nvPr>
        </p:nvSpPr>
        <p:spPr/>
        <p:txBody>
          <a:bodyPr/>
          <a:lstStyle/>
          <a:p>
            <a:pPr algn="just"/>
            <a:r>
              <a:rPr lang="en-US" sz="2000" dirty="0" smtClean="0"/>
              <a:t>Figure 32.11 </a:t>
            </a:r>
            <a:r>
              <a:rPr lang="en-US" sz="2000" b="0" dirty="0" smtClean="0"/>
              <a:t>An illustration of Lemma 32.5 for the pattern </a:t>
            </a:r>
            <a:r>
              <a:rPr lang="en-US" sz="2000" b="0" i="1" dirty="0" smtClean="0"/>
              <a:t>P </a:t>
            </a:r>
            <a:r>
              <a:rPr lang="en-US" sz="2000" b="0" dirty="0" smtClean="0"/>
              <a:t>= </a:t>
            </a:r>
            <a:r>
              <a:rPr lang="en-US" sz="2000" b="0" dirty="0" err="1" smtClean="0"/>
              <a:t>ababababca</a:t>
            </a:r>
            <a:r>
              <a:rPr lang="en-US" sz="2000" b="0" dirty="0" smtClean="0"/>
              <a:t> and </a:t>
            </a:r>
            <a:r>
              <a:rPr lang="en-US" sz="2000" b="0" i="1" dirty="0" smtClean="0"/>
              <a:t>q </a:t>
            </a:r>
            <a:r>
              <a:rPr lang="en-US" sz="2000" b="0" dirty="0" smtClean="0"/>
              <a:t>= 8. </a:t>
            </a:r>
            <a:r>
              <a:rPr lang="en-US" sz="2000" dirty="0" smtClean="0"/>
              <a:t>(a) </a:t>
            </a:r>
            <a:r>
              <a:rPr lang="en-US" sz="2000" b="0" dirty="0" smtClean="0"/>
              <a:t>The </a:t>
            </a:r>
            <a:r>
              <a:rPr lang="en-US" sz="2000" b="0" i="1" dirty="0" smtClean="0"/>
              <a:t>π </a:t>
            </a:r>
            <a:r>
              <a:rPr lang="en-US" sz="2000" b="0" dirty="0" smtClean="0"/>
              <a:t>function for the given pattern. Since </a:t>
            </a:r>
            <a:r>
              <a:rPr lang="en-US" sz="2000" b="0" i="1" dirty="0" smtClean="0"/>
              <a:t>π</a:t>
            </a:r>
            <a:r>
              <a:rPr lang="en-US" sz="2000" b="0" dirty="0" smtClean="0"/>
              <a:t>[8] = 6, </a:t>
            </a:r>
            <a:r>
              <a:rPr lang="en-US" sz="2000" b="0" i="1" dirty="0" smtClean="0"/>
              <a:t>π</a:t>
            </a:r>
            <a:r>
              <a:rPr lang="en-US" sz="2000" b="0" dirty="0" smtClean="0"/>
              <a:t>[6] = 4, </a:t>
            </a:r>
            <a:r>
              <a:rPr lang="en-US" sz="2000" b="0" i="1" dirty="0" smtClean="0"/>
              <a:t>π</a:t>
            </a:r>
            <a:r>
              <a:rPr lang="en-US" sz="2000" b="0" dirty="0" smtClean="0"/>
              <a:t>[4] = 2, and </a:t>
            </a:r>
            <a:r>
              <a:rPr lang="en-US" sz="2000" b="0" i="1" dirty="0" smtClean="0"/>
              <a:t>π</a:t>
            </a:r>
            <a:r>
              <a:rPr lang="en-US" sz="2000" b="0" dirty="0" smtClean="0"/>
              <a:t>[2] = 0, by iterating </a:t>
            </a:r>
            <a:r>
              <a:rPr lang="en-US" sz="2000" b="0" i="1" dirty="0" smtClean="0"/>
              <a:t>π </a:t>
            </a:r>
            <a:r>
              <a:rPr lang="en-US" sz="2000" b="0" dirty="0" smtClean="0"/>
              <a:t>we obtain </a:t>
            </a:r>
            <a:r>
              <a:rPr lang="en-US" sz="2000" b="0" i="1" dirty="0" smtClean="0"/>
              <a:t>π </a:t>
            </a:r>
            <a:r>
              <a:rPr lang="en-US" sz="2000" b="0" dirty="0" smtClean="0"/>
              <a:t>∗[8] = {6</a:t>
            </a:r>
            <a:r>
              <a:rPr lang="en-US" sz="2000" b="0" i="1" dirty="0" smtClean="0"/>
              <a:t>, </a:t>
            </a:r>
            <a:r>
              <a:rPr lang="en-US" sz="2000" b="0" dirty="0" smtClean="0"/>
              <a:t>4</a:t>
            </a:r>
            <a:r>
              <a:rPr lang="en-US" sz="2000" b="0" i="1" dirty="0" smtClean="0"/>
              <a:t>, </a:t>
            </a:r>
            <a:r>
              <a:rPr lang="en-US" sz="2000" b="0" dirty="0" smtClean="0"/>
              <a:t>2</a:t>
            </a:r>
            <a:r>
              <a:rPr lang="en-US" sz="2000" b="0" i="1" dirty="0" smtClean="0"/>
              <a:t>, </a:t>
            </a:r>
            <a:r>
              <a:rPr lang="en-US" sz="2000" b="0" dirty="0" smtClean="0"/>
              <a:t>0}. </a:t>
            </a:r>
            <a:r>
              <a:rPr lang="en-US" sz="2000" dirty="0" smtClean="0"/>
              <a:t>(b) </a:t>
            </a:r>
            <a:r>
              <a:rPr lang="en-US" sz="2000" b="0" dirty="0" smtClean="0"/>
              <a:t>We slide the template containing the pattern </a:t>
            </a:r>
            <a:r>
              <a:rPr lang="en-US" sz="2000" b="0" i="1" dirty="0" smtClean="0"/>
              <a:t>P </a:t>
            </a:r>
            <a:r>
              <a:rPr lang="en-US" sz="2000" b="0" dirty="0" smtClean="0"/>
              <a:t>to the right and note when some prefix </a:t>
            </a:r>
            <a:r>
              <a:rPr lang="en-US" sz="2000" b="0" i="1" dirty="0" err="1" smtClean="0"/>
              <a:t>Pk</a:t>
            </a:r>
            <a:r>
              <a:rPr lang="en-US" sz="2000" b="0" i="1" dirty="0" smtClean="0"/>
              <a:t> </a:t>
            </a:r>
            <a:r>
              <a:rPr lang="en-US" sz="2000" b="0" dirty="0" smtClean="0"/>
              <a:t>of </a:t>
            </a:r>
            <a:r>
              <a:rPr lang="en-US" sz="2000" b="0" i="1" dirty="0" smtClean="0"/>
              <a:t>P </a:t>
            </a:r>
            <a:r>
              <a:rPr lang="en-US" sz="2000" b="0" dirty="0" smtClean="0"/>
              <a:t>matches up with some proper suffix of </a:t>
            </a:r>
            <a:r>
              <a:rPr lang="en-US" sz="2000" b="0" i="1" dirty="0" smtClean="0"/>
              <a:t>P</a:t>
            </a:r>
            <a:r>
              <a:rPr lang="en-US" sz="2000" b="0" dirty="0" smtClean="0"/>
              <a:t>8; this happens for </a:t>
            </a:r>
            <a:r>
              <a:rPr lang="en-US" sz="2000" b="0" i="1" dirty="0" smtClean="0"/>
              <a:t>k </a:t>
            </a:r>
            <a:r>
              <a:rPr lang="en-US" sz="2000" b="0" dirty="0" smtClean="0"/>
              <a:t>= 6, 4, 2, and 0. In the figure, the first row gives </a:t>
            </a:r>
            <a:r>
              <a:rPr lang="en-US" sz="2000" b="0" i="1" dirty="0" smtClean="0"/>
              <a:t>P</a:t>
            </a:r>
            <a:r>
              <a:rPr lang="en-US" sz="2000" b="0" dirty="0" smtClean="0"/>
              <a:t>, and the dotted vertical line is drawn just after </a:t>
            </a:r>
            <a:r>
              <a:rPr lang="en-US" sz="2000" b="0" i="1" dirty="0" smtClean="0"/>
              <a:t>P</a:t>
            </a:r>
            <a:r>
              <a:rPr lang="en-US" sz="2000" b="0" dirty="0" smtClean="0"/>
              <a:t>8. Successive rows show all the shifts of </a:t>
            </a:r>
            <a:r>
              <a:rPr lang="en-US" sz="2000" b="0" i="1" dirty="0" smtClean="0"/>
              <a:t>P </a:t>
            </a:r>
            <a:r>
              <a:rPr lang="en-US" sz="2000" b="0" dirty="0" smtClean="0"/>
              <a:t>that cause some prefix </a:t>
            </a:r>
            <a:r>
              <a:rPr lang="en-US" sz="2000" b="0" i="1" dirty="0" err="1" smtClean="0"/>
              <a:t>Pk</a:t>
            </a:r>
            <a:r>
              <a:rPr lang="en-US" sz="2000" b="0" i="1" dirty="0" smtClean="0"/>
              <a:t> </a:t>
            </a:r>
            <a:r>
              <a:rPr lang="en-US" sz="2000" b="0" dirty="0" smtClean="0"/>
              <a:t>of </a:t>
            </a:r>
            <a:r>
              <a:rPr lang="en-US" sz="2000" b="0" i="1" dirty="0" smtClean="0"/>
              <a:t>P </a:t>
            </a:r>
            <a:r>
              <a:rPr lang="en-US" sz="2000" b="0" dirty="0" smtClean="0"/>
              <a:t>to match some suffix of </a:t>
            </a:r>
            <a:r>
              <a:rPr lang="en-US" sz="2000" b="0" i="1" dirty="0" smtClean="0"/>
              <a:t>P</a:t>
            </a:r>
            <a:r>
              <a:rPr lang="en-US" sz="2000" b="0" dirty="0" smtClean="0"/>
              <a:t>8. Successfully matched characters are shown shaded. Vertical lines connect aligned matching characters. Thus, {</a:t>
            </a:r>
            <a:r>
              <a:rPr lang="en-US" sz="2000" b="0" i="1" dirty="0" smtClean="0"/>
              <a:t>k </a:t>
            </a:r>
            <a:r>
              <a:rPr lang="en-US" sz="2000" b="0" dirty="0" smtClean="0"/>
              <a:t>: </a:t>
            </a:r>
            <a:r>
              <a:rPr lang="en-US" sz="2000" b="0" i="1" dirty="0" smtClean="0"/>
              <a:t>k &lt; q </a:t>
            </a:r>
            <a:r>
              <a:rPr lang="en-US" sz="2000" b="0" dirty="0" smtClean="0"/>
              <a:t>and </a:t>
            </a:r>
            <a:r>
              <a:rPr lang="en-US" sz="2000" b="0" i="1" dirty="0" err="1" smtClean="0"/>
              <a:t>Pk</a:t>
            </a:r>
            <a:r>
              <a:rPr lang="en-US" sz="2000" b="0" i="1" dirty="0" smtClean="0"/>
              <a:t> ❂ </a:t>
            </a:r>
            <a:r>
              <a:rPr lang="en-US" sz="2000" b="0" i="1" dirty="0" err="1" smtClean="0"/>
              <a:t>Pq</a:t>
            </a:r>
            <a:r>
              <a:rPr lang="en-US" sz="2000" b="0" i="1" dirty="0" smtClean="0"/>
              <a:t> </a:t>
            </a:r>
            <a:r>
              <a:rPr lang="en-US" sz="2000" b="0" dirty="0" smtClean="0"/>
              <a:t>} = {6</a:t>
            </a:r>
            <a:r>
              <a:rPr lang="en-US" sz="2000" b="0" i="1" dirty="0" smtClean="0"/>
              <a:t>, </a:t>
            </a:r>
            <a:r>
              <a:rPr lang="en-US" sz="2000" b="0" dirty="0" smtClean="0"/>
              <a:t>4</a:t>
            </a:r>
            <a:r>
              <a:rPr lang="en-US" sz="2000" b="0" i="1" dirty="0" smtClean="0"/>
              <a:t>, </a:t>
            </a:r>
            <a:r>
              <a:rPr lang="en-US" sz="2000" b="0" dirty="0" smtClean="0"/>
              <a:t>2</a:t>
            </a:r>
            <a:r>
              <a:rPr lang="en-US" sz="2000" b="0" i="1" dirty="0" smtClean="0"/>
              <a:t>, </a:t>
            </a:r>
            <a:r>
              <a:rPr lang="en-US" sz="2000" b="0" dirty="0" smtClean="0"/>
              <a:t>0}. The lemma claims that </a:t>
            </a:r>
            <a:r>
              <a:rPr lang="el-GR" sz="2000" b="0" i="1" dirty="0" smtClean="0"/>
              <a:t>π</a:t>
            </a:r>
            <a:r>
              <a:rPr lang="en-US" sz="2000" b="0" i="1" dirty="0" smtClean="0"/>
              <a:t> </a:t>
            </a:r>
            <a:r>
              <a:rPr lang="en-US" sz="2000" b="0" dirty="0" smtClean="0"/>
              <a:t>∗[</a:t>
            </a:r>
            <a:r>
              <a:rPr lang="en-US" sz="2000" b="0" i="1" dirty="0" smtClean="0"/>
              <a:t>q</a:t>
            </a:r>
            <a:r>
              <a:rPr lang="en-US" sz="2000" b="0" dirty="0" smtClean="0"/>
              <a:t>] = {</a:t>
            </a:r>
            <a:r>
              <a:rPr lang="en-US" sz="2000" b="0" i="1" dirty="0" smtClean="0"/>
              <a:t>k </a:t>
            </a:r>
            <a:r>
              <a:rPr lang="en-US" sz="2000" b="0" dirty="0" smtClean="0"/>
              <a:t>: </a:t>
            </a:r>
            <a:r>
              <a:rPr lang="en-US" sz="2000" b="0" i="1" dirty="0" smtClean="0"/>
              <a:t>k &lt; q </a:t>
            </a:r>
            <a:r>
              <a:rPr lang="en-US" sz="2000" b="0" dirty="0" smtClean="0"/>
              <a:t>and </a:t>
            </a:r>
            <a:r>
              <a:rPr lang="en-US" sz="2000" b="0" i="1" dirty="0" err="1" smtClean="0"/>
              <a:t>Pk</a:t>
            </a:r>
            <a:r>
              <a:rPr lang="en-US" sz="2000" b="0" i="1" dirty="0" smtClean="0"/>
              <a:t> ❂ </a:t>
            </a:r>
            <a:r>
              <a:rPr lang="en-US" sz="2000" b="0" i="1" dirty="0" err="1" smtClean="0"/>
              <a:t>Pq</a:t>
            </a:r>
            <a:r>
              <a:rPr lang="en-US" sz="2000" b="0" i="1" dirty="0" smtClean="0"/>
              <a:t> </a:t>
            </a:r>
            <a:r>
              <a:rPr lang="en-US" sz="2000" b="0" dirty="0" smtClean="0"/>
              <a:t>} for all </a:t>
            </a:r>
            <a:r>
              <a:rPr lang="en-US" sz="2000" b="0" i="1" dirty="0" smtClean="0"/>
              <a:t>q</a:t>
            </a:r>
            <a:r>
              <a:rPr lang="en-US" sz="2000" b="0" dirty="0" smtClean="0"/>
              <a:t>.</a:t>
            </a:r>
            <a:endParaRPr lang="en-US" sz="2000" dirty="0" smtClean="0"/>
          </a:p>
        </p:txBody>
      </p:sp>
      <p:sp>
        <p:nvSpPr>
          <p:cNvPr id="2" name="Slide Number Placeholder 1"/>
          <p:cNvSpPr>
            <a:spLocks noGrp="1"/>
          </p:cNvSpPr>
          <p:nvPr>
            <p:ph type="sldNum" sz="quarter" idx="15"/>
          </p:nvPr>
        </p:nvSpPr>
        <p:spPr/>
        <p:txBody>
          <a:bodyPr/>
          <a:lstStyle/>
          <a:p>
            <a:fld id="{D46B8EC2-79DC-4D91-A125-9987AE897EFA}" type="slidenum">
              <a:rPr lang="en-US" smtClean="0"/>
              <a:t>15</a:t>
            </a:fld>
            <a:endParaRPr lang="en-US"/>
          </a:p>
        </p:txBody>
      </p:sp>
    </p:spTree>
    <p:extLst>
      <p:ext uri="{BB962C8B-B14F-4D97-AF65-F5344CB8AC3E}">
        <p14:creationId xmlns:p14="http://schemas.microsoft.com/office/powerpoint/2010/main" val="2806998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16</a:t>
            </a:fld>
            <a:endParaRPr lang="en-US"/>
          </a:p>
        </p:txBody>
      </p:sp>
      <p:pic>
        <p:nvPicPr>
          <p:cNvPr id="6" name="Picture 5"/>
          <p:cNvPicPr>
            <a:picLocks noChangeAspect="1"/>
          </p:cNvPicPr>
          <p:nvPr/>
        </p:nvPicPr>
        <p:blipFill>
          <a:blip r:embed="rId2"/>
          <a:stretch>
            <a:fillRect/>
          </a:stretch>
        </p:blipFill>
        <p:spPr>
          <a:xfrm>
            <a:off x="209954" y="274638"/>
            <a:ext cx="8528662" cy="6199314"/>
          </a:xfrm>
          <a:prstGeom prst="rect">
            <a:avLst/>
          </a:prstGeom>
        </p:spPr>
      </p:pic>
    </p:spTree>
    <p:extLst>
      <p:ext uri="{BB962C8B-B14F-4D97-AF65-F5344CB8AC3E}">
        <p14:creationId xmlns:p14="http://schemas.microsoft.com/office/powerpoint/2010/main" val="2128759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17</a:t>
            </a:fld>
            <a:endParaRPr lang="en-US"/>
          </a:p>
        </p:txBody>
      </p:sp>
      <p:pic>
        <p:nvPicPr>
          <p:cNvPr id="5" name="Picture 4"/>
          <p:cNvPicPr>
            <a:picLocks noChangeAspect="1"/>
          </p:cNvPicPr>
          <p:nvPr/>
        </p:nvPicPr>
        <p:blipFill>
          <a:blip r:embed="rId2"/>
          <a:stretch>
            <a:fillRect/>
          </a:stretch>
        </p:blipFill>
        <p:spPr>
          <a:xfrm>
            <a:off x="209954" y="274639"/>
            <a:ext cx="6495646" cy="3687762"/>
          </a:xfrm>
          <a:prstGeom prst="rect">
            <a:avLst/>
          </a:prstGeom>
        </p:spPr>
      </p:pic>
    </p:spTree>
    <p:extLst>
      <p:ext uri="{BB962C8B-B14F-4D97-AF65-F5344CB8AC3E}">
        <p14:creationId xmlns:p14="http://schemas.microsoft.com/office/powerpoint/2010/main" val="1895716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endParaRPr lang="en-US" smtClean="0"/>
          </a:p>
        </p:txBody>
      </p:sp>
      <p:sp>
        <p:nvSpPr>
          <p:cNvPr id="54275" name="Content Placeholder 2"/>
          <p:cNvSpPr>
            <a:spLocks noGrp="1"/>
          </p:cNvSpPr>
          <p:nvPr>
            <p:ph idx="1"/>
          </p:nvPr>
        </p:nvSpPr>
        <p:spPr/>
        <p:txBody>
          <a:bodyPr/>
          <a:lstStyle/>
          <a:p>
            <a:endParaRPr lang="en-US" smtClean="0"/>
          </a:p>
        </p:txBody>
      </p:sp>
      <p:pic>
        <p:nvPicPr>
          <p:cNvPr id="542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66800"/>
            <a:ext cx="7410450" cy="481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4"/>
          <a:stretch>
            <a:fillRect/>
          </a:stretch>
        </p:blipFill>
        <p:spPr>
          <a:xfrm>
            <a:off x="2514600" y="5982557"/>
            <a:ext cx="5095875" cy="390525"/>
          </a:xfrm>
          <a:prstGeom prst="rect">
            <a:avLst/>
          </a:prstGeom>
        </p:spPr>
      </p:pic>
    </p:spTree>
    <p:extLst>
      <p:ext uri="{BB962C8B-B14F-4D97-AF65-F5344CB8AC3E}">
        <p14:creationId xmlns:p14="http://schemas.microsoft.com/office/powerpoint/2010/main" val="2622827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19</a:t>
            </a:fld>
            <a:endParaRPr lang="en-US"/>
          </a:p>
        </p:txBody>
      </p:sp>
      <p:pic>
        <p:nvPicPr>
          <p:cNvPr id="5" name="Picture 4"/>
          <p:cNvPicPr>
            <a:picLocks noChangeAspect="1"/>
          </p:cNvPicPr>
          <p:nvPr/>
        </p:nvPicPr>
        <p:blipFill>
          <a:blip r:embed="rId2"/>
          <a:stretch>
            <a:fillRect/>
          </a:stretch>
        </p:blipFill>
        <p:spPr>
          <a:xfrm>
            <a:off x="576262" y="609600"/>
            <a:ext cx="7991475" cy="5864352"/>
          </a:xfrm>
          <a:prstGeom prst="rect">
            <a:avLst/>
          </a:prstGeom>
        </p:spPr>
      </p:pic>
    </p:spTree>
    <p:extLst>
      <p:ext uri="{BB962C8B-B14F-4D97-AF65-F5344CB8AC3E}">
        <p14:creationId xmlns:p14="http://schemas.microsoft.com/office/powerpoint/2010/main" val="92109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quarter" idx="1"/>
          </p:nvPr>
        </p:nvPicPr>
        <p:blipFill>
          <a:blip r:embed="rId2"/>
          <a:stretch>
            <a:fillRect/>
          </a:stretch>
        </p:blipFill>
        <p:spPr>
          <a:xfrm>
            <a:off x="597826" y="1752600"/>
            <a:ext cx="7707974" cy="3766437"/>
          </a:xfrm>
          <a:prstGeom prst="rect">
            <a:avLst/>
          </a:prstGeom>
        </p:spPr>
      </p:pic>
      <p:sp>
        <p:nvSpPr>
          <p:cNvPr id="4" name="Slide Number Placeholder 3"/>
          <p:cNvSpPr>
            <a:spLocks noGrp="1"/>
          </p:cNvSpPr>
          <p:nvPr>
            <p:ph type="sldNum" sz="quarter" idx="15"/>
          </p:nvPr>
        </p:nvSpPr>
        <p:spPr/>
        <p:txBody>
          <a:bodyPr/>
          <a:lstStyle/>
          <a:p>
            <a:fld id="{D46B8EC2-79DC-4D91-A125-9987AE897EFA}" type="slidenum">
              <a:rPr lang="en-US" smtClean="0"/>
              <a:t>2</a:t>
            </a:fld>
            <a:endParaRPr lang="en-US"/>
          </a:p>
        </p:txBody>
      </p:sp>
    </p:spTree>
    <p:extLst>
      <p:ext uri="{BB962C8B-B14F-4D97-AF65-F5344CB8AC3E}">
        <p14:creationId xmlns:p14="http://schemas.microsoft.com/office/powerpoint/2010/main" val="4144307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20</a:t>
            </a:fld>
            <a:endParaRPr lang="en-US"/>
          </a:p>
        </p:txBody>
      </p:sp>
      <p:sp>
        <p:nvSpPr>
          <p:cNvPr id="6" name="Content Placeholder 5"/>
          <p:cNvSpPr>
            <a:spLocks noGrp="1"/>
          </p:cNvSpPr>
          <p:nvPr>
            <p:ph sz="quarter"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445477" y="109171"/>
            <a:ext cx="6096733" cy="1514475"/>
          </a:xfrm>
          <a:prstGeom prst="rect">
            <a:avLst/>
          </a:prstGeom>
        </p:spPr>
      </p:pic>
      <p:pic>
        <p:nvPicPr>
          <p:cNvPr id="9" name="Picture 8"/>
          <p:cNvPicPr>
            <a:picLocks noChangeAspect="1"/>
          </p:cNvPicPr>
          <p:nvPr/>
        </p:nvPicPr>
        <p:blipFill>
          <a:blip r:embed="rId3"/>
          <a:stretch>
            <a:fillRect/>
          </a:stretch>
        </p:blipFill>
        <p:spPr>
          <a:xfrm>
            <a:off x="1447800" y="2438400"/>
            <a:ext cx="5771011" cy="728663"/>
          </a:xfrm>
          <a:prstGeom prst="rect">
            <a:avLst/>
          </a:prstGeom>
        </p:spPr>
      </p:pic>
    </p:spTree>
    <p:extLst>
      <p:ext uri="{BB962C8B-B14F-4D97-AF65-F5344CB8AC3E}">
        <p14:creationId xmlns:p14="http://schemas.microsoft.com/office/powerpoint/2010/main" val="1167396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Visualizaers</a:t>
            </a:r>
            <a:endParaRPr lang="en-US" dirty="0"/>
          </a:p>
        </p:txBody>
      </p:sp>
      <p:sp>
        <p:nvSpPr>
          <p:cNvPr id="3" name="Content Placeholder 2"/>
          <p:cNvSpPr>
            <a:spLocks noGrp="1"/>
          </p:cNvSpPr>
          <p:nvPr>
            <p:ph sz="quarter" idx="1"/>
          </p:nvPr>
        </p:nvSpPr>
        <p:spPr/>
        <p:txBody>
          <a:bodyPr/>
          <a:lstStyle/>
          <a:p>
            <a:r>
              <a:rPr lang="en-US" dirty="0">
                <a:hlinkClick r:id="rId2"/>
              </a:rPr>
              <a:t>https://</a:t>
            </a:r>
            <a:r>
              <a:rPr lang="en-US" dirty="0" smtClean="0">
                <a:hlinkClick r:id="rId2"/>
              </a:rPr>
              <a:t>people.ok.ubc.ca/ylucet/DS/KnuthMorrisPratt.html</a:t>
            </a:r>
            <a:endParaRPr lang="en-US" dirty="0" smtClean="0"/>
          </a:p>
          <a:p>
            <a:r>
              <a:rPr lang="en-US" dirty="0">
                <a:hlinkClick r:id="rId3"/>
              </a:rPr>
              <a:t>http://whocouldthat.be/visualizing-string-matching</a:t>
            </a:r>
            <a:r>
              <a:rPr lang="en-US" dirty="0" smtClean="0">
                <a:hlinkClick r:id="rId3"/>
              </a:rPr>
              <a:t>/</a:t>
            </a:r>
            <a:endParaRPr lang="en-US" dirty="0" smtClean="0"/>
          </a:p>
          <a:p>
            <a:r>
              <a:rPr lang="en-US" dirty="0">
                <a:hlinkClick r:id="rId4"/>
              </a:rPr>
              <a:t>http://jovilab.sinaapp.com/visualization/algorithms/strings/kmp</a:t>
            </a:r>
            <a:endParaRPr lang="en-US" dirty="0"/>
          </a:p>
        </p:txBody>
      </p:sp>
      <p:sp>
        <p:nvSpPr>
          <p:cNvPr id="4" name="Slide Number Placeholder 3"/>
          <p:cNvSpPr>
            <a:spLocks noGrp="1"/>
          </p:cNvSpPr>
          <p:nvPr>
            <p:ph type="sldNum" sz="quarter" idx="15"/>
          </p:nvPr>
        </p:nvSpPr>
        <p:spPr/>
        <p:txBody>
          <a:bodyPr/>
          <a:lstStyle/>
          <a:p>
            <a:fld id="{D46B8EC2-79DC-4D91-A125-9987AE897EFA}" type="slidenum">
              <a:rPr lang="en-US" smtClean="0"/>
              <a:t>21</a:t>
            </a:fld>
            <a:endParaRPr lang="en-US"/>
          </a:p>
        </p:txBody>
      </p:sp>
    </p:spTree>
    <p:extLst>
      <p:ext uri="{BB962C8B-B14F-4D97-AF65-F5344CB8AC3E}">
        <p14:creationId xmlns:p14="http://schemas.microsoft.com/office/powerpoint/2010/main" val="3983519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120"/>
            <a:ext cx="8530066" cy="1000720"/>
          </a:xfrm>
        </p:spPr>
        <p:style>
          <a:lnRef idx="1">
            <a:schemeClr val="accent1"/>
          </a:lnRef>
          <a:fillRef idx="3">
            <a:schemeClr val="accent1"/>
          </a:fillRef>
          <a:effectRef idx="2">
            <a:schemeClr val="accent1"/>
          </a:effectRef>
          <a:fontRef idx="minor">
            <a:schemeClr val="lt1"/>
          </a:fontRef>
        </p:style>
        <p:txBody>
          <a:bodyPr lIns="181289" tIns="90644" rIns="181289" bIns="90644">
            <a:normAutofit/>
          </a:bodyPr>
          <a:lstStyle/>
          <a:p>
            <a:pPr algn="ctr"/>
            <a:r>
              <a:rPr lang="en-US" sz="4800" dirty="0" smtClean="0"/>
              <a:t>Reference</a:t>
            </a:r>
            <a:endParaRPr lang="en-US" sz="4800" dirty="0"/>
          </a:p>
        </p:txBody>
      </p:sp>
      <p:sp>
        <p:nvSpPr>
          <p:cNvPr id="3" name="Text Placeholder 2"/>
          <p:cNvSpPr>
            <a:spLocks noGrp="1"/>
          </p:cNvSpPr>
          <p:nvPr>
            <p:ph type="body" idx="1"/>
          </p:nvPr>
        </p:nvSpPr>
        <p:spPr>
          <a:xfrm>
            <a:off x="638468" y="2367458"/>
            <a:ext cx="7759805" cy="1646746"/>
          </a:xfrm>
        </p:spPr>
        <p:txBody>
          <a:bodyPr lIns="181289" tIns="90644" rIns="181289" bIns="90644"/>
          <a:lstStyle/>
          <a:p>
            <a:r>
              <a:rPr lang="en-US" sz="3600" b="1" dirty="0"/>
              <a:t>Introduction to Algorithms</a:t>
            </a:r>
          </a:p>
          <a:p>
            <a:pPr lvl="1"/>
            <a:r>
              <a:rPr lang="en-US" dirty="0"/>
              <a:t>Thomas H. </a:t>
            </a:r>
            <a:r>
              <a:rPr lang="en-US" dirty="0" err="1"/>
              <a:t>Cormen</a:t>
            </a:r>
            <a:endParaRPr lang="en-US" dirty="0"/>
          </a:p>
          <a:p>
            <a:pPr lvl="1"/>
            <a:r>
              <a:rPr lang="en-US" dirty="0"/>
              <a:t>Chapter # </a:t>
            </a:r>
            <a:r>
              <a:rPr lang="en-US" dirty="0" smtClean="0"/>
              <a:t>32</a:t>
            </a:r>
            <a:endParaRPr lang="en-US" dirty="0"/>
          </a:p>
        </p:txBody>
      </p:sp>
      <p:sp>
        <p:nvSpPr>
          <p:cNvPr id="4" name="Slide Number Placeholder 3"/>
          <p:cNvSpPr>
            <a:spLocks noGrp="1"/>
          </p:cNvSpPr>
          <p:nvPr>
            <p:ph type="sldNum" sz="quarter" idx="15"/>
          </p:nvPr>
        </p:nvSpPr>
        <p:spPr/>
        <p:txBody>
          <a:bodyPr/>
          <a:lstStyle/>
          <a:p>
            <a:fld id="{D46B8EC2-79DC-4D91-A125-9987AE897EFA}" type="slidenum">
              <a:rPr lang="en-US" smtClean="0"/>
              <a:t>22</a:t>
            </a:fld>
            <a:endParaRPr lang="en-US"/>
          </a:p>
        </p:txBody>
      </p:sp>
    </p:spTree>
    <p:extLst>
      <p:ext uri="{BB962C8B-B14F-4D97-AF65-F5344CB8AC3E}">
        <p14:creationId xmlns:p14="http://schemas.microsoft.com/office/powerpoint/2010/main" val="1963744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KMP</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D46B8EC2-79DC-4D91-A125-9987AE897EFA}" type="slidenum">
              <a:rPr lang="en-US" smtClean="0"/>
              <a:t>3</a:t>
            </a:fld>
            <a:endParaRPr lang="en-US"/>
          </a:p>
        </p:txBody>
      </p:sp>
    </p:spTree>
    <p:extLst>
      <p:ext uri="{BB962C8B-B14F-4D97-AF65-F5344CB8AC3E}">
        <p14:creationId xmlns:p14="http://schemas.microsoft.com/office/powerpoint/2010/main" val="925969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4294967295"/>
          </p:nvPr>
        </p:nvSpPr>
        <p:spPr bwMode="auto">
          <a:xfrm>
            <a:off x="67056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2817C2-DD56-4B48-88ED-947F825066FC}" type="slidenum">
              <a:rPr lang="en-US"/>
              <a:pPr/>
              <a:t>4</a:t>
            </a:fld>
            <a:endParaRPr lang="en-US"/>
          </a:p>
        </p:txBody>
      </p:sp>
      <p:sp>
        <p:nvSpPr>
          <p:cNvPr id="45059" name="Rectangle 2"/>
          <p:cNvSpPr>
            <a:spLocks noGrp="1" noChangeArrowheads="1"/>
          </p:cNvSpPr>
          <p:nvPr>
            <p:ph type="title"/>
          </p:nvPr>
        </p:nvSpPr>
        <p:spPr/>
        <p:style>
          <a:lnRef idx="3">
            <a:schemeClr val="lt1"/>
          </a:lnRef>
          <a:fillRef idx="1">
            <a:schemeClr val="accent1"/>
          </a:fillRef>
          <a:effectRef idx="1">
            <a:schemeClr val="accent1"/>
          </a:effectRef>
          <a:fontRef idx="minor">
            <a:schemeClr val="lt1"/>
          </a:fontRef>
        </p:style>
        <p:txBody>
          <a:bodyPr/>
          <a:lstStyle/>
          <a:p>
            <a:pPr eaLnBrk="1" hangingPunct="1"/>
            <a:r>
              <a:rPr lang="en-US" dirty="0" smtClean="0"/>
              <a:t>Knuth-Morris-Pratt Algorithm</a:t>
            </a:r>
          </a:p>
        </p:txBody>
      </p:sp>
      <p:sp>
        <p:nvSpPr>
          <p:cNvPr id="73731" name="Rectangle 3"/>
          <p:cNvSpPr>
            <a:spLocks noGrp="1" noChangeArrowheads="1"/>
          </p:cNvSpPr>
          <p:nvPr>
            <p:ph type="body" idx="1"/>
          </p:nvPr>
        </p:nvSpPr>
        <p:spPr>
          <a:xfrm>
            <a:off x="445477" y="1482969"/>
            <a:ext cx="8077200" cy="5029200"/>
          </a:xfrm>
        </p:spPr>
        <p:txBody>
          <a:bodyPr>
            <a:normAutofit lnSpcReduction="10000"/>
          </a:bodyPr>
          <a:lstStyle/>
          <a:p>
            <a:pPr algn="just"/>
            <a:r>
              <a:rPr lang="en-US" dirty="0"/>
              <a:t>Searches for occurrences of a pattern x within a main text string </a:t>
            </a:r>
            <a:r>
              <a:rPr lang="en-US" dirty="0" smtClean="0"/>
              <a:t>y by </a:t>
            </a:r>
            <a:r>
              <a:rPr lang="en-US" dirty="0"/>
              <a:t>employing the simple observation</a:t>
            </a:r>
            <a:r>
              <a:rPr lang="en-US" b="1" dirty="0">
                <a:solidFill>
                  <a:srgbClr val="FF0000"/>
                </a:solidFill>
              </a:rPr>
              <a:t>: after a mismatch, the </a:t>
            </a:r>
            <a:r>
              <a:rPr lang="en-US" b="1" dirty="0" smtClean="0">
                <a:solidFill>
                  <a:srgbClr val="FF0000"/>
                </a:solidFill>
              </a:rPr>
              <a:t>word  itself </a:t>
            </a:r>
            <a:r>
              <a:rPr lang="en-US" b="1" dirty="0">
                <a:solidFill>
                  <a:srgbClr val="FF0000"/>
                </a:solidFill>
              </a:rPr>
              <a:t>allows us to determine where to begin the next match </a:t>
            </a:r>
            <a:r>
              <a:rPr lang="en-US" b="1" dirty="0" smtClean="0">
                <a:solidFill>
                  <a:srgbClr val="FF0000"/>
                </a:solidFill>
              </a:rPr>
              <a:t>to bypass </a:t>
            </a:r>
            <a:r>
              <a:rPr lang="en-US" b="1" dirty="0">
                <a:solidFill>
                  <a:srgbClr val="FF0000"/>
                </a:solidFill>
              </a:rPr>
              <a:t>re-examination of previously matched characters</a:t>
            </a:r>
          </a:p>
          <a:p>
            <a:r>
              <a:rPr lang="en-US" b="1" dirty="0" smtClean="0">
                <a:solidFill>
                  <a:srgbClr val="7030A0"/>
                </a:solidFill>
              </a:rPr>
              <a:t>Preprocessing </a:t>
            </a:r>
            <a:r>
              <a:rPr lang="en-US" b="1" dirty="0">
                <a:solidFill>
                  <a:srgbClr val="7030A0"/>
                </a:solidFill>
              </a:rPr>
              <a:t>phase: </a:t>
            </a:r>
            <a:r>
              <a:rPr lang="en-US" dirty="0"/>
              <a:t>O(m) space and time complexity</a:t>
            </a:r>
          </a:p>
          <a:p>
            <a:r>
              <a:rPr lang="en-US" b="1" dirty="0" smtClean="0">
                <a:solidFill>
                  <a:srgbClr val="7030A0"/>
                </a:solidFill>
              </a:rPr>
              <a:t>Searching </a:t>
            </a:r>
            <a:r>
              <a:rPr lang="en-US" b="1" dirty="0">
                <a:solidFill>
                  <a:srgbClr val="7030A0"/>
                </a:solidFill>
              </a:rPr>
              <a:t>phase</a:t>
            </a:r>
            <a:r>
              <a:rPr lang="en-US" dirty="0"/>
              <a:t>: </a:t>
            </a:r>
            <a:r>
              <a:rPr lang="en-US" dirty="0">
                <a:latin typeface="Times New Roman" panose="02020603050405020304" pitchFamily="18" charset="0"/>
                <a:cs typeface="Times New Roman" panose="02020603050405020304" pitchFamily="18" charset="0"/>
              </a:rPr>
              <a:t>Ѳ</a:t>
            </a:r>
            <a:r>
              <a:rPr lang="en-US" dirty="0" smtClean="0"/>
              <a:t>(n) </a:t>
            </a:r>
            <a:r>
              <a:rPr lang="en-US" dirty="0"/>
              <a:t>time complexity (</a:t>
            </a:r>
            <a:r>
              <a:rPr lang="en-US" dirty="0" smtClean="0"/>
              <a:t>independent from </a:t>
            </a:r>
            <a:r>
              <a:rPr lang="en-US" dirty="0"/>
              <a:t>the alphabet size</a:t>
            </a:r>
            <a:r>
              <a:rPr lang="en-US" dirty="0" smtClean="0"/>
              <a:t>)</a:t>
            </a:r>
          </a:p>
          <a:p>
            <a:r>
              <a:rPr lang="en-US" dirty="0" smtClean="0"/>
              <a:t>Runs </a:t>
            </a:r>
            <a:r>
              <a:rPr lang="en-US" b="0" dirty="0" smtClean="0"/>
              <a:t>in linear time.</a:t>
            </a:r>
          </a:p>
          <a:p>
            <a:r>
              <a:rPr lang="en-US" dirty="0"/>
              <a:t>The algorithm was invented in 1977 by Knuth and Pratt </a:t>
            </a:r>
            <a:r>
              <a:rPr lang="en-US" dirty="0" smtClean="0"/>
              <a:t>and independently </a:t>
            </a:r>
            <a:r>
              <a:rPr lang="en-US" dirty="0"/>
              <a:t>by Morris, but the three published it jointly</a:t>
            </a:r>
            <a:endParaRPr lang="en-US" b="0" dirty="0" smtClean="0"/>
          </a:p>
        </p:txBody>
      </p:sp>
    </p:spTree>
    <p:extLst>
      <p:ext uri="{BB962C8B-B14F-4D97-AF65-F5344CB8AC3E}">
        <p14:creationId xmlns:p14="http://schemas.microsoft.com/office/powerpoint/2010/main" val="643815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0"/>
            <a:ext cx="5767388"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8179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4800"/>
            <a:ext cx="5505450" cy="589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2854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4294967295"/>
          </p:nvPr>
        </p:nvSpPr>
        <p:spPr bwMode="auto">
          <a:xfrm>
            <a:off x="7924800" y="5715000"/>
            <a:ext cx="838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6E92761-04B2-47FC-9E76-162FAAE3B0D2}" type="slidenum">
              <a:rPr lang="en-US">
                <a:solidFill>
                  <a:schemeClr val="bg1"/>
                </a:solidFill>
              </a:rPr>
              <a:pPr/>
              <a:t>7</a:t>
            </a:fld>
            <a:endParaRPr lang="en-US">
              <a:solidFill>
                <a:schemeClr val="bg1"/>
              </a:solidFill>
            </a:endParaRPr>
          </a:p>
        </p:txBody>
      </p:sp>
      <p:sp>
        <p:nvSpPr>
          <p:cNvPr id="46083" name="Rectangle 2"/>
          <p:cNvSpPr>
            <a:spLocks noGrp="1" noChangeArrowheads="1"/>
          </p:cNvSpPr>
          <p:nvPr>
            <p:ph type="title"/>
          </p:nvPr>
        </p:nvSpPr>
        <p:spPr/>
        <p:txBody>
          <a:bodyPr/>
          <a:lstStyle/>
          <a:p>
            <a:pPr eaLnBrk="1" hangingPunct="1"/>
            <a:r>
              <a:rPr lang="en-US" smtClean="0"/>
              <a:t>Prefix Function </a:t>
            </a:r>
            <a:r>
              <a:rPr lang="el-GR" smtClean="0">
                <a:cs typeface="Arial" charset="0"/>
              </a:rPr>
              <a:t>π</a:t>
            </a:r>
            <a:endParaRPr lang="en-US" smtClean="0">
              <a:cs typeface="Arial" charset="0"/>
            </a:endParaRPr>
          </a:p>
        </p:txBody>
      </p:sp>
      <p:sp>
        <p:nvSpPr>
          <p:cNvPr id="74755" name="Rectangle 3"/>
          <p:cNvSpPr>
            <a:spLocks noGrp="1" noChangeArrowheads="1"/>
          </p:cNvSpPr>
          <p:nvPr>
            <p:ph type="body" idx="1"/>
          </p:nvPr>
        </p:nvSpPr>
        <p:spPr>
          <a:xfrm>
            <a:off x="0" y="1524000"/>
            <a:ext cx="9144000" cy="5105400"/>
          </a:xfrm>
        </p:spPr>
        <p:txBody>
          <a:bodyPr/>
          <a:lstStyle/>
          <a:p>
            <a:pPr eaLnBrk="1" hangingPunct="1"/>
            <a:r>
              <a:rPr lang="en-US" b="0" smtClean="0">
                <a:cs typeface="Arial" charset="0"/>
              </a:rPr>
              <a:t>The prefix function </a:t>
            </a:r>
            <a:r>
              <a:rPr lang="el-GR" b="0" i="1" smtClean="0">
                <a:cs typeface="Arial" charset="0"/>
              </a:rPr>
              <a:t>π</a:t>
            </a:r>
            <a:r>
              <a:rPr lang="en-US" b="0" i="1" smtClean="0">
                <a:cs typeface="Arial" charset="0"/>
              </a:rPr>
              <a:t> </a:t>
            </a:r>
            <a:r>
              <a:rPr lang="en-US" b="0" smtClean="0">
                <a:cs typeface="Arial" charset="0"/>
              </a:rPr>
              <a:t>for a pattern holds knowledge about how the pattern matches against shifts of itself.</a:t>
            </a:r>
          </a:p>
          <a:p>
            <a:pPr eaLnBrk="1" hangingPunct="1"/>
            <a:endParaRPr lang="en-US" b="0" smtClean="0">
              <a:cs typeface="Arial" charset="0"/>
            </a:endParaRPr>
          </a:p>
          <a:p>
            <a:pPr eaLnBrk="1" hangingPunct="1"/>
            <a:r>
              <a:rPr lang="en-US" b="0" smtClean="0">
                <a:cs typeface="Arial" charset="0"/>
              </a:rPr>
              <a:t>This info. can be used to avoid testing useless shifts that the naïve algorithm does</a:t>
            </a:r>
          </a:p>
          <a:p>
            <a:pPr eaLnBrk="1" hangingPunct="1"/>
            <a:endParaRPr lang="en-US" b="0" smtClean="0">
              <a:cs typeface="Arial" charset="0"/>
            </a:endParaRPr>
          </a:p>
          <a:p>
            <a:pPr eaLnBrk="1" hangingPunct="1"/>
            <a:r>
              <a:rPr lang="el-GR" b="0" i="1" smtClean="0">
                <a:cs typeface="Arial" charset="0"/>
              </a:rPr>
              <a:t>π</a:t>
            </a:r>
            <a:r>
              <a:rPr lang="en-US" b="0" i="1" smtClean="0">
                <a:cs typeface="Arial" charset="0"/>
              </a:rPr>
              <a:t> </a:t>
            </a:r>
            <a:r>
              <a:rPr lang="en-US" b="0" smtClean="0">
                <a:cs typeface="Arial" charset="0"/>
              </a:rPr>
              <a:t>contains only </a:t>
            </a:r>
            <a:r>
              <a:rPr lang="en-US" b="0" i="1" smtClean="0">
                <a:cs typeface="Arial" charset="0"/>
              </a:rPr>
              <a:t>m </a:t>
            </a:r>
            <a:r>
              <a:rPr lang="en-US" b="0" smtClean="0">
                <a:cs typeface="Arial" charset="0"/>
              </a:rPr>
              <a:t>entries, where as </a:t>
            </a:r>
            <a:r>
              <a:rPr lang="el-GR" b="0" i="1" smtClean="0">
                <a:cs typeface="Arial" charset="0"/>
              </a:rPr>
              <a:t>δ</a:t>
            </a:r>
            <a:r>
              <a:rPr lang="en-US" b="0" i="1" smtClean="0">
                <a:cs typeface="Arial" charset="0"/>
              </a:rPr>
              <a:t> </a:t>
            </a:r>
            <a:r>
              <a:rPr lang="en-US" b="0" smtClean="0">
                <a:cs typeface="Arial" charset="0"/>
              </a:rPr>
              <a:t>is a table</a:t>
            </a:r>
            <a:r>
              <a:rPr lang="en-US" b="0" i="1" smtClean="0">
                <a:cs typeface="Arial" charset="0"/>
              </a:rPr>
              <a:t> </a:t>
            </a:r>
            <a:r>
              <a:rPr lang="en-US" b="0" smtClean="0">
                <a:cs typeface="Arial" charset="0"/>
              </a:rPr>
              <a:t>of</a:t>
            </a:r>
            <a:r>
              <a:rPr lang="en-US" b="0" i="1" smtClean="0">
                <a:cs typeface="Arial" charset="0"/>
              </a:rPr>
              <a:t> m|∑| = md </a:t>
            </a:r>
            <a:r>
              <a:rPr lang="en-US" b="0" smtClean="0">
                <a:cs typeface="Arial" charset="0"/>
              </a:rPr>
              <a:t>entries</a:t>
            </a:r>
          </a:p>
        </p:txBody>
      </p:sp>
    </p:spTree>
    <p:extLst>
      <p:ext uri="{BB962C8B-B14F-4D97-AF65-F5344CB8AC3E}">
        <p14:creationId xmlns:p14="http://schemas.microsoft.com/office/powerpoint/2010/main" val="4228641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098" y="228601"/>
            <a:ext cx="6276702" cy="653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191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Prefix function</a:t>
            </a:r>
          </a:p>
        </p:txBody>
      </p:sp>
      <p:sp>
        <p:nvSpPr>
          <p:cNvPr id="47107" name="Content Placeholder 2"/>
          <p:cNvSpPr>
            <a:spLocks noGrp="1"/>
          </p:cNvSpPr>
          <p:nvPr>
            <p:ph idx="1"/>
          </p:nvPr>
        </p:nvSpPr>
        <p:spPr/>
        <p:txBody>
          <a:bodyPr/>
          <a:lstStyle/>
          <a:p>
            <a:endParaRPr lang="en-US" smtClean="0"/>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14400"/>
            <a:ext cx="419100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9" name="Text Box 7"/>
          <p:cNvSpPr txBox="1">
            <a:spLocks noChangeArrowheads="1"/>
          </p:cNvSpPr>
          <p:nvPr/>
        </p:nvSpPr>
        <p:spPr bwMode="auto">
          <a:xfrm>
            <a:off x="4572000" y="1295400"/>
            <a:ext cx="37338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n-US" sz="2000"/>
              <a:t>If we precompute prefix function of  P (against itself), then whenever a mismatch occurs, the prefix function can determine which shift(s) are invalid and directly ruled out. So move directly to the shift which is potentially valid. However, there is no need to compare these characters again since they are equal.</a:t>
            </a:r>
          </a:p>
        </p:txBody>
      </p:sp>
      <p:sp>
        <p:nvSpPr>
          <p:cNvPr id="47110" name="TextBox 5"/>
          <p:cNvSpPr txBox="1">
            <a:spLocks noChangeArrowheads="1"/>
          </p:cNvSpPr>
          <p:nvPr/>
        </p:nvSpPr>
        <p:spPr bwMode="auto">
          <a:xfrm>
            <a:off x="923925" y="6167438"/>
            <a:ext cx="1363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Fig 32.10</a:t>
            </a:r>
          </a:p>
        </p:txBody>
      </p:sp>
    </p:spTree>
    <p:extLst>
      <p:ext uri="{BB962C8B-B14F-4D97-AF65-F5344CB8AC3E}">
        <p14:creationId xmlns:p14="http://schemas.microsoft.com/office/powerpoint/2010/main" val="32579604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2947</TotalTime>
  <Words>852</Words>
  <Application>Microsoft Office PowerPoint</Application>
  <PresentationFormat>On-screen Show (4:3)</PresentationFormat>
  <Paragraphs>70</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Schoolbook</vt:lpstr>
      <vt:lpstr>Times New Roman</vt:lpstr>
      <vt:lpstr>Wingdings</vt:lpstr>
      <vt:lpstr>Wingdings 2</vt:lpstr>
      <vt:lpstr>Oriel</vt:lpstr>
      <vt:lpstr>String Matching</vt:lpstr>
      <vt:lpstr>PowerPoint Presentation</vt:lpstr>
      <vt:lpstr>KMP</vt:lpstr>
      <vt:lpstr>Knuth-Morris-Pratt Algorithm</vt:lpstr>
      <vt:lpstr>PowerPoint Presentation</vt:lpstr>
      <vt:lpstr>PowerPoint Presentation</vt:lpstr>
      <vt:lpstr>Prefix Function π</vt:lpstr>
      <vt:lpstr>PowerPoint Presentation</vt:lpstr>
      <vt:lpstr>Prefix function</vt:lpstr>
      <vt:lpstr>Prefix function</vt:lpstr>
      <vt:lpstr>Prefix Function π</vt:lpstr>
      <vt:lpstr>Prefix Function π</vt:lpstr>
      <vt:lpstr>Prefix Function π</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Visualizaers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admin</dc:creator>
  <cp:lastModifiedBy>Windows User</cp:lastModifiedBy>
  <cp:revision>150</cp:revision>
  <dcterms:created xsi:type="dcterms:W3CDTF">2020-04-05T17:03:17Z</dcterms:created>
  <dcterms:modified xsi:type="dcterms:W3CDTF">2022-10-18T06:19:46Z</dcterms:modified>
</cp:coreProperties>
</file>