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462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4" r:id="rId16"/>
    <p:sldId id="44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11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A30D-F538-4EBD-912F-1808A0DA29D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1714-DE9E-4352-A7E7-33E74F8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B685E92-1354-488D-B889-041F8F3B3C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6134A4B5-780F-4728-8CA3-F4956D3B0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64C0E3C-1420-47CC-B9EC-0130B8B83D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8A38E2-2F81-435A-862B-78232FC9931C}" type="slidenum">
              <a:rPr lang="en-US" altLang="en-PK"/>
              <a:pPr/>
              <a:t>3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55100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A46D81DA-5779-4BA0-8410-28219EA2E1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335E9B6C-4547-49AB-8919-5CE50540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9FE2D76F-5FEE-4FE8-88DA-35E35F3154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B89D8C-3520-4B45-8EA1-005D4C31A3B8}" type="slidenum">
              <a:rPr lang="en-US" altLang="en-PK"/>
              <a:pPr/>
              <a:t>4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1295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CD00A21D-5E0C-4425-B49B-BA32B79FBD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99020E62-8C15-4092-BB1C-71667EF55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FB7CB986-7566-4F46-BB95-4DF091AA8B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AFFF9F-45B1-456C-8F29-4078AF28D8CC}" type="slidenum">
              <a:rPr lang="en-US" altLang="en-PK"/>
              <a:pPr/>
              <a:t>5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34747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731418DB-1BE6-4325-BFFB-546BE523CE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01BCE03-EDA9-4F25-B31D-4FEDC06A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3D7C8C6-3819-43B5-8541-4B051D6CE0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DCFA93-ABD3-4A4F-AB2D-14A3D6395B5C}" type="slidenum">
              <a:rPr lang="en-US" altLang="en-PK"/>
              <a:pPr/>
              <a:t>7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2802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DB5967D8-22CB-4E41-8BDC-F31E2E18E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B309364F-C8E9-4699-BDDB-0F510C0C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34E19FC4-9B1A-40B3-9C40-6141F8268A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A40A0C-5751-48C7-B5CD-65A0E8E71C50}" type="slidenum">
              <a:rPr lang="en-US" altLang="en-PK"/>
              <a:pPr/>
              <a:t>8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53584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B30E3BC4-B5B0-4860-A204-D331D51932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2FA33AAC-D2F8-4968-9E36-48A3A1D1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C2F28DE2-A59A-4CE2-8D1F-B9597E7069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E81987-5066-4BE4-9EC6-5883529D1246}" type="slidenum">
              <a:rPr lang="en-US" altLang="en-PK"/>
              <a:pPr/>
              <a:t>9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14672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DF92057A-25F2-41A5-891F-98BC6CE2F0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3AB725C1-97BA-43E1-83E9-80460F4A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Times New Roman" panose="02020603050405020304" pitchFamily="18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E54719EF-9091-400A-ACC6-3CC085AA75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A1BA48-9212-41E1-AF16-52C583964B49}" type="slidenum">
              <a:rPr lang="en-US" altLang="en-PK"/>
              <a:pPr/>
              <a:t>10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26611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4DE6D3-6F92-4847-BD98-543358005EA9}" type="datetime1">
              <a:rPr lang="en-US" smtClean="0"/>
              <a:t>10/18/2022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4A6C-C75B-46FB-ACD2-86C9CFBD4320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839C-E941-4F8E-A062-7572F36B23DA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8BF37A-6ECC-42D8-A5C3-51B7C00DF1B6}" type="datetime1">
              <a:rPr lang="en-US" smtClean="0"/>
              <a:t>10/18/2022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155721-DDAA-4376-9293-ECA18A447657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A1FF-C3B1-4D39-B43C-1789DFDBC936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932E-1011-4380-B703-45CC05B84844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62A9F5-AD55-4863-8BBB-3F0619E05718}" type="datetime1">
              <a:rPr lang="en-US" smtClean="0"/>
              <a:t>10/18/2022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A88E-FD21-41CE-9023-4EA799681F71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A9F232-596F-4A84-AC31-306F3A6B5850}" type="datetime1">
              <a:rPr lang="en-US" smtClean="0"/>
              <a:t>10/18/2022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050FC3-209C-4069-956D-85DF02B1FA57}" type="datetime1">
              <a:rPr lang="en-US" smtClean="0"/>
              <a:t>10/18/2022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E188A-3128-4351-8B91-F903CD70F68A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479" y="838200"/>
            <a:ext cx="6172200" cy="18943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/>
              <a:t>String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124200"/>
            <a:ext cx="6400800" cy="14334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PK" sz="3200" dirty="0"/>
              <a:t>String Matching with finite automata</a:t>
            </a:r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33600" y="4724400"/>
            <a:ext cx="6629400" cy="1672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/>
              <a:t>Design and Analysis of </a:t>
            </a:r>
            <a:r>
              <a:rPr lang="en-US" sz="3200" b="0" dirty="0" smtClean="0"/>
              <a:t>Algorithm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97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B644F35-AC65-446F-82CB-5C76BE890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String Matching Automata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A96EB05-3B92-42C1-9B80-CB67C876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(x) = m if an only if P is a suffix of x</a:t>
            </a:r>
          </a:p>
          <a:p>
            <a:pPr eaLnBrk="1" hangingPunct="1"/>
            <a:endParaRPr lang="en-US" altLang="en-PK" b="0" i="1">
              <a:sym typeface="Symbol" panose="05050102010706020507" pitchFamily="18" charset="2"/>
            </a:endParaRPr>
          </a:p>
          <a:p>
            <a:pPr eaLnBrk="1" hangingPunct="1"/>
            <a:r>
              <a:rPr lang="en-US" altLang="en-PK" b="0">
                <a:sym typeface="Symbol" panose="05050102010706020507" pitchFamily="18" charset="2"/>
              </a:rPr>
              <a:t>String Matching Automaton corresponding to a given pattern is defined as:</a:t>
            </a:r>
          </a:p>
          <a:p>
            <a:pPr eaLnBrk="1" hangingPunct="1"/>
            <a:endParaRPr lang="en-US" altLang="en-PK" b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PK" b="0">
                <a:sym typeface="Symbol" panose="05050102010706020507" pitchFamily="18" charset="2"/>
              </a:rPr>
              <a:t>State Set Q = { 0, 1, 2, ….. M}</a:t>
            </a:r>
          </a:p>
          <a:p>
            <a:pPr lvl="1" eaLnBrk="1" hangingPunct="1"/>
            <a:r>
              <a:rPr lang="en-US" altLang="en-PK" b="0">
                <a:sym typeface="Symbol" panose="05050102010706020507" pitchFamily="18" charset="2"/>
              </a:rPr>
              <a:t>Transition function</a:t>
            </a:r>
          </a:p>
          <a:p>
            <a:pPr lvl="2" eaLnBrk="1" hangingPunct="1"/>
            <a:r>
              <a:rPr lang="el-GR" altLang="en-PK" sz="3200" b="0" i="1">
                <a:cs typeface="Arial" panose="020B0604020202020204" pitchFamily="34" charset="0"/>
              </a:rPr>
              <a:t>δ</a:t>
            </a:r>
            <a:r>
              <a:rPr lang="en-US" altLang="en-PK" sz="3200" b="0" i="1">
                <a:cs typeface="Arial" panose="020B0604020202020204" pitchFamily="34" charset="0"/>
              </a:rPr>
              <a:t>(</a:t>
            </a:r>
            <a:r>
              <a:rPr lang="en-US" altLang="en-PK" sz="3200" b="0" i="1">
                <a:sym typeface="Symbol" panose="05050102010706020507" pitchFamily="18" charset="2"/>
              </a:rPr>
              <a:t>q, a)</a:t>
            </a:r>
            <a:r>
              <a:rPr lang="en-US" altLang="en-PK" sz="3200" b="0">
                <a:sym typeface="Symbol" panose="05050102010706020507" pitchFamily="18" charset="2"/>
              </a:rPr>
              <a:t> = </a:t>
            </a:r>
            <a:r>
              <a:rPr lang="en-US" altLang="en-PK" sz="3200" b="0" i="1">
                <a:sym typeface="Symbol" panose="05050102010706020507" pitchFamily="18" charset="2"/>
              </a:rPr>
              <a:t>(P</a:t>
            </a:r>
            <a:r>
              <a:rPr lang="en-US" altLang="en-PK" sz="3200" b="0" i="1" baseline="-25000">
                <a:sym typeface="Symbol" panose="05050102010706020507" pitchFamily="18" charset="2"/>
              </a:rPr>
              <a:t>q</a:t>
            </a:r>
            <a:r>
              <a:rPr lang="en-US" altLang="en-PK" sz="3200" b="0" i="1">
                <a:sym typeface="Symbol" panose="05050102010706020507" pitchFamily="18" charset="2"/>
              </a:rPr>
              <a:t>a) </a:t>
            </a:r>
          </a:p>
          <a:p>
            <a:pPr lvl="1" eaLnBrk="1" hangingPunct="1"/>
            <a:endParaRPr lang="en-US" altLang="en-PK" sz="3600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65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0E6DFF4-0767-40C0-8263-875DDD4F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168314C-A5B3-4600-A459-9214D98C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altLang="en-PK"/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EAC51F4E-D251-44C8-A176-C6E75C8A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595313"/>
            <a:ext cx="724852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4">
            <a:extLst>
              <a:ext uri="{FF2B5EF4-FFF2-40B4-BE49-F238E27FC236}">
                <a16:creationId xmlns:a16="http://schemas.microsoft.com/office/drawing/2014/main" id="{FEE24619-96B4-49A6-8A04-964F7C3DE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6167438"/>
            <a:ext cx="1211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PK"/>
              <a:t>Fig 32.7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D4BB5-27F3-45C7-B553-5B8EA634E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200" y="3214687"/>
            <a:ext cx="1952625" cy="4286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55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DD1D91C-3D40-4146-965B-00446B7F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String Matching Automata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CEB4E43-D8C4-423D-BD84-62C7D28B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PK" sz="1800"/>
              <a:t>Figure 32.7 (a) </a:t>
            </a:r>
            <a:r>
              <a:rPr lang="en-US" altLang="en-PK" sz="1800" b="0"/>
              <a:t>A state-transition diagram for the string-matching automaton that accepts all strings ending in the string ababaca. State 0 is the start state, and state 7 (shown blackened) is the only accepting state. A directed edge from state </a:t>
            </a:r>
            <a:r>
              <a:rPr lang="en-US" altLang="en-PK" sz="1800" b="0" i="1"/>
              <a:t>i </a:t>
            </a:r>
            <a:r>
              <a:rPr lang="en-US" altLang="en-PK" sz="1800" b="0"/>
              <a:t>to state </a:t>
            </a:r>
            <a:r>
              <a:rPr lang="en-US" altLang="en-PK" sz="1800" b="0" i="1"/>
              <a:t>j </a:t>
            </a:r>
            <a:r>
              <a:rPr lang="en-US" altLang="en-PK" sz="1800" b="0"/>
              <a:t>labeled </a:t>
            </a:r>
            <a:r>
              <a:rPr lang="en-US" altLang="en-PK" sz="1800" b="0" i="1"/>
              <a:t>a </a:t>
            </a:r>
            <a:r>
              <a:rPr lang="en-US" altLang="en-PK" sz="1800" b="0"/>
              <a:t>represents </a:t>
            </a:r>
            <a:r>
              <a:rPr lang="en-US" altLang="en-PK" sz="1800" b="0" i="1"/>
              <a:t>δ(i, a) </a:t>
            </a:r>
            <a:r>
              <a:rPr lang="en-US" altLang="en-PK" sz="1800" b="0"/>
              <a:t>= </a:t>
            </a:r>
            <a:r>
              <a:rPr lang="en-US" altLang="en-PK" sz="1800" b="0" i="1"/>
              <a:t>j</a:t>
            </a:r>
            <a:r>
              <a:rPr lang="en-US" altLang="en-PK" sz="1800" b="0"/>
              <a:t>. The right-going edges forming the “spine” of the automaton, shown heavy in the figure, correspond to successful matches between pattern and input characters. The left-going edges correspond to failing matches. Some edges corresponding to failing matches are not shown; by convention, if a state </a:t>
            </a:r>
            <a:r>
              <a:rPr lang="en-US" altLang="en-PK" sz="1800" b="0" i="1"/>
              <a:t>I </a:t>
            </a:r>
            <a:r>
              <a:rPr lang="en-US" altLang="en-PK" sz="1800" b="0"/>
              <a:t>has no outgoing edge labeled </a:t>
            </a:r>
            <a:r>
              <a:rPr lang="en-US" altLang="en-PK" sz="1800" b="0" i="1"/>
              <a:t>a </a:t>
            </a:r>
            <a:r>
              <a:rPr lang="en-US" altLang="en-PK" sz="1800" b="0"/>
              <a:t>for some </a:t>
            </a:r>
            <a:r>
              <a:rPr lang="en-US" altLang="en-PK" sz="1800" b="0" i="1"/>
              <a:t>a </a:t>
            </a:r>
            <a:r>
              <a:rPr lang="en-US" altLang="en-PK" sz="1800" b="0"/>
              <a:t>∈ , then </a:t>
            </a:r>
            <a:r>
              <a:rPr lang="en-US" altLang="en-PK" sz="1800" b="0" i="1"/>
              <a:t>δ(i, a) </a:t>
            </a:r>
            <a:r>
              <a:rPr lang="en-US" altLang="en-PK" sz="1800" b="0"/>
              <a:t>= 0. </a:t>
            </a:r>
            <a:r>
              <a:rPr lang="en-US" altLang="en-PK" sz="1800"/>
              <a:t>(b) </a:t>
            </a:r>
            <a:r>
              <a:rPr lang="en-US" altLang="en-PK" sz="1800" b="0"/>
              <a:t>The corresponding transition function </a:t>
            </a:r>
            <a:r>
              <a:rPr lang="en-US" altLang="en-PK" sz="1800" b="0" i="1"/>
              <a:t>δ</a:t>
            </a:r>
            <a:r>
              <a:rPr lang="en-US" altLang="en-PK" sz="1800" b="0"/>
              <a:t>, and the pattern string </a:t>
            </a:r>
            <a:r>
              <a:rPr lang="en-US" altLang="en-PK" sz="1800" b="0" i="1"/>
              <a:t>P </a:t>
            </a:r>
            <a:r>
              <a:rPr lang="en-US" altLang="en-PK" sz="1800" b="0"/>
              <a:t>= ababaca. The entries corresponding to successful matches between pattern and input characters are shown shaded. </a:t>
            </a:r>
            <a:r>
              <a:rPr lang="en-US" altLang="en-PK" sz="1800"/>
              <a:t>(c) </a:t>
            </a:r>
            <a:r>
              <a:rPr lang="en-US" altLang="en-PK" sz="1800" b="0"/>
              <a:t>The operation of the automaton on the text </a:t>
            </a:r>
            <a:r>
              <a:rPr lang="en-US" altLang="en-PK" sz="1800" b="0" i="1"/>
              <a:t>T </a:t>
            </a:r>
            <a:r>
              <a:rPr lang="en-US" altLang="en-PK" sz="1800" b="0"/>
              <a:t>= abababacaba. Under each text character </a:t>
            </a:r>
            <a:r>
              <a:rPr lang="en-US" altLang="en-PK" sz="1800" b="0" i="1"/>
              <a:t>T </a:t>
            </a:r>
            <a:r>
              <a:rPr lang="en-US" altLang="en-PK" sz="1800" b="0"/>
              <a:t>[</a:t>
            </a:r>
            <a:r>
              <a:rPr lang="en-US" altLang="en-PK" sz="1800" b="0" i="1"/>
              <a:t>i </a:t>
            </a:r>
            <a:r>
              <a:rPr lang="en-US" altLang="en-PK" sz="1800" b="0"/>
              <a:t>] is given the state </a:t>
            </a:r>
            <a:r>
              <a:rPr lang="en-US" altLang="en-PK" sz="1800" b="0" i="1"/>
              <a:t>φ(Ti ) </a:t>
            </a:r>
            <a:r>
              <a:rPr lang="en-US" altLang="en-PK" sz="1800" b="0"/>
              <a:t>the automaton is in after processing the prefix </a:t>
            </a:r>
            <a:r>
              <a:rPr lang="en-US" altLang="en-PK" sz="1800" b="0" i="1"/>
              <a:t>Ti </a:t>
            </a:r>
            <a:r>
              <a:rPr lang="en-US" altLang="en-PK" sz="1800" b="0"/>
              <a:t>. One occurrence of the pattern is found, ending in position 9.</a:t>
            </a:r>
            <a:endParaRPr lang="en-US" altLang="en-PK" sz="1800"/>
          </a:p>
        </p:txBody>
      </p:sp>
    </p:spTree>
    <p:extLst>
      <p:ext uri="{BB962C8B-B14F-4D97-AF65-F5344CB8AC3E}">
        <p14:creationId xmlns:p14="http://schemas.microsoft.com/office/powerpoint/2010/main" val="2918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7EB5B1FC-0D09-4898-B422-42F82AD1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819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8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CE22D668-7091-4BD7-AA1F-07A4544D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9056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CE22D668-7091-4BD7-AA1F-07A4544D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775"/>
            <a:ext cx="69056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22" y="3962400"/>
            <a:ext cx="7729728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4547821"/>
            <a:ext cx="5349485" cy="328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200" y="50292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inner </a:t>
            </a:r>
            <a:r>
              <a:rPr lang="en-US" b="1" dirty="0">
                <a:latin typeface="Times-Bold"/>
              </a:rPr>
              <a:t>repeat </a:t>
            </a:r>
            <a:r>
              <a:rPr lang="en-US" dirty="0">
                <a:latin typeface="Times-Roman"/>
              </a:rPr>
              <a:t>loop can </a:t>
            </a:r>
            <a:r>
              <a:rPr lang="en-US" dirty="0" smtClean="0">
                <a:latin typeface="Times-Roman"/>
              </a:rPr>
              <a:t>run at </a:t>
            </a:r>
            <a:r>
              <a:rPr lang="en-US" dirty="0">
                <a:latin typeface="Times-Roman"/>
              </a:rPr>
              <a:t>most </a:t>
            </a:r>
            <a:r>
              <a:rPr lang="en-US" dirty="0" smtClean="0">
                <a:latin typeface="MT2MIT"/>
              </a:rPr>
              <a:t>m+1 </a:t>
            </a:r>
            <a:r>
              <a:rPr lang="en-US" dirty="0">
                <a:latin typeface="Times-Roman"/>
              </a:rPr>
              <a:t>times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6386" y="5514201"/>
            <a:ext cx="58270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and the </a:t>
            </a:r>
            <a:r>
              <a:rPr lang="en-US" sz="2000" dirty="0">
                <a:latin typeface="Times-Roman"/>
              </a:rPr>
              <a:t>test </a:t>
            </a:r>
            <a:r>
              <a:rPr lang="en-US" sz="2000" dirty="0" err="1">
                <a:latin typeface="MT2MIT"/>
              </a:rPr>
              <a:t>P</a:t>
            </a:r>
            <a:r>
              <a:rPr lang="en-US" sz="2000" dirty="0" err="1">
                <a:latin typeface="MT2MIS"/>
              </a:rPr>
              <a:t>k</a:t>
            </a:r>
            <a:r>
              <a:rPr lang="en-US" sz="2000" dirty="0">
                <a:latin typeface="MT2MIS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╛</a:t>
            </a:r>
            <a:r>
              <a:rPr lang="en-US" sz="2000" dirty="0" smtClean="0">
                <a:latin typeface="LASY10"/>
              </a:rPr>
              <a:t> </a:t>
            </a:r>
            <a:r>
              <a:rPr lang="en-US" sz="2000" dirty="0" err="1">
                <a:latin typeface="MT2MIT"/>
              </a:rPr>
              <a:t>P</a:t>
            </a:r>
            <a:r>
              <a:rPr lang="en-US" sz="2000" dirty="0" err="1">
                <a:latin typeface="MT2MIS"/>
              </a:rPr>
              <a:t>q</a:t>
            </a:r>
            <a:r>
              <a:rPr lang="en-US" sz="2000" dirty="0" err="1">
                <a:latin typeface="MT2MIT"/>
              </a:rPr>
              <a:t>a</a:t>
            </a:r>
            <a:r>
              <a:rPr lang="en-US" sz="20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on line 7 can require comparing </a:t>
            </a:r>
            <a:r>
              <a:rPr lang="en-US" dirty="0" smtClean="0">
                <a:latin typeface="Times-Roman"/>
              </a:rPr>
              <a:t>up </a:t>
            </a:r>
            <a:r>
              <a:rPr lang="en-US" dirty="0"/>
              <a:t>to m characters</a:t>
            </a:r>
          </a:p>
        </p:txBody>
      </p:sp>
    </p:spTree>
    <p:extLst>
      <p:ext uri="{BB962C8B-B14F-4D97-AF65-F5344CB8AC3E}">
        <p14:creationId xmlns:p14="http://schemas.microsoft.com/office/powerpoint/2010/main" val="28693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0120"/>
            <a:ext cx="8530066" cy="10007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289" tIns="90644" rIns="181289" bIns="90644">
            <a:normAutofit/>
          </a:bodyPr>
          <a:lstStyle/>
          <a:p>
            <a:pPr algn="ctr"/>
            <a:r>
              <a:rPr lang="en-US" sz="4800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468" y="2367458"/>
            <a:ext cx="7759805" cy="1646746"/>
          </a:xfrm>
        </p:spPr>
        <p:txBody>
          <a:bodyPr lIns="181289" tIns="90644" rIns="181289" bIns="90644"/>
          <a:lstStyle/>
          <a:p>
            <a:r>
              <a:rPr lang="en-US" sz="3600" b="1" dirty="0"/>
              <a:t>Introduction to Algorithms</a:t>
            </a:r>
          </a:p>
          <a:p>
            <a:pPr lvl="1"/>
            <a:r>
              <a:rPr lang="en-US" dirty="0"/>
              <a:t>Thomas H. </a:t>
            </a:r>
            <a:r>
              <a:rPr lang="en-US" dirty="0" err="1"/>
              <a:t>Cormen</a:t>
            </a:r>
            <a:endParaRPr lang="en-US" dirty="0"/>
          </a:p>
          <a:p>
            <a:pPr lvl="1"/>
            <a:r>
              <a:rPr lang="en-US" dirty="0"/>
              <a:t>Chapter #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8448-A05B-496F-8FBD-50A8F415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17334"/>
            <a:ext cx="7467600" cy="1143000"/>
          </a:xfrm>
        </p:spPr>
        <p:txBody>
          <a:bodyPr/>
          <a:lstStyle/>
          <a:p>
            <a:r>
              <a:rPr lang="en-US" b="1" dirty="0"/>
              <a:t>finite-state automaton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5F82-7B5E-421F-BB13-5347E07FD4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9972" y="992124"/>
            <a:ext cx="8281416" cy="4873752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>
                <a:solidFill>
                  <a:srgbClr val="FF0000"/>
                </a:solidFill>
              </a:rPr>
              <a:t>finite-state machine (FSM) </a:t>
            </a:r>
            <a:r>
              <a:rPr lang="en-US" dirty="0"/>
              <a:t>or </a:t>
            </a:r>
            <a:r>
              <a:rPr lang="en-US" b="1" dirty="0"/>
              <a:t>finite-state automaton</a:t>
            </a:r>
            <a:r>
              <a:rPr lang="en-US" dirty="0"/>
              <a:t> (</a:t>
            </a:r>
            <a:r>
              <a:rPr lang="en-US" b="1" dirty="0"/>
              <a:t>FSA</a:t>
            </a:r>
            <a:r>
              <a:rPr lang="en-US" dirty="0"/>
              <a:t>, plural: </a:t>
            </a:r>
            <a:r>
              <a:rPr lang="en-US" i="1" dirty="0"/>
              <a:t>automata</a:t>
            </a:r>
            <a:r>
              <a:rPr lang="en-US" dirty="0"/>
              <a:t>), </a:t>
            </a:r>
            <a:r>
              <a:rPr lang="en-US" b="1" dirty="0">
                <a:solidFill>
                  <a:srgbClr val="FF0000"/>
                </a:solidFill>
              </a:rPr>
              <a:t>finite automaton</a:t>
            </a:r>
            <a:r>
              <a:rPr lang="en-US" dirty="0"/>
              <a:t>, or simply a </a:t>
            </a:r>
            <a:r>
              <a:rPr lang="en-US" b="1" dirty="0"/>
              <a:t>state machine</a:t>
            </a:r>
            <a:r>
              <a:rPr lang="en-US" dirty="0"/>
              <a:t>, is a mathematical model of computation. </a:t>
            </a:r>
          </a:p>
          <a:p>
            <a:r>
              <a:rPr lang="en-US" dirty="0"/>
              <a:t>It is an abstract machine that can be in exactly one of a finite number of </a:t>
            </a:r>
            <a:r>
              <a:rPr lang="en-US" i="1" dirty="0"/>
              <a:t>states</a:t>
            </a:r>
            <a:r>
              <a:rPr lang="en-US" dirty="0"/>
              <a:t> at any given time.</a:t>
            </a:r>
          </a:p>
          <a:p>
            <a:r>
              <a:rPr lang="en-US" dirty="0"/>
              <a:t> The FSM can change from one state to another in response to some inputs; the change from one state to another is called a </a:t>
            </a:r>
            <a:r>
              <a:rPr lang="en-US" i="1" dirty="0"/>
              <a:t>transition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8D24-0EFC-4CE3-A88E-FEBD50FF95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F35E-471E-402F-890F-90E046B1C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32997"/>
            <a:ext cx="5210175" cy="20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74CB9C2-CB01-4AD1-BE97-66934542D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PK" sz="4000"/>
              <a:t>String Matching with finite automata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03FE208-A00A-45D9-A30E-D48B0A4E8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105400"/>
          </a:xfrm>
        </p:spPr>
        <p:txBody>
          <a:bodyPr/>
          <a:lstStyle/>
          <a:p>
            <a:pPr eaLnBrk="1" hangingPunct="1"/>
            <a:endParaRPr lang="en-US" altLang="en-PK"/>
          </a:p>
          <a:p>
            <a:pPr eaLnBrk="1" hangingPunct="1"/>
            <a:r>
              <a:rPr lang="en-US" altLang="en-PK" b="0"/>
              <a:t>These algorithms build a finite automaton that scans the text string </a:t>
            </a:r>
            <a:r>
              <a:rPr lang="en-US" altLang="en-PK" b="0" i="1"/>
              <a:t>T</a:t>
            </a:r>
            <a:r>
              <a:rPr lang="en-US" altLang="en-PK" b="0"/>
              <a:t> for all occurrences of pattern </a:t>
            </a:r>
            <a:r>
              <a:rPr lang="en-US" altLang="en-PK" b="0" i="1"/>
              <a:t>P.</a:t>
            </a:r>
          </a:p>
          <a:p>
            <a:pPr eaLnBrk="1" hangingPunct="1"/>
            <a:endParaRPr lang="en-US" altLang="en-PK" b="0" i="1"/>
          </a:p>
          <a:p>
            <a:pPr eaLnBrk="1" hangingPunct="1"/>
            <a:r>
              <a:rPr lang="en-US" altLang="en-PK" b="0"/>
              <a:t>Each text character is examined only once</a:t>
            </a:r>
          </a:p>
          <a:p>
            <a:pPr eaLnBrk="1" hangingPunct="1"/>
            <a:endParaRPr lang="en-US" altLang="en-PK" b="0"/>
          </a:p>
          <a:p>
            <a:pPr eaLnBrk="1" hangingPunct="1"/>
            <a:r>
              <a:rPr lang="en-US" altLang="en-PK" b="0"/>
              <a:t>Time to build the automaton can be large if </a:t>
            </a:r>
            <a:r>
              <a:rPr lang="en-US" altLang="en-PK" b="0">
                <a:cs typeface="Arial" panose="020B0604020202020204" pitchFamily="34" charset="0"/>
              </a:rPr>
              <a:t>∑ is large.</a:t>
            </a:r>
          </a:p>
          <a:p>
            <a:pPr eaLnBrk="1" hangingPunct="1"/>
            <a:endParaRPr lang="en-US" altLang="en-PK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67928D1-1272-42AD-8E7B-2B03E3BD7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Finite Automata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EAF739A-9A08-4305-B6DA-5F5B6C881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PK" b="0"/>
              <a:t>A </a:t>
            </a:r>
            <a:r>
              <a:rPr lang="en-US" altLang="en-PK" b="0" i="1"/>
              <a:t>finite automaton</a:t>
            </a:r>
            <a:r>
              <a:rPr lang="en-US" altLang="en-PK" b="0"/>
              <a:t> </a:t>
            </a:r>
            <a:r>
              <a:rPr lang="en-US" altLang="en-PK" b="0" i="1"/>
              <a:t>M</a:t>
            </a:r>
            <a:r>
              <a:rPr lang="en-US" altLang="en-PK" b="0"/>
              <a:t> is a 5-tuple (</a:t>
            </a:r>
            <a:r>
              <a:rPr lang="en-US" altLang="en-PK" b="0" i="1"/>
              <a:t>Q, q</a:t>
            </a:r>
            <a:r>
              <a:rPr lang="en-US" altLang="en-PK" b="0" i="1" baseline="-25000">
                <a:cs typeface="Arial" panose="020B0604020202020204" pitchFamily="34" charset="0"/>
              </a:rPr>
              <a:t>o</a:t>
            </a:r>
            <a:r>
              <a:rPr lang="en-US" altLang="en-PK" b="0" i="1"/>
              <a:t>, A, </a:t>
            </a:r>
            <a:r>
              <a:rPr lang="en-US" altLang="en-PK" b="0" i="1">
                <a:cs typeface="Arial" panose="020B0604020202020204" pitchFamily="34" charset="0"/>
              </a:rPr>
              <a:t>∑, </a:t>
            </a:r>
            <a:r>
              <a:rPr lang="el-GR" altLang="en-PK" b="0" i="1">
                <a:cs typeface="Arial" panose="020B0604020202020204" pitchFamily="34" charset="0"/>
              </a:rPr>
              <a:t>δ</a:t>
            </a:r>
            <a:r>
              <a:rPr lang="en-US" altLang="en-PK" b="0">
                <a:cs typeface="Arial" panose="020B0604020202020204" pitchFamily="34" charset="0"/>
              </a:rPr>
              <a:t>), where</a:t>
            </a:r>
          </a:p>
          <a:p>
            <a:pPr lvl="1" eaLnBrk="1" hangingPunct="1"/>
            <a:r>
              <a:rPr lang="en-US" altLang="en-PK" sz="3600" b="0" i="1">
                <a:cs typeface="Arial" panose="020B0604020202020204" pitchFamily="34" charset="0"/>
              </a:rPr>
              <a:t>Q</a:t>
            </a:r>
            <a:r>
              <a:rPr lang="en-US" altLang="en-PK" sz="3600" b="0">
                <a:cs typeface="Arial" panose="020B0604020202020204" pitchFamily="34" charset="0"/>
              </a:rPr>
              <a:t> is finite set of </a:t>
            </a:r>
            <a:r>
              <a:rPr lang="en-US" altLang="en-PK" sz="3600" b="0" i="1">
                <a:cs typeface="Arial" panose="020B0604020202020204" pitchFamily="34" charset="0"/>
              </a:rPr>
              <a:t>states,</a:t>
            </a:r>
            <a:endParaRPr lang="en-US" altLang="en-PK" sz="3600" b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PK" sz="3600" b="0" i="1">
                <a:cs typeface="Arial" panose="020B0604020202020204" pitchFamily="34" charset="0"/>
              </a:rPr>
              <a:t>q</a:t>
            </a:r>
            <a:r>
              <a:rPr lang="en-US" altLang="en-PK" sz="3600" b="0" i="1" baseline="-25000">
                <a:cs typeface="Arial" panose="020B0604020202020204" pitchFamily="34" charset="0"/>
              </a:rPr>
              <a:t>o</a:t>
            </a:r>
            <a:r>
              <a:rPr lang="en-US" altLang="en-PK" sz="3600" b="0" baseline="-25000">
                <a:cs typeface="Arial" panose="020B0604020202020204" pitchFamily="34" charset="0"/>
                <a:sym typeface="Symbol" panose="05050102010706020507" pitchFamily="18" charset="2"/>
              </a:rPr>
              <a:t></a:t>
            </a:r>
            <a:r>
              <a:rPr lang="en-US" altLang="en-PK" sz="3600" b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PK" sz="3600" b="0">
                <a:cs typeface="Arial" panose="020B0604020202020204" pitchFamily="34" charset="0"/>
              </a:rPr>
              <a:t> Q is the </a:t>
            </a:r>
            <a:r>
              <a:rPr lang="en-US" altLang="en-PK" sz="3600" b="0" i="1">
                <a:cs typeface="Arial" panose="020B0604020202020204" pitchFamily="34" charset="0"/>
              </a:rPr>
              <a:t>start state,</a:t>
            </a:r>
          </a:p>
          <a:p>
            <a:pPr lvl="1" eaLnBrk="1" hangingPunct="1"/>
            <a:r>
              <a:rPr lang="en-US" altLang="en-PK" sz="3600" b="0" i="1">
                <a:cs typeface="Arial" panose="020B0604020202020204" pitchFamily="34" charset="0"/>
              </a:rPr>
              <a:t>A</a:t>
            </a:r>
            <a:r>
              <a:rPr lang="en-US" altLang="en-PK" sz="3600" b="0">
                <a:cs typeface="Arial" panose="020B0604020202020204" pitchFamily="34" charset="0"/>
              </a:rPr>
              <a:t> </a:t>
            </a:r>
            <a:r>
              <a:rPr lang="ru-RU" altLang="en-PK" sz="3600" b="0"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en-PK" sz="3600" b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PK" sz="3600" b="0">
                <a:cs typeface="Arial" panose="020B0604020202020204" pitchFamily="34" charset="0"/>
              </a:rPr>
              <a:t>Q is a distinguished set of </a:t>
            </a:r>
            <a:r>
              <a:rPr lang="en-US" altLang="en-PK" sz="3600" b="0" i="1">
                <a:cs typeface="Arial" panose="020B0604020202020204" pitchFamily="34" charset="0"/>
              </a:rPr>
              <a:t>accepting states,</a:t>
            </a:r>
            <a:endParaRPr lang="en-US" altLang="en-PK" sz="3600" b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PK" sz="3600" b="0">
                <a:cs typeface="Arial" panose="020B0604020202020204" pitchFamily="34" charset="0"/>
              </a:rPr>
              <a:t>∑</a:t>
            </a:r>
            <a:r>
              <a:rPr lang="en-US" altLang="en-PK" sz="3600" b="0" i="1">
                <a:cs typeface="Arial" panose="020B0604020202020204" pitchFamily="34" charset="0"/>
              </a:rPr>
              <a:t> </a:t>
            </a:r>
            <a:r>
              <a:rPr lang="en-US" altLang="en-PK" sz="3600" b="0">
                <a:cs typeface="Arial" panose="020B0604020202020204" pitchFamily="34" charset="0"/>
              </a:rPr>
              <a:t>is finite </a:t>
            </a:r>
            <a:r>
              <a:rPr lang="en-US" altLang="en-PK" sz="3600" b="0" i="1">
                <a:cs typeface="Arial" panose="020B0604020202020204" pitchFamily="34" charset="0"/>
              </a:rPr>
              <a:t>input alphabet,</a:t>
            </a:r>
          </a:p>
          <a:p>
            <a:pPr lvl="1" eaLnBrk="1" hangingPunct="1"/>
            <a:r>
              <a:rPr lang="el-GR" altLang="en-PK" sz="3600" b="0" i="1">
                <a:cs typeface="Arial" panose="020B0604020202020204" pitchFamily="34" charset="0"/>
              </a:rPr>
              <a:t>δ</a:t>
            </a:r>
            <a:r>
              <a:rPr lang="en-US" altLang="en-PK" sz="3600" b="0">
                <a:cs typeface="Arial" panose="020B0604020202020204" pitchFamily="34" charset="0"/>
              </a:rPr>
              <a:t> is a function from Q x ∑ into Q, called the </a:t>
            </a:r>
            <a:r>
              <a:rPr lang="en-US" altLang="en-PK" sz="3600" b="0" i="1">
                <a:cs typeface="Arial" panose="020B0604020202020204" pitchFamily="34" charset="0"/>
              </a:rPr>
              <a:t>transition function</a:t>
            </a:r>
            <a:r>
              <a:rPr lang="en-US" altLang="en-PK" sz="3600" b="0">
                <a:cs typeface="Arial" panose="020B0604020202020204" pitchFamily="34" charset="0"/>
              </a:rPr>
              <a:t> of M</a:t>
            </a:r>
          </a:p>
          <a:p>
            <a:pPr eaLnBrk="1" hangingPunct="1"/>
            <a:endParaRPr lang="en-US" altLang="en-PK">
              <a:cs typeface="Arial" panose="020B0604020202020204" pitchFamily="34" charset="0"/>
            </a:endParaRPr>
          </a:p>
          <a:p>
            <a:pPr eaLnBrk="1" hangingPunct="1"/>
            <a:endParaRPr lang="el-GR" altLang="en-PK" i="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04950A-B28C-43C7-A513-60B77E45E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Finite Automata (Cont’d)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853308-FD26-4AB6-AD57-5273A502F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sz="3200" b="0"/>
              <a:t>Suppose </a:t>
            </a:r>
            <a:r>
              <a:rPr lang="en-US" altLang="en-PK" sz="3200" b="0" i="1"/>
              <a:t>M</a:t>
            </a:r>
            <a:r>
              <a:rPr lang="en-US" altLang="en-PK" sz="3200" b="0"/>
              <a:t> is in state </a:t>
            </a:r>
            <a:r>
              <a:rPr lang="en-US" altLang="en-PK" sz="3200" b="0" i="1"/>
              <a:t>q</a:t>
            </a:r>
            <a:r>
              <a:rPr lang="en-US" altLang="en-PK" sz="3200" b="0" i="1" baseline="-25000"/>
              <a:t>o</a:t>
            </a:r>
            <a:r>
              <a:rPr lang="en-US" altLang="en-PK" sz="3200" b="0"/>
              <a:t>.</a:t>
            </a:r>
          </a:p>
          <a:p>
            <a:pPr eaLnBrk="1" hangingPunct="1"/>
            <a:r>
              <a:rPr lang="en-US" altLang="en-PK" sz="3200" b="0"/>
              <a:t>It reads char. </a:t>
            </a:r>
            <a:r>
              <a:rPr lang="en-US" altLang="en-PK" sz="3200" b="0" i="1"/>
              <a:t>a</a:t>
            </a:r>
            <a:r>
              <a:rPr lang="en-US" altLang="en-PK" sz="3200" b="0"/>
              <a:t>, it moves from state </a:t>
            </a:r>
            <a:r>
              <a:rPr lang="en-US" altLang="en-PK" sz="3200" b="0" i="1"/>
              <a:t>q</a:t>
            </a:r>
            <a:r>
              <a:rPr lang="en-US" altLang="en-PK" sz="3200" b="0"/>
              <a:t> to state </a:t>
            </a:r>
            <a:r>
              <a:rPr lang="el-GR" altLang="en-PK" sz="3200" b="0" i="1">
                <a:cs typeface="Arial" panose="020B0604020202020204" pitchFamily="34" charset="0"/>
              </a:rPr>
              <a:t>δ</a:t>
            </a:r>
            <a:r>
              <a:rPr lang="en-US" altLang="en-PK" sz="3200" b="0" i="1">
                <a:cs typeface="Arial" panose="020B0604020202020204" pitchFamily="34" charset="0"/>
              </a:rPr>
              <a:t>(q,a)</a:t>
            </a:r>
          </a:p>
          <a:p>
            <a:pPr eaLnBrk="1" hangingPunct="1"/>
            <a:endParaRPr lang="en-US" altLang="en-PK" sz="3200" b="0" i="1">
              <a:cs typeface="Arial" panose="020B0604020202020204" pitchFamily="34" charset="0"/>
            </a:endParaRPr>
          </a:p>
          <a:p>
            <a:pPr eaLnBrk="1" hangingPunct="1"/>
            <a:r>
              <a:rPr lang="en-US" altLang="en-PK" sz="3200" b="0">
                <a:cs typeface="Arial" panose="020B0604020202020204" pitchFamily="34" charset="0"/>
              </a:rPr>
              <a:t>When</a:t>
            </a:r>
            <a:r>
              <a:rPr lang="en-US" altLang="en-PK" sz="3200" b="0"/>
              <a:t>ever current state </a:t>
            </a:r>
            <a:r>
              <a:rPr lang="en-US" altLang="en-PK" sz="3200" b="0" i="1"/>
              <a:t>q </a:t>
            </a:r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PK" sz="3200" b="0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, the machine M has </a:t>
            </a:r>
            <a:r>
              <a:rPr lang="en-US" altLang="en-PK" sz="3200" b="0" i="1">
                <a:cs typeface="Arial" panose="020B0604020202020204" pitchFamily="34" charset="0"/>
                <a:sym typeface="Symbol" panose="05050102010706020507" pitchFamily="18" charset="2"/>
              </a:rPr>
              <a:t>accepted</a:t>
            </a:r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 the string read so far.</a:t>
            </a:r>
          </a:p>
          <a:p>
            <a:pPr eaLnBrk="1" hangingPunct="1"/>
            <a:r>
              <a:rPr lang="en-US" altLang="en-PK" sz="3200" b="0">
                <a:cs typeface="Arial" panose="020B0604020202020204" pitchFamily="34" charset="0"/>
                <a:sym typeface="Symbol" panose="05050102010706020507" pitchFamily="18" charset="2"/>
              </a:rPr>
              <a:t>An input that is not accepted is said to be </a:t>
            </a:r>
            <a:r>
              <a:rPr lang="en-US" altLang="en-PK" sz="3200" b="0" i="1">
                <a:cs typeface="Arial" panose="020B0604020202020204" pitchFamily="34" charset="0"/>
                <a:sym typeface="Symbol" panose="05050102010706020507" pitchFamily="18" charset="2"/>
              </a:rPr>
              <a:t>rejected</a:t>
            </a:r>
          </a:p>
          <a:p>
            <a:pPr eaLnBrk="1" hangingPunct="1"/>
            <a:endParaRPr lang="en-US" altLang="en-PK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44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2AA6782-13A9-46E6-AD64-4AD044F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altLang="en-PK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576D5F52-9FC9-4230-9F8B-FC99D3AB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altLang="en-PK"/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A03D3BA9-1C98-4311-AF73-E3C28CC9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8007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4">
            <a:extLst>
              <a:ext uri="{FF2B5EF4-FFF2-40B4-BE49-F238E27FC236}">
                <a16:creationId xmlns:a16="http://schemas.microsoft.com/office/drawing/2014/main" id="{A1FDB6C7-C547-4263-AB8F-59665A49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95650"/>
            <a:ext cx="8686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5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5E7BBB2-1C35-41ED-A56C-D81ADC2F8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Final-State Function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9E97E9C-8DE4-46E9-8BE7-EAC1A0A93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105400"/>
          </a:xfrm>
        </p:spPr>
        <p:txBody>
          <a:bodyPr/>
          <a:lstStyle/>
          <a:p>
            <a:pPr eaLnBrk="1" hangingPunct="1"/>
            <a:r>
              <a:rPr lang="en-US" altLang="en-PK" b="0"/>
              <a:t>The automaton </a:t>
            </a:r>
            <a:r>
              <a:rPr lang="en-US" altLang="en-PK" b="0" i="1"/>
              <a:t>M</a:t>
            </a:r>
            <a:r>
              <a:rPr lang="en-US" altLang="en-PK" b="0"/>
              <a:t> has a </a:t>
            </a:r>
            <a:r>
              <a:rPr lang="en-US" altLang="en-PK" b="0" i="1"/>
              <a:t>final-state function</a:t>
            </a:r>
            <a:r>
              <a:rPr lang="en-US" altLang="en-PK" b="0"/>
              <a:t> </a:t>
            </a:r>
            <a:r>
              <a:rPr lang="en-US" altLang="en-PK" b="0" i="1">
                <a:sym typeface="Symbol" panose="05050102010706020507" pitchFamily="18" charset="2"/>
              </a:rPr>
              <a:t> </a:t>
            </a:r>
            <a:r>
              <a:rPr lang="en-US" altLang="en-PK" b="0">
                <a:sym typeface="Symbol" panose="05050102010706020507" pitchFamily="18" charset="2"/>
              </a:rPr>
              <a:t>from </a:t>
            </a:r>
            <a:r>
              <a:rPr lang="en-US" altLang="en-PK" b="0">
                <a:cs typeface="Arial" panose="020B0604020202020204" pitchFamily="34" charset="0"/>
                <a:sym typeface="Symbol" panose="05050102010706020507" pitchFamily="18" charset="2"/>
              </a:rPr>
              <a:t>∑* to </a:t>
            </a:r>
            <a:r>
              <a:rPr lang="en-US" altLang="en-PK" b="0" i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PK" b="0" i="1">
                <a:sym typeface="Symbol" panose="05050102010706020507" pitchFamily="18" charset="2"/>
              </a:rPr>
              <a:t>, </a:t>
            </a:r>
            <a:r>
              <a:rPr lang="en-US" altLang="en-PK" b="0">
                <a:sym typeface="Symbol" panose="05050102010706020507" pitchFamily="18" charset="2"/>
              </a:rPr>
              <a:t>such that: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</a:t>
            </a:r>
            <a:r>
              <a:rPr lang="en-US" altLang="en-PK" b="0">
                <a:sym typeface="Symbol" panose="05050102010706020507" pitchFamily="18" charset="2"/>
              </a:rPr>
              <a:t>(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) is the state, </a:t>
            </a:r>
            <a:r>
              <a:rPr lang="en-US" altLang="en-PK" b="0" i="1">
                <a:sym typeface="Symbol" panose="05050102010706020507" pitchFamily="18" charset="2"/>
              </a:rPr>
              <a:t>M</a:t>
            </a:r>
            <a:r>
              <a:rPr lang="en-US" altLang="en-PK" b="0">
                <a:sym typeface="Symbol" panose="05050102010706020507" pitchFamily="18" charset="2"/>
              </a:rPr>
              <a:t> ends up in, after scanning the string 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M </a:t>
            </a:r>
            <a:r>
              <a:rPr lang="en-US" altLang="en-PK" b="0">
                <a:sym typeface="Symbol" panose="05050102010706020507" pitchFamily="18" charset="2"/>
              </a:rPr>
              <a:t>accepts string 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 if and only if </a:t>
            </a:r>
            <a:r>
              <a:rPr lang="en-US" altLang="en-PK" b="0" i="1">
                <a:sym typeface="Symbol" panose="05050102010706020507" pitchFamily="18" charset="2"/>
              </a:rPr>
              <a:t></a:t>
            </a:r>
            <a:r>
              <a:rPr lang="en-US" altLang="en-PK" b="0">
                <a:sym typeface="Symbol" panose="05050102010706020507" pitchFamily="18" charset="2"/>
              </a:rPr>
              <a:t>(</a:t>
            </a:r>
            <a:r>
              <a:rPr lang="en-US" altLang="en-PK" b="0" i="1">
                <a:sym typeface="Symbol" panose="05050102010706020507" pitchFamily="18" charset="2"/>
              </a:rPr>
              <a:t>w</a:t>
            </a:r>
            <a:r>
              <a:rPr lang="en-US" altLang="en-PK" b="0">
                <a:sym typeface="Symbol" panose="05050102010706020507" pitchFamily="18" charset="2"/>
              </a:rPr>
              <a:t>) </a:t>
            </a:r>
            <a:r>
              <a:rPr lang="en-US" altLang="en-PK" b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PK" b="0" i="1">
                <a:cs typeface="Arial" panose="020B0604020202020204" pitchFamily="34" charset="0"/>
                <a:sym typeface="Symbol" panose="05050102010706020507" pitchFamily="18" charset="2"/>
              </a:rPr>
              <a:t>A.</a:t>
            </a:r>
          </a:p>
          <a:p>
            <a:pPr eaLnBrk="1" hangingPunct="1"/>
            <a:r>
              <a:rPr lang="en-US" altLang="en-PK" b="0">
                <a:cs typeface="Arial" panose="020B0604020202020204" pitchFamily="34" charset="0"/>
                <a:sym typeface="Symbol" panose="05050102010706020507" pitchFamily="18" charset="2"/>
              </a:rPr>
              <a:t>It is defined recursively as follows:</a:t>
            </a:r>
          </a:p>
          <a:p>
            <a:pPr lvl="1" eaLnBrk="1" hangingPunct="1"/>
            <a:r>
              <a:rPr lang="en-US" altLang="en-PK" i="1">
                <a:sym typeface="Symbol" panose="05050102010706020507" pitchFamily="18" charset="2"/>
              </a:rPr>
              <a:t></a:t>
            </a:r>
            <a:r>
              <a:rPr lang="en-US" altLang="en-PK">
                <a:sym typeface="Symbol" panose="05050102010706020507" pitchFamily="18" charset="2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w</a:t>
            </a:r>
            <a:r>
              <a:rPr lang="en-US" altLang="en-PK">
                <a:sym typeface="Symbol" panose="05050102010706020507" pitchFamily="18" charset="2"/>
              </a:rPr>
              <a:t>) = </a:t>
            </a:r>
            <a:r>
              <a:rPr lang="en-US" altLang="en-PK" i="1">
                <a:sym typeface="Symbol" panose="05050102010706020507" pitchFamily="18" charset="2"/>
              </a:rPr>
              <a:t>q</a:t>
            </a:r>
            <a:r>
              <a:rPr lang="en-US" altLang="en-PK" i="1" baseline="-25000">
                <a:sym typeface="Symbol" panose="05050102010706020507" pitchFamily="18" charset="2"/>
              </a:rPr>
              <a:t>o</a:t>
            </a:r>
            <a:r>
              <a:rPr lang="en-US" altLang="en-PK" i="1">
                <a:sym typeface="Symbol" panose="05050102010706020507" pitchFamily="18" charset="2"/>
              </a:rPr>
              <a:t>		if w= </a:t>
            </a:r>
            <a:r>
              <a:rPr lang="el-GR" altLang="en-PK">
                <a:cs typeface="Times New Roman" panose="02020603050405020304" pitchFamily="18" charset="0"/>
              </a:rPr>
              <a:t>ε</a:t>
            </a:r>
            <a:endParaRPr lang="en-US" altLang="en-PK" i="1" baseline="-250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PK" i="1">
                <a:sym typeface="Symbol" panose="05050102010706020507" pitchFamily="18" charset="2"/>
              </a:rPr>
              <a:t></a:t>
            </a:r>
            <a:r>
              <a:rPr lang="en-US" altLang="en-PK">
                <a:sym typeface="Symbol" panose="05050102010706020507" pitchFamily="18" charset="2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wa</a:t>
            </a:r>
            <a:r>
              <a:rPr lang="en-US" altLang="en-PK">
                <a:sym typeface="Symbol" panose="05050102010706020507" pitchFamily="18" charset="2"/>
              </a:rPr>
              <a:t>) = </a:t>
            </a:r>
            <a:r>
              <a:rPr lang="el-GR" altLang="en-PK" i="1">
                <a:cs typeface="Arial" panose="020B0604020202020204" pitchFamily="34" charset="0"/>
              </a:rPr>
              <a:t>δ</a:t>
            </a:r>
            <a:r>
              <a:rPr lang="en-US" altLang="en-PK" i="1">
                <a:cs typeface="Arial" panose="020B0604020202020204" pitchFamily="34" charset="0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</a:t>
            </a:r>
            <a:r>
              <a:rPr lang="en-US" altLang="en-PK">
                <a:sym typeface="Symbol" panose="05050102010706020507" pitchFamily="18" charset="2"/>
              </a:rPr>
              <a:t>(</a:t>
            </a:r>
            <a:r>
              <a:rPr lang="en-US" altLang="en-PK" i="1">
                <a:sym typeface="Symbol" panose="05050102010706020507" pitchFamily="18" charset="2"/>
              </a:rPr>
              <a:t>w), a)   </a:t>
            </a:r>
            <a:r>
              <a:rPr lang="en-US" altLang="en-PK">
                <a:sym typeface="Symbol" panose="05050102010706020507" pitchFamily="18" charset="2"/>
              </a:rPr>
              <a:t>for </a:t>
            </a:r>
            <a:r>
              <a:rPr lang="en-US" altLang="en-PK" i="1">
                <a:sym typeface="Symbol" panose="05050102010706020507" pitchFamily="18" charset="2"/>
              </a:rPr>
              <a:t>w </a:t>
            </a:r>
            <a:r>
              <a:rPr lang="en-US" altLang="en-PK">
                <a:cs typeface="Arial" panose="020B0604020202020204" pitchFamily="34" charset="0"/>
                <a:sym typeface="Symbol" panose="05050102010706020507" pitchFamily="18" charset="2"/>
              </a:rPr>
              <a:t> ∑*, a ∑</a:t>
            </a:r>
          </a:p>
        </p:txBody>
      </p:sp>
    </p:spTree>
    <p:extLst>
      <p:ext uri="{BB962C8B-B14F-4D97-AF65-F5344CB8AC3E}">
        <p14:creationId xmlns:p14="http://schemas.microsoft.com/office/powerpoint/2010/main" val="19395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6E5E772-AB01-4431-B587-8DD301E03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String Matching Automata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1F67703-9FC5-4BEF-A817-77B4ECEB9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algn="just" eaLnBrk="1" hangingPunct="1"/>
            <a:r>
              <a:rPr lang="en-US" altLang="en-PK" b="0"/>
              <a:t>Every pattern </a:t>
            </a:r>
            <a:r>
              <a:rPr lang="en-US" altLang="en-PK" b="0" i="1"/>
              <a:t>P</a:t>
            </a:r>
            <a:r>
              <a:rPr lang="en-US" altLang="en-PK" b="0"/>
              <a:t> has finite automaton</a:t>
            </a:r>
          </a:p>
          <a:p>
            <a:pPr algn="just" eaLnBrk="1" hangingPunct="1"/>
            <a:r>
              <a:rPr lang="en-US" altLang="en-PK" b="0"/>
              <a:t>It must be built in the preprocessing step</a:t>
            </a:r>
          </a:p>
          <a:p>
            <a:pPr algn="just" eaLnBrk="1" hangingPunct="1"/>
            <a:r>
              <a:rPr lang="en-US" altLang="en-PK" b="0"/>
              <a:t>In order to do so, we first define a function called </a:t>
            </a:r>
            <a:r>
              <a:rPr lang="en-US" altLang="en-PK" b="0" i="1"/>
              <a:t>suffix-function</a:t>
            </a:r>
            <a:r>
              <a:rPr lang="en-US" altLang="en-PK" b="0"/>
              <a:t> </a:t>
            </a:r>
            <a:r>
              <a:rPr lang="en-US" altLang="en-PK" b="0" i="1">
                <a:sym typeface="Symbol" panose="05050102010706020507" pitchFamily="18" charset="2"/>
              </a:rPr>
              <a:t>, </a:t>
            </a:r>
            <a:r>
              <a:rPr lang="en-US" altLang="en-PK" b="0" u="sng"/>
              <a:t>corresponding to </a:t>
            </a:r>
            <a:r>
              <a:rPr lang="en-US" altLang="en-PK" b="0" i="1" u="sng"/>
              <a:t>P</a:t>
            </a:r>
          </a:p>
          <a:p>
            <a:pPr algn="just" eaLnBrk="1" hangingPunct="1"/>
            <a:r>
              <a:rPr lang="en-US" altLang="en-PK" b="0"/>
              <a:t>It is a mapping from </a:t>
            </a:r>
            <a:r>
              <a:rPr lang="en-US" altLang="en-PK" b="0">
                <a:cs typeface="Arial" panose="020B0604020202020204" pitchFamily="34" charset="0"/>
              </a:rPr>
              <a:t>∑* to {0,1,…,m} such that:</a:t>
            </a:r>
          </a:p>
          <a:p>
            <a:pPr algn="just" eaLnBrk="1" hangingPunct="1"/>
            <a:r>
              <a:rPr lang="en-US" altLang="en-PK" b="0" i="1">
                <a:sym typeface="Symbol" panose="05050102010706020507" pitchFamily="18" charset="2"/>
              </a:rPr>
              <a:t>(x) = </a:t>
            </a:r>
            <a:r>
              <a:rPr lang="en-US" altLang="en-PK" b="0">
                <a:sym typeface="Symbol" panose="05050102010706020507" pitchFamily="18" charset="2"/>
              </a:rPr>
              <a:t>length of the longest prefix of </a:t>
            </a:r>
            <a:r>
              <a:rPr lang="en-US" altLang="en-PK" b="0" i="1">
                <a:sym typeface="Symbol" panose="05050102010706020507" pitchFamily="18" charset="2"/>
              </a:rPr>
              <a:t>P </a:t>
            </a:r>
            <a:r>
              <a:rPr lang="en-US" altLang="en-PK" b="0">
                <a:sym typeface="Symbol" panose="05050102010706020507" pitchFamily="18" charset="2"/>
              </a:rPr>
              <a:t>that is a suffix of </a:t>
            </a:r>
            <a:r>
              <a:rPr lang="en-US" altLang="en-PK" b="0" i="1">
                <a:sym typeface="Symbol" panose="05050102010706020507" pitchFamily="18" charset="2"/>
              </a:rPr>
              <a:t>x</a:t>
            </a:r>
            <a:endParaRPr lang="en-US" altLang="en-PK" b="0"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en-PK" b="0" i="1">
                <a:sym typeface="Symbol" panose="05050102010706020507" pitchFamily="18" charset="2"/>
              </a:rPr>
              <a:t>(x) = max{k : P</a:t>
            </a:r>
            <a:r>
              <a:rPr lang="en-US" altLang="en-PK" b="0" i="1" baseline="-25000">
                <a:sym typeface="Symbol" panose="05050102010706020507" pitchFamily="18" charset="2"/>
              </a:rPr>
              <a:t>k</a:t>
            </a:r>
            <a:r>
              <a:rPr lang="en-US" altLang="en-PK" b="0" i="1">
                <a:sym typeface="Symbol" panose="05050102010706020507" pitchFamily="18" charset="2"/>
              </a:rPr>
              <a:t> </a:t>
            </a:r>
            <a:r>
              <a:rPr lang="en-US" altLang="en-PK" b="0">
                <a:cs typeface="Arial" panose="020B0604020202020204" pitchFamily="34" charset="0"/>
              </a:rPr>
              <a:t>╛</a:t>
            </a:r>
            <a:r>
              <a:rPr lang="en-US" altLang="en-PK" b="0" i="1">
                <a:sym typeface="Symbol" panose="05050102010706020507" pitchFamily="18" charset="2"/>
              </a:rPr>
              <a:t>x}</a:t>
            </a:r>
            <a:endParaRPr lang="en-US" altLang="en-PK" b="0" i="1"/>
          </a:p>
        </p:txBody>
      </p:sp>
    </p:spTree>
    <p:extLst>
      <p:ext uri="{BB962C8B-B14F-4D97-AF65-F5344CB8AC3E}">
        <p14:creationId xmlns:p14="http://schemas.microsoft.com/office/powerpoint/2010/main" val="35929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0D96D73-0854-4B12-93E9-69EBAE0F2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String Matching Automata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216FB34-7063-4B84-BA69-766150F3F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b="0"/>
              <a:t>Suffix function is well defined, since P</a:t>
            </a:r>
            <a:r>
              <a:rPr lang="en-US" altLang="en-PK" b="0" baseline="-25000"/>
              <a:t>o</a:t>
            </a:r>
            <a:r>
              <a:rPr lang="en-US" altLang="en-PK" b="0"/>
              <a:t> = </a:t>
            </a:r>
            <a:r>
              <a:rPr lang="el-GR" altLang="en-PK" b="0">
                <a:cs typeface="Times New Roman" panose="02020603050405020304" pitchFamily="18" charset="0"/>
              </a:rPr>
              <a:t>ε</a:t>
            </a:r>
            <a:r>
              <a:rPr lang="en-US" altLang="en-PK" b="0"/>
              <a:t> is a suffix of every string.</a:t>
            </a:r>
          </a:p>
          <a:p>
            <a:pPr eaLnBrk="1" hangingPunct="1"/>
            <a:endParaRPr lang="en-US" altLang="en-PK" b="0"/>
          </a:p>
          <a:p>
            <a:pPr eaLnBrk="1" hangingPunct="1"/>
            <a:r>
              <a:rPr lang="en-US" altLang="en-PK" b="0"/>
              <a:t>If </a:t>
            </a:r>
            <a:r>
              <a:rPr lang="en-US" altLang="en-PK" b="0" i="1"/>
              <a:t>P=ab,</a:t>
            </a:r>
            <a:r>
              <a:rPr lang="en-US" altLang="en-PK" b="0"/>
              <a:t> then: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</a:t>
            </a:r>
            <a:r>
              <a:rPr lang="el-GR" altLang="en-PK" b="0">
                <a:cs typeface="Times New Roman" panose="02020603050405020304" pitchFamily="18" charset="0"/>
              </a:rPr>
              <a:t>ε</a:t>
            </a:r>
            <a:r>
              <a:rPr lang="en-US" altLang="en-PK" b="0" i="1">
                <a:sym typeface="Symbol" panose="05050102010706020507" pitchFamily="18" charset="2"/>
              </a:rPr>
              <a:t>) = 0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(x) = 0</a:t>
            </a:r>
          </a:p>
          <a:p>
            <a:pPr eaLnBrk="1" hangingPunct="1"/>
            <a:r>
              <a:rPr lang="en-US" altLang="en-PK" b="0" i="1">
                <a:sym typeface="Symbol" panose="05050102010706020507" pitchFamily="18" charset="2"/>
              </a:rPr>
              <a:t>(ccaca) = 1, (ccab) = 2</a:t>
            </a:r>
          </a:p>
          <a:p>
            <a:pPr eaLnBrk="1" hangingPunct="1"/>
            <a:endParaRPr lang="en-US" altLang="en-PK" i="1"/>
          </a:p>
          <a:p>
            <a:pPr eaLnBrk="1" hangingPunct="1"/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9749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3026</TotalTime>
  <Words>708</Words>
  <Application>Microsoft Office PowerPoint</Application>
  <PresentationFormat>On-screen Show (4:3)</PresentationFormat>
  <Paragraphs>75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Century Schoolbook</vt:lpstr>
      <vt:lpstr>LASY10</vt:lpstr>
      <vt:lpstr>MT2MIS</vt:lpstr>
      <vt:lpstr>MT2MIT</vt:lpstr>
      <vt:lpstr>Symbol</vt:lpstr>
      <vt:lpstr>Times New Roman</vt:lpstr>
      <vt:lpstr>Times-Bold</vt:lpstr>
      <vt:lpstr>Times-Roman</vt:lpstr>
      <vt:lpstr>Wingdings</vt:lpstr>
      <vt:lpstr>Wingdings 2</vt:lpstr>
      <vt:lpstr>Oriel</vt:lpstr>
      <vt:lpstr>String Matching</vt:lpstr>
      <vt:lpstr>finite-state automaton</vt:lpstr>
      <vt:lpstr>String Matching with finite automata</vt:lpstr>
      <vt:lpstr>Finite Automata</vt:lpstr>
      <vt:lpstr>Finite Automata (Cont’d)</vt:lpstr>
      <vt:lpstr>PowerPoint Presentation</vt:lpstr>
      <vt:lpstr>Final-State Function</vt:lpstr>
      <vt:lpstr>String Matching Automata</vt:lpstr>
      <vt:lpstr>String Matching Automata</vt:lpstr>
      <vt:lpstr>String Matching Automata</vt:lpstr>
      <vt:lpstr>PowerPoint Presentation</vt:lpstr>
      <vt:lpstr>String Matching Automata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admin</dc:creator>
  <cp:lastModifiedBy>Windows User</cp:lastModifiedBy>
  <cp:revision>155</cp:revision>
  <dcterms:created xsi:type="dcterms:W3CDTF">2020-04-05T17:03:17Z</dcterms:created>
  <dcterms:modified xsi:type="dcterms:W3CDTF">2022-10-18T08:21:33Z</dcterms:modified>
</cp:coreProperties>
</file>