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418" r:id="rId2"/>
    <p:sldId id="310" r:id="rId3"/>
    <p:sldId id="311" r:id="rId4"/>
    <p:sldId id="312" r:id="rId5"/>
    <p:sldId id="313" r:id="rId6"/>
    <p:sldId id="314" r:id="rId7"/>
    <p:sldId id="558" r:id="rId8"/>
    <p:sldId id="557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556" r:id="rId5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00" autoAdjust="0"/>
  </p:normalViewPr>
  <p:slideViewPr>
    <p:cSldViewPr>
      <p:cViewPr varScale="1">
        <p:scale>
          <a:sx n="55" d="100"/>
          <a:sy n="55" d="100"/>
        </p:scale>
        <p:origin x="18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834826-3169-47AE-844C-0A2375A1C9A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30159E-F8F9-44EC-9481-1C11BCF7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2E95-47AE-49B1-8CB6-F1B58DC56F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ADB0-CA90-46FA-A187-735DD73B4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89366A-AF47-4EA1-8D61-6503BF67E008}" type="datetime1">
              <a:rPr lang="en-US" smtClean="0"/>
              <a:t>10/26/2022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E14E-4DBD-4F06-9CE3-DEAE1CE6EEDA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8AFE-F21A-44AD-B3C3-520651FC2E40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FBAF72B-1863-493A-BF8D-7FCAE47BF504}" type="datetime1">
              <a:rPr lang="en-US" altLang="en-US" smtClean="0"/>
              <a:t>10/26/2022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B6864FC-463F-4A85-91D9-C31C6BEBC2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83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2F85587-B9EB-4DFC-B8C2-D55AD3AC483E}" type="datetime1">
              <a:rPr lang="en-US" altLang="en-US" smtClean="0"/>
              <a:t>10/26/2022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615C914-1714-417E-8D96-E59CD1037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8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C4D02-849A-4D9A-A4CE-5BF1AA9E5722}" type="datetime1">
              <a:rPr lang="en-US" smtClean="0"/>
              <a:t>10/26/2022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23-MST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0D78B29-40C2-4023-93A8-7D5D720A22B9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6006-63C8-43DA-ABA2-F51372EFB4AE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27F3-35F8-464F-9657-51846792104D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562"/>
            <a:ext cx="7467600" cy="65563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E954E-F7FF-4E6E-BF01-6C485809F9C5}" type="datetime1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23-MST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10-8792-4C09-A134-236AED7E570F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40B4D3-0E29-4A21-A643-ED0AB594EE04}" type="datetime1">
              <a:rPr lang="en-US" smtClean="0"/>
              <a:t>10/26/2022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23-MST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943B03-5EB5-4E19-BF7A-1F7AF8F2C740}" type="datetime1">
              <a:rPr lang="en-US" smtClean="0"/>
              <a:t>10/26/2022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23-MST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6556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6A5BCD-B69D-4981-AEFB-7E41406CC493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23-MST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3A9B76-793E-4B03-B0E0-2F9798CF6A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br>
              <a:rPr lang="en-US" dirty="0" smtClean="0"/>
            </a:br>
            <a:r>
              <a:rPr lang="en-US" dirty="0" smtClean="0"/>
              <a:t>Single Source 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6761"/>
            <a:ext cx="7065645" cy="1712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 subpath of a shortest path is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22745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 and paste: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3729037"/>
            <a:ext cx="7243445" cy="766445"/>
            <a:chOff x="985837" y="3729037"/>
            <a:chExt cx="7243445" cy="766445"/>
          </a:xfrm>
        </p:grpSpPr>
        <p:sp>
          <p:nvSpPr>
            <p:cNvPr id="5" name="object 5"/>
            <p:cNvSpPr/>
            <p:nvPr/>
          </p:nvSpPr>
          <p:spPr>
            <a:xfrm>
              <a:off x="1061465" y="3804665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00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6866" y="3804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2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54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2266" y="3804665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56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08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7665" y="3804665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10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62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3065" y="3804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64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16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8466" y="3804665"/>
              <a:ext cx="690372" cy="690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818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6761"/>
            <a:ext cx="7065645" cy="1712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 subpath of a shortest path is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22745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 and paste: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3729037"/>
            <a:ext cx="7243445" cy="1535430"/>
            <a:chOff x="985837" y="3729037"/>
            <a:chExt cx="7243445" cy="1535430"/>
          </a:xfrm>
        </p:grpSpPr>
        <p:sp>
          <p:nvSpPr>
            <p:cNvPr id="5" name="object 5"/>
            <p:cNvSpPr/>
            <p:nvPr/>
          </p:nvSpPr>
          <p:spPr>
            <a:xfrm>
              <a:off x="1061465" y="3804665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00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6866" y="3804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2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54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2266" y="3804665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56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08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7665" y="3804665"/>
              <a:ext cx="690372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10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62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3065" y="3804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64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16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8466" y="3804665"/>
              <a:ext cx="690372" cy="690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81875" y="4030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64650" y="4314037"/>
              <a:ext cx="3398520" cy="659130"/>
            </a:xfrm>
            <a:custGeom>
              <a:avLst/>
              <a:gdLst/>
              <a:ahLst/>
              <a:cxnLst/>
              <a:rect l="l" t="t" r="r" b="b"/>
              <a:pathLst>
                <a:path w="3398520" h="659129">
                  <a:moveTo>
                    <a:pt x="0" y="0"/>
                  </a:moveTo>
                  <a:lnTo>
                    <a:pt x="5981" y="48151"/>
                  </a:lnTo>
                  <a:lnTo>
                    <a:pt x="23528" y="96074"/>
                  </a:lnTo>
                  <a:lnTo>
                    <a:pt x="52050" y="143538"/>
                  </a:lnTo>
                  <a:lnTo>
                    <a:pt x="90952" y="190314"/>
                  </a:lnTo>
                  <a:lnTo>
                    <a:pt x="139641" y="236173"/>
                  </a:lnTo>
                  <a:lnTo>
                    <a:pt x="197524" y="280886"/>
                  </a:lnTo>
                  <a:lnTo>
                    <a:pt x="229727" y="302740"/>
                  </a:lnTo>
                  <a:lnTo>
                    <a:pt x="264007" y="324222"/>
                  </a:lnTo>
                  <a:lnTo>
                    <a:pt x="300289" y="345303"/>
                  </a:lnTo>
                  <a:lnTo>
                    <a:pt x="338499" y="365953"/>
                  </a:lnTo>
                  <a:lnTo>
                    <a:pt x="378562" y="386145"/>
                  </a:lnTo>
                  <a:lnTo>
                    <a:pt x="420405" y="405850"/>
                  </a:lnTo>
                  <a:lnTo>
                    <a:pt x="463953" y="425038"/>
                  </a:lnTo>
                  <a:lnTo>
                    <a:pt x="509132" y="443682"/>
                  </a:lnTo>
                  <a:lnTo>
                    <a:pt x="555869" y="461753"/>
                  </a:lnTo>
                  <a:lnTo>
                    <a:pt x="604088" y="479221"/>
                  </a:lnTo>
                  <a:lnTo>
                    <a:pt x="653716" y="496059"/>
                  </a:lnTo>
                  <a:lnTo>
                    <a:pt x="704678" y="512238"/>
                  </a:lnTo>
                  <a:lnTo>
                    <a:pt x="756901" y="527728"/>
                  </a:lnTo>
                  <a:lnTo>
                    <a:pt x="810311" y="542502"/>
                  </a:lnTo>
                  <a:lnTo>
                    <a:pt x="864832" y="556530"/>
                  </a:lnTo>
                  <a:lnTo>
                    <a:pt x="920392" y="569784"/>
                  </a:lnTo>
                  <a:lnTo>
                    <a:pt x="976915" y="582236"/>
                  </a:lnTo>
                  <a:lnTo>
                    <a:pt x="1034328" y="593856"/>
                  </a:lnTo>
                  <a:lnTo>
                    <a:pt x="1092557" y="604617"/>
                  </a:lnTo>
                  <a:lnTo>
                    <a:pt x="1151527" y="614488"/>
                  </a:lnTo>
                  <a:lnTo>
                    <a:pt x="1211164" y="623442"/>
                  </a:lnTo>
                  <a:lnTo>
                    <a:pt x="1271394" y="631450"/>
                  </a:lnTo>
                  <a:lnTo>
                    <a:pt x="1332144" y="638484"/>
                  </a:lnTo>
                  <a:lnTo>
                    <a:pt x="1393338" y="644513"/>
                  </a:lnTo>
                  <a:lnTo>
                    <a:pt x="1454903" y="649511"/>
                  </a:lnTo>
                  <a:lnTo>
                    <a:pt x="1516765" y="653448"/>
                  </a:lnTo>
                  <a:lnTo>
                    <a:pt x="1578849" y="656296"/>
                  </a:lnTo>
                  <a:lnTo>
                    <a:pt x="1641081" y="658026"/>
                  </a:lnTo>
                  <a:lnTo>
                    <a:pt x="1703387" y="658609"/>
                  </a:lnTo>
                  <a:lnTo>
                    <a:pt x="1765090" y="658038"/>
                  </a:lnTo>
                  <a:lnTo>
                    <a:pt x="1826721" y="656346"/>
                  </a:lnTo>
                  <a:lnTo>
                    <a:pt x="1888208" y="653559"/>
                  </a:lnTo>
                  <a:lnTo>
                    <a:pt x="1949480" y="649705"/>
                  </a:lnTo>
                  <a:lnTo>
                    <a:pt x="2010463" y="644813"/>
                  </a:lnTo>
                  <a:lnTo>
                    <a:pt x="2071086" y="638909"/>
                  </a:lnTo>
                  <a:lnTo>
                    <a:pt x="2131277" y="632023"/>
                  </a:lnTo>
                  <a:lnTo>
                    <a:pt x="2190963" y="624180"/>
                  </a:lnTo>
                  <a:lnTo>
                    <a:pt x="2250074" y="615410"/>
                  </a:lnTo>
                  <a:lnTo>
                    <a:pt x="2308537" y="605740"/>
                  </a:lnTo>
                  <a:lnTo>
                    <a:pt x="2366279" y="595198"/>
                  </a:lnTo>
                  <a:lnTo>
                    <a:pt x="2423230" y="583811"/>
                  </a:lnTo>
                  <a:lnTo>
                    <a:pt x="2479316" y="571608"/>
                  </a:lnTo>
                  <a:lnTo>
                    <a:pt x="2534466" y="558616"/>
                  </a:lnTo>
                  <a:lnTo>
                    <a:pt x="2588608" y="544863"/>
                  </a:lnTo>
                  <a:lnTo>
                    <a:pt x="2641670" y="530376"/>
                  </a:lnTo>
                  <a:lnTo>
                    <a:pt x="2693580" y="515184"/>
                  </a:lnTo>
                  <a:lnTo>
                    <a:pt x="2744265" y="499315"/>
                  </a:lnTo>
                  <a:lnTo>
                    <a:pt x="2793655" y="482795"/>
                  </a:lnTo>
                  <a:lnTo>
                    <a:pt x="2841676" y="465653"/>
                  </a:lnTo>
                  <a:lnTo>
                    <a:pt x="2888256" y="447917"/>
                  </a:lnTo>
                  <a:lnTo>
                    <a:pt x="2933325" y="429614"/>
                  </a:lnTo>
                  <a:lnTo>
                    <a:pt x="2976809" y="410772"/>
                  </a:lnTo>
                  <a:lnTo>
                    <a:pt x="3018638" y="391419"/>
                  </a:lnTo>
                  <a:lnTo>
                    <a:pt x="3058737" y="371583"/>
                  </a:lnTo>
                  <a:lnTo>
                    <a:pt x="3097037" y="351291"/>
                  </a:lnTo>
                  <a:lnTo>
                    <a:pt x="3133464" y="330572"/>
                  </a:lnTo>
                  <a:lnTo>
                    <a:pt x="3167947" y="309453"/>
                  </a:lnTo>
                  <a:lnTo>
                    <a:pt x="3200414" y="287961"/>
                  </a:lnTo>
                  <a:lnTo>
                    <a:pt x="3259010" y="243972"/>
                  </a:lnTo>
                  <a:lnTo>
                    <a:pt x="3308678" y="198828"/>
                  </a:lnTo>
                  <a:lnTo>
                    <a:pt x="3348839" y="152751"/>
                  </a:lnTo>
                  <a:lnTo>
                    <a:pt x="3378919" y="105963"/>
                  </a:lnTo>
                  <a:lnTo>
                    <a:pt x="3389999" y="82372"/>
                  </a:lnTo>
                  <a:lnTo>
                    <a:pt x="3398342" y="58686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6484" y="4315612"/>
              <a:ext cx="85090" cy="91440"/>
            </a:xfrm>
            <a:custGeom>
              <a:avLst/>
              <a:gdLst/>
              <a:ahLst/>
              <a:cxnLst/>
              <a:rect l="l" t="t" r="r" b="b"/>
              <a:pathLst>
                <a:path w="85089" h="91439">
                  <a:moveTo>
                    <a:pt x="54927" y="0"/>
                  </a:moveTo>
                  <a:lnTo>
                    <a:pt x="0" y="78549"/>
                  </a:lnTo>
                  <a:lnTo>
                    <a:pt x="46583" y="56540"/>
                  </a:lnTo>
                  <a:lnTo>
                    <a:pt x="84810" y="91071"/>
                  </a:lnTo>
                  <a:lnTo>
                    <a:pt x="5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724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24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06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Triangle</a:t>
            </a:r>
            <a:r>
              <a:rPr spc="-45" dirty="0"/>
              <a:t> </a:t>
            </a:r>
            <a:r>
              <a:rPr spc="-5" dirty="0"/>
              <a:t>inequality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102" y="1518284"/>
            <a:ext cx="63379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L="910590" algn="ctr">
              <a:lnSpc>
                <a:spcPct val="10000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06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Triangle</a:t>
            </a:r>
            <a:r>
              <a:rPr spc="-45" dirty="0"/>
              <a:t> </a:t>
            </a:r>
            <a:r>
              <a:rPr spc="-5" dirty="0"/>
              <a:t>inequality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8284"/>
            <a:ext cx="6337935" cy="1852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97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L="910590" algn="ctr">
              <a:lnSpc>
                <a:spcPct val="10000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7250" y="3651250"/>
            <a:ext cx="2938145" cy="2221865"/>
            <a:chOff x="2127250" y="3651250"/>
            <a:chExt cx="2938145" cy="2221865"/>
          </a:xfrm>
        </p:grpSpPr>
        <p:sp>
          <p:nvSpPr>
            <p:cNvPr id="5" name="object 5"/>
            <p:cNvSpPr/>
            <p:nvPr/>
          </p:nvSpPr>
          <p:spPr>
            <a:xfrm>
              <a:off x="2202942" y="3726942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37" y="3705606"/>
              <a:ext cx="41258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1418" y="3705606"/>
              <a:ext cx="93751" cy="843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1418" y="4201452"/>
              <a:ext cx="159550" cy="1152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2012" y="36560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2012" y="36560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3964" y="5182361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5611" y="5161025"/>
              <a:ext cx="399402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3870" y="5161025"/>
              <a:ext cx="82842" cy="709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3870" y="5671248"/>
              <a:ext cx="146456" cy="100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3225" y="51117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3225" y="51117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49571" y="518121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98229" y="3652837"/>
            <a:ext cx="4394835" cy="766445"/>
            <a:chOff x="2798229" y="3652837"/>
            <a:chExt cx="4394835" cy="766445"/>
          </a:xfrm>
        </p:grpSpPr>
        <p:sp>
          <p:nvSpPr>
            <p:cNvPr id="19" name="object 19"/>
            <p:cNvSpPr/>
            <p:nvPr/>
          </p:nvSpPr>
          <p:spPr>
            <a:xfrm>
              <a:off x="4596866" y="4036392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90439" y="4023382"/>
              <a:ext cx="538480" cy="116205"/>
            </a:xfrm>
            <a:custGeom>
              <a:avLst/>
              <a:gdLst/>
              <a:ahLst/>
              <a:cxnLst/>
              <a:rect l="l" t="t" r="r" b="b"/>
              <a:pathLst>
                <a:path w="538479" h="116204">
                  <a:moveTo>
                    <a:pt x="0" y="73358"/>
                  </a:moveTo>
                  <a:lnTo>
                    <a:pt x="40196" y="99183"/>
                  </a:lnTo>
                  <a:lnTo>
                    <a:pt x="87225" y="113376"/>
                  </a:lnTo>
                  <a:lnTo>
                    <a:pt x="137353" y="116149"/>
                  </a:lnTo>
                  <a:lnTo>
                    <a:pt x="186844" y="107716"/>
                  </a:lnTo>
                  <a:lnTo>
                    <a:pt x="231962" y="88288"/>
                  </a:lnTo>
                  <a:lnTo>
                    <a:pt x="268973" y="58080"/>
                  </a:lnTo>
                  <a:lnTo>
                    <a:pt x="305984" y="27866"/>
                  </a:lnTo>
                  <a:lnTo>
                    <a:pt x="351102" y="8435"/>
                  </a:lnTo>
                  <a:lnTo>
                    <a:pt x="400592" y="0"/>
                  </a:lnTo>
                  <a:lnTo>
                    <a:pt x="450720" y="2772"/>
                  </a:lnTo>
                  <a:lnTo>
                    <a:pt x="497750" y="16964"/>
                  </a:lnTo>
                  <a:lnTo>
                    <a:pt x="537946" y="4278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8601" y="3991644"/>
              <a:ext cx="538480" cy="116205"/>
            </a:xfrm>
            <a:custGeom>
              <a:avLst/>
              <a:gdLst/>
              <a:ahLst/>
              <a:cxnLst/>
              <a:rect l="l" t="t" r="r" b="b"/>
              <a:pathLst>
                <a:path w="538479" h="116204">
                  <a:moveTo>
                    <a:pt x="0" y="73358"/>
                  </a:moveTo>
                  <a:lnTo>
                    <a:pt x="40196" y="99183"/>
                  </a:lnTo>
                  <a:lnTo>
                    <a:pt x="87225" y="113376"/>
                  </a:lnTo>
                  <a:lnTo>
                    <a:pt x="137353" y="116149"/>
                  </a:lnTo>
                  <a:lnTo>
                    <a:pt x="186844" y="107716"/>
                  </a:lnTo>
                  <a:lnTo>
                    <a:pt x="231962" y="88288"/>
                  </a:lnTo>
                  <a:lnTo>
                    <a:pt x="268973" y="58080"/>
                  </a:lnTo>
                  <a:lnTo>
                    <a:pt x="305984" y="27866"/>
                  </a:lnTo>
                  <a:lnTo>
                    <a:pt x="351102" y="8435"/>
                  </a:lnTo>
                  <a:lnTo>
                    <a:pt x="400592" y="0"/>
                  </a:lnTo>
                  <a:lnTo>
                    <a:pt x="450720" y="2772"/>
                  </a:lnTo>
                  <a:lnTo>
                    <a:pt x="497750" y="16964"/>
                  </a:lnTo>
                  <a:lnTo>
                    <a:pt x="537946" y="4278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1554" y="4015754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6241" y="3995117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2516" y="3976067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11467" y="3728465"/>
              <a:ext cx="690371" cy="6903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91223" y="3707130"/>
              <a:ext cx="401294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21373" y="3707130"/>
              <a:ext cx="82130" cy="700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1373" y="4217454"/>
              <a:ext cx="147370" cy="1007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40474" y="36576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0474" y="36576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56929" y="3727069"/>
            <a:ext cx="4425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227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	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73565" y="3957637"/>
            <a:ext cx="3705225" cy="1332865"/>
            <a:chOff x="2673565" y="3957637"/>
            <a:chExt cx="3705225" cy="1332865"/>
          </a:xfrm>
        </p:grpSpPr>
        <p:sp>
          <p:nvSpPr>
            <p:cNvPr id="33" name="object 33"/>
            <p:cNvSpPr/>
            <p:nvPr/>
          </p:nvSpPr>
          <p:spPr>
            <a:xfrm>
              <a:off x="6188075" y="40005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54750" y="39576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97503" y="4887125"/>
              <a:ext cx="504825" cy="316230"/>
            </a:xfrm>
            <a:custGeom>
              <a:avLst/>
              <a:gdLst/>
              <a:ahLst/>
              <a:cxnLst/>
              <a:rect l="l" t="t" r="r" b="b"/>
              <a:pathLst>
                <a:path w="504825" h="316229">
                  <a:moveTo>
                    <a:pt x="0" y="0"/>
                  </a:moveTo>
                  <a:lnTo>
                    <a:pt x="20420" y="44506"/>
                  </a:lnTo>
                  <a:lnTo>
                    <a:pt x="49719" y="84001"/>
                  </a:lnTo>
                  <a:lnTo>
                    <a:pt x="85691" y="117102"/>
                  </a:lnTo>
                  <a:lnTo>
                    <a:pt x="126131" y="142429"/>
                  </a:lnTo>
                  <a:lnTo>
                    <a:pt x="168832" y="158600"/>
                  </a:lnTo>
                  <a:lnTo>
                    <a:pt x="211589" y="164234"/>
                  </a:lnTo>
                  <a:lnTo>
                    <a:pt x="252196" y="157949"/>
                  </a:lnTo>
                  <a:lnTo>
                    <a:pt x="292798" y="151660"/>
                  </a:lnTo>
                  <a:lnTo>
                    <a:pt x="335552" y="157291"/>
                  </a:lnTo>
                  <a:lnTo>
                    <a:pt x="378251" y="173460"/>
                  </a:lnTo>
                  <a:lnTo>
                    <a:pt x="418689" y="198785"/>
                  </a:lnTo>
                  <a:lnTo>
                    <a:pt x="454661" y="231885"/>
                  </a:lnTo>
                  <a:lnTo>
                    <a:pt x="483960" y="271380"/>
                  </a:lnTo>
                  <a:lnTo>
                    <a:pt x="504380" y="3158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2678" y="4571212"/>
              <a:ext cx="504825" cy="316230"/>
            </a:xfrm>
            <a:custGeom>
              <a:avLst/>
              <a:gdLst/>
              <a:ahLst/>
              <a:cxnLst/>
              <a:rect l="l" t="t" r="r" b="b"/>
              <a:pathLst>
                <a:path w="504825" h="316229">
                  <a:moveTo>
                    <a:pt x="0" y="0"/>
                  </a:moveTo>
                  <a:lnTo>
                    <a:pt x="20420" y="44506"/>
                  </a:lnTo>
                  <a:lnTo>
                    <a:pt x="49719" y="84001"/>
                  </a:lnTo>
                  <a:lnTo>
                    <a:pt x="85691" y="117102"/>
                  </a:lnTo>
                  <a:lnTo>
                    <a:pt x="126131" y="142429"/>
                  </a:lnTo>
                  <a:lnTo>
                    <a:pt x="168832" y="158600"/>
                  </a:lnTo>
                  <a:lnTo>
                    <a:pt x="211589" y="164234"/>
                  </a:lnTo>
                  <a:lnTo>
                    <a:pt x="252196" y="157949"/>
                  </a:lnTo>
                  <a:lnTo>
                    <a:pt x="292798" y="151660"/>
                  </a:lnTo>
                  <a:lnTo>
                    <a:pt x="335552" y="157291"/>
                  </a:lnTo>
                  <a:lnTo>
                    <a:pt x="378251" y="173460"/>
                  </a:lnTo>
                  <a:lnTo>
                    <a:pt x="418689" y="198785"/>
                  </a:lnTo>
                  <a:lnTo>
                    <a:pt x="454661" y="231885"/>
                  </a:lnTo>
                  <a:lnTo>
                    <a:pt x="483960" y="271380"/>
                  </a:lnTo>
                  <a:lnTo>
                    <a:pt x="504380" y="3158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7853" y="4255300"/>
              <a:ext cx="504825" cy="316230"/>
            </a:xfrm>
            <a:custGeom>
              <a:avLst/>
              <a:gdLst/>
              <a:ahLst/>
              <a:cxnLst/>
              <a:rect l="l" t="t" r="r" b="b"/>
              <a:pathLst>
                <a:path w="504825" h="316229">
                  <a:moveTo>
                    <a:pt x="0" y="0"/>
                  </a:moveTo>
                  <a:lnTo>
                    <a:pt x="20420" y="44506"/>
                  </a:lnTo>
                  <a:lnTo>
                    <a:pt x="49719" y="84001"/>
                  </a:lnTo>
                  <a:lnTo>
                    <a:pt x="85691" y="117102"/>
                  </a:lnTo>
                  <a:lnTo>
                    <a:pt x="126131" y="142429"/>
                  </a:lnTo>
                  <a:lnTo>
                    <a:pt x="168832" y="158600"/>
                  </a:lnTo>
                  <a:lnTo>
                    <a:pt x="211589" y="164234"/>
                  </a:lnTo>
                  <a:lnTo>
                    <a:pt x="252196" y="157949"/>
                  </a:lnTo>
                  <a:lnTo>
                    <a:pt x="292798" y="151660"/>
                  </a:lnTo>
                  <a:lnTo>
                    <a:pt x="335552" y="157291"/>
                  </a:lnTo>
                  <a:lnTo>
                    <a:pt x="378251" y="173460"/>
                  </a:lnTo>
                  <a:lnTo>
                    <a:pt x="418689" y="198785"/>
                  </a:lnTo>
                  <a:lnTo>
                    <a:pt x="454661" y="231885"/>
                  </a:lnTo>
                  <a:lnTo>
                    <a:pt x="483960" y="271380"/>
                  </a:lnTo>
                  <a:lnTo>
                    <a:pt x="504380" y="3158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59250" y="513397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0"/>
                  </a:moveTo>
                  <a:lnTo>
                    <a:pt x="83413" y="8341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2155" y="516688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60617" y="0"/>
                  </a:moveTo>
                  <a:lnTo>
                    <a:pt x="50507" y="50507"/>
                  </a:lnTo>
                  <a:lnTo>
                    <a:pt x="0" y="60604"/>
                  </a:lnTo>
                  <a:lnTo>
                    <a:pt x="90919" y="90919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3054" y="4192257"/>
              <a:ext cx="473709" cy="361315"/>
            </a:xfrm>
            <a:custGeom>
              <a:avLst/>
              <a:gdLst/>
              <a:ahLst/>
              <a:cxnLst/>
              <a:rect l="l" t="t" r="r" b="b"/>
              <a:pathLst>
                <a:path w="473710" h="361314">
                  <a:moveTo>
                    <a:pt x="0" y="360845"/>
                  </a:moveTo>
                  <a:lnTo>
                    <a:pt x="48849" y="357404"/>
                  </a:lnTo>
                  <a:lnTo>
                    <a:pt x="96132" y="343889"/>
                  </a:lnTo>
                  <a:lnTo>
                    <a:pt x="139781" y="321878"/>
                  </a:lnTo>
                  <a:lnTo>
                    <a:pt x="177725" y="292948"/>
                  </a:lnTo>
                  <a:lnTo>
                    <a:pt x="207896" y="258678"/>
                  </a:lnTo>
                  <a:lnTo>
                    <a:pt x="228224" y="220645"/>
                  </a:lnTo>
                  <a:lnTo>
                    <a:pt x="236639" y="180428"/>
                  </a:lnTo>
                  <a:lnTo>
                    <a:pt x="245054" y="140211"/>
                  </a:lnTo>
                  <a:lnTo>
                    <a:pt x="265381" y="102176"/>
                  </a:lnTo>
                  <a:lnTo>
                    <a:pt x="295551" y="67904"/>
                  </a:lnTo>
                  <a:lnTo>
                    <a:pt x="333494" y="38971"/>
                  </a:lnTo>
                  <a:lnTo>
                    <a:pt x="377140" y="16957"/>
                  </a:lnTo>
                  <a:lnTo>
                    <a:pt x="424421" y="3441"/>
                  </a:lnTo>
                  <a:lnTo>
                    <a:pt x="4732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19610" y="4553508"/>
              <a:ext cx="473709" cy="361315"/>
            </a:xfrm>
            <a:custGeom>
              <a:avLst/>
              <a:gdLst/>
              <a:ahLst/>
              <a:cxnLst/>
              <a:rect l="l" t="t" r="r" b="b"/>
              <a:pathLst>
                <a:path w="473710" h="361314">
                  <a:moveTo>
                    <a:pt x="0" y="360845"/>
                  </a:moveTo>
                  <a:lnTo>
                    <a:pt x="48849" y="357404"/>
                  </a:lnTo>
                  <a:lnTo>
                    <a:pt x="96132" y="343889"/>
                  </a:lnTo>
                  <a:lnTo>
                    <a:pt x="139781" y="321878"/>
                  </a:lnTo>
                  <a:lnTo>
                    <a:pt x="177725" y="292948"/>
                  </a:lnTo>
                  <a:lnTo>
                    <a:pt x="207896" y="258678"/>
                  </a:lnTo>
                  <a:lnTo>
                    <a:pt x="228224" y="220645"/>
                  </a:lnTo>
                  <a:lnTo>
                    <a:pt x="236639" y="180428"/>
                  </a:lnTo>
                  <a:lnTo>
                    <a:pt x="245054" y="140211"/>
                  </a:lnTo>
                  <a:lnTo>
                    <a:pt x="265381" y="102176"/>
                  </a:lnTo>
                  <a:lnTo>
                    <a:pt x="295551" y="67904"/>
                  </a:lnTo>
                  <a:lnTo>
                    <a:pt x="333494" y="38971"/>
                  </a:lnTo>
                  <a:lnTo>
                    <a:pt x="377140" y="16957"/>
                  </a:lnTo>
                  <a:lnTo>
                    <a:pt x="424421" y="3441"/>
                  </a:lnTo>
                  <a:lnTo>
                    <a:pt x="4732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46167" y="4914747"/>
              <a:ext cx="473709" cy="361315"/>
            </a:xfrm>
            <a:custGeom>
              <a:avLst/>
              <a:gdLst/>
              <a:ahLst/>
              <a:cxnLst/>
              <a:rect l="l" t="t" r="r" b="b"/>
              <a:pathLst>
                <a:path w="473710" h="361314">
                  <a:moveTo>
                    <a:pt x="0" y="360845"/>
                  </a:moveTo>
                  <a:lnTo>
                    <a:pt x="48849" y="357404"/>
                  </a:lnTo>
                  <a:lnTo>
                    <a:pt x="96132" y="343889"/>
                  </a:lnTo>
                  <a:lnTo>
                    <a:pt x="139781" y="321878"/>
                  </a:lnTo>
                  <a:lnTo>
                    <a:pt x="177725" y="292948"/>
                  </a:lnTo>
                  <a:lnTo>
                    <a:pt x="207896" y="258678"/>
                  </a:lnTo>
                  <a:lnTo>
                    <a:pt x="228224" y="220645"/>
                  </a:lnTo>
                  <a:lnTo>
                    <a:pt x="236639" y="180428"/>
                  </a:lnTo>
                  <a:lnTo>
                    <a:pt x="245054" y="140211"/>
                  </a:lnTo>
                  <a:lnTo>
                    <a:pt x="265381" y="102176"/>
                  </a:lnTo>
                  <a:lnTo>
                    <a:pt x="295551" y="67904"/>
                  </a:lnTo>
                  <a:lnTo>
                    <a:pt x="333494" y="38971"/>
                  </a:lnTo>
                  <a:lnTo>
                    <a:pt x="377140" y="16957"/>
                  </a:lnTo>
                  <a:lnTo>
                    <a:pt x="424421" y="3441"/>
                  </a:lnTo>
                  <a:lnTo>
                    <a:pt x="4732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49987" y="4169130"/>
              <a:ext cx="74295" cy="22225"/>
            </a:xfrm>
            <a:custGeom>
              <a:avLst/>
              <a:gdLst/>
              <a:ahLst/>
              <a:cxnLst/>
              <a:rect l="l" t="t" r="r" b="b"/>
              <a:pathLst>
                <a:path w="74295" h="22225">
                  <a:moveTo>
                    <a:pt x="0" y="21869"/>
                  </a:moveTo>
                  <a:lnTo>
                    <a:pt x="737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84201" y="4136148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0" y="0"/>
                  </a:moveTo>
                  <a:lnTo>
                    <a:pt x="39573" y="32981"/>
                  </a:lnTo>
                  <a:lnTo>
                    <a:pt x="24345" y="82194"/>
                  </a:lnTo>
                  <a:lnTo>
                    <a:pt x="94373" y="16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89400" y="3605276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62605" y="4824476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06110" y="4824476"/>
            <a:ext cx="80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553325" y="5480050"/>
            <a:ext cx="317500" cy="317500"/>
            <a:chOff x="7553325" y="5480050"/>
            <a:chExt cx="317500" cy="317500"/>
          </a:xfrm>
        </p:grpSpPr>
        <p:sp>
          <p:nvSpPr>
            <p:cNvPr id="49" name="object 49"/>
            <p:cNvSpPr/>
            <p:nvPr/>
          </p:nvSpPr>
          <p:spPr>
            <a:xfrm>
              <a:off x="7559675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9675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80660"/>
            <a:ext cx="7462653" cy="8861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Single-source shortest paths  (nonnegative edge</a:t>
            </a:r>
            <a:r>
              <a:rPr spc="-40" dirty="0"/>
              <a:t> </a:t>
            </a:r>
            <a:r>
              <a:rPr spc="-5" dirty="0"/>
              <a:t>weights)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43659"/>
            <a:ext cx="7723505" cy="509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  <a:tabLst>
                <a:tab pos="177609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Problem.	</a:t>
            </a:r>
            <a:r>
              <a:rPr sz="3200" spc="-5" dirty="0">
                <a:latin typeface="Times New Roman"/>
                <a:cs typeface="Times New Roman"/>
              </a:rPr>
              <a:t>Assume 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0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288925">
              <a:lnSpc>
                <a:spcPts val="3460"/>
              </a:lnSpc>
              <a:spcBef>
                <a:spcPts val="240"/>
              </a:spcBef>
              <a:tabLst>
                <a:tab pos="956944" algn="l"/>
              </a:tabLst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	(Hence, all shortest-path weights must  exist.) From a given source vertex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find  the shortest-path weights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105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Greedy.</a:t>
            </a:r>
            <a:endParaRPr sz="3200">
              <a:latin typeface="Times New Roman"/>
              <a:cs typeface="Times New Roman"/>
            </a:endParaRPr>
          </a:p>
          <a:p>
            <a:pPr marL="469900" marR="187325" indent="-457834">
              <a:lnSpc>
                <a:spcPts val="3460"/>
              </a:lnSpc>
              <a:spcBef>
                <a:spcPts val="23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Maintain a set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of vertices whose shortest-  path distances 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known.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215"/>
              </a:lnSpc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At each step, add 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the vertex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450"/>
              </a:lnSpc>
            </a:pPr>
            <a:r>
              <a:rPr sz="3200" spc="-5" dirty="0">
                <a:latin typeface="Times New Roman"/>
                <a:cs typeface="Times New Roman"/>
              </a:rPr>
              <a:t>whose distance estimate 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minimum.</a:t>
            </a:r>
            <a:endParaRPr sz="3200">
              <a:latin typeface="Times New Roman"/>
              <a:cs typeface="Times New Roman"/>
            </a:endParaRPr>
          </a:p>
          <a:p>
            <a:pPr marL="469900" marR="614045" indent="-457200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AutoNum type="arabicPeriod" startAt="3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Update the distance estimates of vertices  adjacent 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238499"/>
            <a:ext cx="7772400" cy="76200"/>
          </a:xfrm>
          <a:custGeom>
            <a:avLst/>
            <a:gdLst/>
            <a:ahLst/>
            <a:cxnLst/>
            <a:rect l="l" t="t" r="r" b="b"/>
            <a:pathLst>
              <a:path w="7772400" h="76200">
                <a:moveTo>
                  <a:pt x="77724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7772400" y="76200"/>
                </a:lnTo>
                <a:lnTo>
                  <a:pt x="7772400" y="63500"/>
                </a:lnTo>
                <a:close/>
              </a:path>
              <a:path w="7772400" h="76200">
                <a:moveTo>
                  <a:pt x="7772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772400" y="50800"/>
                </a:lnTo>
                <a:lnTo>
                  <a:pt x="7772400" y="25400"/>
                </a:lnTo>
                <a:close/>
              </a:path>
              <a:path w="7772400" h="76200">
                <a:moveTo>
                  <a:pt x="7772400" y="0"/>
                </a:moveTo>
                <a:lnTo>
                  <a:pt x="0" y="0"/>
                </a:lnTo>
                <a:lnTo>
                  <a:pt x="0" y="12700"/>
                </a:lnTo>
                <a:lnTo>
                  <a:pt x="7772400" y="12700"/>
                </a:lnTo>
                <a:lnTo>
                  <a:pt x="777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1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Dijkstra’s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353" y="1274317"/>
            <a:ext cx="294830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9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353" y="2810183"/>
            <a:ext cx="1028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257" y="2810510"/>
            <a:ext cx="600075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5080" indent="-267335">
              <a:lnSpc>
                <a:spcPts val="3020"/>
              </a:lnSpc>
              <a:spcBef>
                <a:spcPts val="484"/>
              </a:spcBef>
            </a:pPr>
            <a:r>
              <a:rPr sz="2800" b="1" spc="130" dirty="0">
                <a:solidFill>
                  <a:srgbClr val="CC0000"/>
                </a:solidFill>
                <a:latin typeface="FreeSerif"/>
                <a:cs typeface="FreeSerif"/>
              </a:rPr>
              <a:t>⊳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is a priority </a:t>
            </a:r>
            <a:r>
              <a:rPr sz="2800" spc="-5" dirty="0">
                <a:latin typeface="Times New Roman"/>
                <a:cs typeface="Times New Roman"/>
              </a:rPr>
              <a:t>queue maintaining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2800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 </a:t>
            </a:r>
            <a:r>
              <a:rPr sz="2800" spc="-5" dirty="0">
                <a:latin typeface="Times New Roman"/>
                <a:cs typeface="Times New Roman"/>
              </a:rPr>
              <a:t>keyed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1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Dijkstra’s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353" y="1274317"/>
            <a:ext cx="294830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9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353" y="2810183"/>
            <a:ext cx="1028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257" y="2810510"/>
            <a:ext cx="600075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5080" indent="-267335">
              <a:lnSpc>
                <a:spcPts val="3020"/>
              </a:lnSpc>
              <a:spcBef>
                <a:spcPts val="484"/>
              </a:spcBef>
            </a:pPr>
            <a:r>
              <a:rPr sz="2800" b="1" spc="130" dirty="0">
                <a:solidFill>
                  <a:srgbClr val="CC0000"/>
                </a:solidFill>
                <a:latin typeface="FreeSerif"/>
                <a:cs typeface="FreeSerif"/>
              </a:rPr>
              <a:t>⊳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is a priority </a:t>
            </a:r>
            <a:r>
              <a:rPr sz="2800" spc="-5" dirty="0">
                <a:latin typeface="Times New Roman"/>
                <a:cs typeface="Times New Roman"/>
              </a:rPr>
              <a:t>queue maintaining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2800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 </a:t>
            </a:r>
            <a:r>
              <a:rPr sz="2800" spc="-5" dirty="0">
                <a:latin typeface="Times New Roman"/>
                <a:cs typeface="Times New Roman"/>
              </a:rPr>
              <a:t>keyed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065" y="3506144"/>
            <a:ext cx="613537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06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5143500"/>
            <a:ext cx="4386580" cy="762000"/>
          </a:xfrm>
          <a:custGeom>
            <a:avLst/>
            <a:gdLst/>
            <a:ahLst/>
            <a:cxnLst/>
            <a:rect l="l" t="t" r="r" b="b"/>
            <a:pathLst>
              <a:path w="4386580" h="762000">
                <a:moveTo>
                  <a:pt x="4259262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6" y="37196"/>
                </a:lnTo>
                <a:lnTo>
                  <a:pt x="9980" y="77565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34"/>
                </a:lnTo>
                <a:lnTo>
                  <a:pt x="37196" y="724803"/>
                </a:lnTo>
                <a:lnTo>
                  <a:pt x="77565" y="752019"/>
                </a:lnTo>
                <a:lnTo>
                  <a:pt x="127000" y="762000"/>
                </a:lnTo>
                <a:lnTo>
                  <a:pt x="4259262" y="762000"/>
                </a:lnTo>
                <a:lnTo>
                  <a:pt x="4308697" y="752019"/>
                </a:lnTo>
                <a:lnTo>
                  <a:pt x="4349065" y="724803"/>
                </a:lnTo>
                <a:lnTo>
                  <a:pt x="4376282" y="684434"/>
                </a:lnTo>
                <a:lnTo>
                  <a:pt x="4386262" y="635000"/>
                </a:lnTo>
                <a:lnTo>
                  <a:pt x="4386262" y="127000"/>
                </a:lnTo>
                <a:lnTo>
                  <a:pt x="4376282" y="77565"/>
                </a:lnTo>
                <a:lnTo>
                  <a:pt x="4349065" y="37196"/>
                </a:lnTo>
                <a:lnTo>
                  <a:pt x="4308697" y="9980"/>
                </a:lnTo>
                <a:lnTo>
                  <a:pt x="425926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1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Dijkstra’s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353" y="1274317"/>
            <a:ext cx="294830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9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65" y="2810510"/>
            <a:ext cx="1028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257" y="2810510"/>
            <a:ext cx="600075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5080" indent="-267335">
              <a:lnSpc>
                <a:spcPts val="3020"/>
              </a:lnSpc>
              <a:spcBef>
                <a:spcPts val="484"/>
              </a:spcBef>
            </a:pPr>
            <a:r>
              <a:rPr sz="2800" b="1" spc="130" dirty="0">
                <a:solidFill>
                  <a:srgbClr val="CC0000"/>
                </a:solidFill>
                <a:latin typeface="FreeSerif"/>
                <a:cs typeface="FreeSerif"/>
              </a:rPr>
              <a:t>⊳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is a priority </a:t>
            </a:r>
            <a:r>
              <a:rPr sz="2800" spc="-5" dirty="0">
                <a:latin typeface="Times New Roman"/>
                <a:cs typeface="Times New Roman"/>
              </a:rPr>
              <a:t>queue maintaining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2800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 </a:t>
            </a:r>
            <a:r>
              <a:rPr sz="2800" spc="-5" dirty="0">
                <a:latin typeface="Times New Roman"/>
                <a:cs typeface="Times New Roman"/>
              </a:rPr>
              <a:t>keyed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065" y="3506144"/>
            <a:ext cx="18465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1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275" y="3909359"/>
            <a:ext cx="567817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8434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1106" y="4961635"/>
            <a:ext cx="1742439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43560" marR="5080" indent="-531495">
              <a:lnSpc>
                <a:spcPts val="3460"/>
              </a:lnSpc>
              <a:spcBef>
                <a:spcPts val="530"/>
              </a:spcBef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axa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  step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112" y="5993246"/>
            <a:ext cx="3893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Implicit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ECREASE</a:t>
            </a:r>
            <a:r>
              <a:rPr sz="3200" spc="-5" dirty="0">
                <a:latin typeface="Times New Roman"/>
                <a:cs typeface="Times New Roman"/>
              </a:rPr>
              <a:t>-K</a:t>
            </a:r>
            <a:r>
              <a:rPr sz="2400" spc="-5" dirty="0">
                <a:latin typeface="Times New Roman"/>
                <a:cs typeface="Times New Roman"/>
              </a:rPr>
              <a:t>EY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8995" y="5943597"/>
            <a:ext cx="182245" cy="400050"/>
            <a:chOff x="4408995" y="5943597"/>
            <a:chExt cx="182245" cy="400050"/>
          </a:xfrm>
        </p:grpSpPr>
        <p:sp>
          <p:nvSpPr>
            <p:cNvPr id="12" name="object 12"/>
            <p:cNvSpPr/>
            <p:nvPr/>
          </p:nvSpPr>
          <p:spPr>
            <a:xfrm>
              <a:off x="4447895" y="6014351"/>
              <a:ext cx="124460" cy="310515"/>
            </a:xfrm>
            <a:custGeom>
              <a:avLst/>
              <a:gdLst/>
              <a:ahLst/>
              <a:cxnLst/>
              <a:rect l="l" t="t" r="r" b="b"/>
              <a:pathLst>
                <a:path w="124460" h="310514">
                  <a:moveTo>
                    <a:pt x="124104" y="31024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8995" y="5943597"/>
              <a:ext cx="106680" cy="127635"/>
            </a:xfrm>
            <a:custGeom>
              <a:avLst/>
              <a:gdLst/>
              <a:ahLst/>
              <a:cxnLst/>
              <a:rect l="l" t="t" r="r" b="b"/>
              <a:pathLst>
                <a:path w="106679" h="127635">
                  <a:moveTo>
                    <a:pt x="10604" y="0"/>
                  </a:moveTo>
                  <a:lnTo>
                    <a:pt x="0" y="127355"/>
                  </a:lnTo>
                  <a:lnTo>
                    <a:pt x="38912" y="70751"/>
                  </a:lnTo>
                  <a:lnTo>
                    <a:pt x="106121" y="84899"/>
                  </a:lnTo>
                  <a:lnTo>
                    <a:pt x="1060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92202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2666365" cy="765810"/>
            <a:chOff x="5630862" y="1714500"/>
            <a:chExt cx="2666365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68209" y="178873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30862" y="3733800"/>
            <a:ext cx="902969" cy="765810"/>
            <a:chOff x="5630862" y="3733800"/>
            <a:chExt cx="902969" cy="765810"/>
          </a:xfrm>
        </p:grpSpPr>
        <p:sp>
          <p:nvSpPr>
            <p:cNvPr id="26" name="object 26"/>
            <p:cNvSpPr/>
            <p:nvPr/>
          </p:nvSpPr>
          <p:spPr>
            <a:xfrm>
              <a:off x="5706618" y="38092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7592" y="3787902"/>
              <a:ext cx="445795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71565" y="3787902"/>
              <a:ext cx="127190" cy="1378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71565" y="4230941"/>
              <a:ext cx="191719" cy="1680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27039" y="3808031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83462" y="3733800"/>
            <a:ext cx="891540" cy="765810"/>
            <a:chOff x="7383462" y="3733800"/>
            <a:chExt cx="891540" cy="765810"/>
          </a:xfrm>
        </p:grpSpPr>
        <p:sp>
          <p:nvSpPr>
            <p:cNvPr id="34" name="object 34"/>
            <p:cNvSpPr/>
            <p:nvPr/>
          </p:nvSpPr>
          <p:spPr>
            <a:xfrm>
              <a:off x="7459218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39963" y="3787902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5596" y="3787902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5596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91043" y="38080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48175" y="2016125"/>
            <a:ext cx="3717925" cy="2105025"/>
            <a:chOff x="4448175" y="2016125"/>
            <a:chExt cx="3717925" cy="2105025"/>
          </a:xfrm>
        </p:grpSpPr>
        <p:sp>
          <p:nvSpPr>
            <p:cNvPr id="42" name="object 42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17870" y="2016124"/>
              <a:ext cx="1770380" cy="1849755"/>
            </a:xfrm>
            <a:custGeom>
              <a:avLst/>
              <a:gdLst/>
              <a:ahLst/>
              <a:cxnLst/>
              <a:rect l="l" t="t" r="r" b="b"/>
              <a:pathLst>
                <a:path w="1770379" h="1849754">
                  <a:moveTo>
                    <a:pt x="93967" y="1849437"/>
                  </a:moveTo>
                  <a:lnTo>
                    <a:pt x="52679" y="1762950"/>
                  </a:lnTo>
                  <a:lnTo>
                    <a:pt x="48882" y="1814322"/>
                  </a:lnTo>
                  <a:lnTo>
                    <a:pt x="0" y="1830578"/>
                  </a:lnTo>
                  <a:lnTo>
                    <a:pt x="93967" y="1849437"/>
                  </a:lnTo>
                  <a:close/>
                </a:path>
                <a:path w="1770379" h="1849754">
                  <a:moveTo>
                    <a:pt x="1770354" y="42862"/>
                  </a:moveTo>
                  <a:lnTo>
                    <a:pt x="1684629" y="0"/>
                  </a:lnTo>
                  <a:lnTo>
                    <a:pt x="1713204" y="42862"/>
                  </a:lnTo>
                  <a:lnTo>
                    <a:pt x="1684629" y="85725"/>
                  </a:lnTo>
                  <a:lnTo>
                    <a:pt x="1770354" y="42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13044" y="1525005"/>
            <a:ext cx="1556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01650" algn="l"/>
                <a:tab pos="981075" algn="l"/>
                <a:tab pos="1517650" algn="l"/>
              </a:tabLst>
            </a:pPr>
            <a:r>
              <a:rPr sz="4800" i="1" spc="-7" baseline="-36458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9740" y="1688211"/>
            <a:ext cx="2360930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Graph with  nonnegative  edge</a:t>
            </a:r>
            <a:r>
              <a:rPr sz="3200" b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82296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48175" y="1714500"/>
            <a:ext cx="3848735" cy="2785110"/>
            <a:chOff x="4448175" y="1714500"/>
            <a:chExt cx="3848735" cy="2785110"/>
          </a:xfrm>
        </p:grpSpPr>
        <p:sp>
          <p:nvSpPr>
            <p:cNvPr id="20" name="object 20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17870" y="3779075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2500" y="20161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9740" y="1418336"/>
            <a:ext cx="1695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Initialize: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6116" y="3829218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A	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41450" y="4441952"/>
            <a:ext cx="265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  <a:tab pos="1200785" algn="l"/>
                <a:tab pos="1809114" algn="l"/>
                <a:tab pos="24244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879340" y="5353303"/>
            <a:ext cx="854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07785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18755" y="1211426"/>
            <a:ext cx="1525270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95934">
              <a:lnSpc>
                <a:spcPts val="2875"/>
              </a:lnSpc>
              <a:tabLst>
                <a:tab pos="975360" algn="l"/>
                <a:tab pos="1511935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18755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69651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68209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7534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Paths in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869" y="2819397"/>
            <a:ext cx="49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4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65" y="1381378"/>
            <a:ext cx="8173720" cy="26930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" marR="17780" indent="-635">
              <a:lnSpc>
                <a:spcPct val="89800"/>
              </a:lnSpc>
              <a:spcBef>
                <a:spcPts val="489"/>
              </a:spcBef>
              <a:tabLst>
                <a:tab pos="3511550" algn="l"/>
              </a:tabLst>
            </a:pPr>
            <a:r>
              <a:rPr sz="3200" spc="-5" dirty="0">
                <a:latin typeface="Times New Roman"/>
                <a:cs typeface="Times New Roman"/>
              </a:rPr>
              <a:t>Consider a digraph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 edge-weight  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	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 </a:t>
            </a:r>
            <a:r>
              <a:rPr sz="3200" spc="-5" dirty="0">
                <a:latin typeface="Times New Roman"/>
                <a:cs typeface="Times New Roman"/>
              </a:rPr>
              <a:t>of path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UnDotum"/>
                <a:cs typeface="UnDotum"/>
              </a:rPr>
              <a:t>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is defined to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485"/>
              </a:spcBef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-3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34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15" baseline="-18518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600" spc="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508000" algn="ctr">
              <a:lnSpc>
                <a:spcPct val="100000"/>
              </a:lnSpc>
              <a:spcBef>
                <a:spcPts val="140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82296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48175" y="1714500"/>
            <a:ext cx="3848735" cy="2785110"/>
            <a:chOff x="4448175" y="1714500"/>
            <a:chExt cx="3848735" cy="2785110"/>
          </a:xfrm>
        </p:grpSpPr>
        <p:sp>
          <p:nvSpPr>
            <p:cNvPr id="20" name="object 20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17870" y="3779075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2500" y="20161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19161" y="1211426"/>
            <a:ext cx="152463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95300">
              <a:lnSpc>
                <a:spcPts val="2875"/>
              </a:lnSpc>
              <a:tabLst>
                <a:tab pos="974725" algn="l"/>
                <a:tab pos="1511300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9161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70057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09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“A” </a:t>
            </a:r>
            <a:r>
              <a:rPr sz="3200" b="1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b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82296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33887" y="1714500"/>
            <a:ext cx="3863340" cy="2785110"/>
            <a:chOff x="4433887" y="1714500"/>
            <a:chExt cx="3863340" cy="2785110"/>
          </a:xfrm>
        </p:grpSpPr>
        <p:sp>
          <p:nvSpPr>
            <p:cNvPr id="20" name="object 20"/>
            <p:cNvSpPr/>
            <p:nvPr/>
          </p:nvSpPr>
          <p:spPr>
            <a:xfrm>
              <a:off x="4462462" y="2121700"/>
              <a:ext cx="1078230" cy="707390"/>
            </a:xfrm>
            <a:custGeom>
              <a:avLst/>
              <a:gdLst/>
              <a:ahLst/>
              <a:cxnLst/>
              <a:rect l="l" t="t" r="r" b="b"/>
              <a:pathLst>
                <a:path w="1078229" h="707389">
                  <a:moveTo>
                    <a:pt x="0" y="707224"/>
                  </a:moveTo>
                  <a:lnTo>
                    <a:pt x="1077607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45239" y="2058987"/>
              <a:ext cx="190500" cy="165735"/>
            </a:xfrm>
            <a:custGeom>
              <a:avLst/>
              <a:gdLst/>
              <a:ahLst/>
              <a:cxnLst/>
              <a:rect l="l" t="t" r="r" b="b"/>
              <a:pathLst>
                <a:path w="190500" h="165735">
                  <a:moveTo>
                    <a:pt x="190385" y="0"/>
                  </a:moveTo>
                  <a:lnTo>
                    <a:pt x="0" y="22402"/>
                  </a:lnTo>
                  <a:lnTo>
                    <a:pt x="94818" y="62712"/>
                  </a:lnTo>
                  <a:lnTo>
                    <a:pt x="94068" y="165734"/>
                  </a:lnTo>
                  <a:lnTo>
                    <a:pt x="19038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2462" y="3308350"/>
              <a:ext cx="1078230" cy="707390"/>
            </a:xfrm>
            <a:custGeom>
              <a:avLst/>
              <a:gdLst/>
              <a:ahLst/>
              <a:cxnLst/>
              <a:rect l="l" t="t" r="r" b="b"/>
              <a:pathLst>
                <a:path w="1078229" h="707389">
                  <a:moveTo>
                    <a:pt x="0" y="0"/>
                  </a:moveTo>
                  <a:lnTo>
                    <a:pt x="1077607" y="707224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45252" y="3912552"/>
              <a:ext cx="190500" cy="165735"/>
            </a:xfrm>
            <a:custGeom>
              <a:avLst/>
              <a:gdLst/>
              <a:ahLst/>
              <a:cxnLst/>
              <a:rect l="l" t="t" r="r" b="b"/>
              <a:pathLst>
                <a:path w="190500" h="165735">
                  <a:moveTo>
                    <a:pt x="94081" y="0"/>
                  </a:moveTo>
                  <a:lnTo>
                    <a:pt x="94818" y="103022"/>
                  </a:lnTo>
                  <a:lnTo>
                    <a:pt x="0" y="143332"/>
                  </a:lnTo>
                  <a:lnTo>
                    <a:pt x="190373" y="165734"/>
                  </a:lnTo>
                  <a:lnTo>
                    <a:pt x="9408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17870" y="3779075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2500" y="20161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59864" y="1217925"/>
            <a:ext cx="1584325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  <a:p>
            <a:pPr marL="554990">
              <a:lnSpc>
                <a:spcPts val="2850"/>
              </a:lnSpc>
              <a:tabLst>
                <a:tab pos="1034415" algn="l"/>
                <a:tab pos="1570990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70057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09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9740" y="1230497"/>
            <a:ext cx="4494530" cy="1292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5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 all edges leaving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81200" y="4805489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83058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48175" y="1714500"/>
            <a:ext cx="3848735" cy="2785110"/>
            <a:chOff x="4448175" y="1714500"/>
            <a:chExt cx="3848735" cy="2785110"/>
          </a:xfrm>
        </p:grpSpPr>
        <p:sp>
          <p:nvSpPr>
            <p:cNvPr id="20" name="object 20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17870" y="3779075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2500" y="20161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4879340" y="5353303"/>
            <a:ext cx="17805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</a:t>
            </a:r>
            <a:r>
              <a:rPr sz="3200" i="1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7785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59458" y="1217925"/>
            <a:ext cx="1584325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  <a:p>
            <a:pPr marL="554990">
              <a:lnSpc>
                <a:spcPts val="2850"/>
              </a:lnSpc>
              <a:tabLst>
                <a:tab pos="1034415" algn="l"/>
                <a:tab pos="1570990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69651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09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“C” </a:t>
            </a:r>
            <a:r>
              <a:rPr sz="3200" b="1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b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81200" y="4805489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83820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3462" y="1714500"/>
            <a:ext cx="913765" cy="765810"/>
            <a:chOff x="7383462" y="1714500"/>
            <a:chExt cx="913765" cy="765810"/>
          </a:xfrm>
        </p:grpSpPr>
        <p:sp>
          <p:nvSpPr>
            <p:cNvPr id="20" name="object 20"/>
            <p:cNvSpPr/>
            <p:nvPr/>
          </p:nvSpPr>
          <p:spPr>
            <a:xfrm>
              <a:off x="7459218" y="17899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2736" y="1768602"/>
              <a:ext cx="138976" cy="163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736" y="2185949"/>
              <a:ext cx="203174" cy="193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8209" y="178873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48175" y="2016125"/>
            <a:ext cx="3826510" cy="2483485"/>
            <a:chOff x="4448175" y="2016125"/>
            <a:chExt cx="3826510" cy="2483485"/>
          </a:xfrm>
        </p:grpSpPr>
        <p:sp>
          <p:nvSpPr>
            <p:cNvPr id="28" name="object 2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17678" y="2377732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4" h="697864">
                  <a:moveTo>
                    <a:pt x="0" y="0"/>
                  </a:moveTo>
                  <a:lnTo>
                    <a:pt x="19780" y="64239"/>
                  </a:lnTo>
                  <a:lnTo>
                    <a:pt x="28865" y="101875"/>
                  </a:lnTo>
                  <a:lnTo>
                    <a:pt x="37363" y="142923"/>
                  </a:lnTo>
                  <a:lnTo>
                    <a:pt x="45235" y="187184"/>
                  </a:lnTo>
                  <a:lnTo>
                    <a:pt x="52442" y="234458"/>
                  </a:lnTo>
                  <a:lnTo>
                    <a:pt x="58945" y="284548"/>
                  </a:lnTo>
                  <a:lnTo>
                    <a:pt x="64706" y="337253"/>
                  </a:lnTo>
                  <a:lnTo>
                    <a:pt x="69687" y="392374"/>
                  </a:lnTo>
                  <a:lnTo>
                    <a:pt x="73849" y="449712"/>
                  </a:lnTo>
                  <a:lnTo>
                    <a:pt x="77153" y="509068"/>
                  </a:lnTo>
                  <a:lnTo>
                    <a:pt x="79561" y="570244"/>
                  </a:lnTo>
                  <a:lnTo>
                    <a:pt x="81034" y="633039"/>
                  </a:lnTo>
                  <a:lnTo>
                    <a:pt x="81534" y="697255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6812" y="2287587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89" h="187960">
                  <a:moveTo>
                    <a:pt x="0" y="0"/>
                  </a:moveTo>
                  <a:lnTo>
                    <a:pt x="38595" y="187769"/>
                  </a:lnTo>
                  <a:lnTo>
                    <a:pt x="70650" y="89852"/>
                  </a:lnTo>
                  <a:lnTo>
                    <a:pt x="173367" y="8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7870" y="2016124"/>
              <a:ext cx="1770380" cy="1849755"/>
            </a:xfrm>
            <a:custGeom>
              <a:avLst/>
              <a:gdLst/>
              <a:ahLst/>
              <a:cxnLst/>
              <a:rect l="l" t="t" r="r" b="b"/>
              <a:pathLst>
                <a:path w="1770379" h="1849754">
                  <a:moveTo>
                    <a:pt x="93967" y="1849437"/>
                  </a:moveTo>
                  <a:lnTo>
                    <a:pt x="52679" y="1762950"/>
                  </a:lnTo>
                  <a:lnTo>
                    <a:pt x="48882" y="1814322"/>
                  </a:lnTo>
                  <a:lnTo>
                    <a:pt x="0" y="1830578"/>
                  </a:lnTo>
                  <a:lnTo>
                    <a:pt x="93967" y="1849437"/>
                  </a:lnTo>
                  <a:close/>
                </a:path>
                <a:path w="1770379" h="1849754">
                  <a:moveTo>
                    <a:pt x="1770354" y="42862"/>
                  </a:moveTo>
                  <a:lnTo>
                    <a:pt x="1684629" y="0"/>
                  </a:lnTo>
                  <a:lnTo>
                    <a:pt x="1713204" y="42862"/>
                  </a:lnTo>
                  <a:lnTo>
                    <a:pt x="1684629" y="85725"/>
                  </a:lnTo>
                  <a:lnTo>
                    <a:pt x="1770354" y="42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5075" y="4078287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16775" y="399256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1425" y="2262492"/>
              <a:ext cx="1009650" cy="1730375"/>
            </a:xfrm>
            <a:custGeom>
              <a:avLst/>
              <a:gdLst/>
              <a:ahLst/>
              <a:cxnLst/>
              <a:rect l="l" t="t" r="r" b="b"/>
              <a:pathLst>
                <a:path w="1009650" h="1730375">
                  <a:moveTo>
                    <a:pt x="0" y="1730070"/>
                  </a:moveTo>
                  <a:lnTo>
                    <a:pt x="1009205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27785" y="2163762"/>
              <a:ext cx="160655" cy="191770"/>
            </a:xfrm>
            <a:custGeom>
              <a:avLst/>
              <a:gdLst/>
              <a:ahLst/>
              <a:cxnLst/>
              <a:rect l="l" t="t" r="r" b="b"/>
              <a:pathLst>
                <a:path w="160654" h="191769">
                  <a:moveTo>
                    <a:pt x="160439" y="0"/>
                  </a:moveTo>
                  <a:lnTo>
                    <a:pt x="0" y="104902"/>
                  </a:lnTo>
                  <a:lnTo>
                    <a:pt x="102844" y="98729"/>
                  </a:lnTo>
                  <a:lnTo>
                    <a:pt x="148094" y="191287"/>
                  </a:lnTo>
                  <a:lnTo>
                    <a:pt x="16043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4879340" y="5353303"/>
            <a:ext cx="17805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</a:t>
            </a:r>
            <a:r>
              <a:rPr sz="3200" i="1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07785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0994" y="121792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2375" y="1217925"/>
            <a:ext cx="161925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7455">
              <a:lnSpc>
                <a:spcPts val="3329"/>
              </a:lnSpc>
              <a:spcBef>
                <a:spcPts val="9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  <a:tabLst>
                <a:tab pos="491490" algn="l"/>
                <a:tab pos="1028065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59740" y="1418336"/>
            <a:ext cx="4451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 all edges leaving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81200" y="4805489"/>
            <a:ext cx="211582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88900">
              <a:lnSpc>
                <a:spcPts val="2870"/>
              </a:lnSpc>
              <a:tabLst>
                <a:tab pos="1230630" algn="l"/>
                <a:tab pos="191770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	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215030"/>
            <a:ext cx="8022723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3462" y="1714500"/>
            <a:ext cx="913765" cy="765810"/>
            <a:chOff x="7383462" y="1714500"/>
            <a:chExt cx="913765" cy="765810"/>
          </a:xfrm>
        </p:grpSpPr>
        <p:sp>
          <p:nvSpPr>
            <p:cNvPr id="20" name="object 20"/>
            <p:cNvSpPr/>
            <p:nvPr/>
          </p:nvSpPr>
          <p:spPr>
            <a:xfrm>
              <a:off x="7459218" y="17899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2736" y="1768602"/>
              <a:ext cx="138976" cy="163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736" y="2185949"/>
              <a:ext cx="203174" cy="193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8209" y="178873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48175" y="2016125"/>
            <a:ext cx="3826510" cy="2483485"/>
            <a:chOff x="4448175" y="2016125"/>
            <a:chExt cx="3826510" cy="2483485"/>
          </a:xfrm>
        </p:grpSpPr>
        <p:sp>
          <p:nvSpPr>
            <p:cNvPr id="28" name="object 2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7870" y="2016124"/>
              <a:ext cx="1770380" cy="1849755"/>
            </a:xfrm>
            <a:custGeom>
              <a:avLst/>
              <a:gdLst/>
              <a:ahLst/>
              <a:cxnLst/>
              <a:rect l="l" t="t" r="r" b="b"/>
              <a:pathLst>
                <a:path w="1770379" h="1849754">
                  <a:moveTo>
                    <a:pt x="93967" y="1849437"/>
                  </a:moveTo>
                  <a:lnTo>
                    <a:pt x="52679" y="1762950"/>
                  </a:lnTo>
                  <a:lnTo>
                    <a:pt x="48882" y="1814322"/>
                  </a:lnTo>
                  <a:lnTo>
                    <a:pt x="0" y="1830578"/>
                  </a:lnTo>
                  <a:lnTo>
                    <a:pt x="93967" y="1849437"/>
                  </a:lnTo>
                  <a:close/>
                </a:path>
                <a:path w="1770379" h="1849754">
                  <a:moveTo>
                    <a:pt x="1770354" y="42862"/>
                  </a:moveTo>
                  <a:lnTo>
                    <a:pt x="1684629" y="0"/>
                  </a:lnTo>
                  <a:lnTo>
                    <a:pt x="1713204" y="42862"/>
                  </a:lnTo>
                  <a:lnTo>
                    <a:pt x="1684629" y="85725"/>
                  </a:lnTo>
                  <a:lnTo>
                    <a:pt x="1770354" y="42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4879340" y="5353303"/>
            <a:ext cx="2232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C, E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1401" y="121792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2375" y="1217925"/>
            <a:ext cx="161925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7455">
              <a:lnSpc>
                <a:spcPts val="3329"/>
              </a:lnSpc>
              <a:spcBef>
                <a:spcPts val="9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  <a:tabLst>
                <a:tab pos="491490" algn="l"/>
                <a:tab pos="1028065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9740" y="1419859"/>
            <a:ext cx="442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“E” </a:t>
            </a:r>
            <a:r>
              <a:rPr sz="3200" b="1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b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81200" y="4805489"/>
            <a:ext cx="211582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88900">
              <a:lnSpc>
                <a:spcPts val="2870"/>
              </a:lnSpc>
              <a:tabLst>
                <a:tab pos="12306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215030"/>
            <a:ext cx="8022723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3462" y="1714500"/>
            <a:ext cx="913765" cy="765810"/>
            <a:chOff x="7383462" y="1714500"/>
            <a:chExt cx="913765" cy="765810"/>
          </a:xfrm>
        </p:grpSpPr>
        <p:sp>
          <p:nvSpPr>
            <p:cNvPr id="20" name="object 20"/>
            <p:cNvSpPr/>
            <p:nvPr/>
          </p:nvSpPr>
          <p:spPr>
            <a:xfrm>
              <a:off x="7459218" y="17899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2736" y="1768602"/>
              <a:ext cx="138976" cy="163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736" y="2185949"/>
              <a:ext cx="203174" cy="193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8209" y="178873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48175" y="2016125"/>
            <a:ext cx="3826510" cy="2483485"/>
            <a:chOff x="4448175" y="2016125"/>
            <a:chExt cx="3826510" cy="2483485"/>
          </a:xfrm>
        </p:grpSpPr>
        <p:sp>
          <p:nvSpPr>
            <p:cNvPr id="28" name="object 2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7870" y="2016124"/>
              <a:ext cx="1770380" cy="1849755"/>
            </a:xfrm>
            <a:custGeom>
              <a:avLst/>
              <a:gdLst/>
              <a:ahLst/>
              <a:cxnLst/>
              <a:rect l="l" t="t" r="r" b="b"/>
              <a:pathLst>
                <a:path w="1770379" h="1849754">
                  <a:moveTo>
                    <a:pt x="93967" y="1849437"/>
                  </a:moveTo>
                  <a:lnTo>
                    <a:pt x="52679" y="1762950"/>
                  </a:lnTo>
                  <a:lnTo>
                    <a:pt x="48882" y="1814322"/>
                  </a:lnTo>
                  <a:lnTo>
                    <a:pt x="0" y="1830578"/>
                  </a:lnTo>
                  <a:lnTo>
                    <a:pt x="93967" y="1849437"/>
                  </a:lnTo>
                  <a:close/>
                </a:path>
                <a:path w="1770379" h="1849754">
                  <a:moveTo>
                    <a:pt x="1770354" y="42862"/>
                  </a:moveTo>
                  <a:lnTo>
                    <a:pt x="1684629" y="0"/>
                  </a:lnTo>
                  <a:lnTo>
                    <a:pt x="1713204" y="42862"/>
                  </a:lnTo>
                  <a:lnTo>
                    <a:pt x="1684629" y="85725"/>
                  </a:lnTo>
                  <a:lnTo>
                    <a:pt x="1770354" y="42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0278" y="2377732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5" h="697864">
                  <a:moveTo>
                    <a:pt x="0" y="0"/>
                  </a:moveTo>
                  <a:lnTo>
                    <a:pt x="19780" y="64239"/>
                  </a:lnTo>
                  <a:lnTo>
                    <a:pt x="28865" y="101875"/>
                  </a:lnTo>
                  <a:lnTo>
                    <a:pt x="37363" y="142923"/>
                  </a:lnTo>
                  <a:lnTo>
                    <a:pt x="45235" y="187184"/>
                  </a:lnTo>
                  <a:lnTo>
                    <a:pt x="52442" y="234458"/>
                  </a:lnTo>
                  <a:lnTo>
                    <a:pt x="58945" y="284548"/>
                  </a:lnTo>
                  <a:lnTo>
                    <a:pt x="64706" y="337253"/>
                  </a:lnTo>
                  <a:lnTo>
                    <a:pt x="69687" y="392374"/>
                  </a:lnTo>
                  <a:lnTo>
                    <a:pt x="73849" y="449712"/>
                  </a:lnTo>
                  <a:lnTo>
                    <a:pt x="77153" y="509068"/>
                  </a:lnTo>
                  <a:lnTo>
                    <a:pt x="79561" y="570244"/>
                  </a:lnTo>
                  <a:lnTo>
                    <a:pt x="81034" y="633039"/>
                  </a:lnTo>
                  <a:lnTo>
                    <a:pt x="81534" y="697255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9412" y="2287587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90" h="187960">
                  <a:moveTo>
                    <a:pt x="0" y="0"/>
                  </a:moveTo>
                  <a:lnTo>
                    <a:pt x="38595" y="187769"/>
                  </a:lnTo>
                  <a:lnTo>
                    <a:pt x="70650" y="89852"/>
                  </a:lnTo>
                  <a:lnTo>
                    <a:pt x="173367" y="8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4879340" y="5353303"/>
            <a:ext cx="2232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C, E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1401" y="121792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2375" y="1217925"/>
            <a:ext cx="161925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7455">
              <a:lnSpc>
                <a:spcPts val="3329"/>
              </a:lnSpc>
              <a:spcBef>
                <a:spcPts val="9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  <a:tabLst>
                <a:tab pos="491490" algn="l"/>
                <a:tab pos="1028065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81200" y="4805489"/>
            <a:ext cx="211582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88265">
              <a:lnSpc>
                <a:spcPts val="2865"/>
              </a:lnSpc>
              <a:tabLst>
                <a:tab pos="122999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70"/>
              </a:lnSpc>
              <a:tabLst>
                <a:tab pos="12306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59740" y="1418336"/>
            <a:ext cx="4451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 all edges leaving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5030"/>
            <a:ext cx="8153400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0"/>
            <a:ext cx="891540" cy="765810"/>
            <a:chOff x="5630862" y="1714500"/>
            <a:chExt cx="891540" cy="765810"/>
          </a:xfrm>
        </p:grpSpPr>
        <p:sp>
          <p:nvSpPr>
            <p:cNvPr id="12" name="object 12"/>
            <p:cNvSpPr/>
            <p:nvPr/>
          </p:nvSpPr>
          <p:spPr>
            <a:xfrm>
              <a:off x="5706618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3462" y="1714500"/>
            <a:ext cx="913765" cy="765810"/>
            <a:chOff x="7383462" y="1714500"/>
            <a:chExt cx="913765" cy="765810"/>
          </a:xfrm>
        </p:grpSpPr>
        <p:sp>
          <p:nvSpPr>
            <p:cNvPr id="20" name="object 20"/>
            <p:cNvSpPr/>
            <p:nvPr/>
          </p:nvSpPr>
          <p:spPr>
            <a:xfrm>
              <a:off x="7459218" y="17899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2736" y="1768602"/>
              <a:ext cx="138976" cy="163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736" y="2185949"/>
              <a:ext cx="203174" cy="193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8209" y="178873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48175" y="2016125"/>
            <a:ext cx="3826510" cy="2483485"/>
            <a:chOff x="4448175" y="2016125"/>
            <a:chExt cx="3826510" cy="2483485"/>
          </a:xfrm>
        </p:grpSpPr>
        <p:sp>
          <p:nvSpPr>
            <p:cNvPr id="28" name="object 2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9425" y="307816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7870" y="2016124"/>
              <a:ext cx="1770380" cy="1849755"/>
            </a:xfrm>
            <a:custGeom>
              <a:avLst/>
              <a:gdLst/>
              <a:ahLst/>
              <a:cxnLst/>
              <a:rect l="l" t="t" r="r" b="b"/>
              <a:pathLst>
                <a:path w="1770379" h="1849754">
                  <a:moveTo>
                    <a:pt x="93967" y="1849437"/>
                  </a:moveTo>
                  <a:lnTo>
                    <a:pt x="52679" y="1762950"/>
                  </a:lnTo>
                  <a:lnTo>
                    <a:pt x="48882" y="1814322"/>
                  </a:lnTo>
                  <a:lnTo>
                    <a:pt x="0" y="1830578"/>
                  </a:lnTo>
                  <a:lnTo>
                    <a:pt x="93967" y="1849437"/>
                  </a:lnTo>
                  <a:close/>
                </a:path>
                <a:path w="1770379" h="1849754">
                  <a:moveTo>
                    <a:pt x="1770354" y="42862"/>
                  </a:moveTo>
                  <a:lnTo>
                    <a:pt x="1684629" y="0"/>
                  </a:lnTo>
                  <a:lnTo>
                    <a:pt x="1713204" y="42862"/>
                  </a:lnTo>
                  <a:lnTo>
                    <a:pt x="1684629" y="85725"/>
                  </a:lnTo>
                  <a:lnTo>
                    <a:pt x="1770354" y="42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0278" y="2377732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5" h="697864">
                  <a:moveTo>
                    <a:pt x="0" y="0"/>
                  </a:moveTo>
                  <a:lnTo>
                    <a:pt x="19780" y="64239"/>
                  </a:lnTo>
                  <a:lnTo>
                    <a:pt x="28865" y="101875"/>
                  </a:lnTo>
                  <a:lnTo>
                    <a:pt x="37363" y="142923"/>
                  </a:lnTo>
                  <a:lnTo>
                    <a:pt x="45235" y="187184"/>
                  </a:lnTo>
                  <a:lnTo>
                    <a:pt x="52442" y="234458"/>
                  </a:lnTo>
                  <a:lnTo>
                    <a:pt x="58945" y="284548"/>
                  </a:lnTo>
                  <a:lnTo>
                    <a:pt x="64706" y="337253"/>
                  </a:lnTo>
                  <a:lnTo>
                    <a:pt x="69687" y="392374"/>
                  </a:lnTo>
                  <a:lnTo>
                    <a:pt x="73849" y="449712"/>
                  </a:lnTo>
                  <a:lnTo>
                    <a:pt x="77153" y="509068"/>
                  </a:lnTo>
                  <a:lnTo>
                    <a:pt x="79561" y="570244"/>
                  </a:lnTo>
                  <a:lnTo>
                    <a:pt x="81034" y="633039"/>
                  </a:lnTo>
                  <a:lnTo>
                    <a:pt x="81534" y="697255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9412" y="2287587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90" h="187960">
                  <a:moveTo>
                    <a:pt x="0" y="0"/>
                  </a:moveTo>
                  <a:lnTo>
                    <a:pt x="38595" y="187769"/>
                  </a:lnTo>
                  <a:lnTo>
                    <a:pt x="70650" y="89852"/>
                  </a:lnTo>
                  <a:lnTo>
                    <a:pt x="173367" y="8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B	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4879340" y="5353303"/>
            <a:ext cx="2682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C, E, B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1401" y="121792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2375" y="1217925"/>
            <a:ext cx="161925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7455">
              <a:lnSpc>
                <a:spcPts val="3329"/>
              </a:lnSpc>
              <a:spcBef>
                <a:spcPts val="9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  <a:tabLst>
                <a:tab pos="491490" algn="l"/>
                <a:tab pos="1028065" algn="l"/>
              </a:tabLst>
            </a:pPr>
            <a:r>
              <a:rPr sz="2800" u="heavy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78025" y="5510212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81200" y="4805489"/>
            <a:ext cx="2115820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R="583565" algn="r">
              <a:lnSpc>
                <a:spcPts val="2865"/>
              </a:lnSpc>
              <a:tabLst>
                <a:tab pos="11417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582930" algn="r">
              <a:lnSpc>
                <a:spcPts val="2870"/>
              </a:lnSpc>
            </a:pP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9740" y="1419859"/>
            <a:ext cx="442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“B” </a:t>
            </a:r>
            <a:r>
              <a:rPr sz="3200" b="1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b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215030"/>
            <a:ext cx="8022723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0"/>
            <a:ext cx="3848735" cy="2785110"/>
            <a:chOff x="4448175" y="1714500"/>
            <a:chExt cx="3848735" cy="2785110"/>
          </a:xfrm>
        </p:grpSpPr>
        <p:sp>
          <p:nvSpPr>
            <p:cNvPr id="12" name="object 12"/>
            <p:cNvSpPr/>
            <p:nvPr/>
          </p:nvSpPr>
          <p:spPr>
            <a:xfrm>
              <a:off x="5706617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7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16775" y="197326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5" y="3078162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4" h="697864">
                  <a:moveTo>
                    <a:pt x="81534" y="697255"/>
                  </a:moveTo>
                  <a:lnTo>
                    <a:pt x="61753" y="633016"/>
                  </a:lnTo>
                  <a:lnTo>
                    <a:pt x="52668" y="595380"/>
                  </a:lnTo>
                  <a:lnTo>
                    <a:pt x="44170" y="554332"/>
                  </a:lnTo>
                  <a:lnTo>
                    <a:pt x="36298" y="510071"/>
                  </a:lnTo>
                  <a:lnTo>
                    <a:pt x="29091" y="462796"/>
                  </a:lnTo>
                  <a:lnTo>
                    <a:pt x="22588" y="412707"/>
                  </a:lnTo>
                  <a:lnTo>
                    <a:pt x="16827" y="360002"/>
                  </a:lnTo>
                  <a:lnTo>
                    <a:pt x="11846" y="304881"/>
                  </a:lnTo>
                  <a:lnTo>
                    <a:pt x="7684" y="247542"/>
                  </a:lnTo>
                  <a:lnTo>
                    <a:pt x="4380" y="188186"/>
                  </a:lnTo>
                  <a:lnTo>
                    <a:pt x="1972" y="127011"/>
                  </a:lnTo>
                  <a:lnTo>
                    <a:pt x="499" y="64215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8469" y="3677805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89" h="187960">
                  <a:moveTo>
                    <a:pt x="134785" y="0"/>
                  </a:moveTo>
                  <a:lnTo>
                    <a:pt x="102717" y="97904"/>
                  </a:lnTo>
                  <a:lnTo>
                    <a:pt x="0" y="105956"/>
                  </a:lnTo>
                  <a:lnTo>
                    <a:pt x="173367" y="187756"/>
                  </a:lnTo>
                  <a:lnTo>
                    <a:pt x="13478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B	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4879340" y="5353303"/>
            <a:ext cx="2682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C, E, B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09" y="1134494"/>
            <a:ext cx="31877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78025" y="5510212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9740" y="1230497"/>
            <a:ext cx="4494530" cy="1292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5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 all edges leaving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81200" y="4805489"/>
            <a:ext cx="211582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R="583565" algn="r">
              <a:lnSpc>
                <a:spcPts val="2865"/>
              </a:lnSpc>
              <a:tabLst>
                <a:tab pos="11417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582930" algn="r">
              <a:lnSpc>
                <a:spcPts val="2860"/>
              </a:lnSpc>
            </a:pP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653415" algn="r">
              <a:lnSpc>
                <a:spcPts val="287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215030"/>
            <a:ext cx="8022723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</a:t>
            </a:r>
            <a:r>
              <a:rPr spc="-50" dirty="0"/>
              <a:t> </a:t>
            </a:r>
            <a:r>
              <a:rPr spc="-5" dirty="0"/>
              <a:t>Dijkstra’s  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0"/>
            <a:ext cx="891540" cy="765810"/>
            <a:chOff x="3878262" y="2724150"/>
            <a:chExt cx="891540" cy="765810"/>
          </a:xfrm>
        </p:grpSpPr>
        <p:sp>
          <p:nvSpPr>
            <p:cNvPr id="4" name="object 4"/>
            <p:cNvSpPr/>
            <p:nvPr/>
          </p:nvSpPr>
          <p:spPr>
            <a:xfrm>
              <a:off x="3954018" y="2799588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5310" y="2778252"/>
              <a:ext cx="43404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396" y="2778252"/>
              <a:ext cx="115773" cy="117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396" y="3241675"/>
              <a:ext cx="179590" cy="1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0"/>
            <a:ext cx="3848735" cy="2785110"/>
            <a:chOff x="4448175" y="1714500"/>
            <a:chExt cx="3848735" cy="2785110"/>
          </a:xfrm>
        </p:grpSpPr>
        <p:sp>
          <p:nvSpPr>
            <p:cNvPr id="12" name="object 12"/>
            <p:cNvSpPr/>
            <p:nvPr/>
          </p:nvSpPr>
          <p:spPr>
            <a:xfrm>
              <a:off x="5706617" y="1789938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325" y="1768602"/>
              <a:ext cx="434632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6" y="1768602"/>
              <a:ext cx="116255" cy="11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996" y="2232342"/>
              <a:ext cx="180543" cy="147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8" y="205898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6617" y="3809238"/>
              <a:ext cx="690372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7592" y="3787901"/>
              <a:ext cx="445795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1566" y="3787901"/>
              <a:ext cx="127190" cy="137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71566" y="4230941"/>
              <a:ext cx="191719" cy="168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20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7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59217" y="1789938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39697" y="1768602"/>
              <a:ext cx="456958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12735" y="1768602"/>
              <a:ext cx="138976" cy="163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735" y="2185949"/>
              <a:ext cx="203174" cy="193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16775" y="197326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2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5" y="3078162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4" h="697864">
                  <a:moveTo>
                    <a:pt x="81534" y="697255"/>
                  </a:moveTo>
                  <a:lnTo>
                    <a:pt x="61753" y="633016"/>
                  </a:lnTo>
                  <a:lnTo>
                    <a:pt x="52668" y="595380"/>
                  </a:lnTo>
                  <a:lnTo>
                    <a:pt x="44170" y="554332"/>
                  </a:lnTo>
                  <a:lnTo>
                    <a:pt x="36298" y="510071"/>
                  </a:lnTo>
                  <a:lnTo>
                    <a:pt x="29091" y="462796"/>
                  </a:lnTo>
                  <a:lnTo>
                    <a:pt x="22588" y="412707"/>
                  </a:lnTo>
                  <a:lnTo>
                    <a:pt x="16827" y="360002"/>
                  </a:lnTo>
                  <a:lnTo>
                    <a:pt x="11846" y="304881"/>
                  </a:lnTo>
                  <a:lnTo>
                    <a:pt x="7684" y="247542"/>
                  </a:lnTo>
                  <a:lnTo>
                    <a:pt x="4380" y="188186"/>
                  </a:lnTo>
                  <a:lnTo>
                    <a:pt x="1972" y="127011"/>
                  </a:lnTo>
                  <a:lnTo>
                    <a:pt x="499" y="64215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8469" y="3677805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89" h="187960">
                  <a:moveTo>
                    <a:pt x="134785" y="0"/>
                  </a:moveTo>
                  <a:lnTo>
                    <a:pt x="102717" y="97904"/>
                  </a:lnTo>
                  <a:lnTo>
                    <a:pt x="0" y="105956"/>
                  </a:lnTo>
                  <a:lnTo>
                    <a:pt x="173367" y="187756"/>
                  </a:lnTo>
                  <a:lnTo>
                    <a:pt x="13478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1" y="2322804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12" y="2287587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59217" y="3809238"/>
              <a:ext cx="690372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39964" y="3787901"/>
              <a:ext cx="43459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35595" y="3787901"/>
              <a:ext cx="115620" cy="11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595" y="4251553"/>
              <a:ext cx="180060" cy="1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25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25" y="22907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0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70" y="3774313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7999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355725" y="4413250"/>
          <a:ext cx="28270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CC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4879340" y="5353303"/>
            <a:ext cx="3178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 C, E, B, D</a:t>
            </a:r>
            <a:r>
              <a:rPr sz="32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39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09" y="1134494"/>
            <a:ext cx="31877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82862" y="4776787"/>
            <a:ext cx="336550" cy="4572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336550" y="0"/>
                </a:moveTo>
                <a:lnTo>
                  <a:pt x="0" y="0"/>
                </a:lnTo>
                <a:lnTo>
                  <a:pt x="0" y="457200"/>
                </a:lnTo>
                <a:lnTo>
                  <a:pt x="336550" y="457200"/>
                </a:lnTo>
                <a:lnTo>
                  <a:pt x="33655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78025" y="5510212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81200" y="4805489"/>
            <a:ext cx="2115820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R="583565" algn="r">
              <a:lnSpc>
                <a:spcPts val="2865"/>
              </a:lnSpc>
              <a:tabLst>
                <a:tab pos="11417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582930" algn="r">
              <a:lnSpc>
                <a:spcPts val="2870"/>
              </a:lnSpc>
            </a:pP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90875" y="5873750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“D” </a:t>
            </a:r>
            <a:r>
              <a:rPr sz="3200" b="1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b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 of</a:t>
            </a:r>
            <a:r>
              <a:rPr spc="-40" dirty="0"/>
              <a:t> </a:t>
            </a:r>
            <a:r>
              <a:rPr spc="-5" dirty="0"/>
              <a:t>Dijkstra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714" y="1255068"/>
            <a:ext cx="613537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06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7534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Paths in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1869" y="2819397"/>
            <a:ext cx="49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4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4837" y="4565141"/>
            <a:ext cx="766445" cy="1261699"/>
            <a:chOff x="604837" y="4565141"/>
            <a:chExt cx="766445" cy="936625"/>
          </a:xfrm>
        </p:grpSpPr>
        <p:sp>
          <p:nvSpPr>
            <p:cNvPr id="5" name="object 5"/>
            <p:cNvSpPr/>
            <p:nvPr/>
          </p:nvSpPr>
          <p:spPr>
            <a:xfrm>
              <a:off x="680465" y="4748783"/>
              <a:ext cx="690372" cy="6911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372" y="4565141"/>
              <a:ext cx="669797" cy="9364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5947" y="442851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76437" y="4952238"/>
            <a:ext cx="766445" cy="1254053"/>
            <a:chOff x="1976437" y="4952238"/>
            <a:chExt cx="766445" cy="936625"/>
          </a:xfrm>
        </p:grpSpPr>
        <p:sp>
          <p:nvSpPr>
            <p:cNvPr id="11" name="object 11"/>
            <p:cNvSpPr/>
            <p:nvPr/>
          </p:nvSpPr>
          <p:spPr>
            <a:xfrm>
              <a:off x="2052065" y="5136642"/>
              <a:ext cx="690371" cy="6903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972" y="4952238"/>
              <a:ext cx="669797" cy="936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2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2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7547" y="481586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48037" y="4565141"/>
            <a:ext cx="766445" cy="1261871"/>
            <a:chOff x="3348037" y="4565141"/>
            <a:chExt cx="766445" cy="936625"/>
          </a:xfrm>
        </p:grpSpPr>
        <p:sp>
          <p:nvSpPr>
            <p:cNvPr id="17" name="object 17"/>
            <p:cNvSpPr/>
            <p:nvPr/>
          </p:nvSpPr>
          <p:spPr>
            <a:xfrm>
              <a:off x="3423665" y="4748783"/>
              <a:ext cx="690372" cy="6911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33572" y="4565141"/>
              <a:ext cx="669798" cy="936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8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8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9146" y="442851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19637" y="4952238"/>
            <a:ext cx="766445" cy="1253883"/>
            <a:chOff x="4719637" y="4952238"/>
            <a:chExt cx="766445" cy="936625"/>
          </a:xfrm>
        </p:grpSpPr>
        <p:sp>
          <p:nvSpPr>
            <p:cNvPr id="23" name="object 23"/>
            <p:cNvSpPr/>
            <p:nvPr/>
          </p:nvSpPr>
          <p:spPr>
            <a:xfrm>
              <a:off x="4795265" y="5136642"/>
              <a:ext cx="690372" cy="6903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5172" y="4952238"/>
              <a:ext cx="669798" cy="936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244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44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60746" y="481586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1237" y="4565141"/>
            <a:ext cx="766445" cy="1261527"/>
            <a:chOff x="6091237" y="4565141"/>
            <a:chExt cx="766445" cy="936625"/>
          </a:xfrm>
        </p:grpSpPr>
        <p:sp>
          <p:nvSpPr>
            <p:cNvPr id="29" name="object 29"/>
            <p:cNvSpPr/>
            <p:nvPr/>
          </p:nvSpPr>
          <p:spPr>
            <a:xfrm>
              <a:off x="6166865" y="4748783"/>
              <a:ext cx="690371" cy="6911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6772" y="4565141"/>
              <a:ext cx="669798" cy="9364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60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60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32346" y="442851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74762" y="5003800"/>
            <a:ext cx="4821555" cy="415925"/>
            <a:chOff x="1274762" y="5003800"/>
            <a:chExt cx="4821555" cy="415925"/>
          </a:xfrm>
        </p:grpSpPr>
        <p:sp>
          <p:nvSpPr>
            <p:cNvPr id="35" name="object 35"/>
            <p:cNvSpPr/>
            <p:nvPr/>
          </p:nvSpPr>
          <p:spPr>
            <a:xfrm>
              <a:off x="1289050" y="501808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19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5454" y="5326164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2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650" y="504600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57054" y="5018100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32250" y="501808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28654" y="5326164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2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03850" y="504600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0254" y="5018100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47825" y="48531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0124" y="48531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6524" y="48531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34025" y="48531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3865" y="1381378"/>
            <a:ext cx="8173720" cy="314388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" marR="17780" indent="-635">
              <a:lnSpc>
                <a:spcPct val="89800"/>
              </a:lnSpc>
              <a:spcBef>
                <a:spcPts val="489"/>
              </a:spcBef>
              <a:tabLst>
                <a:tab pos="3511550" algn="l"/>
              </a:tabLst>
            </a:pPr>
            <a:r>
              <a:rPr sz="3200" spc="-5" dirty="0">
                <a:latin typeface="Times New Roman"/>
                <a:cs typeface="Times New Roman"/>
              </a:rPr>
              <a:t>Consider a digraph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 edge-weight  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	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 </a:t>
            </a:r>
            <a:r>
              <a:rPr sz="3200" spc="-5" dirty="0">
                <a:latin typeface="Times New Roman"/>
                <a:cs typeface="Times New Roman"/>
              </a:rPr>
              <a:t>of path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UnDotum"/>
                <a:cs typeface="UnDotum"/>
              </a:rPr>
              <a:t>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is defined to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485"/>
              </a:spcBef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5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-3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34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15" baseline="-18518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600" spc="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508000" algn="ctr">
              <a:lnSpc>
                <a:spcPts val="2735"/>
              </a:lnSpc>
              <a:spcBef>
                <a:spcPts val="140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369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84320" y="5383421"/>
            <a:ext cx="1607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 of</a:t>
            </a:r>
            <a:r>
              <a:rPr spc="-40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860" y="1255148"/>
            <a:ext cx="613537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26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06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 of</a:t>
            </a:r>
            <a:r>
              <a:rPr spc="-40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5146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08" y="2708655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5860" y="1255148"/>
            <a:ext cx="4084954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26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6917" y="2809553"/>
            <a:ext cx="476440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 of</a:t>
            </a:r>
            <a:r>
              <a:rPr spc="-40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5146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08" y="2708655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7675" y="3276600"/>
            <a:ext cx="3209925" cy="381000"/>
          </a:xfrm>
          <a:custGeom>
            <a:avLst/>
            <a:gdLst/>
            <a:ahLst/>
            <a:cxnLst/>
            <a:rect l="l" t="t" r="r" b="b"/>
            <a:pathLst>
              <a:path w="3209925" h="381000">
                <a:moveTo>
                  <a:pt x="3146425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3146425" y="381000"/>
                </a:lnTo>
                <a:lnTo>
                  <a:pt x="3171139" y="376009"/>
                </a:lnTo>
                <a:lnTo>
                  <a:pt x="3191324" y="362399"/>
                </a:lnTo>
                <a:lnTo>
                  <a:pt x="3204934" y="342214"/>
                </a:lnTo>
                <a:lnTo>
                  <a:pt x="3209925" y="317500"/>
                </a:lnTo>
                <a:lnTo>
                  <a:pt x="3209925" y="63500"/>
                </a:lnTo>
                <a:lnTo>
                  <a:pt x="3204934" y="38785"/>
                </a:lnTo>
                <a:lnTo>
                  <a:pt x="3191324" y="18600"/>
                </a:lnTo>
                <a:lnTo>
                  <a:pt x="3171139" y="4990"/>
                </a:lnTo>
                <a:lnTo>
                  <a:pt x="314642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640" y="4198302"/>
            <a:ext cx="8030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 Lemma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23112" y="3657600"/>
            <a:ext cx="122555" cy="624205"/>
            <a:chOff x="7123112" y="3657600"/>
            <a:chExt cx="122555" cy="624205"/>
          </a:xfrm>
        </p:grpSpPr>
        <p:sp>
          <p:nvSpPr>
            <p:cNvPr id="10" name="object 10"/>
            <p:cNvSpPr/>
            <p:nvPr/>
          </p:nvSpPr>
          <p:spPr>
            <a:xfrm>
              <a:off x="7137400" y="3714305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0437" y="3657600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5714" y="1255068"/>
            <a:ext cx="4085590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6917" y="2809553"/>
            <a:ext cx="476440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 of</a:t>
            </a:r>
            <a:r>
              <a:rPr spc="-40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5146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08" y="2708655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27675" y="3276600"/>
            <a:ext cx="3209925" cy="1005205"/>
            <a:chOff x="5527675" y="3276600"/>
            <a:chExt cx="3209925" cy="1005205"/>
          </a:xfrm>
        </p:grpSpPr>
        <p:sp>
          <p:nvSpPr>
            <p:cNvPr id="8" name="object 8"/>
            <p:cNvSpPr/>
            <p:nvPr/>
          </p:nvSpPr>
          <p:spPr>
            <a:xfrm>
              <a:off x="5527675" y="3276600"/>
              <a:ext cx="3209925" cy="381000"/>
            </a:xfrm>
            <a:custGeom>
              <a:avLst/>
              <a:gdLst/>
              <a:ahLst/>
              <a:cxnLst/>
              <a:rect l="l" t="t" r="r" b="b"/>
              <a:pathLst>
                <a:path w="3209925" h="381000">
                  <a:moveTo>
                    <a:pt x="3146425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3146425" y="381000"/>
                  </a:lnTo>
                  <a:lnTo>
                    <a:pt x="3171139" y="376009"/>
                  </a:lnTo>
                  <a:lnTo>
                    <a:pt x="3191324" y="362399"/>
                  </a:lnTo>
                  <a:lnTo>
                    <a:pt x="3204934" y="342214"/>
                  </a:lnTo>
                  <a:lnTo>
                    <a:pt x="3209925" y="317500"/>
                  </a:lnTo>
                  <a:lnTo>
                    <a:pt x="3209925" y="63500"/>
                  </a:lnTo>
                  <a:lnTo>
                    <a:pt x="3204934" y="38785"/>
                  </a:lnTo>
                  <a:lnTo>
                    <a:pt x="3191324" y="18600"/>
                  </a:lnTo>
                  <a:lnTo>
                    <a:pt x="3171139" y="4990"/>
                  </a:lnTo>
                  <a:lnTo>
                    <a:pt x="31464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7400" y="3714305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0437" y="3657600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6223" y="3994938"/>
            <a:ext cx="8081645" cy="241427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 Lemma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4800" spc="15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15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37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3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3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i="1" spc="3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2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3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3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2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3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r>
              <a:rPr sz="4800" spc="3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800" baseline="17361">
              <a:latin typeface="Times New Roman"/>
              <a:cs typeface="Times New Roman"/>
            </a:endParaRPr>
          </a:p>
          <a:p>
            <a:pPr marL="38100" marR="223520">
              <a:lnSpc>
                <a:spcPts val="3460"/>
              </a:lnSpc>
              <a:spcBef>
                <a:spcPts val="13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3200" spc="-5" dirty="0">
                <a:latin typeface="Times New Roman"/>
                <a:cs typeface="Times New Roman"/>
              </a:rPr>
              <a:t>Same formula as in the analysis of </a:t>
            </a:r>
            <a:r>
              <a:rPr sz="3200" spc="-35" dirty="0">
                <a:latin typeface="Times New Roman"/>
                <a:cs typeface="Times New Roman"/>
              </a:rPr>
              <a:t>Prim’s  </a:t>
            </a:r>
            <a:r>
              <a:rPr sz="3200" spc="-5" dirty="0">
                <a:latin typeface="Times New Roman"/>
                <a:cs typeface="Times New Roman"/>
              </a:rPr>
              <a:t>minimum spanning tree 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5714" y="1255068"/>
            <a:ext cx="4085590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6917" y="2809553"/>
            <a:ext cx="476440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Dijkstra  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148653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4800" spc="15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15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35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30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3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910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Dijkstra  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222186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4800" spc="15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15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35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30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3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318135" marR="401955" indent="196850" algn="ctr">
              <a:lnSpc>
                <a:spcPts val="5790"/>
              </a:lnSpc>
              <a:spcBef>
                <a:spcPts val="480"/>
              </a:spcBef>
              <a:tabLst>
                <a:tab pos="1449070" algn="l"/>
                <a:tab pos="2205990" algn="l"/>
                <a:tab pos="3887470" algn="l"/>
                <a:tab pos="4753610" algn="l"/>
                <a:tab pos="6838950" algn="l"/>
                <a:tab pos="6869430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 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rr</a:t>
            </a:r>
            <a:r>
              <a:rPr sz="3200" spc="-5" dirty="0">
                <a:latin typeface="Times New Roman"/>
                <a:cs typeface="Times New Roman"/>
              </a:rPr>
              <a:t>ay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Dijkstra  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148653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4800" spc="15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15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35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30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3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910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537" y="2946593"/>
            <a:ext cx="1064260" cy="17259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indent="101600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147955" marR="5080" indent="-135890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207" y="3091352"/>
            <a:ext cx="6151880" cy="138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  <a:tabLst>
                <a:tab pos="2773680" algn="l"/>
                <a:tab pos="4889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35"/>
              </a:spcBef>
              <a:tabLst>
                <a:tab pos="2561590" algn="l"/>
                <a:tab pos="461137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Dijkstra  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148653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4800" spc="15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15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35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30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3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30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910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03" y="2946593"/>
            <a:ext cx="1629410" cy="277685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293370" marR="289560" algn="ctr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60"/>
              </a:lnSpc>
              <a:spcBef>
                <a:spcPts val="1355"/>
              </a:spcBef>
            </a:pPr>
            <a:r>
              <a:rPr sz="3200" spc="-10" dirty="0">
                <a:latin typeface="Times New Roman"/>
                <a:cs typeface="Times New Roman"/>
              </a:rPr>
              <a:t>Fi</a:t>
            </a:r>
            <a:r>
              <a:rPr sz="3200" spc="-5" dirty="0">
                <a:latin typeface="Times New Roman"/>
                <a:cs typeface="Times New Roman"/>
              </a:rPr>
              <a:t>bonacci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470" y="3091352"/>
            <a:ext cx="5701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85720" algn="l"/>
                <a:tab pos="470154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33" y="3964330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3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3460"/>
              </a:lnSpc>
              <a:spcBef>
                <a:spcPts val="294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3200" spc="-5" dirty="0">
                <a:latin typeface="Times New Roman"/>
                <a:cs typeface="Times New Roman"/>
              </a:rPr>
              <a:t>amo</a:t>
            </a:r>
            <a:r>
              <a:rPr sz="3200" spc="-10" dirty="0">
                <a:latin typeface="Times New Roman"/>
                <a:cs typeface="Times New Roman"/>
              </a:rPr>
              <a:t>rti</a:t>
            </a:r>
            <a:r>
              <a:rPr sz="3200" spc="-5" dirty="0">
                <a:latin typeface="Times New Roman"/>
                <a:cs typeface="Times New Roman"/>
              </a:rPr>
              <a:t>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8831" y="3964241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3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994" y="3964241"/>
            <a:ext cx="220662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6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worst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Unweighted</a:t>
            </a:r>
            <a:r>
              <a:rPr sz="4400" b="1" spc="-6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graphs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243075"/>
            <a:ext cx="6864984" cy="9258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 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1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 Can </a:t>
            </a:r>
            <a:r>
              <a:rPr sz="3200" spc="-25" dirty="0">
                <a:latin typeface="Times New Roman"/>
                <a:cs typeface="Times New Roman"/>
              </a:rPr>
              <a:t>Dijkstra’s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Unweighted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243075"/>
            <a:ext cx="7703820" cy="180276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8432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 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1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 Can </a:t>
            </a:r>
            <a:r>
              <a:rPr sz="3200" spc="-25" dirty="0">
                <a:latin typeface="Times New Roman"/>
                <a:cs typeface="Times New Roman"/>
              </a:rPr>
              <a:t>Dijkstra’s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270"/>
              </a:lnSpc>
              <a:spcBef>
                <a:spcPts val="37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 a simple </a:t>
            </a:r>
            <a:r>
              <a:rPr sz="3200" spc="-10" dirty="0">
                <a:latin typeface="Times New Roman"/>
                <a:cs typeface="Times New Roman"/>
              </a:rPr>
              <a:t>FIFO </a:t>
            </a:r>
            <a:r>
              <a:rPr sz="3200" spc="-5" dirty="0">
                <a:latin typeface="Times New Roman"/>
                <a:cs typeface="Times New Roman"/>
              </a:rPr>
              <a:t>queue instead of a priority  queue.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455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spc="-60" dirty="0"/>
              <a:t> </a:t>
            </a:r>
            <a:r>
              <a:rPr spc="-5" dirty="0"/>
              <a:t>paths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992" y="1467103"/>
            <a:ext cx="7539355" cy="302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348615" indent="-1270">
              <a:lnSpc>
                <a:spcPct val="100000"/>
              </a:lnSpc>
              <a:spcBef>
                <a:spcPts val="95"/>
              </a:spcBef>
              <a:tabLst>
                <a:tab pos="5004435" algn="l"/>
              </a:tabLst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shortest path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is a path of  minimum weight 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	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shortest-  path weight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is defined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33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min{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latin typeface="Times New Roman"/>
                <a:cs typeface="Times New Roman"/>
              </a:rPr>
              <a:t>is a path 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 no path 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Unweighted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243271"/>
            <a:ext cx="7703820" cy="4613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8432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 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1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 Can </a:t>
            </a:r>
            <a:r>
              <a:rPr sz="3200" spc="-25" dirty="0">
                <a:latin typeface="Times New Roman"/>
                <a:cs typeface="Times New Roman"/>
              </a:rPr>
              <a:t>Dijkstra’s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270"/>
              </a:lnSpc>
              <a:spcBef>
                <a:spcPts val="37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 a simple </a:t>
            </a:r>
            <a:r>
              <a:rPr sz="3200" spc="-10" dirty="0">
                <a:latin typeface="Times New Roman"/>
                <a:cs typeface="Times New Roman"/>
              </a:rPr>
              <a:t>FIFO </a:t>
            </a:r>
            <a:r>
              <a:rPr sz="3200" spc="-5" dirty="0">
                <a:latin typeface="Times New Roman"/>
                <a:cs typeface="Times New Roman"/>
              </a:rPr>
              <a:t>queue instead of a priority  queue.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Breadth-first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L="140017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85737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1457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77114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407535" marR="995044" indent="-719455">
              <a:lnSpc>
                <a:spcPts val="3020"/>
              </a:lnSpc>
              <a:spcBef>
                <a:spcPts val="219"/>
              </a:spcBef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</a:t>
            </a:r>
            <a:r>
              <a:rPr sz="28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Unweighted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243206"/>
            <a:ext cx="7703820" cy="51079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3335" marR="8432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 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1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 Can </a:t>
            </a:r>
            <a:r>
              <a:rPr sz="3200" spc="-25" dirty="0">
                <a:latin typeface="Times New Roman"/>
                <a:cs typeface="Times New Roman"/>
              </a:rPr>
              <a:t>Dijkstra’s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270"/>
              </a:lnSpc>
              <a:spcBef>
                <a:spcPts val="37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 a simple </a:t>
            </a:r>
            <a:r>
              <a:rPr sz="3200" spc="-10" dirty="0">
                <a:latin typeface="Times New Roman"/>
                <a:cs typeface="Times New Roman"/>
              </a:rPr>
              <a:t>FIFO </a:t>
            </a:r>
            <a:r>
              <a:rPr sz="3200" spc="-5" dirty="0">
                <a:latin typeface="Times New Roman"/>
                <a:cs typeface="Times New Roman"/>
              </a:rPr>
              <a:t>queue instead of a priority  queue.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Breadth-first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L="13995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950" i="1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85737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1457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77114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407535" marR="995044" indent="-719455">
              <a:lnSpc>
                <a:spcPts val="3020"/>
              </a:lnSpc>
              <a:spcBef>
                <a:spcPts val="219"/>
              </a:spcBef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</a:t>
            </a:r>
            <a:r>
              <a:rPr sz="28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Analysis: </a:t>
            </a: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5821680" cy="3433445"/>
            <a:chOff x="1747837" y="1824037"/>
            <a:chExt cx="5821680" cy="3433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3465" y="45666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0861" y="4520945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3372" y="4520945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3957" y="2566416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2420" y="2520695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2433" y="2520695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2433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810" y="3854195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3864" y="3854195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69408" y="1853946"/>
              <a:ext cx="96253" cy="60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69408" y="2423287"/>
              <a:ext cx="58813" cy="41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22226" y="3187446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23688" y="3187446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977517" y="1694510"/>
            <a:ext cx="5181600" cy="442785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347085" indent="-3347085">
              <a:lnSpc>
                <a:spcPct val="100000"/>
              </a:lnSpc>
              <a:spcBef>
                <a:spcPts val="1510"/>
              </a:spcBef>
              <a:buAutoNum type="alphaLcPeriod"/>
              <a:tabLst>
                <a:tab pos="3347085" algn="l"/>
                <a:tab pos="3361054" algn="l"/>
                <a:tab pos="49523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</a:t>
            </a:r>
            <a:endParaRPr sz="3200">
              <a:latin typeface="Times New Roman"/>
              <a:cs typeface="Times New Roman"/>
            </a:endParaRPr>
          </a:p>
          <a:p>
            <a:pPr marR="1643380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3301365" marR="1643380" indent="-3301365">
              <a:lnSpc>
                <a:spcPct val="100000"/>
              </a:lnSpc>
              <a:spcBef>
                <a:spcPts val="1410"/>
              </a:spcBef>
              <a:buAutoNum type="alphaLcPeriod" startAt="2"/>
              <a:tabLst>
                <a:tab pos="3301365" algn="l"/>
                <a:tab pos="33147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L="1617345" algn="ctr">
              <a:lnSpc>
                <a:spcPct val="100000"/>
              </a:lnSpc>
              <a:spcBef>
                <a:spcPts val="1410"/>
              </a:spcBef>
              <a:tabLst>
                <a:tab pos="49536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	i</a:t>
            </a:r>
            <a:endParaRPr sz="3200">
              <a:latin typeface="Times New Roman"/>
              <a:cs typeface="Times New Roman"/>
            </a:endParaRPr>
          </a:p>
          <a:p>
            <a:pPr marR="4944745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5821680" cy="3433445"/>
            <a:chOff x="1747837" y="1824037"/>
            <a:chExt cx="5821680" cy="3433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465" y="45666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0861" y="4520945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3372" y="4520945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3957" y="2566416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2420" y="2520695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2433" y="2520695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2433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1810" y="3854195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83864" y="3854195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69408" y="1853946"/>
              <a:ext cx="96253" cy="60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9408" y="2423287"/>
              <a:ext cx="58813" cy="41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2226" y="3187446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3688" y="3187446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77517" y="1694510"/>
            <a:ext cx="5181600" cy="269240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347085" indent="-3347085">
              <a:lnSpc>
                <a:spcPct val="100000"/>
              </a:lnSpc>
              <a:spcBef>
                <a:spcPts val="1510"/>
              </a:spcBef>
              <a:buAutoNum type="alphaLcPeriod"/>
              <a:tabLst>
                <a:tab pos="3347085" algn="l"/>
                <a:tab pos="3361054" algn="l"/>
                <a:tab pos="49523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</a:t>
            </a:r>
            <a:endParaRPr sz="3200">
              <a:latin typeface="Times New Roman"/>
              <a:cs typeface="Times New Roman"/>
            </a:endParaRPr>
          </a:p>
          <a:p>
            <a:pPr marR="1643380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3301365" marR="1643380" indent="-3301365">
              <a:lnSpc>
                <a:spcPct val="100000"/>
              </a:lnSpc>
              <a:spcBef>
                <a:spcPts val="1410"/>
              </a:spcBef>
              <a:buAutoNum type="alphaLcPeriod" startAt="2"/>
              <a:tabLst>
                <a:tab pos="3301365" algn="l"/>
                <a:tab pos="33147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L="1617345" algn="ctr">
              <a:lnSpc>
                <a:spcPct val="100000"/>
              </a:lnSpc>
              <a:spcBef>
                <a:spcPts val="1410"/>
              </a:spcBef>
              <a:tabLst>
                <a:tab pos="49536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	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049462" y="2125662"/>
            <a:ext cx="5038725" cy="2718435"/>
            <a:chOff x="2049462" y="2125662"/>
            <a:chExt cx="5038725" cy="2718435"/>
          </a:xfrm>
        </p:grpSpPr>
        <p:sp>
          <p:nvSpPr>
            <p:cNvPr id="60" name="object 60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988947" y="4304024"/>
            <a:ext cx="1054100" cy="1818639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862965">
              <a:lnSpc>
                <a:spcPts val="3150"/>
              </a:lnSpc>
              <a:spcBef>
                <a:spcPts val="163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05740">
              <a:lnSpc>
                <a:spcPts val="3629"/>
              </a:lnSpc>
              <a:tabLst>
                <a:tab pos="836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5821680" cy="3433445"/>
            <a:chOff x="1747837" y="1824037"/>
            <a:chExt cx="5821680" cy="3433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2325" y="25082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6600" y="29908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3465" y="45666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0861" y="4520945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3372" y="4520945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3957" y="2566416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2420" y="2520695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2433" y="2520695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2433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2050" y="21685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0" y="0"/>
                  </a:moveTo>
                  <a:lnTo>
                    <a:pt x="965377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12617" y="2452458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63474" y="0"/>
                  </a:moveTo>
                  <a:lnTo>
                    <a:pt x="84823" y="100787"/>
                  </a:lnTo>
                  <a:lnTo>
                    <a:pt x="0" y="159257"/>
                  </a:lnTo>
                  <a:lnTo>
                    <a:pt x="190995" y="143103"/>
                  </a:lnTo>
                  <a:lnTo>
                    <a:pt x="6347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810" y="3854195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3864" y="3854195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69408" y="1853946"/>
              <a:ext cx="96253" cy="60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69408" y="2423287"/>
              <a:ext cx="58813" cy="41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22226" y="3187446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23688" y="3187446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926717" y="1694510"/>
            <a:ext cx="52832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3864" marR="55880" indent="-1651000">
              <a:lnSpc>
                <a:spcPct val="136700"/>
              </a:lnSpc>
              <a:spcBef>
                <a:spcPts val="100"/>
              </a:spcBef>
              <a:buSzPct val="114285"/>
              <a:buFont typeface="Times New Roman"/>
              <a:buAutoNum type="alphaLcPeriod"/>
              <a:tabLst>
                <a:tab pos="1726564" algn="l"/>
                <a:tab pos="1727200" algn="l"/>
                <a:tab pos="3410585" algn="l"/>
                <a:tab pos="5015865" algn="l"/>
              </a:tabLst>
            </a:pP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  <a:p>
            <a:pPr marL="3365500" indent="-3302000">
              <a:lnSpc>
                <a:spcPct val="100000"/>
              </a:lnSpc>
              <a:spcBef>
                <a:spcPts val="1410"/>
              </a:spcBef>
              <a:buAutoNum type="alphaLcPeriod"/>
              <a:tabLst>
                <a:tab pos="3364865" algn="l"/>
                <a:tab pos="3365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L="1725930">
              <a:lnSpc>
                <a:spcPct val="100000"/>
              </a:lnSpc>
              <a:spcBef>
                <a:spcPts val="1410"/>
              </a:spcBef>
              <a:tabLst>
                <a:tab pos="506158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	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988947" y="4390939"/>
            <a:ext cx="1866264" cy="17316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4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1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3433445"/>
            <a:chOff x="1747837" y="1824037"/>
            <a:chExt cx="868680" cy="3433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465" y="45666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0861" y="4520945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3372" y="4520945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4" name="object 24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77517" y="3207385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00837" y="3824287"/>
            <a:ext cx="823594" cy="766445"/>
            <a:chOff x="6700837" y="3824287"/>
            <a:chExt cx="823594" cy="766445"/>
          </a:xfrm>
        </p:grpSpPr>
        <p:sp>
          <p:nvSpPr>
            <p:cNvPr id="44" name="object 44"/>
            <p:cNvSpPr/>
            <p:nvPr/>
          </p:nvSpPr>
          <p:spPr>
            <a:xfrm>
              <a:off x="6776465" y="3899915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3683" y="3854196"/>
              <a:ext cx="350304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20662" y="3854196"/>
              <a:ext cx="96481" cy="597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20662" y="4423460"/>
              <a:ext cx="59207" cy="418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76262" y="3874134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06600" y="1824037"/>
            <a:ext cx="5562600" cy="3020060"/>
            <a:chOff x="2006600" y="1824037"/>
            <a:chExt cx="5562600" cy="3020060"/>
          </a:xfrm>
        </p:grpSpPr>
        <p:sp>
          <p:nvSpPr>
            <p:cNvPr id="52" name="object 52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2325" y="38417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06600" y="43243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2050" y="35020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0" y="0"/>
                  </a:moveTo>
                  <a:lnTo>
                    <a:pt x="965377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12617" y="3785958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63474" y="0"/>
                  </a:moveTo>
                  <a:lnTo>
                    <a:pt x="84823" y="100787"/>
                  </a:lnTo>
                  <a:lnTo>
                    <a:pt x="0" y="159258"/>
                  </a:lnTo>
                  <a:lnTo>
                    <a:pt x="190995" y="143103"/>
                  </a:lnTo>
                  <a:lnTo>
                    <a:pt x="6347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952117" y="1694510"/>
            <a:ext cx="52324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30480" indent="-1651000">
              <a:lnSpc>
                <a:spcPct val="136700"/>
              </a:lnSpc>
              <a:spcBef>
                <a:spcPts val="100"/>
              </a:spcBef>
              <a:tabLst>
                <a:tab pos="1701164" algn="l"/>
                <a:tab pos="3385185" algn="l"/>
                <a:tab pos="49904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	</a:t>
            </a: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82177" y="5159993"/>
            <a:ext cx="24409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7105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2	2</a:t>
            </a:r>
            <a:endParaRPr sz="28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c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3433445"/>
            <a:chOff x="1747837" y="1824037"/>
            <a:chExt cx="868680" cy="3433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465" y="45666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0861" y="4520945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3372" y="4520945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4" name="object 24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77517" y="3207385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00837" y="3824287"/>
            <a:ext cx="823594" cy="766445"/>
            <a:chOff x="6700837" y="3824287"/>
            <a:chExt cx="823594" cy="766445"/>
          </a:xfrm>
        </p:grpSpPr>
        <p:sp>
          <p:nvSpPr>
            <p:cNvPr id="44" name="object 44"/>
            <p:cNvSpPr/>
            <p:nvPr/>
          </p:nvSpPr>
          <p:spPr>
            <a:xfrm>
              <a:off x="6776465" y="3899915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3683" y="3854196"/>
              <a:ext cx="350304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20662" y="3854196"/>
              <a:ext cx="96481" cy="597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20662" y="4423460"/>
              <a:ext cx="59207" cy="418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76262" y="3874134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52" name="object 52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43325" y="317500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57600" y="36576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38222" y="283527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965377" y="0"/>
                  </a:moveTo>
                  <a:lnTo>
                    <a:pt x="0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32037" y="3119208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127520" y="0"/>
                  </a:moveTo>
                  <a:lnTo>
                    <a:pt x="0" y="143103"/>
                  </a:lnTo>
                  <a:lnTo>
                    <a:pt x="190995" y="159257"/>
                  </a:lnTo>
                  <a:lnTo>
                    <a:pt x="106172" y="100787"/>
                  </a:lnTo>
                  <a:lnTo>
                    <a:pt x="12752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952117" y="1694510"/>
            <a:ext cx="52324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30480" indent="-1651000">
              <a:lnSpc>
                <a:spcPct val="136700"/>
              </a:lnSpc>
              <a:spcBef>
                <a:spcPts val="100"/>
              </a:spcBef>
              <a:tabLst>
                <a:tab pos="1701164" algn="l"/>
                <a:tab pos="3385185" algn="l"/>
                <a:tab pos="49904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	</a:t>
            </a: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82177" y="5159993"/>
            <a:ext cx="24409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	2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3433445"/>
            <a:chOff x="1747837" y="1824037"/>
            <a:chExt cx="868680" cy="3433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465" y="4566666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0861" y="4520945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3372" y="4520945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4" name="object 24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77517" y="3207385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00837" y="3824287"/>
            <a:ext cx="823594" cy="766445"/>
            <a:chOff x="6700837" y="3824287"/>
            <a:chExt cx="823594" cy="766445"/>
          </a:xfrm>
        </p:grpSpPr>
        <p:sp>
          <p:nvSpPr>
            <p:cNvPr id="44" name="object 44"/>
            <p:cNvSpPr/>
            <p:nvPr/>
          </p:nvSpPr>
          <p:spPr>
            <a:xfrm>
              <a:off x="6776465" y="3899915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3683" y="3854196"/>
              <a:ext cx="350304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20662" y="3854196"/>
              <a:ext cx="96481" cy="597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20662" y="4423460"/>
              <a:ext cx="59207" cy="418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76262" y="3874134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52" name="object 52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952117" y="1694510"/>
            <a:ext cx="52324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30480" indent="-1651000">
              <a:lnSpc>
                <a:spcPct val="136700"/>
              </a:lnSpc>
              <a:spcBef>
                <a:spcPts val="100"/>
              </a:spcBef>
              <a:tabLst>
                <a:tab pos="1701164" algn="l"/>
                <a:tab pos="3385185" algn="l"/>
                <a:tab pos="49904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	</a:t>
            </a: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82177" y="5159993"/>
            <a:ext cx="24409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2099945"/>
            <a:chOff x="1747837" y="1824037"/>
            <a:chExt cx="868680" cy="20999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sp>
          <p:nvSpPr>
            <p:cNvPr id="18" name="object 18"/>
            <p:cNvSpPr/>
            <p:nvPr/>
          </p:nvSpPr>
          <p:spPr>
            <a:xfrm>
              <a:off x="1823465" y="4566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0861" y="4520946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3372" y="4520946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6" name="object 26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49837" y="1824037"/>
            <a:ext cx="2519680" cy="2766695"/>
            <a:chOff x="5049837" y="1824037"/>
            <a:chExt cx="2519680" cy="2766695"/>
          </a:xfrm>
        </p:grpSpPr>
        <p:sp>
          <p:nvSpPr>
            <p:cNvPr id="46" name="object 46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76466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4942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4942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76466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977517" y="1873885"/>
            <a:ext cx="5181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9785" algn="l"/>
                <a:tab pos="4965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f	h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49462" y="2125662"/>
            <a:ext cx="5038725" cy="2718435"/>
            <a:chOff x="2049462" y="2125662"/>
            <a:chExt cx="5038725" cy="2718435"/>
          </a:xfrm>
        </p:grpSpPr>
        <p:sp>
          <p:nvSpPr>
            <p:cNvPr id="66" name="object 66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>
                  <a:moveTo>
                    <a:pt x="0" y="0"/>
                  </a:moveTo>
                  <a:lnTo>
                    <a:pt x="25082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34150" y="40830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44341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0" y="384721"/>
                  </a:moveTo>
                  <a:lnTo>
                    <a:pt x="965377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3592" y="3485857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0" y="0"/>
                  </a:moveTo>
                  <a:lnTo>
                    <a:pt x="84823" y="58483"/>
                  </a:lnTo>
                  <a:lnTo>
                    <a:pt x="63461" y="159270"/>
                  </a:lnTo>
                  <a:lnTo>
                    <a:pt x="191007" y="16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82177" y="5159993"/>
            <a:ext cx="32232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	3</a:t>
            </a:r>
            <a:endParaRPr sz="2800">
              <a:latin typeface="Times New Roman"/>
              <a:cs typeface="Times New Roman"/>
            </a:endParaRPr>
          </a:p>
          <a:p>
            <a:pPr marR="64135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450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	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2099945"/>
            <a:chOff x="1747837" y="1824037"/>
            <a:chExt cx="868680" cy="20999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465" y="3233166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sp>
          <p:nvSpPr>
            <p:cNvPr id="18" name="object 18"/>
            <p:cNvSpPr/>
            <p:nvPr/>
          </p:nvSpPr>
          <p:spPr>
            <a:xfrm>
              <a:off x="1823465" y="4566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0861" y="4520946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3372" y="4520946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6" name="object 26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49837" y="1824037"/>
            <a:ext cx="2519680" cy="2766695"/>
            <a:chOff x="5049837" y="1824037"/>
            <a:chExt cx="2519680" cy="2766695"/>
          </a:xfrm>
        </p:grpSpPr>
        <p:sp>
          <p:nvSpPr>
            <p:cNvPr id="46" name="object 46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76466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4942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4942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76466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977517" y="1873885"/>
            <a:ext cx="5181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9785" algn="l"/>
                <a:tab pos="4965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f	h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49462" y="2125662"/>
            <a:ext cx="5038725" cy="2718435"/>
            <a:chOff x="2049462" y="2125662"/>
            <a:chExt cx="5038725" cy="2718435"/>
          </a:xfrm>
        </p:grpSpPr>
        <p:sp>
          <p:nvSpPr>
            <p:cNvPr id="66" name="object 66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94325" y="26225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5397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08612" y="2508250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12" y="0"/>
                  </a:moveTo>
                  <a:lnTo>
                    <a:pt x="0" y="171462"/>
                  </a:lnTo>
                  <a:lnTo>
                    <a:pt x="85725" y="114300"/>
                  </a:lnTo>
                  <a:lnTo>
                    <a:pt x="171450" y="171437"/>
                  </a:lnTo>
                  <a:lnTo>
                    <a:pt x="8571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4" h="384810">
                  <a:moveTo>
                    <a:pt x="0" y="0"/>
                  </a:moveTo>
                  <a:lnTo>
                    <a:pt x="965390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14617" y="3785958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4" h="159385">
                  <a:moveTo>
                    <a:pt x="63474" y="0"/>
                  </a:moveTo>
                  <a:lnTo>
                    <a:pt x="84823" y="100787"/>
                  </a:lnTo>
                  <a:lnTo>
                    <a:pt x="0" y="159258"/>
                  </a:lnTo>
                  <a:lnTo>
                    <a:pt x="190995" y="143103"/>
                  </a:lnTo>
                  <a:lnTo>
                    <a:pt x="6347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82177" y="5159993"/>
            <a:ext cx="35661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2800">
              <a:latin typeface="Times New Roman"/>
              <a:cs typeface="Times New Roman"/>
            </a:endParaRPr>
          </a:p>
          <a:p>
            <a:pPr marR="90805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5140" algn="l"/>
                <a:tab pos="33407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	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1380" y="13498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650240" marR="5080">
              <a:lnSpc>
                <a:spcPct val="80000"/>
              </a:lnSpc>
              <a:spcBef>
                <a:spcPts val="1150"/>
              </a:spcBef>
            </a:pPr>
            <a:r>
              <a:rPr sz="4400" spc="-5" dirty="0"/>
              <a:t>Well-definedness of shortest  paths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1494536"/>
            <a:ext cx="75228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If a 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contains a negative-weight cycle,  then some shortest paths do not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sp>
          <p:nvSpPr>
            <p:cNvPr id="12" name="object 12"/>
            <p:cNvSpPr/>
            <p:nvPr/>
          </p:nvSpPr>
          <p:spPr>
            <a:xfrm>
              <a:off x="1823465" y="3233165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sp>
          <p:nvSpPr>
            <p:cNvPr id="20" name="object 20"/>
            <p:cNvSpPr/>
            <p:nvPr/>
          </p:nvSpPr>
          <p:spPr>
            <a:xfrm>
              <a:off x="1823465" y="4566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0861" y="4520946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3372" y="4520946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8" name="object 28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622550"/>
              <a:ext cx="0" cy="1206500"/>
            </a:xfrm>
            <a:custGeom>
              <a:avLst/>
              <a:gdLst/>
              <a:ahLst/>
              <a:cxnLst/>
              <a:rect l="l" t="t" r="r" b="b"/>
              <a:pathLst>
                <a:path h="1206500">
                  <a:moveTo>
                    <a:pt x="0" y="12065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59612" y="2508250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12" y="0"/>
                  </a:moveTo>
                  <a:lnTo>
                    <a:pt x="0" y="171462"/>
                  </a:lnTo>
                  <a:lnTo>
                    <a:pt x="85725" y="114300"/>
                  </a:lnTo>
                  <a:lnTo>
                    <a:pt x="171450" y="171437"/>
                  </a:lnTo>
                  <a:lnTo>
                    <a:pt x="8571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82177" y="5159993"/>
            <a:ext cx="388620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	4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5140" algn="l"/>
                <a:tab pos="3340735" algn="l"/>
                <a:tab pos="36569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sp>
          <p:nvSpPr>
            <p:cNvPr id="12" name="object 12"/>
            <p:cNvSpPr/>
            <p:nvPr/>
          </p:nvSpPr>
          <p:spPr>
            <a:xfrm>
              <a:off x="1823465" y="3233165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sp>
          <p:nvSpPr>
            <p:cNvPr id="20" name="object 20"/>
            <p:cNvSpPr/>
            <p:nvPr/>
          </p:nvSpPr>
          <p:spPr>
            <a:xfrm>
              <a:off x="1823465" y="4566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0861" y="4520946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3372" y="4520946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8" name="object 28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89222" y="21685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965377" y="0"/>
                  </a:moveTo>
                  <a:lnTo>
                    <a:pt x="0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37" y="2452458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127520" y="0"/>
                  </a:moveTo>
                  <a:lnTo>
                    <a:pt x="0" y="143103"/>
                  </a:lnTo>
                  <a:lnTo>
                    <a:pt x="190995" y="159257"/>
                  </a:lnTo>
                  <a:lnTo>
                    <a:pt x="106172" y="100787"/>
                  </a:lnTo>
                  <a:lnTo>
                    <a:pt x="12752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34150" y="20828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82177" y="5159993"/>
            <a:ext cx="388620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5140" algn="l"/>
                <a:tab pos="3340735" algn="l"/>
                <a:tab pos="36569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f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sp>
          <p:nvSpPr>
            <p:cNvPr id="12" name="object 12"/>
            <p:cNvSpPr/>
            <p:nvPr/>
          </p:nvSpPr>
          <p:spPr>
            <a:xfrm>
              <a:off x="1823465" y="3233165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sp>
          <p:nvSpPr>
            <p:cNvPr id="20" name="object 20"/>
            <p:cNvSpPr/>
            <p:nvPr/>
          </p:nvSpPr>
          <p:spPr>
            <a:xfrm>
              <a:off x="1823465" y="4566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0861" y="4520946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3372" y="4520946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8" name="object 28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26404" y="2408237"/>
              <a:ext cx="1079500" cy="786765"/>
            </a:xfrm>
            <a:custGeom>
              <a:avLst/>
              <a:gdLst/>
              <a:ahLst/>
              <a:cxnLst/>
              <a:rect l="l" t="t" r="r" b="b"/>
              <a:pathLst>
                <a:path w="1079500" h="786764">
                  <a:moveTo>
                    <a:pt x="1079207" y="0"/>
                  </a:moveTo>
                  <a:lnTo>
                    <a:pt x="0" y="786739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37" y="3092043"/>
              <a:ext cx="189230" cy="170815"/>
            </a:xfrm>
            <a:custGeom>
              <a:avLst/>
              <a:gdLst/>
              <a:ahLst/>
              <a:cxnLst/>
              <a:rect l="l" t="t" r="r" b="b"/>
              <a:pathLst>
                <a:path w="189229" h="170814">
                  <a:moveTo>
                    <a:pt x="88036" y="0"/>
                  </a:moveTo>
                  <a:lnTo>
                    <a:pt x="0" y="170268"/>
                  </a:lnTo>
                  <a:lnTo>
                    <a:pt x="189039" y="138531"/>
                  </a:lnTo>
                  <a:lnTo>
                    <a:pt x="92354" y="102933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82177" y="5609335"/>
            <a:ext cx="3886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1050290" algn="l"/>
                <a:tab pos="1456690" algn="l"/>
                <a:tab pos="1862455" algn="l"/>
                <a:tab pos="2246630" algn="l"/>
                <a:tab pos="2631440" algn="l"/>
                <a:tab pos="3037840" algn="l"/>
                <a:tab pos="3353435" algn="l"/>
                <a:tab pos="36696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f	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 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sp>
          <p:nvSpPr>
            <p:cNvPr id="4" name="object 4"/>
            <p:cNvSpPr/>
            <p:nvPr/>
          </p:nvSpPr>
          <p:spPr>
            <a:xfrm>
              <a:off x="1823465" y="1899665"/>
              <a:ext cx="690371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976" y="1853946"/>
              <a:ext cx="394969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942" y="1853946"/>
              <a:ext cx="141858" cy="10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1942" y="2374188"/>
              <a:ext cx="104419" cy="908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sp>
          <p:nvSpPr>
            <p:cNvPr id="12" name="object 12"/>
            <p:cNvSpPr/>
            <p:nvPr/>
          </p:nvSpPr>
          <p:spPr>
            <a:xfrm>
              <a:off x="1823465" y="3233165"/>
              <a:ext cx="690371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0366" y="3187446"/>
              <a:ext cx="395579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42" y="3187446"/>
              <a:ext cx="142468" cy="109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1942" y="3707472"/>
              <a:ext cx="104787" cy="910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sp>
          <p:nvSpPr>
            <p:cNvPr id="20" name="object 20"/>
            <p:cNvSpPr/>
            <p:nvPr/>
          </p:nvSpPr>
          <p:spPr>
            <a:xfrm>
              <a:off x="1823465" y="4566665"/>
              <a:ext cx="690371" cy="690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0861" y="4520946"/>
              <a:ext cx="38365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3372" y="4520946"/>
              <a:ext cx="130530" cy="94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3372" y="5055209"/>
              <a:ext cx="93014" cy="76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sp>
          <p:nvSpPr>
            <p:cNvPr id="28" name="object 28"/>
            <p:cNvSpPr/>
            <p:nvPr/>
          </p:nvSpPr>
          <p:spPr>
            <a:xfrm>
              <a:off x="3473957" y="2566415"/>
              <a:ext cx="691133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2420" y="2520696"/>
              <a:ext cx="394017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2434" y="2520696"/>
              <a:ext cx="142011" cy="1094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2434" y="3040557"/>
              <a:ext cx="104940" cy="91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3957" y="3899916"/>
              <a:ext cx="691133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810" y="3854196"/>
              <a:ext cx="383197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3864" y="3854196"/>
              <a:ext cx="131190" cy="951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3864" y="4388078"/>
              <a:ext cx="93891" cy="77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211" y="3233166"/>
              <a:ext cx="690372" cy="690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2226" y="3187445"/>
              <a:ext cx="395465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3688" y="3187445"/>
              <a:ext cx="142582" cy="109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23688" y="3707320"/>
              <a:ext cx="104901" cy="9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8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0" y="476397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25211" y="1899665"/>
              <a:ext cx="690372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2836" y="1853946"/>
              <a:ext cx="349897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69407" y="1853946"/>
              <a:ext cx="96253" cy="600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9407" y="2423287"/>
              <a:ext cx="58813" cy="41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37" y="25240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6465" y="1899665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4039" y="1853946"/>
              <a:ext cx="39490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4941" y="1853946"/>
              <a:ext cx="141846" cy="108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74941" y="2374544"/>
              <a:ext cx="104355" cy="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76465" y="3899916"/>
              <a:ext cx="690372" cy="690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73683" y="3854195"/>
              <a:ext cx="350304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20661" y="3854195"/>
              <a:ext cx="96481" cy="59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20661" y="4423460"/>
              <a:ext cx="59207" cy="418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2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8" y="385751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9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8" y="3493947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4" y="2408237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37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37" y="3190760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82177" y="5609335"/>
            <a:ext cx="3886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1050290" algn="l"/>
                <a:tab pos="1456690" algn="l"/>
                <a:tab pos="1862455" algn="l"/>
                <a:tab pos="2246630" algn="l"/>
                <a:tab pos="2631440" algn="l"/>
                <a:tab pos="3037840" algn="l"/>
                <a:tab pos="3353435" algn="l"/>
                <a:tab pos="36696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f	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120"/>
            <a:ext cx="8530066" cy="10007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289" tIns="90644" rIns="181289" bIns="90644">
            <a:normAutofit/>
          </a:bodyPr>
          <a:lstStyle/>
          <a:p>
            <a:pPr algn="ctr"/>
            <a:r>
              <a:rPr lang="en-US" sz="4800" dirty="0" smtClean="0"/>
              <a:t>Reference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468" y="2367458"/>
            <a:ext cx="7759805" cy="2509342"/>
          </a:xfrm>
        </p:spPr>
        <p:txBody>
          <a:bodyPr lIns="181289" tIns="90644" rIns="181289" bIns="90644">
            <a:normAutofit/>
          </a:bodyPr>
          <a:lstStyle/>
          <a:p>
            <a:r>
              <a:rPr lang="en-US" sz="3600" b="1" dirty="0"/>
              <a:t>Introduction to Algorithms</a:t>
            </a:r>
          </a:p>
          <a:p>
            <a:pPr lvl="1"/>
            <a:r>
              <a:rPr lang="en-US" dirty="0"/>
              <a:t>Single Source Shortest Path</a:t>
            </a:r>
          </a:p>
          <a:p>
            <a:pPr lvl="1"/>
            <a:r>
              <a:rPr lang="en-US"/>
              <a:t>Chapter # 24</a:t>
            </a:r>
          </a:p>
          <a:p>
            <a:pPr lvl="1"/>
            <a:r>
              <a:rPr lang="en-US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58762"/>
            <a:ext cx="7467600" cy="65563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Well-definedness of shortest  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40" y="1494536"/>
            <a:ext cx="75228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If a 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contains a negative-weight cycle,  then some shortest paths do not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646" y="2838879"/>
            <a:ext cx="1696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3037" y="4954587"/>
            <a:ext cx="868680" cy="765810"/>
            <a:chOff x="1443037" y="4954587"/>
            <a:chExt cx="868680" cy="765810"/>
          </a:xfrm>
        </p:grpSpPr>
        <p:sp>
          <p:nvSpPr>
            <p:cNvPr id="6" name="object 6"/>
            <p:cNvSpPr/>
            <p:nvPr/>
          </p:nvSpPr>
          <p:spPr>
            <a:xfrm>
              <a:off x="1518665" y="5029961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9894" y="5008626"/>
              <a:ext cx="411251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7142" y="5008626"/>
              <a:ext cx="93916" cy="84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7142" y="5504840"/>
              <a:ext cx="157848" cy="1149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72717" y="502881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8037" y="4954587"/>
            <a:ext cx="4667250" cy="765810"/>
            <a:chOff x="3348037" y="4954587"/>
            <a:chExt cx="4667250" cy="765810"/>
          </a:xfrm>
        </p:grpSpPr>
        <p:sp>
          <p:nvSpPr>
            <p:cNvPr id="14" name="object 14"/>
            <p:cNvSpPr/>
            <p:nvPr/>
          </p:nvSpPr>
          <p:spPr>
            <a:xfrm>
              <a:off x="3423665" y="5029961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8666" y="5029961"/>
              <a:ext cx="6903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3665" y="5029961"/>
              <a:ext cx="690372" cy="6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14830" y="5008626"/>
              <a:ext cx="399884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3571" y="5008626"/>
              <a:ext cx="82359" cy="704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43571" y="5519191"/>
              <a:ext cx="146291" cy="10055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6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99146" y="502881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27250" y="3396576"/>
            <a:ext cx="5035550" cy="1945639"/>
            <a:chOff x="2127250" y="3396576"/>
            <a:chExt cx="5035550" cy="1945639"/>
          </a:xfrm>
        </p:grpSpPr>
        <p:sp>
          <p:nvSpPr>
            <p:cNvPr id="28" name="object 28"/>
            <p:cNvSpPr/>
            <p:nvPr/>
          </p:nvSpPr>
          <p:spPr>
            <a:xfrm>
              <a:off x="2127250" y="5299074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67075" y="52562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32250" y="5299074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72075" y="52562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37250" y="5299074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7075" y="52562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66865" y="3996689"/>
              <a:ext cx="690371" cy="6903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9600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3917" y="3437254"/>
              <a:ext cx="441325" cy="489584"/>
            </a:xfrm>
            <a:custGeom>
              <a:avLst/>
              <a:gdLst/>
              <a:ahLst/>
              <a:cxnLst/>
              <a:rect l="l" t="t" r="r" b="b"/>
              <a:pathLst>
                <a:path w="441325" h="489585">
                  <a:moveTo>
                    <a:pt x="441020" y="489432"/>
                  </a:moveTo>
                  <a:lnTo>
                    <a:pt x="438247" y="443919"/>
                  </a:lnTo>
                  <a:lnTo>
                    <a:pt x="430160" y="398752"/>
                  </a:lnTo>
                  <a:lnTo>
                    <a:pt x="417108" y="354275"/>
                  </a:lnTo>
                  <a:lnTo>
                    <a:pt x="399439" y="310833"/>
                  </a:lnTo>
                  <a:lnTo>
                    <a:pt x="377501" y="268771"/>
                  </a:lnTo>
                  <a:lnTo>
                    <a:pt x="351643" y="228435"/>
                  </a:lnTo>
                  <a:lnTo>
                    <a:pt x="322213" y="190169"/>
                  </a:lnTo>
                  <a:lnTo>
                    <a:pt x="289560" y="154320"/>
                  </a:lnTo>
                  <a:lnTo>
                    <a:pt x="254032" y="121231"/>
                  </a:lnTo>
                  <a:lnTo>
                    <a:pt x="215978" y="91248"/>
                  </a:lnTo>
                  <a:lnTo>
                    <a:pt x="175745" y="64716"/>
                  </a:lnTo>
                  <a:lnTo>
                    <a:pt x="133682" y="41980"/>
                  </a:lnTo>
                  <a:lnTo>
                    <a:pt x="90138" y="23385"/>
                  </a:lnTo>
                  <a:lnTo>
                    <a:pt x="45461" y="927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36450" y="3396576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88671" y="0"/>
                  </a:moveTo>
                  <a:lnTo>
                    <a:pt x="0" y="36385"/>
                  </a:lnTo>
                  <a:lnTo>
                    <a:pt x="82308" y="85496"/>
                  </a:lnTo>
                  <a:lnTo>
                    <a:pt x="56997" y="40627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97562" y="4662919"/>
              <a:ext cx="534035" cy="455295"/>
            </a:xfrm>
            <a:custGeom>
              <a:avLst/>
              <a:gdLst/>
              <a:ahLst/>
              <a:cxnLst/>
              <a:rect l="l" t="t" r="r" b="b"/>
              <a:pathLst>
                <a:path w="534035" h="455295">
                  <a:moveTo>
                    <a:pt x="0" y="455180"/>
                  </a:moveTo>
                  <a:lnTo>
                    <a:pt x="46615" y="452659"/>
                  </a:lnTo>
                  <a:lnTo>
                    <a:pt x="92920" y="445294"/>
                  </a:lnTo>
                  <a:lnTo>
                    <a:pt x="138600" y="433381"/>
                  </a:lnTo>
                  <a:lnTo>
                    <a:pt x="183345" y="417220"/>
                  </a:lnTo>
                  <a:lnTo>
                    <a:pt x="226842" y="397105"/>
                  </a:lnTo>
                  <a:lnTo>
                    <a:pt x="268779" y="373336"/>
                  </a:lnTo>
                  <a:lnTo>
                    <a:pt x="308845" y="346208"/>
                  </a:lnTo>
                  <a:lnTo>
                    <a:pt x="346727" y="316020"/>
                  </a:lnTo>
                  <a:lnTo>
                    <a:pt x="382113" y="283068"/>
                  </a:lnTo>
                  <a:lnTo>
                    <a:pt x="414692" y="247651"/>
                  </a:lnTo>
                  <a:lnTo>
                    <a:pt x="444151" y="210064"/>
                  </a:lnTo>
                  <a:lnTo>
                    <a:pt x="470178" y="170605"/>
                  </a:lnTo>
                  <a:lnTo>
                    <a:pt x="492461" y="129572"/>
                  </a:lnTo>
                  <a:lnTo>
                    <a:pt x="510689" y="87262"/>
                  </a:lnTo>
                  <a:lnTo>
                    <a:pt x="524549" y="43972"/>
                  </a:lnTo>
                  <a:lnTo>
                    <a:pt x="5337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6410" y="4605337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49314" y="0"/>
                  </a:moveTo>
                  <a:lnTo>
                    <a:pt x="0" y="82181"/>
                  </a:lnTo>
                  <a:lnTo>
                    <a:pt x="44932" y="56984"/>
                  </a:lnTo>
                  <a:lnTo>
                    <a:pt x="85483" y="88760"/>
                  </a:lnTo>
                  <a:lnTo>
                    <a:pt x="49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6561" y="3996689"/>
              <a:ext cx="690372" cy="6903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2595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2595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70043" y="3432174"/>
              <a:ext cx="488315" cy="436245"/>
            </a:xfrm>
            <a:custGeom>
              <a:avLst/>
              <a:gdLst/>
              <a:ahLst/>
              <a:cxnLst/>
              <a:rect l="l" t="t" r="r" b="b"/>
              <a:pathLst>
                <a:path w="488314" h="436245">
                  <a:moveTo>
                    <a:pt x="487756" y="0"/>
                  </a:moveTo>
                  <a:lnTo>
                    <a:pt x="442438" y="2740"/>
                  </a:lnTo>
                  <a:lnTo>
                    <a:pt x="397464" y="10733"/>
                  </a:lnTo>
                  <a:lnTo>
                    <a:pt x="353175" y="23634"/>
                  </a:lnTo>
                  <a:lnTo>
                    <a:pt x="309915" y="41099"/>
                  </a:lnTo>
                  <a:lnTo>
                    <a:pt x="268026" y="62785"/>
                  </a:lnTo>
                  <a:lnTo>
                    <a:pt x="227852" y="88346"/>
                  </a:lnTo>
                  <a:lnTo>
                    <a:pt x="189734" y="117440"/>
                  </a:lnTo>
                  <a:lnTo>
                    <a:pt x="154017" y="149721"/>
                  </a:lnTo>
                  <a:lnTo>
                    <a:pt x="121043" y="184847"/>
                  </a:lnTo>
                  <a:lnTo>
                    <a:pt x="91154" y="222473"/>
                  </a:lnTo>
                  <a:lnTo>
                    <a:pt x="64695" y="262256"/>
                  </a:lnTo>
                  <a:lnTo>
                    <a:pt x="42006" y="303850"/>
                  </a:lnTo>
                  <a:lnTo>
                    <a:pt x="23433" y="346913"/>
                  </a:lnTo>
                  <a:lnTo>
                    <a:pt x="9316" y="391100"/>
                  </a:lnTo>
                  <a:lnTo>
                    <a:pt x="0" y="4360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9416" y="3837165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0" y="0"/>
                  </a:moveTo>
                  <a:lnTo>
                    <a:pt x="36258" y="88722"/>
                  </a:lnTo>
                  <a:lnTo>
                    <a:pt x="85470" y="6489"/>
                  </a:lnTo>
                  <a:lnTo>
                    <a:pt x="40576" y="31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5675" y="4605337"/>
              <a:ext cx="481330" cy="509270"/>
            </a:xfrm>
            <a:custGeom>
              <a:avLst/>
              <a:gdLst/>
              <a:ahLst/>
              <a:cxnLst/>
              <a:rect l="l" t="t" r="r" b="b"/>
              <a:pathLst>
                <a:path w="481329" h="509270">
                  <a:moveTo>
                    <a:pt x="0" y="0"/>
                  </a:moveTo>
                  <a:lnTo>
                    <a:pt x="2668" y="44607"/>
                  </a:lnTo>
                  <a:lnTo>
                    <a:pt x="10464" y="88914"/>
                  </a:lnTo>
                  <a:lnTo>
                    <a:pt x="23071" y="132618"/>
                  </a:lnTo>
                  <a:lnTo>
                    <a:pt x="40172" y="175420"/>
                  </a:lnTo>
                  <a:lnTo>
                    <a:pt x="61452" y="217016"/>
                  </a:lnTo>
                  <a:lnTo>
                    <a:pt x="86595" y="257108"/>
                  </a:lnTo>
                  <a:lnTo>
                    <a:pt x="115285" y="295392"/>
                  </a:lnTo>
                  <a:lnTo>
                    <a:pt x="147205" y="331570"/>
                  </a:lnTo>
                  <a:lnTo>
                    <a:pt x="182040" y="365338"/>
                  </a:lnTo>
                  <a:lnTo>
                    <a:pt x="219474" y="396396"/>
                  </a:lnTo>
                  <a:lnTo>
                    <a:pt x="259190" y="424444"/>
                  </a:lnTo>
                  <a:lnTo>
                    <a:pt x="300873" y="449179"/>
                  </a:lnTo>
                  <a:lnTo>
                    <a:pt x="344206" y="470301"/>
                  </a:lnTo>
                  <a:lnTo>
                    <a:pt x="388874" y="487509"/>
                  </a:lnTo>
                  <a:lnTo>
                    <a:pt x="434560" y="500501"/>
                  </a:lnTo>
                  <a:lnTo>
                    <a:pt x="480948" y="5089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15470" y="5069674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5664" y="0"/>
                  </a:moveTo>
                  <a:lnTo>
                    <a:pt x="31343" y="44653"/>
                  </a:lnTo>
                  <a:lnTo>
                    <a:pt x="0" y="85534"/>
                  </a:lnTo>
                  <a:lnTo>
                    <a:pt x="88366" y="48425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81625" y="302780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6540" y="4056316"/>
            <a:ext cx="558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9248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 Weight-Real 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4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weight on edges can represent anything in the real world, for example</a:t>
            </a:r>
            <a:endParaRPr lang="en-US" dirty="0" smtClean="0"/>
          </a:p>
          <a:p>
            <a:r>
              <a:rPr lang="en-US" dirty="0" smtClean="0"/>
              <a:t>Finance:</a:t>
            </a:r>
          </a:p>
          <a:p>
            <a:pPr lvl="1"/>
            <a:r>
              <a:rPr lang="en-US" dirty="0" smtClean="0"/>
              <a:t>Arbitrage: Performing an arbitrage (the </a:t>
            </a:r>
            <a:r>
              <a:rPr lang="en-US" dirty="0"/>
              <a:t>simultaneous buying and selling of securities, currency, or commodities in different markets or in derivative forms in order to take advantage of differing prices for the same </a:t>
            </a:r>
            <a:r>
              <a:rPr lang="en-US" dirty="0" smtClean="0"/>
              <a:t>asset between two or more markets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Money Transfer:  </a:t>
            </a:r>
            <a:r>
              <a:rPr lang="en-US" dirty="0"/>
              <a:t>the amount of money to be transferred from one account to another account. The amounts can be positive or negative. For example, if you want to go from </a:t>
            </a:r>
            <a:r>
              <a:rPr lang="en-US" dirty="0" smtClean="0"/>
              <a:t>a</a:t>
            </a:r>
            <a:r>
              <a:rPr lang="en-US" dirty="0"/>
              <a:t> to </a:t>
            </a:r>
            <a:r>
              <a:rPr lang="en-US" dirty="0" smtClean="0"/>
              <a:t>b</a:t>
            </a:r>
            <a:r>
              <a:rPr lang="en-US" dirty="0"/>
              <a:t> in your graph while losing as less money as possible (shortest path), then you can consider negative weights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Chemistry</a:t>
            </a:r>
          </a:p>
          <a:p>
            <a:pPr lvl="1"/>
            <a:r>
              <a:rPr lang="en-US" dirty="0"/>
              <a:t>The weights can be used to represent the heat produced during a chemical reaction.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5" dirty="0">
                <a:latin typeface="Times New Roman"/>
                <a:cs typeface="Times New Roman"/>
              </a:rPr>
              <a:t>negative-weight 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498" y="990600"/>
            <a:ext cx="8666118" cy="5715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Optimal</a:t>
            </a:r>
            <a:r>
              <a:rPr sz="4400" b="1" spc="-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substructure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L17.7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102" y="1516761"/>
            <a:ext cx="70656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 subpath of a shortest path is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9B76-793E-4B03-B0E0-2F9798CF6A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9983</TotalTime>
  <Words>1923</Words>
  <Application>Microsoft Office PowerPoint</Application>
  <PresentationFormat>On-screen Show (4:3)</PresentationFormat>
  <Paragraphs>799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Century Schoolbook</vt:lpstr>
      <vt:lpstr>FreeSerif</vt:lpstr>
      <vt:lpstr>Symbol</vt:lpstr>
      <vt:lpstr>Times New Roman</vt:lpstr>
      <vt:lpstr>UnDotum</vt:lpstr>
      <vt:lpstr>Wingdings</vt:lpstr>
      <vt:lpstr>Wingdings 2</vt:lpstr>
      <vt:lpstr>Oriel</vt:lpstr>
      <vt:lpstr>Graph Theory Single Source Shortest Path</vt:lpstr>
      <vt:lpstr>Paths in graphs</vt:lpstr>
      <vt:lpstr>Paths in graphs</vt:lpstr>
      <vt:lpstr>Shortest paths</vt:lpstr>
      <vt:lpstr>Well-definedness of shortest  paths</vt:lpstr>
      <vt:lpstr>Well-definedness of shortest  paths</vt:lpstr>
      <vt:lpstr>Negative Weight-Real World Applications</vt:lpstr>
      <vt:lpstr>negative-weight cycle</vt:lpstr>
      <vt:lpstr>PowerPoint Presentation</vt:lpstr>
      <vt:lpstr>Optimal substructure</vt:lpstr>
      <vt:lpstr>Optimal substructure</vt:lpstr>
      <vt:lpstr>Triangle inequality</vt:lpstr>
      <vt:lpstr>Triangle inequality</vt:lpstr>
      <vt:lpstr>Single-source shortest paths  (nonnegative edge weights)</vt:lpstr>
      <vt:lpstr>Dijkstra’s algorithm</vt:lpstr>
      <vt:lpstr>Dijkstra’s algorithm</vt:lpstr>
      <vt:lpstr>Dijkstra’s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Analysis of Dijkstra</vt:lpstr>
      <vt:lpstr>Analysis of Dijkstra</vt:lpstr>
      <vt:lpstr>Analysis of Dijkstra</vt:lpstr>
      <vt:lpstr>Analysis of Dijkstra</vt:lpstr>
      <vt:lpstr>Analysis of Dijkstra</vt:lpstr>
      <vt:lpstr>Analysis of Dijkstra  (continued)</vt:lpstr>
      <vt:lpstr>Analysis of Dijkstra  (continued)</vt:lpstr>
      <vt:lpstr>Analysis of Dijkstra  (continued)</vt:lpstr>
      <vt:lpstr>Analysis of Dijkstra  (continued)</vt:lpstr>
      <vt:lpstr>PowerPoint Presentation</vt:lpstr>
      <vt:lpstr>Unweighted graphs</vt:lpstr>
      <vt:lpstr>Unweighted graphs</vt:lpstr>
      <vt:lpstr>Unweighted graphs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88</cp:revision>
  <cp:lastPrinted>2020-03-05T04:46:42Z</cp:lastPrinted>
  <dcterms:created xsi:type="dcterms:W3CDTF">2020-02-27T06:19:36Z</dcterms:created>
  <dcterms:modified xsi:type="dcterms:W3CDTF">2022-10-26T10:28:34Z</dcterms:modified>
</cp:coreProperties>
</file>