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418" r:id="rId2"/>
    <p:sldId id="370" r:id="rId3"/>
    <p:sldId id="371" r:id="rId4"/>
    <p:sldId id="372" r:id="rId5"/>
    <p:sldId id="421" r:id="rId6"/>
    <p:sldId id="373" r:id="rId7"/>
    <p:sldId id="374" r:id="rId8"/>
    <p:sldId id="422" r:id="rId9"/>
    <p:sldId id="426" r:id="rId10"/>
    <p:sldId id="425" r:id="rId11"/>
    <p:sldId id="427" r:id="rId12"/>
    <p:sldId id="431" r:id="rId13"/>
    <p:sldId id="430" r:id="rId14"/>
    <p:sldId id="429" r:id="rId15"/>
    <p:sldId id="428" r:id="rId16"/>
    <p:sldId id="433" r:id="rId17"/>
    <p:sldId id="432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5" r:id="rId27"/>
    <p:sldId id="446" r:id="rId28"/>
    <p:sldId id="393" r:id="rId29"/>
    <p:sldId id="394" r:id="rId30"/>
    <p:sldId id="395" r:id="rId31"/>
    <p:sldId id="396" r:id="rId32"/>
    <p:sldId id="414" r:id="rId33"/>
    <p:sldId id="415" r:id="rId34"/>
    <p:sldId id="448" r:id="rId35"/>
    <p:sldId id="416" r:id="rId36"/>
    <p:sldId id="417" r:id="rId37"/>
    <p:sldId id="460" r:id="rId3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00" autoAdjust="0"/>
  </p:normalViewPr>
  <p:slideViewPr>
    <p:cSldViewPr>
      <p:cViewPr varScale="1">
        <p:scale>
          <a:sx n="55" d="100"/>
          <a:sy n="55" d="100"/>
        </p:scale>
        <p:origin x="18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5834826-3169-47AE-844C-0A2375A1C9A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30159E-F8F9-44EC-9481-1C11BCF7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2E95-47AE-49B1-8CB6-F1B58DC56F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DADB0-CA90-46FA-A187-735DD73B4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1C6B16-7F67-482A-BD39-22FD1363F206}" type="datetime1">
              <a:rPr lang="en-US" smtClean="0"/>
              <a:t>11/3/2022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855-4566-4CFE-B504-6F6184648318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13B-E278-4AF5-83FB-1C7AF5B2C9E7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8A22C3-17C3-429C-B04D-9A99EC5E254F}" type="datetime1">
              <a:rPr lang="en-US" smtClean="0"/>
              <a:t>11/3/2022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22FBA-3E15-40F3-AF7F-16EB2757FB08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2071-300E-4273-BB6E-62101C796414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1073-5438-4C3B-A3F1-259ECA989B2D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562"/>
            <a:ext cx="7467600" cy="65563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72DC73-9E06-4EAE-A70B-D412C3D992E6}" type="datetime1">
              <a:rPr lang="en-US" smtClean="0"/>
              <a:t>11/3/2022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73CD-5BED-409E-B8E2-C9345FCB3C55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AFCB02-FA47-41E8-9AAA-94A23F164915}" type="datetime1">
              <a:rPr lang="en-US" smtClean="0"/>
              <a:t>11/3/2022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76ED8E-9F02-46B3-848D-95E0565887A3}" type="datetime1">
              <a:rPr lang="en-US" smtClean="0"/>
              <a:t>11/3/2022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1000" y="76200"/>
            <a:ext cx="7467600" cy="6556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4676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7D65C8-C6EA-4AC9-9BEC-6F74BE9200FA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8.png"/><Relationship Id="rId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1116330">
              <a:lnSpc>
                <a:spcPct val="100000"/>
              </a:lnSpc>
              <a:spcBef>
                <a:spcPts val="15"/>
              </a:spcBef>
            </a:pPr>
            <a:r>
              <a:rPr lang="en-US" sz="4400" b="1" dirty="0" smtClean="0">
                <a:solidFill>
                  <a:schemeClr val="tx1"/>
                </a:solidFill>
              </a:rPr>
              <a:t>Graph Theory</a:t>
            </a: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4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Shortest Paths</a:t>
            </a:r>
            <a:r>
              <a:rPr lang="en-US" sz="44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II</a:t>
            </a:r>
            <a:r>
              <a:rPr lang="en-US" sz="4400" dirty="0">
                <a:solidFill>
                  <a:schemeClr val="tx1"/>
                </a:solidFill>
                <a:latin typeface="Times New Roman"/>
                <a:cs typeface="Times New Roman"/>
              </a:rPr>
              <a:t/>
            </a:r>
            <a:br>
              <a:rPr lang="en-US" sz="44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4400" spc="-5" dirty="0">
                <a:solidFill>
                  <a:schemeClr val="tx1"/>
                </a:solidFill>
                <a:latin typeface="Times New Roman"/>
                <a:cs typeface="Times New Roman"/>
              </a:rPr>
              <a:t>Bellman-Ford</a:t>
            </a:r>
            <a:r>
              <a:rPr lang="en-US" sz="44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400" spc="-5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  <a:r>
              <a:rPr lang="en-US" sz="4400" dirty="0">
                <a:latin typeface="Times New Roman"/>
                <a:cs typeface="Times New Roman"/>
              </a:rPr>
              <a:t/>
            </a:r>
            <a:br>
              <a:rPr lang="en-US" sz="4400" dirty="0">
                <a:latin typeface="Times New Roman"/>
                <a:cs typeface="Times New Roman"/>
              </a:rPr>
            </a:b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Design and Analysis of </a:t>
            </a:r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755265"/>
            <a:ext cx="800506" cy="1459776"/>
            <a:chOff x="4548962" y="2755265"/>
            <a:chExt cx="800506" cy="1459776"/>
          </a:xfrm>
        </p:grpSpPr>
        <p:sp>
          <p:nvSpPr>
            <p:cNvPr id="56" name="object 56"/>
            <p:cNvSpPr/>
            <p:nvPr/>
          </p:nvSpPr>
          <p:spPr>
            <a:xfrm>
              <a:off x="4806950" y="2755265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31496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587630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776732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4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587630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4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  <a:solidFill>
            <a:srgbClr val="FF0000"/>
          </a:solidFill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grpFill/>
            <a:ln w="571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grpFill/>
            <a:ln w="571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69003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653098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653098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47074" y="5427217"/>
            <a:ext cx="462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latin typeface="Times New Roman"/>
                <a:cs typeface="Times New Roman"/>
              </a:rPr>
              <a:t>End of Pass 1</a:t>
            </a:r>
            <a:endParaRPr sz="36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3" y="1479118"/>
            <a:ext cx="716121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47074" y="5427217"/>
            <a:ext cx="462026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>
                <a:latin typeface="Times New Roman"/>
                <a:cs typeface="Times New Roman"/>
              </a:rPr>
              <a:t>End of Pass 1</a:t>
            </a:r>
            <a:endParaRPr lang="en-US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smtClean="0"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511925"/>
            <a:ext cx="6877184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 smtClean="0"/>
              <a:t>Bellman-Ford</a:t>
            </a:r>
            <a:r>
              <a:rPr lang="en-US" spc="-5" dirty="0" smtClean="0"/>
              <a:t>-Pass2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653098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5" y="2646926"/>
            <a:ext cx="69667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6" y="4075502"/>
            <a:ext cx="493201" cy="1222771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18</a:t>
            </a:fld>
            <a:endParaRPr lang="en-US"/>
          </a:p>
        </p:txBody>
      </p:sp>
      <p:sp>
        <p:nvSpPr>
          <p:cNvPr id="81" name="object 72"/>
          <p:cNvSpPr txBox="1"/>
          <p:nvPr/>
        </p:nvSpPr>
        <p:spPr>
          <a:xfrm>
            <a:off x="914399" y="5427217"/>
            <a:ext cx="6512303" cy="8745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Note: Red number with edges is showing order of edge relation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09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948284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5" y="2646926"/>
            <a:ext cx="69667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406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Negative-weight</a:t>
            </a:r>
            <a:r>
              <a:rPr spc="-65" dirty="0"/>
              <a:t> </a:t>
            </a:r>
            <a:r>
              <a:rPr spc="-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89736"/>
            <a:ext cx="867791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3335" marR="5080" indent="-1270">
              <a:lnSpc>
                <a:spcPts val="3460"/>
              </a:lnSpc>
              <a:spcBef>
                <a:spcPts val="53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Recall: </a:t>
            </a:r>
            <a:r>
              <a:rPr sz="3200" spc="-5" dirty="0">
                <a:latin typeface="Times New Roman"/>
                <a:cs typeface="Times New Roman"/>
              </a:rPr>
              <a:t>If a 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=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contains a negative-  weight cycle, then some shortest paths may not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358" y="2184793"/>
            <a:ext cx="1696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0337" y="2436939"/>
            <a:ext cx="6571615" cy="2325370"/>
            <a:chOff x="1430337" y="2436939"/>
            <a:chExt cx="6571615" cy="2325370"/>
          </a:xfrm>
        </p:grpSpPr>
        <p:sp>
          <p:nvSpPr>
            <p:cNvPr id="6" name="object 6"/>
            <p:cNvSpPr/>
            <p:nvPr/>
          </p:nvSpPr>
          <p:spPr>
            <a:xfrm>
              <a:off x="1505711" y="4071366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7258" y="4050029"/>
              <a:ext cx="41093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4188" y="4050029"/>
              <a:ext cx="94043" cy="847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4188" y="4545660"/>
              <a:ext cx="158521" cy="1154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5100" y="400049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5100" y="400049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14550" y="4340225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0711" y="407136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0100" y="400049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0100" y="400049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4375" y="42973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9550" y="4340225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5711" y="4071366"/>
              <a:ext cx="690372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45100" y="400049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45100" y="400049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59375" y="42973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24550" y="4340225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0711" y="4071366"/>
              <a:ext cx="690372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130" y="4050029"/>
              <a:ext cx="399630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0617" y="4050029"/>
              <a:ext cx="82638" cy="707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30617" y="4559655"/>
              <a:ext cx="147027" cy="1014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50100" y="400049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50100" y="400049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64375" y="42973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53911" y="3038093"/>
              <a:ext cx="690371" cy="6903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83300" y="296703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83300" y="296703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82004" y="2477604"/>
              <a:ext cx="441325" cy="489584"/>
            </a:xfrm>
            <a:custGeom>
              <a:avLst/>
              <a:gdLst/>
              <a:ahLst/>
              <a:cxnLst/>
              <a:rect l="l" t="t" r="r" b="b"/>
              <a:pathLst>
                <a:path w="441325" h="489585">
                  <a:moveTo>
                    <a:pt x="441020" y="489432"/>
                  </a:moveTo>
                  <a:lnTo>
                    <a:pt x="438247" y="443919"/>
                  </a:lnTo>
                  <a:lnTo>
                    <a:pt x="430160" y="398752"/>
                  </a:lnTo>
                  <a:lnTo>
                    <a:pt x="417108" y="354275"/>
                  </a:lnTo>
                  <a:lnTo>
                    <a:pt x="399439" y="310833"/>
                  </a:lnTo>
                  <a:lnTo>
                    <a:pt x="377501" y="268771"/>
                  </a:lnTo>
                  <a:lnTo>
                    <a:pt x="351643" y="228435"/>
                  </a:lnTo>
                  <a:lnTo>
                    <a:pt x="322213" y="190169"/>
                  </a:lnTo>
                  <a:lnTo>
                    <a:pt x="289560" y="154320"/>
                  </a:lnTo>
                  <a:lnTo>
                    <a:pt x="254032" y="121231"/>
                  </a:lnTo>
                  <a:lnTo>
                    <a:pt x="215978" y="91248"/>
                  </a:lnTo>
                  <a:lnTo>
                    <a:pt x="175745" y="64716"/>
                  </a:lnTo>
                  <a:lnTo>
                    <a:pt x="133682" y="41980"/>
                  </a:lnTo>
                  <a:lnTo>
                    <a:pt x="90138" y="23385"/>
                  </a:lnTo>
                  <a:lnTo>
                    <a:pt x="45461" y="927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24550" y="2436939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88671" y="0"/>
                  </a:moveTo>
                  <a:lnTo>
                    <a:pt x="0" y="36385"/>
                  </a:lnTo>
                  <a:lnTo>
                    <a:pt x="82308" y="85496"/>
                  </a:lnTo>
                  <a:lnTo>
                    <a:pt x="56997" y="40627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4862" y="3704069"/>
              <a:ext cx="534035" cy="455295"/>
            </a:xfrm>
            <a:custGeom>
              <a:avLst/>
              <a:gdLst/>
              <a:ahLst/>
              <a:cxnLst/>
              <a:rect l="l" t="t" r="r" b="b"/>
              <a:pathLst>
                <a:path w="534035" h="455295">
                  <a:moveTo>
                    <a:pt x="0" y="455180"/>
                  </a:moveTo>
                  <a:lnTo>
                    <a:pt x="46615" y="452659"/>
                  </a:lnTo>
                  <a:lnTo>
                    <a:pt x="92920" y="445294"/>
                  </a:lnTo>
                  <a:lnTo>
                    <a:pt x="138600" y="433381"/>
                  </a:lnTo>
                  <a:lnTo>
                    <a:pt x="183345" y="417220"/>
                  </a:lnTo>
                  <a:lnTo>
                    <a:pt x="226842" y="397105"/>
                  </a:lnTo>
                  <a:lnTo>
                    <a:pt x="268779" y="373336"/>
                  </a:lnTo>
                  <a:lnTo>
                    <a:pt x="308845" y="346208"/>
                  </a:lnTo>
                  <a:lnTo>
                    <a:pt x="346727" y="316020"/>
                  </a:lnTo>
                  <a:lnTo>
                    <a:pt x="382113" y="283068"/>
                  </a:lnTo>
                  <a:lnTo>
                    <a:pt x="414692" y="247651"/>
                  </a:lnTo>
                  <a:lnTo>
                    <a:pt x="444151" y="210064"/>
                  </a:lnTo>
                  <a:lnTo>
                    <a:pt x="470178" y="170605"/>
                  </a:lnTo>
                  <a:lnTo>
                    <a:pt x="492461" y="129572"/>
                  </a:lnTo>
                  <a:lnTo>
                    <a:pt x="510689" y="87262"/>
                  </a:lnTo>
                  <a:lnTo>
                    <a:pt x="524549" y="43972"/>
                  </a:lnTo>
                  <a:lnTo>
                    <a:pt x="5337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73710" y="3646487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49314" y="0"/>
                  </a:moveTo>
                  <a:lnTo>
                    <a:pt x="0" y="82181"/>
                  </a:lnTo>
                  <a:lnTo>
                    <a:pt x="44932" y="56984"/>
                  </a:lnTo>
                  <a:lnTo>
                    <a:pt x="85471" y="88760"/>
                  </a:lnTo>
                  <a:lnTo>
                    <a:pt x="49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83607" y="3038093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13250" y="296703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13250" y="296703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57343" y="2473324"/>
              <a:ext cx="488315" cy="436245"/>
            </a:xfrm>
            <a:custGeom>
              <a:avLst/>
              <a:gdLst/>
              <a:ahLst/>
              <a:cxnLst/>
              <a:rect l="l" t="t" r="r" b="b"/>
              <a:pathLst>
                <a:path w="488314" h="436244">
                  <a:moveTo>
                    <a:pt x="487756" y="0"/>
                  </a:moveTo>
                  <a:lnTo>
                    <a:pt x="442438" y="2740"/>
                  </a:lnTo>
                  <a:lnTo>
                    <a:pt x="397464" y="10733"/>
                  </a:lnTo>
                  <a:lnTo>
                    <a:pt x="353175" y="23634"/>
                  </a:lnTo>
                  <a:lnTo>
                    <a:pt x="309915" y="41099"/>
                  </a:lnTo>
                  <a:lnTo>
                    <a:pt x="268026" y="62785"/>
                  </a:lnTo>
                  <a:lnTo>
                    <a:pt x="227852" y="88346"/>
                  </a:lnTo>
                  <a:lnTo>
                    <a:pt x="189734" y="117440"/>
                  </a:lnTo>
                  <a:lnTo>
                    <a:pt x="154017" y="149721"/>
                  </a:lnTo>
                  <a:lnTo>
                    <a:pt x="121043" y="184847"/>
                  </a:lnTo>
                  <a:lnTo>
                    <a:pt x="91154" y="222473"/>
                  </a:lnTo>
                  <a:lnTo>
                    <a:pt x="64695" y="262256"/>
                  </a:lnTo>
                  <a:lnTo>
                    <a:pt x="42006" y="303850"/>
                  </a:lnTo>
                  <a:lnTo>
                    <a:pt x="23433" y="346913"/>
                  </a:lnTo>
                  <a:lnTo>
                    <a:pt x="9316" y="391100"/>
                  </a:lnTo>
                  <a:lnTo>
                    <a:pt x="0" y="43606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16716" y="2878315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0" y="0"/>
                  </a:moveTo>
                  <a:lnTo>
                    <a:pt x="36258" y="88722"/>
                  </a:lnTo>
                  <a:lnTo>
                    <a:pt x="85470" y="6489"/>
                  </a:lnTo>
                  <a:lnTo>
                    <a:pt x="40576" y="31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52975" y="3646487"/>
              <a:ext cx="481330" cy="509270"/>
            </a:xfrm>
            <a:custGeom>
              <a:avLst/>
              <a:gdLst/>
              <a:ahLst/>
              <a:cxnLst/>
              <a:rect l="l" t="t" r="r" b="b"/>
              <a:pathLst>
                <a:path w="481329" h="509270">
                  <a:moveTo>
                    <a:pt x="0" y="0"/>
                  </a:moveTo>
                  <a:lnTo>
                    <a:pt x="2668" y="44607"/>
                  </a:lnTo>
                  <a:lnTo>
                    <a:pt x="10464" y="88914"/>
                  </a:lnTo>
                  <a:lnTo>
                    <a:pt x="23071" y="132618"/>
                  </a:lnTo>
                  <a:lnTo>
                    <a:pt x="40172" y="175420"/>
                  </a:lnTo>
                  <a:lnTo>
                    <a:pt x="61452" y="217016"/>
                  </a:lnTo>
                  <a:lnTo>
                    <a:pt x="86595" y="257108"/>
                  </a:lnTo>
                  <a:lnTo>
                    <a:pt x="115285" y="295392"/>
                  </a:lnTo>
                  <a:lnTo>
                    <a:pt x="147205" y="331570"/>
                  </a:lnTo>
                  <a:lnTo>
                    <a:pt x="182040" y="365338"/>
                  </a:lnTo>
                  <a:lnTo>
                    <a:pt x="219474" y="396396"/>
                  </a:lnTo>
                  <a:lnTo>
                    <a:pt x="259190" y="424444"/>
                  </a:lnTo>
                  <a:lnTo>
                    <a:pt x="300873" y="449179"/>
                  </a:lnTo>
                  <a:lnTo>
                    <a:pt x="344206" y="470301"/>
                  </a:lnTo>
                  <a:lnTo>
                    <a:pt x="388874" y="487509"/>
                  </a:lnTo>
                  <a:lnTo>
                    <a:pt x="434560" y="500501"/>
                  </a:lnTo>
                  <a:lnTo>
                    <a:pt x="480948" y="5089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2770" y="4110824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5664" y="0"/>
                  </a:moveTo>
                  <a:lnTo>
                    <a:pt x="31343" y="44653"/>
                  </a:lnTo>
                  <a:lnTo>
                    <a:pt x="0" y="85534"/>
                  </a:lnTo>
                  <a:lnTo>
                    <a:pt x="88366" y="48425"/>
                  </a:lnTo>
                  <a:lnTo>
                    <a:pt x="5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368925" y="206895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1175" y="3097466"/>
            <a:ext cx="8016240" cy="321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0476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774065" algn="ctr">
              <a:lnSpc>
                <a:spcPct val="100000"/>
              </a:lnSpc>
              <a:tabLst>
                <a:tab pos="650049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	v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Bellman-Ford algorithm: </a:t>
            </a:r>
            <a:r>
              <a:rPr sz="3200" spc="-5" dirty="0">
                <a:latin typeface="Times New Roman"/>
                <a:cs typeface="Times New Roman"/>
              </a:rPr>
              <a:t>Finds all shortest-path  lengths from a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source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to all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or  determines that a negative-weight cycle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755265"/>
            <a:ext cx="800506" cy="1459776"/>
            <a:chOff x="4548962" y="2755265"/>
            <a:chExt cx="800506" cy="1459776"/>
          </a:xfrm>
        </p:grpSpPr>
        <p:sp>
          <p:nvSpPr>
            <p:cNvPr id="56" name="object 56"/>
            <p:cNvSpPr/>
            <p:nvPr/>
          </p:nvSpPr>
          <p:spPr>
            <a:xfrm>
              <a:off x="4806950" y="2755265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589916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5" y="2646926"/>
            <a:ext cx="696677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587630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5" y="2646926"/>
            <a:ext cx="69667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776732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50897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587630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5" y="2646926"/>
            <a:ext cx="69667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6" y="4075502"/>
            <a:ext cx="557555" cy="1222771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  <a:solidFill>
            <a:srgbClr val="FF0000"/>
          </a:solidFill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grpFill/>
            <a:ln w="571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grpFill/>
            <a:ln w="571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69003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50897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22771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653098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50897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801014" cy="1222771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653098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50897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6" y="4075502"/>
            <a:ext cx="737171" cy="1222771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653098" cy="12003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50897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1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>
                <a:solidFill>
                  <a:srgbClr val="FF0000"/>
                </a:solidFill>
                <a:latin typeface="Symbol"/>
                <a:cs typeface="Symbol"/>
              </a:rPr>
              <a:t>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6" y="4075502"/>
            <a:ext cx="737171" cy="1222771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lang="en-US" sz="3200" b="1" spc="-5" dirty="0" smtClean="0">
                <a:solidFill>
                  <a:srgbClr val="FF0000"/>
                </a:solidFill>
                <a:latin typeface="Symbol"/>
                <a:cs typeface="Symbol"/>
              </a:rPr>
              <a:t>-2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27</a:t>
            </a:fld>
            <a:endParaRPr lang="en-US"/>
          </a:p>
        </p:txBody>
      </p:sp>
      <p:sp>
        <p:nvSpPr>
          <p:cNvPr id="82" name="object 79"/>
          <p:cNvSpPr txBox="1"/>
          <p:nvPr/>
        </p:nvSpPr>
        <p:spPr>
          <a:xfrm>
            <a:off x="1717386" y="5427217"/>
            <a:ext cx="5154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End of </a:t>
            </a:r>
            <a:r>
              <a:rPr sz="3600" spc="-5" dirty="0">
                <a:latin typeface="Times New Roman"/>
                <a:cs typeface="Times New Roman"/>
              </a:rPr>
              <a:t>pass </a:t>
            </a:r>
            <a:r>
              <a:rPr sz="3600" dirty="0">
                <a:latin typeface="Times New Roman"/>
                <a:cs typeface="Times New Roman"/>
              </a:rPr>
              <a:t>2 </a:t>
            </a:r>
            <a:r>
              <a:rPr sz="3600" spc="-5" dirty="0">
                <a:latin typeface="Times New Roman"/>
                <a:cs typeface="Times New Roman"/>
              </a:rPr>
              <a:t>(and </a:t>
            </a:r>
            <a:r>
              <a:rPr sz="3600" dirty="0">
                <a:latin typeface="Times New Roman"/>
                <a:cs typeface="Times New Roman"/>
              </a:rPr>
              <a:t>3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4).</a:t>
            </a:r>
          </a:p>
        </p:txBody>
      </p:sp>
    </p:spTree>
    <p:extLst>
      <p:ext uri="{BB962C8B-B14F-4D97-AF65-F5344CB8AC3E}">
        <p14:creationId xmlns:p14="http://schemas.microsoft.com/office/powerpoint/2010/main" val="41298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89813"/>
            <a:ext cx="28778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Co</a:t>
            </a:r>
            <a:r>
              <a:rPr sz="4400" b="1" spc="-10" dirty="0">
                <a:latin typeface="Times New Roman"/>
                <a:cs typeface="Times New Roman"/>
              </a:rPr>
              <a:t>rrec</a:t>
            </a:r>
            <a:r>
              <a:rPr sz="4400" b="1" spc="-5" dirty="0">
                <a:latin typeface="Times New Roman"/>
                <a:cs typeface="Times New Roman"/>
              </a:rPr>
              <a:t>tn</a:t>
            </a:r>
            <a:r>
              <a:rPr sz="4400" b="1" spc="-10" dirty="0">
                <a:latin typeface="Times New Roman"/>
                <a:cs typeface="Times New Roman"/>
              </a:rPr>
              <a:t>e</a:t>
            </a:r>
            <a:r>
              <a:rPr sz="4400" b="1" spc="-5" dirty="0">
                <a:latin typeface="Times New Roman"/>
                <a:cs typeface="Times New Roman"/>
              </a:rPr>
              <a:t>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490" y="1189736"/>
            <a:ext cx="7620000" cy="13925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-635">
              <a:lnSpc>
                <a:spcPct val="90200"/>
              </a:lnSpc>
              <a:spcBef>
                <a:spcPts val="475"/>
              </a:spcBef>
              <a:tabLst>
                <a:tab pos="188976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contains no negative-  weight cycles, then after the Bellman-Ford  algorithm executes,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28778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10" dirty="0"/>
              <a:t>rrec</a:t>
            </a:r>
            <a:r>
              <a:rPr spc="-5" dirty="0"/>
              <a:t>tn</a:t>
            </a:r>
            <a:r>
              <a:rPr spc="-10" dirty="0"/>
              <a:t>e</a:t>
            </a:r>
            <a:r>
              <a:rPr spc="-5" dirty="0"/>
              <a:t>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9987" y="3761994"/>
            <a:ext cx="765810" cy="936625"/>
            <a:chOff x="2439987" y="3761994"/>
            <a:chExt cx="765810" cy="936625"/>
          </a:xfrm>
        </p:grpSpPr>
        <p:sp>
          <p:nvSpPr>
            <p:cNvPr id="4" name="object 4"/>
            <p:cNvSpPr/>
            <p:nvPr/>
          </p:nvSpPr>
          <p:spPr>
            <a:xfrm>
              <a:off x="2515361" y="3945636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5268" y="3761994"/>
              <a:ext cx="669798" cy="9364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47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447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81097" y="362524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11587" y="4149090"/>
            <a:ext cx="765810" cy="936625"/>
            <a:chOff x="3811587" y="4149090"/>
            <a:chExt cx="765810" cy="936625"/>
          </a:xfrm>
        </p:grpSpPr>
        <p:sp>
          <p:nvSpPr>
            <p:cNvPr id="10" name="object 10"/>
            <p:cNvSpPr/>
            <p:nvPr/>
          </p:nvSpPr>
          <p:spPr>
            <a:xfrm>
              <a:off x="3886961" y="4333494"/>
              <a:ext cx="690372" cy="690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96868" y="4149090"/>
              <a:ext cx="669798" cy="9364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6350" y="426243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6350" y="426243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52696" y="401259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83187" y="3761994"/>
            <a:ext cx="765810" cy="936625"/>
            <a:chOff x="5183187" y="3761994"/>
            <a:chExt cx="765810" cy="936625"/>
          </a:xfrm>
        </p:grpSpPr>
        <p:sp>
          <p:nvSpPr>
            <p:cNvPr id="16" name="object 16"/>
            <p:cNvSpPr/>
            <p:nvPr/>
          </p:nvSpPr>
          <p:spPr>
            <a:xfrm>
              <a:off x="5258561" y="394563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68468" y="3761994"/>
              <a:ext cx="669798" cy="9364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79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79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24296" y="362524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26387" y="3761994"/>
            <a:ext cx="765810" cy="936625"/>
            <a:chOff x="7926387" y="3761994"/>
            <a:chExt cx="765810" cy="936625"/>
          </a:xfrm>
        </p:grpSpPr>
        <p:sp>
          <p:nvSpPr>
            <p:cNvPr id="22" name="object 22"/>
            <p:cNvSpPr/>
            <p:nvPr/>
          </p:nvSpPr>
          <p:spPr>
            <a:xfrm>
              <a:off x="8001761" y="394563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11668" y="3761994"/>
              <a:ext cx="669798" cy="9364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311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311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67496" y="362524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860"/>
              </a:spcBef>
            </a:pPr>
            <a:r>
              <a:rPr sz="21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24712" y="4214825"/>
            <a:ext cx="706755" cy="401955"/>
            <a:chOff x="7224712" y="4214825"/>
            <a:chExt cx="706755" cy="401955"/>
          </a:xfrm>
        </p:grpSpPr>
        <p:sp>
          <p:nvSpPr>
            <p:cNvPr id="28" name="object 28"/>
            <p:cNvSpPr/>
            <p:nvPr/>
          </p:nvSpPr>
          <p:spPr>
            <a:xfrm>
              <a:off x="7239000" y="4242727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35404" y="4214825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068387" y="4200525"/>
            <a:ext cx="5491480" cy="834390"/>
            <a:chOff x="1068387" y="4200525"/>
            <a:chExt cx="5491480" cy="834390"/>
          </a:xfrm>
        </p:grpSpPr>
        <p:sp>
          <p:nvSpPr>
            <p:cNvPr id="31" name="object 31"/>
            <p:cNvSpPr/>
            <p:nvPr/>
          </p:nvSpPr>
          <p:spPr>
            <a:xfrm>
              <a:off x="3124200" y="4214812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0604" y="4522889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3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95800" y="4242727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92204" y="4214825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214812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3804" y="4522889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3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3761" y="4344162"/>
              <a:ext cx="690371" cy="6903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5765" y="4322826"/>
              <a:ext cx="343420" cy="6111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6705" y="4322826"/>
              <a:ext cx="159829" cy="2415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6705" y="4661954"/>
              <a:ext cx="223138" cy="2719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3150" y="4273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3150" y="4273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52600" y="4243323"/>
              <a:ext cx="642620" cy="370205"/>
            </a:xfrm>
            <a:custGeom>
              <a:avLst/>
              <a:gdLst/>
              <a:ahLst/>
              <a:cxnLst/>
              <a:rect l="l" t="t" r="r" b="b"/>
              <a:pathLst>
                <a:path w="642619" h="370204">
                  <a:moveTo>
                    <a:pt x="0" y="369950"/>
                  </a:moveTo>
                  <a:lnTo>
                    <a:pt x="6426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49068" y="421481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95681" y="0"/>
                  </a:moveTo>
                  <a:lnTo>
                    <a:pt x="0" y="5613"/>
                  </a:lnTo>
                  <a:lnTo>
                    <a:pt x="46151" y="28511"/>
                  </a:lnTo>
                  <a:lnTo>
                    <a:pt x="42773" y="79921"/>
                  </a:lnTo>
                  <a:lnTo>
                    <a:pt x="95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06943" y="3531063"/>
            <a:ext cx="39243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7630">
              <a:lnSpc>
                <a:spcPct val="1332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 v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134" y="1189736"/>
            <a:ext cx="7884159" cy="26358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360"/>
              </a:spcBef>
              <a:tabLst>
                <a:tab pos="1075055" algn="l"/>
                <a:tab pos="1890395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contains no negative-  weight cycles, then after the Bellman-Ford  algorithm executes,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  </a:t>
            </a:r>
            <a:r>
              <a:rPr sz="28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800" spc="-5" dirty="0">
                <a:latin typeface="Times New Roman"/>
                <a:cs typeface="Times New Roman"/>
              </a:rPr>
              <a:t>Let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any vertex, and consider </a:t>
            </a:r>
            <a:r>
              <a:rPr sz="2800" dirty="0">
                <a:latin typeface="Times New Roman"/>
                <a:cs typeface="Times New Roman"/>
              </a:rPr>
              <a:t>a shortest  </a:t>
            </a:r>
            <a:r>
              <a:rPr sz="2800" spc="-5" dirty="0">
                <a:latin typeface="Times New Roman"/>
                <a:cs typeface="Times New Roman"/>
              </a:rPr>
              <a:t>path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minimum number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edges.</a:t>
            </a:r>
            <a:endParaRPr sz="2800">
              <a:latin typeface="Times New Roman"/>
              <a:cs typeface="Times New Roman"/>
            </a:endParaRPr>
          </a:p>
          <a:p>
            <a:pPr marL="7572375">
              <a:lnSpc>
                <a:spcPts val="3304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83375" y="4226623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8396" y="4302978"/>
            <a:ext cx="342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3090" y="5224123"/>
            <a:ext cx="6209665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2800" dirty="0">
                <a:latin typeface="Times New Roman"/>
                <a:cs typeface="Times New Roman"/>
              </a:rPr>
              <a:t>is a shortest </a:t>
            </a:r>
            <a:r>
              <a:rPr sz="2800" spc="-5" dirty="0">
                <a:latin typeface="Times New Roman"/>
                <a:cs typeface="Times New Roman"/>
              </a:rPr>
              <a:t>path, we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endParaRPr sz="2800">
              <a:latin typeface="Times New Roman"/>
              <a:cs typeface="Times New Roman"/>
            </a:endParaRPr>
          </a:p>
          <a:p>
            <a:pPr marL="176022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spc="-7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spc="-7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878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Bellman-Ford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274317"/>
            <a:ext cx="12858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658284"/>
            <a:ext cx="294767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1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8630">
              <a:lnSpc>
                <a:spcPts val="319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328" y="2540163"/>
            <a:ext cx="5676265" cy="224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37815" algn="ctr">
              <a:lnSpc>
                <a:spcPts val="417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1 </a:t>
            </a:r>
            <a:r>
              <a:rPr sz="2800" b="1" dirty="0">
                <a:latin typeface="Times New Roman"/>
                <a:cs typeface="Times New Roman"/>
              </a:rPr>
              <a:t>to </a:t>
            </a:r>
            <a:r>
              <a:rPr sz="3600" b="1" spc="7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pc="7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b="1" spc="7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3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R="822960" algn="ctr">
              <a:lnSpc>
                <a:spcPts val="3040"/>
              </a:lnSpc>
            </a:pPr>
            <a:r>
              <a:rPr sz="2800" b="1" dirty="0">
                <a:latin typeface="Times New Roman"/>
                <a:cs typeface="Times New Roman"/>
              </a:rPr>
              <a:t>do for </a:t>
            </a:r>
            <a:r>
              <a:rPr sz="2800" spc="-5" dirty="0">
                <a:latin typeface="Times New Roman"/>
                <a:cs typeface="Times New Roman"/>
              </a:rPr>
              <a:t>each edge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R="132080" algn="ctr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828800" algn="ctr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R="2204085" algn="ctr">
              <a:lnSpc>
                <a:spcPct val="100000"/>
              </a:lnSpc>
              <a:spcBef>
                <a:spcPts val="690"/>
              </a:spcBef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edge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4716584"/>
            <a:ext cx="7985759" cy="173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383030">
              <a:lnSpc>
                <a:spcPts val="3190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spc="-5" dirty="0">
                <a:latin typeface="Times New Roman"/>
                <a:cs typeface="Times New Roman"/>
              </a:rPr>
              <a:t>report that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negative-weight cycle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>
              <a:latin typeface="Times New Roman"/>
              <a:cs typeface="Times New Roman"/>
            </a:endParaRPr>
          </a:p>
          <a:p>
            <a:pPr marL="12700" marR="187325">
              <a:lnSpc>
                <a:spcPts val="3020"/>
              </a:lnSpc>
              <a:spcBef>
                <a:spcPts val="1095"/>
              </a:spcBef>
            </a:pPr>
            <a:r>
              <a:rPr sz="2800" spc="-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end,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if no </a:t>
            </a:r>
            <a:r>
              <a:rPr sz="2800" spc="-5" dirty="0">
                <a:latin typeface="Times New Roman"/>
                <a:cs typeface="Times New Roman"/>
              </a:rPr>
              <a:t>negative-weight cycles.  </a:t>
            </a:r>
            <a:r>
              <a:rPr sz="2800" spc="-30" dirty="0">
                <a:latin typeface="Times New Roman"/>
                <a:cs typeface="Times New Roman"/>
              </a:rPr>
              <a:t>Time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i="1" spc="40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spc="4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40" dirty="0">
                <a:solidFill>
                  <a:srgbClr val="008A87"/>
                </a:solidFill>
                <a:latin typeface="Times New Roman"/>
                <a:cs typeface="Times New Roman"/>
              </a:rPr>
              <a:t>VE</a:t>
            </a:r>
            <a:r>
              <a:rPr sz="2800" spc="4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4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7600" y="13462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0"/>
                </a:moveTo>
                <a:lnTo>
                  <a:pt x="44493" y="7485"/>
                </a:lnTo>
                <a:lnTo>
                  <a:pt x="80824" y="27898"/>
                </a:lnTo>
                <a:lnTo>
                  <a:pt x="105318" y="58175"/>
                </a:lnTo>
                <a:lnTo>
                  <a:pt x="114300" y="95250"/>
                </a:lnTo>
                <a:lnTo>
                  <a:pt x="114300" y="476250"/>
                </a:lnTo>
                <a:lnTo>
                  <a:pt x="123281" y="513324"/>
                </a:lnTo>
                <a:lnTo>
                  <a:pt x="147775" y="543601"/>
                </a:lnTo>
                <a:lnTo>
                  <a:pt x="184106" y="564014"/>
                </a:lnTo>
                <a:lnTo>
                  <a:pt x="228600" y="571500"/>
                </a:lnTo>
                <a:lnTo>
                  <a:pt x="184106" y="578985"/>
                </a:lnTo>
                <a:lnTo>
                  <a:pt x="147775" y="599398"/>
                </a:lnTo>
                <a:lnTo>
                  <a:pt x="123281" y="629675"/>
                </a:lnTo>
                <a:lnTo>
                  <a:pt x="114300" y="666750"/>
                </a:lnTo>
                <a:lnTo>
                  <a:pt x="114300" y="1047750"/>
                </a:lnTo>
                <a:lnTo>
                  <a:pt x="105318" y="1084824"/>
                </a:lnTo>
                <a:lnTo>
                  <a:pt x="80824" y="1115101"/>
                </a:lnTo>
                <a:lnTo>
                  <a:pt x="44493" y="1135514"/>
                </a:lnTo>
                <a:lnTo>
                  <a:pt x="0" y="114300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7665" y="1623123"/>
            <a:ext cx="20802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initialization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4600" y="35814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44493" y="4990"/>
                </a:lnTo>
                <a:lnTo>
                  <a:pt x="80824" y="18600"/>
                </a:lnTo>
                <a:lnTo>
                  <a:pt x="105318" y="38785"/>
                </a:lnTo>
                <a:lnTo>
                  <a:pt x="114300" y="63500"/>
                </a:lnTo>
                <a:lnTo>
                  <a:pt x="114300" y="317500"/>
                </a:lnTo>
                <a:lnTo>
                  <a:pt x="123281" y="342214"/>
                </a:lnTo>
                <a:lnTo>
                  <a:pt x="147775" y="362399"/>
                </a:lnTo>
                <a:lnTo>
                  <a:pt x="184106" y="376009"/>
                </a:lnTo>
                <a:lnTo>
                  <a:pt x="228600" y="381000"/>
                </a:lnTo>
                <a:lnTo>
                  <a:pt x="184106" y="385990"/>
                </a:lnTo>
                <a:lnTo>
                  <a:pt x="147775" y="399600"/>
                </a:lnTo>
                <a:lnTo>
                  <a:pt x="123281" y="419785"/>
                </a:lnTo>
                <a:lnTo>
                  <a:pt x="114300" y="444500"/>
                </a:lnTo>
                <a:lnTo>
                  <a:pt x="114300" y="698500"/>
                </a:lnTo>
                <a:lnTo>
                  <a:pt x="105318" y="723214"/>
                </a:lnTo>
                <a:lnTo>
                  <a:pt x="80824" y="743399"/>
                </a:lnTo>
                <a:lnTo>
                  <a:pt x="44493" y="757009"/>
                </a:lnTo>
                <a:lnTo>
                  <a:pt x="0" y="76200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44665" y="3399535"/>
            <a:ext cx="1742439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axa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ti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on  step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7492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50" dirty="0"/>
              <a:t> </a:t>
            </a:r>
            <a:r>
              <a:rPr spc="-5" dirty="0"/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9987" y="1260347"/>
            <a:ext cx="765810" cy="936625"/>
            <a:chOff x="2439987" y="1260347"/>
            <a:chExt cx="765810" cy="936625"/>
          </a:xfrm>
        </p:grpSpPr>
        <p:sp>
          <p:nvSpPr>
            <p:cNvPr id="4" name="object 4"/>
            <p:cNvSpPr/>
            <p:nvPr/>
          </p:nvSpPr>
          <p:spPr>
            <a:xfrm>
              <a:off x="2515361" y="1443989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5268" y="1260347"/>
              <a:ext cx="669798" cy="936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4750" y="13731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44750" y="13731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81097" y="112334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11587" y="1647444"/>
            <a:ext cx="765810" cy="936625"/>
            <a:chOff x="3811587" y="1647444"/>
            <a:chExt cx="765810" cy="936625"/>
          </a:xfrm>
        </p:grpSpPr>
        <p:sp>
          <p:nvSpPr>
            <p:cNvPr id="10" name="object 10"/>
            <p:cNvSpPr/>
            <p:nvPr/>
          </p:nvSpPr>
          <p:spPr>
            <a:xfrm>
              <a:off x="3886961" y="1831086"/>
              <a:ext cx="690372" cy="690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96868" y="1647444"/>
              <a:ext cx="669798" cy="9364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6350" y="176053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6350" y="176053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52696" y="151069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83187" y="1260347"/>
            <a:ext cx="765810" cy="936625"/>
            <a:chOff x="5183187" y="1260347"/>
            <a:chExt cx="765810" cy="936625"/>
          </a:xfrm>
        </p:grpSpPr>
        <p:sp>
          <p:nvSpPr>
            <p:cNvPr id="16" name="object 16"/>
            <p:cNvSpPr/>
            <p:nvPr/>
          </p:nvSpPr>
          <p:spPr>
            <a:xfrm>
              <a:off x="5258561" y="1443989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68468" y="1260347"/>
              <a:ext cx="669798" cy="9364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7950" y="13731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7950" y="13731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24296" y="112334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24712" y="1260347"/>
            <a:ext cx="1467485" cy="936625"/>
            <a:chOff x="7224712" y="1260347"/>
            <a:chExt cx="1467485" cy="936625"/>
          </a:xfrm>
        </p:grpSpPr>
        <p:sp>
          <p:nvSpPr>
            <p:cNvPr id="22" name="object 22"/>
            <p:cNvSpPr/>
            <p:nvPr/>
          </p:nvSpPr>
          <p:spPr>
            <a:xfrm>
              <a:off x="8001762" y="1443989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11668" y="1260347"/>
              <a:ext cx="669798" cy="9364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31150" y="13731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31150" y="13731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39000" y="1740827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4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35404" y="1712925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67496" y="810489"/>
            <a:ext cx="216535" cy="14128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10160">
              <a:lnSpc>
                <a:spcPts val="3700"/>
              </a:lnSpc>
              <a:spcBef>
                <a:spcPts val="33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 v</a:t>
            </a:r>
            <a:endParaRPr sz="32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760"/>
              </a:spcBef>
            </a:pPr>
            <a:r>
              <a:rPr sz="21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68387" y="1698625"/>
            <a:ext cx="5491480" cy="834390"/>
            <a:chOff x="1068387" y="1698625"/>
            <a:chExt cx="5491480" cy="834390"/>
          </a:xfrm>
        </p:grpSpPr>
        <p:sp>
          <p:nvSpPr>
            <p:cNvPr id="30" name="object 30"/>
            <p:cNvSpPr/>
            <p:nvPr/>
          </p:nvSpPr>
          <p:spPr>
            <a:xfrm>
              <a:off x="3124200" y="1712912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4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0604" y="2020989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2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95800" y="1740827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4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92204" y="1712925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1712912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4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3804" y="2020989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2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3761" y="1842515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330" y="1821179"/>
              <a:ext cx="344855" cy="6111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6705" y="1821179"/>
              <a:ext cx="159143" cy="2414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6705" y="2160269"/>
              <a:ext cx="224561" cy="27203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3150" y="17716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3150" y="17716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52600" y="1741423"/>
              <a:ext cx="642620" cy="370205"/>
            </a:xfrm>
            <a:custGeom>
              <a:avLst/>
              <a:gdLst/>
              <a:ahLst/>
              <a:cxnLst/>
              <a:rect l="l" t="t" r="r" b="b"/>
              <a:pathLst>
                <a:path w="642619" h="370205">
                  <a:moveTo>
                    <a:pt x="0" y="369950"/>
                  </a:moveTo>
                  <a:lnTo>
                    <a:pt x="6426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49068" y="171291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95681" y="0"/>
                  </a:moveTo>
                  <a:lnTo>
                    <a:pt x="0" y="5613"/>
                  </a:lnTo>
                  <a:lnTo>
                    <a:pt x="46151" y="28511"/>
                  </a:lnTo>
                  <a:lnTo>
                    <a:pt x="42773" y="79908"/>
                  </a:lnTo>
                  <a:lnTo>
                    <a:pt x="95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06943" y="1029163"/>
            <a:ext cx="39243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7630">
              <a:lnSpc>
                <a:spcPct val="1332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 v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83375" y="1724723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396" y="1801079"/>
            <a:ext cx="342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9035" y="4674708"/>
            <a:ext cx="1441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870" dirty="0">
                <a:latin typeface="UnDotum"/>
                <a:cs typeface="UnDotum"/>
              </a:rPr>
              <a:t></a:t>
            </a:r>
            <a:endParaRPr sz="2800">
              <a:latin typeface="UnDotum"/>
              <a:cs typeface="UnDot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7837" y="2690367"/>
            <a:ext cx="7856220" cy="28270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 marR="30480">
              <a:lnSpc>
                <a:spcPct val="90000"/>
              </a:lnSpc>
              <a:spcBef>
                <a:spcPts val="434"/>
              </a:spcBef>
            </a:pPr>
            <a:r>
              <a:rPr sz="2800" spc="-20" dirty="0">
                <a:latin typeface="Times New Roman"/>
                <a:cs typeface="Times New Roman"/>
              </a:rPr>
              <a:t>Initially,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= 0 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unchanged </a:t>
            </a:r>
            <a:r>
              <a:rPr sz="2800" dirty="0">
                <a:latin typeface="Times New Roman"/>
                <a:cs typeface="Times New Roman"/>
              </a:rPr>
              <a:t>by  </a:t>
            </a:r>
            <a:r>
              <a:rPr sz="2800" spc="-5" dirty="0">
                <a:latin typeface="Times New Roman"/>
                <a:cs typeface="Times New Roman"/>
              </a:rPr>
              <a:t>subsequent relaxations (because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lemma </a:t>
            </a:r>
            <a:r>
              <a:rPr sz="2800" dirty="0">
                <a:latin typeface="Times New Roman"/>
                <a:cs typeface="Times New Roman"/>
              </a:rPr>
              <a:t>from  </a:t>
            </a:r>
            <a:r>
              <a:rPr sz="2800" i="1" spc="-5" dirty="0">
                <a:latin typeface="Times New Roman"/>
                <a:cs typeface="Times New Roman"/>
              </a:rPr>
              <a:t>Shortest Paths </a:t>
            </a:r>
            <a:r>
              <a:rPr sz="2800" i="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263525" indent="-226060">
              <a:lnSpc>
                <a:spcPts val="3190"/>
              </a:lnSpc>
              <a:spcBef>
                <a:spcPts val="220"/>
              </a:spcBef>
              <a:buClr>
                <a:srgbClr val="CC0000"/>
              </a:buClr>
              <a:buChar char="•"/>
              <a:tabLst>
                <a:tab pos="26416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pass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 we have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63525" indent="-226060">
              <a:lnSpc>
                <a:spcPts val="3190"/>
              </a:lnSpc>
              <a:buClr>
                <a:srgbClr val="CC0000"/>
              </a:buClr>
              <a:buChar char="•"/>
              <a:tabLst>
                <a:tab pos="26416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passes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 we have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63525" indent="-226060">
              <a:lnSpc>
                <a:spcPct val="100000"/>
              </a:lnSpc>
              <a:spcBef>
                <a:spcPts val="2690"/>
              </a:spcBef>
              <a:buClr>
                <a:srgbClr val="CC0000"/>
              </a:buClr>
              <a:buChar char="•"/>
              <a:tabLst>
                <a:tab pos="26416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imes New Roman"/>
                <a:cs typeface="Times New Roman"/>
              </a:rPr>
              <a:t>passes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 we have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spc="-7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3458" y="5518600"/>
            <a:ext cx="8035925" cy="8375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2800" spc="-5" dirty="0">
                <a:latin typeface="Times New Roman"/>
                <a:cs typeface="Times New Roman"/>
              </a:rPr>
              <a:t>contains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negative-weight cycles,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simple.  Longest </a:t>
            </a:r>
            <a:r>
              <a:rPr sz="2800" dirty="0">
                <a:latin typeface="Times New Roman"/>
                <a:cs typeface="Times New Roman"/>
              </a:rPr>
              <a:t>simple </a:t>
            </a:r>
            <a:r>
              <a:rPr sz="2800" spc="-5" dirty="0">
                <a:latin typeface="Times New Roman"/>
                <a:cs typeface="Times New Roman"/>
              </a:rPr>
              <a:t>path has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8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pc="8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b="1" spc="80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r>
              <a:rPr sz="2800" spc="-1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318250" y="5969000"/>
            <a:ext cx="317500" cy="317500"/>
            <a:chOff x="6318250" y="5969000"/>
            <a:chExt cx="317500" cy="317500"/>
          </a:xfrm>
        </p:grpSpPr>
        <p:sp>
          <p:nvSpPr>
            <p:cNvPr id="51" name="object 51"/>
            <p:cNvSpPr/>
            <p:nvPr/>
          </p:nvSpPr>
          <p:spPr>
            <a:xfrm>
              <a:off x="6324600" y="59753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24600" y="59753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34" y="424214"/>
            <a:ext cx="7998460" cy="88614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Detection of negative-weight  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629473"/>
            <a:ext cx="7935595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  <a:tabLst>
                <a:tab pos="1980564" algn="l"/>
              </a:tabLst>
            </a:pPr>
            <a:r>
              <a:rPr sz="32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3200" spc="-5" dirty="0">
                <a:latin typeface="Times New Roman"/>
                <a:cs typeface="Times New Roman"/>
              </a:rPr>
              <a:t>If a value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fails to </a:t>
            </a:r>
            <a:r>
              <a:rPr sz="3200" spc="-10" dirty="0">
                <a:latin typeface="Times New Roman"/>
                <a:cs typeface="Times New Roman"/>
              </a:rPr>
              <a:t>converge</a:t>
            </a:r>
            <a:r>
              <a:rPr sz="3200" spc="-5" dirty="0">
                <a:latin typeface="Times New Roman"/>
                <a:cs typeface="Times New Roman"/>
              </a:rPr>
              <a:t> after</a:t>
            </a:r>
            <a:endParaRPr sz="3200">
              <a:latin typeface="Times New Roman"/>
              <a:cs typeface="Times New Roman"/>
            </a:endParaRPr>
          </a:p>
          <a:p>
            <a:pPr marL="13335" marR="650875" indent="-635">
              <a:lnSpc>
                <a:spcPts val="3460"/>
              </a:lnSpc>
              <a:spcBef>
                <a:spcPts val="240"/>
              </a:spcBef>
            </a:pPr>
            <a:r>
              <a:rPr sz="3200" b="1" spc="9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i="1" spc="9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="1" spc="90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5" dirty="0">
                <a:latin typeface="Times New Roman"/>
                <a:cs typeface="Times New Roman"/>
              </a:rPr>
              <a:t>passes, there exists a negative-weight  cycle 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reachable from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51450" y="2660650"/>
            <a:ext cx="317500" cy="317500"/>
            <a:chOff x="5251450" y="2660650"/>
            <a:chExt cx="317500" cy="317500"/>
          </a:xfrm>
        </p:grpSpPr>
        <p:sp>
          <p:nvSpPr>
            <p:cNvPr id="5" name="object 5"/>
            <p:cNvSpPr/>
            <p:nvPr/>
          </p:nvSpPr>
          <p:spPr>
            <a:xfrm>
              <a:off x="52578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78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4556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Shortest</a:t>
            </a:r>
            <a:r>
              <a:rPr spc="-60" dirty="0"/>
              <a:t> </a:t>
            </a:r>
            <a:r>
              <a:rPr spc="-5" dirty="0"/>
              <a:t>paths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252" y="1189736"/>
            <a:ext cx="5968365" cy="298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Single-source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shortest</a:t>
            </a:r>
            <a:r>
              <a:rPr sz="3200" b="1" spc="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paths</a:t>
            </a:r>
            <a:endParaRPr sz="3200" dirty="0">
              <a:latin typeface="Times New Roman"/>
              <a:cs typeface="Times New Roman"/>
            </a:endParaRPr>
          </a:p>
          <a:p>
            <a:pPr marL="238125" indent="-226060">
              <a:lnSpc>
                <a:spcPts val="349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Nonnegative 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weights</a:t>
            </a:r>
            <a:endParaRPr sz="3200" dirty="0">
              <a:latin typeface="Times New Roman"/>
              <a:cs typeface="Times New Roman"/>
            </a:endParaRPr>
          </a:p>
          <a:p>
            <a:pPr marL="700405" lvl="1" indent="-231140">
              <a:lnSpc>
                <a:spcPts val="3000"/>
              </a:lnSpc>
              <a:buClr>
                <a:srgbClr val="008A87"/>
              </a:buClr>
              <a:buFont typeface="Arial"/>
              <a:buChar char=""/>
              <a:tabLst>
                <a:tab pos="701040" algn="l"/>
              </a:tabLst>
            </a:pPr>
            <a:r>
              <a:rPr sz="2800" spc="-20" dirty="0">
                <a:latin typeface="Times New Roman"/>
                <a:cs typeface="Times New Roman"/>
              </a:rPr>
              <a:t>Dijkstra’s </a:t>
            </a:r>
            <a:r>
              <a:rPr sz="2800" spc="-5" dirty="0">
                <a:latin typeface="Times New Roman"/>
                <a:cs typeface="Times New Roman"/>
              </a:rPr>
              <a:t>algorithm: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8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38125" indent="-226060">
              <a:lnSpc>
                <a:spcPts val="3479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General</a:t>
            </a:r>
            <a:endParaRPr sz="3200" dirty="0">
              <a:latin typeface="Times New Roman"/>
              <a:cs typeface="Times New Roman"/>
            </a:endParaRPr>
          </a:p>
          <a:p>
            <a:pPr marL="700405" lvl="1" indent="-231140">
              <a:lnSpc>
                <a:spcPts val="3000"/>
              </a:lnSpc>
              <a:buClr>
                <a:srgbClr val="008A87"/>
              </a:buClr>
              <a:buFont typeface="Arial"/>
              <a:buChar char=""/>
              <a:tabLst>
                <a:tab pos="701040" algn="l"/>
              </a:tabLst>
            </a:pPr>
            <a:r>
              <a:rPr sz="2800" spc="-5" dirty="0">
                <a:latin typeface="Times New Roman"/>
                <a:cs typeface="Times New Roman"/>
              </a:rPr>
              <a:t>Bellman-Ford algorithm: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38125" indent="-226060">
              <a:lnSpc>
                <a:spcPts val="3479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DAG</a:t>
            </a:r>
            <a:endParaRPr sz="3200" dirty="0">
              <a:latin typeface="Times New Roman"/>
              <a:cs typeface="Times New Roman"/>
            </a:endParaRPr>
          </a:p>
          <a:p>
            <a:pPr marL="700405" lvl="1" indent="-231140">
              <a:lnSpc>
                <a:spcPts val="3200"/>
              </a:lnSpc>
              <a:buClr>
                <a:srgbClr val="008A87"/>
              </a:buClr>
              <a:buFont typeface="Arial"/>
              <a:buChar char=""/>
              <a:tabLst>
                <a:tab pos="701040" algn="l"/>
              </a:tabLst>
            </a:pPr>
            <a:r>
              <a:rPr sz="2800" spc="-5" dirty="0">
                <a:latin typeface="Times New Roman"/>
                <a:cs typeface="Times New Roman"/>
              </a:rPr>
              <a:t>One pass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Bellman-Ford: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5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15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4556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Shortest</a:t>
            </a:r>
            <a:r>
              <a:rPr spc="-60" dirty="0"/>
              <a:t> </a:t>
            </a:r>
            <a:r>
              <a:rPr spc="-5" dirty="0"/>
              <a:t>paths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552" y="1189736"/>
            <a:ext cx="7463155" cy="433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650"/>
              </a:lnSpc>
              <a:spcBef>
                <a:spcPts val="95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Single-source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shortest</a:t>
            </a:r>
            <a:r>
              <a:rPr sz="3200" b="1" spc="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paths</a:t>
            </a:r>
            <a:endParaRPr sz="3200" dirty="0">
              <a:latin typeface="Times New Roman"/>
              <a:cs typeface="Times New Roman"/>
            </a:endParaRPr>
          </a:p>
          <a:p>
            <a:pPr marL="250825" indent="-226060">
              <a:lnSpc>
                <a:spcPts val="3490"/>
              </a:lnSpc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5" dirty="0">
                <a:latin typeface="Times New Roman"/>
                <a:cs typeface="Times New Roman"/>
              </a:rPr>
              <a:t>Nonnegative 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weights</a:t>
            </a:r>
            <a:endParaRPr sz="3200" dirty="0">
              <a:latin typeface="Times New Roman"/>
              <a:cs typeface="Times New Roman"/>
            </a:endParaRPr>
          </a:p>
          <a:p>
            <a:pPr marL="713105" lvl="1" indent="-231140">
              <a:lnSpc>
                <a:spcPts val="3000"/>
              </a:lnSpc>
              <a:buClr>
                <a:srgbClr val="008A87"/>
              </a:buClr>
              <a:buFont typeface="Arial"/>
              <a:buChar char=""/>
              <a:tabLst>
                <a:tab pos="713740" algn="l"/>
              </a:tabLst>
            </a:pPr>
            <a:r>
              <a:rPr sz="2800" spc="-20" dirty="0">
                <a:latin typeface="Times New Roman"/>
                <a:cs typeface="Times New Roman"/>
              </a:rPr>
              <a:t>Dijkstra’s </a:t>
            </a:r>
            <a:r>
              <a:rPr sz="2800" spc="-5" dirty="0">
                <a:latin typeface="Times New Roman"/>
                <a:cs typeface="Times New Roman"/>
              </a:rPr>
              <a:t>algorithm: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50825" indent="-226060">
              <a:lnSpc>
                <a:spcPts val="3479"/>
              </a:lnSpc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5" dirty="0">
                <a:latin typeface="Times New Roman"/>
                <a:cs typeface="Times New Roman"/>
              </a:rPr>
              <a:t>General</a:t>
            </a:r>
            <a:endParaRPr sz="3200" dirty="0">
              <a:latin typeface="Times New Roman"/>
              <a:cs typeface="Times New Roman"/>
            </a:endParaRPr>
          </a:p>
          <a:p>
            <a:pPr marL="713105" lvl="1" indent="-231140">
              <a:lnSpc>
                <a:spcPts val="3000"/>
              </a:lnSpc>
              <a:buClr>
                <a:srgbClr val="008A87"/>
              </a:buClr>
              <a:buFont typeface="Arial"/>
              <a:buChar char=""/>
              <a:tabLst>
                <a:tab pos="713740" algn="l"/>
              </a:tabLst>
            </a:pPr>
            <a:r>
              <a:rPr sz="2800" spc="-5" dirty="0">
                <a:latin typeface="Times New Roman"/>
                <a:cs typeface="Times New Roman"/>
              </a:rPr>
              <a:t>Bellman-Ford algorithm: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50825" indent="-226060">
              <a:lnSpc>
                <a:spcPts val="3479"/>
              </a:lnSpc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5" dirty="0">
                <a:latin typeface="Times New Roman"/>
                <a:cs typeface="Times New Roman"/>
              </a:rPr>
              <a:t>DAG</a:t>
            </a:r>
            <a:endParaRPr sz="3200" dirty="0">
              <a:latin typeface="Times New Roman"/>
              <a:cs typeface="Times New Roman"/>
            </a:endParaRPr>
          </a:p>
          <a:p>
            <a:pPr marL="713105" lvl="1" indent="-231140">
              <a:lnSpc>
                <a:spcPts val="3200"/>
              </a:lnSpc>
              <a:buClr>
                <a:srgbClr val="008A87"/>
              </a:buClr>
              <a:buFont typeface="Arial"/>
              <a:buChar char=""/>
              <a:tabLst>
                <a:tab pos="713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One pass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Bellman-Ford: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  <a:spcBef>
                <a:spcPts val="10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All-pairs shortest</a:t>
            </a:r>
            <a:r>
              <a:rPr sz="320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paths</a:t>
            </a:r>
            <a:endParaRPr sz="3200" dirty="0">
              <a:latin typeface="Times New Roman"/>
              <a:cs typeface="Times New Roman"/>
            </a:endParaRPr>
          </a:p>
          <a:p>
            <a:pPr marL="250825" indent="-226060">
              <a:lnSpc>
                <a:spcPts val="3490"/>
              </a:lnSpc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5" dirty="0">
                <a:latin typeface="Times New Roman"/>
                <a:cs typeface="Times New Roman"/>
              </a:rPr>
              <a:t>Nonnegative 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weights</a:t>
            </a:r>
            <a:endParaRPr sz="3200" dirty="0">
              <a:latin typeface="Times New Roman"/>
              <a:cs typeface="Times New Roman"/>
            </a:endParaRPr>
          </a:p>
          <a:p>
            <a:pPr marL="713105" lvl="1" indent="-231140">
              <a:lnSpc>
                <a:spcPts val="3000"/>
              </a:lnSpc>
              <a:buClr>
                <a:srgbClr val="008A87"/>
              </a:buClr>
              <a:buFont typeface="Arial"/>
              <a:buChar char=""/>
              <a:tabLst>
                <a:tab pos="713740" algn="l"/>
              </a:tabLst>
            </a:pPr>
            <a:r>
              <a:rPr sz="2800" spc="-20" dirty="0">
                <a:latin typeface="Times New Roman"/>
                <a:cs typeface="Times New Roman"/>
              </a:rPr>
              <a:t>Dijkstra’s </a:t>
            </a:r>
            <a:r>
              <a:rPr sz="2800" spc="-5" dirty="0">
                <a:latin typeface="Times New Roman"/>
                <a:cs typeface="Times New Roman"/>
              </a:rPr>
              <a:t>algorithm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2800" spc="-5" dirty="0">
                <a:latin typeface="Times New Roman"/>
                <a:cs typeface="Times New Roman"/>
              </a:rPr>
              <a:t>times: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VE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775" spc="7" baseline="25525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800" spc="-43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9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9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219200"/>
            <a:ext cx="844867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2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612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All-pairs shortest</a:t>
            </a:r>
            <a:r>
              <a:rPr spc="-30" dirty="0"/>
              <a:t> </a:t>
            </a:r>
            <a:r>
              <a:rPr spc="-5" dirty="0"/>
              <a:t>paths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011" y="1393507"/>
            <a:ext cx="7462520" cy="1856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10"/>
              </a:lnSpc>
              <a:spcBef>
                <a:spcPts val="95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Input: </a:t>
            </a:r>
            <a:r>
              <a:rPr sz="3200" spc="-5" dirty="0">
                <a:latin typeface="Times New Roman"/>
                <a:cs typeface="Times New Roman"/>
              </a:rPr>
              <a:t>Digraph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{1,</a:t>
            </a:r>
            <a:r>
              <a:rPr sz="3200" spc="-3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6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, with edge-weight 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95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matrix of shortest-path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lengths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612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All-pairs shortest</a:t>
            </a:r>
            <a:r>
              <a:rPr spc="-30" dirty="0"/>
              <a:t> </a:t>
            </a:r>
            <a:r>
              <a:rPr spc="-5" dirty="0"/>
              <a:t>paths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267" y="1393507"/>
            <a:ext cx="7487920" cy="4793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610"/>
              </a:lnSpc>
              <a:spcBef>
                <a:spcPts val="95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Input: </a:t>
            </a:r>
            <a:r>
              <a:rPr sz="3200" spc="-5" dirty="0">
                <a:latin typeface="Times New Roman"/>
                <a:cs typeface="Times New Roman"/>
              </a:rPr>
              <a:t>Digraph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{1,</a:t>
            </a:r>
            <a:r>
              <a:rPr sz="3200" spc="-3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56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, with edge-weight 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595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matrix of shortest-path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lengths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  <a:spcBef>
                <a:spcPts val="124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250825" indent="-226060">
              <a:lnSpc>
                <a:spcPts val="3454"/>
              </a:lnSpc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5" dirty="0">
                <a:latin typeface="Times New Roman"/>
                <a:cs typeface="Times New Roman"/>
              </a:rPr>
              <a:t>Run Bellman-Ford once from each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vertex.</a:t>
            </a:r>
            <a:endParaRPr sz="3200">
              <a:latin typeface="Times New Roman"/>
              <a:cs typeface="Times New Roman"/>
            </a:endParaRPr>
          </a:p>
          <a:p>
            <a:pPr marL="250825" indent="-226060">
              <a:lnSpc>
                <a:spcPts val="3460"/>
              </a:lnSpc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35" dirty="0">
                <a:latin typeface="Times New Roman"/>
                <a:cs typeface="Times New Roman"/>
              </a:rPr>
              <a:t>Time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O(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0825" marR="54610" indent="-226060">
              <a:lnSpc>
                <a:spcPts val="3440"/>
              </a:lnSpc>
              <a:spcBef>
                <a:spcPts val="265"/>
              </a:spcBef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5" dirty="0">
                <a:latin typeface="Times New Roman"/>
                <a:cs typeface="Times New Roman"/>
              </a:rPr>
              <a:t>Dense graph (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150" spc="-7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edges)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150" spc="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 the worst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40"/>
              </a:spcBef>
            </a:pPr>
            <a:r>
              <a:rPr sz="3200" i="1" spc="-5" dirty="0">
                <a:latin typeface="Times New Roman"/>
                <a:cs typeface="Times New Roman"/>
              </a:rPr>
              <a:t>Good first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try!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0120"/>
            <a:ext cx="8530066" cy="10007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289" tIns="90644" rIns="181289" bIns="90644">
            <a:normAutofit/>
          </a:bodyPr>
          <a:lstStyle/>
          <a:p>
            <a:pPr algn="ctr"/>
            <a:r>
              <a:rPr lang="en-US" sz="4800" dirty="0" smtClean="0"/>
              <a:t>Reference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468" y="2367458"/>
            <a:ext cx="7759805" cy="2509342"/>
          </a:xfrm>
        </p:spPr>
        <p:txBody>
          <a:bodyPr lIns="181289" tIns="90644" rIns="181289" bIns="90644">
            <a:normAutofit/>
          </a:bodyPr>
          <a:lstStyle/>
          <a:p>
            <a:r>
              <a:rPr lang="en-US" sz="3600" b="1" dirty="0"/>
              <a:t>Introduction to Algorithms</a:t>
            </a:r>
          </a:p>
          <a:p>
            <a:pPr lvl="1"/>
            <a:r>
              <a:rPr lang="en-US" dirty="0"/>
              <a:t>Single Source Shortest Path</a:t>
            </a:r>
          </a:p>
          <a:p>
            <a:pPr lvl="1"/>
            <a:r>
              <a:rPr lang="en-US"/>
              <a:t>Chapter # 24</a:t>
            </a:r>
          </a:p>
          <a:p>
            <a:pPr lvl="1"/>
            <a:r>
              <a:rPr lang="en-US" smtClean="0"/>
              <a:t>Thomas </a:t>
            </a:r>
            <a:r>
              <a:rPr lang="en-US" dirty="0"/>
              <a:t>H. </a:t>
            </a:r>
            <a:r>
              <a:rPr lang="en-US" dirty="0" err="1"/>
              <a:t>Cormen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30331" y="216496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sp>
          <p:nvSpPr>
            <p:cNvPr id="20" name="object 20"/>
            <p:cNvSpPr/>
            <p:nvPr/>
          </p:nvSpPr>
          <p:spPr>
            <a:xfrm>
              <a:off x="6274307" y="3176015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sp>
          <p:nvSpPr>
            <p:cNvPr id="28" name="object 28"/>
            <p:cNvSpPr/>
            <p:nvPr/>
          </p:nvSpPr>
          <p:spPr>
            <a:xfrm>
              <a:off x="3534918" y="4185665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09" y="4164330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5" y="4164330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5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5339" y="4184269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86337" y="4110037"/>
            <a:ext cx="913130" cy="766445"/>
            <a:chOff x="4986337" y="4110037"/>
            <a:chExt cx="913130" cy="766445"/>
          </a:xfrm>
        </p:grpSpPr>
        <p:sp>
          <p:nvSpPr>
            <p:cNvPr id="36" name="object 36"/>
            <p:cNvSpPr/>
            <p:nvPr/>
          </p:nvSpPr>
          <p:spPr>
            <a:xfrm>
              <a:off x="5061965" y="4185665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42788" y="4164330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15484" y="4164330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15484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71097" y="4184269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813050" y="2420937"/>
            <a:ext cx="3491229" cy="2105025"/>
            <a:chOff x="2813050" y="2420937"/>
            <a:chExt cx="3491229" cy="2105025"/>
          </a:xfrm>
        </p:grpSpPr>
        <p:sp>
          <p:nvSpPr>
            <p:cNvPr id="44" name="object 44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30572" y="39024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72056" y="3825933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60" name="object 6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66" name="object 6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A</a:t>
            </a:r>
            <a:endParaRPr sz="3200" b="1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30331" y="216496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sp>
          <p:nvSpPr>
            <p:cNvPr id="20" name="object 20"/>
            <p:cNvSpPr/>
            <p:nvPr/>
          </p:nvSpPr>
          <p:spPr>
            <a:xfrm>
              <a:off x="6274307" y="3176015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sp>
          <p:nvSpPr>
            <p:cNvPr id="28" name="object 28"/>
            <p:cNvSpPr/>
            <p:nvPr/>
          </p:nvSpPr>
          <p:spPr>
            <a:xfrm>
              <a:off x="3534918" y="4185665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09" y="4164330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5" y="4164330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5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5339" y="4184269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86337" y="4110037"/>
            <a:ext cx="913130" cy="766445"/>
            <a:chOff x="4986337" y="4110037"/>
            <a:chExt cx="913130" cy="766445"/>
          </a:xfrm>
        </p:grpSpPr>
        <p:sp>
          <p:nvSpPr>
            <p:cNvPr id="36" name="object 36"/>
            <p:cNvSpPr/>
            <p:nvPr/>
          </p:nvSpPr>
          <p:spPr>
            <a:xfrm>
              <a:off x="5061965" y="4185665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42788" y="4164330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15484" y="4164330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15484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71097" y="4184269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813050" y="2420937"/>
            <a:ext cx="3491229" cy="2105025"/>
            <a:chOff x="2813050" y="2420937"/>
            <a:chExt cx="3491229" cy="2105025"/>
          </a:xfrm>
        </p:grpSpPr>
        <p:sp>
          <p:nvSpPr>
            <p:cNvPr id="44" name="object 44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30572" y="39024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72056" y="3825933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60" name="object 6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66" name="object 6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A</a:t>
            </a:r>
            <a:endParaRPr sz="3200" b="1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30572" y="39024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72056" y="3825933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2" name="object 52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8" name="object 58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401184" y="1479118"/>
            <a:ext cx="31496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0</a:t>
            </a:r>
            <a:endParaRPr sz="3200" b="1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19462" y="5427217"/>
            <a:ext cx="247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Initialization.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69" name="object 69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31496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7</a:t>
            </a:fld>
            <a:endParaRPr lang="en-US"/>
          </a:p>
        </p:txBody>
      </p:sp>
      <p:sp>
        <p:nvSpPr>
          <p:cNvPr id="81" name="object 72"/>
          <p:cNvSpPr txBox="1"/>
          <p:nvPr/>
        </p:nvSpPr>
        <p:spPr>
          <a:xfrm>
            <a:off x="914399" y="5427217"/>
            <a:ext cx="6512303" cy="8745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Note: Red number with edges is showing order of edge relation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10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31496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sp>
          <p:nvSpPr>
            <p:cNvPr id="4" name="object 4"/>
            <p:cNvSpPr/>
            <p:nvPr/>
          </p:nvSpPr>
          <p:spPr>
            <a:xfrm>
              <a:off x="2318765" y="317601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9880" y="3154680"/>
              <a:ext cx="43422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3" y="3154680"/>
              <a:ext cx="115862" cy="117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617518"/>
              <a:ext cx="180251" cy="148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sp>
          <p:nvSpPr>
            <p:cNvPr id="12" name="object 12"/>
            <p:cNvSpPr/>
            <p:nvPr/>
          </p:nvSpPr>
          <p:spPr>
            <a:xfrm>
              <a:off x="4298442" y="2166365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8616" y="2145030"/>
              <a:ext cx="435165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819" y="2145030"/>
              <a:ext cx="115290" cy="11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4819" y="2608427"/>
              <a:ext cx="180670" cy="147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4307" y="3176016"/>
              <a:ext cx="691134" cy="690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5955" y="3154680"/>
              <a:ext cx="433692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0685" y="3154680"/>
              <a:ext cx="116395" cy="118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0685" y="3616629"/>
              <a:ext cx="180784" cy="149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5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898" y="2435225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4918" y="4185666"/>
              <a:ext cx="690372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5410" y="4164329"/>
              <a:ext cx="446277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9866" y="4164329"/>
              <a:ext cx="127000" cy="138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9866" y="4606721"/>
              <a:ext cx="191947" cy="168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4" y="4073359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0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61" y="3073641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61966" y="4185666"/>
              <a:ext cx="690372" cy="690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2788" y="4164329"/>
              <a:ext cx="456615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5483" y="4164329"/>
              <a:ext cx="138607" cy="1633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5483" y="4581664"/>
              <a:ext cx="203644" cy="1937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61" y="2660650"/>
            <a:ext cx="2533015" cy="1554480"/>
            <a:chOff x="3785361" y="2660650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6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7" y="4073207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61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2" y="2660650"/>
            <a:ext cx="800735" cy="1568450"/>
            <a:chOff x="4548962" y="2660650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50" y="2674937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48" y="3956113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9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2" y="2774950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31496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7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endParaRPr sz="3200" b="1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7"/>
            <a:ext cx="847725" cy="142875"/>
            <a:chOff x="4143375" y="4383087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630548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L18.7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10434</TotalTime>
  <Words>1891</Words>
  <Application>Microsoft Office PowerPoint</Application>
  <PresentationFormat>On-screen Show (4:3)</PresentationFormat>
  <Paragraphs>829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Century Schoolbook</vt:lpstr>
      <vt:lpstr>Symbol</vt:lpstr>
      <vt:lpstr>Times New Roman</vt:lpstr>
      <vt:lpstr>UnDotum</vt:lpstr>
      <vt:lpstr>Wingdings</vt:lpstr>
      <vt:lpstr>Wingdings 2</vt:lpstr>
      <vt:lpstr>Oriel</vt:lpstr>
      <vt:lpstr>Graph Theory Shortest Paths II Bellman-Ford algorithm </vt:lpstr>
      <vt:lpstr>Negative-weight cycles</vt:lpstr>
      <vt:lpstr>Bellman-Ford algorithm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Bellman-Ford-Pass2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PowerPoint Presentation</vt:lpstr>
      <vt:lpstr>Correctness</vt:lpstr>
      <vt:lpstr>Correctness (continued)</vt:lpstr>
      <vt:lpstr>Detection of negative-weight  cycles</vt:lpstr>
      <vt:lpstr>Shortest paths</vt:lpstr>
      <vt:lpstr>Shortest paths</vt:lpstr>
      <vt:lpstr>Directed Acyclic Graph (DAG)</vt:lpstr>
      <vt:lpstr>All-pairs shortest paths</vt:lpstr>
      <vt:lpstr>All-pairs shortest paths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122</cp:revision>
  <cp:lastPrinted>2020-03-05T04:46:42Z</cp:lastPrinted>
  <dcterms:created xsi:type="dcterms:W3CDTF">2020-02-27T06:19:36Z</dcterms:created>
  <dcterms:modified xsi:type="dcterms:W3CDTF">2022-11-03T09:24:46Z</dcterms:modified>
</cp:coreProperties>
</file>