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9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59CE-0B0F-49E2-B8E1-BACDBC86EBC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5072-F1AD-4DF6-A21A-6652508D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4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CA0D12-5A84-481B-A5D8-0B460C742FF7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95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8FD5A-2E38-4C37-A5E3-1321EF5BF9F1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70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C189F-FDFC-47BD-ACED-39A1E191880C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9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059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24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42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54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15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406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4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96EB29-3FD6-4739-AADF-8543B4309BB2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62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616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154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8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95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798D4-57B6-4EF3-B8EF-0495A8324E63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3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73EEB-AED2-463F-88D8-CF6E4F10D91F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31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84BDB-6896-4A39-8611-004DE3D2D034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2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9850E-7B5A-448B-B757-BE1B29FE4660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3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EF12-FB41-4F7B-BACE-F70B8AD7DEEF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87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5F890-13F6-45CA-B213-B102C828CE7E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7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C0C123-701E-495E-A7E4-4D696D7B8A3E}" type="slidenum"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7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1075076"/>
            <a:ext cx="3918585" cy="7418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/>
            </a:lvl1pPr>
            <a:lvl2pPr marL="230520" indent="0" algn="ctr">
              <a:buNone/>
              <a:defRPr/>
            </a:lvl2pPr>
            <a:lvl3pPr marL="461040" indent="0" algn="ctr">
              <a:buNone/>
              <a:defRPr/>
            </a:lvl3pPr>
            <a:lvl4pPr marL="691561" indent="0" algn="ctr">
              <a:buNone/>
              <a:defRPr/>
            </a:lvl4pPr>
            <a:lvl5pPr marL="922081" indent="0" algn="ctr">
              <a:buNone/>
              <a:defRPr/>
            </a:lvl5pPr>
            <a:lvl6pPr marL="1152601" indent="0" algn="ctr">
              <a:buNone/>
              <a:defRPr/>
            </a:lvl6pPr>
            <a:lvl7pPr marL="1383121" indent="0" algn="ctr">
              <a:buNone/>
              <a:defRPr/>
            </a:lvl7pPr>
            <a:lvl8pPr marL="1613642" indent="0" algn="ctr">
              <a:buNone/>
              <a:defRPr/>
            </a:lvl8pPr>
            <a:lvl9pPr marL="18441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3509" y="153811"/>
            <a:ext cx="989251" cy="31915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53811"/>
            <a:ext cx="2890917" cy="31915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223853"/>
            <a:ext cx="3918585" cy="687343"/>
          </a:xfrm>
        </p:spPr>
        <p:txBody>
          <a:bodyPr anchor="t"/>
          <a:lstStyle>
            <a:lvl1pPr algn="l">
              <a:defRPr sz="201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166" y="1466814"/>
            <a:ext cx="3918585" cy="757039"/>
          </a:xfrm>
        </p:spPr>
        <p:txBody>
          <a:bodyPr anchor="b"/>
          <a:lstStyle>
            <a:lvl1pPr marL="0" indent="0">
              <a:buNone/>
              <a:defRPr sz="1008"/>
            </a:lvl1pPr>
            <a:lvl2pPr marL="230520" indent="0">
              <a:buNone/>
              <a:defRPr sz="908"/>
            </a:lvl2pPr>
            <a:lvl3pPr marL="461040" indent="0">
              <a:buNone/>
              <a:defRPr sz="807"/>
            </a:lvl3pPr>
            <a:lvl4pPr marL="691561" indent="0">
              <a:buNone/>
              <a:defRPr sz="706"/>
            </a:lvl4pPr>
            <a:lvl5pPr marL="922081" indent="0">
              <a:buNone/>
              <a:defRPr sz="706"/>
            </a:lvl5pPr>
            <a:lvl6pPr marL="1152601" indent="0">
              <a:buNone/>
              <a:defRPr sz="706"/>
            </a:lvl6pPr>
            <a:lvl7pPr marL="1383121" indent="0">
              <a:buNone/>
              <a:defRPr sz="706"/>
            </a:lvl7pPr>
            <a:lvl8pPr marL="1613642" indent="0">
              <a:buNone/>
              <a:defRPr sz="706"/>
            </a:lvl8pPr>
            <a:lvl9pPr marL="1844162" indent="0">
              <a:buNone/>
              <a:defRPr sz="7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1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" y="576792"/>
            <a:ext cx="1940084" cy="2768600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676" y="576792"/>
            <a:ext cx="1940084" cy="2768600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867" y="774663"/>
            <a:ext cx="20377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1097506"/>
            <a:ext cx="20377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89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1516691" cy="586405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421" y="137789"/>
            <a:ext cx="2577174" cy="2953654"/>
          </a:xfrm>
        </p:spPr>
        <p:txBody>
          <a:bodyPr/>
          <a:lstStyle>
            <a:lvl1pPr>
              <a:defRPr sz="1613"/>
            </a:lvl1pPr>
            <a:lvl2pPr>
              <a:defRPr sz="1412"/>
            </a:lvl2pPr>
            <a:lvl3pPr>
              <a:defRPr sz="1210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505" y="724194"/>
            <a:ext cx="1516691" cy="2367249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1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613"/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4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5758" y="153811"/>
            <a:ext cx="391858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757" y="576792"/>
            <a:ext cx="395700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071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5pPr>
      <a:lvl6pPr marL="230520"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6pPr>
      <a:lvl7pPr marL="461040"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7pPr>
      <a:lvl8pPr marL="691561"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8pPr>
      <a:lvl9pPr marL="922081" algn="l" rtl="0" eaLnBrk="0" fontAlgn="base" hangingPunct="0">
        <a:spcBef>
          <a:spcPct val="0"/>
        </a:spcBef>
        <a:spcAft>
          <a:spcPct val="0"/>
        </a:spcAft>
        <a:defRPr sz="1613" b="1" i="1">
          <a:solidFill>
            <a:srgbClr val="063DE8"/>
          </a:solidFill>
          <a:latin typeface="Arial" charset="0"/>
        </a:defRPr>
      </a:lvl9pPr>
    </p:titleStyle>
    <p:bodyStyle>
      <a:lvl1pPr marL="172890" indent="-17289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12" b="1">
          <a:solidFill>
            <a:schemeClr val="tx1"/>
          </a:solidFill>
          <a:latin typeface="+mn-lt"/>
          <a:ea typeface="+mn-ea"/>
          <a:cs typeface="+mn-cs"/>
        </a:defRPr>
      </a:lvl1pPr>
      <a:lvl2pPr marL="374595" indent="-144075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10" b="1">
          <a:solidFill>
            <a:srgbClr val="063DE8"/>
          </a:solidFill>
          <a:latin typeface="+mn-lt"/>
        </a:defRPr>
      </a:lvl2pPr>
      <a:lvl3pPr marL="576301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10" b="1">
          <a:solidFill>
            <a:schemeClr val="tx1"/>
          </a:solidFill>
          <a:latin typeface="+mn-lt"/>
        </a:defRPr>
      </a:lvl3pPr>
      <a:lvl4pPr marL="806821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1037341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8">
          <a:solidFill>
            <a:schemeClr val="tx1"/>
          </a:solidFill>
          <a:latin typeface="Times New Roman" charset="0"/>
        </a:defRPr>
      </a:lvl5pPr>
      <a:lvl6pPr marL="1267861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8">
          <a:solidFill>
            <a:schemeClr val="tx1"/>
          </a:solidFill>
          <a:latin typeface="Times New Roman" charset="0"/>
        </a:defRPr>
      </a:lvl6pPr>
      <a:lvl7pPr marL="1498382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8">
          <a:solidFill>
            <a:schemeClr val="tx1"/>
          </a:solidFill>
          <a:latin typeface="Times New Roman" charset="0"/>
        </a:defRPr>
      </a:lvl7pPr>
      <a:lvl8pPr marL="1728902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8">
          <a:solidFill>
            <a:schemeClr val="tx1"/>
          </a:solidFill>
          <a:latin typeface="Times New Roman" charset="0"/>
        </a:defRPr>
      </a:lvl8pPr>
      <a:lvl9pPr marL="1959422" indent="-1152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00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6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5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6267"/>
            <a:ext cx="4418013" cy="960438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3097" y="1730375"/>
            <a:ext cx="3342323" cy="8067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endParaRPr lang="en-US" altLang="en-US" sz="1008" dirty="0"/>
          </a:p>
          <a:p>
            <a:pPr>
              <a:lnSpc>
                <a:spcPct val="80000"/>
              </a:lnSpc>
            </a:pPr>
            <a:r>
              <a:rPr lang="en-US" altLang="en-US" sz="1008" dirty="0"/>
              <a:t>Dynamic Programming</a:t>
            </a:r>
          </a:p>
          <a:p>
            <a:pPr>
              <a:lnSpc>
                <a:spcPct val="80000"/>
              </a:lnSpc>
            </a:pPr>
            <a:endParaRPr lang="en-US" altLang="en-US" sz="504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22593" y="2575560"/>
            <a:ext cx="3688080" cy="23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10">
                <a:solidFill>
                  <a:srgbClr val="000000"/>
                </a:solidFill>
                <a:latin typeface="Times New Roman" pitchFamily="18" charset="0"/>
              </a:rPr>
              <a:t>National University of Computer and Emerging Sciences, Islamabad</a:t>
            </a:r>
          </a:p>
        </p:txBody>
      </p:sp>
    </p:spTree>
    <p:extLst>
      <p:ext uri="{BB962C8B-B14F-4D97-AF65-F5344CB8AC3E}">
        <p14:creationId xmlns:p14="http://schemas.microsoft.com/office/powerpoint/2010/main" val="1068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77850"/>
            <a:ext cx="4610100" cy="228424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Frequently, there is a polynomial number of sub-problems, but they get repeated.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8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 dynamic programming algorithm solves every sub-problem just once and then saves its answer in a table, thereby avoiding the work of re-computing the answer every time the sub-problem is encountered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8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 So we end up having a polynomial time algorithm.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Which is better, Dynamic Programming or Divide &amp; conquer?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3670" y="78422"/>
            <a:ext cx="4610100" cy="5762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788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Optimization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8355"/>
            <a:ext cx="4610100" cy="215138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Dynamic problem is typically applied to </a:t>
            </a:r>
            <a:r>
              <a:rPr lang="en-US" altLang="en-US" i="1" u="sng" dirty="0" smtClean="0">
                <a:solidFill>
                  <a:srgbClr val="008000"/>
                </a:solidFill>
              </a:rPr>
              <a:t>Optimization Problems</a:t>
            </a:r>
          </a:p>
          <a:p>
            <a:pPr eaLnBrk="1" hangingPunct="1"/>
            <a:endParaRPr lang="en-US" altLang="en-US" sz="1210" u="sng" dirty="0"/>
          </a:p>
          <a:p>
            <a:pPr eaLnBrk="1" hangingPunct="1"/>
            <a:r>
              <a:rPr lang="en-US" altLang="en-US" dirty="0" smtClean="0"/>
              <a:t>In optimization problems </a:t>
            </a:r>
            <a:r>
              <a:rPr lang="en-US" altLang="en-US" dirty="0" smtClean="0">
                <a:solidFill>
                  <a:srgbClr val="FF0000"/>
                </a:solidFill>
              </a:rPr>
              <a:t>there can be many possible solutions</a:t>
            </a:r>
            <a:r>
              <a:rPr lang="en-US" altLang="en-US" dirty="0" smtClean="0"/>
              <a:t>. </a:t>
            </a:r>
            <a:r>
              <a:rPr lang="en-US" altLang="en-US" dirty="0" smtClean="0">
                <a:solidFill>
                  <a:srgbClr val="7030A0"/>
                </a:solidFill>
              </a:rPr>
              <a:t>Each solution has a value and the task is to find the solution with the optimal ( Maximum or Minimum) value</a:t>
            </a:r>
            <a:r>
              <a:rPr lang="en-US" altLang="en-US" dirty="0" smtClean="0"/>
              <a:t>. </a:t>
            </a:r>
            <a:r>
              <a:rPr lang="en-US" altLang="en-US" dirty="0" smtClean="0">
                <a:solidFill>
                  <a:srgbClr val="FC0128"/>
                </a:solidFill>
              </a:rPr>
              <a:t>There can be several such solutions.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6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" y="193675"/>
            <a:ext cx="46101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sz="1916">
                <a:effectLst>
                  <a:outerShdw blurRad="38100" dist="38100" dir="2700000" algn="tl">
                    <a:srgbClr val="C0C0C0"/>
                  </a:outerShdw>
                </a:effectLst>
              </a:rPr>
              <a:t>4 steps of Dynamic Programming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2025"/>
            <a:ext cx="4610100" cy="1882458"/>
          </a:xfrm>
        </p:spPr>
        <p:txBody>
          <a:bodyPr/>
          <a:lstStyle/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1. Characterize the structure of an optimal solution.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 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2. Recursively define the value of an optimal solution.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 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3. Compute the value of an optimal solution bottom-up.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 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sz="1210" dirty="0"/>
              <a:t>4. Construct an optimal solution from computed information 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endParaRPr lang="en-US" altLang="en-US" sz="1210" u="sng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537143"/>
            <a:ext cx="4610100" cy="4894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6104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18FFD"/>
              </a:buClr>
              <a:defRPr/>
            </a:pPr>
            <a:r>
              <a:rPr lang="en-US" sz="1613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Often only the value of the optimal solution is required so step-4 is not necessary.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0505" y="2965047"/>
            <a:ext cx="38801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10" dirty="0">
                <a:solidFill>
                  <a:srgbClr val="FC0128"/>
                </a:solidFill>
                <a:latin typeface="Times New Roman" pitchFamily="18" charset="0"/>
              </a:rPr>
              <a:t>If we need only the value of an optimal solution, and not the solution itself, then we can omit step 4.</a:t>
            </a:r>
          </a:p>
        </p:txBody>
      </p:sp>
    </p:spTree>
    <p:extLst>
      <p:ext uri="{BB962C8B-B14F-4D97-AF65-F5344CB8AC3E}">
        <p14:creationId xmlns:p14="http://schemas.microsoft.com/office/powerpoint/2010/main" val="14764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Algorithm (seen earlier)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757" y="577850"/>
            <a:ext cx="4110673" cy="276606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Takes Exponential time</a:t>
            </a:r>
            <a:r>
              <a:rPr lang="en-US" altLang="en-US" dirty="0" smtClean="0"/>
              <a:t>, seen few lectures back!</a:t>
            </a:r>
          </a:p>
          <a:p>
            <a:pPr eaLnBrk="1" hangingPunct="1"/>
            <a:r>
              <a:rPr lang="en-US" altLang="en-US" dirty="0" smtClean="0"/>
              <a:t>Actual </a:t>
            </a:r>
            <a:r>
              <a:rPr lang="en-US" altLang="en-US" dirty="0" smtClean="0">
                <a:solidFill>
                  <a:srgbClr val="00B050"/>
                </a:solidFill>
              </a:rPr>
              <a:t>sub problems are polynomial (O(n)) </a:t>
            </a:r>
            <a:r>
              <a:rPr lang="en-US" altLang="en-US" dirty="0" smtClean="0"/>
              <a:t>but they get repeated</a:t>
            </a:r>
          </a:p>
          <a:p>
            <a:pPr eaLnBrk="1" hangingPunct="1"/>
            <a:r>
              <a:rPr lang="en-US" altLang="en-US" dirty="0" smtClean="0">
                <a:solidFill>
                  <a:srgbClr val="CC00FF"/>
                </a:solidFill>
              </a:rPr>
              <a:t>Sub problems are not INDEPENDENT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Sub problems share sub-sub problems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We can solve it using Dynamic programming. </a:t>
            </a:r>
          </a:p>
        </p:txBody>
      </p:sp>
    </p:spTree>
    <p:extLst>
      <p:ext uri="{BB962C8B-B14F-4D97-AF65-F5344CB8AC3E}">
        <p14:creationId xmlns:p14="http://schemas.microsoft.com/office/powerpoint/2010/main" val="21990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Memoized</a:t>
            </a:r>
            <a:r>
              <a:rPr lang="en-US" b="0" dirty="0" smtClean="0"/>
              <a:t> DP Algorithm 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48" y="342723"/>
            <a:ext cx="3957003" cy="2768600"/>
          </a:xfrm>
        </p:spPr>
        <p:txBody>
          <a:bodyPr/>
          <a:lstStyle/>
          <a:p>
            <a:r>
              <a:rPr lang="en-US" b="0" dirty="0" smtClean="0"/>
              <a:t>Remember</a:t>
            </a:r>
            <a:r>
              <a:rPr lang="en-US" b="0" dirty="0"/>
              <a:t>, remember </a:t>
            </a:r>
          </a:p>
          <a:p>
            <a:pPr lvl="1"/>
            <a:r>
              <a:rPr lang="en-US" sz="1412" b="0" dirty="0"/>
              <a:t>memo = { } </a:t>
            </a:r>
          </a:p>
          <a:p>
            <a:pPr lvl="1"/>
            <a:r>
              <a:rPr lang="en-US" sz="1412" b="0" dirty="0"/>
              <a:t>fib(n): if n in memo: return memo[n] </a:t>
            </a:r>
            <a:endParaRPr lang="en-US" sz="1412" b="0" dirty="0" smtClean="0"/>
          </a:p>
          <a:p>
            <a:pPr lvl="1"/>
            <a:endParaRPr lang="en-US" sz="1412" b="0" dirty="0"/>
          </a:p>
          <a:p>
            <a:pPr lvl="1"/>
            <a:r>
              <a:rPr lang="en-US" sz="1412" b="0" dirty="0"/>
              <a:t>else: if n ≤ 2 : f = 1 </a:t>
            </a:r>
            <a:endParaRPr lang="en-US" sz="1412" b="0" dirty="0" smtClean="0"/>
          </a:p>
          <a:p>
            <a:pPr lvl="1"/>
            <a:endParaRPr lang="en-US" sz="1412" b="0" dirty="0"/>
          </a:p>
          <a:p>
            <a:pPr lvl="1"/>
            <a:r>
              <a:rPr lang="pt-BR" sz="1412" b="0" dirty="0"/>
              <a:t>else: f = fib(n − 1) + fib(n − 2</a:t>
            </a:r>
            <a:r>
              <a:rPr lang="pt-BR" sz="1412" b="0" dirty="0" smtClean="0"/>
              <a:t>)</a:t>
            </a:r>
          </a:p>
          <a:p>
            <a:pPr lvl="1"/>
            <a:endParaRPr lang="pt-BR" sz="1412" b="0" dirty="0"/>
          </a:p>
          <a:p>
            <a:pPr lvl="1"/>
            <a:r>
              <a:rPr lang="pt-BR" sz="1412" b="0" dirty="0"/>
              <a:t> memo[n] = f </a:t>
            </a:r>
            <a:endParaRPr lang="pt-BR" sz="1412" b="0" dirty="0" smtClean="0"/>
          </a:p>
          <a:p>
            <a:pPr lvl="1"/>
            <a:endParaRPr lang="pt-BR" sz="1412" b="0" dirty="0"/>
          </a:p>
          <a:p>
            <a:pPr lvl="1"/>
            <a:r>
              <a:rPr lang="pt-BR" sz="1412" b="0" dirty="0"/>
              <a:t>return f </a:t>
            </a:r>
            <a:endParaRPr lang="en-US" sz="1412" dirty="0"/>
          </a:p>
        </p:txBody>
      </p:sp>
    </p:spTree>
    <p:extLst>
      <p:ext uri="{BB962C8B-B14F-4D97-AF65-F5344CB8AC3E}">
        <p14:creationId xmlns:p14="http://schemas.microsoft.com/office/powerpoint/2010/main" val="323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 of Dynamic Programming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908" dirty="0"/>
              <a:t>// to compute </a:t>
            </a:r>
            <a:r>
              <a:rPr lang="en-US" altLang="en-US" sz="908" dirty="0" err="1"/>
              <a:t>fibonacci</a:t>
            </a:r>
            <a:r>
              <a:rPr lang="en-US" altLang="en-US" sz="908" dirty="0"/>
              <a:t>(n) </a:t>
            </a:r>
          </a:p>
          <a:p>
            <a:pPr eaLnBrk="1" hangingPunct="1">
              <a:buFontTx/>
              <a:buNone/>
            </a:pPr>
            <a:r>
              <a:rPr lang="en-US" altLang="en-US" sz="908" dirty="0" err="1"/>
              <a:t>int</a:t>
            </a:r>
            <a:r>
              <a:rPr lang="en-US" altLang="en-US" sz="908" dirty="0"/>
              <a:t>[] d = new </a:t>
            </a:r>
            <a:r>
              <a:rPr lang="en-US" altLang="en-US" sz="908" dirty="0" err="1"/>
              <a:t>int</a:t>
            </a:r>
            <a:r>
              <a:rPr lang="en-US" altLang="en-US" sz="908" dirty="0"/>
              <a:t>[n+1];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for (</a:t>
            </a:r>
            <a:r>
              <a:rPr lang="en-US" altLang="en-US" sz="908" dirty="0" err="1"/>
              <a:t>int</a:t>
            </a:r>
            <a:r>
              <a:rPr lang="en-US" altLang="en-US" sz="908" dirty="0"/>
              <a:t> j = 2; j&lt;=n; </a:t>
            </a:r>
            <a:r>
              <a:rPr lang="en-US" altLang="en-US" sz="908" dirty="0" err="1"/>
              <a:t>j++</a:t>
            </a:r>
            <a:r>
              <a:rPr lang="en-US" altLang="en-US" sz="908" dirty="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	</a:t>
            </a:r>
            <a:r>
              <a:rPr lang="en-US" altLang="en-US" sz="908" dirty="0">
                <a:solidFill>
                  <a:srgbClr val="FF0000"/>
                </a:solidFill>
              </a:rPr>
              <a:t>d[j] = -1</a:t>
            </a:r>
            <a:r>
              <a:rPr lang="en-US" altLang="en-US" sz="908" dirty="0"/>
              <a:t>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d[0] = 1;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d[1] = 1; </a:t>
            </a:r>
          </a:p>
          <a:p>
            <a:pPr eaLnBrk="1" hangingPunct="1">
              <a:buFontTx/>
              <a:buNone/>
            </a:pPr>
            <a:endParaRPr lang="en-US" altLang="en-US" sz="908" dirty="0"/>
          </a:p>
          <a:p>
            <a:pPr eaLnBrk="1" hangingPunct="1">
              <a:buFontTx/>
              <a:buNone/>
            </a:pPr>
            <a:r>
              <a:rPr lang="en-US" altLang="en-US" sz="908" dirty="0" err="1"/>
              <a:t>int</a:t>
            </a:r>
            <a:r>
              <a:rPr lang="en-US" altLang="en-US" sz="908" dirty="0"/>
              <a:t> </a:t>
            </a:r>
            <a:r>
              <a:rPr lang="en-US" altLang="en-US" sz="908" dirty="0" err="1"/>
              <a:t>fibonacci</a:t>
            </a:r>
            <a:r>
              <a:rPr lang="en-US" altLang="en-US" sz="908" dirty="0"/>
              <a:t>(</a:t>
            </a:r>
            <a:r>
              <a:rPr lang="en-US" altLang="en-US" sz="908" dirty="0" err="1"/>
              <a:t>int</a:t>
            </a:r>
            <a:r>
              <a:rPr lang="en-US" altLang="en-US" sz="908" dirty="0"/>
              <a:t> n)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{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</a:t>
            </a:r>
            <a:r>
              <a:rPr lang="en-US" altLang="en-US" sz="908" dirty="0">
                <a:solidFill>
                  <a:srgbClr val="FF0000"/>
                </a:solidFill>
              </a:rPr>
              <a:t>if (d[n-1] &lt; 0)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	d[n-1] = </a:t>
            </a:r>
            <a:r>
              <a:rPr lang="en-US" altLang="en-US" sz="908" dirty="0" err="1"/>
              <a:t>fibonacci</a:t>
            </a:r>
            <a:r>
              <a:rPr lang="en-US" altLang="en-US" sz="908" dirty="0"/>
              <a:t>(n-1);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d[n] = d[n-1] + d[n-2];	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return (d[n]);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/>
              <a:t>Memoized</a:t>
            </a:r>
            <a:r>
              <a:rPr lang="en-US" b="0" i="0" dirty="0"/>
              <a:t> DP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" y="962025"/>
            <a:ext cx="3222268" cy="139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 smtClean="0"/>
              <a:t>Memoized</a:t>
            </a:r>
            <a:r>
              <a:rPr lang="en-US" b="0" i="0" dirty="0" smtClean="0"/>
              <a:t> DP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" y="808355"/>
            <a:ext cx="4533265" cy="199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0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"/>
            <a:ext cx="46101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Memoization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6268"/>
            <a:ext cx="4610100" cy="228424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A variation of Dynamic Programming and is </a:t>
            </a:r>
            <a:r>
              <a:rPr lang="en-US" altLang="en-US" dirty="0" smtClean="0">
                <a:solidFill>
                  <a:srgbClr val="FF0000"/>
                </a:solidFill>
              </a:rPr>
              <a:t>TOP-DOWN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err="1" smtClean="0"/>
              <a:t>Memoize</a:t>
            </a:r>
            <a:r>
              <a:rPr lang="en-US" altLang="en-US" dirty="0" smtClean="0"/>
              <a:t> the natural, but inefficient, recursive algorithm.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Maintains an entry in the table for the solution to each sub-problem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Offers efficiency while maintaining top-down strategy.</a:t>
            </a:r>
          </a:p>
        </p:txBody>
      </p:sp>
    </p:spTree>
    <p:extLst>
      <p:ext uri="{BB962C8B-B14F-4D97-AF65-F5344CB8AC3E}">
        <p14:creationId xmlns:p14="http://schemas.microsoft.com/office/powerpoint/2010/main" val="13127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9938"/>
            <a:ext cx="4610100" cy="22842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 A special character stored at each empty solution space.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706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C0128"/>
                </a:solidFill>
              </a:rPr>
              <a:t>When the sub-problem is first encountered, it’s solution is computed and stored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706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Each subsequent time the sub-problem is encountered, its solution is </a:t>
            </a:r>
            <a:r>
              <a:rPr lang="en-US" i="1" u="sng" dirty="0" smtClean="0">
                <a:solidFill>
                  <a:srgbClr val="7030A0"/>
                </a:solidFill>
              </a:rPr>
              <a:t>looked up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706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 to search the sub-problem solutions?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87"/>
            <a:ext cx="46101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35793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deals (involves) three steps at each level of recursion</a:t>
            </a:r>
            <a:r>
              <a:rPr lang="en-US" b="0" dirty="0" smtClean="0"/>
              <a:t>:</a:t>
            </a:r>
          </a:p>
          <a:p>
            <a:pPr marL="23052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Divide</a:t>
            </a:r>
            <a:r>
              <a:rPr lang="en-US" b="0" dirty="0">
                <a:solidFill>
                  <a:srgbClr val="002060"/>
                </a:solidFill>
              </a:rPr>
              <a:t> the problem into a number of </a:t>
            </a:r>
            <a:r>
              <a:rPr lang="en-US" b="0" dirty="0" err="1" smtClean="0">
                <a:solidFill>
                  <a:srgbClr val="002060"/>
                </a:solidFill>
              </a:rPr>
              <a:t>subproblems</a:t>
            </a:r>
            <a:endParaRPr lang="en-US" b="0" dirty="0">
              <a:solidFill>
                <a:srgbClr val="002060"/>
              </a:solidFill>
            </a:endParaRPr>
          </a:p>
          <a:p>
            <a:pPr marL="230520" lvl="1" indent="0">
              <a:buNone/>
            </a:pP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Conquer</a:t>
            </a:r>
            <a:r>
              <a:rPr lang="en-US" b="0" dirty="0">
                <a:solidFill>
                  <a:srgbClr val="002060"/>
                </a:solidFill>
              </a:rPr>
              <a:t> the </a:t>
            </a:r>
            <a:r>
              <a:rPr lang="en-US" b="0" dirty="0" err="1">
                <a:solidFill>
                  <a:srgbClr val="002060"/>
                </a:solidFill>
              </a:rPr>
              <a:t>subproblems</a:t>
            </a:r>
            <a:r>
              <a:rPr lang="en-US" b="0" dirty="0">
                <a:solidFill>
                  <a:srgbClr val="002060"/>
                </a:solidFill>
              </a:rPr>
              <a:t> by solving them </a:t>
            </a:r>
            <a:r>
              <a:rPr lang="en-US" b="0" dirty="0" smtClean="0">
                <a:solidFill>
                  <a:srgbClr val="002060"/>
                </a:solidFill>
              </a:rPr>
              <a:t>recursively</a:t>
            </a:r>
          </a:p>
          <a:p>
            <a:pPr marL="230520" lvl="1" indent="0">
              <a:buNone/>
            </a:pP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Combine</a:t>
            </a:r>
            <a:r>
              <a:rPr lang="en-US" b="0" dirty="0">
                <a:solidFill>
                  <a:srgbClr val="002060"/>
                </a:solidFill>
              </a:rPr>
              <a:t> the solution to the </a:t>
            </a:r>
            <a:r>
              <a:rPr lang="en-US" b="0" dirty="0" err="1">
                <a:solidFill>
                  <a:srgbClr val="002060"/>
                </a:solidFill>
              </a:rPr>
              <a:t>subproblems</a:t>
            </a:r>
            <a:r>
              <a:rPr lang="en-US" b="0" dirty="0">
                <a:solidFill>
                  <a:srgbClr val="002060"/>
                </a:solidFill>
              </a:rPr>
              <a:t> into the solution for original </a:t>
            </a:r>
            <a:r>
              <a:rPr lang="en-US" b="0" dirty="0" err="1">
                <a:solidFill>
                  <a:srgbClr val="002060"/>
                </a:solidFill>
              </a:rPr>
              <a:t>subproblems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230520" lvl="1" indent="0">
              <a:buNone/>
            </a:pPr>
            <a:endParaRPr lang="en-US" b="0" dirty="0"/>
          </a:p>
          <a:p>
            <a:pPr marL="230520" lvl="1" indent="0">
              <a:buNone/>
            </a:pPr>
            <a:r>
              <a:rPr lang="en-US" b="0" dirty="0" err="1" smtClean="0">
                <a:solidFill>
                  <a:srgbClr val="512373"/>
                </a:solidFill>
              </a:rPr>
              <a:t>MergeSort</a:t>
            </a:r>
            <a:r>
              <a:rPr lang="en-US" b="0" dirty="0" smtClean="0">
                <a:solidFill>
                  <a:srgbClr val="512373"/>
                </a:solidFill>
              </a:rPr>
              <a:t>, Quick Sort, Binary Search</a:t>
            </a:r>
            <a:endParaRPr lang="en-US" dirty="0">
              <a:solidFill>
                <a:srgbClr val="512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/>
              <a:t>Bottom-up DP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13" b="0" dirty="0"/>
              <a:t>fib = { }</a:t>
            </a:r>
          </a:p>
          <a:p>
            <a:r>
              <a:rPr lang="en-US" sz="1613" b="0" dirty="0"/>
              <a:t>for k in [1, 2, . . . , n]:</a:t>
            </a:r>
          </a:p>
          <a:p>
            <a:endParaRPr lang="en-US" sz="1613" b="0" dirty="0"/>
          </a:p>
          <a:p>
            <a:pPr lvl="1"/>
            <a:r>
              <a:rPr lang="en-US" sz="1412" b="0" dirty="0"/>
              <a:t>if k ≤ 2: f = 1</a:t>
            </a:r>
          </a:p>
          <a:p>
            <a:pPr lvl="1"/>
            <a:r>
              <a:rPr lang="en-US" sz="1412" b="0" dirty="0"/>
              <a:t>else: f = fib[k − 1] + fib[k − 2]</a:t>
            </a:r>
          </a:p>
          <a:p>
            <a:pPr lvl="1"/>
            <a:r>
              <a:rPr lang="en-US" sz="1412" b="0" dirty="0"/>
              <a:t>fib[k] = f</a:t>
            </a:r>
          </a:p>
          <a:p>
            <a:r>
              <a:rPr lang="en-US" sz="1613" b="0" dirty="0"/>
              <a:t>return fib[n]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2996565" y="1461452"/>
            <a:ext cx="384175" cy="9604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46101" tIns="23051" rIns="46101" bIns="23051" numCol="1" rtlCol="0" anchor="t" anchorCtr="0" compatLnSpc="1">
            <a:prstTxWarp prst="textNoShape">
              <a:avLst/>
            </a:prstTxWarp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5487" y="1615122"/>
            <a:ext cx="499428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1210" dirty="0">
                <a:solidFill>
                  <a:srgbClr val="000000"/>
                </a:solidFill>
                <a:latin typeface="Times New Roman" pitchFamily="18" charset="0"/>
              </a:rPr>
              <a:t>Θ(1)</a:t>
            </a:r>
            <a:endParaRPr lang="en-US" sz="121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3597275" y="981234"/>
            <a:ext cx="384175" cy="144065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46101" tIns="23051" rIns="46101" bIns="23051" numCol="1" rtlCol="0" anchor="t" anchorCtr="0" compatLnSpc="1">
            <a:prstTxWarp prst="textNoShape">
              <a:avLst/>
            </a:prstTxWarp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1750" y="1382366"/>
            <a:ext cx="499428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1210" dirty="0">
                <a:solidFill>
                  <a:srgbClr val="000000"/>
                </a:solidFill>
                <a:latin typeface="Times New Roman" pitchFamily="18" charset="0"/>
              </a:rPr>
              <a:t>Θ(</a:t>
            </a:r>
            <a:r>
              <a:rPr lang="en-US" sz="121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l-GR" sz="121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121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i="0" dirty="0"/>
              <a:t>Bottom-up DP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539432"/>
            <a:ext cx="4379595" cy="2036128"/>
          </a:xfrm>
        </p:spPr>
        <p:txBody>
          <a:bodyPr/>
          <a:lstStyle/>
          <a:p>
            <a:r>
              <a:rPr lang="en-US" b="0" dirty="0" smtClean="0"/>
              <a:t>exactly the same computation as </a:t>
            </a:r>
            <a:r>
              <a:rPr lang="en-US" b="0" dirty="0" err="1" smtClean="0"/>
              <a:t>memoized</a:t>
            </a:r>
            <a:r>
              <a:rPr lang="en-US" b="0" dirty="0" smtClean="0"/>
              <a:t> DP (recursion “unrolled”) 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practically </a:t>
            </a:r>
            <a:r>
              <a:rPr lang="en-US" b="0" dirty="0"/>
              <a:t>faster: no recursion </a:t>
            </a:r>
          </a:p>
          <a:p>
            <a:r>
              <a:rPr lang="en-US" b="0" dirty="0"/>
              <a:t>analysis more obvious </a:t>
            </a:r>
          </a:p>
          <a:p>
            <a:r>
              <a:rPr lang="en-US" b="0" dirty="0"/>
              <a:t>can save space: just remember last 2 fibs =⇒ Θ(1) </a:t>
            </a:r>
          </a:p>
          <a:p>
            <a:endParaRPr lang="en-US" b="0" dirty="0" smtClean="0"/>
          </a:p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273175"/>
            <a:ext cx="2814082" cy="99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 of Dynamic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7850"/>
            <a:ext cx="2457450" cy="2766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Tx/>
              <a:buNone/>
            </a:pPr>
            <a:r>
              <a:rPr lang="en-US" altLang="en-US" sz="908" dirty="0"/>
              <a:t>// to compute </a:t>
            </a:r>
            <a:r>
              <a:rPr lang="en-US" altLang="en-US" sz="908" dirty="0" err="1"/>
              <a:t>fibonacci</a:t>
            </a:r>
            <a:r>
              <a:rPr lang="en-US" altLang="en-US" sz="908" dirty="0"/>
              <a:t>(n) </a:t>
            </a:r>
          </a:p>
          <a:p>
            <a:pPr eaLnBrk="1" hangingPunct="1">
              <a:buFontTx/>
              <a:buNone/>
            </a:pPr>
            <a:r>
              <a:rPr lang="en-US" altLang="en-US" sz="908" dirty="0" err="1"/>
              <a:t>int</a:t>
            </a:r>
            <a:r>
              <a:rPr lang="en-US" altLang="en-US" sz="908" dirty="0"/>
              <a:t>[] d = new </a:t>
            </a:r>
            <a:r>
              <a:rPr lang="en-US" altLang="en-US" sz="908" dirty="0" err="1"/>
              <a:t>int</a:t>
            </a:r>
            <a:r>
              <a:rPr lang="en-US" altLang="en-US" sz="908" dirty="0"/>
              <a:t>[n+1];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for (</a:t>
            </a:r>
            <a:r>
              <a:rPr lang="en-US" altLang="en-US" sz="908" dirty="0" err="1"/>
              <a:t>int</a:t>
            </a:r>
            <a:r>
              <a:rPr lang="en-US" altLang="en-US" sz="908" dirty="0"/>
              <a:t> j = 2; j&lt;=n; </a:t>
            </a:r>
            <a:r>
              <a:rPr lang="en-US" altLang="en-US" sz="908" dirty="0" err="1"/>
              <a:t>j++</a:t>
            </a:r>
            <a:r>
              <a:rPr lang="en-US" altLang="en-US" sz="908" dirty="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	d[j] = -1;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d[0] = 1;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d[1] = 1; </a:t>
            </a:r>
          </a:p>
          <a:p>
            <a:pPr eaLnBrk="1" hangingPunct="1">
              <a:buFontTx/>
              <a:buNone/>
            </a:pPr>
            <a:endParaRPr lang="en-US" altLang="en-US" sz="908" dirty="0"/>
          </a:p>
          <a:p>
            <a:pPr eaLnBrk="1" hangingPunct="1">
              <a:buFontTx/>
              <a:buNone/>
            </a:pPr>
            <a:r>
              <a:rPr lang="en-US" altLang="en-US" sz="908" dirty="0" err="1"/>
              <a:t>int</a:t>
            </a:r>
            <a:r>
              <a:rPr lang="en-US" altLang="en-US" sz="908" dirty="0"/>
              <a:t> </a:t>
            </a:r>
            <a:r>
              <a:rPr lang="en-US" altLang="en-US" sz="908" dirty="0" err="1"/>
              <a:t>fibonacci</a:t>
            </a:r>
            <a:r>
              <a:rPr lang="en-US" altLang="en-US" sz="908" dirty="0"/>
              <a:t>(</a:t>
            </a:r>
            <a:r>
              <a:rPr lang="en-US" altLang="en-US" sz="908" dirty="0" err="1"/>
              <a:t>int</a:t>
            </a:r>
            <a:r>
              <a:rPr lang="en-US" altLang="en-US" sz="908" dirty="0"/>
              <a:t> n)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{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if (d[n-1] &lt; 0)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	d[n-1] = </a:t>
            </a:r>
            <a:r>
              <a:rPr lang="en-US" altLang="en-US" sz="908" dirty="0" err="1" smtClean="0"/>
              <a:t>fibonacci</a:t>
            </a:r>
            <a:r>
              <a:rPr lang="en-US" altLang="en-US" sz="908" dirty="0" smtClean="0"/>
              <a:t>(n-1</a:t>
            </a:r>
            <a:r>
              <a:rPr lang="en-US" altLang="en-US" sz="908" dirty="0"/>
              <a:t>);</a:t>
            </a:r>
          </a:p>
          <a:p>
            <a:pPr eaLnBrk="1" hangingPunct="1">
              <a:buFontTx/>
              <a:buNone/>
            </a:pPr>
            <a:endParaRPr lang="en-US" altLang="en-US" sz="908" dirty="0"/>
          </a:p>
          <a:p>
            <a:pPr eaLnBrk="1" hangingPunct="1">
              <a:buFontTx/>
              <a:buNone/>
            </a:pPr>
            <a:r>
              <a:rPr lang="en-US" altLang="en-US" sz="908" dirty="0"/>
              <a:t>	d[n] = d[n-1] + d[n-2];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	return (d[n]; </a:t>
            </a:r>
          </a:p>
          <a:p>
            <a:pPr eaLnBrk="1" hangingPunct="1">
              <a:buFontTx/>
              <a:buNone/>
            </a:pPr>
            <a:r>
              <a:rPr lang="en-US" altLang="en-US" sz="908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09850" y="577850"/>
            <a:ext cx="1920875" cy="276606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621" tIns="22410" rIns="45621" bIns="2241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63DE8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// to compute 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fibonacci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(n)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[] d = new 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[n+1];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for (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 j = 2; j&lt;=n; 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j++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)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		d[j] = -1;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d[0] = 1;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d[1] = 1; </a:t>
            </a:r>
          </a:p>
          <a:p>
            <a:pPr marL="172890" indent="-172890" defTabSz="461040" eaLnBrk="1" hangingPunct="1">
              <a:buNone/>
              <a:defRPr/>
            </a:pPr>
            <a:endParaRPr lang="en-US" altLang="en-US" sz="908" kern="0" dirty="0">
              <a:solidFill>
                <a:srgbClr val="000000"/>
              </a:solidFill>
              <a:latin typeface="Arial"/>
            </a:endParaRP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fibonacci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 n)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{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	for(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 j = 2; j&lt;= n; </a:t>
            </a:r>
            <a:r>
              <a:rPr lang="en-US" altLang="en-US" sz="908" kern="0" dirty="0" err="1">
                <a:solidFill>
                  <a:srgbClr val="000000"/>
                </a:solidFill>
                <a:latin typeface="Arial"/>
              </a:rPr>
              <a:t>j++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en-US" sz="908" kern="0" dirty="0" smtClean="0">
                <a:solidFill>
                  <a:srgbClr val="000000"/>
                </a:solidFill>
                <a:latin typeface="Arial"/>
              </a:rPr>
              <a:t>d[j] 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en-US" sz="908" kern="0" dirty="0" smtClean="0">
                <a:solidFill>
                  <a:srgbClr val="000000"/>
                </a:solidFill>
                <a:latin typeface="Arial"/>
              </a:rPr>
              <a:t>d[j-1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]+</a:t>
            </a:r>
            <a:r>
              <a:rPr lang="en-US" altLang="en-US" sz="908" kern="0" dirty="0" smtClean="0">
                <a:solidFill>
                  <a:srgbClr val="000000"/>
                </a:solidFill>
                <a:latin typeface="Arial"/>
              </a:rPr>
              <a:t>d[j-2</a:t>
            </a: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];</a:t>
            </a:r>
          </a:p>
          <a:p>
            <a:pPr marL="172890" indent="-172890" defTabSz="461040" eaLnBrk="1" hangingPunct="1">
              <a:buNone/>
              <a:defRPr/>
            </a:pPr>
            <a:endParaRPr lang="en-US" altLang="en-US" sz="908" kern="0" dirty="0">
              <a:solidFill>
                <a:srgbClr val="000000"/>
              </a:solidFill>
              <a:latin typeface="Arial"/>
            </a:endParaRP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	return (d[n]); </a:t>
            </a:r>
          </a:p>
          <a:p>
            <a:pPr marL="172890" indent="-172890" defTabSz="461040" eaLnBrk="1" hangingPunct="1">
              <a:buNone/>
              <a:defRPr/>
            </a:pPr>
            <a:r>
              <a:rPr lang="en-US" altLang="en-US" sz="908" kern="0" dirty="0">
                <a:solidFill>
                  <a:srgbClr val="000000"/>
                </a:solidFill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2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56" y="89561"/>
            <a:ext cx="2862104" cy="471513"/>
          </a:xfrm>
        </p:spPr>
        <p:txBody>
          <a:bodyPr vert="horz" wrap="square" lIns="0" tIns="7363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6403">
              <a:lnSpc>
                <a:spcPct val="80000"/>
              </a:lnSpc>
              <a:spcBef>
                <a:spcPts val="580"/>
              </a:spcBef>
            </a:pPr>
            <a:r>
              <a:rPr lang="en-US" dirty="0" smtClean="0"/>
              <a:t>Dynamic-programming  hallmark #1</a:t>
            </a:r>
          </a:p>
        </p:txBody>
      </p:sp>
      <p:grpSp>
        <p:nvGrpSpPr>
          <p:cNvPr id="29699" name="object 3"/>
          <p:cNvGrpSpPr>
            <a:grpSpLocks/>
          </p:cNvGrpSpPr>
          <p:nvPr/>
        </p:nvGrpSpPr>
        <p:grpSpPr bwMode="auto">
          <a:xfrm>
            <a:off x="765950" y="882790"/>
            <a:ext cx="3078202" cy="1234162"/>
            <a:chOff x="1519237" y="1747837"/>
            <a:chExt cx="6105525" cy="2447925"/>
          </a:xfrm>
        </p:grpSpPr>
        <p:sp>
          <p:nvSpPr>
            <p:cNvPr id="29704" name="object 4"/>
            <p:cNvSpPr>
              <a:spLocks/>
            </p:cNvSpPr>
            <p:nvPr/>
          </p:nvSpPr>
          <p:spPr bwMode="auto">
            <a:xfrm>
              <a:off x="1524000" y="1905000"/>
              <a:ext cx="6096000" cy="2286000"/>
            </a:xfrm>
            <a:custGeom>
              <a:avLst/>
              <a:gdLst>
                <a:gd name="T0" fmla="*/ 6088230 w 6096000"/>
                <a:gd name="T1" fmla="*/ 48168 h 2286000"/>
                <a:gd name="T2" fmla="*/ 6033603 w 6096000"/>
                <a:gd name="T3" fmla="*/ 122994 h 2286000"/>
                <a:gd name="T4" fmla="*/ 5943600 w 6096000"/>
                <a:gd name="T5" fmla="*/ 152400 h 2286000"/>
                <a:gd name="T6" fmla="*/ 104231 w 6096000"/>
                <a:gd name="T7" fmla="*/ 160169 h 2286000"/>
                <a:gd name="T8" fmla="*/ 29405 w 6096000"/>
                <a:gd name="T9" fmla="*/ 214796 h 2286000"/>
                <a:gd name="T10" fmla="*/ 0 w 6096000"/>
                <a:gd name="T11" fmla="*/ 304800 h 2286000"/>
                <a:gd name="T12" fmla="*/ 7769 w 6096000"/>
                <a:gd name="T13" fmla="*/ 2181768 h 2286000"/>
                <a:gd name="T14" fmla="*/ 62396 w 6096000"/>
                <a:gd name="T15" fmla="*/ 2256594 h 2286000"/>
                <a:gd name="T16" fmla="*/ 152400 w 6096000"/>
                <a:gd name="T17" fmla="*/ 2286000 h 2286000"/>
                <a:gd name="T18" fmla="*/ 242403 w 6096000"/>
                <a:gd name="T19" fmla="*/ 2256594 h 2286000"/>
                <a:gd name="T20" fmla="*/ 297030 w 6096000"/>
                <a:gd name="T21" fmla="*/ 2181768 h 2286000"/>
                <a:gd name="T22" fmla="*/ 304800 w 6096000"/>
                <a:gd name="T23" fmla="*/ 1981200 h 2286000"/>
                <a:gd name="T24" fmla="*/ 5991768 w 6096000"/>
                <a:gd name="T25" fmla="*/ 1973430 h 2286000"/>
                <a:gd name="T26" fmla="*/ 6066594 w 6096000"/>
                <a:gd name="T27" fmla="*/ 1918803 h 2286000"/>
                <a:gd name="T28" fmla="*/ 6096000 w 6096000"/>
                <a:gd name="T29" fmla="*/ 1828800 h 2286000"/>
                <a:gd name="T30" fmla="*/ 152400 w 6096000"/>
                <a:gd name="T31" fmla="*/ 457200 h 2286000"/>
                <a:gd name="T32" fmla="*/ 158387 w 6096000"/>
                <a:gd name="T33" fmla="*/ 275137 h 2286000"/>
                <a:gd name="T34" fmla="*/ 198937 w 6096000"/>
                <a:gd name="T35" fmla="*/ 234587 h 2286000"/>
                <a:gd name="T36" fmla="*/ 6096000 w 6096000"/>
                <a:gd name="T37" fmla="*/ 228600 h 2286000"/>
                <a:gd name="T38" fmla="*/ 6096000 w 6096000"/>
                <a:gd name="T39" fmla="*/ 228600 h 2286000"/>
                <a:gd name="T40" fmla="*/ 258262 w 6096000"/>
                <a:gd name="T41" fmla="*/ 234587 h 2286000"/>
                <a:gd name="T42" fmla="*/ 298812 w 6096000"/>
                <a:gd name="T43" fmla="*/ 275137 h 2286000"/>
                <a:gd name="T44" fmla="*/ 297030 w 6096000"/>
                <a:gd name="T45" fmla="*/ 352968 h 2286000"/>
                <a:gd name="T46" fmla="*/ 242403 w 6096000"/>
                <a:gd name="T47" fmla="*/ 427794 h 2286000"/>
                <a:gd name="T48" fmla="*/ 152400 w 6096000"/>
                <a:gd name="T49" fmla="*/ 457200 h 2286000"/>
                <a:gd name="T50" fmla="*/ 6096000 w 6096000"/>
                <a:gd name="T51" fmla="*/ 228600 h 2286000"/>
                <a:gd name="T52" fmla="*/ 5791200 w 6096000"/>
                <a:gd name="T53" fmla="*/ 152400 h 2286000"/>
                <a:gd name="T54" fmla="*/ 5943600 w 6096000"/>
                <a:gd name="T55" fmla="*/ 76200 h 2286000"/>
                <a:gd name="T56" fmla="*/ 5837737 w 6096000"/>
                <a:gd name="T57" fmla="*/ 70212 h 2286000"/>
                <a:gd name="T58" fmla="*/ 5797187 w 6096000"/>
                <a:gd name="T59" fmla="*/ 29662 h 2286000"/>
                <a:gd name="T60" fmla="*/ 5943600 w 6096000"/>
                <a:gd name="T61" fmla="*/ 0 h 2286000"/>
                <a:gd name="T62" fmla="*/ 5921282 w 6096000"/>
                <a:gd name="T63" fmla="*/ 53882 h 2286000"/>
                <a:gd name="T64" fmla="*/ 5867400 w 6096000"/>
                <a:gd name="T65" fmla="*/ 76200 h 2286000"/>
                <a:gd name="T66" fmla="*/ 5943600 w 6096000"/>
                <a:gd name="T67" fmla="*/ 0 h 228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6000" h="2286000">
                  <a:moveTo>
                    <a:pt x="6096000" y="0"/>
                  </a:moveTo>
                  <a:lnTo>
                    <a:pt x="6088230" y="48168"/>
                  </a:lnTo>
                  <a:lnTo>
                    <a:pt x="6066594" y="90003"/>
                  </a:lnTo>
                  <a:lnTo>
                    <a:pt x="6033603" y="122994"/>
                  </a:lnTo>
                  <a:lnTo>
                    <a:pt x="5991768" y="144630"/>
                  </a:lnTo>
                  <a:lnTo>
                    <a:pt x="59436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5943600" y="1981200"/>
                  </a:lnTo>
                  <a:lnTo>
                    <a:pt x="5991768" y="1973430"/>
                  </a:lnTo>
                  <a:lnTo>
                    <a:pt x="6033603" y="1951794"/>
                  </a:lnTo>
                  <a:lnTo>
                    <a:pt x="6066594" y="1918803"/>
                  </a:lnTo>
                  <a:lnTo>
                    <a:pt x="6088230" y="1876968"/>
                  </a:lnTo>
                  <a:lnTo>
                    <a:pt x="6096000" y="1828800"/>
                  </a:lnTo>
                  <a:lnTo>
                    <a:pt x="60960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  <a:path w="6096000" h="2286000">
                  <a:moveTo>
                    <a:pt x="60960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096000" y="457200"/>
                  </a:lnTo>
                  <a:lnTo>
                    <a:pt x="6096000" y="228600"/>
                  </a:lnTo>
                  <a:close/>
                </a:path>
                <a:path w="6096000" h="2286000">
                  <a:moveTo>
                    <a:pt x="5791200" y="0"/>
                  </a:moveTo>
                  <a:lnTo>
                    <a:pt x="5791200" y="152400"/>
                  </a:lnTo>
                  <a:lnTo>
                    <a:pt x="5943600" y="152400"/>
                  </a:lnTo>
                  <a:lnTo>
                    <a:pt x="5943600" y="76200"/>
                  </a:lnTo>
                  <a:lnTo>
                    <a:pt x="5867400" y="76200"/>
                  </a:lnTo>
                  <a:lnTo>
                    <a:pt x="5837737" y="70212"/>
                  </a:lnTo>
                  <a:lnTo>
                    <a:pt x="5813517" y="53882"/>
                  </a:lnTo>
                  <a:lnTo>
                    <a:pt x="5797187" y="29662"/>
                  </a:lnTo>
                  <a:lnTo>
                    <a:pt x="5791200" y="0"/>
                  </a:lnTo>
                  <a:close/>
                </a:path>
                <a:path w="6096000" h="2286000">
                  <a:moveTo>
                    <a:pt x="5943600" y="0"/>
                  </a:moveTo>
                  <a:lnTo>
                    <a:pt x="5937612" y="29662"/>
                  </a:lnTo>
                  <a:lnTo>
                    <a:pt x="5921282" y="53882"/>
                  </a:lnTo>
                  <a:lnTo>
                    <a:pt x="5897062" y="70212"/>
                  </a:lnTo>
                  <a:lnTo>
                    <a:pt x="5867400" y="76200"/>
                  </a:lnTo>
                  <a:lnTo>
                    <a:pt x="5943600" y="76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object 5"/>
            <p:cNvSpPr>
              <a:spLocks/>
            </p:cNvSpPr>
            <p:nvPr/>
          </p:nvSpPr>
          <p:spPr bwMode="auto">
            <a:xfrm>
              <a:off x="1676400" y="1752600"/>
              <a:ext cx="5943600" cy="609600"/>
            </a:xfrm>
            <a:custGeom>
              <a:avLst/>
              <a:gdLst>
                <a:gd name="T0" fmla="*/ 76200 w 5943600"/>
                <a:gd name="T1" fmla="*/ 381000 h 609600"/>
                <a:gd name="T2" fmla="*/ 46537 w 5943600"/>
                <a:gd name="T3" fmla="*/ 386987 h 609600"/>
                <a:gd name="T4" fmla="*/ 22317 w 5943600"/>
                <a:gd name="T5" fmla="*/ 403317 h 609600"/>
                <a:gd name="T6" fmla="*/ 5987 w 5943600"/>
                <a:gd name="T7" fmla="*/ 427537 h 609600"/>
                <a:gd name="T8" fmla="*/ 0 w 5943600"/>
                <a:gd name="T9" fmla="*/ 457200 h 609600"/>
                <a:gd name="T10" fmla="*/ 0 w 5943600"/>
                <a:gd name="T11" fmla="*/ 609600 h 609600"/>
                <a:gd name="T12" fmla="*/ 48168 w 5943600"/>
                <a:gd name="T13" fmla="*/ 601830 h 609600"/>
                <a:gd name="T14" fmla="*/ 90003 w 5943600"/>
                <a:gd name="T15" fmla="*/ 580194 h 609600"/>
                <a:gd name="T16" fmla="*/ 122994 w 5943600"/>
                <a:gd name="T17" fmla="*/ 547203 h 609600"/>
                <a:gd name="T18" fmla="*/ 144630 w 5943600"/>
                <a:gd name="T19" fmla="*/ 505368 h 609600"/>
                <a:gd name="T20" fmla="*/ 152400 w 5943600"/>
                <a:gd name="T21" fmla="*/ 457200 h 609600"/>
                <a:gd name="T22" fmla="*/ 146412 w 5943600"/>
                <a:gd name="T23" fmla="*/ 427537 h 609600"/>
                <a:gd name="T24" fmla="*/ 130082 w 5943600"/>
                <a:gd name="T25" fmla="*/ 403317 h 609600"/>
                <a:gd name="T26" fmla="*/ 105862 w 5943600"/>
                <a:gd name="T27" fmla="*/ 386987 h 609600"/>
                <a:gd name="T28" fmla="*/ 76200 w 5943600"/>
                <a:gd name="T29" fmla="*/ 381000 h 609600"/>
                <a:gd name="T30" fmla="*/ 5943600 w 5943600"/>
                <a:gd name="T31" fmla="*/ 152400 h 609600"/>
                <a:gd name="T32" fmla="*/ 5791200 w 5943600"/>
                <a:gd name="T33" fmla="*/ 152400 h 609600"/>
                <a:gd name="T34" fmla="*/ 5791200 w 5943600"/>
                <a:gd name="T35" fmla="*/ 304800 h 609600"/>
                <a:gd name="T36" fmla="*/ 5839368 w 5943600"/>
                <a:gd name="T37" fmla="*/ 297030 h 609600"/>
                <a:gd name="T38" fmla="*/ 5881203 w 5943600"/>
                <a:gd name="T39" fmla="*/ 275394 h 609600"/>
                <a:gd name="T40" fmla="*/ 5914194 w 5943600"/>
                <a:gd name="T41" fmla="*/ 242403 h 609600"/>
                <a:gd name="T42" fmla="*/ 5935830 w 5943600"/>
                <a:gd name="T43" fmla="*/ 200568 h 609600"/>
                <a:gd name="T44" fmla="*/ 5943600 w 5943600"/>
                <a:gd name="T45" fmla="*/ 152400 h 609600"/>
                <a:gd name="T46" fmla="*/ 5791200 w 5943600"/>
                <a:gd name="T47" fmla="*/ 0 h 609600"/>
                <a:gd name="T48" fmla="*/ 5743031 w 5943600"/>
                <a:gd name="T49" fmla="*/ 7769 h 609600"/>
                <a:gd name="T50" fmla="*/ 5701196 w 5943600"/>
                <a:gd name="T51" fmla="*/ 29405 h 609600"/>
                <a:gd name="T52" fmla="*/ 5668205 w 5943600"/>
                <a:gd name="T53" fmla="*/ 62396 h 609600"/>
                <a:gd name="T54" fmla="*/ 5646569 w 5943600"/>
                <a:gd name="T55" fmla="*/ 104231 h 609600"/>
                <a:gd name="T56" fmla="*/ 5638800 w 5943600"/>
                <a:gd name="T57" fmla="*/ 152400 h 609600"/>
                <a:gd name="T58" fmla="*/ 5644787 w 5943600"/>
                <a:gd name="T59" fmla="*/ 182062 h 609600"/>
                <a:gd name="T60" fmla="*/ 5661117 w 5943600"/>
                <a:gd name="T61" fmla="*/ 206282 h 609600"/>
                <a:gd name="T62" fmla="*/ 5685337 w 5943600"/>
                <a:gd name="T63" fmla="*/ 222612 h 609600"/>
                <a:gd name="T64" fmla="*/ 5715000 w 5943600"/>
                <a:gd name="T65" fmla="*/ 228600 h 609600"/>
                <a:gd name="T66" fmla="*/ 5744662 w 5943600"/>
                <a:gd name="T67" fmla="*/ 222612 h 609600"/>
                <a:gd name="T68" fmla="*/ 5768882 w 5943600"/>
                <a:gd name="T69" fmla="*/ 206282 h 609600"/>
                <a:gd name="T70" fmla="*/ 5785212 w 5943600"/>
                <a:gd name="T71" fmla="*/ 182062 h 609600"/>
                <a:gd name="T72" fmla="*/ 5791200 w 5943600"/>
                <a:gd name="T73" fmla="*/ 152400 h 609600"/>
                <a:gd name="T74" fmla="*/ 5943600 w 5943600"/>
                <a:gd name="T75" fmla="*/ 152400 h 609600"/>
                <a:gd name="T76" fmla="*/ 5935830 w 5943600"/>
                <a:gd name="T77" fmla="*/ 104231 h 609600"/>
                <a:gd name="T78" fmla="*/ 5914194 w 5943600"/>
                <a:gd name="T79" fmla="*/ 62396 h 609600"/>
                <a:gd name="T80" fmla="*/ 5881203 w 5943600"/>
                <a:gd name="T81" fmla="*/ 29405 h 609600"/>
                <a:gd name="T82" fmla="*/ 5839368 w 5943600"/>
                <a:gd name="T83" fmla="*/ 7769 h 609600"/>
                <a:gd name="T84" fmla="*/ 5791200 w 5943600"/>
                <a:gd name="T85" fmla="*/ 0 h 60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36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5943600" h="609600">
                  <a:moveTo>
                    <a:pt x="5943600" y="152400"/>
                  </a:moveTo>
                  <a:lnTo>
                    <a:pt x="5791200" y="152400"/>
                  </a:lnTo>
                  <a:lnTo>
                    <a:pt x="5791200" y="304800"/>
                  </a:lnTo>
                  <a:lnTo>
                    <a:pt x="5839368" y="297030"/>
                  </a:lnTo>
                  <a:lnTo>
                    <a:pt x="5881203" y="275394"/>
                  </a:lnTo>
                  <a:lnTo>
                    <a:pt x="5914194" y="242403"/>
                  </a:lnTo>
                  <a:lnTo>
                    <a:pt x="5935830" y="200568"/>
                  </a:lnTo>
                  <a:lnTo>
                    <a:pt x="5943600" y="152400"/>
                  </a:lnTo>
                  <a:close/>
                </a:path>
                <a:path w="5943600" h="609600">
                  <a:moveTo>
                    <a:pt x="5791200" y="0"/>
                  </a:moveTo>
                  <a:lnTo>
                    <a:pt x="5743031" y="7769"/>
                  </a:lnTo>
                  <a:lnTo>
                    <a:pt x="5701196" y="29405"/>
                  </a:lnTo>
                  <a:lnTo>
                    <a:pt x="5668205" y="62396"/>
                  </a:lnTo>
                  <a:lnTo>
                    <a:pt x="5646569" y="104231"/>
                  </a:lnTo>
                  <a:lnTo>
                    <a:pt x="5638800" y="152400"/>
                  </a:lnTo>
                  <a:lnTo>
                    <a:pt x="5644787" y="182062"/>
                  </a:lnTo>
                  <a:lnTo>
                    <a:pt x="5661117" y="206282"/>
                  </a:lnTo>
                  <a:lnTo>
                    <a:pt x="5685337" y="222612"/>
                  </a:lnTo>
                  <a:lnTo>
                    <a:pt x="5715000" y="228600"/>
                  </a:lnTo>
                  <a:lnTo>
                    <a:pt x="5744662" y="222612"/>
                  </a:lnTo>
                  <a:lnTo>
                    <a:pt x="5768882" y="206282"/>
                  </a:lnTo>
                  <a:lnTo>
                    <a:pt x="5785212" y="182062"/>
                  </a:lnTo>
                  <a:lnTo>
                    <a:pt x="5791200" y="152400"/>
                  </a:lnTo>
                  <a:lnTo>
                    <a:pt x="5943600" y="152400"/>
                  </a:lnTo>
                  <a:lnTo>
                    <a:pt x="5935830" y="104231"/>
                  </a:lnTo>
                  <a:lnTo>
                    <a:pt x="5914194" y="62396"/>
                  </a:lnTo>
                  <a:lnTo>
                    <a:pt x="5881203" y="29405"/>
                  </a:lnTo>
                  <a:lnTo>
                    <a:pt x="5839368" y="776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A4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6" name="object 6"/>
            <p:cNvSpPr>
              <a:spLocks/>
            </p:cNvSpPr>
            <p:nvPr/>
          </p:nvSpPr>
          <p:spPr bwMode="auto">
            <a:xfrm>
              <a:off x="1524000" y="1752600"/>
              <a:ext cx="6096000" cy="2438400"/>
            </a:xfrm>
            <a:custGeom>
              <a:avLst/>
              <a:gdLst>
                <a:gd name="T0" fmla="*/ 0 w 6096000"/>
                <a:gd name="T1" fmla="*/ 457200 h 2438400"/>
                <a:gd name="T2" fmla="*/ 7769 w 6096000"/>
                <a:gd name="T3" fmla="*/ 409031 h 2438400"/>
                <a:gd name="T4" fmla="*/ 29405 w 6096000"/>
                <a:gd name="T5" fmla="*/ 367196 h 2438400"/>
                <a:gd name="T6" fmla="*/ 62396 w 6096000"/>
                <a:gd name="T7" fmla="*/ 334205 h 2438400"/>
                <a:gd name="T8" fmla="*/ 104231 w 6096000"/>
                <a:gd name="T9" fmla="*/ 312569 h 2438400"/>
                <a:gd name="T10" fmla="*/ 152400 w 6096000"/>
                <a:gd name="T11" fmla="*/ 304800 h 2438400"/>
                <a:gd name="T12" fmla="*/ 5791200 w 6096000"/>
                <a:gd name="T13" fmla="*/ 304800 h 2438400"/>
                <a:gd name="T14" fmla="*/ 5791200 w 6096000"/>
                <a:gd name="T15" fmla="*/ 152400 h 2438400"/>
                <a:gd name="T16" fmla="*/ 5798969 w 6096000"/>
                <a:gd name="T17" fmla="*/ 104231 h 2438400"/>
                <a:gd name="T18" fmla="*/ 5820605 w 6096000"/>
                <a:gd name="T19" fmla="*/ 62396 h 2438400"/>
                <a:gd name="T20" fmla="*/ 5853596 w 6096000"/>
                <a:gd name="T21" fmla="*/ 29405 h 2438400"/>
                <a:gd name="T22" fmla="*/ 5895431 w 6096000"/>
                <a:gd name="T23" fmla="*/ 7769 h 2438400"/>
                <a:gd name="T24" fmla="*/ 5943600 w 6096000"/>
                <a:gd name="T25" fmla="*/ 0 h 2438400"/>
                <a:gd name="T26" fmla="*/ 5991768 w 6096000"/>
                <a:gd name="T27" fmla="*/ 7769 h 2438400"/>
                <a:gd name="T28" fmla="*/ 6033603 w 6096000"/>
                <a:gd name="T29" fmla="*/ 29405 h 2438400"/>
                <a:gd name="T30" fmla="*/ 6066594 w 6096000"/>
                <a:gd name="T31" fmla="*/ 62396 h 2438400"/>
                <a:gd name="T32" fmla="*/ 6088230 w 6096000"/>
                <a:gd name="T33" fmla="*/ 104231 h 2438400"/>
                <a:gd name="T34" fmla="*/ 6096000 w 6096000"/>
                <a:gd name="T35" fmla="*/ 152400 h 2438400"/>
                <a:gd name="T36" fmla="*/ 6096000 w 6096000"/>
                <a:gd name="T37" fmla="*/ 1981200 h 2438400"/>
                <a:gd name="T38" fmla="*/ 6088230 w 6096000"/>
                <a:gd name="T39" fmla="*/ 2029368 h 2438400"/>
                <a:gd name="T40" fmla="*/ 6066594 w 6096000"/>
                <a:gd name="T41" fmla="*/ 2071203 h 2438400"/>
                <a:gd name="T42" fmla="*/ 6033603 w 6096000"/>
                <a:gd name="T43" fmla="*/ 2104194 h 2438400"/>
                <a:gd name="T44" fmla="*/ 5991768 w 6096000"/>
                <a:gd name="T45" fmla="*/ 2125830 h 2438400"/>
                <a:gd name="T46" fmla="*/ 5943600 w 6096000"/>
                <a:gd name="T47" fmla="*/ 2133600 h 2438400"/>
                <a:gd name="T48" fmla="*/ 304800 w 6096000"/>
                <a:gd name="T49" fmla="*/ 2133600 h 2438400"/>
                <a:gd name="T50" fmla="*/ 304800 w 6096000"/>
                <a:gd name="T51" fmla="*/ 2286000 h 2438400"/>
                <a:gd name="T52" fmla="*/ 297030 w 6096000"/>
                <a:gd name="T53" fmla="*/ 2334168 h 2438400"/>
                <a:gd name="T54" fmla="*/ 275394 w 6096000"/>
                <a:gd name="T55" fmla="*/ 2376003 h 2438400"/>
                <a:gd name="T56" fmla="*/ 242403 w 6096000"/>
                <a:gd name="T57" fmla="*/ 2408994 h 2438400"/>
                <a:gd name="T58" fmla="*/ 200568 w 6096000"/>
                <a:gd name="T59" fmla="*/ 2430630 h 2438400"/>
                <a:gd name="T60" fmla="*/ 152400 w 6096000"/>
                <a:gd name="T61" fmla="*/ 2438400 h 2438400"/>
                <a:gd name="T62" fmla="*/ 104231 w 6096000"/>
                <a:gd name="T63" fmla="*/ 2430630 h 2438400"/>
                <a:gd name="T64" fmla="*/ 62396 w 6096000"/>
                <a:gd name="T65" fmla="*/ 2408994 h 2438400"/>
                <a:gd name="T66" fmla="*/ 29405 w 6096000"/>
                <a:gd name="T67" fmla="*/ 2376003 h 2438400"/>
                <a:gd name="T68" fmla="*/ 7769 w 6096000"/>
                <a:gd name="T69" fmla="*/ 2334168 h 2438400"/>
                <a:gd name="T70" fmla="*/ 0 w 6096000"/>
                <a:gd name="T71" fmla="*/ 2286000 h 2438400"/>
                <a:gd name="T72" fmla="*/ 0 w 6096000"/>
                <a:gd name="T73" fmla="*/ 457200 h 2438400"/>
                <a:gd name="T74" fmla="*/ 5791200 w 6096000"/>
                <a:gd name="T75" fmla="*/ 304800 h 2438400"/>
                <a:gd name="T76" fmla="*/ 5943600 w 6096000"/>
                <a:gd name="T77" fmla="*/ 304800 h 2438400"/>
                <a:gd name="T78" fmla="*/ 5991768 w 6096000"/>
                <a:gd name="T79" fmla="*/ 297030 h 2438400"/>
                <a:gd name="T80" fmla="*/ 6033603 w 6096000"/>
                <a:gd name="T81" fmla="*/ 275394 h 2438400"/>
                <a:gd name="T82" fmla="*/ 6066594 w 6096000"/>
                <a:gd name="T83" fmla="*/ 242403 h 2438400"/>
                <a:gd name="T84" fmla="*/ 6088230 w 6096000"/>
                <a:gd name="T85" fmla="*/ 200568 h 2438400"/>
                <a:gd name="T86" fmla="*/ 6096000 w 6096000"/>
                <a:gd name="T87" fmla="*/ 152400 h 243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960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5791200" y="304800"/>
                  </a:lnTo>
                  <a:lnTo>
                    <a:pt x="5791200" y="152400"/>
                  </a:lnTo>
                  <a:lnTo>
                    <a:pt x="5798969" y="104231"/>
                  </a:lnTo>
                  <a:lnTo>
                    <a:pt x="5820605" y="62396"/>
                  </a:lnTo>
                  <a:lnTo>
                    <a:pt x="5853596" y="29405"/>
                  </a:lnTo>
                  <a:lnTo>
                    <a:pt x="5895431" y="7769"/>
                  </a:lnTo>
                  <a:lnTo>
                    <a:pt x="5943600" y="0"/>
                  </a:lnTo>
                  <a:lnTo>
                    <a:pt x="5991768" y="7769"/>
                  </a:lnTo>
                  <a:lnTo>
                    <a:pt x="6033603" y="29405"/>
                  </a:lnTo>
                  <a:lnTo>
                    <a:pt x="6066594" y="62396"/>
                  </a:lnTo>
                  <a:lnTo>
                    <a:pt x="6088230" y="104231"/>
                  </a:lnTo>
                  <a:lnTo>
                    <a:pt x="6096000" y="152400"/>
                  </a:lnTo>
                  <a:lnTo>
                    <a:pt x="6096000" y="1981200"/>
                  </a:lnTo>
                  <a:lnTo>
                    <a:pt x="6088230" y="2029368"/>
                  </a:lnTo>
                  <a:lnTo>
                    <a:pt x="6066594" y="2071203"/>
                  </a:lnTo>
                  <a:lnTo>
                    <a:pt x="6033603" y="2104194"/>
                  </a:lnTo>
                  <a:lnTo>
                    <a:pt x="5991768" y="2125830"/>
                  </a:lnTo>
                  <a:lnTo>
                    <a:pt x="59436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096000" h="2438400">
                  <a:moveTo>
                    <a:pt x="5791200" y="304800"/>
                  </a:moveTo>
                  <a:lnTo>
                    <a:pt x="5943600" y="304800"/>
                  </a:lnTo>
                  <a:lnTo>
                    <a:pt x="5991768" y="297030"/>
                  </a:lnTo>
                  <a:lnTo>
                    <a:pt x="6033603" y="275394"/>
                  </a:lnTo>
                  <a:lnTo>
                    <a:pt x="6066594" y="242403"/>
                  </a:lnTo>
                  <a:lnTo>
                    <a:pt x="6088230" y="200568"/>
                  </a:lnTo>
                  <a:lnTo>
                    <a:pt x="6096000" y="1524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7" name="object 7"/>
            <p:cNvSpPr>
              <a:spLocks noChangeArrowheads="1"/>
            </p:cNvSpPr>
            <p:nvPr/>
          </p:nvSpPr>
          <p:spPr bwMode="auto">
            <a:xfrm>
              <a:off x="7310437" y="1900237"/>
              <a:ext cx="161925" cy="1619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8" name="object 8"/>
            <p:cNvSpPr>
              <a:spLocks/>
            </p:cNvSpPr>
            <p:nvPr/>
          </p:nvSpPr>
          <p:spPr bwMode="auto">
            <a:xfrm>
              <a:off x="1524000" y="2133600"/>
              <a:ext cx="304800" cy="1752600"/>
            </a:xfrm>
            <a:custGeom>
              <a:avLst/>
              <a:gdLst>
                <a:gd name="T0" fmla="*/ 152400 w 304800"/>
                <a:gd name="T1" fmla="*/ 228600 h 1752600"/>
                <a:gd name="T2" fmla="*/ 152400 w 304800"/>
                <a:gd name="T3" fmla="*/ 76200 h 1752600"/>
                <a:gd name="T4" fmla="*/ 174717 w 304800"/>
                <a:gd name="T5" fmla="*/ 22317 h 1752600"/>
                <a:gd name="T6" fmla="*/ 228600 w 304800"/>
                <a:gd name="T7" fmla="*/ 0 h 1752600"/>
                <a:gd name="T8" fmla="*/ 258262 w 304800"/>
                <a:gd name="T9" fmla="*/ 5987 h 1752600"/>
                <a:gd name="T10" fmla="*/ 282482 w 304800"/>
                <a:gd name="T11" fmla="*/ 22317 h 1752600"/>
                <a:gd name="T12" fmla="*/ 298812 w 304800"/>
                <a:gd name="T13" fmla="*/ 46537 h 1752600"/>
                <a:gd name="T14" fmla="*/ 304800 w 304800"/>
                <a:gd name="T15" fmla="*/ 76200 h 1752600"/>
                <a:gd name="T16" fmla="*/ 297030 w 304800"/>
                <a:gd name="T17" fmla="*/ 124368 h 1752600"/>
                <a:gd name="T18" fmla="*/ 275394 w 304800"/>
                <a:gd name="T19" fmla="*/ 166203 h 1752600"/>
                <a:gd name="T20" fmla="*/ 242403 w 304800"/>
                <a:gd name="T21" fmla="*/ 199194 h 1752600"/>
                <a:gd name="T22" fmla="*/ 200568 w 304800"/>
                <a:gd name="T23" fmla="*/ 220830 h 1752600"/>
                <a:gd name="T24" fmla="*/ 152400 w 304800"/>
                <a:gd name="T25" fmla="*/ 228600 h 1752600"/>
                <a:gd name="T26" fmla="*/ 104231 w 304800"/>
                <a:gd name="T27" fmla="*/ 220830 h 1752600"/>
                <a:gd name="T28" fmla="*/ 62396 w 304800"/>
                <a:gd name="T29" fmla="*/ 199194 h 1752600"/>
                <a:gd name="T30" fmla="*/ 29405 w 304800"/>
                <a:gd name="T31" fmla="*/ 166203 h 1752600"/>
                <a:gd name="T32" fmla="*/ 7769 w 304800"/>
                <a:gd name="T33" fmla="*/ 124368 h 1752600"/>
                <a:gd name="T34" fmla="*/ 0 w 304800"/>
                <a:gd name="T35" fmla="*/ 76200 h 1752600"/>
                <a:gd name="T36" fmla="*/ 304800 w 304800"/>
                <a:gd name="T37" fmla="*/ 76200 h 1752600"/>
                <a:gd name="T38" fmla="*/ 304800 w 304800"/>
                <a:gd name="T39" fmla="*/ 1752600 h 175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3649" y="1019651"/>
            <a:ext cx="2719639" cy="903824"/>
          </a:xfrm>
          <a:prstGeom prst="rect">
            <a:avLst/>
          </a:prstGeom>
        </p:spPr>
        <p:txBody>
          <a:bodyPr lIns="0" tIns="6083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461040" eaLnBrk="0" fontAlgn="base" hangingPunct="0">
              <a:lnSpc>
                <a:spcPts val="1840"/>
              </a:lnSpc>
              <a:spcBef>
                <a:spcPts val="50"/>
              </a:spcBef>
              <a:spcAft>
                <a:spcPct val="0"/>
              </a:spcAft>
            </a:pPr>
            <a:r>
              <a:rPr lang="en-US" sz="1613" b="1" i="1">
                <a:solidFill>
                  <a:srgbClr val="CC0000"/>
                </a:solidFill>
                <a:cs typeface="Times New Roman" pitchFamily="18" charset="0"/>
              </a:rPr>
              <a:t>Optimal substructure</a:t>
            </a:r>
            <a:endParaRPr lang="en-US" sz="1613">
              <a:solidFill>
                <a:srgbClr val="000000"/>
              </a:solidFill>
              <a:cs typeface="Times New Roman" pitchFamily="18" charset="0"/>
            </a:endParaRPr>
          </a:p>
          <a:p>
            <a:pPr algn="ctr" defTabSz="461040" eaLnBrk="0" fontAlgn="base" hangingPunct="0">
              <a:lnSpc>
                <a:spcPts val="1746"/>
              </a:lnSpc>
              <a:spcBef>
                <a:spcPts val="120"/>
              </a:spcBef>
              <a:spcAft>
                <a:spcPct val="0"/>
              </a:spcAft>
            </a:pPr>
            <a:r>
              <a:rPr lang="en-US" sz="1613" i="1">
                <a:solidFill>
                  <a:srgbClr val="000000"/>
                </a:solidFill>
                <a:cs typeface="Times New Roman" pitchFamily="18" charset="0"/>
              </a:rPr>
              <a:t>An optimal solution to a problem  (instance) contains optimal  solutions to subproblems.</a:t>
            </a:r>
            <a:endParaRPr lang="en-US" sz="1613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602" y="3290286"/>
            <a:ext cx="282528" cy="10259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03" defTabSz="461040" eaLnBrk="0" fontAlgn="base" hangingPunct="0">
              <a:lnSpc>
                <a:spcPts val="81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706" spc="-3" dirty="0">
                <a:solidFill>
                  <a:srgbClr val="000000"/>
                </a:solidFill>
                <a:latin typeface="Times New Roman"/>
                <a:cs typeface="Times New Roman"/>
              </a:rPr>
              <a:t>L15.16</a:t>
            </a:r>
            <a:endParaRPr sz="706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3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951" y="87578"/>
            <a:ext cx="2862104" cy="471513"/>
          </a:xfrm>
        </p:spPr>
        <p:txBody>
          <a:bodyPr vert="horz" wrap="square" lIns="0" tIns="7363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6403">
              <a:lnSpc>
                <a:spcPct val="80000"/>
              </a:lnSpc>
              <a:spcBef>
                <a:spcPts val="580"/>
              </a:spcBef>
            </a:pPr>
            <a:r>
              <a:rPr lang="en-US" smtClean="0"/>
              <a:t>Dynamic-programming  hallmark #2</a:t>
            </a:r>
          </a:p>
        </p:txBody>
      </p:sp>
      <p:grpSp>
        <p:nvGrpSpPr>
          <p:cNvPr id="30723" name="object 3"/>
          <p:cNvGrpSpPr>
            <a:grpSpLocks/>
          </p:cNvGrpSpPr>
          <p:nvPr/>
        </p:nvGrpSpPr>
        <p:grpSpPr bwMode="auto">
          <a:xfrm>
            <a:off x="689115" y="805955"/>
            <a:ext cx="3231872" cy="1234162"/>
            <a:chOff x="1366837" y="1595437"/>
            <a:chExt cx="6410325" cy="2447925"/>
          </a:xfrm>
        </p:grpSpPr>
        <p:sp>
          <p:nvSpPr>
            <p:cNvPr id="30729" name="object 4"/>
            <p:cNvSpPr>
              <a:spLocks/>
            </p:cNvSpPr>
            <p:nvPr/>
          </p:nvSpPr>
          <p:spPr bwMode="auto">
            <a:xfrm>
              <a:off x="1371600" y="1752600"/>
              <a:ext cx="6400800" cy="2286000"/>
            </a:xfrm>
            <a:custGeom>
              <a:avLst/>
              <a:gdLst>
                <a:gd name="T0" fmla="*/ 6393030 w 6400800"/>
                <a:gd name="T1" fmla="*/ 48168 h 2286000"/>
                <a:gd name="T2" fmla="*/ 6338403 w 6400800"/>
                <a:gd name="T3" fmla="*/ 122994 h 2286000"/>
                <a:gd name="T4" fmla="*/ 6248400 w 6400800"/>
                <a:gd name="T5" fmla="*/ 152400 h 2286000"/>
                <a:gd name="T6" fmla="*/ 104231 w 6400800"/>
                <a:gd name="T7" fmla="*/ 160169 h 2286000"/>
                <a:gd name="T8" fmla="*/ 29405 w 6400800"/>
                <a:gd name="T9" fmla="*/ 214796 h 2286000"/>
                <a:gd name="T10" fmla="*/ 0 w 6400800"/>
                <a:gd name="T11" fmla="*/ 304800 h 2286000"/>
                <a:gd name="T12" fmla="*/ 7769 w 6400800"/>
                <a:gd name="T13" fmla="*/ 2181768 h 2286000"/>
                <a:gd name="T14" fmla="*/ 62396 w 6400800"/>
                <a:gd name="T15" fmla="*/ 2256594 h 2286000"/>
                <a:gd name="T16" fmla="*/ 152400 w 6400800"/>
                <a:gd name="T17" fmla="*/ 2286000 h 2286000"/>
                <a:gd name="T18" fmla="*/ 242403 w 6400800"/>
                <a:gd name="T19" fmla="*/ 2256594 h 2286000"/>
                <a:gd name="T20" fmla="*/ 297030 w 6400800"/>
                <a:gd name="T21" fmla="*/ 2181768 h 2286000"/>
                <a:gd name="T22" fmla="*/ 304800 w 6400800"/>
                <a:gd name="T23" fmla="*/ 1981200 h 2286000"/>
                <a:gd name="T24" fmla="*/ 6296568 w 6400800"/>
                <a:gd name="T25" fmla="*/ 1973430 h 2286000"/>
                <a:gd name="T26" fmla="*/ 6371394 w 6400800"/>
                <a:gd name="T27" fmla="*/ 1918803 h 2286000"/>
                <a:gd name="T28" fmla="*/ 6400800 w 6400800"/>
                <a:gd name="T29" fmla="*/ 1828800 h 2286000"/>
                <a:gd name="T30" fmla="*/ 152400 w 6400800"/>
                <a:gd name="T31" fmla="*/ 457200 h 2286000"/>
                <a:gd name="T32" fmla="*/ 158387 w 6400800"/>
                <a:gd name="T33" fmla="*/ 275137 h 2286000"/>
                <a:gd name="T34" fmla="*/ 198937 w 6400800"/>
                <a:gd name="T35" fmla="*/ 234587 h 2286000"/>
                <a:gd name="T36" fmla="*/ 6400800 w 6400800"/>
                <a:gd name="T37" fmla="*/ 228600 h 2286000"/>
                <a:gd name="T38" fmla="*/ 6400800 w 6400800"/>
                <a:gd name="T39" fmla="*/ 228600 h 2286000"/>
                <a:gd name="T40" fmla="*/ 258262 w 6400800"/>
                <a:gd name="T41" fmla="*/ 234587 h 2286000"/>
                <a:gd name="T42" fmla="*/ 298812 w 6400800"/>
                <a:gd name="T43" fmla="*/ 275137 h 2286000"/>
                <a:gd name="T44" fmla="*/ 297030 w 6400800"/>
                <a:gd name="T45" fmla="*/ 352968 h 2286000"/>
                <a:gd name="T46" fmla="*/ 242403 w 6400800"/>
                <a:gd name="T47" fmla="*/ 427794 h 2286000"/>
                <a:gd name="T48" fmla="*/ 152400 w 6400800"/>
                <a:gd name="T49" fmla="*/ 457200 h 2286000"/>
                <a:gd name="T50" fmla="*/ 6400800 w 6400800"/>
                <a:gd name="T51" fmla="*/ 228600 h 2286000"/>
                <a:gd name="T52" fmla="*/ 6096000 w 6400800"/>
                <a:gd name="T53" fmla="*/ 152400 h 2286000"/>
                <a:gd name="T54" fmla="*/ 6248400 w 6400800"/>
                <a:gd name="T55" fmla="*/ 76200 h 2286000"/>
                <a:gd name="T56" fmla="*/ 6142537 w 6400800"/>
                <a:gd name="T57" fmla="*/ 70212 h 2286000"/>
                <a:gd name="T58" fmla="*/ 6101987 w 6400800"/>
                <a:gd name="T59" fmla="*/ 29662 h 2286000"/>
                <a:gd name="T60" fmla="*/ 6248400 w 6400800"/>
                <a:gd name="T61" fmla="*/ 0 h 2286000"/>
                <a:gd name="T62" fmla="*/ 6226082 w 6400800"/>
                <a:gd name="T63" fmla="*/ 53882 h 2286000"/>
                <a:gd name="T64" fmla="*/ 6172200 w 6400800"/>
                <a:gd name="T65" fmla="*/ 76200 h 2286000"/>
                <a:gd name="T66" fmla="*/ 6248400 w 6400800"/>
                <a:gd name="T67" fmla="*/ 0 h 228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00800" h="2286000">
                  <a:moveTo>
                    <a:pt x="6400800" y="0"/>
                  </a:moveTo>
                  <a:lnTo>
                    <a:pt x="6393030" y="48168"/>
                  </a:lnTo>
                  <a:lnTo>
                    <a:pt x="6371394" y="90003"/>
                  </a:lnTo>
                  <a:lnTo>
                    <a:pt x="6338403" y="122994"/>
                  </a:lnTo>
                  <a:lnTo>
                    <a:pt x="6296568" y="144630"/>
                  </a:lnTo>
                  <a:lnTo>
                    <a:pt x="62484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6248400" y="1981200"/>
                  </a:lnTo>
                  <a:lnTo>
                    <a:pt x="6296568" y="1973430"/>
                  </a:lnTo>
                  <a:lnTo>
                    <a:pt x="6338403" y="1951794"/>
                  </a:lnTo>
                  <a:lnTo>
                    <a:pt x="6371394" y="1918803"/>
                  </a:lnTo>
                  <a:lnTo>
                    <a:pt x="6393030" y="1876968"/>
                  </a:lnTo>
                  <a:lnTo>
                    <a:pt x="6400800" y="1828800"/>
                  </a:lnTo>
                  <a:lnTo>
                    <a:pt x="64008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  <a:path w="6400800" h="2286000">
                  <a:moveTo>
                    <a:pt x="64008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400800" y="457200"/>
                  </a:lnTo>
                  <a:lnTo>
                    <a:pt x="6400800" y="228600"/>
                  </a:lnTo>
                  <a:close/>
                </a:path>
                <a:path w="6400800" h="2286000">
                  <a:moveTo>
                    <a:pt x="6096000" y="0"/>
                  </a:moveTo>
                  <a:lnTo>
                    <a:pt x="6096000" y="152400"/>
                  </a:lnTo>
                  <a:lnTo>
                    <a:pt x="6248400" y="152400"/>
                  </a:lnTo>
                  <a:lnTo>
                    <a:pt x="6248400" y="76200"/>
                  </a:lnTo>
                  <a:lnTo>
                    <a:pt x="6172200" y="76200"/>
                  </a:lnTo>
                  <a:lnTo>
                    <a:pt x="6142537" y="70212"/>
                  </a:lnTo>
                  <a:lnTo>
                    <a:pt x="6118317" y="53882"/>
                  </a:lnTo>
                  <a:lnTo>
                    <a:pt x="6101987" y="29662"/>
                  </a:lnTo>
                  <a:lnTo>
                    <a:pt x="6096000" y="0"/>
                  </a:lnTo>
                  <a:close/>
                </a:path>
                <a:path w="6400800" h="2286000">
                  <a:moveTo>
                    <a:pt x="6248400" y="0"/>
                  </a:moveTo>
                  <a:lnTo>
                    <a:pt x="6242412" y="29662"/>
                  </a:lnTo>
                  <a:lnTo>
                    <a:pt x="6226082" y="53882"/>
                  </a:lnTo>
                  <a:lnTo>
                    <a:pt x="6201862" y="70212"/>
                  </a:lnTo>
                  <a:lnTo>
                    <a:pt x="6172200" y="76200"/>
                  </a:lnTo>
                  <a:lnTo>
                    <a:pt x="6248400" y="76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30" name="object 5"/>
            <p:cNvSpPr>
              <a:spLocks/>
            </p:cNvSpPr>
            <p:nvPr/>
          </p:nvSpPr>
          <p:spPr bwMode="auto">
            <a:xfrm>
              <a:off x="1524000" y="1600200"/>
              <a:ext cx="6248400" cy="609600"/>
            </a:xfrm>
            <a:custGeom>
              <a:avLst/>
              <a:gdLst>
                <a:gd name="T0" fmla="*/ 76200 w 6248400"/>
                <a:gd name="T1" fmla="*/ 381000 h 609600"/>
                <a:gd name="T2" fmla="*/ 46537 w 6248400"/>
                <a:gd name="T3" fmla="*/ 386987 h 609600"/>
                <a:gd name="T4" fmla="*/ 22317 w 6248400"/>
                <a:gd name="T5" fmla="*/ 403317 h 609600"/>
                <a:gd name="T6" fmla="*/ 5987 w 6248400"/>
                <a:gd name="T7" fmla="*/ 427537 h 609600"/>
                <a:gd name="T8" fmla="*/ 0 w 6248400"/>
                <a:gd name="T9" fmla="*/ 457200 h 609600"/>
                <a:gd name="T10" fmla="*/ 0 w 6248400"/>
                <a:gd name="T11" fmla="*/ 609600 h 609600"/>
                <a:gd name="T12" fmla="*/ 48168 w 6248400"/>
                <a:gd name="T13" fmla="*/ 601830 h 609600"/>
                <a:gd name="T14" fmla="*/ 90003 w 6248400"/>
                <a:gd name="T15" fmla="*/ 580194 h 609600"/>
                <a:gd name="T16" fmla="*/ 122994 w 6248400"/>
                <a:gd name="T17" fmla="*/ 547203 h 609600"/>
                <a:gd name="T18" fmla="*/ 144630 w 6248400"/>
                <a:gd name="T19" fmla="*/ 505368 h 609600"/>
                <a:gd name="T20" fmla="*/ 152400 w 6248400"/>
                <a:gd name="T21" fmla="*/ 457200 h 609600"/>
                <a:gd name="T22" fmla="*/ 146412 w 6248400"/>
                <a:gd name="T23" fmla="*/ 427537 h 609600"/>
                <a:gd name="T24" fmla="*/ 130082 w 6248400"/>
                <a:gd name="T25" fmla="*/ 403317 h 609600"/>
                <a:gd name="T26" fmla="*/ 105862 w 6248400"/>
                <a:gd name="T27" fmla="*/ 386987 h 609600"/>
                <a:gd name="T28" fmla="*/ 76200 w 6248400"/>
                <a:gd name="T29" fmla="*/ 381000 h 609600"/>
                <a:gd name="T30" fmla="*/ 6248400 w 6248400"/>
                <a:gd name="T31" fmla="*/ 152400 h 609600"/>
                <a:gd name="T32" fmla="*/ 6096000 w 6248400"/>
                <a:gd name="T33" fmla="*/ 152400 h 609600"/>
                <a:gd name="T34" fmla="*/ 6096000 w 6248400"/>
                <a:gd name="T35" fmla="*/ 304800 h 609600"/>
                <a:gd name="T36" fmla="*/ 6144168 w 6248400"/>
                <a:gd name="T37" fmla="*/ 297030 h 609600"/>
                <a:gd name="T38" fmla="*/ 6186003 w 6248400"/>
                <a:gd name="T39" fmla="*/ 275394 h 609600"/>
                <a:gd name="T40" fmla="*/ 6218994 w 6248400"/>
                <a:gd name="T41" fmla="*/ 242403 h 609600"/>
                <a:gd name="T42" fmla="*/ 6240630 w 6248400"/>
                <a:gd name="T43" fmla="*/ 200568 h 609600"/>
                <a:gd name="T44" fmla="*/ 6248400 w 6248400"/>
                <a:gd name="T45" fmla="*/ 152400 h 609600"/>
                <a:gd name="T46" fmla="*/ 6096000 w 6248400"/>
                <a:gd name="T47" fmla="*/ 0 h 609600"/>
                <a:gd name="T48" fmla="*/ 6047831 w 6248400"/>
                <a:gd name="T49" fmla="*/ 7769 h 609600"/>
                <a:gd name="T50" fmla="*/ 6005996 w 6248400"/>
                <a:gd name="T51" fmla="*/ 29405 h 609600"/>
                <a:gd name="T52" fmla="*/ 5973005 w 6248400"/>
                <a:gd name="T53" fmla="*/ 62396 h 609600"/>
                <a:gd name="T54" fmla="*/ 5951369 w 6248400"/>
                <a:gd name="T55" fmla="*/ 104231 h 609600"/>
                <a:gd name="T56" fmla="*/ 5943600 w 6248400"/>
                <a:gd name="T57" fmla="*/ 152400 h 609600"/>
                <a:gd name="T58" fmla="*/ 5949587 w 6248400"/>
                <a:gd name="T59" fmla="*/ 182062 h 609600"/>
                <a:gd name="T60" fmla="*/ 5965917 w 6248400"/>
                <a:gd name="T61" fmla="*/ 206282 h 609600"/>
                <a:gd name="T62" fmla="*/ 5990137 w 6248400"/>
                <a:gd name="T63" fmla="*/ 222612 h 609600"/>
                <a:gd name="T64" fmla="*/ 6019800 w 6248400"/>
                <a:gd name="T65" fmla="*/ 228600 h 609600"/>
                <a:gd name="T66" fmla="*/ 6049462 w 6248400"/>
                <a:gd name="T67" fmla="*/ 222612 h 609600"/>
                <a:gd name="T68" fmla="*/ 6073682 w 6248400"/>
                <a:gd name="T69" fmla="*/ 206282 h 609600"/>
                <a:gd name="T70" fmla="*/ 6090012 w 6248400"/>
                <a:gd name="T71" fmla="*/ 182062 h 609600"/>
                <a:gd name="T72" fmla="*/ 6096000 w 6248400"/>
                <a:gd name="T73" fmla="*/ 152400 h 609600"/>
                <a:gd name="T74" fmla="*/ 6248400 w 6248400"/>
                <a:gd name="T75" fmla="*/ 152400 h 609600"/>
                <a:gd name="T76" fmla="*/ 6240630 w 6248400"/>
                <a:gd name="T77" fmla="*/ 104231 h 609600"/>
                <a:gd name="T78" fmla="*/ 6218994 w 6248400"/>
                <a:gd name="T79" fmla="*/ 62396 h 609600"/>
                <a:gd name="T80" fmla="*/ 6186003 w 6248400"/>
                <a:gd name="T81" fmla="*/ 29405 h 609600"/>
                <a:gd name="T82" fmla="*/ 6144168 w 6248400"/>
                <a:gd name="T83" fmla="*/ 7769 h 609600"/>
                <a:gd name="T84" fmla="*/ 6096000 w 6248400"/>
                <a:gd name="T85" fmla="*/ 0 h 60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484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6248400" h="609600">
                  <a:moveTo>
                    <a:pt x="6248400" y="152400"/>
                  </a:moveTo>
                  <a:lnTo>
                    <a:pt x="6096000" y="152400"/>
                  </a:lnTo>
                  <a:lnTo>
                    <a:pt x="6096000" y="304800"/>
                  </a:lnTo>
                  <a:lnTo>
                    <a:pt x="6144168" y="297030"/>
                  </a:lnTo>
                  <a:lnTo>
                    <a:pt x="6186003" y="275394"/>
                  </a:lnTo>
                  <a:lnTo>
                    <a:pt x="6218994" y="242403"/>
                  </a:lnTo>
                  <a:lnTo>
                    <a:pt x="6240630" y="200568"/>
                  </a:lnTo>
                  <a:lnTo>
                    <a:pt x="6248400" y="152400"/>
                  </a:lnTo>
                  <a:close/>
                </a:path>
                <a:path w="6248400" h="609600">
                  <a:moveTo>
                    <a:pt x="6096000" y="0"/>
                  </a:moveTo>
                  <a:lnTo>
                    <a:pt x="6047831" y="7769"/>
                  </a:lnTo>
                  <a:lnTo>
                    <a:pt x="6005996" y="29405"/>
                  </a:lnTo>
                  <a:lnTo>
                    <a:pt x="5973005" y="62396"/>
                  </a:lnTo>
                  <a:lnTo>
                    <a:pt x="5951369" y="104231"/>
                  </a:lnTo>
                  <a:lnTo>
                    <a:pt x="5943600" y="152400"/>
                  </a:lnTo>
                  <a:lnTo>
                    <a:pt x="5949587" y="182062"/>
                  </a:lnTo>
                  <a:lnTo>
                    <a:pt x="5965917" y="206282"/>
                  </a:lnTo>
                  <a:lnTo>
                    <a:pt x="5990137" y="222612"/>
                  </a:lnTo>
                  <a:lnTo>
                    <a:pt x="6019800" y="228600"/>
                  </a:lnTo>
                  <a:lnTo>
                    <a:pt x="6049462" y="222612"/>
                  </a:lnTo>
                  <a:lnTo>
                    <a:pt x="6073682" y="206282"/>
                  </a:lnTo>
                  <a:lnTo>
                    <a:pt x="6090012" y="182062"/>
                  </a:lnTo>
                  <a:lnTo>
                    <a:pt x="6096000" y="152400"/>
                  </a:lnTo>
                  <a:lnTo>
                    <a:pt x="6248400" y="152400"/>
                  </a:lnTo>
                  <a:lnTo>
                    <a:pt x="6240630" y="104231"/>
                  </a:lnTo>
                  <a:lnTo>
                    <a:pt x="6218994" y="62396"/>
                  </a:lnTo>
                  <a:lnTo>
                    <a:pt x="6186003" y="29405"/>
                  </a:lnTo>
                  <a:lnTo>
                    <a:pt x="6144168" y="776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31" name="object 6"/>
            <p:cNvSpPr>
              <a:spLocks/>
            </p:cNvSpPr>
            <p:nvPr/>
          </p:nvSpPr>
          <p:spPr bwMode="auto">
            <a:xfrm>
              <a:off x="1371600" y="1600200"/>
              <a:ext cx="6400800" cy="2438400"/>
            </a:xfrm>
            <a:custGeom>
              <a:avLst/>
              <a:gdLst>
                <a:gd name="T0" fmla="*/ 0 w 6400800"/>
                <a:gd name="T1" fmla="*/ 457200 h 2438400"/>
                <a:gd name="T2" fmla="*/ 7769 w 6400800"/>
                <a:gd name="T3" fmla="*/ 409031 h 2438400"/>
                <a:gd name="T4" fmla="*/ 29405 w 6400800"/>
                <a:gd name="T5" fmla="*/ 367196 h 2438400"/>
                <a:gd name="T6" fmla="*/ 62396 w 6400800"/>
                <a:gd name="T7" fmla="*/ 334205 h 2438400"/>
                <a:gd name="T8" fmla="*/ 104231 w 6400800"/>
                <a:gd name="T9" fmla="*/ 312569 h 2438400"/>
                <a:gd name="T10" fmla="*/ 152400 w 6400800"/>
                <a:gd name="T11" fmla="*/ 304800 h 2438400"/>
                <a:gd name="T12" fmla="*/ 6096000 w 6400800"/>
                <a:gd name="T13" fmla="*/ 304800 h 2438400"/>
                <a:gd name="T14" fmla="*/ 6096000 w 6400800"/>
                <a:gd name="T15" fmla="*/ 152400 h 2438400"/>
                <a:gd name="T16" fmla="*/ 6103769 w 6400800"/>
                <a:gd name="T17" fmla="*/ 104231 h 2438400"/>
                <a:gd name="T18" fmla="*/ 6125405 w 6400800"/>
                <a:gd name="T19" fmla="*/ 62396 h 2438400"/>
                <a:gd name="T20" fmla="*/ 6158396 w 6400800"/>
                <a:gd name="T21" fmla="*/ 29405 h 2438400"/>
                <a:gd name="T22" fmla="*/ 6200231 w 6400800"/>
                <a:gd name="T23" fmla="*/ 7769 h 2438400"/>
                <a:gd name="T24" fmla="*/ 6248400 w 6400800"/>
                <a:gd name="T25" fmla="*/ 0 h 2438400"/>
                <a:gd name="T26" fmla="*/ 6296568 w 6400800"/>
                <a:gd name="T27" fmla="*/ 7769 h 2438400"/>
                <a:gd name="T28" fmla="*/ 6338403 w 6400800"/>
                <a:gd name="T29" fmla="*/ 29405 h 2438400"/>
                <a:gd name="T30" fmla="*/ 6371394 w 6400800"/>
                <a:gd name="T31" fmla="*/ 62396 h 2438400"/>
                <a:gd name="T32" fmla="*/ 6393030 w 6400800"/>
                <a:gd name="T33" fmla="*/ 104231 h 2438400"/>
                <a:gd name="T34" fmla="*/ 6400800 w 6400800"/>
                <a:gd name="T35" fmla="*/ 152400 h 2438400"/>
                <a:gd name="T36" fmla="*/ 6400800 w 6400800"/>
                <a:gd name="T37" fmla="*/ 1981200 h 2438400"/>
                <a:gd name="T38" fmla="*/ 6393030 w 6400800"/>
                <a:gd name="T39" fmla="*/ 2029368 h 2438400"/>
                <a:gd name="T40" fmla="*/ 6371394 w 6400800"/>
                <a:gd name="T41" fmla="*/ 2071203 h 2438400"/>
                <a:gd name="T42" fmla="*/ 6338403 w 6400800"/>
                <a:gd name="T43" fmla="*/ 2104194 h 2438400"/>
                <a:gd name="T44" fmla="*/ 6296568 w 6400800"/>
                <a:gd name="T45" fmla="*/ 2125830 h 2438400"/>
                <a:gd name="T46" fmla="*/ 6248400 w 6400800"/>
                <a:gd name="T47" fmla="*/ 2133600 h 2438400"/>
                <a:gd name="T48" fmla="*/ 304800 w 6400800"/>
                <a:gd name="T49" fmla="*/ 2133600 h 2438400"/>
                <a:gd name="T50" fmla="*/ 304800 w 6400800"/>
                <a:gd name="T51" fmla="*/ 2286000 h 2438400"/>
                <a:gd name="T52" fmla="*/ 297030 w 6400800"/>
                <a:gd name="T53" fmla="*/ 2334168 h 2438400"/>
                <a:gd name="T54" fmla="*/ 275394 w 6400800"/>
                <a:gd name="T55" fmla="*/ 2376003 h 2438400"/>
                <a:gd name="T56" fmla="*/ 242403 w 6400800"/>
                <a:gd name="T57" fmla="*/ 2408994 h 2438400"/>
                <a:gd name="T58" fmla="*/ 200568 w 6400800"/>
                <a:gd name="T59" fmla="*/ 2430630 h 2438400"/>
                <a:gd name="T60" fmla="*/ 152400 w 6400800"/>
                <a:gd name="T61" fmla="*/ 2438400 h 2438400"/>
                <a:gd name="T62" fmla="*/ 104231 w 6400800"/>
                <a:gd name="T63" fmla="*/ 2430630 h 2438400"/>
                <a:gd name="T64" fmla="*/ 62396 w 6400800"/>
                <a:gd name="T65" fmla="*/ 2408994 h 2438400"/>
                <a:gd name="T66" fmla="*/ 29405 w 6400800"/>
                <a:gd name="T67" fmla="*/ 2376003 h 2438400"/>
                <a:gd name="T68" fmla="*/ 7769 w 6400800"/>
                <a:gd name="T69" fmla="*/ 2334168 h 2438400"/>
                <a:gd name="T70" fmla="*/ 0 w 6400800"/>
                <a:gd name="T71" fmla="*/ 2286000 h 2438400"/>
                <a:gd name="T72" fmla="*/ 0 w 6400800"/>
                <a:gd name="T73" fmla="*/ 457200 h 2438400"/>
                <a:gd name="T74" fmla="*/ 6096000 w 6400800"/>
                <a:gd name="T75" fmla="*/ 304800 h 2438400"/>
                <a:gd name="T76" fmla="*/ 6248400 w 6400800"/>
                <a:gd name="T77" fmla="*/ 304800 h 2438400"/>
                <a:gd name="T78" fmla="*/ 6296568 w 6400800"/>
                <a:gd name="T79" fmla="*/ 297030 h 2438400"/>
                <a:gd name="T80" fmla="*/ 6338403 w 6400800"/>
                <a:gd name="T81" fmla="*/ 275394 h 2438400"/>
                <a:gd name="T82" fmla="*/ 6371394 w 6400800"/>
                <a:gd name="T83" fmla="*/ 242403 h 2438400"/>
                <a:gd name="T84" fmla="*/ 6393030 w 6400800"/>
                <a:gd name="T85" fmla="*/ 200568 h 2438400"/>
                <a:gd name="T86" fmla="*/ 6400800 w 6400800"/>
                <a:gd name="T87" fmla="*/ 152400 h 243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08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6096000" y="304800"/>
                  </a:lnTo>
                  <a:lnTo>
                    <a:pt x="6096000" y="152400"/>
                  </a:lnTo>
                  <a:lnTo>
                    <a:pt x="6103769" y="104231"/>
                  </a:lnTo>
                  <a:lnTo>
                    <a:pt x="6125405" y="62396"/>
                  </a:lnTo>
                  <a:lnTo>
                    <a:pt x="6158396" y="29405"/>
                  </a:lnTo>
                  <a:lnTo>
                    <a:pt x="6200231" y="7769"/>
                  </a:lnTo>
                  <a:lnTo>
                    <a:pt x="6248400" y="0"/>
                  </a:lnTo>
                  <a:lnTo>
                    <a:pt x="6296568" y="7769"/>
                  </a:lnTo>
                  <a:lnTo>
                    <a:pt x="6338403" y="29405"/>
                  </a:lnTo>
                  <a:lnTo>
                    <a:pt x="6371394" y="62396"/>
                  </a:lnTo>
                  <a:lnTo>
                    <a:pt x="6393030" y="104231"/>
                  </a:lnTo>
                  <a:lnTo>
                    <a:pt x="6400800" y="152400"/>
                  </a:lnTo>
                  <a:lnTo>
                    <a:pt x="6400800" y="1981200"/>
                  </a:lnTo>
                  <a:lnTo>
                    <a:pt x="6393030" y="2029368"/>
                  </a:lnTo>
                  <a:lnTo>
                    <a:pt x="6371394" y="2071203"/>
                  </a:lnTo>
                  <a:lnTo>
                    <a:pt x="6338403" y="2104194"/>
                  </a:lnTo>
                  <a:lnTo>
                    <a:pt x="6296568" y="2125830"/>
                  </a:lnTo>
                  <a:lnTo>
                    <a:pt x="62484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400800" h="2438400">
                  <a:moveTo>
                    <a:pt x="6096000" y="304800"/>
                  </a:moveTo>
                  <a:lnTo>
                    <a:pt x="6248400" y="304800"/>
                  </a:lnTo>
                  <a:lnTo>
                    <a:pt x="6296568" y="297030"/>
                  </a:lnTo>
                  <a:lnTo>
                    <a:pt x="6338403" y="275394"/>
                  </a:lnTo>
                  <a:lnTo>
                    <a:pt x="6371394" y="242403"/>
                  </a:lnTo>
                  <a:lnTo>
                    <a:pt x="6393030" y="200568"/>
                  </a:lnTo>
                  <a:lnTo>
                    <a:pt x="6400800" y="1524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32" name="object 7"/>
            <p:cNvSpPr>
              <a:spLocks noChangeArrowheads="1"/>
            </p:cNvSpPr>
            <p:nvPr/>
          </p:nvSpPr>
          <p:spPr bwMode="auto">
            <a:xfrm>
              <a:off x="7462837" y="1747837"/>
              <a:ext cx="161925" cy="1619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33" name="object 8"/>
            <p:cNvSpPr>
              <a:spLocks/>
            </p:cNvSpPr>
            <p:nvPr/>
          </p:nvSpPr>
          <p:spPr bwMode="auto">
            <a:xfrm>
              <a:off x="1371600" y="1981200"/>
              <a:ext cx="304800" cy="1752600"/>
            </a:xfrm>
            <a:custGeom>
              <a:avLst/>
              <a:gdLst>
                <a:gd name="T0" fmla="*/ 152400 w 304800"/>
                <a:gd name="T1" fmla="*/ 228600 h 1752600"/>
                <a:gd name="T2" fmla="*/ 152400 w 304800"/>
                <a:gd name="T3" fmla="*/ 76200 h 1752600"/>
                <a:gd name="T4" fmla="*/ 174717 w 304800"/>
                <a:gd name="T5" fmla="*/ 22317 h 1752600"/>
                <a:gd name="T6" fmla="*/ 228600 w 304800"/>
                <a:gd name="T7" fmla="*/ 0 h 1752600"/>
                <a:gd name="T8" fmla="*/ 258262 w 304800"/>
                <a:gd name="T9" fmla="*/ 5987 h 1752600"/>
                <a:gd name="T10" fmla="*/ 282482 w 304800"/>
                <a:gd name="T11" fmla="*/ 22317 h 1752600"/>
                <a:gd name="T12" fmla="*/ 298812 w 304800"/>
                <a:gd name="T13" fmla="*/ 46537 h 1752600"/>
                <a:gd name="T14" fmla="*/ 304800 w 304800"/>
                <a:gd name="T15" fmla="*/ 76200 h 1752600"/>
                <a:gd name="T16" fmla="*/ 297030 w 304800"/>
                <a:gd name="T17" fmla="*/ 124368 h 1752600"/>
                <a:gd name="T18" fmla="*/ 275394 w 304800"/>
                <a:gd name="T19" fmla="*/ 166203 h 1752600"/>
                <a:gd name="T20" fmla="*/ 242403 w 304800"/>
                <a:gd name="T21" fmla="*/ 199194 h 1752600"/>
                <a:gd name="T22" fmla="*/ 200568 w 304800"/>
                <a:gd name="T23" fmla="*/ 220830 h 1752600"/>
                <a:gd name="T24" fmla="*/ 152400 w 304800"/>
                <a:gd name="T25" fmla="*/ 228600 h 1752600"/>
                <a:gd name="T26" fmla="*/ 104231 w 304800"/>
                <a:gd name="T27" fmla="*/ 220830 h 1752600"/>
                <a:gd name="T28" fmla="*/ 62396 w 304800"/>
                <a:gd name="T29" fmla="*/ 199194 h 1752600"/>
                <a:gd name="T30" fmla="*/ 29405 w 304800"/>
                <a:gd name="T31" fmla="*/ 166203 h 1752600"/>
                <a:gd name="T32" fmla="*/ 7769 w 304800"/>
                <a:gd name="T33" fmla="*/ 124368 h 1752600"/>
                <a:gd name="T34" fmla="*/ 0 w 304800"/>
                <a:gd name="T35" fmla="*/ 76200 h 1752600"/>
                <a:gd name="T36" fmla="*/ 304800 w 304800"/>
                <a:gd name="T37" fmla="*/ 76200 h 1752600"/>
                <a:gd name="T38" fmla="*/ 304800 w 304800"/>
                <a:gd name="T39" fmla="*/ 1752600 h 175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610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1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1220" y="942816"/>
            <a:ext cx="2845296" cy="903824"/>
          </a:xfrm>
          <a:prstGeom prst="rect">
            <a:avLst/>
          </a:prstGeom>
        </p:spPr>
        <p:txBody>
          <a:bodyPr lIns="0" tIns="6083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461040" eaLnBrk="0" fontAlgn="base" hangingPunct="0">
              <a:lnSpc>
                <a:spcPts val="1840"/>
              </a:lnSpc>
              <a:spcBef>
                <a:spcPts val="50"/>
              </a:spcBef>
              <a:spcAft>
                <a:spcPct val="0"/>
              </a:spcAft>
            </a:pPr>
            <a:r>
              <a:rPr lang="en-US" sz="1613" b="1" i="1">
                <a:solidFill>
                  <a:srgbClr val="CC0000"/>
                </a:solidFill>
                <a:cs typeface="Times New Roman" pitchFamily="18" charset="0"/>
              </a:rPr>
              <a:t>Overlapping subproblems</a:t>
            </a:r>
            <a:endParaRPr lang="en-US" sz="1613">
              <a:solidFill>
                <a:srgbClr val="000000"/>
              </a:solidFill>
              <a:cs typeface="Times New Roman" pitchFamily="18" charset="0"/>
            </a:endParaRPr>
          </a:p>
          <a:p>
            <a:pPr algn="ctr" defTabSz="461040" eaLnBrk="0" fontAlgn="base" hangingPunct="0">
              <a:lnSpc>
                <a:spcPts val="1746"/>
              </a:lnSpc>
              <a:spcBef>
                <a:spcPts val="120"/>
              </a:spcBef>
              <a:spcAft>
                <a:spcPct val="0"/>
              </a:spcAft>
            </a:pPr>
            <a:r>
              <a:rPr lang="en-US" sz="1613" i="1">
                <a:solidFill>
                  <a:srgbClr val="000000"/>
                </a:solidFill>
                <a:cs typeface="Times New Roman" pitchFamily="18" charset="0"/>
              </a:rPr>
              <a:t>A recursive solution contains a  “small” number of distinct  subproblems repeated many times.</a:t>
            </a:r>
            <a:endParaRPr lang="en-US" sz="1613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602" y="3290286"/>
            <a:ext cx="282528" cy="10259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03" defTabSz="461040" eaLnBrk="0" fontAlgn="base" hangingPunct="0">
              <a:lnSpc>
                <a:spcPts val="81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706" spc="-3" dirty="0">
                <a:solidFill>
                  <a:srgbClr val="000000"/>
                </a:solidFill>
                <a:latin typeface="Times New Roman"/>
                <a:cs typeface="Times New Roman"/>
              </a:rPr>
              <a:t>L15.23</a:t>
            </a:r>
            <a:endParaRPr sz="706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7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3714" y="1195180"/>
            <a:ext cx="3908646" cy="614929"/>
          </a:xfrm>
        </p:spPr>
        <p:txBody>
          <a:bodyPr/>
          <a:lstStyle/>
          <a:p>
            <a:r>
              <a:rPr lang="en-US" sz="1998" dirty="0">
                <a:solidFill>
                  <a:srgbClr val="7030A0"/>
                </a:solidFill>
                <a:latin typeface="+mj-lt"/>
              </a:rPr>
              <a:t>Rod Cutting Problem using Dynamic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25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086" y="219549"/>
            <a:ext cx="2858731" cy="650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1209" dirty="0">
                <a:solidFill>
                  <a:prstClr val="black"/>
                </a:solidFill>
                <a:latin typeface="Calibri"/>
              </a:rPr>
              <a:t>Example: </a:t>
            </a:r>
            <a:r>
              <a:rPr lang="en-US" sz="1209" b="1" dirty="0">
                <a:solidFill>
                  <a:prstClr val="black"/>
                </a:solidFill>
                <a:latin typeface="Calibri"/>
              </a:rPr>
              <a:t>rod cutting</a:t>
            </a:r>
          </a:p>
          <a:p>
            <a:pPr defTabSz="913644"/>
            <a:endParaRPr lang="en-US" sz="1209" b="1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1209" dirty="0">
                <a:solidFill>
                  <a:prstClr val="black"/>
                </a:solidFill>
                <a:latin typeface="Calibri"/>
              </a:rPr>
              <a:t>We are given prices </a:t>
            </a:r>
            <a:r>
              <a:rPr lang="en-US" sz="1209" i="1" dirty="0">
                <a:solidFill>
                  <a:prstClr val="black"/>
                </a:solidFill>
                <a:latin typeface="Times"/>
                <a:cs typeface="Times"/>
              </a:rPr>
              <a:t>p</a:t>
            </a:r>
            <a:r>
              <a:rPr lang="en-US" sz="1209" i="1" baseline="-25000" dirty="0">
                <a:solidFill>
                  <a:prstClr val="black"/>
                </a:solidFill>
                <a:latin typeface="Times"/>
                <a:cs typeface="Times"/>
              </a:rPr>
              <a:t>i</a:t>
            </a:r>
            <a:r>
              <a:rPr lang="en-US" sz="1209" dirty="0">
                <a:solidFill>
                  <a:prstClr val="black"/>
                </a:solidFill>
                <a:latin typeface="Calibri"/>
              </a:rPr>
              <a:t> and rods of length </a:t>
            </a:r>
            <a:r>
              <a:rPr lang="en-US" sz="1209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r>
              <a:rPr lang="en-US" sz="1209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135" y="995722"/>
            <a:ext cx="3291262" cy="475710"/>
            <a:chOff x="752463" y="1970501"/>
            <a:chExt cx="6534119" cy="944424"/>
          </a:xfrm>
        </p:grpSpPr>
        <p:sp>
          <p:nvSpPr>
            <p:cNvPr id="7" name="TextBox 6"/>
            <p:cNvSpPr txBox="1"/>
            <p:nvPr/>
          </p:nvSpPr>
          <p:spPr>
            <a:xfrm>
              <a:off x="752463" y="1970501"/>
              <a:ext cx="6529457" cy="922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length </a:t>
              </a:r>
              <a:r>
                <a:rPr lang="en-US" sz="1209" i="1" dirty="0" err="1">
                  <a:solidFill>
                    <a:prstClr val="black"/>
                  </a:solidFill>
                  <a:latin typeface="Times"/>
                  <a:cs typeface="Times"/>
                </a:rPr>
                <a:t>i</a:t>
              </a:r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     1     2     3     4     5     6     7     8     9     10</a:t>
              </a:r>
            </a:p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price </a:t>
              </a:r>
              <a:r>
                <a:rPr lang="en-US" sz="1209" i="1" dirty="0">
                  <a:solidFill>
                    <a:prstClr val="black"/>
                  </a:solidFill>
                  <a:latin typeface="Times"/>
                  <a:cs typeface="Times"/>
                </a:rPr>
                <a:t>p</a:t>
              </a:r>
              <a:r>
                <a:rPr lang="en-US" sz="1209" i="1" baseline="-25000" dirty="0">
                  <a:solidFill>
                    <a:prstClr val="black"/>
                  </a:solidFill>
                  <a:latin typeface="Times"/>
                  <a:cs typeface="Times"/>
                </a:rPr>
                <a:t>i</a:t>
              </a:r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4484" y="2362199"/>
              <a:ext cx="5242098" cy="552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1     5     8     9    10  17   17   20   24    30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52463" y="2404534"/>
              <a:ext cx="6338295" cy="2380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47335" y="2082799"/>
              <a:ext cx="4157" cy="69329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ject 2"/>
          <p:cNvSpPr txBox="1">
            <a:spLocks/>
          </p:cNvSpPr>
          <p:nvPr/>
        </p:nvSpPr>
        <p:spPr>
          <a:xfrm>
            <a:off x="156735" y="1588"/>
            <a:ext cx="3594787" cy="232612"/>
          </a:xfrm>
          <a:prstGeom prst="rect">
            <a:avLst/>
          </a:prstGeom>
        </p:spPr>
        <p:txBody>
          <a:bodyPr vert="horz" wrap="square" lIns="0" tIns="17129" rIns="0" bIns="0" rtlCol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M Sans 12"/>
                <a:ea typeface="+mj-ea"/>
                <a:cs typeface="LM Sans 12"/>
              </a:defRPr>
            </a:lvl1pPr>
          </a:lstStyle>
          <a:p>
            <a:pPr marL="12690" defTabSz="913644">
              <a:spcBef>
                <a:spcPts val="135"/>
              </a:spcBef>
            </a:pPr>
            <a:r>
              <a:rPr lang="en-US" sz="1399" b="1" kern="0" spc="15" dirty="0">
                <a:solidFill>
                  <a:prstClr val="white"/>
                </a:solidFill>
              </a:rPr>
              <a:t>Rod Cutting</a:t>
            </a:r>
            <a:endParaRPr lang="en-US" sz="1399" b="1" kern="0" spc="1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782697"/>
            <a:ext cx="4766113" cy="11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1210" b="1" dirty="0">
                <a:solidFill>
                  <a:prstClr val="black"/>
                </a:solidFill>
                <a:latin typeface="Calibri"/>
              </a:rPr>
              <a:t>Question: </a:t>
            </a:r>
            <a:r>
              <a:rPr lang="en-US" sz="1210" dirty="0">
                <a:solidFill>
                  <a:prstClr val="black"/>
                </a:solidFill>
                <a:latin typeface="Calibri"/>
              </a:rPr>
              <a:t>We are given a rod of length </a:t>
            </a:r>
            <a:r>
              <a:rPr lang="en-US" sz="1210" i="1" dirty="0">
                <a:solidFill>
                  <a:prstClr val="black"/>
                </a:solidFill>
                <a:latin typeface="Times"/>
                <a:cs typeface="Times"/>
              </a:rPr>
              <a:t>n</a:t>
            </a:r>
            <a:r>
              <a:rPr lang="en-US" sz="1210" dirty="0">
                <a:solidFill>
                  <a:prstClr val="black"/>
                </a:solidFill>
                <a:latin typeface="Calibri"/>
              </a:rPr>
              <a:t>, and want to </a:t>
            </a:r>
            <a:r>
              <a:rPr lang="en-US" sz="1210" dirty="0">
                <a:solidFill>
                  <a:srgbClr val="FF0000"/>
                </a:solidFill>
                <a:latin typeface="Calibri"/>
              </a:rPr>
              <a:t>maximize</a:t>
            </a:r>
          </a:p>
          <a:p>
            <a:pPr defTabSz="913644"/>
            <a:r>
              <a:rPr lang="en-US" sz="1210" dirty="0">
                <a:solidFill>
                  <a:prstClr val="black"/>
                </a:solidFill>
                <a:latin typeface="Calibri"/>
              </a:rPr>
              <a:t> revenue, by cutting up the rod into pieces and selling each of the pieces.</a:t>
            </a:r>
          </a:p>
          <a:p>
            <a:pPr defTabSz="913644"/>
            <a:endParaRPr lang="en-US" sz="1210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1210" b="1" dirty="0">
                <a:solidFill>
                  <a:prstClr val="black"/>
                </a:solidFill>
                <a:latin typeface="Calibri"/>
              </a:rPr>
              <a:t>Example:</a:t>
            </a:r>
            <a:r>
              <a:rPr lang="en-US" sz="1210" dirty="0">
                <a:solidFill>
                  <a:prstClr val="black"/>
                </a:solidFill>
                <a:latin typeface="Calibri"/>
              </a:rPr>
              <a:t> we are given a 4 inches rod. Best solution to cut up? We’ll first</a:t>
            </a:r>
          </a:p>
          <a:p>
            <a:pPr defTabSz="913644"/>
            <a:r>
              <a:rPr lang="en-US" sz="1210" dirty="0">
                <a:solidFill>
                  <a:prstClr val="black"/>
                </a:solidFill>
                <a:latin typeface="Calibri"/>
              </a:rPr>
              <a:t> list the solutions: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26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390" y="294512"/>
            <a:ext cx="3655383" cy="274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We’ll first list the solutions: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b="1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b="1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b="1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b="1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1.)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Cut into 2 pieces of length 2:</a:t>
            </a: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2.)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Cut into 4 pieces of length 1:</a:t>
            </a: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3-4.)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Cut into 2 pieces of length 1 and 3 (3 and 1):</a:t>
            </a: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5.)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Keep length 4:</a:t>
            </a: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6-8.)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Cut into 3 pieces, length 1, 1 and 2 (and all the different orders)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Total: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8 cases for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 = 4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=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2</a:t>
            </a:r>
            <a:r>
              <a:rPr lang="en-US" sz="907" i="1" baseline="30000" dirty="0">
                <a:solidFill>
                  <a:prstClr val="black"/>
                </a:solidFill>
                <a:latin typeface="Times"/>
                <a:cs typeface="Times"/>
              </a:rPr>
              <a:t>n-1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). We can slightly reduce by always requiring cuts in non-decreasing order. </a:t>
            </a:r>
            <a:r>
              <a:rPr lang="en-US" sz="907" dirty="0">
                <a:solidFill>
                  <a:srgbClr val="FF0000"/>
                </a:solidFill>
                <a:latin typeface="Calibri"/>
              </a:rPr>
              <a:t>But still a lot! 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  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035328" y="1126901"/>
          <a:ext cx="845985" cy="14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1218960" imgH="215640" progId="Equation.3">
                  <p:embed/>
                </p:oleObj>
              </mc:Choice>
              <mc:Fallback>
                <p:oleObj name="Equation" r:id="rId4" imgW="1218960" imgH="215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5328" y="1126901"/>
                        <a:ext cx="845985" cy="14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3340" y="456355"/>
            <a:ext cx="3291262" cy="475710"/>
            <a:chOff x="752463" y="1970501"/>
            <a:chExt cx="6534119" cy="944424"/>
          </a:xfrm>
        </p:grpSpPr>
        <p:sp>
          <p:nvSpPr>
            <p:cNvPr id="9" name="TextBox 8"/>
            <p:cNvSpPr txBox="1"/>
            <p:nvPr/>
          </p:nvSpPr>
          <p:spPr>
            <a:xfrm>
              <a:off x="752463" y="1970501"/>
              <a:ext cx="6529457" cy="922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length </a:t>
              </a:r>
              <a:r>
                <a:rPr lang="en-US" sz="1209" i="1" dirty="0" err="1">
                  <a:solidFill>
                    <a:prstClr val="black"/>
                  </a:solidFill>
                  <a:latin typeface="Times"/>
                  <a:cs typeface="Times"/>
                </a:rPr>
                <a:t>i</a:t>
              </a:r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     1     2     3     4     5     6     7     8     9     10</a:t>
              </a:r>
            </a:p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price </a:t>
              </a:r>
              <a:r>
                <a:rPr lang="en-US" sz="1209" i="1" dirty="0">
                  <a:solidFill>
                    <a:prstClr val="black"/>
                  </a:solidFill>
                  <a:latin typeface="Times"/>
                  <a:cs typeface="Times"/>
                </a:rPr>
                <a:t>p</a:t>
              </a:r>
              <a:r>
                <a:rPr lang="en-US" sz="1209" i="1" baseline="-25000" dirty="0">
                  <a:solidFill>
                    <a:prstClr val="black"/>
                  </a:solidFill>
                  <a:latin typeface="Times"/>
                  <a:cs typeface="Times"/>
                </a:rPr>
                <a:t>i</a:t>
              </a:r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4484" y="2362199"/>
              <a:ext cx="5242098" cy="552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644"/>
              <a:r>
                <a:rPr lang="en-US" sz="1209" dirty="0">
                  <a:solidFill>
                    <a:prstClr val="black"/>
                  </a:solidFill>
                  <a:latin typeface="Calibri"/>
                </a:rPr>
                <a:t>1     5     8     9    10  17   17   20   24    30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752463" y="2404534"/>
              <a:ext cx="6338295" cy="2380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47335" y="2082799"/>
              <a:ext cx="4157" cy="69329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022522" y="1267765"/>
          <a:ext cx="1392634" cy="14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2006280" imgH="215640" progId="Equation.3">
                  <p:embed/>
                </p:oleObj>
              </mc:Choice>
              <mc:Fallback>
                <p:oleObj name="Equation" r:id="rId6" imgW="2006280" imgH="215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2522" y="1267765"/>
                        <a:ext cx="1392634" cy="14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564368" y="1435041"/>
          <a:ext cx="748341" cy="15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1079280" imgH="228600" progId="Equation.3">
                  <p:embed/>
                </p:oleObj>
              </mc:Choice>
              <mc:Fallback>
                <p:oleObj name="Equation" r:id="rId8" imgW="107928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64368" y="1435041"/>
                        <a:ext cx="748341" cy="157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724097" y="1389420"/>
          <a:ext cx="749141" cy="15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0" imgW="1079280" imgH="228600" progId="Equation.3">
                  <p:embed/>
                </p:oleObj>
              </mc:Choice>
              <mc:Fallback>
                <p:oleObj name="Equation" r:id="rId10" imgW="107928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24097" y="1389420"/>
                        <a:ext cx="749141" cy="15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260069" y="1573516"/>
          <a:ext cx="290265" cy="14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2" imgW="419100" imgH="203200" progId="Equation.3">
                  <p:embed/>
                </p:oleObj>
              </mc:Choice>
              <mc:Fallback>
                <p:oleObj name="Equation" r:id="rId12" imgW="419100" imgH="203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60069" y="1573516"/>
                        <a:ext cx="290265" cy="14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734734" y="2040917"/>
          <a:ext cx="688314" cy="14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4" imgW="990360" imgH="215640" progId="Equation.3">
                  <p:embed/>
                </p:oleObj>
              </mc:Choice>
              <mc:Fallback>
                <p:oleObj name="Equation" r:id="rId14" imgW="990360" imgH="215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4734" y="2040917"/>
                        <a:ext cx="688314" cy="14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659156" y="2020107"/>
          <a:ext cx="687513" cy="14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6" imgW="990360" imgH="215640" progId="Equation.3">
                  <p:embed/>
                </p:oleObj>
              </mc:Choice>
              <mc:Fallback>
                <p:oleObj name="Equation" r:id="rId16" imgW="990360" imgH="2156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9156" y="2020107"/>
                        <a:ext cx="687513" cy="148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565969" y="2000899"/>
          <a:ext cx="688314" cy="14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8" imgW="990360" imgH="215640" progId="Equation.3">
                  <p:embed/>
                </p:oleObj>
              </mc:Choice>
              <mc:Fallback>
                <p:oleObj name="Equation" r:id="rId18" imgW="990360" imgH="215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65969" y="2000899"/>
                        <a:ext cx="688314" cy="14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588" y="2625691"/>
            <a:ext cx="878530" cy="6266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634" y="-67367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27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46" y="2625691"/>
            <a:ext cx="2953049" cy="6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632" y="278858"/>
            <a:ext cx="3966166" cy="79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We’ve computed a brute force solution; all possibilities for this simple small example. </a:t>
            </a:r>
            <a:r>
              <a:rPr lang="en-US" sz="907" dirty="0">
                <a:solidFill>
                  <a:srgbClr val="FF0000"/>
                </a:solidFill>
                <a:latin typeface="Calibri"/>
              </a:rPr>
              <a:t>But we want more optimal solution!</a:t>
            </a:r>
          </a:p>
          <a:p>
            <a:pPr defTabSz="913644"/>
            <a:endParaRPr lang="en-US" sz="907" dirty="0">
              <a:solidFill>
                <a:srgbClr val="FF0000"/>
              </a:solidFill>
              <a:latin typeface="Calibri"/>
            </a:endParaRPr>
          </a:p>
          <a:p>
            <a:pPr defTabSz="913644"/>
            <a:endParaRPr lang="en-US" sz="907" dirty="0">
              <a:solidFill>
                <a:srgbClr val="FF0000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One solution: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849" y="1052289"/>
            <a:ext cx="238823" cy="157794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6672" y="1052289"/>
            <a:ext cx="1757055" cy="157794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026" y="1028313"/>
            <a:ext cx="149264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endParaRPr lang="en-US" sz="907" i="1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1156" y="1028313"/>
            <a:ext cx="479779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endParaRPr lang="en-US" sz="907" i="1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8582" y="818367"/>
            <a:ext cx="1042273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 err="1">
                <a:solidFill>
                  <a:prstClr val="black"/>
                </a:solidFill>
                <a:latin typeface="Calibri"/>
              </a:rPr>
              <a:t>recurse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on further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559" y="1385572"/>
            <a:ext cx="3890809" cy="1302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What are we doing?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- Cut rod into length </a:t>
            </a:r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marL="143956" indent="-143956" defTabSz="913644">
              <a:buFontTx/>
              <a:buChar char="-"/>
            </a:pPr>
            <a:r>
              <a:rPr lang="en-US" sz="907" dirty="0">
                <a:solidFill>
                  <a:prstClr val="black"/>
                </a:solidFill>
                <a:latin typeface="Calibri"/>
              </a:rPr>
              <a:t>Only remainder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can be further cut (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recursed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43956" indent="-143956" defTabSz="913644">
              <a:buFontTx/>
              <a:buChar char="-"/>
            </a:pPr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We need to define: 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a.) </a:t>
            </a:r>
            <a:r>
              <a:rPr lang="en-US" sz="907" b="1" dirty="0">
                <a:solidFill>
                  <a:prstClr val="black"/>
                </a:solidFill>
                <a:latin typeface="Calibri"/>
              </a:rPr>
              <a:t>Maximum revenue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for log of size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907" b="1" i="1" dirty="0" err="1">
                <a:solidFill>
                  <a:prstClr val="black"/>
                </a:solidFill>
                <a:latin typeface="Calibri"/>
              </a:rPr>
              <a:t>r</a:t>
            </a:r>
            <a:r>
              <a:rPr lang="en-US" sz="907" b="1" i="1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907" i="1" baseline="-25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(that is the solution we want to find)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3644"/>
            <a:endParaRPr lang="en-US" sz="907" i="1" baseline="-25000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b.) </a:t>
            </a:r>
            <a:r>
              <a:rPr lang="en-US" sz="907" b="1" dirty="0">
                <a:solidFill>
                  <a:prstClr val="black"/>
                </a:solidFill>
                <a:latin typeface="Calibri"/>
              </a:rPr>
              <a:t>Revenue (price)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for single log of length 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907" b="1" i="1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sz="907" b="1" i="1" baseline="-25000" dirty="0">
                <a:solidFill>
                  <a:prstClr val="black"/>
                </a:solidFill>
                <a:latin typeface="Calibri"/>
              </a:rPr>
              <a:t>i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27" y="-73371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28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9025" y="764942"/>
            <a:ext cx="238823" cy="157794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848" y="764942"/>
            <a:ext cx="1757055" cy="157794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203" y="740966"/>
            <a:ext cx="149264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endParaRPr lang="en-US" sz="907" i="1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332" y="740966"/>
            <a:ext cx="479779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Times"/>
                <a:cs typeface="Times"/>
              </a:rPr>
              <a:t>i</a:t>
            </a:r>
            <a:endParaRPr lang="en-US" sz="907" i="1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9760" y="531021"/>
            <a:ext cx="1042273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 err="1">
                <a:solidFill>
                  <a:prstClr val="black"/>
                </a:solidFill>
                <a:latin typeface="Calibri"/>
              </a:rPr>
              <a:t>recurse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on further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357" y="309318"/>
            <a:ext cx="2214068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Example: If we cut log into length 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026" y="1267773"/>
            <a:ext cx="958917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Revenue: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sz="907" i="1" baseline="-25000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 + 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r</a:t>
            </a:r>
            <a:r>
              <a:rPr lang="en-US" sz="907" i="1" baseline="-25000" dirty="0" err="1">
                <a:solidFill>
                  <a:prstClr val="black"/>
                </a:solidFill>
                <a:latin typeface="Calibri"/>
              </a:rPr>
              <a:t>n-i</a:t>
            </a:r>
            <a:endParaRPr lang="en-US" sz="907" i="1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2551" y="1268410"/>
            <a:ext cx="1651414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Can be seen by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recursing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on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n-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i</a:t>
            </a:r>
            <a:endParaRPr lang="en-US" sz="907" i="1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260" y="1677820"/>
            <a:ext cx="1401346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What are we going to do?</a:t>
            </a:r>
            <a:endParaRPr lang="en-US" sz="907" i="1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556" y="1989143"/>
            <a:ext cx="1917513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There are many possible choices of </a:t>
            </a:r>
            <a:r>
              <a:rPr lang="en-US" sz="907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:</a:t>
            </a:r>
            <a:endParaRPr lang="en-US" sz="907" i="1" baseline="-25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992452" y="2260216"/>
          <a:ext cx="861192" cy="65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244520" imgH="939600" progId="Equation.3">
                  <p:embed/>
                </p:oleObj>
              </mc:Choice>
              <mc:Fallback>
                <p:oleObj name="Equation" r:id="rId4" imgW="1244520" imgH="939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452" y="2260216"/>
                        <a:ext cx="861192" cy="651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8904" y="-72284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29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3670" y="155258"/>
            <a:ext cx="4341178" cy="2996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1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9336" y="982834"/>
            <a:ext cx="3825086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>
              <a:defRPr sz="2400" b="1">
                <a:solidFill>
                  <a:srgbClr val="063DE8"/>
                </a:solidFill>
                <a:latin typeface="Arial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</a:defRPr>
            </a:lvl3pPr>
            <a:lvl4pPr>
              <a:defRPr b="1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The Fibonacci numbers are a series of numbers as follows: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21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fib(1) = 1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fib(2) = 1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fib(3) = 2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fib(4) = 3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fib(5) = 5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 dirty="0">
                <a:solidFill>
                  <a:srgbClr val="000000"/>
                </a:solidFill>
                <a:latin typeface="Times New Roman" pitchFamily="18" charset="0"/>
              </a:rPr>
              <a:t>...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83030" y="1461453"/>
            <a:ext cx="2266633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>
              <a:defRPr sz="2400" b="1">
                <a:solidFill>
                  <a:srgbClr val="063DE8"/>
                </a:solidFill>
                <a:latin typeface="Arial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</a:defRPr>
            </a:lvl3pPr>
            <a:lvl4pPr>
              <a:defRPr b="1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6104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en-US" sz="1210" b="0">
              <a:solidFill>
                <a:srgbClr val="000000"/>
              </a:solidFill>
              <a:latin typeface="Times New Roman" pitchFamily="18" charset="0"/>
            </a:endParaRPr>
          </a:p>
          <a:p>
            <a:pPr defTabSz="46104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fib(n) =</a:t>
            </a:r>
          </a:p>
          <a:p>
            <a:pPr defTabSz="46104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en-US" sz="121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1997710" y="1615123"/>
            <a:ext cx="192088" cy="46101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1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28215" y="1615123"/>
            <a:ext cx="1742785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>
              <a:defRPr sz="2400" b="1">
                <a:solidFill>
                  <a:srgbClr val="063DE8"/>
                </a:solidFill>
                <a:latin typeface="Arial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</a:defRPr>
            </a:lvl3pPr>
            <a:lvl4pPr>
              <a:defRPr b="1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1,                         n &lt;= 2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fib(n-1) + fib(n-2),  n &gt; 2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45758" y="385763"/>
            <a:ext cx="391858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610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866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Recursive Definition</a:t>
            </a:r>
            <a:r>
              <a:rPr lang="en-GB" sz="1866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GB" sz="1866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sz="1866" b="1" dirty="0">
                <a:solidFill>
                  <a:srgbClr val="000000"/>
                </a:solidFill>
                <a:latin typeface="Times New Roman" pitchFamily="18" charset="0"/>
              </a:rPr>
              <a:t>of the Fibonacci Numbers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21447" y="2421890"/>
            <a:ext cx="1261884" cy="65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>
              <a:defRPr sz="2400" b="1">
                <a:solidFill>
                  <a:srgbClr val="063DE8"/>
                </a:solidFill>
                <a:latin typeface="Arial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</a:defRPr>
            </a:lvl3pPr>
            <a:lvl4pPr>
              <a:defRPr b="1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fib(3) = 1 + 1 = 2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fib(4) = 2 + 1 = 3</a:t>
            </a:r>
          </a:p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10" b="0">
                <a:solidFill>
                  <a:srgbClr val="000000"/>
                </a:solidFill>
                <a:latin typeface="Times New Roman" pitchFamily="18" charset="0"/>
              </a:rPr>
              <a:t>fib(5) = 2 + 3 = 5</a:t>
            </a:r>
            <a:endParaRPr lang="en-US" altLang="en-US" sz="121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865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8922" y="270510"/>
            <a:ext cx="2302936" cy="23192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Recursive (top-down) pseudo code:</a:t>
            </a:r>
          </a:p>
        </p:txBody>
      </p:sp>
      <p:pic>
        <p:nvPicPr>
          <p:cNvPr id="7" name="Picture 6" descr="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8" y="429644"/>
            <a:ext cx="2155804" cy="97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5" y="1389235"/>
            <a:ext cx="3898824" cy="9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Problem? </a:t>
            </a:r>
            <a:r>
              <a:rPr lang="en-US" sz="907" dirty="0">
                <a:solidFill>
                  <a:srgbClr val="FF0000"/>
                </a:solidFill>
                <a:latin typeface="Calibri"/>
              </a:rPr>
              <a:t>Slow runtime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(it’s essential brute force)!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But why? Cut-rod calls itself repeatedly with the same parameter values (tree):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8" descr="cutrodtre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1" y="1918784"/>
            <a:ext cx="1829554" cy="11325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12742" y="1918783"/>
            <a:ext cx="2165978" cy="1209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- Node label: size of the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called on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- many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subproblems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are called repeatedly</a:t>
            </a:r>
          </a:p>
          <a:p>
            <a:pPr defTabSz="913644"/>
            <a:r>
              <a:rPr lang="en-US" sz="907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907" dirty="0" err="1">
                <a:solidFill>
                  <a:srgbClr val="FF0000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srgbClr val="FF0000"/>
                </a:solidFill>
                <a:latin typeface="Calibri"/>
              </a:rPr>
              <a:t> overlap)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- Number of nodes exponential in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n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2</a:t>
            </a:r>
            <a:r>
              <a:rPr lang="en-US" sz="907" i="1" baseline="30000" dirty="0">
                <a:solidFill>
                  <a:prstClr val="black"/>
                </a:solidFill>
                <a:latin typeface="Times"/>
                <a:cs typeface="Times"/>
              </a:rPr>
              <a:t>n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). therefore exponential number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of calls. 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77" y="-50593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30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668" y="-53000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908" y="335820"/>
            <a:ext cx="4207915" cy="278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644"/>
            <a:r>
              <a:rPr lang="en-US" sz="1099" dirty="0">
                <a:solidFill>
                  <a:prstClr val="black"/>
                </a:solidFill>
                <a:latin typeface="Calibri"/>
              </a:rPr>
              <a:t>Therefore </a:t>
            </a:r>
            <a:r>
              <a:rPr lang="is-IS" sz="1099" dirty="0">
                <a:solidFill>
                  <a:prstClr val="black"/>
                </a:solidFill>
                <a:latin typeface="Calibri"/>
              </a:rPr>
              <a:t>… </a:t>
            </a:r>
            <a:r>
              <a:rPr lang="is-IS" sz="1099" dirty="0">
                <a:solidFill>
                  <a:srgbClr val="FF0000"/>
                </a:solidFill>
                <a:latin typeface="Calibri"/>
              </a:rPr>
              <a:t>Dynamic Programing Approach:</a:t>
            </a:r>
          </a:p>
          <a:p>
            <a:pPr algn="just" defTabSz="913644"/>
            <a:endParaRPr lang="is-IS" sz="1399" dirty="0">
              <a:solidFill>
                <a:prstClr val="black"/>
              </a:solidFill>
              <a:latin typeface="Calibri"/>
            </a:endParaRPr>
          </a:p>
          <a:p>
            <a:pPr marL="143956" indent="-143956" algn="just" defTabSz="913644">
              <a:buFont typeface="Arial"/>
              <a:buChar char="•"/>
            </a:pPr>
            <a:r>
              <a:rPr lang="en-US" sz="1199" dirty="0">
                <a:solidFill>
                  <a:prstClr val="black"/>
                </a:solidFill>
                <a:latin typeface="Calibri"/>
              </a:rPr>
              <a:t>Recursive solution is inefficient, since it repeatedly calculates a solution of the same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 (overlapping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).</a:t>
            </a:r>
          </a:p>
          <a:p>
            <a:pPr marL="143956" indent="-143956" algn="just" defTabSz="913644">
              <a:buFont typeface="Arial"/>
              <a:buChar char="•"/>
            </a:pPr>
            <a:r>
              <a:rPr lang="en-US" sz="1199" dirty="0">
                <a:solidFill>
                  <a:prstClr val="black"/>
                </a:solidFill>
                <a:latin typeface="Calibri"/>
              </a:rPr>
              <a:t>Instead, solve each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 only once AND save its solution. Next time we encounter the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 look it up in a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hashtable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 or an array (</a:t>
            </a:r>
            <a:r>
              <a:rPr lang="en-US" sz="1199" dirty="0" err="1">
                <a:solidFill>
                  <a:srgbClr val="FF0000"/>
                </a:solidFill>
                <a:latin typeface="Calibri"/>
              </a:rPr>
              <a:t>Memoization</a:t>
            </a:r>
            <a:r>
              <a:rPr lang="en-US" sz="1199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recursive top-down solution). </a:t>
            </a:r>
          </a:p>
          <a:p>
            <a:pPr marL="143956" indent="-143956" algn="just" defTabSz="913644">
              <a:buFont typeface="Arial"/>
              <a:buChar char="•"/>
            </a:pPr>
            <a:r>
              <a:rPr lang="en-US" sz="1199" dirty="0">
                <a:solidFill>
                  <a:prstClr val="black"/>
                </a:solidFill>
                <a:latin typeface="Calibri"/>
              </a:rPr>
              <a:t>We will also talk about a second solution where we  save the solution of </a:t>
            </a:r>
            <a:r>
              <a:rPr lang="en-US" sz="1199" dirty="0" err="1">
                <a:solidFill>
                  <a:prstClr val="black"/>
                </a:solidFill>
                <a:latin typeface="Calibri"/>
              </a:rPr>
              <a:t>subproblems</a:t>
            </a:r>
            <a:r>
              <a:rPr lang="en-US" sz="1199" dirty="0">
                <a:solidFill>
                  <a:prstClr val="black"/>
                </a:solidFill>
                <a:latin typeface="Calibri"/>
              </a:rPr>
              <a:t> of increasing size (i.e. in order) in an array. Each time we will fall back on solutions that we obtained in previous steps and stored in an array (bottom-up solution).</a:t>
            </a:r>
          </a:p>
          <a:p>
            <a:pPr defTabSz="913644"/>
            <a:endParaRPr lang="en-US" sz="907" dirty="0">
              <a:solidFill>
                <a:prstClr val="black"/>
              </a:solidFill>
              <a:latin typeface="Calibri"/>
            </a:endParaRPr>
          </a:p>
          <a:p>
            <a:pPr marL="143956" indent="-143956" defTabSz="913644">
              <a:buFont typeface="Arial"/>
              <a:buChar char="•"/>
            </a:pPr>
            <a:endParaRPr lang="en-US" sz="90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31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291" y="357144"/>
            <a:ext cx="3797065" cy="55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1209" dirty="0">
                <a:solidFill>
                  <a:prstClr val="black"/>
                </a:solidFill>
                <a:latin typeface="Calibri"/>
              </a:rPr>
              <a:t>Recursive top-down solution: </a:t>
            </a:r>
            <a:r>
              <a:rPr lang="en-US" sz="1209" b="1" dirty="0">
                <a:solidFill>
                  <a:prstClr val="black"/>
                </a:solidFill>
                <a:latin typeface="Calibri"/>
              </a:rPr>
              <a:t>Cut-Rod with </a:t>
            </a:r>
            <a:r>
              <a:rPr lang="en-US" sz="1209" b="1" dirty="0" err="1">
                <a:solidFill>
                  <a:prstClr val="black"/>
                </a:solidFill>
                <a:latin typeface="Calibri"/>
              </a:rPr>
              <a:t>Memoization</a:t>
            </a:r>
            <a:endParaRPr lang="en-US" sz="1209" b="1" dirty="0">
              <a:solidFill>
                <a:prstClr val="black"/>
              </a:solidFill>
              <a:latin typeface="Calibri"/>
            </a:endParaRPr>
          </a:p>
          <a:p>
            <a:pPr defTabSz="913644"/>
            <a:endParaRPr lang="en-US" sz="907" b="1" dirty="0">
              <a:solidFill>
                <a:prstClr val="black"/>
              </a:solidFill>
              <a:latin typeface="Calibri"/>
            </a:endParaRPr>
          </a:p>
          <a:p>
            <a:pPr marL="143956" indent="-143956" defTabSz="913644">
              <a:buFont typeface="Arial"/>
              <a:buChar char="•"/>
            </a:pPr>
            <a:r>
              <a:rPr lang="en-US" sz="907" b="1" dirty="0">
                <a:solidFill>
                  <a:prstClr val="black"/>
                </a:solidFill>
                <a:latin typeface="Calibri"/>
              </a:rPr>
              <a:t>Step 1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Initialization:</a:t>
            </a:r>
          </a:p>
        </p:txBody>
      </p:sp>
      <p:pic>
        <p:nvPicPr>
          <p:cNvPr id="3" name="Picture 2" descr="memo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5" y="903025"/>
            <a:ext cx="2143009" cy="742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7771" y="915098"/>
            <a:ext cx="3831829" cy="511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Creates array for holding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memoized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results, and initialized to minus infinity.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Then calls the main auxiliary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78" y="-100293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32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mocutrodaux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4" y="989384"/>
            <a:ext cx="3307271" cy="13369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334" y="328956"/>
            <a:ext cx="3793447" cy="511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44"/>
            <a:r>
              <a:rPr lang="en-US" sz="907" b="1" dirty="0">
                <a:solidFill>
                  <a:prstClr val="black"/>
                </a:solidFill>
                <a:latin typeface="Calibri"/>
              </a:rPr>
              <a:t>Step 2: 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The main auxiliary function, which goes through the lengths, computes answers to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subproblems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memoizes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if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not yet encountered: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78" y="-59952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33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232" y="250526"/>
            <a:ext cx="2747675" cy="27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1209" dirty="0">
                <a:solidFill>
                  <a:prstClr val="black"/>
                </a:solidFill>
                <a:latin typeface="Calibri"/>
              </a:rPr>
              <a:t>Bottom-up solution: </a:t>
            </a:r>
            <a:r>
              <a:rPr lang="en-US" sz="1209" b="1" dirty="0">
                <a:solidFill>
                  <a:prstClr val="black"/>
                </a:solidFill>
                <a:latin typeface="Calibri"/>
              </a:rPr>
              <a:t>Bottom Up Cut-Rod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938" y="723907"/>
            <a:ext cx="2363147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Each time we use previous values form arrays:</a:t>
            </a:r>
          </a:p>
        </p:txBody>
      </p:sp>
      <p:pic>
        <p:nvPicPr>
          <p:cNvPr id="3" name="Picture 2" descr="BootomUp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6" y="1037363"/>
            <a:ext cx="2405288" cy="1511431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2369021" y="1299641"/>
            <a:ext cx="72500" cy="260146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1521" y="1320965"/>
            <a:ext cx="2233304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Check if value already known or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memoized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976385" y="1615227"/>
            <a:ext cx="68234" cy="767646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826" y="1704787"/>
            <a:ext cx="1531188" cy="511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Compute maximum revenue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if it hasn’t already been 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computed. 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1785575" y="2382874"/>
            <a:ext cx="29853" cy="165920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5428" y="2343050"/>
            <a:ext cx="769763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Saving value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68" y="-67294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34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62" y="335820"/>
            <a:ext cx="2800767" cy="511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Run time: For bottom-up and top-down approach 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O(n</a:t>
            </a:r>
            <a:r>
              <a:rPr lang="en-US" sz="907" i="1" baseline="30000" dirty="0">
                <a:solidFill>
                  <a:prstClr val="black"/>
                </a:solidFill>
                <a:latin typeface="Times"/>
                <a:cs typeface="Times"/>
              </a:rPr>
              <a:t>2</a:t>
            </a:r>
            <a:r>
              <a:rPr lang="en-US" sz="907" i="1" dirty="0">
                <a:solidFill>
                  <a:prstClr val="black"/>
                </a:solidFill>
                <a:latin typeface="Times"/>
                <a:cs typeface="Times"/>
              </a:rPr>
              <a:t>)</a:t>
            </a:r>
          </a:p>
          <a:p>
            <a:pPr defTabSz="913644"/>
            <a:endParaRPr lang="en-US" sz="907" i="1" dirty="0">
              <a:solidFill>
                <a:prstClr val="black"/>
              </a:solidFill>
              <a:latin typeface="Times"/>
              <a:cs typeface="Times"/>
            </a:endParaRP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  <a:cs typeface="Times"/>
              </a:rPr>
              <a:t>Why (double nested loop)?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19" y="977540"/>
            <a:ext cx="3253962" cy="511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We can also view the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subproblems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encountered in graph form.</a:t>
            </a:r>
          </a:p>
          <a:p>
            <a:pPr marL="143956" indent="-143956" defTabSz="913644">
              <a:buFont typeface="Arial"/>
              <a:buChar char="•"/>
            </a:pPr>
            <a:r>
              <a:rPr lang="en-US" sz="907" dirty="0">
                <a:solidFill>
                  <a:prstClr val="black"/>
                </a:solidFill>
                <a:latin typeface="Calibri"/>
              </a:rPr>
              <a:t>We reduce the previous tree that included all the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subproblems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repeatedly</a:t>
            </a:r>
          </a:p>
        </p:txBody>
      </p:sp>
      <p:pic>
        <p:nvPicPr>
          <p:cNvPr id="8" name="Picture 7" descr="cutrodtre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8" y="1565235"/>
            <a:ext cx="1513967" cy="9372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074757" y="1892434"/>
            <a:ext cx="187647" cy="98088"/>
          </a:xfrm>
          <a:prstGeom prst="rightArrow">
            <a:avLst/>
          </a:prstGeom>
          <a:solidFill>
            <a:srgbClr val="F2F2F2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44"/>
            <a:endParaRPr lang="en-US" sz="907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ubproblemgraph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04" y="1376406"/>
            <a:ext cx="678087" cy="13049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0490" y="1442626"/>
            <a:ext cx="1667496" cy="10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956" indent="-143956" defTabSz="913644">
              <a:buFont typeface="Arial"/>
              <a:buChar char="•"/>
            </a:pPr>
            <a:r>
              <a:rPr lang="en-US" sz="907" dirty="0">
                <a:solidFill>
                  <a:prstClr val="black"/>
                </a:solidFill>
                <a:latin typeface="Calibri"/>
              </a:rPr>
              <a:t>each vertex represents </a:t>
            </a:r>
          </a:p>
          <a:p>
            <a:pPr defTabSz="913644"/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of a given size</a:t>
            </a:r>
          </a:p>
          <a:p>
            <a:pPr marL="143956" indent="-143956" defTabSz="913644">
              <a:buFont typeface="Arial"/>
              <a:buChar char="•"/>
            </a:pPr>
            <a:r>
              <a:rPr lang="en-US" sz="907" dirty="0">
                <a:solidFill>
                  <a:prstClr val="black"/>
                </a:solidFill>
                <a:latin typeface="Calibri"/>
              </a:rPr>
              <a:t>Vertex label: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size </a:t>
            </a:r>
          </a:p>
          <a:p>
            <a:pPr marL="143956" indent="-143956" defTabSz="913644">
              <a:buFont typeface="Arial"/>
              <a:buChar char="•"/>
            </a:pPr>
            <a:r>
              <a:rPr lang="en-US" sz="907" dirty="0">
                <a:solidFill>
                  <a:prstClr val="black"/>
                </a:solidFill>
                <a:latin typeface="Calibri"/>
              </a:rPr>
              <a:t>Edges from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to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y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: We need</a:t>
            </a:r>
          </a:p>
          <a:p>
            <a:pPr defTabSz="913644"/>
            <a:r>
              <a:rPr lang="en-US" sz="907" dirty="0">
                <a:solidFill>
                  <a:prstClr val="black"/>
                </a:solidFill>
                <a:latin typeface="Calibri"/>
              </a:rPr>
              <a:t>a solution for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7" dirty="0" smtClean="0">
                <a:solidFill>
                  <a:prstClr val="black"/>
                </a:solidFill>
                <a:latin typeface="Calibri"/>
              </a:rPr>
              <a:t>when solving </a:t>
            </a:r>
            <a:r>
              <a:rPr lang="en-US" sz="907" dirty="0" err="1">
                <a:solidFill>
                  <a:prstClr val="black"/>
                </a:solidFill>
                <a:latin typeface="Calibri"/>
              </a:rPr>
              <a:t>subproblem</a:t>
            </a:r>
            <a:r>
              <a:rPr lang="en-US" sz="907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7" i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78" y="-33174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35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673" y="331556"/>
            <a:ext cx="3965573" cy="2030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644"/>
            <a:r>
              <a:rPr lang="en-US" sz="1399" b="1" dirty="0">
                <a:solidFill>
                  <a:prstClr val="black"/>
                </a:solidFill>
                <a:latin typeface="Calibri"/>
              </a:rPr>
              <a:t>Run time: </a:t>
            </a:r>
            <a:r>
              <a:rPr lang="en-US" sz="1399" b="1" dirty="0">
                <a:solidFill>
                  <a:srgbClr val="FF0000"/>
                </a:solidFill>
                <a:latin typeface="Calibri"/>
              </a:rPr>
              <a:t>Can be seen as number of edges </a:t>
            </a:r>
            <a:r>
              <a:rPr lang="en-US" sz="1399" b="1" i="1" dirty="0">
                <a:solidFill>
                  <a:srgbClr val="FF0000"/>
                </a:solidFill>
                <a:latin typeface="Calibri"/>
                <a:cs typeface="Times"/>
              </a:rPr>
              <a:t>O(n</a:t>
            </a:r>
            <a:r>
              <a:rPr lang="en-US" sz="1399" b="1" i="1" baseline="30000" dirty="0">
                <a:solidFill>
                  <a:srgbClr val="FF0000"/>
                </a:solidFill>
                <a:latin typeface="Calibri"/>
                <a:cs typeface="Times"/>
              </a:rPr>
              <a:t>2</a:t>
            </a:r>
            <a:r>
              <a:rPr lang="en-US" sz="1399" b="1" i="1" dirty="0">
                <a:solidFill>
                  <a:srgbClr val="FF0000"/>
                </a:solidFill>
                <a:latin typeface="Calibri"/>
                <a:cs typeface="Times"/>
              </a:rPr>
              <a:t>)</a:t>
            </a:r>
          </a:p>
          <a:p>
            <a:pPr defTabSz="913644"/>
            <a:endParaRPr lang="en-US" sz="1399" i="1" dirty="0">
              <a:solidFill>
                <a:prstClr val="black"/>
              </a:solidFill>
              <a:latin typeface="Calibri"/>
              <a:cs typeface="Times"/>
            </a:endParaRP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Note: Run time is a combination of number of items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 in table </a:t>
            </a:r>
            <a:r>
              <a:rPr lang="en-US" sz="1399" i="1" dirty="0">
                <a:solidFill>
                  <a:prstClr val="black"/>
                </a:solidFill>
                <a:latin typeface="Calibri"/>
                <a:cs typeface="Times"/>
              </a:rPr>
              <a:t>(n)</a:t>
            </a:r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 and work per item </a:t>
            </a:r>
            <a:r>
              <a:rPr lang="en-US" sz="1399" i="1" dirty="0">
                <a:solidFill>
                  <a:prstClr val="black"/>
                </a:solidFill>
                <a:latin typeface="Calibri"/>
                <a:cs typeface="Times"/>
              </a:rPr>
              <a:t>(n)</a:t>
            </a:r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. 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The work per item because of the max operation 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(needed even if the table is filled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And we just take values from the table) 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is proportional to </a:t>
            </a:r>
            <a:r>
              <a:rPr lang="en-US" sz="1399" i="1" dirty="0">
                <a:solidFill>
                  <a:prstClr val="black"/>
                </a:solidFill>
                <a:latin typeface="Calibri"/>
                <a:cs typeface="Times"/>
              </a:rPr>
              <a:t>n</a:t>
            </a:r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 as in the number of edges </a:t>
            </a:r>
          </a:p>
          <a:p>
            <a:pPr defTabSz="913644"/>
            <a:r>
              <a:rPr lang="en-US" sz="1399" dirty="0">
                <a:solidFill>
                  <a:prstClr val="black"/>
                </a:solidFill>
                <a:latin typeface="Calibri"/>
                <a:cs typeface="Times"/>
              </a:rPr>
              <a:t>in graph.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408" y="-37438"/>
            <a:ext cx="134235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0" defTabSz="913644">
              <a:spcBef>
                <a:spcPts val="135"/>
              </a:spcBef>
            </a:pPr>
            <a:r>
              <a:rPr lang="en-US" sz="1798" b="1" kern="0" spc="15" dirty="0">
                <a:solidFill>
                  <a:prstClr val="white"/>
                </a:solidFill>
                <a:latin typeface="Calibri"/>
              </a:rPr>
              <a:t>Rod Cutting</a:t>
            </a:r>
            <a:endParaRPr lang="en-US" sz="1798" b="1" kern="0" spc="1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38069" defTabSz="913644">
              <a:lnSpc>
                <a:spcPts val="684"/>
              </a:lnSpc>
            </a:pPr>
            <a:fld id="{81D60167-4931-47E6-BA6A-407CBD079E47}" type="slidenum">
              <a:rPr lang="en-US" spc="-5">
                <a:solidFill>
                  <a:prstClr val="white"/>
                </a:solidFill>
              </a:rPr>
              <a:pPr marL="38069" defTabSz="913644">
                <a:lnSpc>
                  <a:spcPts val="684"/>
                </a:lnSpc>
              </a:pPr>
              <a:t>36</a:t>
            </a:fld>
            <a:r>
              <a:rPr lang="en-US" spc="-5">
                <a:solidFill>
                  <a:prstClr val="white"/>
                </a:solidFill>
              </a:rPr>
              <a:t> /</a:t>
            </a:r>
            <a:r>
              <a:rPr lang="en-US" spc="-70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27</a:t>
            </a:r>
            <a:endParaRPr lang="en-US" spc="-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" y="-3515"/>
            <a:ext cx="4300575" cy="50453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00" tIns="45700" rIns="91400" bIns="457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20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95" y="1195181"/>
            <a:ext cx="3912235" cy="1265127"/>
          </a:xfrm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15" dirty="0"/>
              <a:t>Introduction to Algorithms</a:t>
            </a:r>
          </a:p>
          <a:p>
            <a:pPr lvl="1"/>
            <a:r>
              <a:rPr lang="en-US" dirty="0" smtClean="0"/>
              <a:t>15.1 (Rod Cutting)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# </a:t>
            </a:r>
            <a:r>
              <a:rPr lang="en-US" dirty="0" smtClean="0"/>
              <a:t>15</a:t>
            </a:r>
          </a:p>
          <a:p>
            <a:pPr lvl="1"/>
            <a:r>
              <a:rPr lang="en-US" dirty="0"/>
              <a:t>Thomas 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/>
              <a:t>EXPONENTIAL — BAD!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616267"/>
            <a:ext cx="3188653" cy="259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7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47" y="220097"/>
            <a:ext cx="4341178" cy="34575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Recursive Definition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of the Fibonacci Numbers</a:t>
            </a:r>
            <a:br>
              <a:rPr lang="en-GB" dirty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72" y="1175723"/>
            <a:ext cx="2982158" cy="136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9428" y="731520"/>
            <a:ext cx="2996565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10" dirty="0">
                <a:solidFill>
                  <a:srgbClr val="000000"/>
                </a:solidFill>
                <a:latin typeface="Times New Roman" pitchFamily="18" charset="0"/>
              </a:rPr>
              <a:t>T(n) = T(n − 1) + T(n − 2) + O(1) </a:t>
            </a:r>
            <a:endParaRPr lang="en-US" sz="121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" y="116840"/>
            <a:ext cx="46101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54685"/>
            <a:ext cx="4610100" cy="24971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dirty="0" smtClean="0">
                <a:solidFill>
                  <a:srgbClr val="33CC33"/>
                </a:solidFill>
              </a:rPr>
              <a:t>Dynamic programming </a:t>
            </a:r>
            <a:r>
              <a:rPr lang="en-US" altLang="en-US" dirty="0" smtClean="0"/>
              <a:t>like the divide and conquer method, </a:t>
            </a:r>
            <a:r>
              <a:rPr lang="en-US" altLang="en-US" dirty="0" smtClean="0">
                <a:solidFill>
                  <a:srgbClr val="FF0000"/>
                </a:solidFill>
              </a:rPr>
              <a:t>solves problem by combining the solutions of sub problems</a:t>
            </a:r>
          </a:p>
          <a:p>
            <a:pPr eaLnBrk="1" hangingPunct="1">
              <a:lnSpc>
                <a:spcPct val="125000"/>
              </a:lnSpc>
            </a:pPr>
            <a:endParaRPr lang="en-US" altLang="en-US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>
                <a:solidFill>
                  <a:srgbClr val="CC00FF"/>
                </a:solidFill>
              </a:rPr>
              <a:t>Divide and conquer </a:t>
            </a:r>
            <a:r>
              <a:rPr lang="en-US" altLang="en-US" dirty="0" smtClean="0"/>
              <a:t>method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</a:rPr>
              <a:t>partition the problem into independent sub problems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solves the sub problems recursively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>
                <a:solidFill>
                  <a:srgbClr val="7030A0"/>
                </a:solidFill>
              </a:rPr>
              <a:t>combine their solutions to solve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7238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62597"/>
            <a:ext cx="4610100" cy="272764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Dynamic programming is applicable,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the sub-problems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independent, that is when sub-problems share sub sub-problems.</a:t>
            </a:r>
          </a:p>
          <a:p>
            <a:pPr eaLnBrk="1" hangingPunct="1">
              <a:defRPr/>
            </a:pPr>
            <a:endParaRPr lang="en-US" sz="1008" dirty="0"/>
          </a:p>
          <a:p>
            <a:pPr eaLnBrk="1" hangingPunct="1">
              <a:defRPr/>
            </a:pPr>
            <a:r>
              <a:rPr lang="en-US" dirty="0" smtClean="0"/>
              <a:t>It is making a set of choices to arrive at optimal solution.</a:t>
            </a:r>
          </a:p>
          <a:p>
            <a:pPr eaLnBrk="1" hangingPunct="1">
              <a:defRPr/>
            </a:pPr>
            <a:endParaRPr lang="en-US" sz="1008" dirty="0"/>
          </a:p>
          <a:p>
            <a:pPr eaLnBrk="1" hangingPunct="1">
              <a:defRPr/>
            </a:pPr>
            <a:r>
              <a:rPr lang="en-US" dirty="0" smtClean="0"/>
              <a:t>If sub-problems are not independent,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we have to further divide the problem.</a:t>
            </a:r>
          </a:p>
          <a:p>
            <a:pPr eaLnBrk="1" hangingPunct="1">
              <a:defRPr/>
            </a:pPr>
            <a:endParaRPr lang="en-US" sz="1008" dirty="0"/>
          </a:p>
          <a:p>
            <a:pPr eaLnBrk="1" hangingPunct="1">
              <a:defRPr/>
            </a:pPr>
            <a:r>
              <a:rPr lang="en-US" dirty="0" smtClean="0"/>
              <a:t>In worst case,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7030A0"/>
                </a:solidFill>
              </a:rPr>
              <a:t>we may end-up with an exponential time algorithm.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30505" y="40005"/>
            <a:ext cx="4610100" cy="576263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164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835" y="21160"/>
            <a:ext cx="2036928" cy="32254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835" y="424180"/>
            <a:ext cx="2228215" cy="2666015"/>
          </a:xfr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0" dirty="0"/>
              <a:t>It involves the sequence of four steps</a:t>
            </a:r>
            <a:r>
              <a:rPr lang="en-US" b="0" dirty="0" smtClean="0"/>
              <a:t>:</a:t>
            </a:r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dirty="0"/>
              <a:t>1</a:t>
            </a:r>
            <a:r>
              <a:rPr lang="en-US" altLang="en-US" b="0" dirty="0"/>
              <a:t>. Characterize the structure of an optimal solution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dirty="0"/>
              <a:t>2. </a:t>
            </a:r>
            <a:r>
              <a:rPr lang="en-US" altLang="en-US" b="0" dirty="0"/>
              <a:t>Recursively define the value of an optimal solution</a:t>
            </a:r>
            <a:r>
              <a:rPr lang="en-US" altLang="en-US" b="0" dirty="0" smtClean="0"/>
              <a:t>. </a:t>
            </a:r>
            <a:endParaRPr lang="en-US" altLang="en-US" b="0" dirty="0"/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dirty="0"/>
              <a:t>3</a:t>
            </a:r>
            <a:r>
              <a:rPr lang="en-US" altLang="en-US" b="0" dirty="0"/>
              <a:t>. Compute the value of an optimal solution bottom-up</a:t>
            </a:r>
            <a:r>
              <a:rPr lang="en-US" altLang="en-US" b="0" dirty="0" smtClean="0"/>
              <a:t>. </a:t>
            </a:r>
            <a:endParaRPr lang="en-US" altLang="en-US" b="0" dirty="0"/>
          </a:p>
          <a:p>
            <a:pPr marL="307360" indent="-307360" eaLnBrk="1" hangingPunct="1">
              <a:lnSpc>
                <a:spcPct val="90000"/>
              </a:lnSpc>
              <a:buNone/>
            </a:pPr>
            <a:r>
              <a:rPr lang="en-US" altLang="en-US" dirty="0"/>
              <a:t>4. </a:t>
            </a:r>
            <a:r>
              <a:rPr lang="en-US" altLang="en-US" b="0" dirty="0"/>
              <a:t>Construct an optimal solution from computed information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348852" y="33748"/>
            <a:ext cx="2037728" cy="32254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Divide &amp; Conquer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341867" y="424180"/>
            <a:ext cx="2152981" cy="2666015"/>
          </a:xfr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0" dirty="0"/>
              <a:t>It deals (involves) three steps at each level of recursion: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Divide</a:t>
            </a:r>
            <a:r>
              <a:rPr lang="en-US" b="0" dirty="0"/>
              <a:t> the problem into a number of </a:t>
            </a:r>
            <a:r>
              <a:rPr lang="en-US" b="0" dirty="0" err="1"/>
              <a:t>subproblems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Conquer</a:t>
            </a:r>
            <a:r>
              <a:rPr lang="en-US" b="0" dirty="0"/>
              <a:t> the </a:t>
            </a:r>
            <a:r>
              <a:rPr lang="en-US" b="0" dirty="0" err="1"/>
              <a:t>subproblems</a:t>
            </a:r>
            <a:r>
              <a:rPr lang="en-US" b="0" dirty="0"/>
              <a:t> by solving them recursively.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Combine</a:t>
            </a:r>
            <a:r>
              <a:rPr lang="en-US" b="0" dirty="0"/>
              <a:t> the solution to the </a:t>
            </a:r>
            <a:r>
              <a:rPr lang="en-US" b="0" dirty="0" err="1"/>
              <a:t>subproblems</a:t>
            </a:r>
            <a:r>
              <a:rPr lang="en-US" b="0" dirty="0"/>
              <a:t> into the solution for original </a:t>
            </a:r>
            <a:r>
              <a:rPr lang="en-US" b="0" dirty="0" err="1"/>
              <a:t>subproblems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835" y="21160"/>
            <a:ext cx="2036928" cy="32254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835" y="424180"/>
            <a:ext cx="2228215" cy="2666015"/>
          </a:xfr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/>
              <a:t>It is non Recursive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solves </a:t>
            </a:r>
            <a:r>
              <a:rPr lang="en-US" b="0" dirty="0" err="1"/>
              <a:t>subproblems</a:t>
            </a:r>
            <a:r>
              <a:rPr lang="en-US" b="0" dirty="0"/>
              <a:t> only once and then stores in the table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is a Bottom-up approach</a:t>
            </a:r>
            <a:r>
              <a:rPr lang="en-US" b="0" dirty="0" smtClean="0"/>
              <a:t>.</a:t>
            </a:r>
          </a:p>
          <a:p>
            <a:r>
              <a:rPr lang="en-US" b="0" dirty="0"/>
              <a:t>In this </a:t>
            </a:r>
            <a:r>
              <a:rPr lang="en-US" b="0" dirty="0" err="1"/>
              <a:t>subproblems</a:t>
            </a:r>
            <a:r>
              <a:rPr lang="en-US" b="0" dirty="0"/>
              <a:t> are interdependent</a:t>
            </a:r>
            <a:r>
              <a:rPr lang="en-US" b="0" dirty="0" smtClean="0"/>
              <a:t>.</a:t>
            </a:r>
          </a:p>
          <a:p>
            <a:r>
              <a:rPr lang="en-US" dirty="0"/>
              <a:t>For example:</a:t>
            </a:r>
            <a:r>
              <a:rPr lang="en-US" b="0" dirty="0"/>
              <a:t> Matrix Multiplication.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348852" y="33748"/>
            <a:ext cx="2037728" cy="32254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Divide &amp; Conquer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341867" y="424180"/>
            <a:ext cx="2152981" cy="2666015"/>
          </a:xfr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 smtClean="0"/>
              <a:t>It </a:t>
            </a:r>
            <a:r>
              <a:rPr lang="en-US" b="0" dirty="0"/>
              <a:t>is Recursive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does more work on </a:t>
            </a:r>
            <a:r>
              <a:rPr lang="en-US" b="0" dirty="0" err="1"/>
              <a:t>subproblems</a:t>
            </a:r>
            <a:r>
              <a:rPr lang="en-US" b="0" dirty="0"/>
              <a:t> and hence has more </a:t>
            </a:r>
            <a:r>
              <a:rPr lang="en-US" b="0" dirty="0" smtClean="0"/>
              <a:t>time consumption.</a:t>
            </a:r>
          </a:p>
          <a:p>
            <a:r>
              <a:rPr lang="en-US" b="0" dirty="0"/>
              <a:t>It is a top-down approach</a:t>
            </a:r>
            <a:r>
              <a:rPr lang="en-US" b="0" dirty="0" smtClean="0"/>
              <a:t>.</a:t>
            </a:r>
          </a:p>
          <a:p>
            <a:r>
              <a:rPr lang="en-US" b="0" dirty="0"/>
              <a:t>In this </a:t>
            </a:r>
            <a:r>
              <a:rPr lang="en-US" b="0" dirty="0" err="1"/>
              <a:t>subproblems</a:t>
            </a:r>
            <a:r>
              <a:rPr lang="en-US" b="0" dirty="0"/>
              <a:t> are independent of each other</a:t>
            </a:r>
            <a:r>
              <a:rPr lang="en-US" b="0" dirty="0" smtClean="0"/>
              <a:t>.</a:t>
            </a:r>
          </a:p>
          <a:p>
            <a:r>
              <a:rPr lang="en-US" dirty="0"/>
              <a:t>For example:</a:t>
            </a:r>
            <a:r>
              <a:rPr lang="en-US" b="0" dirty="0"/>
              <a:t> Merge Sort &amp; Binary Search </a:t>
            </a:r>
            <a:r>
              <a:rPr lang="en-US" b="0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s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1870</Words>
  <Application>Microsoft Office PowerPoint</Application>
  <PresentationFormat>Custom</PresentationFormat>
  <Paragraphs>359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LM Sans 12</vt:lpstr>
      <vt:lpstr>Times</vt:lpstr>
      <vt:lpstr>Times New Roman</vt:lpstr>
      <vt:lpstr>plsd</vt:lpstr>
      <vt:lpstr>Equation</vt:lpstr>
      <vt:lpstr>   Design and Analysis of Algorithms</vt:lpstr>
      <vt:lpstr>Divide and Conquer</vt:lpstr>
      <vt:lpstr>PowerPoint Presentation</vt:lpstr>
      <vt:lpstr>EXPONENTIAL — BAD!</vt:lpstr>
      <vt:lpstr>Recursive Definition  of the Fibonacci Numbers </vt:lpstr>
      <vt:lpstr>Dynamic Programming</vt:lpstr>
      <vt:lpstr>Dynamic Programming</vt:lpstr>
      <vt:lpstr>PowerPoint Presentation</vt:lpstr>
      <vt:lpstr>PowerPoint Presentation</vt:lpstr>
      <vt:lpstr>Dynamic Programming</vt:lpstr>
      <vt:lpstr>Optimization Problems</vt:lpstr>
      <vt:lpstr>4 steps of Dynamic Programming Algorithm</vt:lpstr>
      <vt:lpstr>Recursive Algorithm (seen earlier) </vt:lpstr>
      <vt:lpstr>Memoized DP Algorithm  </vt:lpstr>
      <vt:lpstr>Benefit of Dynamic Programming</vt:lpstr>
      <vt:lpstr>Memoized DP Algorithm </vt:lpstr>
      <vt:lpstr>Memoized DP Algorithm </vt:lpstr>
      <vt:lpstr>Memoization</vt:lpstr>
      <vt:lpstr>Memoization</vt:lpstr>
      <vt:lpstr>Bottom-up DP Algorithm </vt:lpstr>
      <vt:lpstr>Bottom-up DP Algorithm </vt:lpstr>
      <vt:lpstr>Benefit of Dynamic Programming</vt:lpstr>
      <vt:lpstr>Dynamic-programming  hallmark #1</vt:lpstr>
      <vt:lpstr>Dynamic-programming  hallmark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Matrix Multiplication</dc:title>
  <dc:creator>Version of October 26, 2016</dc:creator>
  <cp:lastModifiedBy>Windows User</cp:lastModifiedBy>
  <cp:revision>104</cp:revision>
  <dcterms:created xsi:type="dcterms:W3CDTF">2020-04-01T16:02:40Z</dcterms:created>
  <dcterms:modified xsi:type="dcterms:W3CDTF">2022-11-15T08:03:40Z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2020-04-01T00:00:00Z</vt:filetime>
  </property>
</Properties>
</file>