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0"/>
  </p:notesMasterIdLst>
  <p:sldIdLst>
    <p:sldId id="392" r:id="rId2"/>
    <p:sldId id="257" r:id="rId3"/>
    <p:sldId id="364" r:id="rId4"/>
    <p:sldId id="365" r:id="rId5"/>
    <p:sldId id="366" r:id="rId6"/>
    <p:sldId id="367" r:id="rId7"/>
    <p:sldId id="258" r:id="rId8"/>
    <p:sldId id="259" r:id="rId9"/>
    <p:sldId id="260" r:id="rId10"/>
    <p:sldId id="39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69" r:id="rId21"/>
    <p:sldId id="274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370" r:id="rId30"/>
    <p:sldId id="371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72" r:id="rId43"/>
    <p:sldId id="296" r:id="rId44"/>
    <p:sldId id="297" r:id="rId45"/>
    <p:sldId id="298" r:id="rId46"/>
    <p:sldId id="299" r:id="rId47"/>
    <p:sldId id="396" r:id="rId48"/>
    <p:sldId id="397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73" r:id="rId61"/>
    <p:sldId id="374" r:id="rId62"/>
    <p:sldId id="375" r:id="rId63"/>
    <p:sldId id="376" r:id="rId64"/>
    <p:sldId id="377" r:id="rId65"/>
    <p:sldId id="379" r:id="rId66"/>
    <p:sldId id="380" r:id="rId67"/>
    <p:sldId id="381" r:id="rId68"/>
    <p:sldId id="383" r:id="rId69"/>
    <p:sldId id="382" r:id="rId70"/>
    <p:sldId id="384" r:id="rId71"/>
    <p:sldId id="385" r:id="rId72"/>
    <p:sldId id="386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88" r:id="rId92"/>
    <p:sldId id="389" r:id="rId93"/>
    <p:sldId id="390" r:id="rId94"/>
    <p:sldId id="391" r:id="rId95"/>
    <p:sldId id="387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42" r:id="rId107"/>
    <p:sldId id="343" r:id="rId108"/>
    <p:sldId id="344" r:id="rId109"/>
    <p:sldId id="345" r:id="rId110"/>
    <p:sldId id="346" r:id="rId111"/>
    <p:sldId id="347" r:id="rId112"/>
    <p:sldId id="348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63" r:id="rId128"/>
    <p:sldId id="393" r:id="rId1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4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59CE-0B0F-49E2-B8E1-BACDBC86EBC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5072-F1AD-4DF6-A21A-6652508D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5003" y="8685183"/>
            <a:ext cx="2971364" cy="4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CA1156-D8FE-4585-8E4C-B38894DC1A7F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611585" y="3287100"/>
            <a:ext cx="1997417" cy="17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374670" indent="-144104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576415" indent="-11528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806981" indent="-11528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037547" indent="-11528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1268113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1498679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1729245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1959811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FA1E9-07B3-4D31-94A2-B3BB4041C7C9}" type="slidenum">
              <a:rPr lang="en-US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611585" y="3287100"/>
            <a:ext cx="1997417" cy="17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374670" indent="-144104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576415" indent="-11528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806981" indent="-11528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037547" indent="-11528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1268113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1498679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1729245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1959811" indent="-115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FA1E9-07B3-4D31-94A2-B3BB4041C7C9}" type="slidenum">
              <a:rPr lang="en-US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Version of </a:t>
            </a:r>
            <a:r>
              <a:rPr dirty="0"/>
              <a:t>October </a:t>
            </a:r>
            <a:r>
              <a:rPr spc="-5" dirty="0"/>
              <a:t>26,</a:t>
            </a:r>
            <a:r>
              <a:rPr spc="-65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0DE4-CC25-40AA-A8F7-45B731E37E9A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Version of </a:t>
            </a:r>
            <a:r>
              <a:rPr dirty="0"/>
              <a:t>October </a:t>
            </a:r>
            <a:r>
              <a:rPr spc="-5" dirty="0"/>
              <a:t>26,</a:t>
            </a:r>
            <a:r>
              <a:rPr spc="-65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6B75-06AE-41C6-887D-6C99A47C5D5A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Version of </a:t>
            </a:r>
            <a:r>
              <a:rPr dirty="0"/>
              <a:t>October </a:t>
            </a:r>
            <a:r>
              <a:rPr spc="-5" dirty="0"/>
              <a:t>26,</a:t>
            </a:r>
            <a:r>
              <a:rPr spc="-65" dirty="0"/>
              <a:t> </a:t>
            </a:r>
            <a:r>
              <a:rPr spc="-5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B15D-3805-4576-BBA3-2A65BA3D8FAD}" type="datetime1">
              <a:rPr lang="en-US" smtClean="0"/>
              <a:t>5/10/2022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Version of </a:t>
            </a:r>
            <a:r>
              <a:rPr dirty="0"/>
              <a:t>October </a:t>
            </a:r>
            <a:r>
              <a:rPr spc="-5" dirty="0"/>
              <a:t>26,</a:t>
            </a:r>
            <a:r>
              <a:rPr spc="-65" dirty="0"/>
              <a:t> </a:t>
            </a:r>
            <a:r>
              <a:rPr spc="-5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0CCB-3254-4726-A9A2-803AAF5464C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Version of </a:t>
            </a:r>
            <a:r>
              <a:rPr dirty="0"/>
              <a:t>October </a:t>
            </a:r>
            <a:r>
              <a:rPr spc="-5" dirty="0"/>
              <a:t>26,</a:t>
            </a:r>
            <a:r>
              <a:rPr spc="-65" dirty="0"/>
              <a:t> </a:t>
            </a:r>
            <a:r>
              <a:rPr spc="-5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FA16-147F-4EE2-A632-84AEB09F0A13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3061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1194689"/>
            <a:ext cx="3912235" cy="110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1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5413" y="3349288"/>
            <a:ext cx="101600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Version of </a:t>
            </a:r>
            <a:r>
              <a:rPr dirty="0"/>
              <a:t>October </a:t>
            </a:r>
            <a:r>
              <a:rPr spc="-5" dirty="0"/>
              <a:t>26,</a:t>
            </a:r>
            <a:r>
              <a:rPr spc="-65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106D-0ACC-4529-BCC9-19B36151BFA9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945" y="3349288"/>
            <a:ext cx="3155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2.png"/><Relationship Id="rId4" Type="http://schemas.openxmlformats.org/officeDocument/2006/relationships/image" Target="../media/image8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7.png"/><Relationship Id="rId4" Type="http://schemas.openxmlformats.org/officeDocument/2006/relationships/image" Target="../media/image1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9.png"/><Relationship Id="rId4" Type="http://schemas.openxmlformats.org/officeDocument/2006/relationships/image" Target="../media/image1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1.png"/><Relationship Id="rId4" Type="http://schemas.openxmlformats.org/officeDocument/2006/relationships/image" Target="../media/image3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10" Type="http://schemas.openxmlformats.org/officeDocument/2006/relationships/slide" Target="slide1.xml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Relationship Id="rId1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12" Type="http://schemas.openxmlformats.org/officeDocument/2006/relationships/slide" Target="slide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5.pn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0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9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slide" Target="slide1.xml"/><Relationship Id="rId4" Type="http://schemas.openxmlformats.org/officeDocument/2006/relationships/image" Target="../media/image17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28.png"/><Relationship Id="rId9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5.png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69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slide" Target="slide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1.png"/><Relationship Id="rId4" Type="http://schemas.openxmlformats.org/officeDocument/2006/relationships/image" Target="../media/image2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3.png"/><Relationship Id="rId4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5.png"/><Relationship Id="rId4" Type="http://schemas.openxmlformats.org/officeDocument/2006/relationships/image" Target="../media/image1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3.png"/><Relationship Id="rId4" Type="http://schemas.openxmlformats.org/officeDocument/2006/relationships/image" Target="../media/image1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7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97.png"/><Relationship Id="rId4" Type="http://schemas.openxmlformats.org/officeDocument/2006/relationships/image" Target="../media/image2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99.png"/><Relationship Id="rId4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0.png"/><Relationship Id="rId4" Type="http://schemas.openxmlformats.org/officeDocument/2006/relationships/image" Target="../media/image2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Multiplication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1450" y="1501775"/>
            <a:ext cx="4038599" cy="785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6113" tIns="23057" rIns="46113" bIns="23057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Matrix Chain Multiplication by Dynamic Programming</a:t>
            </a:r>
          </a:p>
          <a:p>
            <a:pPr algn="ctr"/>
            <a:r>
              <a:rPr lang="en-US" sz="1600" b="1" smtClean="0"/>
              <a:t>Spring  2022</a:t>
            </a:r>
          </a:p>
        </p:txBody>
      </p:sp>
    </p:spTree>
    <p:extLst>
      <p:ext uri="{BB962C8B-B14F-4D97-AF65-F5344CB8AC3E}">
        <p14:creationId xmlns:p14="http://schemas.microsoft.com/office/powerpoint/2010/main" val="5038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dirty="0" smtClean="0"/>
              <a:t>Review of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7" y="269846"/>
            <a:ext cx="4241747" cy="3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0834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194" y="735670"/>
            <a:ext cx="3858895" cy="11106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50800" marR="431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LM Sans 10"/>
              <a:cs typeface="LM Sans 10"/>
            </a:endParaRPr>
          </a:p>
          <a:p>
            <a:pPr marL="917575">
              <a:lnSpc>
                <a:spcPct val="100000"/>
              </a:lnSpc>
              <a:tabLst>
                <a:tab pos="1687830" algn="l"/>
              </a:tabLst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	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5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6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917575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30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59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247" y="1482291"/>
            <a:ext cx="62357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610" y="1482291"/>
            <a:ext cx="12065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1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3</a:t>
            </a:r>
            <a:r>
              <a:rPr sz="1100" spc="-5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4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5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6</a:t>
            </a:r>
            <a:r>
              <a:rPr sz="1100" spc="-5" dirty="0">
                <a:latin typeface="LM Sans 10"/>
                <a:cs typeface="LM Sans 10"/>
              </a:rPr>
              <a:t>) 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8" name="object 1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59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9610" y="1482291"/>
            <a:ext cx="12065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1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3</a:t>
            </a:r>
            <a:r>
              <a:rPr sz="1100" spc="-5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4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5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6</a:t>
            </a:r>
            <a:r>
              <a:rPr sz="1100" spc="-5" dirty="0">
                <a:latin typeface="LM Sans 10"/>
                <a:cs typeface="LM Sans 10"/>
              </a:rPr>
              <a:t>) 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4247" y="1482291"/>
            <a:ext cx="62357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[4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8" name="object 1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159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247" y="1482291"/>
            <a:ext cx="62357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[4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610" y="1482291"/>
            <a:ext cx="12065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1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3</a:t>
            </a:r>
            <a:r>
              <a:rPr sz="1100" spc="-5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4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5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6</a:t>
            </a:r>
            <a:r>
              <a:rPr sz="1100" spc="-5" dirty="0">
                <a:latin typeface="LM Sans 10"/>
                <a:cs typeface="LM Sans 10"/>
              </a:rPr>
              <a:t>) 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5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6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8" name="object 1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312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247" y="1482291"/>
            <a:ext cx="62357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[4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610" y="1482291"/>
            <a:ext cx="12065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1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3</a:t>
            </a:r>
            <a:r>
              <a:rPr sz="1100" spc="-5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4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5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6</a:t>
            </a:r>
            <a:r>
              <a:rPr sz="1100" spc="-5" dirty="0">
                <a:latin typeface="LM Sans 10"/>
                <a:cs typeface="LM Sans 10"/>
              </a:rPr>
              <a:t>) 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5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6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2126105"/>
            <a:ext cx="2426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Hence </a:t>
            </a:r>
            <a:r>
              <a:rPr sz="1100" spc="-10" dirty="0">
                <a:latin typeface="LM Sans 10"/>
                <a:cs typeface="LM Sans 10"/>
              </a:rPr>
              <a:t>the final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9" name="object 1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312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247" y="1482291"/>
            <a:ext cx="62357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[4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610" y="1482291"/>
            <a:ext cx="12065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1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3</a:t>
            </a:r>
            <a:r>
              <a:rPr sz="1100" spc="-5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4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5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200" spc="67" baseline="-10416" dirty="0">
                <a:latin typeface="LM Sans 8"/>
                <a:cs typeface="LM Sans 8"/>
              </a:rPr>
              <a:t>6</a:t>
            </a:r>
            <a:r>
              <a:rPr sz="1100" spc="-5" dirty="0">
                <a:latin typeface="LM Sans 10"/>
                <a:cs typeface="LM Sans 10"/>
              </a:rPr>
              <a:t>) 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5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6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594" y="2126105"/>
            <a:ext cx="2585720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Hence </a:t>
            </a:r>
            <a:r>
              <a:rPr sz="1100" spc="-10" dirty="0">
                <a:latin typeface="LM Sans 10"/>
                <a:cs typeface="LM Sans 10"/>
              </a:rPr>
              <a:t>the final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LM Sans 10"/>
              <a:cs typeface="LM Sans 10"/>
            </a:endParaRPr>
          </a:p>
          <a:p>
            <a:pPr marL="1150620">
              <a:lnSpc>
                <a:spcPct val="100000"/>
              </a:lnSpc>
              <a:spcBef>
                <a:spcPts val="5"/>
              </a:spcBef>
            </a:pP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))((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5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6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9" name="object 1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3694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The Dynamic Programming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28124"/>
            <a:ext cx="2240915" cy="38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40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28124"/>
            <a:ext cx="2240915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17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28124"/>
            <a:ext cx="2240915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</a:t>
            </a:r>
            <a:r>
              <a:rPr sz="900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endParaRPr sz="9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932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28124"/>
            <a:ext cx="2240915" cy="79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307340" marR="1289050" indent="-213360">
              <a:lnSpc>
                <a:spcPct val="101499"/>
              </a:lnSpc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8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  </a:t>
            </a: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= 1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endParaRPr sz="9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526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Remarks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Matrix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Multiplication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0025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919084"/>
            <a:ext cx="232029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Matrix multiplication </a:t>
            </a:r>
            <a:r>
              <a:rPr sz="1100" spc="-5" dirty="0" smtClean="0">
                <a:latin typeface="LM Sans 10"/>
                <a:cs typeface="LM Sans 10"/>
              </a:rPr>
              <a:t>is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associative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e.g.,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5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98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28124"/>
            <a:ext cx="2240915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445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28124"/>
            <a:ext cx="2240915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4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932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28124"/>
            <a:ext cx="2240915" cy="121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 marR="1059180">
              <a:lnSpc>
                <a:spcPct val="101499"/>
              </a:lnSpc>
            </a:pP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4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1; 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  </a:t>
            </a: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</a:t>
            </a:r>
            <a:r>
              <a:rPr sz="900" i="1" spc="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17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28124"/>
            <a:ext cx="2240915" cy="121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 marR="1059180">
              <a:lnSpc>
                <a:spcPct val="101499"/>
              </a:lnSpc>
            </a:pP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4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1; 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  </a:t>
            </a: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endParaRPr sz="9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21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28124"/>
            <a:ext cx="224091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69278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539115" algn="ctr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R="589915" algn="ctr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67437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577215" algn="ctr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3694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28124"/>
            <a:ext cx="224091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69278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4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67437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3694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28124"/>
            <a:ext cx="224091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2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69278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4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67437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445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28124"/>
            <a:ext cx="2557780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100965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99123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932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28124"/>
            <a:ext cx="2868295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131953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130111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445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28124"/>
            <a:ext cx="3101340" cy="135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155321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153479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526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Remarks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Matrix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Multiplication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10025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995" y="919084"/>
            <a:ext cx="2778760" cy="7245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Matrix multiplication </a:t>
            </a:r>
            <a:r>
              <a:rPr sz="1100" spc="-5" dirty="0" smtClean="0">
                <a:latin typeface="LM Sans 10"/>
                <a:cs typeface="LM Sans 10"/>
              </a:rPr>
              <a:t>is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associative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e.g.,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LM Sans 10"/>
              <a:cs typeface="LM Sans 10"/>
            </a:endParaRPr>
          </a:p>
          <a:p>
            <a:pPr marL="718820">
              <a:lnSpc>
                <a:spcPct val="100000"/>
              </a:lnSpc>
              <a:spcBef>
                <a:spcPts val="5"/>
              </a:spcBef>
            </a:pP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00" dirty="0">
              <a:latin typeface="LM Roman Dunhill 10"/>
              <a:cs typeface="LM Roman Dunhill 10"/>
            </a:endParaRPr>
          </a:p>
          <a:p>
            <a:pPr marL="381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so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change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result.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5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9387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28124"/>
            <a:ext cx="3101340" cy="1634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155321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153479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>
              <a:latin typeface="LM Sans 9"/>
              <a:cs typeface="LM Sans 9"/>
            </a:endParaRPr>
          </a:p>
          <a:p>
            <a:pPr marR="723265" algn="ctr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>
              <a:latin typeface="LM Sans 10"/>
              <a:cs typeface="LM Sans 10"/>
            </a:endParaRPr>
          </a:p>
          <a:p>
            <a:pPr marR="781050" algn="ctr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21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28124"/>
            <a:ext cx="3101340" cy="177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155321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153479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6812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5" y="328124"/>
            <a:ext cx="3253155" cy="2519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R="155321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 dirty="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R="153479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 dirty="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14"/>
              </a:spcBef>
            </a:pPr>
            <a:r>
              <a:rPr sz="900" b="1" spc="-5" dirty="0" smtClean="0">
                <a:latin typeface="LM Sans 10"/>
                <a:cs typeface="LM Sans 10"/>
              </a:rPr>
              <a:t>end</a:t>
            </a:r>
            <a:endParaRPr sz="900" dirty="0" smtClean="0">
              <a:latin typeface="LM Sans 10"/>
              <a:cs typeface="LM Sans 10"/>
            </a:endParaRPr>
          </a:p>
          <a:p>
            <a:pPr marL="94615" marR="2599690" indent="212725">
              <a:lnSpc>
                <a:spcPct val="106100"/>
              </a:lnSpc>
              <a:spcBef>
                <a:spcPts val="50"/>
              </a:spcBef>
            </a:pPr>
            <a:r>
              <a:rPr sz="900" b="1" spc="-5" dirty="0" smtClean="0">
                <a:latin typeface="LM Sans 10"/>
                <a:cs typeface="LM Sans 10"/>
              </a:rPr>
              <a:t>en</a:t>
            </a:r>
            <a:r>
              <a:rPr lang="en-US" sz="900" b="1" spc="-5" dirty="0" smtClean="0">
                <a:latin typeface="LM Sans 10"/>
                <a:cs typeface="LM Sans 10"/>
              </a:rPr>
              <a:t>d</a:t>
            </a:r>
            <a:r>
              <a:rPr sz="900" b="1" spc="-5" dirty="0" smtClean="0">
                <a:latin typeface="LM Sans 10"/>
                <a:cs typeface="LM Sans 10"/>
              </a:rPr>
              <a:t>  </a:t>
            </a:r>
            <a:r>
              <a:rPr sz="900" b="1" spc="-5" dirty="0" err="1" smtClean="0">
                <a:latin typeface="LM Sans 10"/>
                <a:cs typeface="LM Sans 10"/>
              </a:rPr>
              <a:t>end</a:t>
            </a:r>
            <a:r>
              <a:rPr sz="900" b="1" spc="-5" dirty="0" smtClean="0">
                <a:latin typeface="LM Sans 10"/>
                <a:cs typeface="LM Sans 10"/>
              </a:rPr>
              <a:t>  return</a:t>
            </a:r>
            <a:endParaRPr sz="900" dirty="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9387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28124"/>
            <a:ext cx="3101340" cy="252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155321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153479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return </a:t>
            </a:r>
            <a:r>
              <a:rPr sz="900" i="1" spc="-5" dirty="0">
                <a:latin typeface="LM Sans 9"/>
                <a:cs typeface="LM Sans 9"/>
              </a:rPr>
              <a:t>m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dirty="0">
                <a:latin typeface="LM Sans 9"/>
                <a:cs typeface="LM Sans 9"/>
              </a:rPr>
              <a:t>s</a:t>
            </a:r>
            <a:r>
              <a:rPr sz="900" dirty="0">
                <a:latin typeface="LM Sans 9"/>
                <a:cs typeface="LM Sans 9"/>
              </a:rPr>
              <a:t>;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(Optimum</a:t>
            </a:r>
            <a:r>
              <a:rPr sz="900" spc="-1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in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17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9994" y="495820"/>
            <a:ext cx="4064000" cy="2477135"/>
            <a:chOff x="359994" y="495820"/>
            <a:chExt cx="4064000" cy="2477135"/>
          </a:xfrm>
        </p:grpSpPr>
        <p:sp>
          <p:nvSpPr>
            <p:cNvPr id="8" name="object 8"/>
            <p:cNvSpPr/>
            <p:nvPr/>
          </p:nvSpPr>
          <p:spPr>
            <a:xfrm>
              <a:off x="359994" y="498348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53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051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4" y="2919412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603" y="546430"/>
              <a:ext cx="4013200" cy="2426335"/>
            </a:xfrm>
            <a:custGeom>
              <a:avLst/>
              <a:gdLst/>
              <a:ahLst/>
              <a:cxnLst/>
              <a:rect l="l" t="t" r="r" b="b"/>
              <a:pathLst>
                <a:path w="4013200" h="2426335">
                  <a:moveTo>
                    <a:pt x="4013047" y="0"/>
                  </a:moveTo>
                  <a:lnTo>
                    <a:pt x="3959910" y="0"/>
                  </a:lnTo>
                  <a:lnTo>
                    <a:pt x="3959910" y="2372995"/>
                  </a:lnTo>
                  <a:lnTo>
                    <a:pt x="0" y="2372995"/>
                  </a:lnTo>
                  <a:lnTo>
                    <a:pt x="0" y="2426131"/>
                  </a:lnTo>
                  <a:lnTo>
                    <a:pt x="3959910" y="2426131"/>
                  </a:lnTo>
                  <a:lnTo>
                    <a:pt x="4013047" y="2426131"/>
                  </a:lnTo>
                  <a:lnTo>
                    <a:pt x="4013047" y="2372995"/>
                  </a:lnTo>
                  <a:lnTo>
                    <a:pt x="401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328124"/>
            <a:ext cx="3101340" cy="285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R="155321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 dirty="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R="153479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 dirty="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return </a:t>
            </a:r>
            <a:r>
              <a:rPr sz="900" i="1" spc="-5" dirty="0">
                <a:latin typeface="LM Sans 9"/>
                <a:cs typeface="LM Sans 9"/>
              </a:rPr>
              <a:t>m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dirty="0">
                <a:latin typeface="LM Sans 9"/>
                <a:cs typeface="LM Sans 9"/>
              </a:rPr>
              <a:t>s</a:t>
            </a:r>
            <a:r>
              <a:rPr sz="900" dirty="0">
                <a:latin typeface="LM Sans 9"/>
                <a:cs typeface="LM Sans 9"/>
              </a:rPr>
              <a:t>;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(Optimum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in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m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[1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,</a:t>
            </a:r>
            <a:r>
              <a:rPr sz="900" i="1" spc="-16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])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0000FF"/>
                </a:solidFill>
                <a:latin typeface="LM Sans 9"/>
                <a:cs typeface="LM Sans 9"/>
              </a:rPr>
              <a:t>Complexity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dirty="0">
                <a:latin typeface="LM Sans 9"/>
                <a:cs typeface="LM Sans 9"/>
              </a:rPr>
              <a:t>loops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nested three </a:t>
            </a:r>
            <a:r>
              <a:rPr sz="900" spc="-5" dirty="0" smtClean="0">
                <a:latin typeface="LM Sans 9"/>
                <a:cs typeface="LM Sans 9"/>
              </a:rPr>
              <a:t>levels</a:t>
            </a:r>
            <a:r>
              <a:rPr lang="en-US" sz="900" spc="-5" dirty="0" smtClean="0">
                <a:latin typeface="LM Sans 9"/>
                <a:cs typeface="LM Sans 9"/>
              </a:rPr>
              <a:t> </a:t>
            </a:r>
            <a:r>
              <a:rPr sz="900" spc="-190" dirty="0" smtClean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deep.</a:t>
            </a:r>
            <a:endParaRPr sz="900" dirty="0">
              <a:latin typeface="LM Sans 9"/>
              <a:cs typeface="LM Sans 9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5" name="object 1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02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9994" y="495820"/>
            <a:ext cx="4064000" cy="2477135"/>
            <a:chOff x="359994" y="495820"/>
            <a:chExt cx="4064000" cy="2477135"/>
          </a:xfrm>
        </p:grpSpPr>
        <p:sp>
          <p:nvSpPr>
            <p:cNvPr id="8" name="object 8"/>
            <p:cNvSpPr/>
            <p:nvPr/>
          </p:nvSpPr>
          <p:spPr>
            <a:xfrm>
              <a:off x="359994" y="498348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53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051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4" y="2919412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603" y="546430"/>
              <a:ext cx="4013200" cy="2426335"/>
            </a:xfrm>
            <a:custGeom>
              <a:avLst/>
              <a:gdLst/>
              <a:ahLst/>
              <a:cxnLst/>
              <a:rect l="l" t="t" r="r" b="b"/>
              <a:pathLst>
                <a:path w="4013200" h="2426335">
                  <a:moveTo>
                    <a:pt x="4013047" y="0"/>
                  </a:moveTo>
                  <a:lnTo>
                    <a:pt x="3959910" y="0"/>
                  </a:lnTo>
                  <a:lnTo>
                    <a:pt x="3959910" y="2372995"/>
                  </a:lnTo>
                  <a:lnTo>
                    <a:pt x="0" y="2372995"/>
                  </a:lnTo>
                  <a:lnTo>
                    <a:pt x="0" y="2426131"/>
                  </a:lnTo>
                  <a:lnTo>
                    <a:pt x="3959910" y="2426131"/>
                  </a:lnTo>
                  <a:lnTo>
                    <a:pt x="4013047" y="2426131"/>
                  </a:lnTo>
                  <a:lnTo>
                    <a:pt x="4013047" y="2372995"/>
                  </a:lnTo>
                  <a:lnTo>
                    <a:pt x="401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328124"/>
            <a:ext cx="3830320" cy="2951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b="1" spc="-5" dirty="0" smtClean="0">
                <a:latin typeface="LM Sans 10"/>
                <a:cs typeface="LM Sans 10"/>
              </a:rPr>
              <a:t>do</a:t>
            </a:r>
            <a:r>
              <a:rPr lang="en-US" sz="900" b="1" spc="-5" dirty="0" smtClean="0">
                <a:latin typeface="LM Sans 10"/>
                <a:cs typeface="LM Sans 10"/>
              </a:rPr>
              <a:t>     / l is the chain length</a:t>
            </a:r>
            <a:endParaRPr sz="900" dirty="0">
              <a:latin typeface="LM Sans 10"/>
              <a:cs typeface="LM Sans 10"/>
            </a:endParaRPr>
          </a:p>
          <a:p>
            <a:pPr marR="228155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 dirty="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R="226314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 dirty="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return </a:t>
            </a:r>
            <a:r>
              <a:rPr sz="900" i="1" spc="-5" dirty="0">
                <a:latin typeface="LM Sans 9"/>
                <a:cs typeface="LM Sans 9"/>
              </a:rPr>
              <a:t>m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dirty="0">
                <a:latin typeface="LM Sans 9"/>
                <a:cs typeface="LM Sans 9"/>
              </a:rPr>
              <a:t>s</a:t>
            </a:r>
            <a:r>
              <a:rPr sz="900" dirty="0">
                <a:latin typeface="LM Sans 9"/>
                <a:cs typeface="LM Sans 9"/>
              </a:rPr>
              <a:t>;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(Optimum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in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m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[1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,</a:t>
            </a:r>
            <a:r>
              <a:rPr sz="900" i="1" spc="-16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])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0000FF"/>
                </a:solidFill>
                <a:latin typeface="LM Sans 9"/>
                <a:cs typeface="LM Sans 9"/>
              </a:rPr>
              <a:t>Complexity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dirty="0">
                <a:latin typeface="LM Sans 9"/>
                <a:cs typeface="LM Sans 9"/>
              </a:rPr>
              <a:t>loops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nested three levels deep. Each </a:t>
            </a:r>
            <a:r>
              <a:rPr sz="900" dirty="0">
                <a:latin typeface="LM Sans 9"/>
                <a:cs typeface="LM Sans 9"/>
              </a:rPr>
              <a:t>loop </a:t>
            </a:r>
            <a:r>
              <a:rPr sz="900" spc="-5" dirty="0">
                <a:latin typeface="LM Sans 9"/>
                <a:cs typeface="LM Sans 9"/>
              </a:rPr>
              <a:t>index </a:t>
            </a:r>
            <a:r>
              <a:rPr sz="900" spc="-10" dirty="0">
                <a:latin typeface="LM Sans 9"/>
                <a:cs typeface="LM Sans 9"/>
              </a:rPr>
              <a:t>takes</a:t>
            </a:r>
            <a:r>
              <a:rPr sz="900" spc="280" dirty="0">
                <a:latin typeface="LM Sans 9"/>
                <a:cs typeface="LM Sans 9"/>
              </a:rPr>
              <a:t> </a:t>
            </a:r>
            <a:r>
              <a:rPr sz="900" spc="-5" dirty="0" smtClean="0">
                <a:latin typeface="LM Sans 9"/>
                <a:cs typeface="LM Sans 9"/>
              </a:rPr>
              <a:t>on</a:t>
            </a:r>
            <a:r>
              <a:rPr lang="en-US" sz="900" spc="-5" dirty="0" smtClean="0">
                <a:latin typeface="LM Sans 9"/>
                <a:cs typeface="LM Sans 9"/>
              </a:rPr>
              <a:t> </a:t>
            </a:r>
            <a:r>
              <a:rPr sz="900" i="1" spc="-40" dirty="0" smtClean="0">
                <a:latin typeface="DejaVu Sans"/>
                <a:cs typeface="DejaVu Sans"/>
              </a:rPr>
              <a:t>≤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values.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98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9994" y="495820"/>
            <a:ext cx="4064000" cy="2477135"/>
            <a:chOff x="359994" y="495820"/>
            <a:chExt cx="4064000" cy="2477135"/>
          </a:xfrm>
        </p:grpSpPr>
        <p:sp>
          <p:nvSpPr>
            <p:cNvPr id="8" name="object 8"/>
            <p:cNvSpPr/>
            <p:nvPr/>
          </p:nvSpPr>
          <p:spPr>
            <a:xfrm>
              <a:off x="359994" y="498348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53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051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4" y="2919412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603" y="546430"/>
              <a:ext cx="4013200" cy="2426335"/>
            </a:xfrm>
            <a:custGeom>
              <a:avLst/>
              <a:gdLst/>
              <a:ahLst/>
              <a:cxnLst/>
              <a:rect l="l" t="t" r="r" b="b"/>
              <a:pathLst>
                <a:path w="4013200" h="2426335">
                  <a:moveTo>
                    <a:pt x="4013047" y="0"/>
                  </a:moveTo>
                  <a:lnTo>
                    <a:pt x="3959910" y="0"/>
                  </a:lnTo>
                  <a:lnTo>
                    <a:pt x="3959910" y="2372995"/>
                  </a:lnTo>
                  <a:lnTo>
                    <a:pt x="0" y="2372995"/>
                  </a:lnTo>
                  <a:lnTo>
                    <a:pt x="0" y="2426131"/>
                  </a:lnTo>
                  <a:lnTo>
                    <a:pt x="3959910" y="2426131"/>
                  </a:lnTo>
                  <a:lnTo>
                    <a:pt x="4013047" y="2426131"/>
                  </a:lnTo>
                  <a:lnTo>
                    <a:pt x="4013047" y="2372995"/>
                  </a:lnTo>
                  <a:lnTo>
                    <a:pt x="401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328124"/>
            <a:ext cx="4025900" cy="2930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R="228155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 dirty="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R="226314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 dirty="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 dirty="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;</a:t>
            </a:r>
            <a:endParaRPr sz="900" dirty="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 dirty="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return </a:t>
            </a:r>
            <a:r>
              <a:rPr sz="900" i="1" spc="-5" dirty="0">
                <a:latin typeface="LM Sans 9"/>
                <a:cs typeface="LM Sans 9"/>
              </a:rPr>
              <a:t>m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dirty="0">
                <a:latin typeface="LM Sans 9"/>
                <a:cs typeface="LM Sans 9"/>
              </a:rPr>
              <a:t>s</a:t>
            </a:r>
            <a:r>
              <a:rPr sz="900" dirty="0">
                <a:latin typeface="LM Sans 9"/>
                <a:cs typeface="LM Sans 9"/>
              </a:rPr>
              <a:t>;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(Optimum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in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m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[1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,</a:t>
            </a:r>
            <a:r>
              <a:rPr sz="900" i="1" spc="-16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])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0000FF"/>
                </a:solidFill>
                <a:latin typeface="LM Sans 9"/>
                <a:cs typeface="LM Sans 9"/>
              </a:rPr>
              <a:t>Complexity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dirty="0">
                <a:latin typeface="LM Sans 9"/>
                <a:cs typeface="LM Sans 9"/>
              </a:rPr>
              <a:t>loops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nested three levels deep. Each </a:t>
            </a:r>
            <a:r>
              <a:rPr sz="900" dirty="0">
                <a:latin typeface="LM Sans 9"/>
                <a:cs typeface="LM Sans 9"/>
              </a:rPr>
              <a:t>loop </a:t>
            </a:r>
            <a:r>
              <a:rPr sz="900" spc="-5" dirty="0">
                <a:latin typeface="LM Sans 9"/>
                <a:cs typeface="LM Sans 9"/>
              </a:rPr>
              <a:t>index </a:t>
            </a:r>
            <a:r>
              <a:rPr sz="900" spc="-10" dirty="0">
                <a:latin typeface="LM Sans 9"/>
                <a:cs typeface="LM Sans 9"/>
              </a:rPr>
              <a:t>takes</a:t>
            </a:r>
            <a:r>
              <a:rPr sz="900" spc="280" dirty="0">
                <a:latin typeface="LM Sans 9"/>
                <a:cs typeface="LM Sans 9"/>
              </a:rPr>
              <a:t> </a:t>
            </a:r>
            <a:r>
              <a:rPr sz="900" spc="-5" dirty="0" smtClean="0">
                <a:latin typeface="LM Sans 9"/>
                <a:cs typeface="LM Sans 9"/>
              </a:rPr>
              <a:t>on</a:t>
            </a:r>
            <a:r>
              <a:rPr lang="en-US" sz="900" spc="-5" dirty="0" smtClean="0">
                <a:latin typeface="LM Sans 9"/>
                <a:cs typeface="LM Sans 9"/>
              </a:rPr>
              <a:t> </a:t>
            </a:r>
            <a:endParaRPr sz="900" dirty="0" smtClean="0">
              <a:latin typeface="LM Sans 9"/>
              <a:cs typeface="LM Sans 9"/>
            </a:endParaRPr>
          </a:p>
          <a:p>
            <a:pPr marL="763270" algn="ctr">
              <a:lnSpc>
                <a:spcPct val="100000"/>
              </a:lnSpc>
              <a:spcBef>
                <a:spcPts val="190"/>
              </a:spcBef>
            </a:pPr>
            <a:endParaRPr sz="600" dirty="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3215527"/>
            <a:ext cx="24142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-40" dirty="0">
                <a:latin typeface="DejaVu Sans"/>
                <a:cs typeface="DejaVu Sans"/>
              </a:rPr>
              <a:t>≤ </a:t>
            </a:r>
            <a:r>
              <a:rPr sz="900" i="1" spc="-5" dirty="0">
                <a:latin typeface="LM Sans 9"/>
                <a:cs typeface="LM Sans 9"/>
              </a:rPr>
              <a:t>n </a:t>
            </a:r>
            <a:r>
              <a:rPr sz="900" spc="-5" dirty="0">
                <a:latin typeface="LM Sans 9"/>
                <a:cs typeface="LM Sans 9"/>
              </a:rPr>
              <a:t>values. Hence </a:t>
            </a:r>
            <a:r>
              <a:rPr sz="900" spc="-5" dirty="0" smtClean="0">
                <a:latin typeface="LM Sans 9"/>
                <a:cs typeface="LM Sans 9"/>
              </a:rPr>
              <a:t>the</a:t>
            </a:r>
            <a:r>
              <a:rPr lang="en-US" sz="900" spc="-5" dirty="0" smtClean="0">
                <a:latin typeface="LM Sans 9"/>
                <a:cs typeface="LM Sans 9"/>
              </a:rPr>
              <a:t> </a:t>
            </a:r>
            <a:r>
              <a:rPr sz="900" spc="-5" dirty="0" smtClean="0">
                <a:solidFill>
                  <a:srgbClr val="FF0000"/>
                </a:solidFill>
                <a:latin typeface="LM Sans 9"/>
                <a:cs typeface="LM Sans 9"/>
              </a:rPr>
              <a:t>time complexity</a:t>
            </a:r>
            <a:r>
              <a:rPr lang="en-US" sz="900" spc="-5" dirty="0" smtClean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spc="-5" dirty="0" smtClean="0">
                <a:latin typeface="LM Sans 9"/>
                <a:cs typeface="LM Sans 9"/>
              </a:rPr>
              <a:t>is </a:t>
            </a:r>
            <a:r>
              <a:rPr sz="900" i="1" spc="15" dirty="0" smtClean="0">
                <a:latin typeface="LM Sans 9"/>
                <a:cs typeface="LM Sans 9"/>
              </a:rPr>
              <a:t>O</a:t>
            </a:r>
            <a:r>
              <a:rPr sz="900" spc="15" dirty="0" smtClean="0">
                <a:latin typeface="LM Sans 9"/>
                <a:cs typeface="LM Sans 9"/>
              </a:rPr>
              <a:t>(</a:t>
            </a:r>
            <a:r>
              <a:rPr sz="900" i="1" spc="15" dirty="0" smtClean="0">
                <a:latin typeface="LM Sans 9"/>
                <a:cs typeface="LM Sans 9"/>
              </a:rPr>
              <a:t>n</a:t>
            </a:r>
            <a:r>
              <a:rPr lang="en-US" sz="900" i="1" spc="15" baseline="30000" dirty="0" smtClean="0">
                <a:latin typeface="LM Sans 9"/>
                <a:cs typeface="LM Sans 9"/>
              </a:rPr>
              <a:t>3</a:t>
            </a:r>
            <a:r>
              <a:rPr sz="900" i="1" spc="200" dirty="0" smtClean="0">
                <a:latin typeface="LM Sans 9"/>
                <a:cs typeface="LM Sans 9"/>
              </a:rPr>
              <a:t> </a:t>
            </a:r>
            <a:r>
              <a:rPr sz="900" spc="-5" dirty="0" smtClean="0">
                <a:latin typeface="LM Sans 9"/>
                <a:cs typeface="LM Sans 9"/>
              </a:rPr>
              <a:t>.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98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Dynamic Programming</a:t>
            </a:r>
            <a:r>
              <a:rPr spc="-5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13829" y="994333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156891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719" y="1133500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127791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596" y="1551038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474" y="1829397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27835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9994" y="495820"/>
            <a:ext cx="4064000" cy="2477135"/>
            <a:chOff x="359994" y="495820"/>
            <a:chExt cx="4064000" cy="2477135"/>
          </a:xfrm>
        </p:grpSpPr>
        <p:sp>
          <p:nvSpPr>
            <p:cNvPr id="8" name="object 8"/>
            <p:cNvSpPr/>
            <p:nvPr/>
          </p:nvSpPr>
          <p:spPr>
            <a:xfrm>
              <a:off x="359994" y="498348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53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0514" y="498348"/>
              <a:ext cx="0" cy="2421255"/>
            </a:xfrm>
            <a:custGeom>
              <a:avLst/>
              <a:gdLst/>
              <a:ahLst/>
              <a:cxnLst/>
              <a:rect l="l" t="t" r="r" b="b"/>
              <a:pathLst>
                <a:path h="2421255">
                  <a:moveTo>
                    <a:pt x="0" y="24210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4" y="2919412"/>
              <a:ext cx="4013200" cy="0"/>
            </a:xfrm>
            <a:custGeom>
              <a:avLst/>
              <a:gdLst/>
              <a:ahLst/>
              <a:cxnLst/>
              <a:rect l="l" t="t" r="r" b="b"/>
              <a:pathLst>
                <a:path w="4013200">
                  <a:moveTo>
                    <a:pt x="0" y="0"/>
                  </a:moveTo>
                  <a:lnTo>
                    <a:pt x="40130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603" y="546430"/>
              <a:ext cx="4013200" cy="2426335"/>
            </a:xfrm>
            <a:custGeom>
              <a:avLst/>
              <a:gdLst/>
              <a:ahLst/>
              <a:cxnLst/>
              <a:rect l="l" t="t" r="r" b="b"/>
              <a:pathLst>
                <a:path w="4013200" h="2426335">
                  <a:moveTo>
                    <a:pt x="4013047" y="0"/>
                  </a:moveTo>
                  <a:lnTo>
                    <a:pt x="3959910" y="0"/>
                  </a:lnTo>
                  <a:lnTo>
                    <a:pt x="3959910" y="2372995"/>
                  </a:lnTo>
                  <a:lnTo>
                    <a:pt x="0" y="2372995"/>
                  </a:lnTo>
                  <a:lnTo>
                    <a:pt x="0" y="2426131"/>
                  </a:lnTo>
                  <a:lnTo>
                    <a:pt x="3959910" y="2426131"/>
                  </a:lnTo>
                  <a:lnTo>
                    <a:pt x="4013047" y="2426131"/>
                  </a:lnTo>
                  <a:lnTo>
                    <a:pt x="4013047" y="2372995"/>
                  </a:lnTo>
                  <a:lnTo>
                    <a:pt x="401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328124"/>
            <a:ext cx="3830320" cy="285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Matrix-Chain(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p, 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):</a:t>
            </a:r>
            <a:r>
              <a:rPr sz="900" dirty="0">
                <a:latin typeface="LM Sans 9"/>
                <a:cs typeface="LM Sans 9"/>
              </a:rPr>
              <a:t>// </a:t>
            </a:r>
            <a:r>
              <a:rPr sz="900" spc="-5" dirty="0">
                <a:latin typeface="LM Sans 9"/>
                <a:cs typeface="LM Sans 9"/>
              </a:rPr>
              <a:t>l is length of</a:t>
            </a:r>
            <a:r>
              <a:rPr sz="900" spc="-1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sub-chain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650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1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r>
              <a:rPr sz="900" b="1" spc="-25" dirty="0">
                <a:latin typeface="LM Sans 10"/>
                <a:cs typeface="LM Sans 10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-2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l </a:t>
            </a:r>
            <a:r>
              <a:rPr sz="900" spc="-5" dirty="0">
                <a:latin typeface="LM Sans 9"/>
                <a:cs typeface="LM Sans 9"/>
              </a:rPr>
              <a:t>= 2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2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R="2281555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</a:t>
            </a:r>
            <a:r>
              <a:rPr sz="900" b="1" spc="-2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i</a:t>
            </a:r>
            <a:r>
              <a:rPr sz="900" i="1" spc="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to</a:t>
            </a:r>
            <a:r>
              <a:rPr sz="900" b="1" spc="-3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-9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90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l</a:t>
            </a:r>
            <a:r>
              <a:rPr sz="900" i="1" spc="-200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1;</a:t>
            </a:r>
            <a:endParaRPr sz="900">
              <a:latin typeface="LM Sans 9"/>
              <a:cs typeface="LM Sans 9"/>
            </a:endParaRPr>
          </a:p>
          <a:p>
            <a:pPr marL="520065">
              <a:lnSpc>
                <a:spcPct val="100000"/>
              </a:lnSpc>
              <a:spcBef>
                <a:spcPts val="20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80" dirty="0">
                <a:latin typeface="DejaVu Sans"/>
                <a:cs typeface="DejaVu Sans"/>
              </a:rPr>
              <a:t>∞</a:t>
            </a:r>
            <a:r>
              <a:rPr sz="900" spc="8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R="2263140" algn="r">
              <a:lnSpc>
                <a:spcPct val="100000"/>
              </a:lnSpc>
              <a:spcBef>
                <a:spcPts val="15"/>
              </a:spcBef>
            </a:pPr>
            <a:r>
              <a:rPr sz="900" b="1" spc="-15" dirty="0">
                <a:latin typeface="LM Sans 10"/>
                <a:cs typeface="LM Sans 10"/>
              </a:rPr>
              <a:t>for </a:t>
            </a:r>
            <a:r>
              <a:rPr sz="900" i="1" spc="-5" dirty="0">
                <a:latin typeface="LM Sans 9"/>
                <a:cs typeface="LM Sans 9"/>
              </a:rPr>
              <a:t>k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i </a:t>
            </a:r>
            <a:r>
              <a:rPr sz="900" b="1" spc="-5" dirty="0">
                <a:latin typeface="LM Sans 10"/>
                <a:cs typeface="LM Sans 10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j </a:t>
            </a:r>
            <a:r>
              <a:rPr sz="900" i="1" spc="-40" dirty="0">
                <a:latin typeface="DejaVu Sans"/>
                <a:cs typeface="DejaVu Sans"/>
              </a:rPr>
              <a:t>−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spc="-75" dirty="0">
                <a:latin typeface="LM Sans 9"/>
                <a:cs typeface="LM Sans 9"/>
              </a:rPr>
              <a:t> </a:t>
            </a:r>
            <a:r>
              <a:rPr sz="900" b="1" spc="-5" dirty="0">
                <a:latin typeface="LM Sans 10"/>
                <a:cs typeface="LM Sans 10"/>
              </a:rPr>
              <a:t>do</a:t>
            </a:r>
            <a:endParaRPr sz="900">
              <a:latin typeface="LM Sans 10"/>
              <a:cs typeface="LM Sans 10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dirty="0">
                <a:latin typeface="LM Sans 9"/>
                <a:cs typeface="LM Sans 9"/>
              </a:rPr>
              <a:t>m</a:t>
            </a:r>
            <a:r>
              <a:rPr sz="900" dirty="0">
                <a:latin typeface="LM Sans 9"/>
                <a:cs typeface="LM Sans 9"/>
              </a:rPr>
              <a:t>[</a:t>
            </a:r>
            <a:r>
              <a:rPr sz="900" i="1" dirty="0">
                <a:latin typeface="LM Sans 9"/>
                <a:cs typeface="LM Sans 9"/>
              </a:rPr>
              <a:t>k</a:t>
            </a:r>
            <a:r>
              <a:rPr sz="900" i="1" spc="-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1</a:t>
            </a:r>
            <a:r>
              <a:rPr sz="900" i="1" spc="-5" dirty="0">
                <a:latin typeface="LM Sans 9"/>
                <a:cs typeface="LM Sans 9"/>
              </a:rPr>
              <a:t>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i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40" dirty="0">
                <a:latin typeface="DejaVu Sans"/>
                <a:cs typeface="DejaVu Sans"/>
              </a:rPr>
              <a:t>−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LM Sans 9"/>
                <a:cs typeface="LM Sans 9"/>
              </a:rPr>
              <a:t>1]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k</a:t>
            </a:r>
            <a:r>
              <a:rPr sz="900" spc="20" dirty="0">
                <a:latin typeface="LM Sans 9"/>
                <a:cs typeface="LM Sans 9"/>
              </a:rPr>
              <a:t>]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95" dirty="0">
                <a:latin typeface="DejaVu Sans"/>
                <a:cs typeface="DejaVu Sans"/>
              </a:rPr>
              <a:t>∗</a:t>
            </a:r>
            <a:r>
              <a:rPr sz="900" i="1" spc="-85" dirty="0">
                <a:latin typeface="DejaVu Sans"/>
                <a:cs typeface="DejaVu Sans"/>
              </a:rPr>
              <a:t> </a:t>
            </a:r>
            <a:r>
              <a:rPr sz="900" i="1" spc="5" dirty="0">
                <a:latin typeface="LM Sans 9"/>
                <a:cs typeface="LM Sans 9"/>
              </a:rPr>
              <a:t>p</a:t>
            </a:r>
            <a:r>
              <a:rPr sz="900" spc="5" dirty="0">
                <a:latin typeface="LM Sans 9"/>
                <a:cs typeface="LM Sans 9"/>
              </a:rPr>
              <a:t>[</a:t>
            </a:r>
            <a:r>
              <a:rPr sz="900" i="1" spc="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];</a:t>
            </a:r>
            <a:endParaRPr sz="90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if</a:t>
            </a:r>
            <a:r>
              <a:rPr sz="900" b="1" spc="40" dirty="0">
                <a:latin typeface="LM Sans 10"/>
                <a:cs typeface="LM Sans 10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q</a:t>
            </a:r>
            <a:r>
              <a:rPr sz="900" i="1" spc="-1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&lt;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 </a:t>
            </a:r>
            <a:r>
              <a:rPr sz="900" b="1" spc="-5" dirty="0">
                <a:latin typeface="LM Sans 10"/>
                <a:cs typeface="LM Sans 10"/>
              </a:rPr>
              <a:t>then</a:t>
            </a:r>
            <a:endParaRPr sz="90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15"/>
              </a:spcBef>
            </a:pPr>
            <a:r>
              <a:rPr sz="900" i="1" spc="20" dirty="0">
                <a:latin typeface="LM Sans 9"/>
                <a:cs typeface="LM Sans 9"/>
              </a:rPr>
              <a:t>m</a:t>
            </a:r>
            <a:r>
              <a:rPr sz="900" spc="20" dirty="0">
                <a:latin typeface="LM Sans 9"/>
                <a:cs typeface="LM Sans 9"/>
              </a:rPr>
              <a:t>[</a:t>
            </a:r>
            <a:r>
              <a:rPr sz="900" i="1" spc="20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15" dirty="0">
                <a:latin typeface="LM Sans 9"/>
                <a:cs typeface="LM Sans 9"/>
              </a:rPr>
              <a:t>q</a:t>
            </a:r>
            <a:r>
              <a:rPr sz="900" spc="15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946150">
              <a:lnSpc>
                <a:spcPct val="100000"/>
              </a:lnSpc>
              <a:spcBef>
                <a:spcPts val="20"/>
              </a:spcBef>
            </a:pPr>
            <a:r>
              <a:rPr sz="900" i="1" spc="35" dirty="0">
                <a:latin typeface="LM Sans 9"/>
                <a:cs typeface="LM Sans 9"/>
              </a:rPr>
              <a:t>s</a:t>
            </a:r>
            <a:r>
              <a:rPr sz="900" spc="35" dirty="0">
                <a:latin typeface="LM Sans 9"/>
                <a:cs typeface="LM Sans 9"/>
              </a:rPr>
              <a:t>[</a:t>
            </a:r>
            <a:r>
              <a:rPr sz="900" i="1" spc="35" dirty="0">
                <a:latin typeface="LM Sans 9"/>
                <a:cs typeface="LM Sans 9"/>
              </a:rPr>
              <a:t>i,</a:t>
            </a:r>
            <a:r>
              <a:rPr sz="900" i="1" spc="-1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j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]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0" dirty="0">
                <a:latin typeface="LM Sans 9"/>
                <a:cs typeface="LM Sans 9"/>
              </a:rPr>
              <a:t>k</a:t>
            </a:r>
            <a:r>
              <a:rPr sz="900" spc="30" dirty="0">
                <a:latin typeface="LM Sans 9"/>
                <a:cs typeface="LM Sans 9"/>
              </a:rPr>
              <a:t>;</a:t>
            </a:r>
            <a:endParaRPr sz="900">
              <a:latin typeface="LM Sans 9"/>
              <a:cs typeface="LM Sans 9"/>
            </a:endParaRPr>
          </a:p>
          <a:p>
            <a:pPr marL="732790">
              <a:lnSpc>
                <a:spcPct val="100000"/>
              </a:lnSpc>
              <a:spcBef>
                <a:spcPts val="115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52006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307340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14"/>
              </a:spcBef>
            </a:pPr>
            <a:r>
              <a:rPr sz="900" b="1" spc="-5" dirty="0">
                <a:latin typeface="LM Sans 10"/>
                <a:cs typeface="LM Sans 10"/>
              </a:rPr>
              <a:t>end</a:t>
            </a:r>
            <a:endParaRPr sz="900">
              <a:latin typeface="LM Sans 10"/>
              <a:cs typeface="LM Sans 10"/>
            </a:endParaRPr>
          </a:p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latin typeface="LM Sans 10"/>
                <a:cs typeface="LM Sans 10"/>
              </a:rPr>
              <a:t>return </a:t>
            </a:r>
            <a:r>
              <a:rPr sz="900" i="1" spc="-5" dirty="0">
                <a:latin typeface="LM Sans 9"/>
                <a:cs typeface="LM Sans 9"/>
              </a:rPr>
              <a:t>m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dirty="0">
                <a:latin typeface="LM Sans 9"/>
                <a:cs typeface="LM Sans 9"/>
              </a:rPr>
              <a:t>s</a:t>
            </a:r>
            <a:r>
              <a:rPr sz="900" dirty="0">
                <a:latin typeface="LM Sans 9"/>
                <a:cs typeface="LM Sans 9"/>
              </a:rPr>
              <a:t>;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(Optimum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in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m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[1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,</a:t>
            </a:r>
            <a:r>
              <a:rPr sz="900" i="1" spc="-160" dirty="0">
                <a:solidFill>
                  <a:srgbClr val="FF0000"/>
                </a:solidFill>
                <a:latin typeface="LM Sans 9"/>
                <a:cs typeface="LM Sans 9"/>
              </a:rPr>
              <a:t> </a:t>
            </a:r>
            <a:r>
              <a:rPr sz="900" i="1" dirty="0">
                <a:solidFill>
                  <a:srgbClr val="FF0000"/>
                </a:solidFill>
                <a:latin typeface="LM Sans 9"/>
                <a:cs typeface="LM Sans 9"/>
              </a:rPr>
              <a:t>n</a:t>
            </a:r>
            <a:r>
              <a:rPr sz="900" dirty="0">
                <a:solidFill>
                  <a:srgbClr val="FF0000"/>
                </a:solidFill>
                <a:latin typeface="LM Sans 9"/>
                <a:cs typeface="LM Sans 9"/>
              </a:rPr>
              <a:t>])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0000FF"/>
                </a:solidFill>
                <a:latin typeface="LM Sans 9"/>
                <a:cs typeface="LM Sans 9"/>
              </a:rPr>
              <a:t>Complexity</a:t>
            </a:r>
            <a:r>
              <a:rPr sz="900" spc="-10" dirty="0">
                <a:latin typeface="LM Sans 9"/>
                <a:cs typeface="LM Sans 9"/>
              </a:rPr>
              <a:t>: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dirty="0">
                <a:latin typeface="LM Sans 9"/>
                <a:cs typeface="LM Sans 9"/>
              </a:rPr>
              <a:t>loops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nested three levels deep. Each </a:t>
            </a:r>
            <a:r>
              <a:rPr sz="900" dirty="0">
                <a:latin typeface="LM Sans 9"/>
                <a:cs typeface="LM Sans 9"/>
              </a:rPr>
              <a:t>loop </a:t>
            </a:r>
            <a:r>
              <a:rPr sz="900" spc="-5" dirty="0">
                <a:latin typeface="LM Sans 9"/>
                <a:cs typeface="LM Sans 9"/>
              </a:rPr>
              <a:t>index </a:t>
            </a:r>
            <a:r>
              <a:rPr sz="900" spc="-10" dirty="0">
                <a:latin typeface="LM Sans 9"/>
                <a:cs typeface="LM Sans 9"/>
              </a:rPr>
              <a:t>takes</a:t>
            </a:r>
            <a:r>
              <a:rPr sz="900" spc="2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on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3179716"/>
            <a:ext cx="3784600" cy="26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6475">
              <a:lnSpc>
                <a:spcPts val="400"/>
              </a:lnSpc>
              <a:spcBef>
                <a:spcPts val="95"/>
              </a:spcBef>
              <a:tabLst>
                <a:tab pos="3646170" algn="l"/>
              </a:tabLst>
            </a:pPr>
            <a:r>
              <a:rPr sz="600" spc="-5" dirty="0">
                <a:latin typeface="LM Sans 8"/>
                <a:cs typeface="LM Sans 8"/>
              </a:rPr>
              <a:t>3	2</a:t>
            </a:r>
            <a:endParaRPr sz="600" dirty="0">
              <a:latin typeface="LM Sans 8"/>
              <a:cs typeface="LM Sans 8"/>
            </a:endParaRPr>
          </a:p>
          <a:p>
            <a:pPr marL="12700">
              <a:lnSpc>
                <a:spcPts val="760"/>
              </a:lnSpc>
            </a:pPr>
            <a:r>
              <a:rPr sz="900" i="1" spc="-40" dirty="0">
                <a:latin typeface="DejaVu Sans"/>
                <a:cs typeface="DejaVu Sans"/>
              </a:rPr>
              <a:t>≤ </a:t>
            </a:r>
            <a:r>
              <a:rPr sz="900" i="1" spc="-5" dirty="0">
                <a:latin typeface="LM Sans 9"/>
                <a:cs typeface="LM Sans 9"/>
              </a:rPr>
              <a:t>n </a:t>
            </a:r>
            <a:r>
              <a:rPr sz="900" spc="-5" dirty="0">
                <a:latin typeface="LM Sans 9"/>
                <a:cs typeface="LM Sans 9"/>
              </a:rPr>
              <a:t>values. Hence the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time complexity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i="1" spc="15" dirty="0">
                <a:latin typeface="LM Sans 9"/>
                <a:cs typeface="LM Sans 9"/>
              </a:rPr>
              <a:t>O</a:t>
            </a:r>
            <a:r>
              <a:rPr sz="900" spc="15" dirty="0">
                <a:latin typeface="LM Sans 9"/>
                <a:cs typeface="LM Sans 9"/>
              </a:rPr>
              <a:t>(</a:t>
            </a:r>
            <a:r>
              <a:rPr sz="900" i="1" spc="15" dirty="0">
                <a:latin typeface="LM Sans 9"/>
                <a:cs typeface="LM Sans 9"/>
              </a:rPr>
              <a:t>n </a:t>
            </a:r>
            <a:r>
              <a:rPr sz="900" spc="-5" dirty="0">
                <a:latin typeface="LM Sans 9"/>
                <a:cs typeface="LM Sans 9"/>
              </a:rPr>
              <a:t>). </a:t>
            </a:r>
            <a:r>
              <a:rPr sz="900" spc="-5" dirty="0">
                <a:solidFill>
                  <a:srgbClr val="FF0000"/>
                </a:solidFill>
                <a:latin typeface="LM Sans 9"/>
                <a:cs typeface="LM Sans 9"/>
              </a:rPr>
              <a:t>Space complexity</a:t>
            </a:r>
            <a:r>
              <a:rPr sz="900" spc="-5" dirty="0">
                <a:latin typeface="LM Sans 9"/>
                <a:cs typeface="LM Sans 9"/>
              </a:rPr>
              <a:t>is Θ( </a:t>
            </a:r>
            <a:r>
              <a:rPr sz="900" i="1" spc="-5" dirty="0">
                <a:latin typeface="LM Sans 9"/>
                <a:cs typeface="LM Sans 9"/>
              </a:rPr>
              <a:t>n</a:t>
            </a:r>
            <a:r>
              <a:rPr sz="900" i="1" spc="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).</a:t>
            </a:r>
            <a:endParaRPr sz="900" dirty="0">
              <a:latin typeface="LM Sans 9"/>
              <a:cs typeface="LM Sans 9"/>
            </a:endParaRPr>
          </a:p>
          <a:p>
            <a:pPr marL="410209">
              <a:lnSpc>
                <a:spcPct val="100000"/>
              </a:lnSpc>
              <a:spcBef>
                <a:spcPts val="45"/>
              </a:spcBef>
              <a:tabLst>
                <a:tab pos="2511425" algn="l"/>
              </a:tabLst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Version of </a:t>
            </a:r>
            <a:r>
              <a:rPr sz="600" b="1" dirty="0">
                <a:solidFill>
                  <a:srgbClr val="FFFFFF"/>
                </a:solidFill>
                <a:latin typeface="LM Sans 10"/>
                <a:cs typeface="LM Sans 10"/>
              </a:rPr>
              <a:t>October</a:t>
            </a:r>
            <a:r>
              <a:rPr sz="600" b="1" spc="1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26,</a:t>
            </a:r>
            <a:r>
              <a:rPr sz="600" b="1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2016	</a:t>
            </a: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</a:t>
            </a:r>
            <a:r>
              <a:rPr sz="600" b="1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Multiplication</a:t>
            </a:r>
            <a:endParaRPr sz="6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894" y="1194689"/>
            <a:ext cx="3912235" cy="830997"/>
          </a:xfrm>
        </p:spPr>
        <p:txBody>
          <a:bodyPr/>
          <a:lstStyle/>
          <a:p>
            <a:r>
              <a:rPr lang="en-US" sz="1800" b="1" dirty="0" smtClean="0">
                <a:latin typeface="+mn-lt"/>
              </a:rPr>
              <a:t>Introduction </a:t>
            </a:r>
            <a:r>
              <a:rPr lang="en-US" sz="1800" b="1" dirty="0">
                <a:latin typeface="+mn-lt"/>
              </a:rPr>
              <a:t>to Algorithms</a:t>
            </a:r>
          </a:p>
          <a:p>
            <a:pPr lvl="1"/>
            <a:r>
              <a:rPr lang="en-US" dirty="0"/>
              <a:t>Thomas H. </a:t>
            </a:r>
            <a:r>
              <a:rPr lang="en-US" dirty="0" err="1"/>
              <a:t>Cormen</a:t>
            </a:r>
            <a:endParaRPr lang="en-US" dirty="0"/>
          </a:p>
          <a:p>
            <a:pPr lvl="1"/>
            <a:r>
              <a:rPr lang="en-US" dirty="0"/>
              <a:t>Chapter #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526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Remarks </a:t>
            </a:r>
            <a:r>
              <a:rPr spc="15" dirty="0"/>
              <a:t>on </a:t>
            </a:r>
            <a:r>
              <a:rPr spc="10" dirty="0"/>
              <a:t>Matrix</a:t>
            </a:r>
            <a:r>
              <a:rPr spc="-10" dirty="0"/>
              <a:t> </a:t>
            </a:r>
            <a:r>
              <a:rPr spc="1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10025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295" y="919084"/>
            <a:ext cx="2843530" cy="12298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Matrix multiplication </a:t>
            </a:r>
            <a:r>
              <a:rPr sz="1100" spc="-5" dirty="0" smtClean="0">
                <a:latin typeface="LM Sans 10"/>
                <a:cs typeface="LM Sans 10"/>
              </a:rPr>
              <a:t>is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associative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e.g.,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LM Sans 10"/>
              <a:cs typeface="LM Sans 10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00" dirty="0">
              <a:latin typeface="LM Roman Dunhill 10"/>
              <a:cs typeface="LM Roman Dunhill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so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change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result.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Matrix multiplication </a:t>
            </a:r>
            <a:r>
              <a:rPr sz="1100" spc="-10" dirty="0" smtClean="0">
                <a:latin typeface="LM Sans 10"/>
                <a:cs typeface="LM Sans 10"/>
              </a:rPr>
              <a:t>is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NOT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commutative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e.g.,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19869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5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526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Remarks </a:t>
            </a:r>
            <a:r>
              <a:rPr spc="15" dirty="0"/>
              <a:t>on </a:t>
            </a:r>
            <a:r>
              <a:rPr spc="10" dirty="0"/>
              <a:t>Matrix</a:t>
            </a:r>
            <a:r>
              <a:rPr spc="-10" dirty="0"/>
              <a:t> </a:t>
            </a:r>
            <a:r>
              <a:rPr spc="1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10025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3595" y="919084"/>
            <a:ext cx="2868930" cy="15145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Matrix multiplication </a:t>
            </a:r>
            <a:r>
              <a:rPr sz="1100" spc="-5" dirty="0" smtClean="0">
                <a:latin typeface="LM Sans 10"/>
                <a:cs typeface="LM Sans 10"/>
              </a:rPr>
              <a:t>is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associative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e.g.,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LM Sans 10"/>
              <a:cs typeface="LM Sans 10"/>
            </a:endParaRPr>
          </a:p>
          <a:p>
            <a:pPr marL="615950" algn="ctr">
              <a:lnSpc>
                <a:spcPct val="100000"/>
              </a:lnSpc>
              <a:spcBef>
                <a:spcPts val="5"/>
              </a:spcBef>
            </a:pP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500" dirty="0">
              <a:latin typeface="LM Roman Dunhill 10"/>
              <a:cs typeface="LM Roman Dunhill 10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so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change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result.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Matrix multiplication </a:t>
            </a:r>
            <a:r>
              <a:rPr sz="1100" spc="-10" dirty="0" smtClean="0">
                <a:latin typeface="LM Sans 10"/>
                <a:cs typeface="LM Sans 10"/>
              </a:rPr>
              <a:t>is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NOT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commutative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e.g.,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LM Sans 10"/>
              <a:cs typeface="LM Sans 10"/>
            </a:endParaRPr>
          </a:p>
          <a:p>
            <a:pPr marL="609600" algn="ctr">
              <a:lnSpc>
                <a:spcPct val="100000"/>
              </a:lnSpc>
            </a:pP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 </a:t>
            </a:r>
            <a:r>
              <a:rPr lang="en-US" sz="1200" spc="7" baseline="-10416" dirty="0" smtClean="0">
                <a:latin typeface="Matura MT Script Capitals"/>
                <a:cs typeface="LM Sans 8"/>
              </a:rPr>
              <a:t>≠</a:t>
            </a:r>
            <a:r>
              <a:rPr sz="1100" spc="-15" dirty="0" smtClean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endParaRPr sz="1200" baseline="-10416" dirty="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19869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5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0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Matrix Multiplication of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LM Sans 12"/>
                <a:cs typeface="LM Sans 12"/>
              </a:rPr>
              <a:t>ABC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4769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393546"/>
            <a:ext cx="3485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Given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</a:t>
            </a:r>
            <a:r>
              <a:rPr sz="1100" i="1" spc="-3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ABC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30" dirty="0">
                <a:latin typeface="LM Sans 10"/>
                <a:cs typeface="LM Sans 10"/>
              </a:rPr>
              <a:t>two</a:t>
            </a:r>
            <a:r>
              <a:rPr sz="1100" spc="-23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ways: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6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0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Matrix Multiplication of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LM Sans 12"/>
                <a:cs typeface="LM Sans 12"/>
              </a:rPr>
              <a:t>ABC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551" y="4769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393546"/>
            <a:ext cx="3485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Given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</a:t>
            </a:r>
            <a:r>
              <a:rPr sz="1100" i="1" spc="-3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ABC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0" dirty="0">
                <a:latin typeface="LM Sans 10"/>
                <a:cs typeface="LM Sans 10"/>
              </a:rPr>
              <a:t>ways: 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AB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190" dirty="0"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BC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6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20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Matrix Multiplication of</a:t>
            </a:r>
            <a:r>
              <a:rPr spc="-10" dirty="0"/>
              <a:t> </a:t>
            </a:r>
            <a:r>
              <a:rPr i="1" spc="20" dirty="0">
                <a:latin typeface="LM Sans 12"/>
                <a:cs typeface="LM Sans 12"/>
              </a:rPr>
              <a:t>ABC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4769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95" y="393546"/>
            <a:ext cx="3485515" cy="1047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Given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</a:t>
            </a:r>
            <a:r>
              <a:rPr sz="1100" i="1" spc="-3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ABC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0" dirty="0">
                <a:latin typeface="LM Sans 10"/>
                <a:cs typeface="LM Sans 10"/>
              </a:rPr>
              <a:t>ways: 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AB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190" dirty="0"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BC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of multiplications needed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are:</a:t>
            </a:r>
            <a:endParaRPr sz="1100">
              <a:latin typeface="LM Sans 10"/>
              <a:cs typeface="LM Sans 10"/>
            </a:endParaRPr>
          </a:p>
          <a:p>
            <a:pPr marL="946150">
              <a:lnSpc>
                <a:spcPct val="100000"/>
              </a:lnSpc>
              <a:spcBef>
                <a:spcPts val="880"/>
              </a:spcBef>
            </a:pPr>
            <a:r>
              <a:rPr sz="1100" i="1" spc="10" dirty="0">
                <a:latin typeface="LM Sans 10"/>
                <a:cs typeface="LM Sans 10"/>
              </a:rPr>
              <a:t>mult</a:t>
            </a:r>
            <a:r>
              <a:rPr sz="1100" spc="10" dirty="0">
                <a:latin typeface="LM Sans 10"/>
                <a:cs typeface="LM Sans 10"/>
              </a:rPr>
              <a:t>[(</a:t>
            </a:r>
            <a:r>
              <a:rPr sz="1100" i="1" spc="10" dirty="0">
                <a:latin typeface="LM Sans 10"/>
                <a:cs typeface="LM Sans 10"/>
              </a:rPr>
              <a:t>AB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]  </a:t>
            </a:r>
            <a:r>
              <a:rPr sz="1100" spc="-10" dirty="0">
                <a:latin typeface="LM Sans 10"/>
                <a:cs typeface="LM Sans 10"/>
              </a:rPr>
              <a:t>=  </a:t>
            </a:r>
            <a:r>
              <a:rPr sz="1100" i="1" dirty="0">
                <a:latin typeface="LM Sans 10"/>
                <a:cs typeface="LM Sans 10"/>
              </a:rPr>
              <a:t>pqr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prs</a:t>
            </a:r>
            <a:r>
              <a:rPr sz="1100" i="1" spc="5" dirty="0">
                <a:latin typeface="LM Roman Dunhill 10"/>
                <a:cs typeface="LM Roman Dunhill 10"/>
              </a:rPr>
              <a:t>,</a:t>
            </a:r>
            <a:endParaRPr sz="1100">
              <a:latin typeface="LM Roman Dunhill 10"/>
              <a:cs typeface="LM Roman Dunhill 10"/>
            </a:endParaRPr>
          </a:p>
          <a:p>
            <a:pPr marL="95758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LM Sans 10"/>
                <a:cs typeface="LM Sans 10"/>
              </a:rPr>
              <a:t>mult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BC </a:t>
            </a:r>
            <a:r>
              <a:rPr sz="1100" spc="-5" dirty="0">
                <a:latin typeface="LM Sans 10"/>
                <a:cs typeface="LM Sans 10"/>
              </a:rPr>
              <a:t>)]  </a:t>
            </a:r>
            <a:r>
              <a:rPr sz="1100" spc="-10" dirty="0">
                <a:latin typeface="LM Sans 10"/>
                <a:cs typeface="LM Sans 10"/>
              </a:rPr>
              <a:t>=  </a:t>
            </a:r>
            <a:r>
              <a:rPr sz="1100" i="1" spc="-5" dirty="0">
                <a:latin typeface="LM Sans 10"/>
                <a:cs typeface="LM Sans 10"/>
              </a:rPr>
              <a:t>qrs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pqs</a:t>
            </a:r>
            <a:r>
              <a:rPr sz="1100" i="1" spc="20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8430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6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20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Matrix Multiplication of</a:t>
            </a:r>
            <a:r>
              <a:rPr spc="-10" dirty="0"/>
              <a:t> </a:t>
            </a:r>
            <a:r>
              <a:rPr i="1" spc="20" dirty="0">
                <a:latin typeface="LM Sans 12"/>
                <a:cs typeface="LM Sans 12"/>
              </a:rPr>
              <a:t>ABC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4769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8430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7235" y="1715860"/>
            <a:ext cx="4040504" cy="1294765"/>
            <a:chOff x="309193" y="1632305"/>
            <a:chExt cx="4040504" cy="1294765"/>
          </a:xfrm>
        </p:grpSpPr>
        <p:sp>
          <p:nvSpPr>
            <p:cNvPr id="6" name="object 6"/>
            <p:cNvSpPr/>
            <p:nvPr/>
          </p:nvSpPr>
          <p:spPr>
            <a:xfrm>
              <a:off x="309193" y="163230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4" y="1806206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2825115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794" y="2812415"/>
              <a:ext cx="3938802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676539"/>
              <a:ext cx="50749" cy="1148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850481"/>
              <a:ext cx="3989704" cy="1025525"/>
            </a:xfrm>
            <a:custGeom>
              <a:avLst/>
              <a:gdLst/>
              <a:ahLst/>
              <a:cxnLst/>
              <a:rect l="l" t="t" r="r" b="b"/>
              <a:pathLst>
                <a:path w="3989704" h="1025525">
                  <a:moveTo>
                    <a:pt x="3989654" y="0"/>
                  </a:moveTo>
                  <a:lnTo>
                    <a:pt x="0" y="0"/>
                  </a:lnTo>
                  <a:lnTo>
                    <a:pt x="0" y="974633"/>
                  </a:lnTo>
                  <a:lnTo>
                    <a:pt x="4008" y="994358"/>
                  </a:lnTo>
                  <a:lnTo>
                    <a:pt x="14922" y="1010511"/>
                  </a:lnTo>
                  <a:lnTo>
                    <a:pt x="31075" y="1021425"/>
                  </a:lnTo>
                  <a:lnTo>
                    <a:pt x="50800" y="1025433"/>
                  </a:lnTo>
                  <a:lnTo>
                    <a:pt x="3938854" y="1025433"/>
                  </a:lnTo>
                  <a:lnTo>
                    <a:pt x="3958579" y="1021425"/>
                  </a:lnTo>
                  <a:lnTo>
                    <a:pt x="3974732" y="1010511"/>
                  </a:lnTo>
                  <a:lnTo>
                    <a:pt x="3985646" y="994358"/>
                  </a:lnTo>
                  <a:lnTo>
                    <a:pt x="3989654" y="974633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714628"/>
              <a:ext cx="0" cy="1129665"/>
            </a:xfrm>
            <a:custGeom>
              <a:avLst/>
              <a:gdLst/>
              <a:ahLst/>
              <a:cxnLst/>
              <a:rect l="l" t="t" r="r" b="b"/>
              <a:pathLst>
                <a:path h="1129664">
                  <a:moveTo>
                    <a:pt x="0" y="1129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701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689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8" y="1676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294" y="393546"/>
            <a:ext cx="3762375" cy="2451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Given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</a:t>
            </a:r>
            <a:r>
              <a:rPr sz="1100" i="1" spc="-3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ABC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0" dirty="0">
                <a:latin typeface="LM Sans 10"/>
                <a:cs typeface="LM Sans 10"/>
              </a:rPr>
              <a:t>ways: 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AB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190" dirty="0"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BC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204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of multiplications needed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are:</a:t>
            </a:r>
            <a:endParaRPr sz="1100" dirty="0">
              <a:latin typeface="LM Sans 10"/>
              <a:cs typeface="LM Sans 10"/>
            </a:endParaRPr>
          </a:p>
          <a:p>
            <a:pPr marL="1223010">
              <a:lnSpc>
                <a:spcPct val="100000"/>
              </a:lnSpc>
              <a:spcBef>
                <a:spcPts val="880"/>
              </a:spcBef>
            </a:pPr>
            <a:r>
              <a:rPr sz="1100" i="1" spc="10" dirty="0">
                <a:latin typeface="LM Sans 10"/>
                <a:cs typeface="LM Sans 10"/>
              </a:rPr>
              <a:t>mult</a:t>
            </a:r>
            <a:r>
              <a:rPr sz="1100" spc="10" dirty="0">
                <a:latin typeface="LM Sans 10"/>
                <a:cs typeface="LM Sans 10"/>
              </a:rPr>
              <a:t>[(</a:t>
            </a:r>
            <a:r>
              <a:rPr sz="1100" i="1" spc="10" dirty="0">
                <a:latin typeface="LM Sans 10"/>
                <a:cs typeface="LM Sans 10"/>
              </a:rPr>
              <a:t>AB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]  </a:t>
            </a:r>
            <a:r>
              <a:rPr sz="1100" spc="-10" dirty="0">
                <a:latin typeface="LM Sans 10"/>
                <a:cs typeface="LM Sans 10"/>
              </a:rPr>
              <a:t>=  </a:t>
            </a:r>
            <a:r>
              <a:rPr sz="1100" i="1" dirty="0">
                <a:latin typeface="LM Sans 10"/>
                <a:cs typeface="LM Sans 10"/>
              </a:rPr>
              <a:t>pqr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prs</a:t>
            </a:r>
            <a:r>
              <a:rPr sz="1100" i="1" spc="5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 marL="123444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LM Sans 10"/>
                <a:cs typeface="LM Sans 10"/>
              </a:rPr>
              <a:t>mult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BC </a:t>
            </a:r>
            <a:r>
              <a:rPr sz="1100" spc="-5" dirty="0">
                <a:latin typeface="LM Sans 10"/>
                <a:cs typeface="LM Sans 10"/>
              </a:rPr>
              <a:t>)]  </a:t>
            </a:r>
            <a:r>
              <a:rPr sz="1100" spc="-10" dirty="0">
                <a:latin typeface="LM Sans 10"/>
                <a:cs typeface="LM Sans 10"/>
              </a:rPr>
              <a:t>=  </a:t>
            </a:r>
            <a:r>
              <a:rPr sz="1100" i="1" spc="-5" dirty="0">
                <a:latin typeface="LM Sans 10"/>
                <a:cs typeface="LM Sans 10"/>
              </a:rPr>
              <a:t>qrs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pqs</a:t>
            </a:r>
            <a:r>
              <a:rPr sz="1100" i="1" spc="20" dirty="0">
                <a:latin typeface="LM Roman Dunhill 10"/>
                <a:cs typeface="LM Roman Dunhill 10"/>
              </a:rPr>
              <a:t>.</a:t>
            </a:r>
            <a:endParaRPr sz="1100" dirty="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 dirty="0">
              <a:latin typeface="LM Roman Dunhill 10"/>
              <a:cs typeface="LM Roman Dunhill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100" spc="-10" dirty="0" smtClean="0">
              <a:solidFill>
                <a:srgbClr val="FFFFFF"/>
              </a:solidFill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 smtClean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5, </a:t>
            </a:r>
            <a:r>
              <a:rPr sz="1100" i="1" spc="-10" dirty="0">
                <a:latin typeface="LM Sans 10"/>
                <a:cs typeface="LM Sans 10"/>
              </a:rPr>
              <a:t>q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4, </a:t>
            </a:r>
            <a:r>
              <a:rPr sz="1100" i="1" spc="-5" dirty="0">
                <a:latin typeface="LM Sans 10"/>
                <a:cs typeface="LM Sans 10"/>
              </a:rPr>
              <a:t>r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2,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LM Sans 10"/>
              <a:cs typeface="LM Sans 10"/>
            </a:endParaRPr>
          </a:p>
          <a:p>
            <a:pPr marL="1259205">
              <a:lnSpc>
                <a:spcPct val="100000"/>
              </a:lnSpc>
            </a:pPr>
            <a:r>
              <a:rPr sz="1100" i="1" spc="10" dirty="0">
                <a:latin typeface="LM Sans 10"/>
                <a:cs typeface="LM Sans 10"/>
              </a:rPr>
              <a:t>mult</a:t>
            </a:r>
            <a:r>
              <a:rPr sz="1100" spc="10" dirty="0">
                <a:latin typeface="LM Sans 10"/>
                <a:cs typeface="LM Sans 10"/>
              </a:rPr>
              <a:t>[(</a:t>
            </a:r>
            <a:r>
              <a:rPr sz="1100" i="1" spc="10" dirty="0">
                <a:latin typeface="LM Sans 10"/>
                <a:cs typeface="LM Sans 10"/>
              </a:rPr>
              <a:t>AB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180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 marL="1270635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LM Sans 10"/>
                <a:cs typeface="LM Sans 10"/>
              </a:rPr>
              <a:t>mult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BC </a:t>
            </a:r>
            <a:r>
              <a:rPr sz="1100" spc="-5" dirty="0">
                <a:latin typeface="LM Sans 10"/>
                <a:cs typeface="LM Sans 10"/>
              </a:rPr>
              <a:t>)]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88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 dirty="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</a:pPr>
            <a:endParaRPr sz="550" dirty="0">
              <a:latin typeface="LM Roman Dunhill 10"/>
              <a:cs typeface="LM Roman Dunhill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big </a:t>
            </a:r>
            <a:r>
              <a:rPr sz="1100" spc="-10" dirty="0">
                <a:latin typeface="LM Sans 10"/>
                <a:cs typeface="LM Sans 10"/>
              </a:rPr>
              <a:t>difference!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8" name="object 1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6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208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Matrix Multiplication of</a:t>
            </a:r>
            <a:r>
              <a:rPr spc="-10" dirty="0"/>
              <a:t> </a:t>
            </a:r>
            <a:r>
              <a:rPr i="1" spc="20" dirty="0">
                <a:latin typeface="LM Sans 12"/>
                <a:cs typeface="LM Sans 12"/>
              </a:rPr>
              <a:t>ABC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4769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8430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8896" y="1523835"/>
            <a:ext cx="4205954" cy="1730539"/>
            <a:chOff x="309193" y="1632305"/>
            <a:chExt cx="4040504" cy="1294765"/>
          </a:xfrm>
        </p:grpSpPr>
        <p:sp>
          <p:nvSpPr>
            <p:cNvPr id="6" name="object 6"/>
            <p:cNvSpPr/>
            <p:nvPr/>
          </p:nvSpPr>
          <p:spPr>
            <a:xfrm>
              <a:off x="309193" y="1632305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194" y="1806206"/>
              <a:ext cx="3989653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2825115"/>
              <a:ext cx="101600" cy="10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794" y="2812415"/>
              <a:ext cx="3938802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676539"/>
              <a:ext cx="50749" cy="1148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193" y="1850481"/>
              <a:ext cx="3989704" cy="1025525"/>
            </a:xfrm>
            <a:custGeom>
              <a:avLst/>
              <a:gdLst/>
              <a:ahLst/>
              <a:cxnLst/>
              <a:rect l="l" t="t" r="r" b="b"/>
              <a:pathLst>
                <a:path w="3989704" h="1025525">
                  <a:moveTo>
                    <a:pt x="3989654" y="0"/>
                  </a:moveTo>
                  <a:lnTo>
                    <a:pt x="0" y="0"/>
                  </a:lnTo>
                  <a:lnTo>
                    <a:pt x="0" y="974633"/>
                  </a:lnTo>
                  <a:lnTo>
                    <a:pt x="4008" y="994358"/>
                  </a:lnTo>
                  <a:lnTo>
                    <a:pt x="14922" y="1010511"/>
                  </a:lnTo>
                  <a:lnTo>
                    <a:pt x="31075" y="1021425"/>
                  </a:lnTo>
                  <a:lnTo>
                    <a:pt x="50800" y="1025433"/>
                  </a:lnTo>
                  <a:lnTo>
                    <a:pt x="3938854" y="1025433"/>
                  </a:lnTo>
                  <a:lnTo>
                    <a:pt x="3958579" y="1021425"/>
                  </a:lnTo>
                  <a:lnTo>
                    <a:pt x="3974732" y="1010511"/>
                  </a:lnTo>
                  <a:lnTo>
                    <a:pt x="3985646" y="994358"/>
                  </a:lnTo>
                  <a:lnTo>
                    <a:pt x="3989654" y="974633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714628"/>
              <a:ext cx="0" cy="1129665"/>
            </a:xfrm>
            <a:custGeom>
              <a:avLst/>
              <a:gdLst/>
              <a:ahLst/>
              <a:cxnLst/>
              <a:rect l="l" t="t" r="r" b="b"/>
              <a:pathLst>
                <a:path h="1129664">
                  <a:moveTo>
                    <a:pt x="0" y="1129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701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689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848" y="1676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294" y="393546"/>
            <a:ext cx="3762375" cy="2912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Given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</a:t>
            </a:r>
            <a:r>
              <a:rPr sz="1100" i="1" spc="-3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ABC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0" dirty="0">
                <a:latin typeface="LM Sans 10"/>
                <a:cs typeface="LM Sans 10"/>
              </a:rPr>
              <a:t>ways: 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AB</a:t>
            </a:r>
            <a:r>
              <a:rPr sz="1100" spc="10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190" dirty="0"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BC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204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of multiplications needed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are:</a:t>
            </a:r>
            <a:endParaRPr sz="1100">
              <a:latin typeface="LM Sans 10"/>
              <a:cs typeface="LM Sans 10"/>
            </a:endParaRPr>
          </a:p>
          <a:p>
            <a:pPr marL="1223010">
              <a:lnSpc>
                <a:spcPct val="100000"/>
              </a:lnSpc>
              <a:spcBef>
                <a:spcPts val="880"/>
              </a:spcBef>
            </a:pPr>
            <a:r>
              <a:rPr sz="1100" i="1" spc="10" dirty="0">
                <a:latin typeface="LM Sans 10"/>
                <a:cs typeface="LM Sans 10"/>
              </a:rPr>
              <a:t>mult</a:t>
            </a:r>
            <a:r>
              <a:rPr sz="1100" spc="10" dirty="0">
                <a:latin typeface="LM Sans 10"/>
                <a:cs typeface="LM Sans 10"/>
              </a:rPr>
              <a:t>[(</a:t>
            </a:r>
            <a:r>
              <a:rPr sz="1100" i="1" spc="10" dirty="0">
                <a:latin typeface="LM Sans 10"/>
                <a:cs typeface="LM Sans 10"/>
              </a:rPr>
              <a:t>AB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]  </a:t>
            </a:r>
            <a:r>
              <a:rPr sz="1100" spc="-10" dirty="0">
                <a:latin typeface="LM Sans 10"/>
                <a:cs typeface="LM Sans 10"/>
              </a:rPr>
              <a:t>=  </a:t>
            </a:r>
            <a:r>
              <a:rPr sz="1100" i="1" dirty="0">
                <a:latin typeface="LM Sans 10"/>
                <a:cs typeface="LM Sans 10"/>
              </a:rPr>
              <a:t>pqr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prs</a:t>
            </a:r>
            <a:r>
              <a:rPr sz="1100" i="1" spc="5" dirty="0">
                <a:latin typeface="LM Roman Dunhill 10"/>
                <a:cs typeface="LM Roman Dunhill 10"/>
              </a:rPr>
              <a:t>,</a:t>
            </a:r>
            <a:endParaRPr sz="1100">
              <a:latin typeface="LM Roman Dunhill 10"/>
              <a:cs typeface="LM Roman Dunhill 10"/>
            </a:endParaRPr>
          </a:p>
          <a:p>
            <a:pPr marL="123444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LM Sans 10"/>
                <a:cs typeface="LM Sans 10"/>
              </a:rPr>
              <a:t>mult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BC </a:t>
            </a:r>
            <a:r>
              <a:rPr sz="1100" spc="-5" dirty="0">
                <a:latin typeface="LM Sans 10"/>
                <a:cs typeface="LM Sans 10"/>
              </a:rPr>
              <a:t>)]  </a:t>
            </a:r>
            <a:r>
              <a:rPr sz="1100" spc="-10" dirty="0">
                <a:latin typeface="LM Sans 10"/>
                <a:cs typeface="LM Sans 10"/>
              </a:rPr>
              <a:t>=  </a:t>
            </a:r>
            <a:r>
              <a:rPr sz="1100" i="1" spc="-5" dirty="0">
                <a:latin typeface="LM Sans 10"/>
                <a:cs typeface="LM Sans 10"/>
              </a:rPr>
              <a:t>qrs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pqs</a:t>
            </a:r>
            <a:r>
              <a:rPr sz="1100" i="1" spc="20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LM Roman Dunhill 10"/>
              <a:cs typeface="LM Roman Dunhill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5, </a:t>
            </a:r>
            <a:r>
              <a:rPr sz="1100" i="1" spc="-10" dirty="0">
                <a:latin typeface="LM Sans 10"/>
                <a:cs typeface="LM Sans 10"/>
              </a:rPr>
              <a:t>q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4, </a:t>
            </a:r>
            <a:r>
              <a:rPr sz="1100" i="1" spc="-5" dirty="0">
                <a:latin typeface="LM Sans 10"/>
                <a:cs typeface="LM Sans 10"/>
              </a:rPr>
              <a:t>r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1259205">
              <a:lnSpc>
                <a:spcPct val="100000"/>
              </a:lnSpc>
            </a:pPr>
            <a:r>
              <a:rPr sz="1100" i="1" spc="10" dirty="0">
                <a:latin typeface="LM Sans 10"/>
                <a:cs typeface="LM Sans 10"/>
              </a:rPr>
              <a:t>mult</a:t>
            </a:r>
            <a:r>
              <a:rPr sz="1100" spc="10" dirty="0">
                <a:latin typeface="LM Sans 10"/>
                <a:cs typeface="LM Sans 10"/>
              </a:rPr>
              <a:t>[(</a:t>
            </a:r>
            <a:r>
              <a:rPr sz="1100" i="1" spc="10" dirty="0">
                <a:latin typeface="LM Sans 10"/>
                <a:cs typeface="LM Sans 10"/>
              </a:rPr>
              <a:t>AB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180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endParaRPr sz="1100">
              <a:latin typeface="LM Roman Dunhill 10"/>
              <a:cs typeface="LM Roman Dunhill 10"/>
            </a:endParaRPr>
          </a:p>
          <a:p>
            <a:pPr marL="1270635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LM Sans 10"/>
                <a:cs typeface="LM Sans 10"/>
              </a:rPr>
              <a:t>mult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BC </a:t>
            </a:r>
            <a:r>
              <a:rPr sz="1100" spc="-5" dirty="0">
                <a:latin typeface="LM Sans 10"/>
                <a:cs typeface="LM Sans 10"/>
              </a:rPr>
              <a:t>)]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88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  <a:p>
            <a:pPr>
              <a:lnSpc>
                <a:spcPct val="100000"/>
              </a:lnSpc>
            </a:pPr>
            <a:endParaRPr sz="550">
              <a:latin typeface="LM Roman Dunhill 10"/>
              <a:cs typeface="LM Roman Dunhill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big </a:t>
            </a:r>
            <a:r>
              <a:rPr sz="1100" spc="-10" dirty="0">
                <a:latin typeface="LM Sans 10"/>
                <a:cs typeface="LM Sans 10"/>
              </a:rPr>
              <a:t>difference!</a:t>
            </a:r>
            <a:endParaRPr sz="1100">
              <a:latin typeface="LM Sans 10"/>
              <a:cs typeface="LM Sans 10"/>
            </a:endParaRPr>
          </a:p>
          <a:p>
            <a:pPr marL="12700" marR="284480">
              <a:lnSpc>
                <a:spcPct val="102600"/>
              </a:lnSpc>
              <a:spcBef>
                <a:spcPts val="92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Implication</a:t>
            </a:r>
            <a:r>
              <a:rPr sz="1100" spc="-5" dirty="0">
                <a:latin typeface="LM Sans 10"/>
                <a:cs typeface="LM Sans 10"/>
              </a:rPr>
              <a:t>: Multiplication </a:t>
            </a:r>
            <a:r>
              <a:rPr sz="1100" dirty="0">
                <a:latin typeface="LM Sans 10"/>
                <a:cs typeface="LM Sans 10"/>
              </a:rPr>
              <a:t>“sequence”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parenthesization</a:t>
            </a:r>
            <a:r>
              <a:rPr sz="1100" spc="-1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is  important!!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8" name="object 1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6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162088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95" y="1735023"/>
            <a:ext cx="1852295" cy="0"/>
          </a:xfrm>
          <a:custGeom>
            <a:avLst/>
            <a:gdLst/>
            <a:ahLst/>
            <a:cxnLst/>
            <a:rect l="l" t="t" r="r" b="b"/>
            <a:pathLst>
              <a:path w="1852295">
                <a:moveTo>
                  <a:pt x="0" y="0"/>
                </a:moveTo>
                <a:lnTo>
                  <a:pt x="185169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8309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20409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283624"/>
            <a:ext cx="3405556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Outline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Review of matrix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multiplication.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chain matrix multiplication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problem.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sz="1100" spc="-10" dirty="0" smtClean="0">
                <a:latin typeface="LM Sans 10"/>
                <a:cs typeface="LM Sans 10"/>
              </a:rPr>
              <a:t>A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dynamic programming</a:t>
            </a:r>
            <a:r>
              <a:rPr lang="en-US"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algorithm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chain matrix  multiplication.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769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</a:t>
            </a:fld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" y="807509"/>
            <a:ext cx="4149090" cy="43088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 smtClean="0"/>
              <a:t>Order of operations makes a huge difference. How do we compute the minimum?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47650" y="1577975"/>
            <a:ext cx="4072255" cy="916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46113" tIns="23057" rIns="46113" bIns="23057">
            <a:spAutoFit/>
          </a:bodyPr>
          <a:lstStyle/>
          <a:p>
            <a:pPr algn="just"/>
            <a:r>
              <a:rPr lang="en-US" sz="1400" dirty="0"/>
              <a:t>Each </a:t>
            </a:r>
            <a:r>
              <a:rPr lang="en-US" sz="1400" dirty="0" err="1"/>
              <a:t>parenthesization</a:t>
            </a:r>
            <a:r>
              <a:rPr lang="en-US" sz="1400" dirty="0"/>
              <a:t> defines a set of </a:t>
            </a:r>
            <a:r>
              <a:rPr lang="en-US" sz="1400" b="1" dirty="0"/>
              <a:t>n-1 </a:t>
            </a:r>
            <a:r>
              <a:rPr lang="en-US" sz="1400" dirty="0"/>
              <a:t>matrix multiplications. We just need to pick the </a:t>
            </a:r>
            <a:r>
              <a:rPr lang="en-US" sz="1400" dirty="0" err="1"/>
              <a:t>parenthesization</a:t>
            </a:r>
            <a:r>
              <a:rPr lang="en-US" sz="1400" dirty="0"/>
              <a:t> that corresponds to the best ordering.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850" y="2805926"/>
            <a:ext cx="3495993" cy="2329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46113" tIns="23057" rIns="46113" bIns="23057">
            <a:spAutoFit/>
          </a:bodyPr>
          <a:lstStyle/>
          <a:p>
            <a:r>
              <a:rPr lang="en-US" sz="1200" b="1" dirty="0"/>
              <a:t>Trying all possible </a:t>
            </a:r>
            <a:r>
              <a:rPr lang="en-US" sz="1200" b="1" dirty="0" err="1"/>
              <a:t>parenthesizations</a:t>
            </a:r>
            <a:r>
              <a:rPr lang="en-US" sz="1200" b="1" dirty="0"/>
              <a:t> is a bad idea!!!</a:t>
            </a:r>
          </a:p>
        </p:txBody>
      </p:sp>
    </p:spTree>
    <p:extLst>
      <p:ext uri="{BB962C8B-B14F-4D97-AF65-F5344CB8AC3E}">
        <p14:creationId xmlns:p14="http://schemas.microsoft.com/office/powerpoint/2010/main" val="25431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36" y="0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130924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15192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95" y="1633397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51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395" y="1182012"/>
            <a:ext cx="3211576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M Sans 10"/>
                <a:cs typeface="LM Sans 10"/>
              </a:rPr>
              <a:t>Review of matrix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chain matrix multiplication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problem.</a:t>
            </a: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spc="-10" dirty="0" smtClean="0">
                <a:latin typeface="LM Sans 10"/>
                <a:cs typeface="LM Sans 10"/>
              </a:rPr>
              <a:t>A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dynamic programming</a:t>
            </a:r>
            <a:r>
              <a:rPr lang="en-US"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algorithm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chain matrix  multiplication.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551" y="17293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7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08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</a:t>
            </a:r>
            <a:r>
              <a:rPr spc="10" dirty="0"/>
              <a:t>Chain Matrix Multiplication</a:t>
            </a:r>
            <a:r>
              <a:rPr dirty="0"/>
              <a:t> </a:t>
            </a:r>
            <a:r>
              <a:rPr spc="1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309854"/>
            <a:ext cx="4040504" cy="993775"/>
            <a:chOff x="309193" y="309854"/>
            <a:chExt cx="4040504" cy="993775"/>
          </a:xfrm>
        </p:grpSpPr>
        <p:sp>
          <p:nvSpPr>
            <p:cNvPr id="4" name="object 4"/>
            <p:cNvSpPr/>
            <p:nvPr/>
          </p:nvSpPr>
          <p:spPr>
            <a:xfrm>
              <a:off x="309193" y="309854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49914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20173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118903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354088"/>
              <a:ext cx="50749" cy="847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543421"/>
              <a:ext cx="3989704" cy="709295"/>
            </a:xfrm>
            <a:custGeom>
              <a:avLst/>
              <a:gdLst/>
              <a:ahLst/>
              <a:cxnLst/>
              <a:rect l="l" t="t" r="r" b="b"/>
              <a:pathLst>
                <a:path w="3989704" h="709294">
                  <a:moveTo>
                    <a:pt x="3989654" y="0"/>
                  </a:moveTo>
                  <a:lnTo>
                    <a:pt x="0" y="0"/>
                  </a:lnTo>
                  <a:lnTo>
                    <a:pt x="0" y="658315"/>
                  </a:lnTo>
                  <a:lnTo>
                    <a:pt x="4008" y="678040"/>
                  </a:lnTo>
                  <a:lnTo>
                    <a:pt x="14922" y="694193"/>
                  </a:lnTo>
                  <a:lnTo>
                    <a:pt x="31075" y="705107"/>
                  </a:lnTo>
                  <a:lnTo>
                    <a:pt x="50800" y="709116"/>
                  </a:lnTo>
                  <a:lnTo>
                    <a:pt x="3938854" y="709116"/>
                  </a:lnTo>
                  <a:lnTo>
                    <a:pt x="3958579" y="705107"/>
                  </a:lnTo>
                  <a:lnTo>
                    <a:pt x="3974732" y="694193"/>
                  </a:lnTo>
                  <a:lnTo>
                    <a:pt x="3985646" y="678040"/>
                  </a:lnTo>
                  <a:lnTo>
                    <a:pt x="3989654" y="65831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392174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6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379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366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354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02551" y="144853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1094" y="253794"/>
            <a:ext cx="4053840" cy="13030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Definition (Chain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matrix multiplication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problem)</a:t>
            </a:r>
            <a:endParaRPr sz="1100" dirty="0">
              <a:latin typeface="LM Sans 10"/>
              <a:cs typeface="LM Sans 10"/>
            </a:endParaRPr>
          </a:p>
          <a:p>
            <a:pPr marL="88265" marR="68580">
              <a:lnSpc>
                <a:spcPct val="102600"/>
              </a:lnSpc>
              <a:spcBef>
                <a:spcPts val="320"/>
              </a:spcBef>
            </a:pPr>
            <a:r>
              <a:rPr sz="1100" spc="-10" dirty="0">
                <a:latin typeface="LM Sans 10"/>
                <a:cs typeface="LM Sans 10"/>
              </a:rPr>
              <a:t>Given</a:t>
            </a:r>
            <a:r>
              <a:rPr sz="1100" spc="-5" dirty="0">
                <a:latin typeface="LM Sans 10"/>
                <a:cs typeface="LM Sans 10"/>
              </a:rPr>
              <a:t> dimensions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p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corresponding</a:t>
            </a:r>
            <a:r>
              <a:rPr sz="1100" spc="-5" dirty="0">
                <a:latin typeface="LM Sans 10"/>
                <a:cs typeface="LM Sans 10"/>
              </a:rPr>
              <a:t> to matrix sequence 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n</a:t>
            </a:r>
            <a:r>
              <a:rPr sz="1200" i="1" spc="18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which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29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dimension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60" dirty="0">
                <a:latin typeface="LM Sans 10"/>
                <a:cs typeface="LM Sans 10"/>
              </a:rPr>
              <a:t>p</a:t>
            </a:r>
            <a:r>
              <a:rPr sz="1200" i="1" spc="89" baseline="-10416" dirty="0">
                <a:latin typeface="LM Sans 8"/>
                <a:cs typeface="LM Sans 8"/>
              </a:rPr>
              <a:t>i</a:t>
            </a:r>
            <a:r>
              <a:rPr sz="1200" i="1" spc="89" baseline="-10416" dirty="0">
                <a:latin typeface="Arial"/>
                <a:cs typeface="Arial"/>
              </a:rPr>
              <a:t>−</a:t>
            </a:r>
            <a:r>
              <a:rPr sz="1200" spc="89" baseline="-10416" dirty="0">
                <a:latin typeface="LM Sans 8"/>
                <a:cs typeface="LM Sans 8"/>
              </a:rPr>
              <a:t>1</a:t>
            </a:r>
            <a:r>
              <a:rPr sz="1200" spc="-22" baseline="-10416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-23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determine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“multiplication </a:t>
            </a:r>
            <a:r>
              <a:rPr sz="1100" spc="-5" dirty="0" err="1" smtClean="0">
                <a:solidFill>
                  <a:srgbClr val="FF0000"/>
                </a:solidFill>
                <a:latin typeface="LM Sans 10"/>
                <a:cs typeface="LM Sans 10"/>
              </a:rPr>
              <a:t>sequence”</a:t>
            </a:r>
            <a:r>
              <a:rPr sz="1100" spc="-5" dirty="0" err="1" smtClean="0">
                <a:latin typeface="LM Sans 10"/>
                <a:cs typeface="LM Sans 10"/>
              </a:rPr>
              <a:t>that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minimizes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</a:t>
            </a:r>
            <a:r>
              <a:rPr sz="1100" spc="-10" dirty="0" smtClean="0">
                <a:latin typeface="LM Sans 10"/>
                <a:cs typeface="LM Sans 10"/>
              </a:rPr>
              <a:t>of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scalar 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multiplications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in </a:t>
            </a:r>
            <a:r>
              <a:rPr sz="1100" spc="-5" dirty="0">
                <a:latin typeface="LM Sans 10"/>
                <a:cs typeface="LM Sans 10"/>
              </a:rPr>
              <a:t>computing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 </a:t>
            </a:r>
            <a:r>
              <a:rPr sz="1100" i="1" spc="-15" dirty="0">
                <a:latin typeface="DejaVu Sans Condensed"/>
                <a:cs typeface="DejaVu Sans Condensed"/>
              </a:rPr>
              <a:t>· · · </a:t>
            </a:r>
            <a:r>
              <a:rPr sz="1100" i="1" spc="15" dirty="0">
                <a:latin typeface="LM Sans 10"/>
                <a:cs typeface="LM Sans 10"/>
              </a:rPr>
              <a:t>A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365760">
              <a:lnSpc>
                <a:spcPct val="100000"/>
              </a:lnSpc>
              <a:spcBef>
                <a:spcPts val="1320"/>
              </a:spcBef>
            </a:pPr>
            <a:r>
              <a:rPr sz="1100" spc="-5" dirty="0">
                <a:latin typeface="LM Sans 10"/>
                <a:cs typeface="LM Sans 10"/>
              </a:rPr>
              <a:t>i.e.,, determine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parenthesize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multiplications.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7" name="object 1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8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08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</a:t>
            </a:r>
            <a:r>
              <a:rPr spc="10" dirty="0"/>
              <a:t>Chain Matrix Multiplication</a:t>
            </a:r>
            <a:r>
              <a:rPr dirty="0"/>
              <a:t> </a:t>
            </a:r>
            <a:r>
              <a:rPr spc="1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309854"/>
            <a:ext cx="4040504" cy="993775"/>
            <a:chOff x="309193" y="309854"/>
            <a:chExt cx="4040504" cy="993775"/>
          </a:xfrm>
        </p:grpSpPr>
        <p:sp>
          <p:nvSpPr>
            <p:cNvPr id="4" name="object 4"/>
            <p:cNvSpPr/>
            <p:nvPr/>
          </p:nvSpPr>
          <p:spPr>
            <a:xfrm>
              <a:off x="309193" y="309854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49914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20173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118903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354088"/>
              <a:ext cx="50749" cy="847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543421"/>
              <a:ext cx="3989704" cy="709295"/>
            </a:xfrm>
            <a:custGeom>
              <a:avLst/>
              <a:gdLst/>
              <a:ahLst/>
              <a:cxnLst/>
              <a:rect l="l" t="t" r="r" b="b"/>
              <a:pathLst>
                <a:path w="3989704" h="709294">
                  <a:moveTo>
                    <a:pt x="3989654" y="0"/>
                  </a:moveTo>
                  <a:lnTo>
                    <a:pt x="0" y="0"/>
                  </a:lnTo>
                  <a:lnTo>
                    <a:pt x="0" y="658315"/>
                  </a:lnTo>
                  <a:lnTo>
                    <a:pt x="4008" y="678040"/>
                  </a:lnTo>
                  <a:lnTo>
                    <a:pt x="14922" y="694193"/>
                  </a:lnTo>
                  <a:lnTo>
                    <a:pt x="31075" y="705107"/>
                  </a:lnTo>
                  <a:lnTo>
                    <a:pt x="50800" y="709116"/>
                  </a:lnTo>
                  <a:lnTo>
                    <a:pt x="3938854" y="709116"/>
                  </a:lnTo>
                  <a:lnTo>
                    <a:pt x="3958579" y="705107"/>
                  </a:lnTo>
                  <a:lnTo>
                    <a:pt x="3974732" y="694193"/>
                  </a:lnTo>
                  <a:lnTo>
                    <a:pt x="3985646" y="678040"/>
                  </a:lnTo>
                  <a:lnTo>
                    <a:pt x="3989654" y="65831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392174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6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379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366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354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02551" y="144853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09193" y="1677847"/>
            <a:ext cx="4040504" cy="711835"/>
            <a:chOff x="309193" y="1677847"/>
            <a:chExt cx="4040504" cy="711835"/>
          </a:xfrm>
        </p:grpSpPr>
        <p:sp>
          <p:nvSpPr>
            <p:cNvPr id="16" name="object 16"/>
            <p:cNvSpPr/>
            <p:nvPr/>
          </p:nvSpPr>
          <p:spPr>
            <a:xfrm>
              <a:off x="309193" y="1677847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194" y="1851749"/>
              <a:ext cx="3989653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4" y="2288006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4" y="2275306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1722082"/>
              <a:ext cx="50749" cy="565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193" y="1896026"/>
              <a:ext cx="3989704" cy="443230"/>
            </a:xfrm>
            <a:custGeom>
              <a:avLst/>
              <a:gdLst/>
              <a:ahLst/>
              <a:cxnLst/>
              <a:rect l="l" t="t" r="r" b="b"/>
              <a:pathLst>
                <a:path w="3989704" h="443230">
                  <a:moveTo>
                    <a:pt x="3989654" y="0"/>
                  </a:moveTo>
                  <a:lnTo>
                    <a:pt x="0" y="0"/>
                  </a:lnTo>
                  <a:lnTo>
                    <a:pt x="0" y="391980"/>
                  </a:lnTo>
                  <a:lnTo>
                    <a:pt x="4008" y="411705"/>
                  </a:lnTo>
                  <a:lnTo>
                    <a:pt x="14922" y="427858"/>
                  </a:lnTo>
                  <a:lnTo>
                    <a:pt x="31075" y="438772"/>
                  </a:lnTo>
                  <a:lnTo>
                    <a:pt x="50800" y="442780"/>
                  </a:lnTo>
                  <a:lnTo>
                    <a:pt x="3938854" y="442780"/>
                  </a:lnTo>
                  <a:lnTo>
                    <a:pt x="3958579" y="438772"/>
                  </a:lnTo>
                  <a:lnTo>
                    <a:pt x="3974732" y="427858"/>
                  </a:lnTo>
                  <a:lnTo>
                    <a:pt x="3985646" y="411705"/>
                  </a:lnTo>
                  <a:lnTo>
                    <a:pt x="3989654" y="391980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176017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5468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1747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8848" y="17347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8848" y="17220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2994" y="253794"/>
            <a:ext cx="4130040" cy="23406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Definition (Chain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matrix multiplication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problem)</a:t>
            </a:r>
            <a:endParaRPr sz="1100" dirty="0">
              <a:latin typeface="LM Sans 10"/>
              <a:cs typeface="LM Sans 10"/>
            </a:endParaRPr>
          </a:p>
          <a:p>
            <a:pPr marL="126364" marR="106680">
              <a:lnSpc>
                <a:spcPct val="102600"/>
              </a:lnSpc>
              <a:spcBef>
                <a:spcPts val="320"/>
              </a:spcBef>
            </a:pPr>
            <a:r>
              <a:rPr sz="1100" spc="-10" dirty="0">
                <a:latin typeface="LM Sans 10"/>
                <a:cs typeface="LM Sans 10"/>
              </a:rPr>
              <a:t>Given</a:t>
            </a:r>
            <a:r>
              <a:rPr sz="1100" spc="-5" dirty="0">
                <a:latin typeface="LM Sans 10"/>
                <a:cs typeface="LM Sans 10"/>
              </a:rPr>
              <a:t> dimensions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p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corresponding</a:t>
            </a:r>
            <a:r>
              <a:rPr sz="1100" spc="-5" dirty="0">
                <a:latin typeface="LM Sans 10"/>
                <a:cs typeface="LM Sans 10"/>
              </a:rPr>
              <a:t> to matrix sequence 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n</a:t>
            </a:r>
            <a:r>
              <a:rPr sz="1200" i="1" spc="18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which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29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dimension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60" dirty="0">
                <a:latin typeface="LM Sans 10"/>
                <a:cs typeface="LM Sans 10"/>
              </a:rPr>
              <a:t>p</a:t>
            </a:r>
            <a:r>
              <a:rPr sz="1200" i="1" spc="89" baseline="-10416" dirty="0">
                <a:latin typeface="LM Sans 8"/>
                <a:cs typeface="LM Sans 8"/>
              </a:rPr>
              <a:t>i</a:t>
            </a:r>
            <a:r>
              <a:rPr sz="1200" i="1" spc="89" baseline="-10416" dirty="0">
                <a:latin typeface="Arial"/>
                <a:cs typeface="Arial"/>
              </a:rPr>
              <a:t>−</a:t>
            </a:r>
            <a:r>
              <a:rPr sz="1200" spc="89" baseline="-10416" dirty="0">
                <a:latin typeface="LM Sans 8"/>
                <a:cs typeface="LM Sans 8"/>
              </a:rPr>
              <a:t>1</a:t>
            </a:r>
            <a:r>
              <a:rPr sz="1200" spc="-22" baseline="-10416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-23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determine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“multiplication sequence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”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that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minimizes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</a:t>
            </a:r>
            <a:r>
              <a:rPr sz="1100" spc="-10" dirty="0" smtClean="0">
                <a:latin typeface="LM Sans 10"/>
                <a:cs typeface="LM Sans 10"/>
              </a:rPr>
              <a:t>of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scalar 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multiplications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in </a:t>
            </a:r>
            <a:r>
              <a:rPr sz="1100" spc="-5" dirty="0">
                <a:latin typeface="LM Sans 10"/>
                <a:cs typeface="LM Sans 10"/>
              </a:rPr>
              <a:t>computing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 </a:t>
            </a:r>
            <a:r>
              <a:rPr sz="1100" i="1" spc="-15" dirty="0">
                <a:latin typeface="DejaVu Sans Condensed"/>
                <a:cs typeface="DejaVu Sans Condensed"/>
              </a:rPr>
              <a:t>· · · </a:t>
            </a:r>
            <a:r>
              <a:rPr sz="1100" i="1" spc="15" dirty="0">
                <a:latin typeface="LM Sans 10"/>
                <a:cs typeface="LM Sans 10"/>
              </a:rPr>
              <a:t>A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R="99060" algn="ctr">
              <a:lnSpc>
                <a:spcPct val="100000"/>
              </a:lnSpc>
              <a:spcBef>
                <a:spcPts val="1320"/>
              </a:spcBef>
            </a:pPr>
            <a:r>
              <a:rPr sz="1100" spc="-5" dirty="0">
                <a:latin typeface="LM Sans 10"/>
                <a:cs typeface="LM Sans 10"/>
              </a:rPr>
              <a:t>i.e.,, determine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parenthesize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 dirty="0">
              <a:latin typeface="LM Sans 10"/>
              <a:cs typeface="LM Sans 10"/>
            </a:endParaRPr>
          </a:p>
          <a:p>
            <a:pPr marL="126364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 dirty="0">
              <a:latin typeface="LM Sans 10"/>
              <a:cs typeface="LM Sans 10"/>
            </a:endParaRPr>
          </a:p>
          <a:p>
            <a:pPr marL="162560">
              <a:lnSpc>
                <a:spcPct val="100000"/>
              </a:lnSpc>
              <a:spcBef>
                <a:spcPts val="550"/>
              </a:spcBef>
              <a:tabLst>
                <a:tab pos="899160" algn="l"/>
              </a:tabLst>
            </a:pP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	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)(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R="38100" algn="ctr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((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))(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126364">
              <a:lnSpc>
                <a:spcPct val="100000"/>
              </a:lnSpc>
              <a:spcBef>
                <a:spcPts val="994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Exhaustive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search</a:t>
            </a:r>
            <a:r>
              <a:rPr sz="1100" spc="-10" dirty="0">
                <a:latin typeface="LM Sans 10"/>
                <a:cs typeface="LM Sans 10"/>
              </a:rPr>
              <a:t>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Ω(4</a:t>
            </a:r>
            <a:r>
              <a:rPr sz="1200" i="1" spc="7" baseline="27777" dirty="0">
                <a:latin typeface="LM Sans 8"/>
                <a:cs typeface="LM Sans 8"/>
              </a:rPr>
              <a:t>n</a:t>
            </a:r>
            <a:r>
              <a:rPr sz="1100" i="1" spc="5" dirty="0">
                <a:latin typeface="LM Roman Dunhill 10"/>
                <a:cs typeface="LM Roman Dunhill 10"/>
              </a:rPr>
              <a:t>/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200" spc="7" baseline="27777" dirty="0">
                <a:latin typeface="LM Sans 8"/>
                <a:cs typeface="LM Sans 8"/>
              </a:rPr>
              <a:t>3</a:t>
            </a:r>
            <a:r>
              <a:rPr sz="1200" i="1" spc="7" baseline="27777" dirty="0">
                <a:latin typeface="LM Sans 8"/>
                <a:cs typeface="LM Sans 8"/>
              </a:rPr>
              <a:t>/</a:t>
            </a:r>
            <a:r>
              <a:rPr sz="1200" spc="7" baseline="27777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8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08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</a:t>
            </a:r>
            <a:r>
              <a:rPr spc="10" dirty="0"/>
              <a:t>Chain Matrix Multiplication</a:t>
            </a:r>
            <a:r>
              <a:rPr dirty="0"/>
              <a:t> </a:t>
            </a:r>
            <a:r>
              <a:rPr spc="1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309854"/>
            <a:ext cx="4040504" cy="993775"/>
            <a:chOff x="309193" y="309854"/>
            <a:chExt cx="4040504" cy="993775"/>
          </a:xfrm>
        </p:grpSpPr>
        <p:sp>
          <p:nvSpPr>
            <p:cNvPr id="4" name="object 4"/>
            <p:cNvSpPr/>
            <p:nvPr/>
          </p:nvSpPr>
          <p:spPr>
            <a:xfrm>
              <a:off x="309193" y="309854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49914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20173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118903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354088"/>
              <a:ext cx="50749" cy="847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543421"/>
              <a:ext cx="3989704" cy="709295"/>
            </a:xfrm>
            <a:custGeom>
              <a:avLst/>
              <a:gdLst/>
              <a:ahLst/>
              <a:cxnLst/>
              <a:rect l="l" t="t" r="r" b="b"/>
              <a:pathLst>
                <a:path w="3989704" h="709294">
                  <a:moveTo>
                    <a:pt x="3989654" y="0"/>
                  </a:moveTo>
                  <a:lnTo>
                    <a:pt x="0" y="0"/>
                  </a:lnTo>
                  <a:lnTo>
                    <a:pt x="0" y="658315"/>
                  </a:lnTo>
                  <a:lnTo>
                    <a:pt x="4008" y="678040"/>
                  </a:lnTo>
                  <a:lnTo>
                    <a:pt x="14922" y="694193"/>
                  </a:lnTo>
                  <a:lnTo>
                    <a:pt x="31075" y="705107"/>
                  </a:lnTo>
                  <a:lnTo>
                    <a:pt x="50800" y="709116"/>
                  </a:lnTo>
                  <a:lnTo>
                    <a:pt x="3938854" y="709116"/>
                  </a:lnTo>
                  <a:lnTo>
                    <a:pt x="3958579" y="705107"/>
                  </a:lnTo>
                  <a:lnTo>
                    <a:pt x="3974732" y="694193"/>
                  </a:lnTo>
                  <a:lnTo>
                    <a:pt x="3985646" y="678040"/>
                  </a:lnTo>
                  <a:lnTo>
                    <a:pt x="3989654" y="65831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392174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6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379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366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354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02551" y="144853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09193" y="1677847"/>
            <a:ext cx="4040504" cy="711835"/>
            <a:chOff x="309193" y="1677847"/>
            <a:chExt cx="4040504" cy="711835"/>
          </a:xfrm>
        </p:grpSpPr>
        <p:sp>
          <p:nvSpPr>
            <p:cNvPr id="16" name="object 16"/>
            <p:cNvSpPr/>
            <p:nvPr/>
          </p:nvSpPr>
          <p:spPr>
            <a:xfrm>
              <a:off x="309193" y="1677847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194" y="1851749"/>
              <a:ext cx="3989653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4" y="2288006"/>
              <a:ext cx="101600" cy="101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4" y="2275306"/>
              <a:ext cx="3938802" cy="114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1722082"/>
              <a:ext cx="50749" cy="5659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193" y="1896026"/>
              <a:ext cx="3989704" cy="443230"/>
            </a:xfrm>
            <a:custGeom>
              <a:avLst/>
              <a:gdLst/>
              <a:ahLst/>
              <a:cxnLst/>
              <a:rect l="l" t="t" r="r" b="b"/>
              <a:pathLst>
                <a:path w="3989704" h="443230">
                  <a:moveTo>
                    <a:pt x="3989654" y="0"/>
                  </a:moveTo>
                  <a:lnTo>
                    <a:pt x="0" y="0"/>
                  </a:lnTo>
                  <a:lnTo>
                    <a:pt x="0" y="391980"/>
                  </a:lnTo>
                  <a:lnTo>
                    <a:pt x="4008" y="411705"/>
                  </a:lnTo>
                  <a:lnTo>
                    <a:pt x="14922" y="427858"/>
                  </a:lnTo>
                  <a:lnTo>
                    <a:pt x="31075" y="438772"/>
                  </a:lnTo>
                  <a:lnTo>
                    <a:pt x="50800" y="442780"/>
                  </a:lnTo>
                  <a:lnTo>
                    <a:pt x="3938854" y="442780"/>
                  </a:lnTo>
                  <a:lnTo>
                    <a:pt x="3958579" y="438772"/>
                  </a:lnTo>
                  <a:lnTo>
                    <a:pt x="3974732" y="427858"/>
                  </a:lnTo>
                  <a:lnTo>
                    <a:pt x="3985646" y="411705"/>
                  </a:lnTo>
                  <a:lnTo>
                    <a:pt x="3989654" y="391980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176017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5468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1747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8848" y="17347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8848" y="17220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86680" y="2591329"/>
            <a:ext cx="4228170" cy="663046"/>
            <a:chOff x="309193" y="2674213"/>
            <a:chExt cx="4040504" cy="454025"/>
          </a:xfrm>
        </p:grpSpPr>
        <p:sp>
          <p:nvSpPr>
            <p:cNvPr id="27" name="object 27"/>
            <p:cNvSpPr/>
            <p:nvPr/>
          </p:nvSpPr>
          <p:spPr>
            <a:xfrm>
              <a:off x="309193" y="2674213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4" y="2840151"/>
              <a:ext cx="3989653" cy="506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994" y="3026524"/>
              <a:ext cx="101600" cy="101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794" y="3013824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98848" y="2718447"/>
              <a:ext cx="50749" cy="3080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193" y="2884439"/>
              <a:ext cx="3989704" cy="193040"/>
            </a:xfrm>
            <a:custGeom>
              <a:avLst/>
              <a:gdLst/>
              <a:ahLst/>
              <a:cxnLst/>
              <a:rect l="l" t="t" r="r" b="b"/>
              <a:pathLst>
                <a:path w="3989704" h="193039">
                  <a:moveTo>
                    <a:pt x="3989654" y="0"/>
                  </a:moveTo>
                  <a:lnTo>
                    <a:pt x="0" y="0"/>
                  </a:lnTo>
                  <a:lnTo>
                    <a:pt x="0" y="142085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3938854" y="192885"/>
                  </a:lnTo>
                  <a:lnTo>
                    <a:pt x="3958579" y="188876"/>
                  </a:lnTo>
                  <a:lnTo>
                    <a:pt x="3974732" y="177962"/>
                  </a:lnTo>
                  <a:lnTo>
                    <a:pt x="3985646" y="161809"/>
                  </a:lnTo>
                  <a:lnTo>
                    <a:pt x="3989654" y="14208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8848" y="2756547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0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8848" y="27438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8848" y="27311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8" y="27184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20293" y="253794"/>
            <a:ext cx="4331081" cy="28226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Definition (Chain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matrix multiplication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problem)</a:t>
            </a:r>
            <a:endParaRPr sz="1100" dirty="0">
              <a:latin typeface="LM Sans 10"/>
              <a:cs typeface="LM Sans 10"/>
            </a:endParaRPr>
          </a:p>
          <a:p>
            <a:pPr marL="139065" marR="119380">
              <a:lnSpc>
                <a:spcPct val="102600"/>
              </a:lnSpc>
              <a:spcBef>
                <a:spcPts val="320"/>
              </a:spcBef>
            </a:pPr>
            <a:r>
              <a:rPr sz="1100" spc="-10" dirty="0">
                <a:latin typeface="LM Sans 10"/>
                <a:cs typeface="LM Sans 10"/>
              </a:rPr>
              <a:t>Given</a:t>
            </a:r>
            <a:r>
              <a:rPr sz="1100" spc="-5" dirty="0">
                <a:latin typeface="LM Sans 10"/>
                <a:cs typeface="LM Sans 10"/>
              </a:rPr>
              <a:t> dimensions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p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corresponding</a:t>
            </a:r>
            <a:r>
              <a:rPr sz="1100" spc="-5" dirty="0">
                <a:latin typeface="LM Sans 10"/>
                <a:cs typeface="LM Sans 10"/>
              </a:rPr>
              <a:t> to matrix sequence 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n</a:t>
            </a:r>
            <a:r>
              <a:rPr sz="1200" i="1" spc="18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which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29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dimension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60" dirty="0">
                <a:latin typeface="LM Sans 10"/>
                <a:cs typeface="LM Sans 10"/>
              </a:rPr>
              <a:t>p</a:t>
            </a:r>
            <a:r>
              <a:rPr sz="1200" i="1" spc="89" baseline="-10416" dirty="0">
                <a:latin typeface="LM Sans 8"/>
                <a:cs typeface="LM Sans 8"/>
              </a:rPr>
              <a:t>i</a:t>
            </a:r>
            <a:r>
              <a:rPr sz="1200" i="1" spc="89" baseline="-10416" dirty="0">
                <a:latin typeface="Arial"/>
                <a:cs typeface="Arial"/>
              </a:rPr>
              <a:t>−</a:t>
            </a:r>
            <a:r>
              <a:rPr sz="1200" spc="89" baseline="-10416" dirty="0">
                <a:latin typeface="LM Sans 8"/>
                <a:cs typeface="LM Sans 8"/>
              </a:rPr>
              <a:t>1</a:t>
            </a:r>
            <a:r>
              <a:rPr sz="1200" spc="-22" baseline="-10416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-23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determine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“multiplication sequence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”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that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minimizes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</a:t>
            </a:r>
            <a:r>
              <a:rPr sz="1100" spc="-10" dirty="0" smtClean="0">
                <a:latin typeface="LM Sans 10"/>
                <a:cs typeface="LM Sans 10"/>
              </a:rPr>
              <a:t>of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scalar 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multiplications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in </a:t>
            </a:r>
            <a:r>
              <a:rPr sz="1100" spc="-5" dirty="0">
                <a:latin typeface="LM Sans 10"/>
                <a:cs typeface="LM Sans 10"/>
              </a:rPr>
              <a:t>computing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 </a:t>
            </a:r>
            <a:r>
              <a:rPr sz="1100" i="1" spc="-15" dirty="0">
                <a:latin typeface="DejaVu Sans Condensed"/>
                <a:cs typeface="DejaVu Sans Condensed"/>
              </a:rPr>
              <a:t>· · · </a:t>
            </a:r>
            <a:r>
              <a:rPr sz="1100" i="1" spc="15" dirty="0">
                <a:latin typeface="LM Sans 10"/>
                <a:cs typeface="LM Sans 10"/>
              </a:rPr>
              <a:t>A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416559">
              <a:lnSpc>
                <a:spcPct val="100000"/>
              </a:lnSpc>
              <a:spcBef>
                <a:spcPts val="1320"/>
              </a:spcBef>
            </a:pPr>
            <a:r>
              <a:rPr sz="1100" spc="-5" dirty="0">
                <a:latin typeface="LM Sans 10"/>
                <a:cs typeface="LM Sans 10"/>
              </a:rPr>
              <a:t>i.e.,, determine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parenthesize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 dirty="0">
              <a:latin typeface="LM Sans 10"/>
              <a:cs typeface="LM Sans 10"/>
            </a:endParaRPr>
          </a:p>
          <a:p>
            <a:pPr marL="139065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 dirty="0">
              <a:latin typeface="LM Sans 10"/>
              <a:cs typeface="LM Sans 10"/>
            </a:endParaRPr>
          </a:p>
          <a:p>
            <a:pPr marL="175260">
              <a:lnSpc>
                <a:spcPct val="100000"/>
              </a:lnSpc>
              <a:spcBef>
                <a:spcPts val="550"/>
              </a:spcBef>
              <a:tabLst>
                <a:tab pos="911860" algn="l"/>
              </a:tabLst>
            </a:pP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	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)(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9118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((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))(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139065" marR="2195830">
              <a:lnSpc>
                <a:spcPct val="151900"/>
              </a:lnSpc>
              <a:spcBef>
                <a:spcPts val="31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Exhaustive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search</a:t>
            </a:r>
            <a:r>
              <a:rPr sz="1100" spc="-10" dirty="0" smtClean="0">
                <a:latin typeface="LM Sans 10"/>
                <a:cs typeface="LM Sans 10"/>
              </a:rPr>
              <a:t>: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lang="el-GR" sz="1100" spc="5" dirty="0" smtClean="0">
                <a:latin typeface="LM Sans 10"/>
                <a:cs typeface="LM Sans 10"/>
              </a:rPr>
              <a:t>Ω(4</a:t>
            </a:r>
            <a:r>
              <a:rPr lang="en-US" sz="1200" i="1" spc="7" baseline="27777" dirty="0" smtClean="0">
                <a:latin typeface="LM Sans 8"/>
                <a:cs typeface="LM Sans 8"/>
              </a:rPr>
              <a:t>n</a:t>
            </a:r>
            <a:r>
              <a:rPr lang="en-US" sz="1100" i="1" spc="5" dirty="0" smtClean="0">
                <a:latin typeface="LM Roman Dunhill 10"/>
                <a:cs typeface="LM Roman Dunhill 10"/>
              </a:rPr>
              <a:t>/</a:t>
            </a:r>
            <a:r>
              <a:rPr lang="en-US" sz="1100" i="1" spc="5" dirty="0" smtClean="0">
                <a:latin typeface="LM Sans 10"/>
                <a:cs typeface="LM Sans 10"/>
              </a:rPr>
              <a:t>n</a:t>
            </a:r>
            <a:r>
              <a:rPr lang="en-US" sz="1200" spc="7" baseline="27777" dirty="0" smtClean="0">
                <a:latin typeface="LM Sans 8"/>
                <a:cs typeface="LM Sans 8"/>
              </a:rPr>
              <a:t>3</a:t>
            </a:r>
            <a:r>
              <a:rPr lang="en-US" sz="1200" i="1" spc="7" baseline="27777" dirty="0" smtClean="0">
                <a:latin typeface="LM Sans 8"/>
                <a:cs typeface="LM Sans 8"/>
              </a:rPr>
              <a:t>/</a:t>
            </a:r>
            <a:r>
              <a:rPr lang="en-US" sz="1200" spc="7" baseline="27777" dirty="0" smtClean="0">
                <a:latin typeface="LM Sans 8"/>
                <a:cs typeface="LM Sans 8"/>
              </a:rPr>
              <a:t>2</a:t>
            </a:r>
            <a:r>
              <a:rPr lang="en-US" sz="1100" spc="5" dirty="0" smtClean="0">
                <a:latin typeface="LM Sans 10"/>
                <a:cs typeface="LM Sans 10"/>
              </a:rPr>
              <a:t>). </a:t>
            </a:r>
          </a:p>
          <a:p>
            <a:pPr marL="139065" marR="2195830">
              <a:lnSpc>
                <a:spcPct val="151900"/>
              </a:lnSpc>
              <a:spcBef>
                <a:spcPts val="310"/>
              </a:spcBef>
            </a:pPr>
            <a:r>
              <a:rPr sz="1100" spc="-5" dirty="0" smtClean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139065">
              <a:lnSpc>
                <a:spcPct val="100000"/>
              </a:lnSpc>
              <a:spcBef>
                <a:spcPts val="234"/>
              </a:spcBef>
            </a:pPr>
            <a:r>
              <a:rPr sz="1100" spc="-5" dirty="0">
                <a:latin typeface="LM Sans 10"/>
                <a:cs typeface="LM Sans 10"/>
              </a:rPr>
              <a:t>Is there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better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approach?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9" name="object 3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4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8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08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The </a:t>
            </a:r>
            <a:r>
              <a:rPr spc="10" dirty="0"/>
              <a:t>Chain Matrix Multiplication</a:t>
            </a:r>
            <a:r>
              <a:rPr dirty="0"/>
              <a:t> </a:t>
            </a:r>
            <a:r>
              <a:rPr spc="1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309854"/>
            <a:ext cx="4040504" cy="993775"/>
            <a:chOff x="309193" y="309854"/>
            <a:chExt cx="4040504" cy="993775"/>
          </a:xfrm>
        </p:grpSpPr>
        <p:sp>
          <p:nvSpPr>
            <p:cNvPr id="4" name="object 4"/>
            <p:cNvSpPr/>
            <p:nvPr/>
          </p:nvSpPr>
          <p:spPr>
            <a:xfrm>
              <a:off x="309193" y="309854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49914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201737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118903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354088"/>
              <a:ext cx="50749" cy="847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543421"/>
              <a:ext cx="3989704" cy="709295"/>
            </a:xfrm>
            <a:custGeom>
              <a:avLst/>
              <a:gdLst/>
              <a:ahLst/>
              <a:cxnLst/>
              <a:rect l="l" t="t" r="r" b="b"/>
              <a:pathLst>
                <a:path w="3989704" h="709294">
                  <a:moveTo>
                    <a:pt x="3989654" y="0"/>
                  </a:moveTo>
                  <a:lnTo>
                    <a:pt x="0" y="0"/>
                  </a:lnTo>
                  <a:lnTo>
                    <a:pt x="0" y="658315"/>
                  </a:lnTo>
                  <a:lnTo>
                    <a:pt x="4008" y="678040"/>
                  </a:lnTo>
                  <a:lnTo>
                    <a:pt x="14922" y="694193"/>
                  </a:lnTo>
                  <a:lnTo>
                    <a:pt x="31075" y="705107"/>
                  </a:lnTo>
                  <a:lnTo>
                    <a:pt x="50800" y="709116"/>
                  </a:lnTo>
                  <a:lnTo>
                    <a:pt x="3938854" y="709116"/>
                  </a:lnTo>
                  <a:lnTo>
                    <a:pt x="3958579" y="705107"/>
                  </a:lnTo>
                  <a:lnTo>
                    <a:pt x="3974732" y="694193"/>
                  </a:lnTo>
                  <a:lnTo>
                    <a:pt x="3985646" y="678040"/>
                  </a:lnTo>
                  <a:lnTo>
                    <a:pt x="3989654" y="65831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392174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6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379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366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354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02551" y="144853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09193" y="1677847"/>
            <a:ext cx="4040504" cy="711835"/>
            <a:chOff x="309193" y="1677847"/>
            <a:chExt cx="4040504" cy="711835"/>
          </a:xfrm>
        </p:grpSpPr>
        <p:sp>
          <p:nvSpPr>
            <p:cNvPr id="16" name="object 16"/>
            <p:cNvSpPr/>
            <p:nvPr/>
          </p:nvSpPr>
          <p:spPr>
            <a:xfrm>
              <a:off x="309193" y="1677847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194" y="1851749"/>
              <a:ext cx="3989653" cy="50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4" y="228800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4" y="2275306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1722082"/>
              <a:ext cx="50749" cy="565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193" y="1896026"/>
              <a:ext cx="3989704" cy="443230"/>
            </a:xfrm>
            <a:custGeom>
              <a:avLst/>
              <a:gdLst/>
              <a:ahLst/>
              <a:cxnLst/>
              <a:rect l="l" t="t" r="r" b="b"/>
              <a:pathLst>
                <a:path w="3989704" h="443230">
                  <a:moveTo>
                    <a:pt x="3989654" y="0"/>
                  </a:moveTo>
                  <a:lnTo>
                    <a:pt x="0" y="0"/>
                  </a:lnTo>
                  <a:lnTo>
                    <a:pt x="0" y="391980"/>
                  </a:lnTo>
                  <a:lnTo>
                    <a:pt x="4008" y="411705"/>
                  </a:lnTo>
                  <a:lnTo>
                    <a:pt x="14922" y="427858"/>
                  </a:lnTo>
                  <a:lnTo>
                    <a:pt x="31075" y="438772"/>
                  </a:lnTo>
                  <a:lnTo>
                    <a:pt x="50800" y="442780"/>
                  </a:lnTo>
                  <a:lnTo>
                    <a:pt x="3938854" y="442780"/>
                  </a:lnTo>
                  <a:lnTo>
                    <a:pt x="3958579" y="438772"/>
                  </a:lnTo>
                  <a:lnTo>
                    <a:pt x="3974732" y="427858"/>
                  </a:lnTo>
                  <a:lnTo>
                    <a:pt x="3985646" y="411705"/>
                  </a:lnTo>
                  <a:lnTo>
                    <a:pt x="3989654" y="391980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176017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5468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1747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8848" y="17347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8848" y="17220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09193" y="2674213"/>
            <a:ext cx="4040504" cy="454025"/>
            <a:chOff x="309193" y="2674213"/>
            <a:chExt cx="4040504" cy="454025"/>
          </a:xfrm>
        </p:grpSpPr>
        <p:sp>
          <p:nvSpPr>
            <p:cNvPr id="27" name="object 27"/>
            <p:cNvSpPr/>
            <p:nvPr/>
          </p:nvSpPr>
          <p:spPr>
            <a:xfrm>
              <a:off x="309193" y="2674213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94" y="2840151"/>
              <a:ext cx="3989653" cy="506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994" y="3026524"/>
              <a:ext cx="101600" cy="10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794" y="3013824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98848" y="2718447"/>
              <a:ext cx="50749" cy="3080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9193" y="2884439"/>
              <a:ext cx="3989704" cy="193040"/>
            </a:xfrm>
            <a:custGeom>
              <a:avLst/>
              <a:gdLst/>
              <a:ahLst/>
              <a:cxnLst/>
              <a:rect l="l" t="t" r="r" b="b"/>
              <a:pathLst>
                <a:path w="3989704" h="193039">
                  <a:moveTo>
                    <a:pt x="3989654" y="0"/>
                  </a:moveTo>
                  <a:lnTo>
                    <a:pt x="0" y="0"/>
                  </a:lnTo>
                  <a:lnTo>
                    <a:pt x="0" y="142085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3938854" y="192885"/>
                  </a:lnTo>
                  <a:lnTo>
                    <a:pt x="3958579" y="188876"/>
                  </a:lnTo>
                  <a:lnTo>
                    <a:pt x="3974732" y="177962"/>
                  </a:lnTo>
                  <a:lnTo>
                    <a:pt x="3985646" y="161809"/>
                  </a:lnTo>
                  <a:lnTo>
                    <a:pt x="3989654" y="14208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8848" y="2756547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0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8848" y="27438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8848" y="27311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8848" y="27184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7594" y="253794"/>
            <a:ext cx="4307256" cy="3079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9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Definition (Chain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matrix multiplication</a:t>
            </a:r>
            <a:r>
              <a:rPr sz="110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problem)</a:t>
            </a:r>
            <a:endParaRPr sz="1100" dirty="0">
              <a:latin typeface="LM Sans 10"/>
              <a:cs typeface="LM Sans 10"/>
            </a:endParaRPr>
          </a:p>
          <a:p>
            <a:pPr marL="151765" marR="132080">
              <a:lnSpc>
                <a:spcPct val="102600"/>
              </a:lnSpc>
              <a:spcBef>
                <a:spcPts val="320"/>
              </a:spcBef>
            </a:pPr>
            <a:r>
              <a:rPr sz="1100" spc="-10" dirty="0">
                <a:latin typeface="LM Sans 10"/>
                <a:cs typeface="LM Sans 10"/>
              </a:rPr>
              <a:t>Given</a:t>
            </a:r>
            <a:r>
              <a:rPr sz="1100" spc="-5" dirty="0">
                <a:latin typeface="LM Sans 10"/>
                <a:cs typeface="LM Sans 10"/>
              </a:rPr>
              <a:t> dimensions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p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corresponding</a:t>
            </a:r>
            <a:r>
              <a:rPr sz="1100" spc="-5" dirty="0">
                <a:latin typeface="LM Sans 10"/>
                <a:cs typeface="LM Sans 10"/>
              </a:rPr>
              <a:t> to matrix sequence 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n</a:t>
            </a:r>
            <a:r>
              <a:rPr sz="1200" i="1" spc="18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which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29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dimension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60" dirty="0">
                <a:latin typeface="LM Sans 10"/>
                <a:cs typeface="LM Sans 10"/>
              </a:rPr>
              <a:t>p</a:t>
            </a:r>
            <a:r>
              <a:rPr sz="1200" i="1" spc="89" baseline="-10416" dirty="0">
                <a:latin typeface="LM Sans 8"/>
                <a:cs typeface="LM Sans 8"/>
              </a:rPr>
              <a:t>i</a:t>
            </a:r>
            <a:r>
              <a:rPr sz="1200" i="1" spc="89" baseline="-10416" dirty="0">
                <a:latin typeface="Arial"/>
                <a:cs typeface="Arial"/>
              </a:rPr>
              <a:t>−</a:t>
            </a:r>
            <a:r>
              <a:rPr sz="1200" spc="89" baseline="-10416" dirty="0">
                <a:latin typeface="LM Sans 8"/>
                <a:cs typeface="LM Sans 8"/>
              </a:rPr>
              <a:t>1</a:t>
            </a:r>
            <a:r>
              <a:rPr sz="1200" spc="-22" baseline="-10416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i</a:t>
            </a:r>
            <a:r>
              <a:rPr sz="1200" i="1" spc="-23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determine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“multiplication sequence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”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that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minimizes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number </a:t>
            </a:r>
            <a:r>
              <a:rPr sz="1100" spc="-10" dirty="0" smtClean="0">
                <a:latin typeface="LM Sans 10"/>
                <a:cs typeface="LM Sans 10"/>
              </a:rPr>
              <a:t>of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scalar 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multiplications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in </a:t>
            </a:r>
            <a:r>
              <a:rPr sz="1100" spc="-5" dirty="0">
                <a:latin typeface="LM Sans 10"/>
                <a:cs typeface="LM Sans 10"/>
              </a:rPr>
              <a:t>computing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 </a:t>
            </a:r>
            <a:r>
              <a:rPr sz="1100" i="1" spc="-15" dirty="0">
                <a:latin typeface="DejaVu Sans Condensed"/>
                <a:cs typeface="DejaVu Sans Condensed"/>
              </a:rPr>
              <a:t>· · · </a:t>
            </a:r>
            <a:r>
              <a:rPr sz="1100" i="1" spc="15" dirty="0">
                <a:latin typeface="LM Sans 10"/>
                <a:cs typeface="LM Sans 10"/>
              </a:rPr>
              <a:t>A</a:t>
            </a:r>
            <a:r>
              <a:rPr sz="1200" i="1" spc="22" baseline="-10416" dirty="0">
                <a:latin typeface="LM Sans 8"/>
                <a:cs typeface="LM Sans 8"/>
              </a:rPr>
              <a:t>n</a:t>
            </a:r>
            <a:r>
              <a:rPr sz="1100" spc="1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L="429259">
              <a:lnSpc>
                <a:spcPct val="100000"/>
              </a:lnSpc>
              <a:spcBef>
                <a:spcPts val="1320"/>
              </a:spcBef>
            </a:pPr>
            <a:r>
              <a:rPr sz="1100" spc="-5" dirty="0">
                <a:latin typeface="LM Sans 10"/>
                <a:cs typeface="LM Sans 10"/>
              </a:rPr>
              <a:t>i.e.,, determine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parenthesize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multiplications.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 dirty="0">
              <a:latin typeface="LM Sans 10"/>
              <a:cs typeface="LM Sans 10"/>
            </a:endParaRPr>
          </a:p>
          <a:p>
            <a:pPr marL="151765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 dirty="0">
              <a:latin typeface="LM Sans 10"/>
              <a:cs typeface="LM Sans 10"/>
            </a:endParaRPr>
          </a:p>
          <a:p>
            <a:pPr marL="187960">
              <a:lnSpc>
                <a:spcPct val="100000"/>
              </a:lnSpc>
              <a:spcBef>
                <a:spcPts val="550"/>
              </a:spcBef>
              <a:tabLst>
                <a:tab pos="924560" algn="l"/>
              </a:tabLst>
            </a:pP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	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)(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924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((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3</a:t>
            </a:r>
            <a:r>
              <a:rPr sz="1100" spc="5" dirty="0">
                <a:latin typeface="LM Sans 10"/>
                <a:cs typeface="LM Sans 10"/>
              </a:rPr>
              <a:t>))(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4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151765" marR="2208530">
              <a:lnSpc>
                <a:spcPct val="151900"/>
              </a:lnSpc>
              <a:spcBef>
                <a:spcPts val="31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Exhaustive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search</a:t>
            </a:r>
            <a:r>
              <a:rPr sz="1100" spc="-10" dirty="0">
                <a:latin typeface="LM Sans 10"/>
                <a:cs typeface="LM Sans 10"/>
              </a:rPr>
              <a:t>: </a:t>
            </a:r>
            <a:r>
              <a:rPr sz="1100" spc="5" dirty="0">
                <a:latin typeface="LM Sans 10"/>
                <a:cs typeface="LM Sans 10"/>
              </a:rPr>
              <a:t>Ω(4</a:t>
            </a:r>
            <a:r>
              <a:rPr sz="1200" i="1" spc="7" baseline="27777" dirty="0">
                <a:latin typeface="LM Sans 8"/>
                <a:cs typeface="LM Sans 8"/>
              </a:rPr>
              <a:t>n</a:t>
            </a:r>
            <a:r>
              <a:rPr sz="1100" i="1" spc="5" dirty="0">
                <a:latin typeface="LM Roman Dunhill 10"/>
                <a:cs typeface="LM Roman Dunhill 10"/>
              </a:rPr>
              <a:t>/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200" spc="7" baseline="27777" dirty="0">
                <a:latin typeface="LM Sans 8"/>
                <a:cs typeface="LM Sans 8"/>
              </a:rPr>
              <a:t>3</a:t>
            </a:r>
            <a:r>
              <a:rPr sz="1200" i="1" spc="7" baseline="27777" dirty="0">
                <a:latin typeface="LM Sans 8"/>
                <a:cs typeface="LM Sans 8"/>
              </a:rPr>
              <a:t>/</a:t>
            </a:r>
            <a:r>
              <a:rPr sz="1200" spc="7" baseline="27777" dirty="0">
                <a:latin typeface="LM Sans 8"/>
                <a:cs typeface="LM Sans 8"/>
              </a:rPr>
              <a:t>2</a:t>
            </a:r>
            <a:r>
              <a:rPr sz="1100" spc="5" dirty="0">
                <a:latin typeface="LM Sans 10"/>
                <a:cs typeface="LM Sans 10"/>
              </a:rPr>
              <a:t>). 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151765">
              <a:lnSpc>
                <a:spcPct val="100000"/>
              </a:lnSpc>
              <a:spcBef>
                <a:spcPts val="234"/>
              </a:spcBef>
            </a:pPr>
            <a:r>
              <a:rPr sz="1100" spc="-5" dirty="0">
                <a:latin typeface="LM Sans 10"/>
                <a:cs typeface="LM Sans 10"/>
              </a:rPr>
              <a:t>Is there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better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approach?</a:t>
            </a:r>
            <a:endParaRPr sz="1100" dirty="0">
              <a:latin typeface="LM Sans 10"/>
              <a:cs typeface="LM Sans 10"/>
            </a:endParaRPr>
          </a:p>
          <a:p>
            <a:pPr marL="151765">
              <a:lnSpc>
                <a:spcPct val="100000"/>
              </a:lnSpc>
              <a:spcBef>
                <a:spcPts val="935"/>
              </a:spcBef>
            </a:pPr>
            <a:r>
              <a:rPr sz="1100" spc="-35" dirty="0">
                <a:latin typeface="LM Sans 10"/>
                <a:cs typeface="LM Sans 10"/>
              </a:rPr>
              <a:t>Yes </a:t>
            </a:r>
            <a:r>
              <a:rPr sz="1100" spc="-5" dirty="0">
                <a:latin typeface="LM Sans 10"/>
                <a:cs typeface="LM Sans 10"/>
              </a:rPr>
              <a:t>–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DP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9" name="object 3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1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8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548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Developing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 Programming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1" y="803567"/>
            <a:ext cx="2797302" cy="166712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1: </a:t>
            </a:r>
            <a:r>
              <a:rPr sz="1100" spc="-10" dirty="0">
                <a:latin typeface="LM Sans 10"/>
                <a:cs typeface="LM Sans 10"/>
              </a:rPr>
              <a:t>Define Space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Subproblems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548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Developing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 Programming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51" y="877863"/>
            <a:ext cx="2923401" cy="166712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1: </a:t>
            </a:r>
            <a:r>
              <a:rPr sz="1100" spc="-10" dirty="0">
                <a:latin typeface="LM Sans 10"/>
                <a:cs typeface="LM Sans 10"/>
              </a:rPr>
              <a:t>Define Space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Subproblems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551" y="126975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995" y="1186305"/>
            <a:ext cx="36360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Original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Problem:</a:t>
            </a:r>
            <a:endParaRPr sz="1100">
              <a:latin typeface="LM Sans 10"/>
              <a:cs typeface="LM Sans 10"/>
            </a:endParaRPr>
          </a:p>
          <a:p>
            <a:pPr marL="266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Determine </a:t>
            </a:r>
            <a:r>
              <a:rPr sz="1100" spc="-10" dirty="0">
                <a:latin typeface="LM Sans 10"/>
                <a:cs typeface="LM Sans 10"/>
              </a:rPr>
              <a:t>minimal </a:t>
            </a:r>
            <a:r>
              <a:rPr sz="1100" spc="-5" dirty="0">
                <a:latin typeface="LM Sans 10"/>
                <a:cs typeface="LM Sans 10"/>
              </a:rPr>
              <a:t>cost multiplication </a:t>
            </a:r>
            <a:r>
              <a:rPr sz="1100" spc="-10" dirty="0">
                <a:latin typeface="LM Sans 10"/>
                <a:cs typeface="LM Sans 10"/>
              </a:rPr>
              <a:t>sequence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200" i="1" spc="7" baseline="-10416" dirty="0">
                <a:latin typeface="LM Sans 8"/>
                <a:cs typeface="LM Sans 8"/>
              </a:rPr>
              <a:t>..n</a:t>
            </a:r>
            <a:r>
              <a:rPr sz="1100" spc="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48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551" y="803567"/>
            <a:ext cx="2923401" cy="166712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1: </a:t>
            </a:r>
            <a:r>
              <a:rPr sz="1100" spc="-10" dirty="0">
                <a:latin typeface="LM Sans 10"/>
                <a:cs typeface="LM Sans 10"/>
              </a:rPr>
              <a:t>Define Space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Subproblems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551" y="126975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6518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327" y="216557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3595" y="1186305"/>
            <a:ext cx="3686810" cy="1072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Original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Problem:</a:t>
            </a:r>
            <a:endParaRPr sz="1100">
              <a:latin typeface="LM Sans 10"/>
              <a:cs typeface="LM Sans 10"/>
            </a:endParaRPr>
          </a:p>
          <a:p>
            <a:pPr marL="2921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Determine </a:t>
            </a:r>
            <a:r>
              <a:rPr sz="1100" spc="-10" dirty="0">
                <a:latin typeface="LM Sans 10"/>
                <a:cs typeface="LM Sans 10"/>
              </a:rPr>
              <a:t>minimal </a:t>
            </a:r>
            <a:r>
              <a:rPr sz="1100" spc="-5" dirty="0">
                <a:latin typeface="LM Sans 10"/>
                <a:cs typeface="LM Sans 10"/>
              </a:rPr>
              <a:t>cost multiplication </a:t>
            </a:r>
            <a:r>
              <a:rPr sz="1100" spc="-10" dirty="0">
                <a:latin typeface="LM Sans 10"/>
                <a:cs typeface="LM Sans 10"/>
              </a:rPr>
              <a:t>sequence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200" i="1" spc="7" baseline="-10416" dirty="0">
                <a:latin typeface="LM Sans 8"/>
                <a:cs typeface="LM Sans 8"/>
              </a:rPr>
              <a:t>..n</a:t>
            </a:r>
            <a:r>
              <a:rPr sz="1100" spc="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R="1042035" algn="ctr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Subproblems: </a:t>
            </a: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every pair 1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j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60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100" spc="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292100">
              <a:lnSpc>
                <a:spcPts val="126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Determine </a:t>
            </a:r>
            <a:r>
              <a:rPr sz="1100" spc="-10" dirty="0">
                <a:latin typeface="LM Sans 10"/>
                <a:cs typeface="LM Sans 10"/>
              </a:rPr>
              <a:t>minimal </a:t>
            </a:r>
            <a:r>
              <a:rPr sz="1100" spc="-5" dirty="0">
                <a:latin typeface="LM Sans 10"/>
                <a:cs typeface="LM Sans 10"/>
              </a:rPr>
              <a:t>cost multiplication </a:t>
            </a:r>
            <a:r>
              <a:rPr sz="1100" spc="-10" dirty="0">
                <a:latin typeface="LM Sans 10"/>
                <a:cs typeface="LM Sans 10"/>
              </a:rPr>
              <a:t>sequence </a:t>
            </a:r>
            <a:r>
              <a:rPr sz="1100" spc="-15" dirty="0">
                <a:latin typeface="LM Sans 10"/>
                <a:cs typeface="LM Sans 10"/>
              </a:rPr>
              <a:t>for</a:t>
            </a:r>
            <a:endParaRPr sz="1100">
              <a:latin typeface="LM Sans 10"/>
              <a:cs typeface="LM Sans 10"/>
            </a:endParaRPr>
          </a:p>
          <a:p>
            <a:pPr marL="292100">
              <a:lnSpc>
                <a:spcPts val="126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-232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-30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200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R="1054735" algn="ct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Note that </a:t>
            </a:r>
            <a:r>
              <a:rPr sz="1000" i="1" dirty="0">
                <a:latin typeface="LM Sans 10"/>
                <a:cs typeface="LM Sans 10"/>
              </a:rPr>
              <a:t>A</a:t>
            </a:r>
            <a:r>
              <a:rPr sz="1050" i="1" baseline="-11904" dirty="0">
                <a:latin typeface="LM Sans 8"/>
                <a:cs typeface="LM Sans 8"/>
              </a:rPr>
              <a:t>i</a:t>
            </a:r>
            <a:r>
              <a:rPr sz="1050" i="1" baseline="-11904" dirty="0">
                <a:latin typeface="Verdana"/>
                <a:cs typeface="Verdana"/>
              </a:rPr>
              <a:t>..</a:t>
            </a:r>
            <a:r>
              <a:rPr sz="1050" i="1" baseline="-11904" dirty="0">
                <a:latin typeface="LM Sans 8"/>
                <a:cs typeface="LM Sans 8"/>
              </a:rPr>
              <a:t>j </a:t>
            </a:r>
            <a:r>
              <a:rPr sz="1000" spc="-5" dirty="0">
                <a:latin typeface="LM Sans 10"/>
                <a:cs typeface="LM Sans 10"/>
              </a:rPr>
              <a:t>is a </a:t>
            </a:r>
            <a:r>
              <a:rPr sz="1000" i="1" spc="65" dirty="0">
                <a:latin typeface="LM Sans 10"/>
                <a:cs typeface="LM Sans 10"/>
              </a:rPr>
              <a:t>p</a:t>
            </a:r>
            <a:r>
              <a:rPr sz="1050" i="1" spc="97" baseline="-11904" dirty="0">
                <a:latin typeface="LM Sans 8"/>
                <a:cs typeface="LM Sans 8"/>
              </a:rPr>
              <a:t>i</a:t>
            </a:r>
            <a:r>
              <a:rPr sz="1050" i="1" spc="97" baseline="-11904" dirty="0">
                <a:latin typeface="Arial"/>
                <a:cs typeface="Arial"/>
              </a:rPr>
              <a:t>−</a:t>
            </a:r>
            <a:r>
              <a:rPr sz="1050" spc="97" baseline="-11904" dirty="0">
                <a:latin typeface="LM Sans 8"/>
                <a:cs typeface="LM Sans 8"/>
              </a:rPr>
              <a:t>1 </a:t>
            </a:r>
            <a:r>
              <a:rPr sz="1000" i="1" spc="20" dirty="0">
                <a:latin typeface="DejaVu Sans Condensed"/>
                <a:cs typeface="DejaVu Sans Condensed"/>
              </a:rPr>
              <a:t>× </a:t>
            </a:r>
            <a:r>
              <a:rPr sz="1000" i="1" spc="-5" dirty="0">
                <a:latin typeface="LM Sans 10"/>
                <a:cs typeface="LM Sans 10"/>
              </a:rPr>
              <a:t>p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30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matrix.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Example: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895670"/>
            <a:ext cx="93191" cy="32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98055" y="730603"/>
          <a:ext cx="2141776" cy="194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方程式" r:id="rId3" imgW="2933700" imgH="2667000" progId="Equation.3">
                  <p:embed/>
                </p:oleObj>
              </mc:Choice>
              <mc:Fallback>
                <p:oleObj name="方程式" r:id="rId3" imgW="2933700" imgH="266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55" y="730603"/>
                        <a:ext cx="2141776" cy="194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15253" y="2817540"/>
            <a:ext cx="4379595" cy="4814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46113" tIns="23057" rIns="46113" bIns="23057">
            <a:spAutoFit/>
          </a:bodyPr>
          <a:lstStyle/>
          <a:p>
            <a:pPr marL="499560" lvl="1" indent="-268994"/>
            <a:r>
              <a:rPr lang="en-US" sz="1400" dirty="0"/>
              <a:t>Given a chain A</a:t>
            </a:r>
            <a:r>
              <a:rPr lang="en-US" sz="1400" baseline="-25000" dirty="0"/>
              <a:t>1</a:t>
            </a:r>
            <a:r>
              <a:rPr lang="en-US" sz="1400" dirty="0"/>
              <a:t>, A</a:t>
            </a:r>
            <a:r>
              <a:rPr lang="en-US" sz="1400" baseline="-25000" dirty="0"/>
              <a:t>2</a:t>
            </a:r>
            <a:r>
              <a:rPr lang="en-US" sz="1400" dirty="0"/>
              <a:t>, …, A</a:t>
            </a:r>
            <a:r>
              <a:rPr lang="en-US" sz="1400" i="1" baseline="-25000" dirty="0"/>
              <a:t>n</a:t>
            </a:r>
            <a:r>
              <a:rPr lang="en-US" sz="1400" dirty="0"/>
              <a:t> of </a:t>
            </a:r>
            <a:r>
              <a:rPr lang="en-US" sz="1400" i="1" dirty="0"/>
              <a:t>n</a:t>
            </a:r>
            <a:r>
              <a:rPr lang="en-US" sz="1400" dirty="0"/>
              <a:t> matrices, where for </a:t>
            </a:r>
            <a:r>
              <a:rPr lang="en-US" sz="1400" i="1" dirty="0" err="1"/>
              <a:t>i</a:t>
            </a:r>
            <a:r>
              <a:rPr lang="en-US" sz="1400" dirty="0"/>
              <a:t>=1, 2, …, </a:t>
            </a:r>
            <a:r>
              <a:rPr lang="en-US" sz="1400" i="1" dirty="0"/>
              <a:t>n</a:t>
            </a:r>
            <a:r>
              <a:rPr lang="en-US" sz="1400" dirty="0"/>
              <a:t>, matrix A</a:t>
            </a:r>
            <a:r>
              <a:rPr lang="en-US" sz="1400" i="1" baseline="-25000" dirty="0"/>
              <a:t>i</a:t>
            </a:r>
            <a:r>
              <a:rPr lang="en-US" sz="1400" dirty="0"/>
              <a:t> has dimension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baseline="-25000" dirty="0"/>
              <a:t>-1</a:t>
            </a:r>
            <a:r>
              <a:rPr lang="en-US" sz="1400" dirty="0">
                <a:sym typeface="Symbol" pitchFamily="18" charset="2"/>
              </a:rPr>
              <a:t>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922867"/>
            <a:ext cx="313793" cy="600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6113" tIns="23057" rIns="46113" bIns="23057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659551" y="845962"/>
            <a:ext cx="377722" cy="377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58148" y="461433"/>
            <a:ext cx="1575306" cy="264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6113" tIns="23057" rIns="46113" bIns="23057">
            <a:spAutoFit/>
          </a:bodyPr>
          <a:lstStyle/>
          <a:p>
            <a:pPr marL="499560" lvl="1" indent="-268994"/>
            <a:r>
              <a:rPr lang="en-US" sz="1400" dirty="0"/>
              <a:t>dimension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baseline="-25000" dirty="0"/>
              <a:t>-1</a:t>
            </a:r>
            <a:r>
              <a:rPr lang="en-US" sz="1400" dirty="0">
                <a:sym typeface="Symbol" pitchFamily="18" charset="2"/>
              </a:rPr>
              <a:t>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727643" y="593449"/>
            <a:ext cx="230505" cy="2140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dirty="0" smtClean="0"/>
              <a:t>Rules to multiply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434975"/>
            <a:ext cx="4379595" cy="1200329"/>
          </a:xfrm>
        </p:spPr>
        <p:txBody>
          <a:bodyPr/>
          <a:lstStyle/>
          <a:p>
            <a:r>
              <a:rPr lang="en-US" sz="1400" dirty="0" smtClean="0"/>
              <a:t>The </a:t>
            </a:r>
            <a:r>
              <a:rPr lang="en-US" sz="1400" dirty="0"/>
              <a:t>number of </a:t>
            </a:r>
            <a:r>
              <a:rPr lang="en-US" sz="1400" b="1" dirty="0">
                <a:solidFill>
                  <a:srgbClr val="FF0000"/>
                </a:solidFill>
              </a:rPr>
              <a:t>columns of the 1st matrix</a:t>
            </a:r>
            <a:r>
              <a:rPr lang="en-US" sz="1400" dirty="0"/>
              <a:t> must equal the number of </a:t>
            </a:r>
            <a:r>
              <a:rPr lang="en-US" sz="1400" b="1" dirty="0">
                <a:solidFill>
                  <a:srgbClr val="FF0000"/>
                </a:solidFill>
              </a:rPr>
              <a:t>rows of the 2nd matrix</a:t>
            </a:r>
            <a:r>
              <a:rPr lang="en-US" sz="1400" dirty="0"/>
              <a:t>.</a:t>
            </a:r>
          </a:p>
          <a:p>
            <a:r>
              <a:rPr lang="en-US" sz="1400" dirty="0"/>
              <a:t>And the result will have the same number of </a:t>
            </a:r>
            <a:r>
              <a:rPr lang="en-US" sz="1400" b="1" dirty="0"/>
              <a:t>rows as the 1st matrix</a:t>
            </a:r>
            <a:r>
              <a:rPr lang="en-US" sz="1400" dirty="0"/>
              <a:t>, and the same number of </a:t>
            </a:r>
            <a:r>
              <a:rPr lang="en-US" sz="1400" b="1" dirty="0"/>
              <a:t>columns as the 2nd matrix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" y="2307167"/>
            <a:ext cx="338074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282575"/>
            <a:ext cx="4300575" cy="21544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739775"/>
            <a:ext cx="4343400" cy="2057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1200" dirty="0" smtClean="0"/>
              <a:t>In </a:t>
            </a:r>
            <a:r>
              <a:rPr lang="en-US" sz="1200" dirty="0"/>
              <a:t>the matrix-chain multiplication problem, </a:t>
            </a:r>
            <a:r>
              <a:rPr lang="en-US" sz="1200" dirty="0">
                <a:solidFill>
                  <a:srgbClr val="FF0000"/>
                </a:solidFill>
              </a:rPr>
              <a:t>we are not actually </a:t>
            </a:r>
            <a:r>
              <a:rPr lang="en-US" sz="1200" dirty="0" smtClean="0">
                <a:solidFill>
                  <a:srgbClr val="FF0000"/>
                </a:solidFill>
              </a:rPr>
              <a:t>multiplying matrices</a:t>
            </a:r>
            <a:r>
              <a:rPr lang="en-US" sz="1200" dirty="0"/>
              <a:t>. </a:t>
            </a:r>
            <a:endParaRPr lang="en-US" sz="1200" dirty="0" smtClean="0"/>
          </a:p>
          <a:p>
            <a:pPr algn="just"/>
            <a:r>
              <a:rPr lang="en-US" sz="1200" dirty="0" smtClean="0"/>
              <a:t>Our </a:t>
            </a:r>
            <a:r>
              <a:rPr lang="en-US" sz="1200" dirty="0"/>
              <a:t>goal is only to </a:t>
            </a:r>
            <a:r>
              <a:rPr lang="en-US" sz="1200" b="1" dirty="0">
                <a:solidFill>
                  <a:srgbClr val="FF0000"/>
                </a:solidFill>
              </a:rPr>
              <a:t>determine an order for multiplying </a:t>
            </a:r>
            <a:r>
              <a:rPr lang="en-US" sz="1200" b="1" dirty="0" smtClean="0">
                <a:solidFill>
                  <a:srgbClr val="FF0000"/>
                </a:solidFill>
              </a:rPr>
              <a:t>matrices</a:t>
            </a:r>
            <a:r>
              <a:rPr lang="en-US" sz="1200" dirty="0" smtClean="0"/>
              <a:t> that </a:t>
            </a:r>
            <a:r>
              <a:rPr lang="en-US" sz="1200" dirty="0"/>
              <a:t>has the lowest cost. </a:t>
            </a:r>
            <a:endParaRPr lang="en-US" sz="1200" dirty="0" smtClean="0"/>
          </a:p>
          <a:p>
            <a:pPr algn="just"/>
            <a:r>
              <a:rPr lang="en-US" sz="1200" dirty="0" smtClean="0"/>
              <a:t>Typically</a:t>
            </a:r>
            <a:r>
              <a:rPr lang="en-US" sz="1200" dirty="0"/>
              <a:t>, the time invested in determining this </a:t>
            </a:r>
            <a:r>
              <a:rPr lang="en-US" sz="1200" dirty="0" smtClean="0"/>
              <a:t>optimal order </a:t>
            </a:r>
            <a:r>
              <a:rPr lang="en-US" sz="1200" dirty="0"/>
              <a:t>is more than paid for by the time saved later on when actually performing </a:t>
            </a:r>
            <a:r>
              <a:rPr lang="en-US" sz="1200" dirty="0" smtClean="0"/>
              <a:t>the matrix </a:t>
            </a:r>
            <a:r>
              <a:rPr lang="en-US" sz="1200" dirty="0"/>
              <a:t>multiplications (such as performing only 7500 scalar multiplications </a:t>
            </a:r>
            <a:r>
              <a:rPr lang="en-US" sz="1200" dirty="0" smtClean="0"/>
              <a:t>instead of </a:t>
            </a:r>
            <a:r>
              <a:rPr lang="en-US" sz="1200" dirty="0"/>
              <a:t>75,000).</a:t>
            </a:r>
          </a:p>
        </p:txBody>
      </p:sp>
    </p:spTree>
    <p:extLst>
      <p:ext uri="{BB962C8B-B14F-4D97-AF65-F5344CB8AC3E}">
        <p14:creationId xmlns:p14="http://schemas.microsoft.com/office/powerpoint/2010/main" val="221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1065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551" y="803567"/>
            <a:ext cx="2923401" cy="166712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1: </a:t>
            </a:r>
            <a:r>
              <a:rPr sz="1100" spc="-10" dirty="0">
                <a:latin typeface="LM Sans 10"/>
                <a:cs typeface="LM Sans 10"/>
              </a:rPr>
              <a:t>Define Space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Subproblems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551" y="126975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6518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327" y="216557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3594" y="1186305"/>
            <a:ext cx="3865055" cy="107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Original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Problem:</a:t>
            </a:r>
            <a:endParaRPr sz="1100" dirty="0">
              <a:latin typeface="LM Sans 10"/>
              <a:cs typeface="LM Sans 10"/>
            </a:endParaRPr>
          </a:p>
          <a:p>
            <a:pPr marL="2921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Determine </a:t>
            </a:r>
            <a:r>
              <a:rPr sz="1100" spc="-10" dirty="0">
                <a:latin typeface="LM Sans 10"/>
                <a:cs typeface="LM Sans 10"/>
              </a:rPr>
              <a:t>minimal </a:t>
            </a:r>
            <a:r>
              <a:rPr sz="1100" spc="-5" dirty="0">
                <a:latin typeface="LM Sans 10"/>
                <a:cs typeface="LM Sans 10"/>
              </a:rPr>
              <a:t>cost multiplication </a:t>
            </a:r>
            <a:r>
              <a:rPr sz="1100" spc="-10" dirty="0">
                <a:latin typeface="LM Sans 10"/>
                <a:cs typeface="LM Sans 10"/>
              </a:rPr>
              <a:t>sequence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200" i="1" spc="7" baseline="-10416" dirty="0">
                <a:latin typeface="LM Sans 8"/>
                <a:cs typeface="LM Sans 8"/>
              </a:rPr>
              <a:t>..n</a:t>
            </a:r>
            <a:r>
              <a:rPr sz="1100" spc="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R="1042035" algn="ctr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Subproblems: </a:t>
            </a: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every pair 1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j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60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100" spc="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92100">
              <a:lnSpc>
                <a:spcPts val="126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Determine </a:t>
            </a:r>
            <a:r>
              <a:rPr sz="1100" spc="-10" dirty="0">
                <a:latin typeface="LM Sans 10"/>
                <a:cs typeface="LM Sans 10"/>
              </a:rPr>
              <a:t>minimal </a:t>
            </a:r>
            <a:r>
              <a:rPr sz="1100" spc="-5" dirty="0">
                <a:latin typeface="LM Sans 10"/>
                <a:cs typeface="LM Sans 10"/>
              </a:rPr>
              <a:t>cost multiplication </a:t>
            </a:r>
            <a:r>
              <a:rPr sz="1100" spc="-10" dirty="0">
                <a:latin typeface="LM Sans 10"/>
                <a:cs typeface="LM Sans 10"/>
              </a:rPr>
              <a:t>sequence </a:t>
            </a:r>
            <a:r>
              <a:rPr sz="1100" spc="-15" dirty="0">
                <a:latin typeface="LM Sans 10"/>
                <a:cs typeface="LM Sans 10"/>
              </a:rPr>
              <a:t>for</a:t>
            </a:r>
            <a:endParaRPr sz="1100" dirty="0">
              <a:latin typeface="LM Sans 10"/>
              <a:cs typeface="LM Sans 10"/>
            </a:endParaRPr>
          </a:p>
          <a:p>
            <a:pPr marL="292100">
              <a:lnSpc>
                <a:spcPts val="126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-232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-30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200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  <a:p>
            <a:pPr marR="1054735" algn="ct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Note that </a:t>
            </a:r>
            <a:r>
              <a:rPr sz="1000" i="1" dirty="0">
                <a:latin typeface="LM Sans 10"/>
                <a:cs typeface="LM Sans 10"/>
              </a:rPr>
              <a:t>A</a:t>
            </a:r>
            <a:r>
              <a:rPr sz="1050" i="1" baseline="-11904" dirty="0">
                <a:latin typeface="LM Sans 8"/>
                <a:cs typeface="LM Sans 8"/>
              </a:rPr>
              <a:t>i</a:t>
            </a:r>
            <a:r>
              <a:rPr sz="1050" i="1" baseline="-11904" dirty="0">
                <a:latin typeface="Verdana"/>
                <a:cs typeface="Verdana"/>
              </a:rPr>
              <a:t>..</a:t>
            </a:r>
            <a:r>
              <a:rPr sz="1050" i="1" baseline="-11904" dirty="0">
                <a:latin typeface="LM Sans 8"/>
                <a:cs typeface="LM Sans 8"/>
              </a:rPr>
              <a:t>j </a:t>
            </a:r>
            <a:r>
              <a:rPr sz="1000" spc="-5" dirty="0">
                <a:latin typeface="LM Sans 10"/>
                <a:cs typeface="LM Sans 10"/>
              </a:rPr>
              <a:t>is a </a:t>
            </a:r>
            <a:r>
              <a:rPr sz="1000" i="1" spc="65" dirty="0">
                <a:latin typeface="LM Sans 10"/>
                <a:cs typeface="LM Sans 10"/>
              </a:rPr>
              <a:t>p</a:t>
            </a:r>
            <a:r>
              <a:rPr sz="1050" i="1" spc="97" baseline="-11904" dirty="0">
                <a:latin typeface="LM Sans 8"/>
                <a:cs typeface="LM Sans 8"/>
              </a:rPr>
              <a:t>i</a:t>
            </a:r>
            <a:r>
              <a:rPr sz="1050" i="1" spc="97" baseline="-11904" dirty="0">
                <a:latin typeface="Arial"/>
                <a:cs typeface="Arial"/>
              </a:rPr>
              <a:t>−</a:t>
            </a:r>
            <a:r>
              <a:rPr sz="1050" spc="97" baseline="-11904" dirty="0">
                <a:latin typeface="LM Sans 8"/>
                <a:cs typeface="LM Sans 8"/>
              </a:rPr>
              <a:t>1 </a:t>
            </a:r>
            <a:r>
              <a:rPr sz="1000" i="1" spc="20" dirty="0">
                <a:latin typeface="DejaVu Sans Condensed"/>
                <a:cs typeface="DejaVu Sans Condensed"/>
              </a:rPr>
              <a:t>× </a:t>
            </a:r>
            <a:r>
              <a:rPr sz="1000" i="1" spc="-5" dirty="0">
                <a:latin typeface="LM Sans 10"/>
                <a:cs typeface="LM Sans 10"/>
              </a:rPr>
              <a:t>p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30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matrix.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551" y="246416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2849" y="2367761"/>
            <a:ext cx="6711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79120" algn="l"/>
              </a:tabLst>
            </a:pPr>
            <a:r>
              <a:rPr sz="1200" i="1" spc="-7" baseline="6944" dirty="0">
                <a:latin typeface="LM Sans 8"/>
                <a:cs typeface="LM Sans 8"/>
              </a:rPr>
              <a:t>	</a:t>
            </a:r>
            <a:r>
              <a:rPr sz="800" spc="-5" dirty="0">
                <a:latin typeface="LM Sans 8"/>
                <a:cs typeface="LM Sans 8"/>
              </a:rPr>
              <a:t>2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2363554"/>
            <a:ext cx="35856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5660" algn="l"/>
              </a:tabLst>
            </a:pPr>
            <a:r>
              <a:rPr sz="1100" spc="-10" dirty="0">
                <a:latin typeface="LM Sans 10"/>
                <a:cs typeface="LM Sans 10"/>
              </a:rPr>
              <a:t>There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5" dirty="0" smtClean="0">
                <a:latin typeface="LM Sans 10"/>
                <a:cs typeface="LM Sans 10"/>
              </a:rPr>
              <a:t>ar</a:t>
            </a:r>
            <a:r>
              <a:rPr lang="en-US" sz="1100" spc="-15" dirty="0" smtClean="0">
                <a:latin typeface="LM Sans 10"/>
                <a:cs typeface="LM Sans 10"/>
              </a:rPr>
              <a:t>e          </a:t>
            </a:r>
            <a:r>
              <a:rPr sz="1100" spc="-10" dirty="0" smtClean="0">
                <a:latin typeface="LM Sans 10"/>
                <a:cs typeface="LM Sans 10"/>
              </a:rPr>
              <a:t>Θ(</a:t>
            </a:r>
            <a:r>
              <a:rPr sz="1100" i="1" spc="-10" dirty="0" smtClean="0">
                <a:latin typeface="LM Sans 10"/>
                <a:cs typeface="LM Sans 10"/>
              </a:rPr>
              <a:t>n </a:t>
            </a:r>
            <a:r>
              <a:rPr lang="en-US" sz="1100" i="1" spc="-10" dirty="0" smtClean="0">
                <a:latin typeface="LM Sans 10"/>
                <a:cs typeface="LM Sans 10"/>
              </a:rPr>
              <a:t>  </a:t>
            </a:r>
            <a:r>
              <a:rPr sz="1100" spc="-5" dirty="0" smtClean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such </a:t>
            </a:r>
            <a:r>
              <a:rPr sz="1100" spc="-10" dirty="0">
                <a:latin typeface="LM Sans 10"/>
                <a:cs typeface="LM Sans 10"/>
              </a:rPr>
              <a:t>subproblems.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(Why?)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551" y="26742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2590748"/>
            <a:ext cx="3636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solve </a:t>
            </a:r>
            <a:r>
              <a:rPr sz="1100" spc="-10" dirty="0">
                <a:latin typeface="LM Sans 10"/>
                <a:cs typeface="LM Sans 10"/>
              </a:rPr>
              <a:t>larger problems </a:t>
            </a:r>
            <a:r>
              <a:rPr sz="1100" spc="-5" dirty="0">
                <a:latin typeface="LM Sans 10"/>
                <a:cs typeface="LM Sans 10"/>
              </a:rPr>
              <a:t>using </a:t>
            </a:r>
            <a:r>
              <a:rPr sz="1100" spc="-10" dirty="0">
                <a:latin typeface="LM Sans 10"/>
                <a:cs typeface="LM Sans 10"/>
              </a:rPr>
              <a:t>subproblem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solutions?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40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387221"/>
            <a:ext cx="391922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together.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064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Relationships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among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subproblems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387221"/>
            <a:ext cx="39446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 </a:t>
            </a:r>
            <a:r>
              <a:rPr sz="1100" spc="-5" dirty="0">
                <a:latin typeface="LM Sans 10"/>
                <a:cs typeface="LM Sans 10"/>
              </a:rPr>
              <a:t>together. </a:t>
            </a:r>
            <a:r>
              <a:rPr sz="1100" spc="-10" dirty="0">
                <a:latin typeface="LM Sans 10"/>
                <a:cs typeface="LM Sans 10"/>
              </a:rPr>
              <a:t>That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647065">
              <a:lnSpc>
                <a:spcPct val="10000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3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40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2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422297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Relationships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among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subproblems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387221"/>
            <a:ext cx="39446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 </a:t>
            </a:r>
            <a:r>
              <a:rPr sz="1100" spc="-5" dirty="0">
                <a:latin typeface="LM Sans 10"/>
                <a:cs typeface="LM Sans 10"/>
              </a:rPr>
              <a:t>together. </a:t>
            </a:r>
            <a:r>
              <a:rPr sz="1100" spc="-10" dirty="0">
                <a:latin typeface="LM Sans 10"/>
                <a:cs typeface="LM Sans 10"/>
              </a:rPr>
              <a:t>That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45085" algn="ctr">
              <a:lnSpc>
                <a:spcPct val="10000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3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2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3888" dirty="0">
                <a:solidFill>
                  <a:srgbClr val="FF0000"/>
                </a:solidFill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..j</a:t>
            </a:r>
            <a:r>
              <a:rPr sz="1200" i="1" spc="-247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3694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87221"/>
            <a:ext cx="39446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 </a:t>
            </a:r>
            <a:r>
              <a:rPr sz="1100" spc="-5" dirty="0">
                <a:latin typeface="LM Sans 10"/>
                <a:cs typeface="LM Sans 10"/>
              </a:rPr>
              <a:t>together. </a:t>
            </a:r>
            <a:r>
              <a:rPr sz="1100" spc="-10" dirty="0">
                <a:latin typeface="LM Sans 10"/>
                <a:cs typeface="LM Sans 10"/>
              </a:rPr>
              <a:t>That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45085" algn="ctr">
              <a:lnSpc>
                <a:spcPct val="10000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3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2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3888" dirty="0">
                <a:solidFill>
                  <a:srgbClr val="FF0000"/>
                </a:solidFill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..j</a:t>
            </a:r>
            <a:r>
              <a:rPr sz="1200" i="1" spc="-247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2" y="1606384"/>
            <a:ext cx="4188957" cy="469900"/>
            <a:chOff x="309193" y="1606384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606384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77233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97408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96138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650631"/>
              <a:ext cx="50749" cy="323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816609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688717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6760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663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650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1550578"/>
            <a:ext cx="3634156" cy="4362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decide where to split the chain </a:t>
            </a:r>
            <a:r>
              <a:rPr sz="1100" spc="-10" dirty="0">
                <a:latin typeface="LM Sans 10"/>
                <a:cs typeface="LM Sans 10"/>
              </a:rPr>
              <a:t>(what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k</a:t>
            </a:r>
            <a:r>
              <a:rPr sz="1100" spc="25" dirty="0">
                <a:latin typeface="LM Sans 10"/>
                <a:cs typeface="LM Sans 10"/>
              </a:rPr>
              <a:t>)?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7" name="object 1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2932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87221"/>
            <a:ext cx="39446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 </a:t>
            </a:r>
            <a:r>
              <a:rPr sz="1100" spc="-5" dirty="0">
                <a:latin typeface="LM Sans 10"/>
                <a:cs typeface="LM Sans 10"/>
              </a:rPr>
              <a:t>together. </a:t>
            </a:r>
            <a:r>
              <a:rPr sz="1100" spc="-10" dirty="0">
                <a:latin typeface="LM Sans 10"/>
                <a:cs typeface="LM Sans 10"/>
              </a:rPr>
              <a:t>That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45085" algn="ctr">
              <a:lnSpc>
                <a:spcPct val="10000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3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2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3888" dirty="0">
                <a:solidFill>
                  <a:srgbClr val="FF0000"/>
                </a:solidFill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..j</a:t>
            </a:r>
            <a:r>
              <a:rPr sz="1200" i="1" spc="-247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606384"/>
            <a:ext cx="4040504" cy="469900"/>
            <a:chOff x="309193" y="1606384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606384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77233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97408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96138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650631"/>
              <a:ext cx="50749" cy="323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816609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688717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6760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663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650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7294" y="1550578"/>
            <a:ext cx="3557956" cy="704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decide where to split the chain </a:t>
            </a:r>
            <a:r>
              <a:rPr sz="1100" spc="-10" dirty="0">
                <a:latin typeface="LM Sans 10"/>
                <a:cs typeface="LM Sans 10"/>
              </a:rPr>
              <a:t>(what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k</a:t>
            </a:r>
            <a:r>
              <a:rPr sz="1100" spc="25" dirty="0">
                <a:latin typeface="LM Sans 10"/>
                <a:cs typeface="LM Sans 10"/>
              </a:rPr>
              <a:t>)?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ANS</a:t>
            </a:r>
            <a:r>
              <a:rPr sz="1100" spc="-10" dirty="0">
                <a:latin typeface="LM Sans 10"/>
                <a:cs typeface="LM Sans 10"/>
              </a:rPr>
              <a:t>: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Need </a:t>
            </a:r>
            <a:r>
              <a:rPr sz="1100" spc="-5" dirty="0">
                <a:latin typeface="LM Sans 10"/>
                <a:cs typeface="LM Sans 10"/>
              </a:rPr>
              <a:t>to check all possible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7" name="object 1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064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87221"/>
            <a:ext cx="39446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 </a:t>
            </a:r>
            <a:r>
              <a:rPr sz="1100" spc="-5" dirty="0">
                <a:latin typeface="LM Sans 10"/>
                <a:cs typeface="LM Sans 10"/>
              </a:rPr>
              <a:t>together. </a:t>
            </a:r>
            <a:r>
              <a:rPr sz="1100" spc="-10" dirty="0">
                <a:latin typeface="LM Sans 10"/>
                <a:cs typeface="LM Sans 10"/>
              </a:rPr>
              <a:t>That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45085" algn="ctr">
              <a:lnSpc>
                <a:spcPct val="10000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3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2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3888" dirty="0">
                <a:solidFill>
                  <a:srgbClr val="FF0000"/>
                </a:solidFill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..j</a:t>
            </a:r>
            <a:r>
              <a:rPr sz="1200" i="1" spc="-247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606384"/>
            <a:ext cx="4040504" cy="469900"/>
            <a:chOff x="309193" y="1606384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606384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77233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97408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96138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650631"/>
              <a:ext cx="50749" cy="323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816609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688717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6760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663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650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9193" y="2297650"/>
            <a:ext cx="4040504" cy="469265"/>
            <a:chOff x="309193" y="2375826"/>
            <a:chExt cx="4040504" cy="469265"/>
          </a:xfrm>
        </p:grpSpPr>
        <p:sp>
          <p:nvSpPr>
            <p:cNvPr id="16" name="object 16"/>
            <p:cNvSpPr/>
            <p:nvPr/>
          </p:nvSpPr>
          <p:spPr>
            <a:xfrm>
              <a:off x="309193" y="2375826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194" y="2541778"/>
              <a:ext cx="3989653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4" y="2743454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4" y="2730754"/>
              <a:ext cx="3938802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2420074"/>
              <a:ext cx="50749" cy="3233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193" y="2586055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398"/>
                  </a:lnTo>
                  <a:lnTo>
                    <a:pt x="4008" y="177123"/>
                  </a:lnTo>
                  <a:lnTo>
                    <a:pt x="14922" y="193276"/>
                  </a:lnTo>
                  <a:lnTo>
                    <a:pt x="31075" y="204190"/>
                  </a:lnTo>
                  <a:lnTo>
                    <a:pt x="50800" y="208199"/>
                  </a:lnTo>
                  <a:lnTo>
                    <a:pt x="3938854" y="208199"/>
                  </a:lnTo>
                  <a:lnTo>
                    <a:pt x="3958579" y="204190"/>
                  </a:lnTo>
                  <a:lnTo>
                    <a:pt x="3974732" y="193276"/>
                  </a:lnTo>
                  <a:lnTo>
                    <a:pt x="3985646" y="177123"/>
                  </a:lnTo>
                  <a:lnTo>
                    <a:pt x="3989654" y="15739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245816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24454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8848" y="24327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8848" y="24200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9193" y="1550578"/>
            <a:ext cx="3838117" cy="11976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decide where to split the chain </a:t>
            </a:r>
            <a:r>
              <a:rPr sz="1100" spc="-10" dirty="0">
                <a:latin typeface="LM Sans 10"/>
                <a:cs typeface="LM Sans 10"/>
              </a:rPr>
              <a:t>(what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k</a:t>
            </a:r>
            <a:r>
              <a:rPr sz="1100" spc="25" dirty="0">
                <a:latin typeface="LM Sans 10"/>
                <a:cs typeface="LM Sans 10"/>
              </a:rPr>
              <a:t>)?</a:t>
            </a:r>
            <a:endParaRPr sz="1100" dirty="0">
              <a:latin typeface="LM Sans 10"/>
              <a:cs typeface="LM Sans 10"/>
            </a:endParaRPr>
          </a:p>
          <a:p>
            <a:pPr marL="50800" marR="414655">
              <a:lnSpc>
                <a:spcPct val="156600"/>
              </a:lnSpc>
              <a:spcBef>
                <a:spcPts val="310"/>
              </a:spcBef>
            </a:pP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ANS</a:t>
            </a:r>
            <a:r>
              <a:rPr sz="1100" spc="-10" dirty="0">
                <a:latin typeface="LM Sans 10"/>
                <a:cs typeface="LM Sans 10"/>
              </a:rPr>
              <a:t>: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Need </a:t>
            </a:r>
            <a:r>
              <a:rPr sz="1100" spc="-5" dirty="0">
                <a:latin typeface="LM Sans 10"/>
                <a:cs typeface="LM Sans 10"/>
              </a:rPr>
              <a:t>to check all possible values. 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35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parenthesize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subchains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7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?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865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87221"/>
            <a:ext cx="394462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LM Sans 10"/>
                <a:cs typeface="LM Sans 10"/>
              </a:rPr>
              <a:t>At </a:t>
            </a:r>
            <a:r>
              <a:rPr sz="1100" spc="-5" dirty="0">
                <a:latin typeface="LM Sans 10"/>
                <a:cs typeface="LM Sans 10"/>
              </a:rPr>
              <a:t>the last step of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multiplication sequence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10" dirty="0">
                <a:latin typeface="LM Sans 10"/>
                <a:cs typeface="LM Sans 10"/>
              </a:rPr>
              <a:t>a  subbroblem), there </a:t>
            </a:r>
            <a:r>
              <a:rPr sz="1100" spc="-5" dirty="0">
                <a:latin typeface="LM Sans 10"/>
                <a:cs typeface="LM Sans 10"/>
              </a:rPr>
              <a:t>is some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such that 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multipled </a:t>
            </a:r>
            <a:r>
              <a:rPr sz="1100" spc="-5" dirty="0">
                <a:latin typeface="LM Sans 10"/>
                <a:cs typeface="LM Sans 10"/>
              </a:rPr>
              <a:t>together. </a:t>
            </a:r>
            <a:r>
              <a:rPr sz="1100" spc="-10" dirty="0">
                <a:latin typeface="LM Sans 10"/>
                <a:cs typeface="LM Sans 10"/>
              </a:rPr>
              <a:t>That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is,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45085" algn="ctr">
              <a:lnSpc>
                <a:spcPct val="100000"/>
              </a:lnSpc>
            </a:pP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0416" dirty="0">
                <a:solidFill>
                  <a:srgbClr val="FF0000"/>
                </a:solidFill>
                <a:latin typeface="LM Sans 8"/>
                <a:cs typeface="LM Sans 8"/>
              </a:rPr>
              <a:t>i..j</a:t>
            </a:r>
            <a:r>
              <a:rPr sz="1200" i="1" spc="209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i</a:t>
            </a:r>
            <a:r>
              <a:rPr sz="1200" i="1" spc="37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spc="-82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-7" baseline="-10416" dirty="0">
                <a:solidFill>
                  <a:srgbClr val="FF0000"/>
                </a:solidFill>
                <a:latin typeface="LM Sans 8"/>
                <a:cs typeface="LM Sans 8"/>
              </a:rPr>
              <a:t>j</a:t>
            </a:r>
            <a:r>
              <a:rPr sz="1200" i="1" spc="-240" baseline="-10416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15" baseline="-13888" dirty="0">
                <a:solidFill>
                  <a:srgbClr val="FF0000"/>
                </a:solidFill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A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k</a:t>
            </a:r>
            <a:r>
              <a:rPr sz="1200" spc="7" baseline="-13888" dirty="0">
                <a:solidFill>
                  <a:srgbClr val="FF0000"/>
                </a:solidFill>
                <a:latin typeface="LM Sans 8"/>
                <a:cs typeface="LM Sans 8"/>
              </a:rPr>
              <a:t>+1</a:t>
            </a:r>
            <a:r>
              <a:rPr sz="1200" i="1" spc="7" baseline="-13888" dirty="0">
                <a:solidFill>
                  <a:srgbClr val="FF0000"/>
                </a:solidFill>
                <a:latin typeface="LM Sans 8"/>
                <a:cs typeface="LM Sans 8"/>
              </a:rPr>
              <a:t>..j</a:t>
            </a:r>
            <a:r>
              <a:rPr sz="1200" i="1" spc="-247" baseline="-13888" dirty="0">
                <a:solidFill>
                  <a:srgbClr val="FF0000"/>
                </a:solidFill>
                <a:latin typeface="LM Sans 8"/>
                <a:cs typeface="LM Sans 8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606384"/>
            <a:ext cx="4040504" cy="469900"/>
            <a:chOff x="309193" y="1606384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606384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77233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97408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961387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650631"/>
              <a:ext cx="50749" cy="323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816609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688717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6760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663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6506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9193" y="2332449"/>
            <a:ext cx="4040504" cy="469265"/>
            <a:chOff x="309193" y="2375826"/>
            <a:chExt cx="4040504" cy="469265"/>
          </a:xfrm>
        </p:grpSpPr>
        <p:sp>
          <p:nvSpPr>
            <p:cNvPr id="16" name="object 16"/>
            <p:cNvSpPr/>
            <p:nvPr/>
          </p:nvSpPr>
          <p:spPr>
            <a:xfrm>
              <a:off x="309193" y="2375826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194" y="2541778"/>
              <a:ext cx="3989653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994" y="2743454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4" y="2730754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2420074"/>
              <a:ext cx="50749" cy="3233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193" y="2586055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398"/>
                  </a:lnTo>
                  <a:lnTo>
                    <a:pt x="4008" y="177123"/>
                  </a:lnTo>
                  <a:lnTo>
                    <a:pt x="14922" y="193276"/>
                  </a:lnTo>
                  <a:lnTo>
                    <a:pt x="31075" y="204190"/>
                  </a:lnTo>
                  <a:lnTo>
                    <a:pt x="50800" y="208199"/>
                  </a:lnTo>
                  <a:lnTo>
                    <a:pt x="3938854" y="208199"/>
                  </a:lnTo>
                  <a:lnTo>
                    <a:pt x="3958579" y="204190"/>
                  </a:lnTo>
                  <a:lnTo>
                    <a:pt x="3974732" y="193276"/>
                  </a:lnTo>
                  <a:lnTo>
                    <a:pt x="3985646" y="177123"/>
                  </a:lnTo>
                  <a:lnTo>
                    <a:pt x="3989654" y="15739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245816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3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24454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8848" y="24327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8848" y="24200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494" y="1550578"/>
            <a:ext cx="3957320" cy="167893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95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62865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decide where to split the chain </a:t>
            </a:r>
            <a:r>
              <a:rPr sz="1100" spc="-10" dirty="0">
                <a:latin typeface="LM Sans 10"/>
                <a:cs typeface="LM Sans 10"/>
              </a:rPr>
              <a:t>(what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k</a:t>
            </a:r>
            <a:r>
              <a:rPr sz="1100" spc="25" dirty="0">
                <a:latin typeface="LM Sans 10"/>
                <a:cs typeface="LM Sans 10"/>
              </a:rPr>
              <a:t>)?</a:t>
            </a:r>
            <a:endParaRPr sz="1100" dirty="0">
              <a:latin typeface="LM Sans 10"/>
              <a:cs typeface="LM Sans 10"/>
            </a:endParaRPr>
          </a:p>
          <a:p>
            <a:pPr marL="63500" marR="517525">
              <a:lnSpc>
                <a:spcPct val="156600"/>
              </a:lnSpc>
              <a:spcBef>
                <a:spcPts val="310"/>
              </a:spcBef>
            </a:pP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ANS</a:t>
            </a:r>
            <a:r>
              <a:rPr sz="1100" spc="-10" dirty="0">
                <a:latin typeface="LM Sans 10"/>
                <a:cs typeface="LM Sans 10"/>
              </a:rPr>
              <a:t>: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Need </a:t>
            </a:r>
            <a:r>
              <a:rPr sz="1100" spc="-5" dirty="0">
                <a:latin typeface="LM Sans 10"/>
                <a:cs typeface="LM Sans 10"/>
              </a:rPr>
              <a:t>to check all possible values. 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235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parenthesize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subchains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?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 dirty="0">
              <a:latin typeface="LM Sans 10"/>
              <a:cs typeface="LM Sans 10"/>
            </a:endParaRPr>
          </a:p>
          <a:p>
            <a:pPr marL="63500" marR="43180">
              <a:lnSpc>
                <a:spcPct val="102600"/>
              </a:lnSpc>
            </a:pP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ANS</a:t>
            </a:r>
            <a:r>
              <a:rPr sz="1100" spc="-10" dirty="0">
                <a:latin typeface="LM Sans 10"/>
                <a:cs typeface="LM Sans 10"/>
              </a:rPr>
              <a:t>: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5" dirty="0">
                <a:latin typeface="LM Sans 10"/>
                <a:cs typeface="LM Sans 10"/>
              </a:rPr>
              <a:t>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15" dirty="0">
                <a:latin typeface="LM Sans 10"/>
                <a:cs typeface="LM Sans 10"/>
              </a:rPr>
              <a:t>optimally, </a:t>
            </a:r>
            <a:r>
              <a:rPr sz="1100" spc="-5" dirty="0">
                <a:latin typeface="LM Sans 10"/>
                <a:cs typeface="LM Sans 10"/>
              </a:rPr>
              <a:t>so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 </a:t>
            </a:r>
            <a:r>
              <a:rPr sz="1100" spc="-5" dirty="0">
                <a:latin typeface="LM Sans 10"/>
                <a:cs typeface="LM Sans 10"/>
              </a:rPr>
              <a:t>apply the </a:t>
            </a:r>
            <a:r>
              <a:rPr sz="1100" spc="-10" dirty="0">
                <a:latin typeface="LM Sans 10"/>
                <a:cs typeface="LM Sans 10"/>
              </a:rPr>
              <a:t>same </a:t>
            </a:r>
            <a:r>
              <a:rPr sz="1100" spc="-5" dirty="0">
                <a:latin typeface="LM Sans 10"/>
                <a:cs typeface="LM Sans 10"/>
              </a:rPr>
              <a:t>procedure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recursively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11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8609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Optimal </a:t>
            </a:r>
            <a:r>
              <a:rPr spc="10" dirty="0"/>
              <a:t>Structure</a:t>
            </a:r>
            <a:r>
              <a:rPr spc="-25" dirty="0"/>
              <a:t> </a:t>
            </a:r>
            <a:r>
              <a:rPr spc="10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60170"/>
            <a:ext cx="389826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If the </a:t>
            </a:r>
            <a:r>
              <a:rPr sz="1100" dirty="0">
                <a:latin typeface="LM Sans 10"/>
                <a:cs typeface="LM Sans 10"/>
              </a:rPr>
              <a:t>“optimal” </a:t>
            </a:r>
            <a:r>
              <a:rPr sz="1100" spc="-5" dirty="0">
                <a:latin typeface="LM Sans 10"/>
                <a:cs typeface="LM Sans 10"/>
              </a:rPr>
              <a:t>solution of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 </a:t>
            </a:r>
            <a:r>
              <a:rPr sz="1100" spc="-5" dirty="0">
                <a:latin typeface="LM Sans 10"/>
                <a:cs typeface="LM Sans 10"/>
              </a:rPr>
              <a:t>involves splitting into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5" dirty="0">
                <a:latin typeface="LM Sans 10"/>
                <a:cs typeface="LM Sans 10"/>
              </a:rPr>
              <a:t>at the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step, then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 </a:t>
            </a:r>
            <a:r>
              <a:rPr sz="1100" spc="-5" dirty="0">
                <a:latin typeface="LM Sans 10"/>
                <a:cs typeface="LM Sans 10"/>
              </a:rPr>
              <a:t>in the optimal solution must also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be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optimal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12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7" y="807508"/>
            <a:ext cx="3295368" cy="1855347"/>
          </a:xfrm>
        </p:spPr>
      </p:pic>
      <p:sp>
        <p:nvSpPr>
          <p:cNvPr id="5" name="TextBox 4"/>
          <p:cNvSpPr txBox="1"/>
          <p:nvPr/>
        </p:nvSpPr>
        <p:spPr>
          <a:xfrm>
            <a:off x="1459865" y="3139582"/>
            <a:ext cx="1641577" cy="264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46113" tIns="23057" rIns="46113" bIns="23057" rtlCol="0">
            <a:spAutoFit/>
          </a:bodyPr>
          <a:lstStyle/>
          <a:p>
            <a:r>
              <a:rPr lang="en-US" sz="1400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6531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9122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Optimal </a:t>
            </a:r>
            <a:r>
              <a:rPr spc="10" dirty="0"/>
              <a:t>Structure</a:t>
            </a:r>
            <a:r>
              <a:rPr spc="-25" dirty="0"/>
              <a:t> </a:t>
            </a:r>
            <a:r>
              <a:rPr spc="10" dirty="0"/>
              <a:t>Property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15116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194" y="760170"/>
            <a:ext cx="3923665" cy="133914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If the </a:t>
            </a:r>
            <a:r>
              <a:rPr sz="1100" dirty="0">
                <a:latin typeface="LM Sans 10"/>
                <a:cs typeface="LM Sans 10"/>
              </a:rPr>
              <a:t>“optimal” </a:t>
            </a:r>
            <a:r>
              <a:rPr sz="1100" spc="-5" dirty="0">
                <a:latin typeface="LM Sans 10"/>
                <a:cs typeface="LM Sans 10"/>
              </a:rPr>
              <a:t>solution of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 </a:t>
            </a:r>
            <a:r>
              <a:rPr sz="1100" spc="-5" dirty="0">
                <a:latin typeface="LM Sans 10"/>
                <a:cs typeface="LM Sans 10"/>
              </a:rPr>
              <a:t>involves splitting into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5" dirty="0">
                <a:latin typeface="LM Sans 10"/>
                <a:cs typeface="LM Sans 10"/>
              </a:rPr>
              <a:t>at the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step, then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 </a:t>
            </a:r>
            <a:r>
              <a:rPr sz="1100" spc="-5" dirty="0">
                <a:latin typeface="LM Sans 10"/>
                <a:cs typeface="LM Sans 10"/>
              </a:rPr>
              <a:t>in the optimal solution must also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be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optimal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spc="100" dirty="0">
              <a:latin typeface="LM Sans 10"/>
              <a:cs typeface="LM Sans 10"/>
            </a:endParaRPr>
          </a:p>
          <a:p>
            <a:pPr marL="327660" marR="222885">
              <a:lnSpc>
                <a:spcPct val="102600"/>
              </a:lnSpc>
            </a:pPr>
            <a:r>
              <a:rPr sz="1100" spc="100" dirty="0">
                <a:latin typeface="LM Sans 10"/>
                <a:cs typeface="LM Sans 10"/>
              </a:rPr>
              <a:t>If parenthesization of </a:t>
            </a:r>
            <a:r>
              <a:rPr sz="1100" i="1" spc="100" dirty="0" err="1">
                <a:latin typeface="LM Sans 10"/>
                <a:cs typeface="LM Sans 10"/>
              </a:rPr>
              <a:t>A</a:t>
            </a:r>
            <a:r>
              <a:rPr sz="1200" i="1" spc="100" baseline="-13888" dirty="0" err="1">
                <a:latin typeface="LM Sans 8"/>
                <a:cs typeface="LM Sans 8"/>
              </a:rPr>
              <a:t>i..k</a:t>
            </a:r>
            <a:r>
              <a:rPr sz="1200" i="1" spc="100" baseline="-13888" dirty="0">
                <a:latin typeface="LM Sans 8"/>
                <a:cs typeface="LM Sans 8"/>
              </a:rPr>
              <a:t> </a:t>
            </a:r>
            <a:r>
              <a:rPr sz="1100" spc="100" dirty="0" smtClean="0">
                <a:latin typeface="LM Sans 10"/>
                <a:cs typeface="LM Sans 10"/>
              </a:rPr>
              <a:t>was</a:t>
            </a:r>
            <a:r>
              <a:rPr lang="en-US" sz="1100" spc="100" dirty="0" smtClean="0">
                <a:latin typeface="LM Sans 10"/>
                <a:cs typeface="LM Sans 10"/>
              </a:rPr>
              <a:t> </a:t>
            </a:r>
            <a:r>
              <a:rPr sz="1100" spc="100" dirty="0" smtClean="0">
                <a:solidFill>
                  <a:srgbClr val="0000FF"/>
                </a:solidFill>
                <a:latin typeface="LM Sans 10"/>
                <a:cs typeface="LM Sans 10"/>
              </a:rPr>
              <a:t>not</a:t>
            </a:r>
            <a:r>
              <a:rPr lang="en-US" sz="1100" spc="100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100" dirty="0" smtClean="0">
                <a:latin typeface="LM Sans 10"/>
                <a:cs typeface="LM Sans 10"/>
              </a:rPr>
              <a:t>optimal</a:t>
            </a:r>
            <a:r>
              <a:rPr sz="1100" spc="100" dirty="0">
                <a:latin typeface="LM Sans 10"/>
                <a:cs typeface="LM Sans 10"/>
              </a:rPr>
              <a:t>, it could be  replaced by a cheaper parenthesization, yielding a cheaper  final solution, constradicting optimality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12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836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Optimal </a:t>
            </a:r>
            <a:r>
              <a:rPr spc="10" dirty="0"/>
              <a:t>Structure</a:t>
            </a:r>
            <a:r>
              <a:rPr spc="-25" dirty="0"/>
              <a:t> </a:t>
            </a:r>
            <a:r>
              <a:rPr spc="10" dirty="0"/>
              <a:t>Property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15116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214177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494" y="760170"/>
            <a:ext cx="4109948" cy="18345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If the </a:t>
            </a:r>
            <a:r>
              <a:rPr sz="1100" dirty="0">
                <a:latin typeface="LM Sans 10"/>
                <a:cs typeface="LM Sans 10"/>
              </a:rPr>
              <a:t>“optimal” </a:t>
            </a:r>
            <a:r>
              <a:rPr sz="1100" spc="-5" dirty="0">
                <a:latin typeface="LM Sans 10"/>
                <a:cs typeface="LM Sans 10"/>
              </a:rPr>
              <a:t>solution of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 </a:t>
            </a:r>
            <a:r>
              <a:rPr sz="1100" spc="-5" dirty="0">
                <a:latin typeface="LM Sans 10"/>
                <a:cs typeface="LM Sans 10"/>
              </a:rPr>
              <a:t>involves splitting into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5" dirty="0">
                <a:latin typeface="LM Sans 10"/>
                <a:cs typeface="LM Sans 10"/>
              </a:rPr>
              <a:t>at the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step, then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 </a:t>
            </a:r>
            <a:r>
              <a:rPr sz="1100" spc="-5" dirty="0">
                <a:latin typeface="LM Sans 10"/>
                <a:cs typeface="LM Sans 10"/>
              </a:rPr>
              <a:t>in the optimal solution must also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be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optimal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LM Sans 10"/>
              <a:cs typeface="LM Sans 10"/>
            </a:endParaRPr>
          </a:p>
          <a:p>
            <a:pPr marL="340360" marR="235585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10" dirty="0" err="1">
                <a:latin typeface="LM Sans 10"/>
                <a:cs typeface="LM Sans 10"/>
              </a:rPr>
              <a:t>A</a:t>
            </a:r>
            <a:r>
              <a:rPr sz="1200" i="1" spc="15" baseline="-13888" dirty="0" err="1">
                <a:latin typeface="LM Sans 8"/>
                <a:cs typeface="LM Sans 8"/>
              </a:rPr>
              <a:t>i..k</a:t>
            </a:r>
            <a:r>
              <a:rPr sz="1200" i="1" spc="15" baseline="-13888" dirty="0">
                <a:latin typeface="LM Sans 8"/>
                <a:cs typeface="LM Sans 8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was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not</a:t>
            </a:r>
            <a:r>
              <a:rPr lang="en-US"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it could </a:t>
            </a:r>
            <a:r>
              <a:rPr sz="1100" spc="10" dirty="0">
                <a:latin typeface="LM Sans 10"/>
                <a:cs typeface="LM Sans 10"/>
              </a:rPr>
              <a:t>be  </a:t>
            </a:r>
            <a:r>
              <a:rPr sz="1100" spc="-5" dirty="0">
                <a:latin typeface="LM Sans 10"/>
                <a:cs typeface="LM Sans 10"/>
              </a:rPr>
              <a:t>replaced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cheaper </a:t>
            </a:r>
            <a:r>
              <a:rPr sz="1100" spc="-10" dirty="0">
                <a:latin typeface="LM Sans 10"/>
                <a:cs typeface="LM Sans 10"/>
              </a:rPr>
              <a:t>parenthesization, </a:t>
            </a:r>
            <a:r>
              <a:rPr sz="1100" spc="-5" dirty="0">
                <a:latin typeface="LM Sans 10"/>
                <a:cs typeface="LM Sans 10"/>
              </a:rPr>
              <a:t>yielding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cheaper 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solution, constradicting</a:t>
            </a:r>
            <a:r>
              <a:rPr sz="1100" spc="-10" dirty="0">
                <a:latin typeface="LM Sans 10"/>
                <a:cs typeface="LM Sans 10"/>
              </a:rPr>
              <a:t> optimality</a:t>
            </a:r>
            <a:endParaRPr sz="1100" dirty="0">
              <a:latin typeface="LM Sans 10"/>
              <a:cs typeface="LM Sans 10"/>
            </a:endParaRPr>
          </a:p>
          <a:p>
            <a:pPr marL="340360" marR="329565">
              <a:lnSpc>
                <a:spcPct val="102600"/>
              </a:lnSpc>
              <a:spcBef>
                <a:spcPts val="900"/>
              </a:spcBef>
            </a:pPr>
            <a:r>
              <a:rPr sz="1100" spc="-20" dirty="0">
                <a:latin typeface="LM Sans 10"/>
                <a:cs typeface="LM Sans 10"/>
              </a:rPr>
              <a:t>Similarly,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parenthesization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 </a:t>
            </a:r>
            <a:r>
              <a:rPr sz="1100" spc="-10" dirty="0" smtClean="0">
                <a:latin typeface="LM Sans 10"/>
                <a:cs typeface="LM Sans 10"/>
              </a:rPr>
              <a:t>was</a:t>
            </a:r>
            <a:r>
              <a:rPr lang="en-US" sz="1100" spc="-10" dirty="0" smtClean="0">
                <a:latin typeface="LM Sans 10"/>
                <a:cs typeface="LM Sans 10"/>
              </a:rPr>
              <a:t>  </a:t>
            </a:r>
            <a:r>
              <a:rPr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not</a:t>
            </a:r>
            <a:r>
              <a:rPr lang="en-US" sz="1100" spc="-10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it  could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replaced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cheaper </a:t>
            </a:r>
            <a:r>
              <a:rPr sz="1100" spc="-10" dirty="0">
                <a:latin typeface="LM Sans 10"/>
                <a:cs typeface="LM Sans 10"/>
              </a:rPr>
              <a:t>parenthesization, </a:t>
            </a:r>
            <a:r>
              <a:rPr sz="1100" spc="-5" dirty="0">
                <a:latin typeface="LM Sans 10"/>
                <a:cs typeface="LM Sans 10"/>
              </a:rPr>
              <a:t>again  yielding contradiction of cheaper </a:t>
            </a:r>
            <a:r>
              <a:rPr sz="1100" spc="-10" dirty="0">
                <a:latin typeface="LM Sans 10"/>
                <a:cs typeface="LM Sans 10"/>
              </a:rPr>
              <a:t>final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12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94" y="1194689"/>
            <a:ext cx="3912235" cy="123111"/>
          </a:xfrm>
        </p:spPr>
        <p:txBody>
          <a:bodyPr/>
          <a:lstStyle/>
          <a:p>
            <a:endParaRPr lang="en-US"/>
          </a:p>
        </p:txBody>
      </p:sp>
      <p:pic>
        <p:nvPicPr>
          <p:cNvPr id="59394" name="Picture 2" descr="https://miro.medium.com/max/1400/1*kVzSABWmsGX0HvpJec7ng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" y="653697"/>
            <a:ext cx="4418013" cy="28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6026" y="2332833"/>
            <a:ext cx="226176" cy="323563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6195" y="2332833"/>
            <a:ext cx="218161" cy="323563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5555" y="2332833"/>
            <a:ext cx="216558" cy="323563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5487" y="2883958"/>
            <a:ext cx="235794" cy="323563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3837" y="2890949"/>
            <a:ext cx="205337" cy="323563"/>
          </a:xfrm>
          <a:prstGeom prst="rect">
            <a:avLst/>
          </a:prstGeom>
          <a:noFill/>
        </p:spPr>
        <p:txBody>
          <a:bodyPr wrap="none" lIns="46113" tIns="23057" rIns="46113" bIns="23057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64148" y="5754"/>
            <a:ext cx="4149090" cy="576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46113" tIns="23057" rIns="46113" bIns="2305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Dynamic Programming Approach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108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865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144322" y="791425"/>
            <a:ext cx="4262120" cy="199390"/>
          </a:xfrm>
          <a:custGeom>
            <a:avLst/>
            <a:gdLst/>
            <a:ahLst/>
            <a:cxnLst/>
            <a:rect l="l" t="t" r="r" b="b"/>
            <a:pathLst>
              <a:path w="4248150" h="199390">
                <a:moveTo>
                  <a:pt x="0" y="199072"/>
                </a:moveTo>
                <a:lnTo>
                  <a:pt x="4248010" y="199072"/>
                </a:lnTo>
                <a:lnTo>
                  <a:pt x="4248010" y="0"/>
                </a:lnTo>
                <a:lnTo>
                  <a:pt x="0" y="0"/>
                </a:lnTo>
                <a:lnTo>
                  <a:pt x="0" y="199072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321" y="789210"/>
            <a:ext cx="446577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Step 2: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 solutions from optimal </a:t>
            </a:r>
            <a:r>
              <a:rPr sz="1100" spc="-10" dirty="0">
                <a:latin typeface="LM Sans 10"/>
                <a:cs typeface="LM Sans 10"/>
              </a:rPr>
              <a:t>subproblem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13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064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09993"/>
            <a:ext cx="4248150" cy="199390"/>
          </a:xfrm>
          <a:custGeom>
            <a:avLst/>
            <a:gdLst/>
            <a:ahLst/>
            <a:cxnLst/>
            <a:rect l="l" t="t" r="r" b="b"/>
            <a:pathLst>
              <a:path w="4248150" h="199390">
                <a:moveTo>
                  <a:pt x="0" y="199072"/>
                </a:moveTo>
                <a:lnTo>
                  <a:pt x="4248010" y="199072"/>
                </a:lnTo>
                <a:lnTo>
                  <a:pt x="4248010" y="0"/>
                </a:lnTo>
                <a:lnTo>
                  <a:pt x="0" y="0"/>
                </a:lnTo>
                <a:lnTo>
                  <a:pt x="0" y="199072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12761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250" y="792923"/>
            <a:ext cx="4564824" cy="8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Step 2: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 solutions from optimal </a:t>
            </a:r>
            <a:r>
              <a:rPr sz="1100" spc="-10" dirty="0">
                <a:latin typeface="LM Sans 10"/>
                <a:cs typeface="LM Sans 10"/>
              </a:rPr>
              <a:t>subproblem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LM Sans 10"/>
              <a:cs typeface="LM Sans 10"/>
            </a:endParaRPr>
          </a:p>
          <a:p>
            <a:pPr marL="264160" marR="518795">
              <a:lnSpc>
                <a:spcPct val="102600"/>
              </a:lnSpc>
              <a:spcBef>
                <a:spcPts val="5"/>
              </a:spcBef>
            </a:pPr>
            <a:r>
              <a:rPr sz="1100" spc="-30" dirty="0">
                <a:latin typeface="LM Sans 10"/>
                <a:cs typeface="LM Sans 10"/>
              </a:rPr>
              <a:t>For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4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3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100" spc="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let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denote</a:t>
            </a:r>
            <a:r>
              <a:rPr sz="1100" spc="-10" dirty="0" smtClean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minimum</a:t>
            </a:r>
            <a:r>
              <a:rPr sz="1100" spc="-5" dirty="0">
                <a:latin typeface="LM Sans 10"/>
                <a:cs typeface="LM Sans 10"/>
              </a:rPr>
              <a:t> number of  multiplications needed to compute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 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spc="-10" dirty="0" smtClean="0">
                <a:latin typeface="LM Sans 10"/>
                <a:cs typeface="LM Sans 10"/>
              </a:rPr>
              <a:t>This</a:t>
            </a:r>
            <a:r>
              <a:rPr lang="en-US" sz="1100" spc="-10" dirty="0" smtClean="0">
                <a:latin typeface="LM Sans 10"/>
                <a:cs typeface="LM Sans 10"/>
              </a:rPr>
              <a:t> 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optimum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cost  </a:t>
            </a:r>
            <a:r>
              <a:rPr sz="1100" spc="-5" dirty="0">
                <a:latin typeface="LM Sans 10"/>
                <a:cs typeface="LM Sans 10"/>
              </a:rPr>
              <a:t>must satisify the </a:t>
            </a:r>
            <a:r>
              <a:rPr sz="1100" spc="-10" dirty="0">
                <a:latin typeface="LM Sans 10"/>
                <a:cs typeface="LM Sans 10"/>
              </a:rPr>
              <a:t>following </a:t>
            </a:r>
            <a:r>
              <a:rPr sz="1100" spc="-5" dirty="0">
                <a:latin typeface="LM Sans 10"/>
                <a:cs typeface="LM Sans 10"/>
              </a:rPr>
              <a:t>recursive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definition.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13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521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09993"/>
            <a:ext cx="4248150" cy="199390"/>
          </a:xfrm>
          <a:custGeom>
            <a:avLst/>
            <a:gdLst/>
            <a:ahLst/>
            <a:cxnLst/>
            <a:rect l="l" t="t" r="r" b="b"/>
            <a:pathLst>
              <a:path w="4248150" h="199390">
                <a:moveTo>
                  <a:pt x="0" y="199072"/>
                </a:moveTo>
                <a:lnTo>
                  <a:pt x="4248010" y="199072"/>
                </a:lnTo>
                <a:lnTo>
                  <a:pt x="4248010" y="0"/>
                </a:lnTo>
                <a:lnTo>
                  <a:pt x="0" y="0"/>
                </a:lnTo>
                <a:lnTo>
                  <a:pt x="0" y="199072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12761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250" y="792923"/>
            <a:ext cx="4564824" cy="8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Step 2: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 solutions from optimal </a:t>
            </a:r>
            <a:r>
              <a:rPr sz="1100" spc="-10" dirty="0">
                <a:latin typeface="LM Sans 10"/>
                <a:cs typeface="LM Sans 10"/>
              </a:rPr>
              <a:t>subproblem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LM Sans 10"/>
              <a:cs typeface="LM Sans 10"/>
            </a:endParaRPr>
          </a:p>
          <a:p>
            <a:pPr marL="264160" marR="518795">
              <a:lnSpc>
                <a:spcPct val="102600"/>
              </a:lnSpc>
              <a:spcBef>
                <a:spcPts val="5"/>
              </a:spcBef>
            </a:pPr>
            <a:r>
              <a:rPr sz="1100" spc="-30" dirty="0">
                <a:latin typeface="LM Sans 10"/>
                <a:cs typeface="LM Sans 10"/>
              </a:rPr>
              <a:t>For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4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3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100" spc="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let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denote</a:t>
            </a:r>
            <a:r>
              <a:rPr sz="1100" spc="-10" dirty="0" smtClean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minimum</a:t>
            </a:r>
            <a:r>
              <a:rPr sz="1100" spc="-5" dirty="0">
                <a:latin typeface="LM Sans 10"/>
                <a:cs typeface="LM Sans 10"/>
              </a:rPr>
              <a:t> number of  multiplications needed to compute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 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spc="-10" dirty="0" smtClean="0">
                <a:latin typeface="LM Sans 10"/>
                <a:cs typeface="LM Sans 10"/>
              </a:rPr>
              <a:t>This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optimum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cost  </a:t>
            </a:r>
            <a:r>
              <a:rPr sz="1100" spc="-5" dirty="0">
                <a:latin typeface="LM Sans 10"/>
                <a:cs typeface="LM Sans 10"/>
              </a:rPr>
              <a:t>must satisify the </a:t>
            </a:r>
            <a:r>
              <a:rPr sz="1100" spc="-10" dirty="0">
                <a:latin typeface="LM Sans 10"/>
                <a:cs typeface="LM Sans 10"/>
              </a:rPr>
              <a:t>following </a:t>
            </a:r>
            <a:r>
              <a:rPr sz="1100" spc="-5" dirty="0">
                <a:latin typeface="LM Sans 10"/>
                <a:cs typeface="LM Sans 10"/>
              </a:rPr>
              <a:t>recursive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definition.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116" y="1859113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21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206" y="1663762"/>
            <a:ext cx="129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276" y="1772855"/>
            <a:ext cx="303466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  <a:tabLst>
                <a:tab pos="2676525" algn="l"/>
              </a:tabLst>
            </a:pPr>
            <a:r>
              <a:rPr sz="1100" spc="-5" dirty="0">
                <a:latin typeface="LM Sans 10"/>
                <a:cs typeface="LM Sans 10"/>
              </a:rPr>
              <a:t>0	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M Sans 10"/>
                <a:cs typeface="LM Sans 10"/>
              </a:rPr>
              <a:t>min</a:t>
            </a:r>
            <a:r>
              <a:rPr sz="1200" i="1" spc="60" baseline="-13888" dirty="0">
                <a:latin typeface="LM Sans 8"/>
                <a:cs typeface="LM Sans 8"/>
              </a:rPr>
              <a:t>i</a:t>
            </a:r>
            <a:r>
              <a:rPr sz="1200" i="1" spc="60" baseline="-13888" dirty="0">
                <a:latin typeface="Arial"/>
                <a:cs typeface="Arial"/>
              </a:rPr>
              <a:t>≤</a:t>
            </a:r>
            <a:r>
              <a:rPr sz="1200" i="1" spc="60" baseline="-13888" dirty="0">
                <a:latin typeface="LM Sans 8"/>
                <a:cs typeface="LM Sans 8"/>
              </a:rPr>
              <a:t>k&lt;j</a:t>
            </a:r>
            <a:r>
              <a:rPr sz="1200" i="1" spc="22" baseline="-13888" dirty="0">
                <a:latin typeface="LM Sans 8"/>
                <a:cs typeface="LM Sans 8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260" dirty="0">
                <a:latin typeface="LM Sans 10"/>
                <a:cs typeface="LM Sans 10"/>
              </a:rPr>
              <a:t> </a:t>
            </a:r>
            <a:r>
              <a:rPr lang="en-US" sz="1100" spc="260" dirty="0" smtClean="0">
                <a:latin typeface="LM Sans 10"/>
                <a:cs typeface="LM Sans 10"/>
              </a:rPr>
              <a:t>     </a:t>
            </a:r>
            <a:r>
              <a:rPr sz="1100" i="1" spc="-5" dirty="0" err="1" smtClean="0">
                <a:latin typeface="LM Sans 10"/>
                <a:cs typeface="LM Sans 10"/>
              </a:rPr>
              <a:t>i</a:t>
            </a:r>
            <a:r>
              <a:rPr sz="1100" i="1" spc="35" dirty="0" smtClean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Roman Dunhill 10"/>
                <a:cs typeface="LM Roman Dunhill 10"/>
              </a:rPr>
              <a:t>&lt;</a:t>
            </a:r>
            <a:r>
              <a:rPr sz="1100" i="1" spc="-6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13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963206" y="1772855"/>
            <a:ext cx="129539" cy="4147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1865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Relationships </a:t>
            </a:r>
            <a:r>
              <a:rPr spc="15" dirty="0"/>
              <a:t>among</a:t>
            </a:r>
            <a:r>
              <a:rPr spc="-5" dirty="0"/>
              <a:t> </a:t>
            </a:r>
            <a:r>
              <a:rPr spc="10" dirty="0"/>
              <a:t>subproblems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809993"/>
            <a:ext cx="4248150" cy="199390"/>
          </a:xfrm>
          <a:custGeom>
            <a:avLst/>
            <a:gdLst/>
            <a:ahLst/>
            <a:cxnLst/>
            <a:rect l="l" t="t" r="r" b="b"/>
            <a:pathLst>
              <a:path w="4248150" h="199390">
                <a:moveTo>
                  <a:pt x="0" y="199072"/>
                </a:moveTo>
                <a:lnTo>
                  <a:pt x="4248010" y="199072"/>
                </a:lnTo>
                <a:lnTo>
                  <a:pt x="4248010" y="0"/>
                </a:lnTo>
                <a:lnTo>
                  <a:pt x="0" y="0"/>
                </a:lnTo>
                <a:lnTo>
                  <a:pt x="0" y="199072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551" y="12761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250" y="792923"/>
            <a:ext cx="4564824" cy="8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Step 2: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 solutions from optimal </a:t>
            </a:r>
            <a:r>
              <a:rPr sz="1100" spc="-10" dirty="0">
                <a:latin typeface="LM Sans 10"/>
                <a:cs typeface="LM Sans 10"/>
              </a:rPr>
              <a:t>subproblem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LM Sans 10"/>
              <a:cs typeface="LM Sans 10"/>
            </a:endParaRPr>
          </a:p>
          <a:p>
            <a:pPr marL="264160" marR="518795">
              <a:lnSpc>
                <a:spcPct val="102600"/>
              </a:lnSpc>
              <a:spcBef>
                <a:spcPts val="5"/>
              </a:spcBef>
            </a:pPr>
            <a:r>
              <a:rPr sz="1100" spc="-30" dirty="0">
                <a:latin typeface="LM Sans 10"/>
                <a:cs typeface="LM Sans 10"/>
              </a:rPr>
              <a:t>For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4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3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n</a:t>
            </a:r>
            <a:r>
              <a:rPr sz="1100" spc="5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let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spc="-5" dirty="0">
                <a:latin typeface="LM Sans 10"/>
                <a:cs typeface="LM Sans 10"/>
              </a:rPr>
              <a:t>denote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minimum</a:t>
            </a:r>
            <a:r>
              <a:rPr sz="1100" spc="-5" dirty="0">
                <a:latin typeface="LM Sans 10"/>
                <a:cs typeface="LM Sans 10"/>
              </a:rPr>
              <a:t> number of  multiplications needed to compute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 </a:t>
            </a:r>
            <a:r>
              <a:rPr sz="1100" spc="-5" dirty="0">
                <a:latin typeface="LM Sans 10"/>
                <a:cs typeface="LM Sans 10"/>
              </a:rPr>
              <a:t>. </a:t>
            </a:r>
            <a:r>
              <a:rPr sz="1100" spc="-10" dirty="0" smtClean="0">
                <a:latin typeface="LM Sans 10"/>
                <a:cs typeface="LM Sans 10"/>
              </a:rPr>
              <a:t>This</a:t>
            </a:r>
            <a:r>
              <a:rPr lang="en-US" sz="1100" spc="-1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solidFill>
                  <a:srgbClr val="FF0000"/>
                </a:solidFill>
                <a:latin typeface="LM Sans 10"/>
                <a:cs typeface="LM Sans 10"/>
              </a:rPr>
              <a:t>optimum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cost  </a:t>
            </a:r>
            <a:r>
              <a:rPr sz="1100" spc="-5" dirty="0">
                <a:latin typeface="LM Sans 10"/>
                <a:cs typeface="LM Sans 10"/>
              </a:rPr>
              <a:t>must satisify the </a:t>
            </a:r>
            <a:r>
              <a:rPr sz="1100" spc="-10" dirty="0">
                <a:latin typeface="LM Sans 10"/>
                <a:cs typeface="LM Sans 10"/>
              </a:rPr>
              <a:t>following </a:t>
            </a:r>
            <a:r>
              <a:rPr sz="1100" spc="-5" dirty="0">
                <a:latin typeface="LM Sans 10"/>
                <a:cs typeface="LM Sans 10"/>
              </a:rPr>
              <a:t>recursive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definition.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116" y="1859113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21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206" y="1663762"/>
            <a:ext cx="129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276" y="1772855"/>
            <a:ext cx="303466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676525" algn="l"/>
              </a:tabLst>
            </a:pPr>
            <a:r>
              <a:rPr sz="1100" spc="-5" dirty="0">
                <a:latin typeface="LM Sans 10"/>
                <a:cs typeface="LM Sans 10"/>
              </a:rPr>
              <a:t>0	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endParaRPr sz="1100" dirty="0">
              <a:latin typeface="LM Roman Dunhill 10"/>
              <a:cs typeface="LM Roman Dunhill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LM Sans 10"/>
                <a:cs typeface="LM Sans 10"/>
              </a:rPr>
              <a:t>min</a:t>
            </a:r>
            <a:r>
              <a:rPr sz="1200" i="1" spc="60" baseline="-13888" dirty="0">
                <a:latin typeface="LM Sans 8"/>
                <a:cs typeface="LM Sans 8"/>
              </a:rPr>
              <a:t>i</a:t>
            </a:r>
            <a:r>
              <a:rPr sz="1200" i="1" spc="60" baseline="-13888" dirty="0">
                <a:latin typeface="Arial"/>
                <a:cs typeface="Arial"/>
              </a:rPr>
              <a:t>≤</a:t>
            </a:r>
            <a:r>
              <a:rPr sz="1200" i="1" spc="60" baseline="-13888" dirty="0">
                <a:latin typeface="LM Sans 8"/>
                <a:cs typeface="LM Sans 8"/>
              </a:rPr>
              <a:t>k&lt;j</a:t>
            </a:r>
            <a:r>
              <a:rPr sz="1200" i="1" spc="22" baseline="-13888" dirty="0">
                <a:latin typeface="LM Sans 8"/>
                <a:cs typeface="LM Sans 8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 err="1">
                <a:latin typeface="LM Sans 10"/>
                <a:cs typeface="LM Sans 10"/>
              </a:rPr>
              <a:t>p</a:t>
            </a:r>
            <a:r>
              <a:rPr sz="1200" i="1" spc="-7" baseline="-10416" dirty="0" err="1">
                <a:latin typeface="LM Sans 8"/>
                <a:cs typeface="LM Sans 8"/>
              </a:rPr>
              <a:t>j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)</a:t>
            </a:r>
            <a:r>
              <a:rPr lang="en-US" sz="1100" spc="-5" dirty="0" smtClean="0">
                <a:latin typeface="LM Sans 10"/>
                <a:cs typeface="LM Sans 10"/>
              </a:rPr>
              <a:t>        </a:t>
            </a:r>
            <a:r>
              <a:rPr sz="1100" spc="260" dirty="0" smtClean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Roman Dunhill 10"/>
                <a:cs typeface="LM Roman Dunhill 10"/>
              </a:rPr>
              <a:t>&lt;</a:t>
            </a:r>
            <a:r>
              <a:rPr sz="1100" i="1" spc="-6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2660" y="2840150"/>
            <a:ext cx="1127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15" baseline="10101" dirty="0">
                <a:latin typeface="LM Sans 10"/>
                <a:cs typeface="LM Sans 10"/>
              </a:rPr>
              <a:t>A</a:t>
            </a:r>
            <a:r>
              <a:rPr sz="800" i="1" spc="10" dirty="0">
                <a:latin typeface="LM Sans 8"/>
                <a:cs typeface="LM Sans 8"/>
              </a:rPr>
              <a:t>i..j </a:t>
            </a:r>
            <a:r>
              <a:rPr sz="1650" spc="-15" baseline="10101" dirty="0">
                <a:latin typeface="LM Sans 10"/>
                <a:cs typeface="LM Sans 10"/>
              </a:rPr>
              <a:t>= </a:t>
            </a:r>
            <a:r>
              <a:rPr sz="1650" i="1" spc="15" baseline="10101" dirty="0">
                <a:latin typeface="LM Sans 10"/>
                <a:cs typeface="LM Sans 10"/>
              </a:rPr>
              <a:t>A</a:t>
            </a:r>
            <a:r>
              <a:rPr sz="800" i="1" spc="10" dirty="0">
                <a:latin typeface="LM Sans 8"/>
                <a:cs typeface="LM Sans 8"/>
              </a:rPr>
              <a:t>i..k</a:t>
            </a:r>
            <a:r>
              <a:rPr sz="800" i="1" spc="-135" dirty="0">
                <a:latin typeface="LM Sans 8"/>
                <a:cs typeface="LM Sans 8"/>
              </a:rPr>
              <a:t> </a:t>
            </a:r>
            <a:r>
              <a:rPr sz="1650" i="1" spc="7" baseline="10101" dirty="0">
                <a:latin typeface="LM Sans 10"/>
                <a:cs typeface="LM Sans 10"/>
              </a:rPr>
              <a:t>A</a:t>
            </a:r>
            <a:r>
              <a:rPr sz="800" i="1" spc="5" dirty="0">
                <a:latin typeface="LM Sans 8"/>
                <a:cs typeface="LM Sans 8"/>
              </a:rPr>
              <a:t>k</a:t>
            </a:r>
            <a:r>
              <a:rPr sz="800" spc="5" dirty="0">
                <a:latin typeface="LM Sans 8"/>
                <a:cs typeface="LM Sans 8"/>
              </a:rPr>
              <a:t>+1</a:t>
            </a:r>
            <a:r>
              <a:rPr sz="800" i="1" spc="5" dirty="0">
                <a:latin typeface="LM Sans 8"/>
                <a:cs typeface="LM Sans 8"/>
              </a:rPr>
              <a:t>..j</a:t>
            </a:r>
            <a:endParaRPr sz="800">
              <a:latin typeface="LM Sans 8"/>
              <a:cs typeface="LM Sans 8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1" name="object 11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13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963206" y="1772855"/>
            <a:ext cx="129539" cy="4147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37892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0" y="1587"/>
          <a:ext cx="4610100" cy="345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hoto Editor Photo" r:id="rId4" imgW="6857143" imgH="5144218" progId="MSPhotoEd.3">
                  <p:embed/>
                </p:oleObj>
              </mc:Choice>
              <mc:Fallback>
                <p:oleObj name="Photo Editor Photo" r:id="rId4" imgW="6857143" imgH="5144218" progId="MSPhotoEd.3">
                  <p:embed/>
                  <p:pic>
                    <p:nvPicPr>
                      <p:cNvPr id="378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7"/>
                        <a:ext cx="4610100" cy="345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303905" y="3151823"/>
            <a:ext cx="107569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10">
                <a:solidFill>
                  <a:schemeClr val="tx1"/>
                </a:solidFill>
                <a:latin typeface="Times New Roman" pitchFamily="18" charset="0"/>
              </a:defRPr>
            </a:lvl1pPr>
            <a:lvl2pPr marL="374595" indent="-144075">
              <a:defRPr sz="1210">
                <a:solidFill>
                  <a:schemeClr val="tx1"/>
                </a:solidFill>
                <a:latin typeface="Times New Roman" pitchFamily="18" charset="0"/>
              </a:defRPr>
            </a:lvl2pPr>
            <a:lvl3pPr marL="576301" indent="-115260">
              <a:defRPr sz="1210">
                <a:solidFill>
                  <a:schemeClr val="tx1"/>
                </a:solidFill>
                <a:latin typeface="Times New Roman" pitchFamily="18" charset="0"/>
              </a:defRPr>
            </a:lvl3pPr>
            <a:lvl4pPr marL="806821" indent="-115260">
              <a:defRPr sz="1210">
                <a:solidFill>
                  <a:schemeClr val="tx1"/>
                </a:solidFill>
                <a:latin typeface="Times New Roman" pitchFamily="18" charset="0"/>
              </a:defRPr>
            </a:lvl4pPr>
            <a:lvl5pPr marL="1037341" indent="-115260">
              <a:defRPr sz="1210">
                <a:solidFill>
                  <a:schemeClr val="tx1"/>
                </a:solidFill>
                <a:latin typeface="Times New Roman" pitchFamily="18" charset="0"/>
              </a:defRPr>
            </a:lvl5pPr>
            <a:lvl6pPr marL="1267861" indent="-115260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Times New Roman" pitchFamily="18" charset="0"/>
              </a:defRPr>
            </a:lvl6pPr>
            <a:lvl7pPr marL="1498382" indent="-115260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Times New Roman" pitchFamily="18" charset="0"/>
              </a:defRPr>
            </a:lvl7pPr>
            <a:lvl8pPr marL="1728902" indent="-115260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Times New Roman" pitchFamily="18" charset="0"/>
              </a:defRPr>
            </a:lvl8pPr>
            <a:lvl9pPr marL="1959422" indent="-115260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436302-EC44-48C6-9D14-9FED7F70A0EC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dirty="0" smtClean="0"/>
              <a:t>Overlapping Sub-Problems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1894" y="1194689"/>
            <a:ext cx="3912235" cy="123111"/>
          </a:xfrm>
        </p:spPr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" y="885190"/>
            <a:ext cx="4533264" cy="225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41065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Developing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 Programming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94" y="1194689"/>
            <a:ext cx="3912235" cy="1231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8" y="76906"/>
            <a:ext cx="2818884" cy="99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7" y="1192036"/>
            <a:ext cx="2900521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" y="2217589"/>
            <a:ext cx="3692882" cy="93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9865" y="3139582"/>
            <a:ext cx="1641577" cy="264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46113" tIns="23057" rIns="46113" bIns="23057" rtlCol="0">
            <a:spAutoFit/>
          </a:bodyPr>
          <a:lstStyle/>
          <a:p>
            <a:r>
              <a:rPr lang="en-US" sz="1400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982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925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594" y="790865"/>
            <a:ext cx="3439795" cy="578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 dirty="0">
              <a:latin typeface="LM Sans 10"/>
              <a:cs typeface="LM Sans 10"/>
            </a:endParaRPr>
          </a:p>
          <a:p>
            <a:pPr marL="561975">
              <a:lnSpc>
                <a:spcPts val="1180"/>
              </a:lnSpc>
              <a:spcBef>
                <a:spcPts val="5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200" i="1" spc="-7" baseline="-52083" dirty="0">
                <a:latin typeface="LM Sans 8"/>
                <a:cs typeface="LM Sans 8"/>
              </a:rPr>
              <a:t>i</a:t>
            </a:r>
            <a:r>
              <a:rPr sz="1200" i="1" spc="-225" baseline="-52083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5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1132840">
              <a:lnSpc>
                <a:spcPts val="819"/>
              </a:lnSpc>
            </a:pPr>
            <a:r>
              <a:rPr sz="800" i="1" spc="65" dirty="0">
                <a:latin typeface="Arial"/>
                <a:cs typeface="Arial"/>
              </a:rPr>
              <a:t>≤</a:t>
            </a:r>
            <a:r>
              <a:rPr sz="800" i="1" spc="65" dirty="0">
                <a:latin typeface="LM Sans 8"/>
                <a:cs typeface="LM Sans 8"/>
              </a:rPr>
              <a:t>k&lt;j</a:t>
            </a:r>
            <a:endParaRPr sz="800" dirty="0">
              <a:latin typeface="LM Sans 8"/>
              <a:cs typeface="LM Sans 8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02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3" y="790865"/>
            <a:ext cx="114385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40" y="1091500"/>
            <a:ext cx="288988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 marL="572770">
              <a:lnSpc>
                <a:spcPts val="819"/>
              </a:lnSpc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94689"/>
            <a:ext cx="3823335" cy="7226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310"/>
              </a:spcBef>
            </a:pPr>
            <a:r>
              <a:rPr sz="800" i="1" spc="65" dirty="0">
                <a:latin typeface="Arial"/>
                <a:cs typeface="Arial"/>
              </a:rPr>
              <a:t>≤</a:t>
            </a:r>
            <a:r>
              <a:rPr sz="800" i="1" spc="65" dirty="0">
                <a:latin typeface="LM Sans 8"/>
                <a:cs typeface="LM Sans 8"/>
              </a:rPr>
              <a:t>k&lt;j</a:t>
            </a:r>
            <a:endParaRPr sz="800" dirty="0">
              <a:latin typeface="LM Sans 8"/>
              <a:cs typeface="LM Sans 8"/>
            </a:endParaRPr>
          </a:p>
          <a:p>
            <a:pPr marL="12700" marR="5080">
              <a:lnSpc>
                <a:spcPct val="102600"/>
              </a:lnSpc>
              <a:spcBef>
                <a:spcPts val="254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Fill in the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 table in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order,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such that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when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it is time to  calculate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],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the values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4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4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and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1" spc="-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for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 all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1" spc="8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are 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already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available.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925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90865"/>
            <a:ext cx="699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40" y="1091500"/>
            <a:ext cx="288988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572770">
              <a:lnSpc>
                <a:spcPts val="819"/>
              </a:lnSpc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1194689"/>
            <a:ext cx="3964304" cy="13246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310"/>
              </a:spcBef>
            </a:pPr>
            <a:r>
              <a:rPr sz="800" i="1" spc="65" dirty="0">
                <a:latin typeface="Arial"/>
                <a:cs typeface="Arial"/>
              </a:rPr>
              <a:t>≤</a:t>
            </a:r>
            <a:r>
              <a:rPr sz="800" i="1" spc="65" dirty="0">
                <a:latin typeface="LM Sans 8"/>
                <a:cs typeface="LM Sans 8"/>
              </a:rPr>
              <a:t>k&lt;j</a:t>
            </a:r>
            <a:endParaRPr sz="800">
              <a:latin typeface="LM Sans 8"/>
              <a:cs typeface="LM Sans 8"/>
            </a:endParaRPr>
          </a:p>
          <a:p>
            <a:pPr marL="38100" marR="120650">
              <a:lnSpc>
                <a:spcPct val="102600"/>
              </a:lnSpc>
              <a:spcBef>
                <a:spcPts val="254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Fill in the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 table in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order,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such that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when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it is time to  calculate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],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the values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i="1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4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4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and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1" spc="-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i="1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for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 all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1" spc="8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are 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already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available.</a:t>
            </a:r>
            <a:endParaRPr sz="1100">
              <a:latin typeface="LM Sans 10"/>
              <a:cs typeface="LM Sans 10"/>
            </a:endParaRPr>
          </a:p>
          <a:p>
            <a:pPr marL="38100" marR="81915">
              <a:lnSpc>
                <a:spcPct val="1026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easy </a:t>
            </a:r>
            <a:r>
              <a:rPr sz="1100" spc="-30" dirty="0">
                <a:latin typeface="LM Sans 10"/>
                <a:cs typeface="LM Sans 10"/>
              </a:rPr>
              <a:t>way </a:t>
            </a:r>
            <a:r>
              <a:rPr sz="1100" spc="-5" dirty="0">
                <a:latin typeface="LM Sans 10"/>
                <a:cs typeface="LM Sans 10"/>
              </a:rPr>
              <a:t>to ensure this </a:t>
            </a:r>
            <a:r>
              <a:rPr sz="1100" spc="-10" dirty="0">
                <a:latin typeface="LM Sans 10"/>
                <a:cs typeface="LM Sans 10"/>
              </a:rPr>
              <a:t>is </a:t>
            </a:r>
            <a:r>
              <a:rPr sz="1100" spc="-5" dirty="0">
                <a:latin typeface="LM Sans 10"/>
                <a:cs typeface="LM Sans 10"/>
              </a:rPr>
              <a:t>to compute </a:t>
            </a:r>
            <a:r>
              <a:rPr sz="1100" spc="-10" dirty="0">
                <a:latin typeface="LM Sans 10"/>
                <a:cs typeface="LM Sans 10"/>
              </a:rPr>
              <a:t>them </a:t>
            </a:r>
            <a:r>
              <a:rPr sz="1100" spc="-5" dirty="0">
                <a:latin typeface="LM Sans 10"/>
                <a:cs typeface="LM Sans 10"/>
              </a:rPr>
              <a:t>in increasing </a:t>
            </a:r>
            <a:r>
              <a:rPr sz="1100" spc="-15" dirty="0">
                <a:latin typeface="LM Sans 10"/>
                <a:cs typeface="LM Sans 10"/>
              </a:rPr>
              <a:t>order 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size (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matrix-chain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0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8066" y="2731353"/>
            <a:ext cx="124200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Set of 2 Matrices</a:t>
            </a:r>
            <a:endParaRPr lang="en-US" sz="120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cxnSp>
        <p:nvCxnSpPr>
          <p:cNvPr id="17" name="Straight Arrow Connector 16"/>
          <p:cNvCxnSpPr>
            <a:stCxn id="12" idx="1"/>
            <a:endCxn id="7" idx="2"/>
          </p:cNvCxnSpPr>
          <p:nvPr/>
        </p:nvCxnSpPr>
        <p:spPr>
          <a:xfrm flipH="1" flipV="1">
            <a:off x="2304046" y="2519299"/>
            <a:ext cx="514020" cy="35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1065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90865"/>
            <a:ext cx="699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40" y="1091500"/>
            <a:ext cx="288988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572770">
              <a:lnSpc>
                <a:spcPts val="819"/>
              </a:lnSpc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310"/>
              </a:spcBef>
            </a:pPr>
            <a:r>
              <a:rPr spc="65" dirty="0">
                <a:latin typeface="Arial"/>
                <a:cs typeface="Arial"/>
              </a:rPr>
              <a:t>≤</a:t>
            </a:r>
            <a:r>
              <a:rPr spc="65" dirty="0"/>
              <a:t>k&lt;j</a:t>
            </a:r>
          </a:p>
          <a:p>
            <a:pPr marL="38100" marR="68580">
              <a:lnSpc>
                <a:spcPct val="102600"/>
              </a:lnSpc>
              <a:spcBef>
                <a:spcPts val="254"/>
              </a:spcBef>
            </a:pP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Fill in the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 table in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an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order,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such that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when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it is time to  calculate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],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the values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i="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0" spc="4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and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-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i="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1</a:t>
            </a:r>
            <a:r>
              <a:rPr sz="1100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for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all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8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are 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already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available.</a:t>
            </a:r>
            <a:endParaRPr sz="1100">
              <a:latin typeface="LM Sans 10"/>
              <a:cs typeface="LM Sans 10"/>
            </a:endParaRPr>
          </a:p>
          <a:p>
            <a:pPr marL="38100" marR="30480">
              <a:lnSpc>
                <a:spcPct val="102600"/>
              </a:lnSpc>
              <a:spcBef>
                <a:spcPts val="285"/>
              </a:spcBef>
            </a:pPr>
            <a:r>
              <a:rPr sz="1100" i="0" spc="-10" dirty="0">
                <a:latin typeface="LM Sans 10"/>
                <a:cs typeface="LM Sans 10"/>
              </a:rPr>
              <a:t>An </a:t>
            </a:r>
            <a:r>
              <a:rPr sz="1100" i="0" spc="-5" dirty="0">
                <a:latin typeface="LM Sans 10"/>
                <a:cs typeface="LM Sans 10"/>
              </a:rPr>
              <a:t>easy </a:t>
            </a:r>
            <a:r>
              <a:rPr sz="1100" i="0" spc="-30" dirty="0">
                <a:latin typeface="LM Sans 10"/>
                <a:cs typeface="LM Sans 10"/>
              </a:rPr>
              <a:t>way </a:t>
            </a:r>
            <a:r>
              <a:rPr sz="1100" i="0" spc="-5" dirty="0">
                <a:latin typeface="LM Sans 10"/>
                <a:cs typeface="LM Sans 10"/>
              </a:rPr>
              <a:t>to ensure this </a:t>
            </a:r>
            <a:r>
              <a:rPr sz="1100" i="0" spc="-10" dirty="0">
                <a:latin typeface="LM Sans 10"/>
                <a:cs typeface="LM Sans 10"/>
              </a:rPr>
              <a:t>is </a:t>
            </a:r>
            <a:r>
              <a:rPr sz="1100" i="0" spc="-5" dirty="0">
                <a:latin typeface="LM Sans 10"/>
                <a:cs typeface="LM Sans 10"/>
              </a:rPr>
              <a:t>to compute </a:t>
            </a:r>
            <a:r>
              <a:rPr sz="1100" i="0" spc="-10" dirty="0">
                <a:latin typeface="LM Sans 10"/>
                <a:cs typeface="LM Sans 10"/>
              </a:rPr>
              <a:t>them </a:t>
            </a:r>
            <a:r>
              <a:rPr sz="1100" i="0" spc="-5" dirty="0">
                <a:latin typeface="LM Sans 10"/>
                <a:cs typeface="LM Sans 10"/>
              </a:rPr>
              <a:t>in increasing </a:t>
            </a:r>
            <a:r>
              <a:rPr sz="1100" i="0" spc="-15" dirty="0">
                <a:latin typeface="LM Sans 10"/>
                <a:cs typeface="LM Sans 10"/>
              </a:rPr>
              <a:t>order  </a:t>
            </a:r>
            <a:r>
              <a:rPr sz="1100" i="0" spc="-5" dirty="0">
                <a:latin typeface="LM Sans 10"/>
                <a:cs typeface="LM Sans 10"/>
              </a:rPr>
              <a:t>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size (</a:t>
            </a:r>
            <a:r>
              <a:rPr sz="1100" spc="-5" dirty="0">
                <a:latin typeface="LM Sans 10"/>
                <a:cs typeface="LM Sans 10"/>
              </a:rPr>
              <a:t>j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DejaVu Sans Condensed"/>
                <a:cs typeface="DejaVu Sans Condensed"/>
              </a:rPr>
              <a:t>−</a:t>
            </a:r>
            <a:r>
              <a:rPr sz="1100" spc="-7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) 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matrix-chain</a:t>
            </a:r>
            <a:r>
              <a:rPr sz="1100" i="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A</a:t>
            </a:r>
            <a:r>
              <a:rPr sz="1200" spc="15" baseline="-10416" dirty="0"/>
              <a:t>i..j</a:t>
            </a:r>
            <a:r>
              <a:rPr sz="1200" spc="-240" baseline="-10416" dirty="0"/>
              <a:t> </a:t>
            </a:r>
            <a:r>
              <a:rPr sz="1100" i="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342050"/>
            <a:ext cx="391350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641" y="2874957"/>
            <a:ext cx="124200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Set of 3 Matrices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2332621" y="2662903"/>
            <a:ext cx="514020" cy="35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924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90865"/>
            <a:ext cx="699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40" y="1091500"/>
            <a:ext cx="288988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572770">
              <a:lnSpc>
                <a:spcPts val="819"/>
              </a:lnSpc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310"/>
              </a:spcBef>
            </a:pPr>
            <a:r>
              <a:rPr spc="65" dirty="0">
                <a:latin typeface="Arial"/>
                <a:cs typeface="Arial"/>
              </a:rPr>
              <a:t>≤</a:t>
            </a:r>
            <a:r>
              <a:rPr spc="65" dirty="0"/>
              <a:t>k&lt;j</a:t>
            </a:r>
          </a:p>
          <a:p>
            <a:pPr marL="38100" marR="68580">
              <a:lnSpc>
                <a:spcPct val="102600"/>
              </a:lnSpc>
              <a:spcBef>
                <a:spcPts val="254"/>
              </a:spcBef>
            </a:pP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Fill in the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 table in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an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order,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such that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when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it is time to  calculate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],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the values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i="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0" spc="4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and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-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i="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1</a:t>
            </a:r>
            <a:r>
              <a:rPr sz="1100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for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all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8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are 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already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available.</a:t>
            </a:r>
            <a:endParaRPr sz="1100">
              <a:latin typeface="LM Sans 10"/>
              <a:cs typeface="LM Sans 10"/>
            </a:endParaRPr>
          </a:p>
          <a:p>
            <a:pPr marL="38100" marR="30480">
              <a:lnSpc>
                <a:spcPct val="102600"/>
              </a:lnSpc>
              <a:spcBef>
                <a:spcPts val="285"/>
              </a:spcBef>
            </a:pPr>
            <a:r>
              <a:rPr sz="1100" i="0" spc="-10" dirty="0">
                <a:latin typeface="LM Sans 10"/>
                <a:cs typeface="LM Sans 10"/>
              </a:rPr>
              <a:t>An </a:t>
            </a:r>
            <a:r>
              <a:rPr sz="1100" i="0" spc="-5" dirty="0">
                <a:latin typeface="LM Sans 10"/>
                <a:cs typeface="LM Sans 10"/>
              </a:rPr>
              <a:t>easy </a:t>
            </a:r>
            <a:r>
              <a:rPr sz="1100" i="0" spc="-30" dirty="0">
                <a:latin typeface="LM Sans 10"/>
                <a:cs typeface="LM Sans 10"/>
              </a:rPr>
              <a:t>way </a:t>
            </a:r>
            <a:r>
              <a:rPr sz="1100" i="0" spc="-5" dirty="0">
                <a:latin typeface="LM Sans 10"/>
                <a:cs typeface="LM Sans 10"/>
              </a:rPr>
              <a:t>to ensure this </a:t>
            </a:r>
            <a:r>
              <a:rPr sz="1100" i="0" spc="-10" dirty="0">
                <a:latin typeface="LM Sans 10"/>
                <a:cs typeface="LM Sans 10"/>
              </a:rPr>
              <a:t>is </a:t>
            </a:r>
            <a:r>
              <a:rPr sz="1100" i="0" spc="-5" dirty="0">
                <a:latin typeface="LM Sans 10"/>
                <a:cs typeface="LM Sans 10"/>
              </a:rPr>
              <a:t>to compute </a:t>
            </a:r>
            <a:r>
              <a:rPr sz="1100" i="0" spc="-10" dirty="0">
                <a:latin typeface="LM Sans 10"/>
                <a:cs typeface="LM Sans 10"/>
              </a:rPr>
              <a:t>them </a:t>
            </a:r>
            <a:r>
              <a:rPr sz="1100" i="0" spc="-5" dirty="0">
                <a:latin typeface="LM Sans 10"/>
                <a:cs typeface="LM Sans 10"/>
              </a:rPr>
              <a:t>in increasing </a:t>
            </a:r>
            <a:r>
              <a:rPr sz="1100" i="0" spc="-15" dirty="0">
                <a:latin typeface="LM Sans 10"/>
                <a:cs typeface="LM Sans 10"/>
              </a:rPr>
              <a:t>order  </a:t>
            </a:r>
            <a:r>
              <a:rPr sz="1100" i="0" spc="-5" dirty="0">
                <a:latin typeface="LM Sans 10"/>
                <a:cs typeface="LM Sans 10"/>
              </a:rPr>
              <a:t>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size (</a:t>
            </a:r>
            <a:r>
              <a:rPr sz="1100" spc="-5" dirty="0">
                <a:latin typeface="LM Sans 10"/>
                <a:cs typeface="LM Sans 10"/>
              </a:rPr>
              <a:t>j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DejaVu Sans Condensed"/>
                <a:cs typeface="DejaVu Sans Condensed"/>
              </a:rPr>
              <a:t>−</a:t>
            </a:r>
            <a:r>
              <a:rPr sz="1100" spc="-7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) 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matrix-chain</a:t>
            </a:r>
            <a:r>
              <a:rPr sz="1100" i="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A</a:t>
            </a:r>
            <a:r>
              <a:rPr sz="1200" spc="15" baseline="-10416" dirty="0"/>
              <a:t>i..j</a:t>
            </a:r>
            <a:r>
              <a:rPr sz="1200" spc="-240" baseline="-10416" dirty="0"/>
              <a:t> </a:t>
            </a:r>
            <a:r>
              <a:rPr sz="1100" i="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342050"/>
            <a:ext cx="391350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6]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48885" y="2956708"/>
            <a:ext cx="124200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Set of 4 Matrices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2434865" y="2744654"/>
            <a:ext cx="514020" cy="35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1060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90865"/>
            <a:ext cx="699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40" y="1091500"/>
            <a:ext cx="288988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572770">
              <a:lnSpc>
                <a:spcPts val="819"/>
              </a:lnSpc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310"/>
              </a:spcBef>
            </a:pPr>
            <a:r>
              <a:rPr spc="65" dirty="0">
                <a:latin typeface="Arial"/>
                <a:cs typeface="Arial"/>
              </a:rPr>
              <a:t>≤</a:t>
            </a:r>
            <a:r>
              <a:rPr spc="65" dirty="0"/>
              <a:t>k&lt;j</a:t>
            </a:r>
          </a:p>
          <a:p>
            <a:pPr marL="38100" marR="68580">
              <a:lnSpc>
                <a:spcPct val="102600"/>
              </a:lnSpc>
              <a:spcBef>
                <a:spcPts val="254"/>
              </a:spcBef>
            </a:pP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Fill in the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 table in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an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order,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such that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when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it is time to  calculate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],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the values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i="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0" spc="4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and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-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i="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1</a:t>
            </a:r>
            <a:r>
              <a:rPr sz="1100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for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all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8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are 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already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available.</a:t>
            </a:r>
            <a:endParaRPr sz="1100">
              <a:latin typeface="LM Sans 10"/>
              <a:cs typeface="LM Sans 10"/>
            </a:endParaRPr>
          </a:p>
          <a:p>
            <a:pPr marL="38100" marR="30480">
              <a:lnSpc>
                <a:spcPct val="102600"/>
              </a:lnSpc>
              <a:spcBef>
                <a:spcPts val="285"/>
              </a:spcBef>
            </a:pPr>
            <a:r>
              <a:rPr sz="1100" i="0" spc="-10" dirty="0">
                <a:latin typeface="LM Sans 10"/>
                <a:cs typeface="LM Sans 10"/>
              </a:rPr>
              <a:t>An </a:t>
            </a:r>
            <a:r>
              <a:rPr sz="1100" i="0" spc="-5" dirty="0">
                <a:latin typeface="LM Sans 10"/>
                <a:cs typeface="LM Sans 10"/>
              </a:rPr>
              <a:t>easy </a:t>
            </a:r>
            <a:r>
              <a:rPr sz="1100" i="0" spc="-30" dirty="0">
                <a:latin typeface="LM Sans 10"/>
                <a:cs typeface="LM Sans 10"/>
              </a:rPr>
              <a:t>way </a:t>
            </a:r>
            <a:r>
              <a:rPr sz="1100" i="0" spc="-5" dirty="0">
                <a:latin typeface="LM Sans 10"/>
                <a:cs typeface="LM Sans 10"/>
              </a:rPr>
              <a:t>to ensure this </a:t>
            </a:r>
            <a:r>
              <a:rPr sz="1100" i="0" spc="-10" dirty="0">
                <a:latin typeface="LM Sans 10"/>
                <a:cs typeface="LM Sans 10"/>
              </a:rPr>
              <a:t>is </a:t>
            </a:r>
            <a:r>
              <a:rPr sz="1100" i="0" spc="-5" dirty="0">
                <a:latin typeface="LM Sans 10"/>
                <a:cs typeface="LM Sans 10"/>
              </a:rPr>
              <a:t>to compute </a:t>
            </a:r>
            <a:r>
              <a:rPr sz="1100" i="0" spc="-10" dirty="0">
                <a:latin typeface="LM Sans 10"/>
                <a:cs typeface="LM Sans 10"/>
              </a:rPr>
              <a:t>them </a:t>
            </a:r>
            <a:r>
              <a:rPr sz="1100" i="0" spc="-5" dirty="0">
                <a:latin typeface="LM Sans 10"/>
                <a:cs typeface="LM Sans 10"/>
              </a:rPr>
              <a:t>in increasing </a:t>
            </a:r>
            <a:r>
              <a:rPr sz="1100" i="0" spc="-15" dirty="0">
                <a:latin typeface="LM Sans 10"/>
                <a:cs typeface="LM Sans 10"/>
              </a:rPr>
              <a:t>order  </a:t>
            </a:r>
            <a:r>
              <a:rPr sz="1100" i="0" spc="-5" dirty="0">
                <a:latin typeface="LM Sans 10"/>
                <a:cs typeface="LM Sans 10"/>
              </a:rPr>
              <a:t>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size (</a:t>
            </a:r>
            <a:r>
              <a:rPr sz="1100" spc="-5" dirty="0">
                <a:latin typeface="LM Sans 10"/>
                <a:cs typeface="LM Sans 10"/>
              </a:rPr>
              <a:t>j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DejaVu Sans Condensed"/>
                <a:cs typeface="DejaVu Sans Condensed"/>
              </a:rPr>
              <a:t>−</a:t>
            </a:r>
            <a:r>
              <a:rPr sz="1100" spc="-7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) 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matrix-chain</a:t>
            </a:r>
            <a:r>
              <a:rPr sz="1100" i="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A</a:t>
            </a:r>
            <a:r>
              <a:rPr sz="1200" spc="15" baseline="-10416" dirty="0"/>
              <a:t>i..j</a:t>
            </a:r>
            <a:r>
              <a:rPr sz="1200" spc="-240" baseline="-10416" dirty="0"/>
              <a:t> </a:t>
            </a:r>
            <a:r>
              <a:rPr sz="1100" i="0" spc="-5" dirty="0">
                <a:latin typeface="LM Sans 10"/>
                <a:cs typeface="LM Sans 10"/>
              </a:rPr>
              <a:t>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342050"/>
            <a:ext cx="3913504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6]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000">
              <a:latin typeface="LM Roman Dunhill 10"/>
              <a:cs typeface="LM Roman Dunhill 10"/>
            </a:endParaRPr>
          </a:p>
          <a:p>
            <a:pPr marL="12700">
              <a:lnSpc>
                <a:spcPts val="1200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02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925" y="494639"/>
            <a:ext cx="49022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119" y="486943"/>
            <a:ext cx="2070100" cy="214629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LM Sans 10"/>
                <a:cs typeface="LM Sans 10"/>
              </a:rPr>
              <a:t>Bottom-up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computation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3" y="790865"/>
            <a:ext cx="114385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Recurrence: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040" y="1091500"/>
            <a:ext cx="288988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7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572770">
              <a:lnSpc>
                <a:spcPts val="819"/>
              </a:lnSpc>
            </a:pPr>
            <a:r>
              <a:rPr sz="800" i="1" spc="-5" dirty="0">
                <a:latin typeface="LM Sans 8"/>
                <a:cs typeface="LM Sans 8"/>
              </a:rPr>
              <a:t>i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310"/>
              </a:spcBef>
            </a:pPr>
            <a:r>
              <a:rPr spc="65" dirty="0">
                <a:latin typeface="Arial"/>
                <a:cs typeface="Arial"/>
              </a:rPr>
              <a:t>≤</a:t>
            </a:r>
            <a:r>
              <a:rPr spc="65" dirty="0"/>
              <a:t>k&lt;j</a:t>
            </a:r>
          </a:p>
          <a:p>
            <a:pPr marL="38100" marR="68580">
              <a:lnSpc>
                <a:spcPct val="102600"/>
              </a:lnSpc>
              <a:spcBef>
                <a:spcPts val="254"/>
              </a:spcBef>
            </a:pP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Fill in the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 table in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an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order,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such that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when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it is time to  calculate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],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the values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i="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2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25" dirty="0">
                <a:solidFill>
                  <a:srgbClr val="0000FF"/>
                </a:solidFill>
                <a:latin typeface="LM Sans 10"/>
                <a:cs typeface="LM Sans 10"/>
              </a:rPr>
              <a:t>i</a:t>
            </a:r>
            <a:r>
              <a:rPr sz="1100" spc="2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i="0" spc="4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and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-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i="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1</a:t>
            </a:r>
            <a:r>
              <a:rPr sz="1100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j</a:t>
            </a:r>
            <a:r>
              <a:rPr sz="1100" spc="-27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for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 all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k</a:t>
            </a:r>
            <a:r>
              <a:rPr sz="1100" spc="8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15" dirty="0">
                <a:solidFill>
                  <a:srgbClr val="0000FF"/>
                </a:solidFill>
                <a:latin typeface="LM Sans 10"/>
                <a:cs typeface="LM Sans 10"/>
              </a:rPr>
              <a:t>are 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already</a:t>
            </a:r>
            <a:r>
              <a:rPr sz="1100" i="0" spc="-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0" spc="-5" dirty="0">
                <a:solidFill>
                  <a:srgbClr val="0000FF"/>
                </a:solidFill>
                <a:latin typeface="LM Sans 10"/>
                <a:cs typeface="LM Sans 10"/>
              </a:rPr>
              <a:t>available.</a:t>
            </a:r>
            <a:endParaRPr sz="1100" dirty="0">
              <a:latin typeface="LM Sans 10"/>
              <a:cs typeface="LM Sans 10"/>
            </a:endParaRPr>
          </a:p>
          <a:p>
            <a:pPr marL="38100" marR="30480">
              <a:lnSpc>
                <a:spcPct val="102600"/>
              </a:lnSpc>
              <a:spcBef>
                <a:spcPts val="285"/>
              </a:spcBef>
            </a:pPr>
            <a:r>
              <a:rPr sz="1100" i="0" spc="-10" dirty="0">
                <a:latin typeface="LM Sans 10"/>
                <a:cs typeface="LM Sans 10"/>
              </a:rPr>
              <a:t>An </a:t>
            </a:r>
            <a:r>
              <a:rPr sz="1100" i="0" spc="-5" dirty="0">
                <a:latin typeface="LM Sans 10"/>
                <a:cs typeface="LM Sans 10"/>
              </a:rPr>
              <a:t>easy </a:t>
            </a:r>
            <a:r>
              <a:rPr sz="1100" i="0" spc="-30" dirty="0">
                <a:latin typeface="LM Sans 10"/>
                <a:cs typeface="LM Sans 10"/>
              </a:rPr>
              <a:t>way </a:t>
            </a:r>
            <a:r>
              <a:rPr sz="1100" i="0" spc="-5" dirty="0">
                <a:latin typeface="LM Sans 10"/>
                <a:cs typeface="LM Sans 10"/>
              </a:rPr>
              <a:t>to ensure this </a:t>
            </a:r>
            <a:r>
              <a:rPr sz="1100" i="0" spc="-10" dirty="0">
                <a:latin typeface="LM Sans 10"/>
                <a:cs typeface="LM Sans 10"/>
              </a:rPr>
              <a:t>is </a:t>
            </a:r>
            <a:r>
              <a:rPr sz="1100" i="0" spc="-5" dirty="0">
                <a:latin typeface="LM Sans 10"/>
                <a:cs typeface="LM Sans 10"/>
              </a:rPr>
              <a:t>to compute </a:t>
            </a:r>
            <a:r>
              <a:rPr sz="1100" i="0" spc="-10" dirty="0">
                <a:latin typeface="LM Sans 10"/>
                <a:cs typeface="LM Sans 10"/>
              </a:rPr>
              <a:t>them </a:t>
            </a:r>
            <a:r>
              <a:rPr sz="1100" i="0" spc="-5" dirty="0">
                <a:latin typeface="LM Sans 10"/>
                <a:cs typeface="LM Sans 10"/>
              </a:rPr>
              <a:t>in increasing </a:t>
            </a:r>
            <a:r>
              <a:rPr sz="1100" i="0" spc="-15" dirty="0">
                <a:latin typeface="LM Sans 10"/>
                <a:cs typeface="LM Sans 10"/>
              </a:rPr>
              <a:t>order  </a:t>
            </a:r>
            <a:r>
              <a:rPr sz="1100" i="0" spc="-5" dirty="0">
                <a:latin typeface="LM Sans 10"/>
                <a:cs typeface="LM Sans 10"/>
              </a:rPr>
              <a:t>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size (</a:t>
            </a:r>
            <a:r>
              <a:rPr sz="1100" spc="-5" dirty="0">
                <a:latin typeface="LM Sans 10"/>
                <a:cs typeface="LM Sans 10"/>
              </a:rPr>
              <a:t>j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DejaVu Sans Condensed"/>
                <a:cs typeface="DejaVu Sans Condensed"/>
              </a:rPr>
              <a:t>−</a:t>
            </a:r>
            <a:r>
              <a:rPr sz="1100" spc="-7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) of</a:t>
            </a:r>
            <a:r>
              <a:rPr sz="1100" i="0" spc="-10" dirty="0">
                <a:latin typeface="LM Sans 10"/>
                <a:cs typeface="LM Sans 10"/>
              </a:rPr>
              <a:t> </a:t>
            </a:r>
            <a:r>
              <a:rPr sz="1100" i="0" spc="-5" dirty="0">
                <a:latin typeface="LM Sans 10"/>
                <a:cs typeface="LM Sans 10"/>
              </a:rPr>
              <a:t>the matrix-chain</a:t>
            </a:r>
            <a:r>
              <a:rPr sz="1100" i="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A</a:t>
            </a:r>
            <a:r>
              <a:rPr sz="1200" spc="15" baseline="-10416" dirty="0"/>
              <a:t>i..j</a:t>
            </a:r>
            <a:r>
              <a:rPr sz="1200" spc="-240" baseline="-10416" dirty="0"/>
              <a:t> </a:t>
            </a:r>
            <a:r>
              <a:rPr sz="1100" i="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342050"/>
            <a:ext cx="3913504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10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7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5]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6]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 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.</a:t>
            </a:r>
            <a:endParaRPr sz="1000">
              <a:latin typeface="LM Roman Dunhill 10"/>
              <a:cs typeface="LM Roman Dunhill 10"/>
            </a:endParaRPr>
          </a:p>
          <a:p>
            <a:pPr marL="12700">
              <a:lnSpc>
                <a:spcPts val="1200"/>
              </a:lnSpc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i="1" spc="-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000" i="1" spc="20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LM Sans 10"/>
                <a:cs typeface="LM Sans 10"/>
              </a:rPr>
              <a:t>1]</a:t>
            </a:r>
            <a:r>
              <a:rPr sz="10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1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i="1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000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000" i="1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000" i="1" spc="5" dirty="0">
                <a:solidFill>
                  <a:srgbClr val="FF0000"/>
                </a:solidFill>
                <a:latin typeface="LM Sans 10"/>
                <a:cs typeface="LM Sans 10"/>
              </a:rPr>
              <a:t>n</a:t>
            </a:r>
            <a:r>
              <a:rPr sz="1000" spc="5" dirty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598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for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the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Bottom-Up</a:t>
            </a:r>
            <a:r>
              <a:rPr sz="1400" spc="-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Computation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193" y="405701"/>
            <a:ext cx="4040504" cy="641985"/>
            <a:chOff x="309193" y="405701"/>
            <a:chExt cx="4040504" cy="641985"/>
          </a:xfrm>
        </p:grpSpPr>
        <p:sp>
          <p:nvSpPr>
            <p:cNvPr id="4" name="object 4"/>
            <p:cNvSpPr/>
            <p:nvPr/>
          </p:nvSpPr>
          <p:spPr>
            <a:xfrm>
              <a:off x="309193" y="405701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579602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94574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93304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449935"/>
              <a:ext cx="50749" cy="495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623885"/>
              <a:ext cx="3989704" cy="372745"/>
            </a:xfrm>
            <a:custGeom>
              <a:avLst/>
              <a:gdLst/>
              <a:ahLst/>
              <a:cxnLst/>
              <a:rect l="l" t="t" r="r" b="b"/>
              <a:pathLst>
                <a:path w="3989704" h="372744">
                  <a:moveTo>
                    <a:pt x="3989654" y="0"/>
                  </a:moveTo>
                  <a:lnTo>
                    <a:pt x="0" y="0"/>
                  </a:lnTo>
                  <a:lnTo>
                    <a:pt x="0" y="321858"/>
                  </a:lnTo>
                  <a:lnTo>
                    <a:pt x="4008" y="341583"/>
                  </a:lnTo>
                  <a:lnTo>
                    <a:pt x="14922" y="357736"/>
                  </a:lnTo>
                  <a:lnTo>
                    <a:pt x="31075" y="368650"/>
                  </a:lnTo>
                  <a:lnTo>
                    <a:pt x="50800" y="372659"/>
                  </a:lnTo>
                  <a:lnTo>
                    <a:pt x="3938854" y="372659"/>
                  </a:lnTo>
                  <a:lnTo>
                    <a:pt x="3958579" y="368650"/>
                  </a:lnTo>
                  <a:lnTo>
                    <a:pt x="3974732" y="357736"/>
                  </a:lnTo>
                  <a:lnTo>
                    <a:pt x="3985646" y="341583"/>
                  </a:lnTo>
                  <a:lnTo>
                    <a:pt x="3989654" y="32185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488031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4">
                  <a:moveTo>
                    <a:pt x="0" y="476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4753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4626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4499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194" y="349641"/>
            <a:ext cx="3418840" cy="6083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chain of four 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,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spc="-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with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5,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1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4,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6,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4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7. Find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2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6812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</a:t>
            </a:r>
            <a:r>
              <a:rPr spc="-5" dirty="0"/>
              <a:t>for </a:t>
            </a:r>
            <a:r>
              <a:rPr spc="10" dirty="0"/>
              <a:t>the </a:t>
            </a:r>
            <a:r>
              <a:rPr spc="15" dirty="0"/>
              <a:t>Bottom-Up</a:t>
            </a:r>
            <a:r>
              <a:rPr spc="-15" dirty="0"/>
              <a:t> </a:t>
            </a:r>
            <a:r>
              <a:rPr spc="10" dirty="0"/>
              <a:t>Computation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405701"/>
            <a:ext cx="4040504" cy="641985"/>
            <a:chOff x="309193" y="405701"/>
            <a:chExt cx="4040504" cy="641985"/>
          </a:xfrm>
        </p:grpSpPr>
        <p:sp>
          <p:nvSpPr>
            <p:cNvPr id="4" name="object 4"/>
            <p:cNvSpPr/>
            <p:nvPr/>
          </p:nvSpPr>
          <p:spPr>
            <a:xfrm>
              <a:off x="309193" y="405701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579602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94574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93304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449935"/>
              <a:ext cx="50749" cy="495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623885"/>
              <a:ext cx="3989704" cy="372745"/>
            </a:xfrm>
            <a:custGeom>
              <a:avLst/>
              <a:gdLst/>
              <a:ahLst/>
              <a:cxnLst/>
              <a:rect l="l" t="t" r="r" b="b"/>
              <a:pathLst>
                <a:path w="3989704" h="372744">
                  <a:moveTo>
                    <a:pt x="3989654" y="0"/>
                  </a:moveTo>
                  <a:lnTo>
                    <a:pt x="0" y="0"/>
                  </a:lnTo>
                  <a:lnTo>
                    <a:pt x="0" y="321858"/>
                  </a:lnTo>
                  <a:lnTo>
                    <a:pt x="4008" y="341583"/>
                  </a:lnTo>
                  <a:lnTo>
                    <a:pt x="14922" y="357736"/>
                  </a:lnTo>
                  <a:lnTo>
                    <a:pt x="31075" y="368650"/>
                  </a:lnTo>
                  <a:lnTo>
                    <a:pt x="50800" y="372659"/>
                  </a:lnTo>
                  <a:lnTo>
                    <a:pt x="3938854" y="372659"/>
                  </a:lnTo>
                  <a:lnTo>
                    <a:pt x="3958579" y="368650"/>
                  </a:lnTo>
                  <a:lnTo>
                    <a:pt x="3974732" y="357736"/>
                  </a:lnTo>
                  <a:lnTo>
                    <a:pt x="3985646" y="341583"/>
                  </a:lnTo>
                  <a:lnTo>
                    <a:pt x="3989654" y="32185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488031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4">
                  <a:moveTo>
                    <a:pt x="0" y="476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4753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4626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4499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6494" y="349641"/>
            <a:ext cx="3444240" cy="9048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29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chain of four matrices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spc="10" dirty="0">
                <a:latin typeface="LM Sans 10"/>
                <a:cs typeface="LM Sans 10"/>
              </a:rPr>
              <a:t>,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spc="-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,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with</a:t>
            </a:r>
            <a:endParaRPr sz="11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5,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1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4,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6,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spc="-7" baseline="-10416" dirty="0">
                <a:latin typeface="LM Sans 8"/>
                <a:cs typeface="LM Sans 8"/>
              </a:rPr>
              <a:t>4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7. Find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4].</a:t>
            </a:r>
            <a:endParaRPr sz="1100" dirty="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S0:</a:t>
            </a:r>
            <a:r>
              <a:rPr sz="1100" spc="11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Initialization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3601" y="1385434"/>
            <a:ext cx="1985883" cy="17427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7" name="object 1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17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20024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762000" cy="61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A1</a:t>
            </a:r>
            <a:r>
              <a:rPr lang="en-US" spc="15" baseline="-10416" dirty="0" smtClean="0"/>
              <a:t>5x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4</a:t>
            </a:r>
            <a:r>
              <a:rPr lang="en-US" spc="15" baseline="-10416" dirty="0" smtClean="0"/>
              <a:t> </a:t>
            </a:r>
            <a:r>
              <a:rPr lang="en-US" sz="1600" spc="10" dirty="0" smtClean="0"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4</a:t>
            </a:r>
            <a:r>
              <a:rPr lang="en-US" spc="15" baseline="-10416" dirty="0" smtClean="0"/>
              <a:t>x6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67460" y="2644775"/>
            <a:ext cx="2514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COST= 5 x </a:t>
            </a:r>
            <a:r>
              <a:rPr lang="en-US" b="1" spc="10" dirty="0" smtClean="0">
                <a:solidFill>
                  <a:srgbClr val="FF0000"/>
                </a:solidFill>
                <a:latin typeface="LM Sans 10"/>
                <a:cs typeface="LM Sans 10"/>
              </a:rPr>
              <a:t>4</a:t>
            </a:r>
            <a:r>
              <a:rPr lang="en-US" sz="1600" spc="10" dirty="0" smtClean="0">
                <a:latin typeface="LM Sans 10"/>
                <a:cs typeface="LM Sans 10"/>
              </a:rPr>
              <a:t> x 6=120</a:t>
            </a:r>
          </a:p>
          <a:p>
            <a:r>
              <a:rPr lang="en-US" sz="1600" spc="10" dirty="0" smtClean="0">
                <a:latin typeface="LM Sans 10"/>
              </a:rPr>
              <a:t>M [1,2]= 120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922867"/>
            <a:ext cx="3202054" cy="1076678"/>
          </a:xfrm>
        </p:spPr>
      </p:pic>
    </p:spTree>
    <p:extLst>
      <p:ext uri="{BB962C8B-B14F-4D97-AF65-F5344CB8AC3E}">
        <p14:creationId xmlns:p14="http://schemas.microsoft.com/office/powerpoint/2010/main" val="38235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30553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762000" cy="61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A1</a:t>
            </a:r>
            <a:r>
              <a:rPr lang="en-US" spc="15" baseline="-10416" dirty="0" smtClean="0"/>
              <a:t>5x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4</a:t>
            </a:r>
            <a:r>
              <a:rPr lang="en-US" spc="15" baseline="-10416" dirty="0" smtClean="0"/>
              <a:t> </a:t>
            </a:r>
            <a:r>
              <a:rPr lang="en-US" sz="1600" spc="10" dirty="0" smtClean="0"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4</a:t>
            </a:r>
            <a:r>
              <a:rPr lang="en-US" spc="15" baseline="-10416" dirty="0" smtClean="0"/>
              <a:t>x6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67460" y="2644775"/>
            <a:ext cx="2514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COST= 5 x </a:t>
            </a:r>
            <a:r>
              <a:rPr lang="en-US" b="1" spc="10" dirty="0" smtClean="0">
                <a:solidFill>
                  <a:srgbClr val="FF0000"/>
                </a:solidFill>
                <a:latin typeface="LM Sans 10"/>
                <a:cs typeface="LM Sans 10"/>
              </a:rPr>
              <a:t>4</a:t>
            </a:r>
            <a:r>
              <a:rPr lang="en-US" sz="1600" spc="10" dirty="0" smtClean="0">
                <a:latin typeface="LM Sans 10"/>
                <a:cs typeface="LM Sans 10"/>
              </a:rPr>
              <a:t> x 6=120</a:t>
            </a:r>
          </a:p>
          <a:p>
            <a:r>
              <a:rPr lang="en-US" sz="1600" spc="10" dirty="0" smtClean="0">
                <a:latin typeface="LM Sans 10"/>
              </a:rPr>
              <a:t>M [1,2]= 120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58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3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70364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762000" cy="61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A2</a:t>
            </a:r>
            <a:r>
              <a:rPr lang="en-US" spc="15" baseline="-10416" dirty="0" smtClean="0"/>
              <a:t>4x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6</a:t>
            </a:r>
            <a:r>
              <a:rPr lang="en-US" spc="15" baseline="-10416" dirty="0" smtClean="0"/>
              <a:t> </a:t>
            </a:r>
            <a:r>
              <a:rPr lang="en-US" sz="1600" spc="10" dirty="0" smtClean="0">
                <a:latin typeface="LM Sans 10"/>
                <a:cs typeface="LM Sans 10"/>
              </a:rPr>
              <a:t>A3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6</a:t>
            </a:r>
            <a:r>
              <a:rPr lang="en-US" spc="15" baseline="-10416" dirty="0" smtClean="0"/>
              <a:t>x2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67460" y="2644775"/>
            <a:ext cx="2514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COST= 4 x </a:t>
            </a:r>
            <a:r>
              <a:rPr lang="en-US" b="1" spc="10" dirty="0" smtClean="0">
                <a:solidFill>
                  <a:srgbClr val="FF0000"/>
                </a:solidFill>
                <a:latin typeface="LM Sans 10"/>
                <a:cs typeface="LM Sans 10"/>
              </a:rPr>
              <a:t>6</a:t>
            </a:r>
            <a:r>
              <a:rPr lang="en-US" sz="1600" spc="10" dirty="0" smtClean="0">
                <a:latin typeface="LM Sans 10"/>
                <a:cs typeface="LM Sans 10"/>
              </a:rPr>
              <a:t> x 2=48</a:t>
            </a:r>
          </a:p>
          <a:p>
            <a:r>
              <a:rPr lang="en-US" sz="1600" spc="10" dirty="0" smtClean="0">
                <a:latin typeface="LM Sans 10"/>
              </a:rPr>
              <a:t>M [2, 3]= 48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928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3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4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325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762000" cy="61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A3</a:t>
            </a:r>
            <a:r>
              <a:rPr lang="en-US" spc="15" baseline="-10416" dirty="0" smtClean="0"/>
              <a:t>6x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2</a:t>
            </a:r>
            <a:r>
              <a:rPr lang="en-US" spc="15" baseline="-10416" dirty="0" smtClean="0"/>
              <a:t> </a:t>
            </a:r>
            <a:r>
              <a:rPr lang="en-US" sz="1600" spc="10" dirty="0" smtClean="0"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rgbClr val="FF0000"/>
                </a:solidFill>
              </a:rPr>
              <a:t>2</a:t>
            </a:r>
            <a:r>
              <a:rPr lang="en-US" spc="15" baseline="-10416" dirty="0" smtClean="0"/>
              <a:t>x7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67460" y="2644775"/>
            <a:ext cx="25146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latin typeface="LM Sans 10"/>
                <a:cs typeface="LM Sans 10"/>
              </a:rPr>
              <a:t>COST= 6 x </a:t>
            </a:r>
            <a:r>
              <a:rPr lang="en-US" b="1" spc="10" dirty="0" smtClean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lang="en-US" sz="1600" spc="10" dirty="0" smtClean="0">
                <a:latin typeface="LM Sans 10"/>
                <a:cs typeface="LM Sans 10"/>
              </a:rPr>
              <a:t> x 7=84</a:t>
            </a:r>
          </a:p>
          <a:p>
            <a:r>
              <a:rPr lang="en-US" sz="1600" spc="10" dirty="0" smtClean="0">
                <a:latin typeface="LM Sans 10"/>
              </a:rPr>
              <a:t>M [3,4]= 84</a:t>
            </a:r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84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3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64929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2971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023" y="3032025"/>
            <a:ext cx="300896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Two Possibilities to multiply 3 matrices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4220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3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39" y="892175"/>
            <a:ext cx="2971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023" y="3032025"/>
            <a:ext cx="300896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Two Possibilities to multiply 3 matrices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051" y="1360435"/>
            <a:ext cx="1926066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5x</a:t>
            </a:r>
            <a:r>
              <a:rPr lang="en-US" sz="1600" b="1" spc="15" baseline="-10416" dirty="0" smtClean="0">
                <a:solidFill>
                  <a:srgbClr val="FF0000"/>
                </a:solidFill>
              </a:rPr>
              <a:t>4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 ,</a:t>
            </a:r>
            <a:r>
              <a:rPr lang="en-US" sz="1600" spc="15" dirty="0" smtClean="0">
                <a:solidFill>
                  <a:schemeClr val="tx1"/>
                </a:solidFill>
              </a:rPr>
              <a:t> (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sz="1600" b="1" spc="15" baseline="-10416" dirty="0" smtClean="0">
                <a:solidFill>
                  <a:srgbClr val="FF0000"/>
                </a:solidFill>
              </a:rPr>
              <a:t>4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6x2 </a:t>
            </a:r>
            <a:r>
              <a:rPr lang="en-US" sz="1600" b="1" spc="15" baseline="-10416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spc="15" dirty="0" smtClean="0">
                <a:solidFill>
                  <a:schemeClr val="tx1"/>
                </a:solidFill>
              </a:rPr>
              <a:t>=</a:t>
            </a:r>
            <a:r>
              <a:rPr lang="en-US" sz="1400" spc="15" dirty="0" smtClean="0">
                <a:solidFill>
                  <a:schemeClr val="tx1"/>
                </a:solidFill>
              </a:rPr>
              <a:t>m[1,1]+m[2,3]+5*4*2 </a:t>
            </a:r>
          </a:p>
          <a:p>
            <a:r>
              <a:rPr lang="en-US" spc="15" dirty="0" smtClean="0">
                <a:solidFill>
                  <a:schemeClr val="tx1"/>
                </a:solidFill>
              </a:rPr>
              <a:t>=0+ 48 + 40</a:t>
            </a:r>
          </a:p>
          <a:p>
            <a:r>
              <a:rPr lang="en-US" spc="15" dirty="0" smtClean="0">
                <a:solidFill>
                  <a:schemeClr val="tx1"/>
                </a:solidFill>
              </a:rPr>
              <a:t>=88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81250" y="1360436"/>
            <a:ext cx="217029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(A1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5x4 .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4x</a:t>
            </a:r>
            <a:r>
              <a:rPr lang="en-US" sz="1600" b="1" spc="15" baseline="-10416" dirty="0" smtClean="0">
                <a:solidFill>
                  <a:srgbClr val="FF0000"/>
                </a:solidFill>
              </a:rPr>
              <a:t>6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 )</a:t>
            </a:r>
            <a:r>
              <a:rPr lang="en-US" sz="1600" spc="15" dirty="0" smtClean="0">
                <a:solidFill>
                  <a:schemeClr val="tx1"/>
                </a:solidFill>
              </a:rPr>
              <a:t> .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z="1600" b="1" spc="15" baseline="-10416" dirty="0" smtClean="0">
                <a:solidFill>
                  <a:srgbClr val="FF0000"/>
                </a:solidFill>
              </a:rPr>
              <a:t>6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x2</a:t>
            </a:r>
          </a:p>
          <a:p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sz="1400" spc="15" dirty="0">
                <a:solidFill>
                  <a:schemeClr val="tx1"/>
                </a:solidFill>
              </a:rPr>
              <a:t> m[1,2]+ m[3,3</a:t>
            </a:r>
            <a:r>
              <a:rPr lang="en-US" sz="1400" spc="15" dirty="0" smtClean="0">
                <a:solidFill>
                  <a:schemeClr val="tx1"/>
                </a:solidFill>
              </a:rPr>
              <a:t>]+ </a:t>
            </a:r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5x6x2</a:t>
            </a:r>
          </a:p>
          <a:p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=120 + 0 + 60</a:t>
            </a:r>
          </a:p>
          <a:p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=180</a:t>
            </a:r>
            <a:r>
              <a:rPr lang="en-US" sz="1600" spc="15" baseline="-10416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7139" y="2570359"/>
            <a:ext cx="122822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Pick Minimum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7" idx="1"/>
            <a:endCxn id="15" idx="2"/>
          </p:cNvCxnSpPr>
          <p:nvPr/>
        </p:nvCxnSpPr>
        <p:spPr>
          <a:xfrm flipH="1" flipV="1">
            <a:off x="1258084" y="2468431"/>
            <a:ext cx="509055" cy="255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316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3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04477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2971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023" y="3032025"/>
            <a:ext cx="300896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Two Possibilities to multiply 3 matrices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96506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4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19975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2971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A2. ( A3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A4)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(A2. A3 ).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A4 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023" y="3032025"/>
            <a:ext cx="300896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Two Possibilities to multiply 3 matrices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0093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4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439" y="892175"/>
            <a:ext cx="2971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A2. ( A3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A4)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(A2. A3 ).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A4 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023" y="3032025"/>
            <a:ext cx="300896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Two Possibilities to multiply 3 matrices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051" y="1360435"/>
            <a:ext cx="1926066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4x</a:t>
            </a:r>
            <a:r>
              <a:rPr lang="en-US" sz="1600" b="1" spc="15" baseline="-10416" dirty="0" smtClean="0">
                <a:solidFill>
                  <a:srgbClr val="FF0000"/>
                </a:solidFill>
              </a:rPr>
              <a:t>6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 .</a:t>
            </a:r>
            <a:r>
              <a:rPr lang="en-US" sz="1600" spc="15" dirty="0" smtClean="0">
                <a:solidFill>
                  <a:schemeClr val="tx1"/>
                </a:solidFill>
              </a:rPr>
              <a:t> (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z="1600" b="1" spc="15" baseline="-10416" dirty="0" smtClean="0">
                <a:solidFill>
                  <a:srgbClr val="FF0000"/>
                </a:solidFill>
              </a:rPr>
              <a:t>6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x2 ,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sz="1600" spc="15" baseline="-10416" dirty="0" smtClean="0">
                <a:solidFill>
                  <a:schemeClr val="tx1"/>
                </a:solidFill>
              </a:rPr>
              <a:t>2x7 </a:t>
            </a:r>
            <a:r>
              <a:rPr lang="en-US" sz="1600" b="1" spc="15" baseline="-10416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spc="15" dirty="0" smtClean="0">
                <a:solidFill>
                  <a:schemeClr val="tx1"/>
                </a:solidFill>
              </a:rPr>
              <a:t>=</a:t>
            </a:r>
            <a:r>
              <a:rPr lang="en-US" sz="1400" spc="15" dirty="0" smtClean="0">
                <a:solidFill>
                  <a:schemeClr val="tx1"/>
                </a:solidFill>
              </a:rPr>
              <a:t>m[2,2]+m[3,4]+</a:t>
            </a:r>
            <a:r>
              <a:rPr lang="en-US" sz="1400" spc="15" dirty="0">
                <a:solidFill>
                  <a:schemeClr val="tx1"/>
                </a:solidFill>
              </a:rPr>
              <a:t> </a:t>
            </a:r>
            <a:r>
              <a:rPr lang="en-US" sz="1400" spc="15" dirty="0" smtClean="0">
                <a:solidFill>
                  <a:schemeClr val="tx1"/>
                </a:solidFill>
              </a:rPr>
              <a:t>4x6x7 </a:t>
            </a:r>
          </a:p>
          <a:p>
            <a:r>
              <a:rPr lang="en-US" spc="15" dirty="0" smtClean="0">
                <a:solidFill>
                  <a:schemeClr val="tx1"/>
                </a:solidFill>
              </a:rPr>
              <a:t>=0+ 84 + 168</a:t>
            </a:r>
          </a:p>
          <a:p>
            <a:r>
              <a:rPr lang="en-US" spc="15" dirty="0" smtClean="0">
                <a:solidFill>
                  <a:schemeClr val="tx1"/>
                </a:solidFill>
              </a:rPr>
              <a:t>=252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81250" y="1360436"/>
            <a:ext cx="2170290" cy="984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spc="10" dirty="0" smtClean="0">
                <a:solidFill>
                  <a:schemeClr val="tx1"/>
                </a:solidFill>
                <a:latin typeface="LM Sans 10"/>
                <a:cs typeface="LM Sans 10"/>
              </a:rPr>
              <a:t> (A2</a:t>
            </a:r>
            <a:r>
              <a:rPr lang="en-US" sz="1400" spc="15" baseline="-10416" dirty="0" smtClean="0">
                <a:solidFill>
                  <a:schemeClr val="tx1"/>
                </a:solidFill>
              </a:rPr>
              <a:t>4x6 .</a:t>
            </a:r>
            <a:r>
              <a:rPr lang="en-US" sz="1400" spc="15" dirty="0" smtClean="0">
                <a:solidFill>
                  <a:schemeClr val="tx1"/>
                </a:solidFill>
              </a:rPr>
              <a:t> </a:t>
            </a:r>
            <a:r>
              <a:rPr lang="en-US" sz="1400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2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z="1400" spc="15" baseline="-10416" dirty="0" smtClean="0">
                <a:solidFill>
                  <a:schemeClr val="tx1"/>
                </a:solidFill>
              </a:rPr>
              <a:t>6x</a:t>
            </a:r>
            <a:r>
              <a:rPr lang="en-US" sz="1400" b="1" spc="15" baseline="-10416" dirty="0" smtClean="0">
                <a:solidFill>
                  <a:srgbClr val="FF0000"/>
                </a:solidFill>
              </a:rPr>
              <a:t>2</a:t>
            </a:r>
            <a:r>
              <a:rPr lang="en-US" sz="1400" spc="15" baseline="-10416" dirty="0" smtClean="0">
                <a:solidFill>
                  <a:schemeClr val="tx1"/>
                </a:solidFill>
              </a:rPr>
              <a:t>) . </a:t>
            </a:r>
            <a:r>
              <a:rPr lang="en-US" sz="12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sz="1400" b="1" spc="15" baseline="-10416" dirty="0" smtClean="0">
                <a:solidFill>
                  <a:srgbClr val="FF0000"/>
                </a:solidFill>
              </a:rPr>
              <a:t>2</a:t>
            </a:r>
            <a:r>
              <a:rPr lang="en-US" sz="1400" spc="15" baseline="-10416" dirty="0" smtClean="0">
                <a:solidFill>
                  <a:schemeClr val="tx1"/>
                </a:solidFill>
              </a:rPr>
              <a:t>x7 </a:t>
            </a:r>
          </a:p>
          <a:p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=</a:t>
            </a:r>
            <a:r>
              <a:rPr lang="en-US" sz="1400" spc="15" dirty="0" smtClean="0">
                <a:solidFill>
                  <a:schemeClr val="tx1"/>
                </a:solidFill>
              </a:rPr>
              <a:t> </a:t>
            </a:r>
            <a:r>
              <a:rPr lang="en-US" sz="1400" spc="15" dirty="0">
                <a:solidFill>
                  <a:schemeClr val="tx1"/>
                </a:solidFill>
              </a:rPr>
              <a:t>m[1,2]+ m[3,3</a:t>
            </a:r>
            <a:r>
              <a:rPr lang="en-US" sz="1400" spc="15" dirty="0" smtClean="0">
                <a:solidFill>
                  <a:schemeClr val="tx1"/>
                </a:solidFill>
              </a:rPr>
              <a:t>]+ </a:t>
            </a:r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4x2x7</a:t>
            </a:r>
          </a:p>
          <a:p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=48 + 0 + 56</a:t>
            </a:r>
          </a:p>
          <a:p>
            <a:r>
              <a:rPr lang="en-US" sz="1400" spc="15" dirty="0" smtClean="0">
                <a:solidFill>
                  <a:schemeClr val="tx1"/>
                </a:solidFill>
                <a:latin typeface="+mj-lt"/>
              </a:rPr>
              <a:t>=104</a:t>
            </a:r>
            <a:r>
              <a:rPr lang="en-US" sz="1600" spc="15" baseline="-10416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7139" y="2570359"/>
            <a:ext cx="122822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Pick Minimum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2534920" y="2345321"/>
            <a:ext cx="931475" cy="189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41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lang="en-US"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4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836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29718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023" y="3032025"/>
            <a:ext cx="300896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Two Possibilities to multiply 3 matrices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67259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>
                <a:solidFill>
                  <a:srgbClr val="FF0000"/>
                </a:solidFill>
                <a:latin typeface="LM Sans 10"/>
                <a:cs typeface="LM Sans 10"/>
              </a:rPr>
              <a:t>2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4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9299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373380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A3. A4)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 (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. A4) or </a:t>
            </a:r>
            <a:r>
              <a:rPr lang="en-US" sz="1400" spc="10" dirty="0" smtClean="0">
                <a:solidFill>
                  <a:schemeClr val="accent4">
                    <a:lumMod val="50000"/>
                  </a:schemeClr>
                </a:solidFill>
                <a:latin typeface="LM Sans 10"/>
                <a:cs typeface="LM Sans 10"/>
              </a:rPr>
              <a:t>(A1 .A2. A3). A4</a:t>
            </a:r>
            <a:endParaRPr lang="en-US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7697" y="2949575"/>
            <a:ext cx="149637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Three Possibilities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16424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207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Review </a:t>
            </a:r>
            <a:r>
              <a:rPr spc="10" dirty="0"/>
              <a:t>of Matrix</a:t>
            </a:r>
            <a:r>
              <a:rPr spc="-10" dirty="0"/>
              <a:t> </a:t>
            </a:r>
            <a:r>
              <a:rPr spc="10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731"/>
            <a:ext cx="3747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Matrix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m</a:t>
            </a:r>
            <a:r>
              <a:rPr sz="1100" i="1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]] is </a:t>
            </a:r>
            <a:r>
              <a:rPr sz="1100" spc="-10" dirty="0">
                <a:latin typeface="LM Sans 10"/>
                <a:cs typeface="LM Sans 10"/>
              </a:rPr>
              <a:t>a two-dimensional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84" y="1026095"/>
            <a:ext cx="26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i="1" spc="-14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799" y="733652"/>
            <a:ext cx="37338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7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7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8198" y="733652"/>
            <a:ext cx="37338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7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7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8862" y="905724"/>
            <a:ext cx="655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1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10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0125" y="733652"/>
            <a:ext cx="4171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7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7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8799" y="109541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8211" y="109541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8862" y="109541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0125" y="109541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8799" y="733652"/>
            <a:ext cx="1925320" cy="776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0915">
              <a:lnSpc>
                <a:spcPct val="100000"/>
              </a:lnSpc>
              <a:spcBef>
                <a:spcPts val="90"/>
              </a:spcBef>
              <a:tabLst>
                <a:tab pos="1282700" algn="l"/>
              </a:tabLst>
            </a:pP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</a:t>
            </a:r>
            <a:r>
              <a:rPr sz="1100" i="1" spc="-135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	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204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i="1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10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endParaRPr sz="1100" dirty="0">
              <a:latin typeface="LM Sans 10"/>
              <a:cs typeface="LM Sans 10"/>
            </a:endParaRPr>
          </a:p>
          <a:p>
            <a:pPr marL="970915">
              <a:lnSpc>
                <a:spcPct val="100000"/>
              </a:lnSpc>
              <a:spcBef>
                <a:spcPts val="35"/>
              </a:spcBef>
            </a:pP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 ·</a:t>
            </a:r>
            <a:r>
              <a:rPr sz="1100" i="1" spc="-26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</a:t>
            </a:r>
            <a:endParaRPr sz="1100" dirty="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491490" algn="l"/>
              </a:tabLst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.	.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n</a:t>
            </a:r>
            <a:r>
              <a:rPr sz="1100" i="1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 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n</a:t>
            </a:r>
            <a:r>
              <a:rPr sz="1100" i="1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 </a:t>
            </a: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 ·</a:t>
            </a:r>
            <a:r>
              <a:rPr sz="1100" i="1" spc="-105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i="1" spc="-15" dirty="0">
                <a:solidFill>
                  <a:srgbClr val="0000FF"/>
                </a:solidFill>
                <a:latin typeface="DejaVu Sans Condensed"/>
                <a:cs typeface="DejaVu Sans Condensed"/>
              </a:rPr>
              <a:t>·</a:t>
            </a:r>
            <a:endParaRPr sz="1100" dirty="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8862" y="1146021"/>
            <a:ext cx="118300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3430" algn="l"/>
              </a:tabLst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.	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n</a:t>
            </a:r>
            <a:r>
              <a:rPr sz="1100" i="1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m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r>
              <a:rPr sz="1100" spc="1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a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[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n</a:t>
            </a:r>
            <a:r>
              <a:rPr sz="1100" i="1" dirty="0">
                <a:solidFill>
                  <a:srgbClr val="0000FF"/>
                </a:solidFill>
                <a:latin typeface="LM Roman Dunhill 10"/>
                <a:cs typeface="LM Roman Dunhill 10"/>
              </a:rPr>
              <a:t>, 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]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4978" y="102609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9193" y="1870277"/>
            <a:ext cx="4242182" cy="1286612"/>
            <a:chOff x="309193" y="1870277"/>
            <a:chExt cx="4040404" cy="1286612"/>
          </a:xfrm>
        </p:grpSpPr>
        <p:sp>
          <p:nvSpPr>
            <p:cNvPr id="25" name="object 25"/>
            <p:cNvSpPr/>
            <p:nvPr/>
          </p:nvSpPr>
          <p:spPr>
            <a:xfrm>
              <a:off x="309193" y="1870277"/>
              <a:ext cx="3989704" cy="186690"/>
            </a:xfrm>
            <a:custGeom>
              <a:avLst/>
              <a:gdLst/>
              <a:ahLst/>
              <a:cxnLst/>
              <a:rect l="l" t="t" r="r" b="b"/>
              <a:pathLst>
                <a:path w="3989704" h="18668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8"/>
                  </a:lnTo>
                  <a:lnTo>
                    <a:pt x="3989654" y="186558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194" y="2044179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994" y="305528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794" y="3042589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98848" y="1914512"/>
              <a:ext cx="50749" cy="11407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98848" y="1952606"/>
              <a:ext cx="0" cy="1122045"/>
            </a:xfrm>
            <a:custGeom>
              <a:avLst/>
              <a:gdLst/>
              <a:ahLst/>
              <a:cxnLst/>
              <a:rect l="l" t="t" r="r" b="b"/>
              <a:pathLst>
                <a:path h="1122045">
                  <a:moveTo>
                    <a:pt x="0" y="11217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8848" y="19399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8848" y="19272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8848" y="19145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7294" y="1548432"/>
            <a:ext cx="2084705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075">
              <a:lnSpc>
                <a:spcPct val="140500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which has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5" dirty="0">
                <a:latin typeface="LM Sans 10"/>
                <a:cs typeface="LM Sans 10"/>
              </a:rPr>
              <a:t>rows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10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columns. 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4 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matrix: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0718" y="2342564"/>
            <a:ext cx="123253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2290" algn="l"/>
                <a:tab pos="845819" algn="l"/>
                <a:tab pos="1149350" algn="l"/>
              </a:tabLst>
            </a:pPr>
            <a:r>
              <a:rPr sz="1100" spc="-5" dirty="0">
                <a:latin typeface="LM Sans 10"/>
                <a:cs typeface="LM Sans 10"/>
              </a:rPr>
              <a:t>12  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9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7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6</a:t>
            </a:r>
            <a:endParaRPr sz="1100" dirty="0">
              <a:latin typeface="LM Sans 10"/>
              <a:cs typeface="LM Sans 10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  <a:tabLst>
                <a:tab pos="776605" algn="l"/>
                <a:tab pos="1149350" algn="l"/>
              </a:tabLst>
            </a:pPr>
            <a:r>
              <a:rPr sz="1100" spc="-5" dirty="0">
                <a:latin typeface="LM Sans 10"/>
                <a:cs typeface="LM Sans 10"/>
              </a:rPr>
              <a:t>7  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</a:t>
            </a:r>
            <a:r>
              <a:rPr sz="1100" dirty="0">
                <a:latin typeface="LM Sans 10"/>
                <a:cs typeface="LM Sans 10"/>
              </a:rPr>
              <a:t>  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89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56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2</a:t>
            </a:r>
            <a:endParaRPr sz="1100" dirty="0">
              <a:latin typeface="LM Sans 10"/>
              <a:cs typeface="LM Sans 10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  <a:tabLst>
                <a:tab pos="542290" algn="l"/>
                <a:tab pos="845819" algn="l"/>
                <a:tab pos="1080135" algn="l"/>
              </a:tabLst>
            </a:pPr>
            <a:r>
              <a:rPr sz="1100" spc="-5" dirty="0">
                <a:latin typeface="LM Sans 10"/>
                <a:cs typeface="LM Sans 10"/>
              </a:rPr>
              <a:t>5  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6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 smtClean="0">
                <a:latin typeface="LM Sans 10"/>
                <a:cs typeface="LM Sans 10"/>
              </a:rPr>
              <a:t>9</a:t>
            </a:r>
            <a:r>
              <a:rPr lang="en-US" sz="1100" spc="-5" dirty="0" smtClean="0">
                <a:latin typeface="LM Sans 10"/>
                <a:cs typeface="LM Sans 10"/>
              </a:rPr>
              <a:t>  </a:t>
            </a:r>
            <a:r>
              <a:rPr sz="1100" spc="-5" dirty="0" smtClean="0">
                <a:latin typeface="LM Sans 10"/>
                <a:cs typeface="LM Sans 10"/>
              </a:rPr>
              <a:t>10</a:t>
            </a:r>
            <a:endParaRPr sz="1100" dirty="0">
              <a:latin typeface="LM Sans 10"/>
              <a:cs typeface="LM Sans 10"/>
            </a:endParaRPr>
          </a:p>
          <a:p>
            <a:pPr marL="81915">
              <a:lnSpc>
                <a:spcPct val="100000"/>
              </a:lnSpc>
              <a:spcBef>
                <a:spcPts val="35"/>
              </a:spcBef>
              <a:tabLst>
                <a:tab pos="542290" algn="l"/>
              </a:tabLst>
            </a:pPr>
            <a:r>
              <a:rPr sz="1100" spc="-5" dirty="0">
                <a:latin typeface="LM Sans 10"/>
                <a:cs typeface="LM Sans 10"/>
              </a:rPr>
              <a:t>8 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	0   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spc="5" dirty="0">
                <a:latin typeface="LM Sans 10"/>
                <a:cs typeface="LM Sans 10"/>
              </a:rPr>
              <a:t>8 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spc="5" dirty="0">
                <a:latin typeface="LM Sans 10"/>
                <a:cs typeface="LM Sans 10"/>
              </a:rPr>
              <a:t>1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15970" y="260089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6" name="object 4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77690" y="3349288"/>
            <a:ext cx="273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7</a:t>
            </a:fld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52" name="Left Bracket 51"/>
          <p:cNvSpPr/>
          <p:nvPr/>
        </p:nvSpPr>
        <p:spPr>
          <a:xfrm>
            <a:off x="933450" y="733652"/>
            <a:ext cx="125349" cy="77622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/>
          <p:cNvSpPr/>
          <p:nvPr/>
        </p:nvSpPr>
        <p:spPr>
          <a:xfrm>
            <a:off x="3507320" y="733652"/>
            <a:ext cx="157658" cy="77660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039" y="815975"/>
            <a:ext cx="373380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A3. A4)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 (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. A4) or </a:t>
            </a:r>
            <a:r>
              <a:rPr lang="en-US" sz="1400" spc="10" dirty="0" smtClean="0">
                <a:solidFill>
                  <a:schemeClr val="accent4">
                    <a:lumMod val="50000"/>
                  </a:schemeClr>
                </a:solidFill>
                <a:latin typeface="LM Sans 10"/>
                <a:cs typeface="LM Sans 10"/>
              </a:rPr>
              <a:t>(A1 .A2. A3). A4</a:t>
            </a:r>
            <a:endParaRPr lang="en-US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039" y="1470158"/>
            <a:ext cx="373380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M[1,4]= m[1,1] + m[2,4] + 5 x4 x 7,</a:t>
            </a:r>
          </a:p>
          <a:p>
            <a:r>
              <a:rPr lang="en-US" sz="1400" spc="10" dirty="0">
                <a:solidFill>
                  <a:srgbClr val="FF0000"/>
                </a:solidFill>
                <a:latin typeface="LM Sans 10"/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</a:rPr>
              <a:t>        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</a:rPr>
              <a:t>m[1,2]+ m[3,4] + 5x6x7, </a:t>
            </a:r>
          </a:p>
          <a:p>
            <a:r>
              <a:rPr lang="en-US" sz="1400" spc="10" dirty="0">
                <a:solidFill>
                  <a:srgbClr val="C00000"/>
                </a:solidFill>
                <a:latin typeface="LM Sans 10"/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</a:rPr>
              <a:t>            </a:t>
            </a:r>
            <a:r>
              <a:rPr lang="en-US" sz="1400" spc="10" dirty="0" smtClean="0">
                <a:solidFill>
                  <a:schemeClr val="tx2">
                    <a:lumMod val="75000"/>
                  </a:schemeClr>
                </a:solidFill>
                <a:latin typeface="LM Sans 10"/>
              </a:rPr>
              <a:t>m[1, 3] + m[4,4] + 5x 2x 7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039" y="2339975"/>
            <a:ext cx="2058811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M[1,4]= 0 + 104+ 140,</a:t>
            </a:r>
          </a:p>
          <a:p>
            <a:r>
              <a:rPr lang="en-US" sz="1400" spc="10" dirty="0">
                <a:solidFill>
                  <a:srgbClr val="FF0000"/>
                </a:solidFill>
                <a:latin typeface="LM Sans 10"/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</a:rPr>
              <a:t>        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</a:rPr>
              <a:t>120+84+210, </a:t>
            </a:r>
          </a:p>
          <a:p>
            <a:r>
              <a:rPr lang="en-US" sz="1400" spc="10" dirty="0">
                <a:solidFill>
                  <a:srgbClr val="C00000"/>
                </a:solidFill>
                <a:latin typeface="LM Sans 10"/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</a:rPr>
              <a:t>            </a:t>
            </a:r>
            <a:r>
              <a:rPr lang="en-US" sz="1400" spc="10" dirty="0" smtClean="0">
                <a:solidFill>
                  <a:schemeClr val="tx2">
                    <a:lumMod val="75000"/>
                  </a:schemeClr>
                </a:solidFill>
                <a:latin typeface="LM Sans 10"/>
              </a:rPr>
              <a:t>88+0+70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3373" y="2339975"/>
            <a:ext cx="205881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M[1,4]= 244,</a:t>
            </a:r>
          </a:p>
          <a:p>
            <a:r>
              <a:rPr lang="en-US" sz="1400" spc="10" dirty="0">
                <a:solidFill>
                  <a:srgbClr val="FF0000"/>
                </a:solidFill>
                <a:latin typeface="LM Sans 10"/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</a:rPr>
              <a:t>        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</a:rPr>
              <a:t>414, </a:t>
            </a:r>
          </a:p>
          <a:p>
            <a:r>
              <a:rPr lang="en-US" sz="1400" spc="10" dirty="0">
                <a:solidFill>
                  <a:srgbClr val="C00000"/>
                </a:solidFill>
                <a:latin typeface="LM Sans 10"/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</a:rPr>
              <a:t>            </a:t>
            </a:r>
            <a:r>
              <a:rPr lang="en-US" sz="1400" spc="10" dirty="0" smtClean="0">
                <a:solidFill>
                  <a:schemeClr val="tx2">
                    <a:lumMod val="75000"/>
                  </a:schemeClr>
                </a:solidFill>
                <a:latin typeface="LM Sans 10"/>
              </a:rPr>
              <a:t>158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7050" y="3152973"/>
            <a:ext cx="122822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Pick Minimum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502441" y="2959354"/>
            <a:ext cx="178720" cy="1936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850" y="3152972"/>
            <a:ext cx="149637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Three Possibilities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6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 smtClean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[</a:t>
            </a: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1</a:t>
            </a:r>
            <a:r>
              <a:rPr sz="1100" i="1" spc="-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25" dirty="0" smtClean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lang="en-US" sz="1100" i="1" spc="-125" dirty="0">
                <a:solidFill>
                  <a:srgbClr val="FF0000"/>
                </a:solidFill>
                <a:latin typeface="LM Roman Dunhill 10"/>
                <a:cs typeface="LM Roman Dunhill 10"/>
              </a:rPr>
              <a:t>4</a:t>
            </a:r>
            <a:r>
              <a:rPr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]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62621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120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158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7650" y="2644775"/>
            <a:ext cx="373380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A1. ( A2 .</a:t>
            </a:r>
            <a:r>
              <a:rPr lang="en-US" sz="1600" spc="15" baseline="-10416" dirty="0" smtClean="0">
                <a:solidFill>
                  <a:srgbClr val="FF0000"/>
                </a:solidFill>
              </a:rPr>
              <a:t> </a:t>
            </a:r>
            <a:r>
              <a:rPr lang="en-US" sz="1400" spc="10" dirty="0" smtClean="0">
                <a:solidFill>
                  <a:srgbClr val="FF0000"/>
                </a:solidFill>
                <a:latin typeface="LM Sans 10"/>
                <a:cs typeface="LM Sans 10"/>
              </a:rPr>
              <a:t>A3. A4)    </a:t>
            </a:r>
            <a:r>
              <a:rPr lang="en-US" sz="1400" spc="10" dirty="0" smtClean="0">
                <a:solidFill>
                  <a:schemeClr val="tx1"/>
                </a:solidFill>
                <a:latin typeface="LM Sans 10"/>
                <a:cs typeface="LM Sans 10"/>
              </a:rPr>
              <a:t>or   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(A1. A2 ). (</a:t>
            </a:r>
            <a:r>
              <a:rPr lang="en-US" sz="1600" spc="15" baseline="-10416" dirty="0" smtClean="0">
                <a:solidFill>
                  <a:srgbClr val="C00000"/>
                </a:solidFill>
              </a:rPr>
              <a:t> </a:t>
            </a:r>
            <a:r>
              <a:rPr lang="en-US" sz="1400" spc="10" dirty="0" smtClean="0">
                <a:solidFill>
                  <a:srgbClr val="C00000"/>
                </a:solidFill>
                <a:latin typeface="LM Sans 10"/>
                <a:cs typeface="LM Sans 10"/>
              </a:rPr>
              <a:t>A3 . A4) or </a:t>
            </a:r>
            <a:r>
              <a:rPr lang="en-US" sz="1400" spc="10" dirty="0" smtClean="0">
                <a:solidFill>
                  <a:schemeClr val="accent4">
                    <a:lumMod val="50000"/>
                  </a:schemeClr>
                </a:solidFill>
                <a:latin typeface="LM Sans 10"/>
                <a:cs typeface="LM Sans 10"/>
              </a:rPr>
              <a:t>(A1 .A2. A3). A4</a:t>
            </a:r>
            <a:endParaRPr lang="en-US" sz="16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7697" y="2949575"/>
            <a:ext cx="149637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Three Possibilities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94919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2226488" cy="533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 –</a:t>
            </a:r>
            <a:r>
              <a:rPr sz="1400" spc="-3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Continued</a:t>
            </a:r>
            <a:endParaRPr sz="1400" dirty="0">
              <a:latin typeface="LM Sans 12"/>
              <a:cs typeface="LM Sans 12"/>
            </a:endParaRPr>
          </a:p>
          <a:p>
            <a:pPr marL="205104">
              <a:lnSpc>
                <a:spcPct val="100000"/>
              </a:lnSpc>
              <a:spcBef>
                <a:spcPts val="965"/>
              </a:spcBef>
            </a:pPr>
            <a:r>
              <a:rPr lang="en-US" sz="1100" spc="-5" dirty="0" smtClean="0">
                <a:solidFill>
                  <a:srgbClr val="FF0000"/>
                </a:solidFill>
                <a:latin typeface="LM Sans 10"/>
                <a:cs typeface="LM Sans 10"/>
              </a:rPr>
              <a:t>Split point Matrix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" name="object 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49859"/>
              </p:ext>
            </p:extLst>
          </p:nvPr>
        </p:nvGraphicFramePr>
        <p:xfrm>
          <a:off x="768350" y="705908"/>
          <a:ext cx="30734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036939" y="38676"/>
            <a:ext cx="251460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A1</a:t>
            </a:r>
            <a:r>
              <a:rPr lang="en-US" spc="15" baseline="-10416" dirty="0" smtClean="0">
                <a:solidFill>
                  <a:schemeClr val="tx1"/>
                </a:solidFill>
              </a:rPr>
              <a:t>5x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4 , </a:t>
            </a:r>
            <a:r>
              <a:rPr lang="en-US" spc="15" baseline="-10416" dirty="0" smtClean="0">
                <a:solidFill>
                  <a:schemeClr val="tx1"/>
                </a:solidFill>
              </a:rPr>
              <a:t>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A2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4</a:t>
            </a:r>
            <a:r>
              <a:rPr lang="en-US" spc="15" baseline="-10416" dirty="0" smtClean="0">
                <a:solidFill>
                  <a:schemeClr val="tx1"/>
                </a:solidFill>
              </a:rPr>
              <a:t>x6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A3</a:t>
            </a:r>
            <a:r>
              <a:rPr lang="en-US" spc="15" baseline="-10416" dirty="0" smtClean="0">
                <a:solidFill>
                  <a:schemeClr val="tx1"/>
                </a:solidFill>
              </a:rPr>
              <a:t>6x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 , </a:t>
            </a:r>
            <a:r>
              <a:rPr lang="en-US" sz="1600" spc="10" dirty="0" smtClean="0">
                <a:solidFill>
                  <a:schemeClr val="tx1"/>
                </a:solidFill>
                <a:latin typeface="LM Sans 10"/>
                <a:cs typeface="LM Sans 10"/>
              </a:rPr>
              <a:t>A4</a:t>
            </a:r>
            <a:r>
              <a:rPr lang="en-US" b="1" spc="15" baseline="-10416" dirty="0" smtClean="0">
                <a:solidFill>
                  <a:schemeClr val="tx1"/>
                </a:solidFill>
              </a:rPr>
              <a:t>2</a:t>
            </a:r>
            <a:r>
              <a:rPr lang="en-US" spc="15" baseline="-10416" dirty="0" smtClean="0">
                <a:solidFill>
                  <a:schemeClr val="tx1"/>
                </a:solidFill>
              </a:rPr>
              <a:t>x7</a:t>
            </a:r>
            <a:r>
              <a:rPr lang="en-US" spc="15" dirty="0" smtClean="0">
                <a:solidFill>
                  <a:schemeClr val="tx1"/>
                </a:solidFill>
              </a:rPr>
              <a:t> 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pc="15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101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14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36345"/>
            <a:ext cx="3575050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  <a:p>
            <a:pPr marL="503555">
              <a:lnSpc>
                <a:spcPts val="1180"/>
              </a:lnSpc>
              <a:spcBef>
                <a:spcPts val="770"/>
              </a:spcBef>
              <a:tabLst>
                <a:tab pos="1190625" algn="l"/>
                <a:tab pos="1592580" algn="l"/>
              </a:tabLst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100" spc="-10" dirty="0">
                <a:latin typeface="LM Sans 10"/>
                <a:cs typeface="LM Sans 10"/>
              </a:rPr>
              <a:t>=	min	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0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R="716280" algn="ctr">
              <a:lnSpc>
                <a:spcPts val="819"/>
              </a:lnSpc>
            </a:pPr>
            <a:r>
              <a:rPr sz="800" spc="55" dirty="0">
                <a:latin typeface="LM Sans 8"/>
                <a:cs typeface="LM Sans 8"/>
              </a:rPr>
              <a:t>1</a:t>
            </a:r>
            <a:r>
              <a:rPr sz="800" i="1" spc="55" dirty="0">
                <a:latin typeface="Arial"/>
                <a:cs typeface="Arial"/>
              </a:rPr>
              <a:t>≤</a:t>
            </a:r>
            <a:r>
              <a:rPr sz="800" i="1" spc="55" dirty="0">
                <a:latin typeface="LM Sans 8"/>
                <a:cs typeface="LM Sans 8"/>
              </a:rPr>
              <a:t>k&lt;</a:t>
            </a:r>
            <a:r>
              <a:rPr sz="800" spc="5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  <a:p>
            <a:pPr marL="1022985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0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200" spc="97" baseline="-10416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120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14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36345"/>
            <a:ext cx="3575050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1: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  <a:p>
            <a:pPr marL="503555">
              <a:lnSpc>
                <a:spcPts val="1180"/>
              </a:lnSpc>
              <a:spcBef>
                <a:spcPts val="770"/>
              </a:spcBef>
              <a:tabLst>
                <a:tab pos="1190625" algn="l"/>
                <a:tab pos="1592580" algn="l"/>
              </a:tabLst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2]</a:t>
            </a:r>
            <a:r>
              <a:rPr sz="1100" spc="-10" dirty="0">
                <a:latin typeface="LM Sans 10"/>
                <a:cs typeface="LM Sans 10"/>
              </a:rPr>
              <a:t>=	min	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0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R="716280" algn="ctr">
              <a:lnSpc>
                <a:spcPts val="819"/>
              </a:lnSpc>
            </a:pPr>
            <a:r>
              <a:rPr sz="800" spc="55" dirty="0">
                <a:latin typeface="LM Sans 8"/>
                <a:cs typeface="LM Sans 8"/>
              </a:rPr>
              <a:t>1</a:t>
            </a:r>
            <a:r>
              <a:rPr sz="800" i="1" spc="55" dirty="0">
                <a:latin typeface="Arial"/>
                <a:cs typeface="Arial"/>
              </a:rPr>
              <a:t>≤</a:t>
            </a:r>
            <a:r>
              <a:rPr sz="800" i="1" spc="55" dirty="0">
                <a:latin typeface="LM Sans 8"/>
                <a:cs typeface="LM Sans 8"/>
              </a:rPr>
              <a:t>k&lt;</a:t>
            </a:r>
            <a:r>
              <a:rPr sz="800" spc="5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  <a:p>
            <a:pPr marL="1022985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0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200" spc="97" baseline="-10416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120</a:t>
            </a:r>
            <a:r>
              <a:rPr sz="1100" spc="-6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3291" y="1357348"/>
            <a:ext cx="2114296" cy="1818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18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14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36345"/>
            <a:ext cx="3610610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2: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  <a:p>
            <a:pPr marL="467995">
              <a:lnSpc>
                <a:spcPts val="1180"/>
              </a:lnSpc>
              <a:spcBef>
                <a:spcPts val="770"/>
              </a:spcBef>
              <a:tabLst>
                <a:tab pos="1155065" algn="l"/>
                <a:tab pos="1557020" algn="l"/>
              </a:tabLst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100" spc="-10" dirty="0">
                <a:latin typeface="LM Sans 10"/>
                <a:cs typeface="LM Sans 10"/>
              </a:rPr>
              <a:t>=	min	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[2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R="823594" algn="ctr">
              <a:lnSpc>
                <a:spcPts val="819"/>
              </a:lnSpc>
            </a:pPr>
            <a:r>
              <a:rPr sz="800" spc="55" dirty="0">
                <a:latin typeface="LM Sans 8"/>
                <a:cs typeface="LM Sans 8"/>
              </a:rPr>
              <a:t>2</a:t>
            </a:r>
            <a:r>
              <a:rPr sz="800" i="1" spc="55" dirty="0">
                <a:latin typeface="Arial"/>
                <a:cs typeface="Arial"/>
              </a:rPr>
              <a:t>≤</a:t>
            </a:r>
            <a:r>
              <a:rPr sz="800" i="1" spc="55" dirty="0">
                <a:latin typeface="LM Sans 8"/>
                <a:cs typeface="LM Sans 8"/>
              </a:rPr>
              <a:t>k&lt;</a:t>
            </a:r>
            <a:r>
              <a:rPr sz="800" spc="5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  <a:p>
            <a:pPr marL="986790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r>
              <a:rPr sz="1200" spc="97" baseline="-10416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48</a:t>
            </a:r>
            <a:r>
              <a:rPr sz="1100" spc="-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19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074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36345"/>
            <a:ext cx="3610610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2: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  <a:p>
            <a:pPr marL="467995">
              <a:lnSpc>
                <a:spcPts val="1180"/>
              </a:lnSpc>
              <a:spcBef>
                <a:spcPts val="770"/>
              </a:spcBef>
              <a:tabLst>
                <a:tab pos="1155065" algn="l"/>
                <a:tab pos="1557020" algn="l"/>
              </a:tabLst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100" spc="-10" dirty="0">
                <a:latin typeface="LM Sans 10"/>
                <a:cs typeface="LM Sans 10"/>
              </a:rPr>
              <a:t>=	min	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[2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R="823594" algn="ctr">
              <a:lnSpc>
                <a:spcPts val="819"/>
              </a:lnSpc>
            </a:pPr>
            <a:r>
              <a:rPr sz="800" spc="55" dirty="0">
                <a:latin typeface="LM Sans 8"/>
                <a:cs typeface="LM Sans 8"/>
              </a:rPr>
              <a:t>2</a:t>
            </a:r>
            <a:r>
              <a:rPr sz="800" i="1" spc="55" dirty="0">
                <a:latin typeface="Arial"/>
                <a:cs typeface="Arial"/>
              </a:rPr>
              <a:t>≤</a:t>
            </a:r>
            <a:r>
              <a:rPr sz="800" i="1" spc="55" dirty="0">
                <a:latin typeface="LM Sans 8"/>
                <a:cs typeface="LM Sans 8"/>
              </a:rPr>
              <a:t>k&lt;</a:t>
            </a:r>
            <a:r>
              <a:rPr sz="800" spc="5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  <a:p>
            <a:pPr marL="986790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r>
              <a:rPr sz="1200" spc="97" baseline="-10416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48</a:t>
            </a:r>
            <a:r>
              <a:rPr sz="1100" spc="-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9071" y="1357402"/>
            <a:ext cx="2096058" cy="1802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19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074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6345"/>
            <a:ext cx="15754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3: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3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4]  </a:t>
            </a: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354" y="773949"/>
            <a:ext cx="52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229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725" y="773949"/>
            <a:ext cx="42735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  <a:p>
            <a:pPr marL="78740">
              <a:lnSpc>
                <a:spcPts val="819"/>
              </a:lnSpc>
            </a:pPr>
            <a:r>
              <a:rPr sz="800" spc="-5" dirty="0">
                <a:latin typeface="LM Sans 8"/>
                <a:cs typeface="LM Sans 8"/>
              </a:rPr>
              <a:t>3</a:t>
            </a:r>
            <a:r>
              <a:rPr sz="800" i="1" spc="215" dirty="0">
                <a:latin typeface="Arial"/>
                <a:cs typeface="Arial"/>
              </a:rPr>
              <a:t>≤</a:t>
            </a:r>
            <a:r>
              <a:rPr sz="800" i="1" spc="60" dirty="0">
                <a:latin typeface="LM Sans 8"/>
                <a:cs typeface="LM Sans 8"/>
              </a:rPr>
              <a:t>k</a:t>
            </a:r>
            <a:r>
              <a:rPr sz="800" i="1" spc="-5" dirty="0">
                <a:latin typeface="LM Sans 8"/>
                <a:cs typeface="LM Sans 8"/>
              </a:rPr>
              <a:t>&lt;</a:t>
            </a:r>
            <a:r>
              <a:rPr sz="800" spc="-5" dirty="0"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220" y="773949"/>
            <a:ext cx="1969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[3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62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074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36345"/>
            <a:ext cx="3575050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3: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  <a:p>
            <a:pPr marL="503555">
              <a:lnSpc>
                <a:spcPts val="1180"/>
              </a:lnSpc>
              <a:spcBef>
                <a:spcPts val="770"/>
              </a:spcBef>
              <a:tabLst>
                <a:tab pos="1190625" algn="l"/>
                <a:tab pos="1592580" algn="l"/>
              </a:tabLst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100" spc="-10" dirty="0">
                <a:latin typeface="LM Sans 10"/>
                <a:cs typeface="LM Sans 10"/>
              </a:rPr>
              <a:t>=	min	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[3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R="716280" algn="ctr">
              <a:lnSpc>
                <a:spcPts val="819"/>
              </a:lnSpc>
            </a:pPr>
            <a:r>
              <a:rPr sz="800" spc="55" dirty="0">
                <a:latin typeface="LM Sans 8"/>
                <a:cs typeface="LM Sans 8"/>
              </a:rPr>
              <a:t>3</a:t>
            </a:r>
            <a:r>
              <a:rPr sz="800" i="1" spc="55" dirty="0">
                <a:latin typeface="Arial"/>
                <a:cs typeface="Arial"/>
              </a:rPr>
              <a:t>≤</a:t>
            </a:r>
            <a:r>
              <a:rPr sz="800" i="1" spc="55" dirty="0">
                <a:latin typeface="LM Sans 8"/>
                <a:cs typeface="LM Sans 8"/>
              </a:rPr>
              <a:t>k&lt;</a:t>
            </a:r>
            <a:r>
              <a:rPr sz="800" spc="55" dirty="0"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  <a:p>
            <a:pPr marL="1022985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[4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r>
              <a:rPr sz="1200" spc="97" baseline="-10416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84</a:t>
            </a:r>
            <a:r>
              <a:rPr sz="1100" spc="-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5" name="object 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3796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36345"/>
            <a:ext cx="3575050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3: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6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  <a:p>
            <a:pPr marL="503555">
              <a:lnSpc>
                <a:spcPts val="1180"/>
              </a:lnSpc>
              <a:spcBef>
                <a:spcPts val="770"/>
              </a:spcBef>
              <a:tabLst>
                <a:tab pos="1190625" algn="l"/>
                <a:tab pos="1592580" algn="l"/>
              </a:tabLst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100" spc="-10" dirty="0">
                <a:latin typeface="LM Sans 10"/>
                <a:cs typeface="LM Sans 10"/>
              </a:rPr>
              <a:t>=	min	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[3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R="716280" algn="ctr">
              <a:lnSpc>
                <a:spcPts val="819"/>
              </a:lnSpc>
            </a:pPr>
            <a:r>
              <a:rPr sz="800" spc="55" dirty="0">
                <a:latin typeface="LM Sans 8"/>
                <a:cs typeface="LM Sans 8"/>
              </a:rPr>
              <a:t>3</a:t>
            </a:r>
            <a:r>
              <a:rPr sz="800" i="1" spc="55" dirty="0">
                <a:latin typeface="Arial"/>
                <a:cs typeface="Arial"/>
              </a:rPr>
              <a:t>≤</a:t>
            </a:r>
            <a:r>
              <a:rPr sz="800" i="1" spc="55" dirty="0">
                <a:latin typeface="LM Sans 8"/>
                <a:cs typeface="LM Sans 8"/>
              </a:rPr>
              <a:t>k&lt;</a:t>
            </a:r>
            <a:r>
              <a:rPr sz="800" spc="55" dirty="0"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  <a:p>
            <a:pPr marL="1022985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265" dirty="0"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[4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r>
              <a:rPr sz="1200" spc="97" baseline="-10416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84</a:t>
            </a:r>
            <a:r>
              <a:rPr sz="1100" spc="-7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5614" y="1357427"/>
            <a:ext cx="2102053" cy="180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1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1" y="113080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20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445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Review </a:t>
            </a:r>
            <a:r>
              <a:rPr spc="10" dirty="0"/>
              <a:t>of Matrix</a:t>
            </a:r>
            <a:r>
              <a:rPr spc="-10" dirty="0"/>
              <a:t> </a:t>
            </a:r>
            <a:r>
              <a:rPr spc="10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98207"/>
            <a:ext cx="3894454" cy="594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product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C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AB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and a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5" dirty="0">
                <a:latin typeface="LM Sans 10"/>
                <a:cs typeface="LM Sans 10"/>
              </a:rPr>
              <a:t>is 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given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by</a:t>
            </a:r>
            <a:endParaRPr sz="1100">
              <a:latin typeface="LM Sans 10"/>
              <a:cs typeface="LM Sans 10"/>
            </a:endParaRPr>
          </a:p>
          <a:p>
            <a:pPr marL="906144">
              <a:lnSpc>
                <a:spcPct val="100000"/>
              </a:lnSpc>
              <a:spcBef>
                <a:spcPts val="850"/>
              </a:spcBef>
            </a:pPr>
            <a:r>
              <a:rPr sz="800" i="1" spc="-5" dirty="0">
                <a:latin typeface="LM Sans 8"/>
                <a:cs typeface="LM Sans 8"/>
              </a:rPr>
              <a:t>q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711" y="100083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043" y="932807"/>
            <a:ext cx="3242945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31520" algn="l"/>
                <a:tab pos="1628775" algn="l"/>
              </a:tabLst>
            </a:pPr>
            <a:r>
              <a:rPr sz="1100" i="1" spc="45" dirty="0">
                <a:latin typeface="LM Sans 10"/>
                <a:cs typeface="LM Sans 10"/>
              </a:rPr>
              <a:t>c</a:t>
            </a:r>
            <a:r>
              <a:rPr sz="1100" spc="45" dirty="0">
                <a:latin typeface="LM Sans 10"/>
                <a:cs typeface="LM Sans 10"/>
              </a:rPr>
              <a:t>[</a:t>
            </a:r>
            <a:r>
              <a:rPr sz="1100" i="1" spc="45" dirty="0">
                <a:latin typeface="LM Sans 10"/>
                <a:cs typeface="LM Sans 10"/>
              </a:rPr>
              <a:t>i</a:t>
            </a:r>
            <a:r>
              <a:rPr sz="1100" i="1" spc="4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20" dirty="0">
                <a:latin typeface="LM Sans 10"/>
                <a:cs typeface="LM Sans 10"/>
              </a:rPr>
              <a:t>a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2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30" dirty="0">
                <a:latin typeface="LM Sans 10"/>
                <a:cs typeface="LM Sans 10"/>
              </a:rPr>
              <a:t>k</a:t>
            </a:r>
            <a:r>
              <a:rPr sz="1100" spc="30" dirty="0">
                <a:latin typeface="LM Sans 10"/>
                <a:cs typeface="LM Sans 10"/>
              </a:rPr>
              <a:t>]</a:t>
            </a:r>
            <a:r>
              <a:rPr sz="1100" i="1" spc="30" dirty="0">
                <a:latin typeface="LM Sans 10"/>
                <a:cs typeface="LM Sans 10"/>
              </a:rPr>
              <a:t>b</a:t>
            </a:r>
            <a:r>
              <a:rPr sz="1100" spc="30" dirty="0">
                <a:latin typeface="LM Sans 10"/>
                <a:cs typeface="LM Sans 10"/>
              </a:rPr>
              <a:t>[</a:t>
            </a:r>
            <a:r>
              <a:rPr sz="1100" i="1" spc="30" dirty="0">
                <a:latin typeface="LM Sans 10"/>
                <a:cs typeface="LM Sans 10"/>
              </a:rPr>
              <a:t>k</a:t>
            </a:r>
            <a:r>
              <a:rPr sz="1100" i="1" spc="30" dirty="0">
                <a:latin typeface="LM Roman Dunhill 10"/>
                <a:cs typeface="LM Roman Dunhill 10"/>
              </a:rPr>
              <a:t>,</a:t>
            </a:r>
            <a:r>
              <a:rPr sz="1100" i="1" spc="-18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i="1" spc="-5" dirty="0">
                <a:latin typeface="LM Roman Dunhill 10"/>
                <a:cs typeface="LM Roman Dunhill 10"/>
              </a:rPr>
              <a:t>,	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j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3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endParaRPr sz="1100">
              <a:latin typeface="LM Sans 10"/>
              <a:cs typeface="LM Sans 10"/>
            </a:endParaRPr>
          </a:p>
          <a:p>
            <a:pPr marL="508634">
              <a:lnSpc>
                <a:spcPct val="100000"/>
              </a:lnSpc>
              <a:spcBef>
                <a:spcPts val="315"/>
              </a:spcBef>
            </a:pPr>
            <a:r>
              <a:rPr sz="800" i="1" spc="15" dirty="0">
                <a:latin typeface="LM Sans 8"/>
                <a:cs typeface="LM Sans 8"/>
              </a:rPr>
              <a:t>k</a:t>
            </a:r>
            <a:r>
              <a:rPr sz="800" spc="15" dirty="0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7" name="object 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4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921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6345"/>
            <a:ext cx="15754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4: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3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3]  </a:t>
            </a: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354" y="743761"/>
            <a:ext cx="52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229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3]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725" y="743761"/>
            <a:ext cx="42735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  <a:p>
            <a:pPr marL="78740">
              <a:lnSpc>
                <a:spcPts val="819"/>
              </a:lnSpc>
            </a:pPr>
            <a:r>
              <a:rPr sz="800" spc="-5" dirty="0">
                <a:latin typeface="LM Sans 8"/>
                <a:cs typeface="LM Sans 8"/>
              </a:rPr>
              <a:t>1</a:t>
            </a:r>
            <a:r>
              <a:rPr sz="800" i="1" spc="215" dirty="0">
                <a:latin typeface="Arial"/>
                <a:cs typeface="Arial"/>
              </a:rPr>
              <a:t>≤</a:t>
            </a:r>
            <a:r>
              <a:rPr sz="800" i="1" spc="60" dirty="0">
                <a:latin typeface="LM Sans 8"/>
                <a:cs typeface="LM Sans 8"/>
              </a:rPr>
              <a:t>k</a:t>
            </a:r>
            <a:r>
              <a:rPr sz="800" i="1" spc="-5" dirty="0">
                <a:latin typeface="LM Sans 8"/>
                <a:cs typeface="LM Sans 8"/>
              </a:rPr>
              <a:t>&lt;</a:t>
            </a: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220" y="743761"/>
            <a:ext cx="1969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0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62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580" y="1125383"/>
            <a:ext cx="3479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8873" y="1039125"/>
            <a:ext cx="16811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lang="en-US" sz="1100" i="1" spc="9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 err="1" smtClean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lang="en-US" sz="1100" i="1" spc="95" dirty="0" smtClean="0">
                <a:solidFill>
                  <a:srgbClr val="0000FF"/>
                </a:solidFill>
                <a:latin typeface="LM Sans 10"/>
                <a:cs typeface="LM Sans 10"/>
              </a:rPr>
              <a:t>  </a:t>
            </a:r>
            <a:r>
              <a:rPr sz="1100" i="1" spc="-10" dirty="0" err="1" smtClean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050" y="1083192"/>
            <a:ext cx="59833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0000FF"/>
                </a:solidFill>
                <a:latin typeface="LM Sans 8"/>
                <a:cs typeface="LM Sans 8"/>
              </a:rPr>
              <a:t>0 </a:t>
            </a: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   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800" spc="20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lang="en-US" sz="800" spc="20" dirty="0" smtClean="0">
                <a:solidFill>
                  <a:srgbClr val="0000FF"/>
                </a:solidFill>
                <a:latin typeface="LM Sans 8"/>
                <a:cs typeface="LM Sans 8"/>
              </a:rPr>
              <a:t>   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473" y="1211210"/>
            <a:ext cx="1589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0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endParaRPr sz="1200" baseline="-10416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580" y="1404263"/>
            <a:ext cx="436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88</a:t>
            </a:r>
            <a:r>
              <a:rPr sz="1100" spc="19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570120"/>
            <a:ext cx="4608195" cy="1885950"/>
            <a:chOff x="0" y="1570120"/>
            <a:chExt cx="4608195" cy="1885950"/>
          </a:xfrm>
        </p:grpSpPr>
        <p:sp>
          <p:nvSpPr>
            <p:cNvPr id="14" name="object 14"/>
            <p:cNvSpPr/>
            <p:nvPr/>
          </p:nvSpPr>
          <p:spPr>
            <a:xfrm>
              <a:off x="1291336" y="1570120"/>
              <a:ext cx="2025331" cy="1737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756460" y="1039125"/>
            <a:ext cx="177013" cy="3651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3796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6345"/>
            <a:ext cx="15754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5: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3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4]  </a:t>
            </a: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354" y="743761"/>
            <a:ext cx="52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229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725" y="743761"/>
            <a:ext cx="42735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  <a:p>
            <a:pPr marL="78740">
              <a:lnSpc>
                <a:spcPts val="819"/>
              </a:lnSpc>
            </a:pPr>
            <a:r>
              <a:rPr sz="800" spc="-5" dirty="0">
                <a:latin typeface="LM Sans 8"/>
                <a:cs typeface="LM Sans 8"/>
              </a:rPr>
              <a:t>2</a:t>
            </a:r>
            <a:r>
              <a:rPr sz="800" i="1" spc="215" dirty="0">
                <a:latin typeface="Arial"/>
                <a:cs typeface="Arial"/>
              </a:rPr>
              <a:t>≤</a:t>
            </a:r>
            <a:r>
              <a:rPr sz="800" i="1" spc="60" dirty="0">
                <a:latin typeface="LM Sans 8"/>
                <a:cs typeface="LM Sans 8"/>
              </a:rPr>
              <a:t>k</a:t>
            </a:r>
            <a:r>
              <a:rPr sz="800" i="1" spc="-5" dirty="0">
                <a:latin typeface="LM Sans 8"/>
                <a:cs typeface="LM Sans 8"/>
              </a:rPr>
              <a:t>&lt;</a:t>
            </a:r>
            <a:r>
              <a:rPr sz="800" spc="-5" dirty="0"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220" y="743761"/>
            <a:ext cx="1969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[2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62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580" y="1125383"/>
            <a:ext cx="3479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8872" y="1039125"/>
            <a:ext cx="164157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lang="en-US" sz="1100" i="1" spc="95" dirty="0" smtClean="0">
                <a:solidFill>
                  <a:srgbClr val="0000FF"/>
                </a:solidFill>
                <a:latin typeface="LM Sans 10"/>
                <a:cs typeface="LM Sans 10"/>
              </a:rPr>
              <a:t>  </a:t>
            </a:r>
            <a:r>
              <a:rPr sz="1100" i="1" spc="-10" dirty="0" err="1" smtClean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lang="en-US" sz="1100" i="1" spc="9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 err="1" smtClean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0602" y="1097240"/>
            <a:ext cx="57604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0000FF"/>
                </a:solidFill>
                <a:latin typeface="LM Sans 8"/>
                <a:cs typeface="LM Sans 8"/>
              </a:rPr>
              <a:t>1 </a:t>
            </a: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   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   </a:t>
            </a:r>
            <a:r>
              <a:rPr sz="800" spc="20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473" y="1211210"/>
            <a:ext cx="1589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[4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endParaRPr sz="1200" baseline="-10416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580" y="1404263"/>
            <a:ext cx="506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104</a:t>
            </a:r>
            <a:r>
              <a:rPr sz="1100" spc="1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570161"/>
            <a:ext cx="4608195" cy="1885950"/>
            <a:chOff x="0" y="1570161"/>
            <a:chExt cx="4608195" cy="1885950"/>
          </a:xfrm>
        </p:grpSpPr>
        <p:sp>
          <p:nvSpPr>
            <p:cNvPr id="14" name="object 14"/>
            <p:cNvSpPr/>
            <p:nvPr/>
          </p:nvSpPr>
          <p:spPr>
            <a:xfrm>
              <a:off x="1294638" y="1570161"/>
              <a:ext cx="2018712" cy="1737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701402" y="1039125"/>
            <a:ext cx="232071" cy="363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455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 –</a:t>
            </a:r>
            <a:r>
              <a:rPr spc="-70" dirty="0"/>
              <a:t> </a:t>
            </a:r>
            <a:r>
              <a:rPr spc="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6345"/>
            <a:ext cx="15754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Step 6: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Computing </a:t>
            </a: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130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4]  </a:t>
            </a:r>
            <a:r>
              <a:rPr sz="1100" spc="-10" dirty="0">
                <a:latin typeface="LM Sans 10"/>
                <a:cs typeface="LM Sans 10"/>
              </a:rPr>
              <a:t>By definition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354" y="743761"/>
            <a:ext cx="52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FF0000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FF0000"/>
                </a:solidFill>
                <a:latin typeface="LM Roman Dunhill 10"/>
                <a:cs typeface="LM Roman Dunhill 10"/>
              </a:rPr>
              <a:t>,</a:t>
            </a:r>
            <a:r>
              <a:rPr sz="1100" i="1" spc="-229" dirty="0">
                <a:solidFill>
                  <a:srgbClr val="FF0000"/>
                </a:solidFill>
                <a:latin typeface="LM Roman Dunhill 10"/>
                <a:cs typeface="LM Roman Dunhill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4]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725" y="743761"/>
            <a:ext cx="427355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  <a:p>
            <a:pPr marL="78740">
              <a:lnSpc>
                <a:spcPts val="819"/>
              </a:lnSpc>
            </a:pPr>
            <a:r>
              <a:rPr sz="800" spc="-5" dirty="0">
                <a:latin typeface="LM Sans 8"/>
                <a:cs typeface="LM Sans 8"/>
              </a:rPr>
              <a:t>1</a:t>
            </a:r>
            <a:r>
              <a:rPr sz="800" i="1" spc="215" dirty="0">
                <a:latin typeface="Arial"/>
                <a:cs typeface="Arial"/>
              </a:rPr>
              <a:t>≤</a:t>
            </a:r>
            <a:r>
              <a:rPr sz="800" i="1" spc="60" dirty="0">
                <a:latin typeface="LM Sans 8"/>
                <a:cs typeface="LM Sans 8"/>
              </a:rPr>
              <a:t>k</a:t>
            </a:r>
            <a:r>
              <a:rPr sz="800" i="1" spc="-5" dirty="0">
                <a:latin typeface="LM Sans 8"/>
                <a:cs typeface="LM Sans 8"/>
              </a:rPr>
              <a:t>&lt;</a:t>
            </a:r>
            <a:r>
              <a:rPr sz="800" spc="-5" dirty="0">
                <a:latin typeface="LM Sans 8"/>
                <a:cs typeface="LM Sans 8"/>
              </a:rPr>
              <a:t>4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220" y="743761"/>
            <a:ext cx="1969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spc="7" baseline="-10416" dirty="0">
                <a:latin typeface="LM Sans 8"/>
                <a:cs typeface="LM Sans 8"/>
              </a:rPr>
              <a:t>0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i="1" spc="-262" baseline="-13888" dirty="0">
                <a:latin typeface="LM Sans 8"/>
                <a:cs typeface="LM Sans 8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p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580" y="1211426"/>
            <a:ext cx="3479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min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8112" y="1039125"/>
            <a:ext cx="16985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1]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[2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9762" y="1100640"/>
            <a:ext cx="5028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0</a:t>
            </a: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LM Sans 8"/>
                <a:cs typeface="LM Sans 8"/>
              </a:rPr>
              <a:t>1</a:t>
            </a:r>
            <a:r>
              <a:rPr sz="800" spc="20" dirty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2713" y="1211210"/>
            <a:ext cx="17239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2]</a:t>
            </a:r>
            <a:r>
              <a:rPr sz="1100" spc="-13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[3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0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2</a:t>
            </a:r>
            <a:r>
              <a:rPr sz="1100" i="1" spc="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200" spc="15" baseline="-10416" dirty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endParaRPr sz="1200" baseline="-10416" dirty="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8112" y="1383282"/>
            <a:ext cx="16985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[1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3]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m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[4</a:t>
            </a:r>
            <a:r>
              <a:rPr sz="1100" i="1" spc="-5" dirty="0">
                <a:solidFill>
                  <a:srgbClr val="0000FF"/>
                </a:solidFill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LM Roman Dunhill 10"/>
                <a:cs typeface="LM Roman Dunhill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4]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+</a:t>
            </a:r>
            <a:r>
              <a:rPr sz="1100" spc="-13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r>
              <a:rPr sz="1100" i="1" spc="9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0726" y="1438965"/>
            <a:ext cx="48060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0</a:t>
            </a: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lang="en-US"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3</a:t>
            </a:r>
            <a:r>
              <a:rPr sz="800" spc="20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lang="en-US" sz="800" spc="20" dirty="0" smtClean="0">
                <a:solidFill>
                  <a:srgbClr val="0000FF"/>
                </a:solidFill>
                <a:latin typeface="LM Sans 8"/>
                <a:cs typeface="LM Sans 8"/>
              </a:rPr>
              <a:t> </a:t>
            </a:r>
            <a:r>
              <a:rPr sz="800" spc="-5" dirty="0" smtClean="0">
                <a:solidFill>
                  <a:srgbClr val="0000FF"/>
                </a:solidFill>
                <a:latin typeface="LM Sans 8"/>
                <a:cs typeface="LM Sans 8"/>
              </a:rPr>
              <a:t>4</a:t>
            </a:r>
            <a:endParaRPr sz="800" dirty="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9580" y="1576335"/>
            <a:ext cx="506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158</a:t>
            </a:r>
            <a:r>
              <a:rPr sz="1100" spc="19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09725" y="1742237"/>
            <a:ext cx="1788549" cy="1554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2" name="object 22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701402" y="1039125"/>
            <a:ext cx="251311" cy="633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1" y="0"/>
            <a:ext cx="23796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Constructing </a:t>
            </a:r>
            <a:r>
              <a:rPr spc="10" dirty="0"/>
              <a:t>a</a:t>
            </a:r>
            <a:r>
              <a:rPr spc="5" dirty="0"/>
              <a:t> </a:t>
            </a:r>
            <a:r>
              <a:rPr spc="10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2551" y="9665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695" y="839366"/>
            <a:ext cx="3662045" cy="1607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only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keeps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costs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but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not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actual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sequence.</a:t>
            </a:r>
            <a:endParaRPr sz="1100">
              <a:latin typeface="LM Sans 10"/>
              <a:cs typeface="LM Sans 10"/>
            </a:endParaRPr>
          </a:p>
          <a:p>
            <a:pPr marL="25400" marR="41275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solve </a:t>
            </a:r>
            <a:r>
              <a:rPr sz="1100" spc="-10" dirty="0">
                <a:latin typeface="LM Sans 10"/>
                <a:cs typeface="LM Sans 10"/>
              </a:rPr>
              <a:t>problem, </a:t>
            </a:r>
            <a:r>
              <a:rPr sz="1100" spc="-5" dirty="0">
                <a:latin typeface="LM Sans 10"/>
                <a:cs typeface="LM Sans 10"/>
              </a:rPr>
              <a:t>need to reconstruct multiplication sequence  that yields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  <a:p>
            <a:pPr marL="25400" marR="17780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LM Sans 10"/>
                <a:cs typeface="LM Sans 10"/>
              </a:rPr>
              <a:t>Solution: </a:t>
            </a:r>
            <a:r>
              <a:rPr sz="1100" spc="-10" dirty="0">
                <a:latin typeface="LM Sans 10"/>
                <a:cs typeface="LM Sans 10"/>
              </a:rPr>
              <a:t>similar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previous DP algorithm(s) </a:t>
            </a:r>
            <a:r>
              <a:rPr sz="1100" spc="-15" dirty="0">
                <a:latin typeface="LM Sans 10"/>
                <a:cs typeface="LM Sans 10"/>
              </a:rPr>
              <a:t>keep </a:t>
            </a:r>
            <a:r>
              <a:rPr sz="1100" spc="-10" dirty="0">
                <a:latin typeface="LM Sans 10"/>
                <a:cs typeface="LM Sans 10"/>
              </a:rPr>
              <a:t>an auxillary 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-55" dirty="0">
                <a:latin typeface="LM Sans 10"/>
                <a:cs typeface="LM Sans 10"/>
              </a:rPr>
              <a:t>s</a:t>
            </a:r>
            <a:r>
              <a:rPr sz="1100" spc="-55" dirty="0">
                <a:latin typeface="LM Sans 10"/>
                <a:cs typeface="LM Sans 10"/>
              </a:rPr>
              <a:t>[</a:t>
            </a:r>
            <a:r>
              <a:rPr sz="1100" i="1" spc="-55" dirty="0">
                <a:latin typeface="DejaVu Sans Condensed"/>
                <a:cs typeface="DejaVu Sans Condensed"/>
              </a:rPr>
              <a:t>∗</a:t>
            </a:r>
            <a:r>
              <a:rPr sz="1100" i="1" spc="-55" dirty="0">
                <a:latin typeface="LM Roman Dunhill 10"/>
                <a:cs typeface="LM Roman Dunhill 10"/>
              </a:rPr>
              <a:t>,</a:t>
            </a:r>
            <a:r>
              <a:rPr sz="1100" i="1" spc="-175" dirty="0">
                <a:latin typeface="LM Roman Dunhill 10"/>
                <a:cs typeface="LM Roman Dunhill 10"/>
              </a:rPr>
              <a:t> </a:t>
            </a:r>
            <a:r>
              <a:rPr sz="1100" i="1" spc="-100" dirty="0">
                <a:latin typeface="DejaVu Sans Condensed"/>
                <a:cs typeface="DejaVu Sans Condensed"/>
              </a:rPr>
              <a:t>∗</a:t>
            </a:r>
            <a:r>
              <a:rPr sz="1100" spc="-100" dirty="0">
                <a:latin typeface="LM Sans 10"/>
                <a:cs typeface="LM Sans 10"/>
              </a:rPr>
              <a:t>].</a:t>
            </a:r>
            <a:endParaRPr sz="110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where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index that achieves </a:t>
            </a:r>
            <a:r>
              <a:rPr sz="1100" spc="-10" dirty="0">
                <a:latin typeface="LM Sans 10"/>
                <a:cs typeface="LM Sans 10"/>
              </a:rPr>
              <a:t>minimum </a:t>
            </a:r>
            <a:r>
              <a:rPr sz="1100" spc="-5" dirty="0">
                <a:latin typeface="LM Sans 10"/>
                <a:cs typeface="LM Sans 10"/>
              </a:rPr>
              <a:t>in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LM Sans 10"/>
              <a:cs typeface="LM Sans 10"/>
            </a:endParaRPr>
          </a:p>
          <a:p>
            <a:pPr marL="393065">
              <a:lnSpc>
                <a:spcPts val="1180"/>
              </a:lnSpc>
            </a:pP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100" spc="25" dirty="0">
                <a:latin typeface="LM Sans 10"/>
                <a:cs typeface="LM Sans 10"/>
              </a:rPr>
              <a:t>[</a:t>
            </a:r>
            <a:r>
              <a:rPr sz="1100" i="1" spc="25" dirty="0">
                <a:latin typeface="LM Sans 10"/>
                <a:cs typeface="LM Sans 10"/>
              </a:rPr>
              <a:t>i</a:t>
            </a:r>
            <a:r>
              <a:rPr sz="1100" i="1" spc="2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200" i="1" spc="-7" baseline="-52083" dirty="0">
                <a:latin typeface="LM Sans 8"/>
                <a:cs typeface="LM Sans 8"/>
              </a:rPr>
              <a:t>i</a:t>
            </a:r>
            <a:r>
              <a:rPr sz="1200" i="1" spc="-217" baseline="-52083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min</a:t>
            </a:r>
            <a:r>
              <a:rPr sz="1100" spc="155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</a:t>
            </a:r>
            <a:r>
              <a:rPr sz="1100" spc="15" dirty="0">
                <a:latin typeface="LM Sans 10"/>
                <a:cs typeface="LM Sans 10"/>
              </a:rPr>
              <a:t>[</a:t>
            </a:r>
            <a:r>
              <a:rPr sz="1100" i="1" spc="15" dirty="0">
                <a:latin typeface="LM Sans 10"/>
                <a:cs typeface="LM Sans 10"/>
              </a:rPr>
              <a:t>i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k</a:t>
            </a:r>
            <a:r>
              <a:rPr sz="1100" spc="40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m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0416" dirty="0">
                <a:latin typeface="LM Sans 8"/>
                <a:cs typeface="LM Sans 8"/>
              </a:rPr>
              <a:t>i</a:t>
            </a:r>
            <a:r>
              <a:rPr sz="1200" i="1" spc="75" baseline="-10416" dirty="0">
                <a:latin typeface="Arial"/>
                <a:cs typeface="Arial"/>
              </a:rPr>
              <a:t>−</a:t>
            </a:r>
            <a:r>
              <a:rPr sz="1200" spc="75" baseline="-10416" dirty="0">
                <a:latin typeface="LM Sans 8"/>
                <a:cs typeface="LM Sans 8"/>
              </a:rPr>
              <a:t>1</a:t>
            </a:r>
            <a:r>
              <a:rPr sz="1100" i="1" spc="50" dirty="0">
                <a:latin typeface="LM Sans 10"/>
                <a:cs typeface="LM Sans 10"/>
              </a:rPr>
              <a:t>p</a:t>
            </a:r>
            <a:r>
              <a:rPr sz="1200" i="1" spc="75" baseline="-13888" dirty="0">
                <a:latin typeface="LM Sans 8"/>
                <a:cs typeface="LM Sans 8"/>
              </a:rPr>
              <a:t>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.</a:t>
            </a:r>
            <a:endParaRPr sz="1100">
              <a:latin typeface="LM Roman Dunhill 10"/>
              <a:cs typeface="LM Roman Dunhill 10"/>
            </a:endParaRPr>
          </a:p>
          <a:p>
            <a:pPr marL="963930">
              <a:lnSpc>
                <a:spcPts val="819"/>
              </a:lnSpc>
            </a:pPr>
            <a:r>
              <a:rPr sz="800" i="1" spc="65" dirty="0">
                <a:latin typeface="Arial"/>
                <a:cs typeface="Arial"/>
              </a:rPr>
              <a:t>≤</a:t>
            </a:r>
            <a:r>
              <a:rPr sz="800" i="1" spc="65" dirty="0">
                <a:latin typeface="LM Sans 8"/>
                <a:cs typeface="LM Sans 8"/>
              </a:rPr>
              <a:t>k&lt;j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551" y="117662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5587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94083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902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Developing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 Programming</a:t>
            </a:r>
            <a:r>
              <a:rPr sz="1400" spc="-6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893177"/>
            <a:ext cx="39458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924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360017"/>
            <a:ext cx="4040504" cy="469900"/>
            <a:chOff x="309193" y="1360017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36001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52596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72772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715020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404251"/>
              <a:ext cx="50749" cy="323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570242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4423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429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169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042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194" y="893177"/>
            <a:ext cx="397129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Recover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]?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7" name="object 17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1065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360017"/>
            <a:ext cx="4040504" cy="469900"/>
            <a:chOff x="309193" y="1360017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36001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52596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72772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715020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404251"/>
              <a:ext cx="50749" cy="323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570242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4423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429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169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042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194" y="893177"/>
            <a:ext cx="397129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Recover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09" y="1904370"/>
            <a:ext cx="344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22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007" y="1927217"/>
            <a:ext cx="1703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60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54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40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9" name="object 19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924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360017"/>
            <a:ext cx="4040504" cy="469900"/>
            <a:chOff x="309193" y="1360017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36001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52596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72772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715020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404251"/>
              <a:ext cx="50749" cy="323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570242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4423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429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169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042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194" y="893177"/>
            <a:ext cx="397129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Recover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09" y="1904370"/>
            <a:ext cx="5949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80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200" dirty="0">
                <a:latin typeface="LM Roman Dunhill 10"/>
                <a:cs typeface="LM Roman Dunhill 10"/>
              </a:rPr>
              <a:t> </a:t>
            </a: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200" dirty="0">
                <a:latin typeface="LM Roman Dunhill 10"/>
                <a:cs typeface="LM Roman Dunhill 10"/>
              </a:rPr>
              <a:t> </a:t>
            </a:r>
            <a:r>
              <a:rPr sz="1000" i="1" dirty="0">
                <a:latin typeface="LM Sans 10"/>
                <a:cs typeface="LM Sans 10"/>
              </a:rPr>
              <a:t>n</a:t>
            </a:r>
            <a:r>
              <a:rPr sz="1000" dirty="0">
                <a:latin typeface="LM Sans 10"/>
                <a:cs typeface="LM Sans 10"/>
              </a:rPr>
              <a:t>]]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007" y="1927217"/>
            <a:ext cx="1703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60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54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40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8050" y="2079045"/>
            <a:ext cx="2227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52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0" name="object 20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924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360017"/>
            <a:ext cx="4040504" cy="469900"/>
            <a:chOff x="309193" y="1360017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36001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52596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72772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715020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404251"/>
              <a:ext cx="50749" cy="323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570242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4423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429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169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042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194" y="893177"/>
            <a:ext cx="397129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Recover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09" y="1904370"/>
            <a:ext cx="81724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80" dirty="0">
                <a:latin typeface="LM Roman Dunhill 10"/>
                <a:cs typeface="LM Roman Dunhill 10"/>
              </a:rPr>
              <a:t> </a:t>
            </a: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latin typeface="LM Roman Dunhill 10"/>
                <a:cs typeface="LM Roman Dunhill 10"/>
              </a:rPr>
              <a:t> </a:t>
            </a:r>
            <a:r>
              <a:rPr sz="1000" i="1" dirty="0">
                <a:latin typeface="LM Sans 10"/>
                <a:cs typeface="LM Sans 10"/>
              </a:rPr>
              <a:t>n</a:t>
            </a:r>
            <a:r>
              <a:rPr sz="1000" dirty="0">
                <a:latin typeface="LM Sans 10"/>
                <a:cs typeface="LM Sans 10"/>
              </a:rPr>
              <a:t>]]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[</a:t>
            </a: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[1</a:t>
            </a:r>
            <a:r>
              <a:rPr sz="1000" i="1" spc="20" dirty="0">
                <a:latin typeface="LM Roman Dunhill 10"/>
                <a:cs typeface="LM Roman Dunhill 10"/>
              </a:rPr>
              <a:t>,</a:t>
            </a:r>
            <a:r>
              <a:rPr sz="1000" i="1" spc="-18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r>
              <a:rPr sz="1000" spc="-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i="1" spc="-5" dirty="0">
                <a:latin typeface="LM Roman Dunhill 10"/>
                <a:cs typeface="LM Roman Dunhill 10"/>
              </a:rPr>
              <a:t>,</a:t>
            </a:r>
            <a:r>
              <a:rPr sz="1000" i="1" spc="-18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007" y="1927217"/>
            <a:ext cx="1703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60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54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40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8050" y="2079045"/>
            <a:ext cx="2227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52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8005" y="2230874"/>
            <a:ext cx="2597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]+1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1" name="object 21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39028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360017"/>
            <a:ext cx="4040504" cy="469900"/>
            <a:chOff x="309193" y="1360017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36001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52596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72772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715020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404251"/>
              <a:ext cx="50749" cy="323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570242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4423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429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169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042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194" y="893177"/>
            <a:ext cx="397129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Recover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09" y="1904370"/>
            <a:ext cx="81724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80" dirty="0">
                <a:latin typeface="LM Roman Dunhill 10"/>
                <a:cs typeface="LM Roman Dunhill 10"/>
              </a:rPr>
              <a:t> </a:t>
            </a: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latin typeface="LM Roman Dunhill 10"/>
                <a:cs typeface="LM Roman Dunhill 10"/>
              </a:rPr>
              <a:t> </a:t>
            </a:r>
            <a:r>
              <a:rPr sz="1000" i="1" dirty="0">
                <a:latin typeface="LM Sans 10"/>
                <a:cs typeface="LM Sans 10"/>
              </a:rPr>
              <a:t>n</a:t>
            </a:r>
            <a:r>
              <a:rPr sz="1000" dirty="0">
                <a:latin typeface="LM Sans 10"/>
                <a:cs typeface="LM Sans 10"/>
              </a:rPr>
              <a:t>]]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[</a:t>
            </a: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[1</a:t>
            </a:r>
            <a:r>
              <a:rPr sz="1000" i="1" spc="20" dirty="0">
                <a:latin typeface="LM Roman Dunhill 10"/>
                <a:cs typeface="LM Roman Dunhill 10"/>
              </a:rPr>
              <a:t>,</a:t>
            </a:r>
            <a:r>
              <a:rPr sz="1000" i="1" spc="-18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r>
              <a:rPr sz="1000" spc="-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i="1" spc="-5" dirty="0">
                <a:latin typeface="LM Roman Dunhill 10"/>
                <a:cs typeface="LM Roman Dunhill 10"/>
              </a:rPr>
              <a:t>,</a:t>
            </a:r>
            <a:r>
              <a:rPr sz="1000" i="1" spc="-18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007" y="1927217"/>
            <a:ext cx="1703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60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54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40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8050" y="2079045"/>
            <a:ext cx="2227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52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8005" y="2230874"/>
            <a:ext cx="2597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]+1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109" y="2390653"/>
            <a:ext cx="9791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0910" algn="l"/>
              </a:tabLst>
            </a:pPr>
            <a:r>
              <a:rPr sz="1000" spc="-5" dirty="0">
                <a:latin typeface="LM Sans 10"/>
                <a:cs typeface="LM Sans 10"/>
              </a:rPr>
              <a:t>.	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109" y="2441262"/>
            <a:ext cx="9791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0910" algn="l"/>
              </a:tabLst>
            </a:pPr>
            <a:r>
              <a:rPr sz="1000" spc="-5" dirty="0">
                <a:latin typeface="LM Sans 10"/>
                <a:cs typeface="LM Sans 10"/>
              </a:rPr>
              <a:t>.	.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3" name="object 23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2376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Review </a:t>
            </a:r>
            <a:r>
              <a:rPr spc="10" dirty="0"/>
              <a:t>of Matrix</a:t>
            </a:r>
            <a:r>
              <a:rPr spc="-10" dirty="0"/>
              <a:t> </a:t>
            </a:r>
            <a:r>
              <a:rPr spc="10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98207"/>
            <a:ext cx="3894454" cy="594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product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C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=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AB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and a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q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5" dirty="0">
                <a:latin typeface="LM Sans 10"/>
                <a:cs typeface="LM Sans 10"/>
              </a:rPr>
              <a:t>is 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i="1" spc="-10" dirty="0">
                <a:solidFill>
                  <a:srgbClr val="0000FF"/>
                </a:solidFill>
                <a:latin typeface="LM Sans 10"/>
                <a:cs typeface="LM Sans 10"/>
              </a:rPr>
              <a:t>p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× </a:t>
            </a:r>
            <a:r>
              <a:rPr sz="1100" i="1" spc="-5" dirty="0">
                <a:solidFill>
                  <a:srgbClr val="0000FF"/>
                </a:solidFill>
                <a:latin typeface="LM Sans 10"/>
                <a:cs typeface="LM Sans 10"/>
              </a:rPr>
              <a:t>r </a:t>
            </a:r>
            <a:r>
              <a:rPr sz="1100" spc="-5" dirty="0">
                <a:latin typeface="LM Sans 10"/>
                <a:cs typeface="LM Sans 10"/>
              </a:rPr>
              <a:t>matrix </a:t>
            </a:r>
            <a:r>
              <a:rPr sz="1100" i="1" spc="-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given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by</a:t>
            </a:r>
            <a:endParaRPr sz="1100">
              <a:latin typeface="LM Sans 10"/>
              <a:cs typeface="LM Sans 10"/>
            </a:endParaRPr>
          </a:p>
          <a:p>
            <a:pPr marL="906144">
              <a:lnSpc>
                <a:spcPct val="100000"/>
              </a:lnSpc>
              <a:spcBef>
                <a:spcPts val="850"/>
              </a:spcBef>
            </a:pPr>
            <a:r>
              <a:rPr sz="800" i="1" spc="-5" dirty="0">
                <a:latin typeface="LM Sans 8"/>
                <a:cs typeface="LM Sans 8"/>
              </a:rPr>
              <a:t>q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711" y="104170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043" y="932807"/>
            <a:ext cx="3242945" cy="409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31520" algn="l"/>
                <a:tab pos="1628775" algn="l"/>
              </a:tabLst>
            </a:pPr>
            <a:r>
              <a:rPr sz="1100" i="1" spc="45" dirty="0">
                <a:latin typeface="LM Sans 10"/>
                <a:cs typeface="LM Sans 10"/>
              </a:rPr>
              <a:t>c</a:t>
            </a:r>
            <a:r>
              <a:rPr sz="1100" spc="45" dirty="0">
                <a:latin typeface="LM Sans 10"/>
                <a:cs typeface="LM Sans 10"/>
              </a:rPr>
              <a:t>[</a:t>
            </a:r>
            <a:r>
              <a:rPr sz="1100" i="1" spc="45" dirty="0">
                <a:latin typeface="LM Sans 10"/>
                <a:cs typeface="LM Sans 10"/>
              </a:rPr>
              <a:t>i</a:t>
            </a:r>
            <a:r>
              <a:rPr sz="1100" i="1" spc="4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20" dirty="0">
                <a:latin typeface="LM Sans 10"/>
                <a:cs typeface="LM Sans 10"/>
              </a:rPr>
              <a:t>a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2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30" dirty="0">
                <a:latin typeface="LM Sans 10"/>
                <a:cs typeface="LM Sans 10"/>
              </a:rPr>
              <a:t>k</a:t>
            </a:r>
            <a:r>
              <a:rPr sz="1100" spc="30" dirty="0">
                <a:latin typeface="LM Sans 10"/>
                <a:cs typeface="LM Sans 10"/>
              </a:rPr>
              <a:t>]</a:t>
            </a:r>
            <a:r>
              <a:rPr sz="1100" i="1" spc="30" dirty="0">
                <a:latin typeface="LM Sans 10"/>
                <a:cs typeface="LM Sans 10"/>
              </a:rPr>
              <a:t>b</a:t>
            </a:r>
            <a:r>
              <a:rPr sz="1100" spc="30" dirty="0">
                <a:latin typeface="LM Sans 10"/>
                <a:cs typeface="LM Sans 10"/>
              </a:rPr>
              <a:t>[</a:t>
            </a:r>
            <a:r>
              <a:rPr sz="1100" i="1" spc="30" dirty="0">
                <a:latin typeface="LM Sans 10"/>
                <a:cs typeface="LM Sans 10"/>
              </a:rPr>
              <a:t>k</a:t>
            </a:r>
            <a:r>
              <a:rPr sz="1100" i="1" spc="30" dirty="0">
                <a:latin typeface="LM Roman Dunhill 10"/>
                <a:cs typeface="LM Roman Dunhill 10"/>
              </a:rPr>
              <a:t>,</a:t>
            </a:r>
            <a:r>
              <a:rPr sz="1100" i="1" spc="-18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i="1" spc="-5" dirty="0">
                <a:latin typeface="LM Roman Dunhill 10"/>
                <a:cs typeface="LM Roman Dunhill 10"/>
              </a:rPr>
              <a:t>,	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i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i="1" spc="15" dirty="0">
                <a:latin typeface="DejaVu Sans Condensed"/>
                <a:cs typeface="DejaVu Sans Condensed"/>
              </a:rPr>
              <a:t>≤ </a:t>
            </a:r>
            <a:r>
              <a:rPr sz="1100" i="1" spc="-5" dirty="0">
                <a:latin typeface="LM Sans 10"/>
                <a:cs typeface="LM Sans 10"/>
              </a:rPr>
              <a:t>j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3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endParaRPr sz="1100">
              <a:latin typeface="LM Sans 10"/>
              <a:cs typeface="LM Sans 10"/>
            </a:endParaRPr>
          </a:p>
          <a:p>
            <a:pPr marL="508634">
              <a:lnSpc>
                <a:spcPct val="100000"/>
              </a:lnSpc>
              <a:spcBef>
                <a:spcPts val="315"/>
              </a:spcBef>
            </a:pPr>
            <a:r>
              <a:rPr sz="800" i="1" spc="15" dirty="0">
                <a:latin typeface="LM Sans 8"/>
                <a:cs typeface="LM Sans 8"/>
              </a:rPr>
              <a:t>k</a:t>
            </a:r>
            <a:r>
              <a:rPr sz="800" spc="15" dirty="0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495792"/>
            <a:ext cx="38487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Complexity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of Matrix multiplication</a:t>
            </a:r>
            <a:r>
              <a:rPr sz="1100" spc="-5" dirty="0">
                <a:latin typeface="LM Sans 10"/>
                <a:cs typeface="LM Sans 10"/>
              </a:rPr>
              <a:t>: Note that </a:t>
            </a:r>
            <a:r>
              <a:rPr sz="1100" i="1" spc="-10" dirty="0">
                <a:latin typeface="LM Sans 10"/>
                <a:cs typeface="LM Sans 10"/>
              </a:rPr>
              <a:t>C </a:t>
            </a:r>
            <a:r>
              <a:rPr sz="1100" spc="-5" dirty="0">
                <a:latin typeface="LM Sans 10"/>
                <a:cs typeface="LM Sans 10"/>
              </a:rPr>
              <a:t>has </a:t>
            </a:r>
            <a:r>
              <a:rPr sz="1100" i="1" spc="-20" dirty="0">
                <a:latin typeface="LM Sans 10"/>
                <a:cs typeface="LM Sans 10"/>
              </a:rPr>
              <a:t>pr </a:t>
            </a:r>
            <a:r>
              <a:rPr sz="1100" spc="-5" dirty="0">
                <a:latin typeface="LM Sans 10"/>
                <a:cs typeface="LM Sans 10"/>
              </a:rPr>
              <a:t>entries 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each entry </a:t>
            </a:r>
            <a:r>
              <a:rPr sz="1100" spc="-10" dirty="0">
                <a:latin typeface="LM Sans 10"/>
                <a:cs typeface="LM Sans 10"/>
              </a:rPr>
              <a:t>takes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Θ( </a:t>
            </a:r>
            <a:r>
              <a:rPr sz="1100" i="1" dirty="0">
                <a:solidFill>
                  <a:srgbClr val="0000FF"/>
                </a:solidFill>
                <a:latin typeface="LM Sans 10"/>
                <a:cs typeface="LM Sans 10"/>
              </a:rPr>
              <a:t>q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)</a:t>
            </a:r>
            <a:r>
              <a:rPr sz="1100" dirty="0">
                <a:latin typeface="LM Sans 10"/>
                <a:cs typeface="LM Sans 10"/>
              </a:rPr>
              <a:t>time </a:t>
            </a:r>
            <a:r>
              <a:rPr sz="1100" spc="-5" dirty="0">
                <a:latin typeface="LM Sans 10"/>
                <a:cs typeface="LM Sans 10"/>
              </a:rPr>
              <a:t>to compute so the total </a:t>
            </a:r>
            <a:r>
              <a:rPr sz="1100" spc="-10" dirty="0">
                <a:latin typeface="LM Sans 10"/>
                <a:cs typeface="LM Sans 10"/>
              </a:rPr>
              <a:t>procedure  </a:t>
            </a:r>
            <a:r>
              <a:rPr sz="1100" spc="-15" dirty="0">
                <a:latin typeface="LM Sans 10"/>
                <a:cs typeface="LM Sans 10"/>
              </a:rPr>
              <a:t>takes </a:t>
            </a:r>
            <a:r>
              <a:rPr sz="1100" dirty="0">
                <a:latin typeface="LM Sans 10"/>
                <a:cs typeface="LM Sans 10"/>
              </a:rPr>
              <a:t>Θ(</a:t>
            </a:r>
            <a:r>
              <a:rPr sz="1100" i="1" dirty="0">
                <a:latin typeface="LM Sans 10"/>
                <a:cs typeface="LM Sans 10"/>
              </a:rPr>
              <a:t>pqr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time.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235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3090" y="3349288"/>
            <a:ext cx="2482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4 /</a:t>
            </a:r>
            <a:r>
              <a:rPr sz="600" b="1" spc="-7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4144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Developing </a:t>
            </a:r>
            <a:r>
              <a:rPr spc="10" dirty="0"/>
              <a:t>a </a:t>
            </a:r>
            <a:r>
              <a:rPr spc="15" dirty="0"/>
              <a:t>Dynamic Programming</a:t>
            </a:r>
            <a:r>
              <a:rPr spc="-6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54" y="586346"/>
            <a:ext cx="231203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" dirty="0">
                <a:latin typeface="LM Sans 10"/>
                <a:cs typeface="LM Sans 10"/>
              </a:rPr>
              <a:t>Step 4: </a:t>
            </a:r>
            <a:r>
              <a:rPr sz="1100" spc="-10" dirty="0">
                <a:latin typeface="LM Sans 10"/>
                <a:cs typeface="LM Sans 10"/>
              </a:rPr>
              <a:t>Constructing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solution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360017"/>
            <a:ext cx="4040504" cy="469900"/>
            <a:chOff x="309193" y="1360017"/>
            <a:chExt cx="4040504" cy="469900"/>
          </a:xfrm>
        </p:grpSpPr>
        <p:sp>
          <p:nvSpPr>
            <p:cNvPr id="5" name="object 5"/>
            <p:cNvSpPr/>
            <p:nvPr/>
          </p:nvSpPr>
          <p:spPr>
            <a:xfrm>
              <a:off x="309193" y="1360017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4" y="178597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4" y="1525968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1727720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94" y="1715020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404251"/>
              <a:ext cx="50749" cy="3234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93" y="1570242"/>
              <a:ext cx="3989704" cy="208279"/>
            </a:xfrm>
            <a:custGeom>
              <a:avLst/>
              <a:gdLst/>
              <a:ahLst/>
              <a:cxnLst/>
              <a:rect l="l" t="t" r="r" b="b"/>
              <a:pathLst>
                <a:path w="3989704" h="208280">
                  <a:moveTo>
                    <a:pt x="3989654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3938854" y="208279"/>
                  </a:lnTo>
                  <a:lnTo>
                    <a:pt x="3958579" y="204270"/>
                  </a:lnTo>
                  <a:lnTo>
                    <a:pt x="3974732" y="193356"/>
                  </a:lnTo>
                  <a:lnTo>
                    <a:pt x="3985646" y="177203"/>
                  </a:lnTo>
                  <a:lnTo>
                    <a:pt x="3989654" y="157478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F8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14423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4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1429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14169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848" y="14042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9194" y="893177"/>
            <a:ext cx="3971290" cy="847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Idea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Maintain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array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s</a:t>
            </a:r>
            <a:r>
              <a:rPr sz="1100" spc="10" dirty="0">
                <a:latin typeface="LM Sans 10"/>
                <a:cs typeface="LM Sans 10"/>
              </a:rPr>
              <a:t>[1</a:t>
            </a:r>
            <a:r>
              <a:rPr sz="1100" i="1" spc="10" dirty="0">
                <a:latin typeface="LM Roman Dunhill 10"/>
                <a:cs typeface="LM Roman Dunhill 10"/>
              </a:rPr>
              <a:t>..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i="1" spc="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], where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denotes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  </a:t>
            </a: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splitting in computing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0416" dirty="0">
                <a:latin typeface="LM Sans 8"/>
                <a:cs typeface="LM Sans 8"/>
              </a:rPr>
              <a:t>i..j</a:t>
            </a:r>
            <a:r>
              <a:rPr sz="1200" i="1" spc="217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-13888" dirty="0">
                <a:latin typeface="LM Sans 8"/>
                <a:cs typeface="LM Sans 8"/>
              </a:rPr>
              <a:t>i..k</a:t>
            </a:r>
            <a:r>
              <a:rPr sz="1200" i="1" spc="-254" baseline="-13888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3888" dirty="0">
                <a:latin typeface="LM Sans 8"/>
                <a:cs typeface="LM Sans 8"/>
              </a:rPr>
              <a:t>k</a:t>
            </a:r>
            <a:r>
              <a:rPr sz="1200" spc="7" baseline="-13888" dirty="0">
                <a:latin typeface="LM Sans 8"/>
                <a:cs typeface="LM Sans 8"/>
              </a:rPr>
              <a:t>+1</a:t>
            </a:r>
            <a:r>
              <a:rPr sz="1200" i="1" spc="7" baseline="-13888" dirty="0">
                <a:latin typeface="LM Sans 8"/>
                <a:cs typeface="LM Sans 8"/>
              </a:rPr>
              <a:t>..j</a:t>
            </a:r>
            <a:r>
              <a:rPr sz="1200" i="1" spc="-24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870"/>
              </a:spcBef>
            </a:pP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Question</a:t>
            </a:r>
            <a:endParaRPr sz="11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1100" spc="-20" dirty="0">
                <a:latin typeface="LM Sans 10"/>
                <a:cs typeface="LM Sans 10"/>
              </a:rPr>
              <a:t>How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Recover the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Multiplication Sequence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using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[</a:t>
            </a:r>
            <a:r>
              <a:rPr sz="1100" i="1" spc="20" dirty="0">
                <a:latin typeface="LM Sans 10"/>
                <a:cs typeface="LM Sans 10"/>
              </a:rPr>
              <a:t>i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09" y="1904370"/>
            <a:ext cx="81724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80" dirty="0">
                <a:latin typeface="LM Roman Dunhill 10"/>
                <a:cs typeface="LM Roman Dunhill 10"/>
              </a:rPr>
              <a:t> </a:t>
            </a:r>
            <a:r>
              <a:rPr sz="1000" i="1" spc="15" dirty="0">
                <a:latin typeface="LM Sans 10"/>
                <a:cs typeface="LM Sans 10"/>
              </a:rPr>
              <a:t>s</a:t>
            </a:r>
            <a:r>
              <a:rPr sz="1000" spc="15" dirty="0">
                <a:latin typeface="LM Sans 10"/>
                <a:cs typeface="LM Sans 10"/>
              </a:rPr>
              <a:t>[1</a:t>
            </a:r>
            <a:r>
              <a:rPr sz="1000" i="1" spc="15" dirty="0">
                <a:latin typeface="LM Roman Dunhill 10"/>
                <a:cs typeface="LM Roman Dunhill 10"/>
              </a:rPr>
              <a:t>,</a:t>
            </a:r>
            <a:r>
              <a:rPr sz="1000" i="1" spc="-175" dirty="0">
                <a:latin typeface="LM Roman Dunhill 10"/>
                <a:cs typeface="LM Roman Dunhill 10"/>
              </a:rPr>
              <a:t> </a:t>
            </a:r>
            <a:r>
              <a:rPr sz="1000" i="1" dirty="0">
                <a:latin typeface="LM Sans 10"/>
                <a:cs typeface="LM Sans 10"/>
              </a:rPr>
              <a:t>n</a:t>
            </a:r>
            <a:r>
              <a:rPr sz="1000" dirty="0">
                <a:latin typeface="LM Sans 10"/>
                <a:cs typeface="LM Sans 10"/>
              </a:rPr>
              <a:t>]]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[</a:t>
            </a: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[1</a:t>
            </a:r>
            <a:r>
              <a:rPr sz="1000" i="1" spc="20" dirty="0">
                <a:latin typeface="LM Roman Dunhill 10"/>
                <a:cs typeface="LM Roman Dunhill 10"/>
              </a:rPr>
              <a:t>,</a:t>
            </a:r>
            <a:r>
              <a:rPr sz="1000" i="1" spc="-18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r>
              <a:rPr sz="1000" spc="-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i="1" spc="-5" dirty="0">
                <a:latin typeface="LM Roman Dunhill 10"/>
                <a:cs typeface="LM Roman Dunhill 10"/>
              </a:rPr>
              <a:t>,</a:t>
            </a:r>
            <a:r>
              <a:rPr sz="1000" i="1" spc="-185" dirty="0">
                <a:latin typeface="LM Roman Dunhill 10"/>
                <a:cs typeface="LM Roman Dunhill 10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n</a:t>
            </a:r>
            <a:r>
              <a:rPr sz="1000" spc="5" dirty="0">
                <a:latin typeface="LM Sans 10"/>
                <a:cs typeface="LM Sans 10"/>
              </a:rPr>
              <a:t>]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8007" y="1927217"/>
            <a:ext cx="1703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60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54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40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87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8050" y="2079045"/>
            <a:ext cx="2227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" baseline="11111" dirty="0">
                <a:latin typeface="LM Sans 10"/>
                <a:cs typeface="LM Sans 10"/>
              </a:rPr>
              <a:t>(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r>
              <a:rPr sz="1050" spc="-52" baseline="3968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8005" y="2230874"/>
            <a:ext cx="2597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7" baseline="11111" dirty="0">
                <a:latin typeface="LM Sans 10"/>
                <a:cs typeface="LM Sans 10"/>
              </a:rPr>
              <a:t>A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</a:t>
            </a:r>
            <a:r>
              <a:rPr sz="700" i="1" spc="5" dirty="0">
                <a:latin typeface="LM Sans 8"/>
                <a:cs typeface="LM Sans 8"/>
              </a:rPr>
              <a:t>s</a:t>
            </a:r>
            <a:r>
              <a:rPr sz="700" spc="5" dirty="0">
                <a:latin typeface="LM Sans 8"/>
                <a:cs typeface="LM Sans 8"/>
              </a:rPr>
              <a:t>[1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]+1</a:t>
            </a:r>
            <a:r>
              <a:rPr sz="700" i="1" spc="5" dirty="0">
                <a:latin typeface="Verdana"/>
                <a:cs typeface="Verdana"/>
              </a:rPr>
              <a:t>,</a:t>
            </a:r>
            <a:r>
              <a:rPr sz="700" i="1" spc="5" dirty="0">
                <a:latin typeface="LM Sans 8"/>
                <a:cs typeface="LM Sans 8"/>
              </a:rPr>
              <a:t>n</a:t>
            </a:r>
            <a:r>
              <a:rPr sz="700" spc="5" dirty="0">
                <a:latin typeface="LM Sans 8"/>
                <a:cs typeface="LM Sans 8"/>
              </a:rPr>
              <a:t>]</a:t>
            </a:r>
            <a:r>
              <a:rPr sz="1500" spc="7" baseline="11111" dirty="0">
                <a:latin typeface="LM Sans 10"/>
                <a:cs typeface="LM Sans 10"/>
              </a:rPr>
              <a:t>)</a:t>
            </a:r>
            <a:r>
              <a:rPr sz="1500" spc="-247" baseline="11111" dirty="0">
                <a:latin typeface="LM Sans 10"/>
                <a:cs typeface="LM Sans 10"/>
              </a:rPr>
              <a:t> </a:t>
            </a:r>
            <a:r>
              <a:rPr sz="1500" baseline="11111" dirty="0">
                <a:latin typeface="LM Sans 10"/>
                <a:cs typeface="LM Sans 10"/>
              </a:rPr>
              <a:t>(</a:t>
            </a:r>
            <a:r>
              <a:rPr sz="1500" i="1" baseline="11111" dirty="0">
                <a:latin typeface="LM Sans 10"/>
                <a:cs typeface="LM Sans 10"/>
              </a:rPr>
              <a:t>A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</a:t>
            </a:r>
            <a:r>
              <a:rPr sz="700" i="1" dirty="0">
                <a:latin typeface="LM Sans 8"/>
                <a:cs typeface="LM Sans 8"/>
              </a:rPr>
              <a:t>s</a:t>
            </a:r>
            <a:r>
              <a:rPr sz="700" dirty="0">
                <a:latin typeface="LM Sans 8"/>
                <a:cs typeface="LM Sans 8"/>
              </a:rPr>
              <a:t>[1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i="1" dirty="0">
                <a:latin typeface="Verdana"/>
                <a:cs typeface="Verdana"/>
              </a:rPr>
              <a:t>,</a:t>
            </a:r>
            <a:r>
              <a:rPr sz="700" i="1" dirty="0">
                <a:latin typeface="LM Sans 8"/>
                <a:cs typeface="LM Sans 8"/>
              </a:rPr>
              <a:t>n</a:t>
            </a:r>
            <a:r>
              <a:rPr sz="700" dirty="0">
                <a:latin typeface="LM Sans 8"/>
                <a:cs typeface="LM Sans 8"/>
              </a:rPr>
              <a:t>]+1</a:t>
            </a:r>
            <a:r>
              <a:rPr sz="700" spc="-35" dirty="0">
                <a:latin typeface="LM Sans 8"/>
                <a:cs typeface="LM Sans 8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9" baseline="11111" dirty="0">
                <a:latin typeface="DejaVu Sans Condensed"/>
                <a:cs typeface="DejaVu Sans Condensed"/>
              </a:rPr>
              <a:t> </a:t>
            </a:r>
            <a:r>
              <a:rPr sz="1500" i="1" spc="-15" baseline="11111" dirty="0">
                <a:latin typeface="DejaVu Sans Condensed"/>
                <a:cs typeface="DejaVu Sans Condensed"/>
              </a:rPr>
              <a:t>·</a:t>
            </a:r>
            <a:r>
              <a:rPr sz="1500" i="1" spc="-172" baseline="11111" dirty="0">
                <a:latin typeface="DejaVu Sans Condensed"/>
                <a:cs typeface="DejaVu Sans Condensed"/>
              </a:rPr>
              <a:t> </a:t>
            </a:r>
            <a:r>
              <a:rPr sz="1500" i="1" spc="-7" baseline="11111" dirty="0">
                <a:latin typeface="LM Sans 10"/>
                <a:cs typeface="LM Sans 10"/>
              </a:rPr>
              <a:t>A</a:t>
            </a:r>
            <a:r>
              <a:rPr sz="1050" i="1" spc="-7" baseline="3968" dirty="0">
                <a:latin typeface="LM Sans 8"/>
                <a:cs typeface="LM Sans 8"/>
              </a:rPr>
              <a:t>n</a:t>
            </a:r>
            <a:r>
              <a:rPr sz="1050" i="1" spc="-284" baseline="3968" dirty="0">
                <a:latin typeface="LM Sans 8"/>
                <a:cs typeface="LM Sans 8"/>
              </a:rPr>
              <a:t> </a:t>
            </a:r>
            <a:r>
              <a:rPr sz="1500" spc="-7" baseline="11111" dirty="0">
                <a:latin typeface="LM Sans 10"/>
                <a:cs typeface="LM Sans 10"/>
              </a:rPr>
              <a:t>)</a:t>
            </a:r>
            <a:endParaRPr sz="1500" baseline="11111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109" y="2390653"/>
            <a:ext cx="9791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0910" algn="l"/>
              </a:tabLst>
            </a:pPr>
            <a:r>
              <a:rPr sz="1000" spc="-5" dirty="0">
                <a:latin typeface="LM Sans 10"/>
                <a:cs typeface="LM Sans 10"/>
              </a:rPr>
              <a:t>.	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109" y="2441262"/>
            <a:ext cx="9791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0910" algn="l"/>
              </a:tabLst>
            </a:pPr>
            <a:r>
              <a:rPr sz="1000" spc="-5" dirty="0">
                <a:latin typeface="LM Sans 10"/>
                <a:cs typeface="LM Sans 10"/>
              </a:rPr>
              <a:t>.	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2710178"/>
            <a:ext cx="3449954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5720">
              <a:lnSpc>
                <a:spcPct val="102600"/>
              </a:lnSpc>
              <a:spcBef>
                <a:spcPts val="55"/>
              </a:spcBef>
            </a:pPr>
            <a:r>
              <a:rPr sz="1100" spc="-5" dirty="0" smtClean="0">
                <a:latin typeface="LM Sans 10"/>
                <a:cs typeface="LM Sans 10"/>
              </a:rPr>
              <a:t>Apply</a:t>
            </a:r>
            <a:r>
              <a:rPr lang="en-US" sz="1100" spc="-5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recursively</a:t>
            </a:r>
            <a:r>
              <a:rPr lang="en-US" sz="1100" spc="-5" dirty="0" smtClean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until </a:t>
            </a:r>
            <a:r>
              <a:rPr sz="1100" spc="-5" dirty="0">
                <a:latin typeface="LM Sans 10"/>
                <a:cs typeface="LM Sans 10"/>
              </a:rPr>
              <a:t>multiplication sequence is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completely  determined.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4" name="object 24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25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 2: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895670"/>
            <a:ext cx="93191" cy="32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98055" y="730603"/>
          <a:ext cx="2141776" cy="194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方程式" r:id="rId3" imgW="2933700" imgH="2667000" progId="Equation.3">
                  <p:embed/>
                </p:oleObj>
              </mc:Choice>
              <mc:Fallback>
                <p:oleObj name="方程式" r:id="rId3" imgW="2933700" imgH="266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55" y="730603"/>
                        <a:ext cx="2141776" cy="194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4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0" y="44903"/>
            <a:ext cx="93191" cy="32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113" tIns="23057" rIns="46113" bIns="23057" anchor="ctr">
            <a:spAutoFit/>
          </a:bodyPr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3" y="1365875"/>
            <a:ext cx="4379595" cy="161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2305050" y="422981"/>
            <a:ext cx="2266633" cy="115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1800" dirty="0">
                <a:solidFill>
                  <a:schemeClr val="tx2"/>
                </a:solidFill>
                <a:ea typeface="新細明體" charset="-120"/>
              </a:rPr>
              <a:t>the m and s table computed by </a:t>
            </a:r>
          </a:p>
          <a:p>
            <a:r>
              <a:rPr lang="en-US" altLang="zh-TW" sz="1800" dirty="0">
                <a:solidFill>
                  <a:schemeClr val="tx2"/>
                </a:solidFill>
                <a:ea typeface="新細明體" charset="-120"/>
              </a:rPr>
              <a:t>MATRIX-CHAIN-ORDER for n=6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0" y="0"/>
            <a:ext cx="2458720" cy="53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 b="1" dirty="0">
                <a:solidFill>
                  <a:schemeClr val="bg1"/>
                </a:solidFill>
              </a:rPr>
              <a:t>Order		Matrix Size      Products</a:t>
            </a:r>
          </a:p>
          <a:p>
            <a:r>
              <a:rPr lang="en-US" sz="800" dirty="0"/>
              <a:t>A2 x A3 = 	</a:t>
            </a:r>
            <a:r>
              <a:rPr lang="en-US" sz="800" dirty="0" smtClean="0"/>
              <a:t>35 </a:t>
            </a:r>
            <a:r>
              <a:rPr lang="en-US" sz="800" dirty="0"/>
              <a:t>x 5 </a:t>
            </a:r>
            <a:r>
              <a:rPr lang="en-US" sz="800" dirty="0" smtClean="0"/>
              <a:t>              </a:t>
            </a:r>
            <a:r>
              <a:rPr lang="en-US" sz="800" dirty="0"/>
              <a:t>2,625	</a:t>
            </a:r>
          </a:p>
          <a:p>
            <a:r>
              <a:rPr lang="en-US" sz="800" dirty="0"/>
              <a:t>A1 (A2 x A3) = 	30 X 5             5,250 + 2,625 </a:t>
            </a:r>
          </a:p>
        </p:txBody>
      </p:sp>
      <p:sp>
        <p:nvSpPr>
          <p:cNvPr id="28678" name="Freeform 5"/>
          <p:cNvSpPr>
            <a:spLocks/>
          </p:cNvSpPr>
          <p:nvPr/>
        </p:nvSpPr>
        <p:spPr bwMode="auto">
          <a:xfrm>
            <a:off x="499427" y="538339"/>
            <a:ext cx="345758" cy="1653469"/>
          </a:xfrm>
          <a:custGeom>
            <a:avLst/>
            <a:gdLst>
              <a:gd name="T0" fmla="*/ 2147483647 w 1384"/>
              <a:gd name="T1" fmla="*/ 0 h 1584"/>
              <a:gd name="T2" fmla="*/ 2147483647 w 1384"/>
              <a:gd name="T3" fmla="*/ 2147483647 h 1584"/>
              <a:gd name="T4" fmla="*/ 2147483647 w 1384"/>
              <a:gd name="T5" fmla="*/ 2147483647 h 1584"/>
              <a:gd name="T6" fmla="*/ 2147483647 w 1384"/>
              <a:gd name="T7" fmla="*/ 2147483647 h 1584"/>
              <a:gd name="T8" fmla="*/ 2147483647 w 1384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4"/>
              <a:gd name="T16" fmla="*/ 0 h 1584"/>
              <a:gd name="T17" fmla="*/ 1384 w 1384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4" h="1584">
                <a:moveTo>
                  <a:pt x="1384" y="0"/>
                </a:moveTo>
                <a:cubicBezTo>
                  <a:pt x="1264" y="176"/>
                  <a:pt x="1144" y="352"/>
                  <a:pt x="1000" y="432"/>
                </a:cubicBezTo>
                <a:cubicBezTo>
                  <a:pt x="856" y="512"/>
                  <a:pt x="672" y="472"/>
                  <a:pt x="520" y="480"/>
                </a:cubicBezTo>
                <a:cubicBezTo>
                  <a:pt x="368" y="488"/>
                  <a:pt x="0" y="296"/>
                  <a:pt x="88" y="480"/>
                </a:cubicBezTo>
                <a:cubicBezTo>
                  <a:pt x="176" y="664"/>
                  <a:pt x="612" y="1124"/>
                  <a:pt x="1048" y="158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46113" tIns="23057" rIns="46113" bIns="2305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05" y="1076678"/>
            <a:ext cx="4149090" cy="1292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m[2,5]=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min{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m[2,2]+m[3,5]+p</a:t>
            </a:r>
            <a:r>
              <a:rPr lang="en-US" altLang="zh-TW" sz="1200" baseline="-25000">
                <a:ea typeface="新細明體" charset="-120"/>
              </a:rPr>
              <a:t>1</a:t>
            </a:r>
            <a:r>
              <a:rPr lang="en-US" altLang="zh-TW" sz="1200">
                <a:ea typeface="新細明體" charset="-120"/>
              </a:rPr>
              <a:t>p</a:t>
            </a:r>
            <a:r>
              <a:rPr lang="en-US" altLang="zh-TW" sz="1200" baseline="-25000">
                <a:ea typeface="新細明體" charset="-120"/>
              </a:rPr>
              <a:t>2</a:t>
            </a:r>
            <a:r>
              <a:rPr lang="en-US" altLang="zh-TW" sz="1200">
                <a:ea typeface="新細明體" charset="-120"/>
              </a:rPr>
              <a:t>p</a:t>
            </a:r>
            <a:r>
              <a:rPr lang="en-US" altLang="zh-TW" sz="1200" baseline="-25000">
                <a:ea typeface="新細明體" charset="-120"/>
              </a:rPr>
              <a:t>5</a:t>
            </a:r>
            <a:r>
              <a:rPr lang="en-US" altLang="zh-TW" sz="1200">
                <a:ea typeface="新細明體" charset="-120"/>
              </a:rPr>
              <a:t>=0+2500+35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200">
                <a:ea typeface="新細明體" charset="-120"/>
              </a:rPr>
              <a:t>15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200">
                <a:ea typeface="新細明體" charset="-120"/>
              </a:rPr>
              <a:t>20=13000,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m[2,3]+m[4,5]+p</a:t>
            </a:r>
            <a:r>
              <a:rPr lang="en-US" altLang="zh-TW" sz="1200" baseline="-25000">
                <a:ea typeface="新細明體" charset="-120"/>
              </a:rPr>
              <a:t>1</a:t>
            </a:r>
            <a:r>
              <a:rPr lang="en-US" altLang="zh-TW" sz="1200">
                <a:ea typeface="新細明體" charset="-120"/>
              </a:rPr>
              <a:t>p</a:t>
            </a:r>
            <a:r>
              <a:rPr lang="en-US" altLang="zh-TW" sz="1200" baseline="-25000">
                <a:ea typeface="新細明體" charset="-120"/>
              </a:rPr>
              <a:t>3</a:t>
            </a:r>
            <a:r>
              <a:rPr lang="en-US" altLang="zh-TW" sz="1200">
                <a:ea typeface="新細明體" charset="-120"/>
              </a:rPr>
              <a:t>p</a:t>
            </a:r>
            <a:r>
              <a:rPr lang="en-US" altLang="zh-TW" sz="1200" baseline="-25000">
                <a:ea typeface="新細明體" charset="-120"/>
              </a:rPr>
              <a:t>5</a:t>
            </a:r>
            <a:r>
              <a:rPr lang="en-US" altLang="zh-TW" sz="1200">
                <a:ea typeface="新細明體" charset="-120"/>
              </a:rPr>
              <a:t>=2625+1000+35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200">
                <a:ea typeface="新細明體" charset="-120"/>
              </a:rPr>
              <a:t>5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200">
                <a:ea typeface="新細明體" charset="-120"/>
              </a:rPr>
              <a:t>20=7125,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m[2,4]+m[5,5]+p</a:t>
            </a:r>
            <a:r>
              <a:rPr lang="en-US" altLang="zh-TW" sz="1200" baseline="-25000">
                <a:ea typeface="新細明體" charset="-120"/>
              </a:rPr>
              <a:t>1</a:t>
            </a:r>
            <a:r>
              <a:rPr lang="en-US" altLang="zh-TW" sz="1200">
                <a:ea typeface="新細明體" charset="-120"/>
              </a:rPr>
              <a:t>p</a:t>
            </a:r>
            <a:r>
              <a:rPr lang="en-US" altLang="zh-TW" sz="1200" baseline="-25000">
                <a:ea typeface="新細明體" charset="-120"/>
              </a:rPr>
              <a:t>4</a:t>
            </a:r>
            <a:r>
              <a:rPr lang="en-US" altLang="zh-TW" sz="1200">
                <a:ea typeface="新細明體" charset="-120"/>
              </a:rPr>
              <a:t>p</a:t>
            </a:r>
            <a:r>
              <a:rPr lang="en-US" altLang="zh-TW" sz="1200" baseline="-25000">
                <a:ea typeface="新細明體" charset="-120"/>
              </a:rPr>
              <a:t>5</a:t>
            </a:r>
            <a:r>
              <a:rPr lang="en-US" altLang="zh-TW" sz="1200">
                <a:ea typeface="新細明體" charset="-120"/>
              </a:rPr>
              <a:t>=4375+0+35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200">
                <a:ea typeface="新細明體" charset="-120"/>
              </a:rPr>
              <a:t>10</a:t>
            </a:r>
            <a:r>
              <a:rPr lang="en-US" altLang="zh-TW" sz="1200">
                <a:ea typeface="新細明體" charset="-120"/>
                <a:sym typeface="Symbol" pitchFamily="18" charset="2"/>
              </a:rPr>
              <a:t></a:t>
            </a:r>
            <a:r>
              <a:rPr lang="en-US" altLang="zh-TW" sz="1200">
                <a:ea typeface="新細明體" charset="-120"/>
              </a:rPr>
              <a:t>20=11374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200">
                <a:ea typeface="新細明體" charset="-120"/>
              </a:rPr>
              <a:t>=7125 </a:t>
            </a:r>
          </a:p>
        </p:txBody>
      </p:sp>
    </p:spTree>
    <p:extLst>
      <p:ext uri="{BB962C8B-B14F-4D97-AF65-F5344CB8AC3E}">
        <p14:creationId xmlns:p14="http://schemas.microsoft.com/office/powerpoint/2010/main" val="999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smtClean="0"/>
              <a:t>Constructing the optimal solution</a:t>
            </a:r>
          </a:p>
        </p:txBody>
      </p:sp>
      <p:pic>
        <p:nvPicPr>
          <p:cNvPr id="3072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4" y="1039828"/>
            <a:ext cx="2914928" cy="123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51952" y="2537883"/>
          <a:ext cx="1408642" cy="16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方程式" r:id="rId5" imgW="2794000" imgH="317500" progId="Equation.3">
                  <p:embed/>
                </p:oleObj>
              </mc:Choice>
              <mc:Fallback>
                <p:oleObj name="方程式" r:id="rId5" imgW="2794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952" y="2537883"/>
                        <a:ext cx="1408642" cy="16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6272" y="653697"/>
            <a:ext cx="3918585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33" tIns="22416" rIns="45633" bIns="22416"/>
          <a:lstStyle/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altLang="zh-TW" sz="1400" b="1" kern="0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10322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4762" y="-5107"/>
            <a:ext cx="4300575" cy="215444"/>
          </a:xfrm>
        </p:spPr>
        <p:txBody>
          <a:bodyPr/>
          <a:lstStyle/>
          <a:p>
            <a:r>
              <a:rPr lang="en-US" smtClean="0"/>
              <a:t>Constructing the optimal solution</a:t>
            </a:r>
          </a:p>
        </p:txBody>
      </p:sp>
      <p:pic>
        <p:nvPicPr>
          <p:cNvPr id="3072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4" y="1039828"/>
            <a:ext cx="2914928" cy="123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51952" y="2537883"/>
          <a:ext cx="1408642" cy="16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方程式" r:id="rId5" imgW="2794000" imgH="317500" progId="Equation.3">
                  <p:embed/>
                </p:oleObj>
              </mc:Choice>
              <mc:Fallback>
                <p:oleObj name="方程式" r:id="rId5" imgW="27940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952" y="2537883"/>
                        <a:ext cx="1408642" cy="16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6272" y="653697"/>
            <a:ext cx="3918585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633" tIns="22416" rIns="45633" bIns="22416"/>
          <a:lstStyle/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endParaRPr lang="en-US" altLang="zh-TW" sz="1400" b="1" kern="0" dirty="0"/>
          </a:p>
          <a:p>
            <a:pPr marL="172924" indent="-172924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altLang="zh-TW" sz="1400" b="1" kern="0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17396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1596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Step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4...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516629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properly  constructed.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9310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Step</a:t>
            </a:r>
            <a:r>
              <a:rPr sz="1400" spc="-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4...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6394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0834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294" y="735670"/>
            <a:ext cx="3782695" cy="9385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LM Sans 10"/>
              <a:cs typeface="LM Sans 10"/>
            </a:endParaRPr>
          </a:p>
          <a:p>
            <a:pPr marL="879475">
              <a:lnSpc>
                <a:spcPct val="100000"/>
              </a:lnSpc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</a:t>
            </a:r>
            <a:r>
              <a:rPr sz="1100" i="1" spc="-305" dirty="0">
                <a:latin typeface="LM Roman Dunhill 10"/>
                <a:cs typeface="LM Roman Dunhill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6]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00728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Step</a:t>
            </a:r>
            <a:r>
              <a:rPr spc="-55" dirty="0"/>
              <a:t> </a:t>
            </a:r>
            <a:r>
              <a:rPr spc="5" dirty="0"/>
              <a:t>4...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799439"/>
            <a:ext cx="4040504" cy="1919605"/>
            <a:chOff x="309193" y="799439"/>
            <a:chExt cx="4040504" cy="1919605"/>
          </a:xfrm>
        </p:grpSpPr>
        <p:sp>
          <p:nvSpPr>
            <p:cNvPr id="4" name="object 4"/>
            <p:cNvSpPr/>
            <p:nvPr/>
          </p:nvSpPr>
          <p:spPr>
            <a:xfrm>
              <a:off x="309193" y="799439"/>
              <a:ext cx="3989704" cy="202565"/>
            </a:xfrm>
            <a:custGeom>
              <a:avLst/>
              <a:gdLst/>
              <a:ahLst/>
              <a:cxnLst/>
              <a:rect l="l" t="t" r="r" b="b"/>
              <a:pathLst>
                <a:path w="3989704" h="202565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3"/>
                  </a:lnTo>
                  <a:lnTo>
                    <a:pt x="3989654" y="201953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94" y="988745"/>
              <a:ext cx="3989653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261687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794" y="2604173"/>
              <a:ext cx="3938802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843686"/>
              <a:ext cx="50749" cy="17731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193" y="1033018"/>
              <a:ext cx="3989704" cy="1635125"/>
            </a:xfrm>
            <a:custGeom>
              <a:avLst/>
              <a:gdLst/>
              <a:ahLst/>
              <a:cxnLst/>
              <a:rect l="l" t="t" r="r" b="b"/>
              <a:pathLst>
                <a:path w="3989704" h="1635125">
                  <a:moveTo>
                    <a:pt x="3989654" y="0"/>
                  </a:moveTo>
                  <a:lnTo>
                    <a:pt x="0" y="0"/>
                  </a:lnTo>
                  <a:lnTo>
                    <a:pt x="0" y="1583855"/>
                  </a:lnTo>
                  <a:lnTo>
                    <a:pt x="4008" y="1603579"/>
                  </a:lnTo>
                  <a:lnTo>
                    <a:pt x="14922" y="1619732"/>
                  </a:lnTo>
                  <a:lnTo>
                    <a:pt x="31075" y="1630646"/>
                  </a:lnTo>
                  <a:lnTo>
                    <a:pt x="50800" y="1634655"/>
                  </a:lnTo>
                  <a:lnTo>
                    <a:pt x="3938854" y="1634655"/>
                  </a:lnTo>
                  <a:lnTo>
                    <a:pt x="3958579" y="1630646"/>
                  </a:lnTo>
                  <a:lnTo>
                    <a:pt x="3974732" y="1619732"/>
                  </a:lnTo>
                  <a:lnTo>
                    <a:pt x="3985646" y="1603579"/>
                  </a:lnTo>
                  <a:lnTo>
                    <a:pt x="3989654" y="1583855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881761"/>
              <a:ext cx="0" cy="1754505"/>
            </a:xfrm>
            <a:custGeom>
              <a:avLst/>
              <a:gdLst/>
              <a:ahLst/>
              <a:cxnLst/>
              <a:rect l="l" t="t" r="r" b="b"/>
              <a:pathLst>
                <a:path h="1754505">
                  <a:moveTo>
                    <a:pt x="0" y="17541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8" y="869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8" y="856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8" y="8436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9194" y="735670"/>
            <a:ext cx="3858895" cy="9385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Example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(Finding the Multiplication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Sequence)</a:t>
            </a:r>
            <a:endParaRPr sz="1100">
              <a:latin typeface="LM Sans 10"/>
              <a:cs typeface="LM Sans 10"/>
            </a:endParaRPr>
          </a:p>
          <a:p>
            <a:pPr marL="50800" marR="43180">
              <a:lnSpc>
                <a:spcPct val="102600"/>
              </a:lnSpc>
              <a:spcBef>
                <a:spcPts val="384"/>
              </a:spcBef>
            </a:pPr>
            <a:r>
              <a:rPr sz="1100" spc="-10" dirty="0">
                <a:latin typeface="LM Sans 10"/>
                <a:cs typeface="LM Sans 10"/>
              </a:rPr>
              <a:t>Consider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6. </a:t>
            </a:r>
            <a:r>
              <a:rPr sz="1100" spc="-10" dirty="0">
                <a:latin typeface="LM Sans 10"/>
                <a:cs typeface="LM Sans 10"/>
              </a:rPr>
              <a:t>Assume </a:t>
            </a:r>
            <a:r>
              <a:rPr sz="1100" spc="-20" dirty="0">
                <a:latin typeface="LM Sans 10"/>
                <a:cs typeface="LM Sans 10"/>
              </a:rPr>
              <a:t>array </a:t>
            </a:r>
            <a:r>
              <a:rPr sz="1100" i="1" spc="5" dirty="0">
                <a:latin typeface="LM Sans 10"/>
                <a:cs typeface="LM Sans 10"/>
              </a:rPr>
              <a:t>s</a:t>
            </a:r>
            <a:r>
              <a:rPr sz="1100" spc="5" dirty="0">
                <a:latin typeface="LM Sans 10"/>
                <a:cs typeface="LM Sans 10"/>
              </a:rPr>
              <a:t>[1</a:t>
            </a:r>
            <a:r>
              <a:rPr sz="1100" i="1" spc="5" dirty="0">
                <a:latin typeface="LM Roman Dunhill 10"/>
                <a:cs typeface="LM Roman Dunhill 10"/>
              </a:rPr>
              <a:t>..</a:t>
            </a:r>
            <a:r>
              <a:rPr sz="1100" spc="5" dirty="0">
                <a:latin typeface="LM Sans 10"/>
                <a:cs typeface="LM Sans 10"/>
              </a:rPr>
              <a:t>6</a:t>
            </a:r>
            <a:r>
              <a:rPr sz="1100" i="1" spc="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i="1" spc="-5" dirty="0">
                <a:latin typeface="LM Roman Dunhill 10"/>
                <a:cs typeface="LM Roman Dunhill 10"/>
              </a:rPr>
              <a:t>..</a:t>
            </a:r>
            <a:r>
              <a:rPr sz="1100" spc="-5" dirty="0">
                <a:latin typeface="LM Sans 10"/>
                <a:cs typeface="LM Sans 10"/>
              </a:rPr>
              <a:t>6] has </a:t>
            </a:r>
            <a:r>
              <a:rPr sz="1100" dirty="0">
                <a:latin typeface="LM Sans 10"/>
                <a:cs typeface="LM Sans 10"/>
              </a:rPr>
              <a:t>been </a:t>
            </a:r>
            <a:r>
              <a:rPr sz="1100" spc="-5" dirty="0">
                <a:latin typeface="LM Sans 10"/>
                <a:cs typeface="LM Sans 10"/>
              </a:rPr>
              <a:t>properly  constructed.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multiplication sequence is recovered as</a:t>
            </a:r>
            <a:r>
              <a:rPr sz="1100" spc="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follows.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LM Sans 10"/>
              <a:cs typeface="LM Sans 10"/>
            </a:endParaRPr>
          </a:p>
          <a:p>
            <a:pPr marL="917575">
              <a:lnSpc>
                <a:spcPct val="100000"/>
              </a:lnSpc>
              <a:tabLst>
                <a:tab pos="1687830" algn="l"/>
              </a:tabLst>
            </a:pPr>
            <a:r>
              <a:rPr sz="1100" i="1" spc="15" dirty="0">
                <a:latin typeface="LM Sans 10"/>
                <a:cs typeface="LM Sans 10"/>
              </a:rPr>
              <a:t>s</a:t>
            </a:r>
            <a:r>
              <a:rPr sz="1100" spc="15" dirty="0">
                <a:latin typeface="LM Sans 10"/>
                <a:cs typeface="LM Sans 10"/>
              </a:rPr>
              <a:t>[1</a:t>
            </a:r>
            <a:r>
              <a:rPr sz="1100" i="1" spc="15" dirty="0">
                <a:latin typeface="LM Roman Dunhill 10"/>
                <a:cs typeface="LM Roman Dunhill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6]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	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1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2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3</a:t>
            </a:r>
            <a:r>
              <a:rPr sz="1100" spc="10" dirty="0">
                <a:latin typeface="LM Sans 10"/>
                <a:cs typeface="LM Sans 10"/>
              </a:rPr>
              <a:t>)(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4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5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-10416" dirty="0">
                <a:latin typeface="LM Sans 8"/>
                <a:cs typeface="LM Sans 8"/>
              </a:rPr>
              <a:t>6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6" name="object 16"/>
            <p:cNvSpPr/>
            <p:nvPr/>
          </p:nvSpPr>
          <p:spPr>
            <a:xfrm>
              <a:off x="0" y="3342919"/>
              <a:ext cx="2534920" cy="113664"/>
            </a:xfrm>
            <a:custGeom>
              <a:avLst/>
              <a:gdLst/>
              <a:ahLst/>
              <a:cxnLst/>
              <a:rect l="l" t="t" r="r" b="b"/>
              <a:pathLst>
                <a:path w="2534920" h="113664">
                  <a:moveTo>
                    <a:pt x="253441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2534412" y="113080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4411" y="3342919"/>
              <a:ext cx="1612900" cy="113664"/>
            </a:xfrm>
            <a:custGeom>
              <a:avLst/>
              <a:gdLst/>
              <a:ahLst/>
              <a:cxnLst/>
              <a:rect l="l" t="t" r="r" b="b"/>
              <a:pathLst>
                <a:path w="1612900" h="113664">
                  <a:moveTo>
                    <a:pt x="1612823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612823" y="113080"/>
                  </a:lnTo>
                  <a:lnTo>
                    <a:pt x="1612823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248" y="3342919"/>
              <a:ext cx="461009" cy="113664"/>
            </a:xfrm>
            <a:custGeom>
              <a:avLst/>
              <a:gdLst/>
              <a:ahLst/>
              <a:cxnLst/>
              <a:rect l="l" t="t" r="r" b="b"/>
              <a:pathLst>
                <a:path w="461010" h="113664">
                  <a:moveTo>
                    <a:pt x="460832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460832" y="113080"/>
                  </a:lnTo>
                  <a:lnTo>
                    <a:pt x="46083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641" y="3349288"/>
            <a:ext cx="98933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Chain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Matrix Multiplication</a:t>
            </a:r>
            <a:endParaRPr sz="6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1345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26 /</a:t>
            </a:r>
            <a:r>
              <a:rPr sz="600" b="1" spc="-7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27</a:t>
            </a:r>
            <a:endParaRPr sz="6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8852</Words>
  <Application>Microsoft Office PowerPoint</Application>
  <PresentationFormat>Custom</PresentationFormat>
  <Paragraphs>1424</Paragraphs>
  <Slides>128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46" baseType="lpstr">
      <vt:lpstr>Arial</vt:lpstr>
      <vt:lpstr>Calibri</vt:lpstr>
      <vt:lpstr>DejaVu Sans</vt:lpstr>
      <vt:lpstr>DejaVu Sans Condensed</vt:lpstr>
      <vt:lpstr>LM Roman Dunhill 10</vt:lpstr>
      <vt:lpstr>LM Sans 10</vt:lpstr>
      <vt:lpstr>LM Sans 12</vt:lpstr>
      <vt:lpstr>LM Sans 8</vt:lpstr>
      <vt:lpstr>LM Sans 9</vt:lpstr>
      <vt:lpstr>Matura MT Script Capitals</vt:lpstr>
      <vt:lpstr>新細明體</vt:lpstr>
      <vt:lpstr>Symbol</vt:lpstr>
      <vt:lpstr>Times New Roman</vt:lpstr>
      <vt:lpstr>Verdana</vt:lpstr>
      <vt:lpstr>Wingdings</vt:lpstr>
      <vt:lpstr>Office Theme</vt:lpstr>
      <vt:lpstr>方程式</vt:lpstr>
      <vt:lpstr>Photo Editor Photo</vt:lpstr>
      <vt:lpstr>Matrix Multiplication</vt:lpstr>
      <vt:lpstr>Outline</vt:lpstr>
      <vt:lpstr>Rules to multiply Two Matrices</vt:lpstr>
      <vt:lpstr>PowerPoint Presentation</vt:lpstr>
      <vt:lpstr>PowerPoint Presentation</vt:lpstr>
      <vt:lpstr>PowerPoint Presentation</vt:lpstr>
      <vt:lpstr>Review of Matrix Multiplication</vt:lpstr>
      <vt:lpstr>Review of Matrix Multiplication</vt:lpstr>
      <vt:lpstr>Review of Matrix Multiplication</vt:lpstr>
      <vt:lpstr>Review of Matrix</vt:lpstr>
      <vt:lpstr>PowerPoint Presentation</vt:lpstr>
      <vt:lpstr>PowerPoint Presentation</vt:lpstr>
      <vt:lpstr>Remarks on Matrix Multiplication</vt:lpstr>
      <vt:lpstr>Remarks on Matrix Multiplication</vt:lpstr>
      <vt:lpstr>PowerPoint Presentation</vt:lpstr>
      <vt:lpstr>PowerPoint Presentation</vt:lpstr>
      <vt:lpstr>Matrix Multiplication of ABC</vt:lpstr>
      <vt:lpstr>Matrix Multiplication of ABC</vt:lpstr>
      <vt:lpstr>Matrix Multiplication of ABC</vt:lpstr>
      <vt:lpstr>Conclusion</vt:lpstr>
      <vt:lpstr>Outline</vt:lpstr>
      <vt:lpstr>The Chain Matrix Multiplication Problem</vt:lpstr>
      <vt:lpstr>The Chain Matrix Multiplication Problem</vt:lpstr>
      <vt:lpstr>The Chain Matrix Multiplication Problem</vt:lpstr>
      <vt:lpstr>The Chain Matrix Multiplication Problem</vt:lpstr>
      <vt:lpstr>PowerPoint Presentation</vt:lpstr>
      <vt:lpstr>PowerPoint Presentation</vt:lpstr>
      <vt:lpstr>Developing a Dynamic Programming Algorithm</vt:lpstr>
      <vt:lpstr>Example:</vt:lpstr>
      <vt:lpstr>Note</vt:lpstr>
      <vt:lpstr>Developing a Dynamic Programming Algorithm</vt:lpstr>
      <vt:lpstr>Relationships among subproblems</vt:lpstr>
      <vt:lpstr>PowerPoint Presentation</vt:lpstr>
      <vt:lpstr>PowerPoint Presentation</vt:lpstr>
      <vt:lpstr>Relationships among subproblems</vt:lpstr>
      <vt:lpstr>Relationships among subproblems</vt:lpstr>
      <vt:lpstr>Relationships among subproblems</vt:lpstr>
      <vt:lpstr>Relationships among subproblems</vt:lpstr>
      <vt:lpstr>Optimal Structure Property</vt:lpstr>
      <vt:lpstr>Optimal Structure Property</vt:lpstr>
      <vt:lpstr>Optimal Structure Property</vt:lpstr>
      <vt:lpstr>PowerPoint Presentation</vt:lpstr>
      <vt:lpstr>Relationships among subproblems</vt:lpstr>
      <vt:lpstr>Relationships among subproblems</vt:lpstr>
      <vt:lpstr>Relationships among subproblems</vt:lpstr>
      <vt:lpstr>Relationships among subproblems</vt:lpstr>
      <vt:lpstr>PowerPoint Presentation</vt:lpstr>
      <vt:lpstr>Overlapping Sub-Problems</vt:lpstr>
      <vt:lpstr>PowerPoint Presentation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PowerPoint Presentation</vt:lpstr>
      <vt:lpstr>Example for the Bottom-Up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Continued</vt:lpstr>
      <vt:lpstr>Constructing a Solution</vt:lpstr>
      <vt:lpstr>PowerPoint Presentation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Developing a Dynamic Programming Algorithm</vt:lpstr>
      <vt:lpstr>Example 2:</vt:lpstr>
      <vt:lpstr>PowerPoint Presentation</vt:lpstr>
      <vt:lpstr>PowerPoint Presentation</vt:lpstr>
      <vt:lpstr>Constructing the optimal solution</vt:lpstr>
      <vt:lpstr>Constructing the optimal solution</vt:lpstr>
      <vt:lpstr>PowerPoint Presentation</vt:lpstr>
      <vt:lpstr>PowerPoint Presentation</vt:lpstr>
      <vt:lpstr>Step 4...</vt:lpstr>
      <vt:lpstr>Step 4...</vt:lpstr>
      <vt:lpstr>Step 4...</vt:lpstr>
      <vt:lpstr>Step 4...</vt:lpstr>
      <vt:lpstr>Step 4...</vt:lpstr>
      <vt:lpstr>Step 4...</vt:lpstr>
      <vt:lpstr>Step 4...</vt:lpstr>
      <vt:lpstr>Step 4...</vt:lpstr>
      <vt:lpstr>PowerPoint Presentation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The Dynamic Programming Algorithm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Matrix Multiplication</dc:title>
  <dc:creator>Version of October 26, 2016</dc:creator>
  <cp:lastModifiedBy>Windows User</cp:lastModifiedBy>
  <cp:revision>103</cp:revision>
  <dcterms:created xsi:type="dcterms:W3CDTF">2020-04-01T16:02:40Z</dcterms:created>
  <dcterms:modified xsi:type="dcterms:W3CDTF">2022-05-10T07:49:35Z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2020-04-01T00:00:00Z</vt:filetime>
  </property>
</Properties>
</file>