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397" r:id="rId3"/>
    <p:sldId id="402" r:id="rId4"/>
    <p:sldId id="404" r:id="rId5"/>
    <p:sldId id="406" r:id="rId6"/>
    <p:sldId id="407" r:id="rId7"/>
    <p:sldId id="405" r:id="rId8"/>
    <p:sldId id="408" r:id="rId9"/>
    <p:sldId id="409" r:id="rId10"/>
    <p:sldId id="412" r:id="rId11"/>
    <p:sldId id="413" r:id="rId12"/>
    <p:sldId id="414" r:id="rId13"/>
    <p:sldId id="415" r:id="rId14"/>
    <p:sldId id="416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32" r:id="rId24"/>
    <p:sldId id="433" r:id="rId25"/>
    <p:sldId id="434" r:id="rId26"/>
    <p:sldId id="435" r:id="rId27"/>
    <p:sldId id="436" r:id="rId28"/>
    <p:sldId id="437" r:id="rId29"/>
    <p:sldId id="427" r:id="rId30"/>
    <p:sldId id="426" r:id="rId31"/>
    <p:sldId id="430" r:id="rId32"/>
    <p:sldId id="431" r:id="rId33"/>
    <p:sldId id="428" r:id="rId34"/>
    <p:sldId id="42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FF"/>
    <a:srgbClr val="CEF6AA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11" autoAdjust="0"/>
  </p:normalViewPr>
  <p:slideViewPr>
    <p:cSldViewPr>
      <p:cViewPr varScale="1">
        <p:scale>
          <a:sx n="55" d="100"/>
          <a:sy n="55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A30D-F538-4EBD-912F-1808A0DA29D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31714-DE9E-4352-A7E7-33E74F8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D82F70-6227-4C6A-98A2-3EB0A41814D2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4112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482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03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8523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1075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3432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719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1651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6301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25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D82F70-6227-4C6A-98A2-3EB0A41814D2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1053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423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D82F70-6227-4C6A-98A2-3EB0A41814D2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6693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D82F70-6227-4C6A-98A2-3EB0A41814D2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0247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1664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5330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4788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3078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2555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D82F70-6227-4C6A-98A2-3EB0A41814D2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6218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D82F70-6227-4C6A-98A2-3EB0A41814D2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445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7224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6920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9301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D82F70-6227-4C6A-98A2-3EB0A41814D2}" type="slidenum">
              <a:rPr lang="en-US" altLang="en-US" sz="1200" smtClean="0"/>
              <a:pPr/>
              <a:t>33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4408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D82F70-6227-4C6A-98A2-3EB0A41814D2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188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402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936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62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0861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694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2FAE5B-23BF-44E0-8199-39871B065C8A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310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82D3E04-28E7-45C8-83AC-B7685C887E6B}" type="datetime1">
              <a:rPr lang="en-US" smtClean="0"/>
              <a:t>11/23/2022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804D-4360-439A-90B6-3C8EDEB37E73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762-2122-42CF-B135-CD5DF1233446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9961DC-4ABD-430D-98CF-3D508581960F}" type="datetime1">
              <a:rPr lang="en-US" smtClean="0"/>
              <a:t>11/23/2022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6F5A562-B878-4269-86AE-1494387781A8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C4F1-6C28-484D-BB37-B4C425E2DA65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B48B-1E99-4241-B641-89D368FD6E06}" type="datetime1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D5D02A-3918-4A55-9DFE-136828ED72E8}" type="datetime1">
              <a:rPr lang="en-US" smtClean="0"/>
              <a:t>11/23/2022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E471-5E70-4BAD-A511-11133A8CF9F2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EA3ED8-E963-4963-9C8A-5C1F89953E67}" type="datetime1">
              <a:rPr lang="en-US" smtClean="0"/>
              <a:t>11/23/2022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7529AF-31AD-46A8-8529-2A9B9BD08BDA}" type="datetime1">
              <a:rPr lang="en-US" smtClean="0"/>
              <a:t>11/23/2022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B5A474-0E01-4DA7-A206-49158DE26724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6B8EC2-79DC-4D91-A125-9987AE897E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8943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dirty="0" smtClean="0"/>
              <a:t>Dynamic Programming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86200"/>
            <a:ext cx="6172200" cy="671423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0" dirty="0" smtClean="0"/>
              <a:t>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90800" y="5024887"/>
            <a:ext cx="6172200" cy="1371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4977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143028"/>
              </p:ext>
            </p:extLst>
          </p:nvPr>
        </p:nvGraphicFramePr>
        <p:xfrm>
          <a:off x="381000" y="2743200"/>
          <a:ext cx="8380415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2807" y="5665177"/>
            <a:ext cx="531427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Item#1 &amp; 2 both are picked, </a:t>
            </a:r>
          </a:p>
          <a:p>
            <a:r>
              <a:rPr lang="en-US" sz="2400" b="1" dirty="0" smtClean="0"/>
              <a:t>having weight=2+1, value=12+10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10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569648"/>
              </p:ext>
            </p:extLst>
          </p:nvPr>
        </p:nvGraphicFramePr>
        <p:xfrm>
          <a:off x="381000" y="2743200"/>
          <a:ext cx="838041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2807" y="5665177"/>
            <a:ext cx="7289175" cy="461665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Item#2 is picked, having weight=1, value=10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8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641215"/>
              </p:ext>
            </p:extLst>
          </p:nvPr>
        </p:nvGraphicFramePr>
        <p:xfrm>
          <a:off x="381000" y="2743200"/>
          <a:ext cx="838041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2807" y="5665177"/>
            <a:ext cx="7289175" cy="461665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Item#1 is picked, having weight=2, value=12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2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677195"/>
              </p:ext>
            </p:extLst>
          </p:nvPr>
        </p:nvGraphicFramePr>
        <p:xfrm>
          <a:off x="381000" y="2743200"/>
          <a:ext cx="838041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437" y="5209824"/>
            <a:ext cx="4375393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Item#1 &amp; 2 both </a:t>
            </a:r>
          </a:p>
          <a:p>
            <a:r>
              <a:rPr lang="en-US" sz="2400" b="1" dirty="0" smtClean="0"/>
              <a:t>having weight=2+1, value=12+10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7069" y="5209824"/>
            <a:ext cx="4202478" cy="1200329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Item#3 only</a:t>
            </a:r>
          </a:p>
          <a:p>
            <a:r>
              <a:rPr lang="en-US" sz="2400" b="1" dirty="0" smtClean="0"/>
              <a:t>having weight=3, value=20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167299" y="5044440"/>
            <a:ext cx="4176101" cy="158496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6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966410"/>
              </p:ext>
            </p:extLst>
          </p:nvPr>
        </p:nvGraphicFramePr>
        <p:xfrm>
          <a:off x="381000" y="2743200"/>
          <a:ext cx="838041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437" y="5209824"/>
            <a:ext cx="4867763" cy="1200329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Item#2 &amp; </a:t>
            </a:r>
            <a:r>
              <a:rPr lang="en-US" sz="2400" b="1" dirty="0"/>
              <a:t>3</a:t>
            </a:r>
            <a:r>
              <a:rPr lang="en-US" sz="2400" b="1" dirty="0" smtClean="0"/>
              <a:t> both. </a:t>
            </a:r>
          </a:p>
          <a:p>
            <a:r>
              <a:rPr lang="en-US" sz="2400" b="1" dirty="0" smtClean="0"/>
              <a:t>having weight=3+1, value=10+20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38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592319"/>
              </p:ext>
            </p:extLst>
          </p:nvPr>
        </p:nvGraphicFramePr>
        <p:xfrm>
          <a:off x="381000" y="2743200"/>
          <a:ext cx="838041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437" y="5209824"/>
            <a:ext cx="4867763" cy="1200329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Item#1 &amp; </a:t>
            </a:r>
            <a:r>
              <a:rPr lang="en-US" sz="2400" b="1" dirty="0"/>
              <a:t>3</a:t>
            </a:r>
            <a:r>
              <a:rPr lang="en-US" sz="2400" b="1" dirty="0" smtClean="0"/>
              <a:t> both. </a:t>
            </a:r>
          </a:p>
          <a:p>
            <a:r>
              <a:rPr lang="en-US" sz="2400" b="1" dirty="0" smtClean="0"/>
              <a:t>having weight=2+3, value=12+20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10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905656"/>
              </p:ext>
            </p:extLst>
          </p:nvPr>
        </p:nvGraphicFramePr>
        <p:xfrm>
          <a:off x="381000" y="2743200"/>
          <a:ext cx="838041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437" y="5209824"/>
            <a:ext cx="4867763" cy="1200329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Item#1 &amp; </a:t>
            </a:r>
            <a:r>
              <a:rPr lang="en-US" sz="2400" b="1" dirty="0"/>
              <a:t>3</a:t>
            </a:r>
            <a:r>
              <a:rPr lang="en-US" sz="2400" b="1" dirty="0" smtClean="0"/>
              <a:t> both. </a:t>
            </a:r>
          </a:p>
          <a:p>
            <a:r>
              <a:rPr lang="en-US" sz="2400" b="1" dirty="0" smtClean="0"/>
              <a:t>having weight=2+3, value=12+20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01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623183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807" y="5665177"/>
            <a:ext cx="728917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Item#2 is picked, having weight=1, value=10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70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281002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1" y="5394489"/>
            <a:ext cx="3200399" cy="1200329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Item#1 </a:t>
            </a:r>
          </a:p>
          <a:p>
            <a:r>
              <a:rPr lang="en-US" sz="2400" b="1" dirty="0" smtClean="0"/>
              <a:t>having weight=2,</a:t>
            </a:r>
          </a:p>
          <a:p>
            <a:r>
              <a:rPr lang="en-US" sz="2400" b="1" dirty="0" smtClean="0"/>
              <a:t> value=12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5309310"/>
            <a:ext cx="320039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Item#4 </a:t>
            </a:r>
          </a:p>
          <a:p>
            <a:r>
              <a:rPr lang="en-US" sz="2400" b="1" dirty="0" smtClean="0"/>
              <a:t>having weight=2,</a:t>
            </a:r>
          </a:p>
          <a:p>
            <a:r>
              <a:rPr lang="en-US" sz="2400" b="1" dirty="0" smtClean="0"/>
              <a:t> value=15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4255008" y="5069840"/>
            <a:ext cx="3136392" cy="178816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249046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1" y="5394489"/>
            <a:ext cx="2362199" cy="1200329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Item#1 &amp; 2 </a:t>
            </a:r>
          </a:p>
          <a:p>
            <a:r>
              <a:rPr lang="en-US" sz="2400" b="1" dirty="0" smtClean="0"/>
              <a:t>weight=2+1,</a:t>
            </a:r>
          </a:p>
          <a:p>
            <a:r>
              <a:rPr lang="en-US" sz="2400" b="1" dirty="0" smtClean="0"/>
              <a:t> value=12+10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1" y="5394489"/>
            <a:ext cx="20574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Item#3 </a:t>
            </a:r>
          </a:p>
          <a:p>
            <a:r>
              <a:rPr lang="en-US" sz="2400" b="1" dirty="0" smtClean="0"/>
              <a:t>weight=3,</a:t>
            </a:r>
          </a:p>
          <a:p>
            <a:r>
              <a:rPr lang="en-US" sz="2400" b="1" dirty="0" smtClean="0"/>
              <a:t> value=20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12309" y="5338618"/>
            <a:ext cx="2362199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 2 &amp; 4 </a:t>
            </a:r>
          </a:p>
          <a:p>
            <a:r>
              <a:rPr lang="en-US" sz="2400" b="1" dirty="0" smtClean="0"/>
              <a:t>weight=1+2,</a:t>
            </a:r>
          </a:p>
          <a:p>
            <a:r>
              <a:rPr lang="en-US" sz="2400" b="1" dirty="0" smtClean="0"/>
              <a:t> value=10+15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5512309" y="5179091"/>
            <a:ext cx="2310385" cy="151938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D36D664-EE44-4DE0-B666-11F1F850D48A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6163DC8B-92E3-4BD3-9017-A7F839D5A0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85"/>
            <a:ext cx="8738616" cy="74441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dirty="0"/>
              <a:t>Knapsack </a:t>
            </a:r>
            <a:r>
              <a:rPr lang="en-US" altLang="en-US" sz="3600" b="1" dirty="0" smtClean="0"/>
              <a:t>Problem</a:t>
            </a:r>
            <a:endParaRPr lang="en-US" altLang="en-US" sz="3600" b="1" dirty="0"/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818DDDD9-E946-4442-9889-6A0B535312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1462" y="756138"/>
            <a:ext cx="8610600" cy="5791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Given </a:t>
            </a:r>
            <a:r>
              <a:rPr lang="en-US" altLang="en-US" i="1" dirty="0"/>
              <a:t>n</a:t>
            </a:r>
            <a:r>
              <a:rPr lang="en-US" altLang="en-US" dirty="0"/>
              <a:t> items  of </a:t>
            </a:r>
          </a:p>
          <a:p>
            <a:pPr lvl="1">
              <a:buFontTx/>
              <a:buNone/>
              <a:defRPr/>
            </a:pPr>
            <a:r>
              <a:rPr lang="en-US" altLang="en-US" sz="2400" dirty="0"/>
              <a:t>       integer weights:   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1   </a:t>
            </a:r>
            <a:r>
              <a:rPr lang="en-US" altLang="en-US" sz="2400" dirty="0"/>
              <a:t>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  …  </a:t>
            </a:r>
            <a:r>
              <a:rPr lang="en-US" altLang="en-US" sz="2400" i="1" dirty="0" err="1"/>
              <a:t>w</a:t>
            </a:r>
            <a:r>
              <a:rPr lang="en-US" altLang="en-US" sz="2400" i="1" baseline="-25000" dirty="0" err="1"/>
              <a:t>n</a:t>
            </a:r>
            <a:endParaRPr lang="en-US" altLang="en-US" sz="2400" i="1" baseline="-25000" dirty="0"/>
          </a:p>
          <a:p>
            <a:pPr lvl="1">
              <a:buFontTx/>
              <a:buNone/>
              <a:defRPr/>
            </a:pPr>
            <a:r>
              <a:rPr lang="en-US" altLang="en-US" sz="2400" dirty="0"/>
              <a:t>       values:                    </a:t>
            </a:r>
            <a:r>
              <a:rPr lang="en-US" altLang="en-US" sz="2400" i="1" dirty="0"/>
              <a:t>v</a:t>
            </a:r>
            <a:r>
              <a:rPr lang="en-US" altLang="en-US" sz="2400" baseline="-25000" dirty="0"/>
              <a:t>1   </a:t>
            </a:r>
            <a:r>
              <a:rPr lang="en-US" altLang="en-US" sz="2400" dirty="0"/>
              <a:t>  </a:t>
            </a:r>
            <a:r>
              <a:rPr lang="en-US" altLang="en-US" sz="2400" i="1" dirty="0"/>
              <a:t>v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i="1" dirty="0"/>
              <a:t> …  </a:t>
            </a:r>
            <a:r>
              <a:rPr lang="en-US" altLang="en-US" sz="2400" i="1" dirty="0" err="1"/>
              <a:t>v</a:t>
            </a:r>
            <a:r>
              <a:rPr lang="en-US" altLang="en-US" sz="2400" i="1" baseline="-25000" dirty="0" err="1"/>
              <a:t>n</a:t>
            </a:r>
            <a:endParaRPr lang="en-US" altLang="en-US" sz="2400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             a knapsack of integer capacity </a:t>
            </a:r>
            <a:r>
              <a:rPr lang="en-US" altLang="en-US" i="1" dirty="0"/>
              <a:t>W</a:t>
            </a:r>
            <a:r>
              <a:rPr lang="en-US" altLang="en-US" sz="2800" i="1" dirty="0"/>
              <a:t>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find most valuable subset of the items that fit into the knapsack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Recursive solution? 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	What is smaller problem?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	How to use solution to </a:t>
            </a:r>
            <a:r>
              <a:rPr lang="en-US" altLang="en-US" dirty="0" smtClean="0"/>
              <a:t>smaller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         </a:t>
            </a:r>
            <a:r>
              <a:rPr lang="en-US" altLang="en-US" dirty="0"/>
              <a:t>in solution to larger Table?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Order to solve?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Initial conditions?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16" y="3386074"/>
            <a:ext cx="3009900" cy="26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256974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1" y="5394489"/>
            <a:ext cx="2362199" cy="1200329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Item#1 &amp; 4 </a:t>
            </a:r>
          </a:p>
          <a:p>
            <a:r>
              <a:rPr lang="en-US" sz="2400" b="1" dirty="0" smtClean="0"/>
              <a:t>weight=2+2,</a:t>
            </a:r>
          </a:p>
          <a:p>
            <a:r>
              <a:rPr lang="en-US" sz="2400" b="1" dirty="0" smtClean="0"/>
              <a:t> value=12+15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01099" y="5394488"/>
            <a:ext cx="2362199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 2 &amp; 3 </a:t>
            </a:r>
          </a:p>
          <a:p>
            <a:r>
              <a:rPr lang="en-US" sz="2400" b="1" dirty="0" smtClean="0"/>
              <a:t>weight=1+3,</a:t>
            </a:r>
          </a:p>
          <a:p>
            <a:r>
              <a:rPr lang="en-US" sz="2400" b="1" dirty="0" smtClean="0"/>
              <a:t> value=10+20</a:t>
            </a:r>
            <a:endParaRPr lang="en-US" sz="2400" b="1" dirty="0"/>
          </a:p>
        </p:txBody>
      </p:sp>
      <p:sp>
        <p:nvSpPr>
          <p:cNvPr id="14" name="Oval 13"/>
          <p:cNvSpPr/>
          <p:nvPr/>
        </p:nvSpPr>
        <p:spPr>
          <a:xfrm>
            <a:off x="3901099" y="5229121"/>
            <a:ext cx="2310385" cy="151938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229405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1" y="5394489"/>
            <a:ext cx="2362199" cy="1200329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Item#1 &amp; 3 </a:t>
            </a:r>
          </a:p>
          <a:p>
            <a:r>
              <a:rPr lang="en-US" sz="2400" b="1" dirty="0" smtClean="0"/>
              <a:t>weight=2+3,</a:t>
            </a:r>
          </a:p>
          <a:p>
            <a:r>
              <a:rPr lang="en-US" sz="2400" b="1" dirty="0" smtClean="0"/>
              <a:t> value=12+20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75914" y="5338618"/>
            <a:ext cx="318550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 1 , 2 &amp; 4 </a:t>
            </a:r>
          </a:p>
          <a:p>
            <a:r>
              <a:rPr lang="en-US" sz="2400" b="1" dirty="0" smtClean="0"/>
              <a:t>weight=2+1+2,</a:t>
            </a:r>
          </a:p>
          <a:p>
            <a:r>
              <a:rPr lang="en-US" sz="2400" b="1" dirty="0" smtClean="0"/>
              <a:t> value=12+10+15</a:t>
            </a:r>
            <a:endParaRPr lang="en-US" sz="2400" b="1" dirty="0"/>
          </a:p>
        </p:txBody>
      </p:sp>
      <p:sp>
        <p:nvSpPr>
          <p:cNvPr id="14" name="Oval 13"/>
          <p:cNvSpPr/>
          <p:nvPr/>
        </p:nvSpPr>
        <p:spPr>
          <a:xfrm>
            <a:off x="5365772" y="5075436"/>
            <a:ext cx="3605784" cy="151938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53342" y="5375253"/>
            <a:ext cx="23621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Item#3 &amp; 4 </a:t>
            </a:r>
          </a:p>
          <a:p>
            <a:r>
              <a:rPr lang="en-US" sz="2400" b="1" dirty="0" smtClean="0"/>
              <a:t>weight=3+2,</a:t>
            </a:r>
          </a:p>
          <a:p>
            <a:r>
              <a:rPr lang="en-US" sz="2400" b="1" dirty="0" smtClean="0"/>
              <a:t> value=20+15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26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D36D664-EE44-4DE0-B666-11F1F850D48A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6163DC8B-92E3-4BD3-9017-A7F839D5A0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85"/>
            <a:ext cx="8738616" cy="74441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dirty="0"/>
              <a:t>Knapsack </a:t>
            </a:r>
            <a:r>
              <a:rPr lang="en-US" altLang="en-US" sz="3600" b="1" dirty="0" smtClean="0"/>
              <a:t>Problem</a:t>
            </a:r>
            <a:endParaRPr lang="en-US" altLang="en-US" sz="3600" b="1" dirty="0"/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818DDDD9-E946-4442-9889-6A0B535312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319815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Recursive Definition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43112"/>
            <a:ext cx="8586216" cy="27717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700" y="5518820"/>
            <a:ext cx="4572000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TimesTen-Roman"/>
              </a:rPr>
              <a:t>Among the subsets that do not include the </a:t>
            </a:r>
            <a:r>
              <a:rPr lang="en-US" i="1" dirty="0" err="1">
                <a:latin typeface="MTMI"/>
              </a:rPr>
              <a:t>i</a:t>
            </a:r>
            <a:r>
              <a:rPr lang="en-US" dirty="0" err="1">
                <a:latin typeface="TimesTen-Roman"/>
              </a:rPr>
              <a:t>th</a:t>
            </a:r>
            <a:r>
              <a:rPr lang="en-US" dirty="0">
                <a:latin typeface="TimesTen-Roman"/>
              </a:rPr>
              <a:t> item, the value of an optimal</a:t>
            </a:r>
          </a:p>
          <a:p>
            <a:r>
              <a:rPr lang="en-US" dirty="0">
                <a:latin typeface="TimesTen-Roman"/>
              </a:rPr>
              <a:t>subset is, by definition, </a:t>
            </a:r>
            <a:r>
              <a:rPr lang="en-US" i="1" dirty="0">
                <a:latin typeface="MTMI"/>
              </a:rPr>
              <a:t>F(</a:t>
            </a:r>
            <a:r>
              <a:rPr lang="en-US" i="1" dirty="0" err="1">
                <a:latin typeface="MTMI"/>
              </a:rPr>
              <a:t>i</a:t>
            </a:r>
            <a:r>
              <a:rPr lang="en-US" i="1" dirty="0">
                <a:latin typeface="MTMI"/>
              </a:rPr>
              <a:t>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Ten-Roman"/>
              </a:rPr>
              <a:t>1</a:t>
            </a:r>
            <a:r>
              <a:rPr lang="en-US" i="1" dirty="0">
                <a:latin typeface="MTMI"/>
              </a:rPr>
              <a:t>, 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D36D664-EE44-4DE0-B666-11F1F850D48A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6163DC8B-92E3-4BD3-9017-A7F839D5A0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85"/>
            <a:ext cx="8738616" cy="74441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dirty="0"/>
              <a:t>Knapsack </a:t>
            </a:r>
            <a:r>
              <a:rPr lang="en-US" altLang="en-US" sz="3600" b="1" dirty="0" smtClean="0"/>
              <a:t>Problem</a:t>
            </a:r>
            <a:endParaRPr lang="en-US" altLang="en-US" sz="3600" b="1" dirty="0"/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818DDDD9-E946-4442-9889-6A0B535312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319815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Recursive Definition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43112"/>
            <a:ext cx="8586216" cy="27717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169" y="5255990"/>
            <a:ext cx="8471916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do include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item (hence, </a:t>
            </a:r>
            <a:r>
              <a:rPr lang="en-US" i="1" dirty="0"/>
              <a:t>j </a:t>
            </a:r>
            <a:r>
              <a:rPr lang="en-US" dirty="0"/>
              <a:t>− </a:t>
            </a:r>
            <a:r>
              <a:rPr lang="en-US" i="1" dirty="0" err="1" smtClean="0"/>
              <a:t>wi</a:t>
            </a:r>
            <a:r>
              <a:rPr lang="en-US" dirty="0" smtClean="0"/>
              <a:t>≥ </a:t>
            </a:r>
            <a:r>
              <a:rPr lang="en-US" dirty="0"/>
              <a:t>0), an optimal</a:t>
            </a:r>
          </a:p>
          <a:p>
            <a:r>
              <a:rPr lang="en-US" dirty="0"/>
              <a:t>subset is made up of this item and an optimal subset of the first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− 1 items</a:t>
            </a:r>
          </a:p>
          <a:p>
            <a:r>
              <a:rPr lang="en-US" dirty="0"/>
              <a:t>that fits into the knapsack of capacity </a:t>
            </a:r>
            <a:r>
              <a:rPr lang="en-US" i="1" dirty="0"/>
              <a:t>j </a:t>
            </a:r>
            <a:r>
              <a:rPr lang="en-US" dirty="0"/>
              <a:t>− </a:t>
            </a:r>
            <a:r>
              <a:rPr lang="en-US" i="1" dirty="0" err="1"/>
              <a:t>wi</a:t>
            </a:r>
            <a:r>
              <a:rPr lang="en-US" i="1" dirty="0"/>
              <a:t> . </a:t>
            </a:r>
            <a:r>
              <a:rPr lang="en-US" dirty="0"/>
              <a:t>The value of such an optimal</a:t>
            </a:r>
          </a:p>
          <a:p>
            <a:r>
              <a:rPr lang="en-US" dirty="0"/>
              <a:t>subset is </a:t>
            </a:r>
            <a:r>
              <a:rPr lang="en-US" i="1" dirty="0" smtClean="0"/>
              <a:t>vi </a:t>
            </a:r>
            <a:r>
              <a:rPr lang="en-US" dirty="0" smtClean="0"/>
              <a:t>+ </a:t>
            </a:r>
            <a:r>
              <a:rPr lang="en-US" i="1" dirty="0"/>
              <a:t>F(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− 1</a:t>
            </a:r>
            <a:r>
              <a:rPr lang="en-US" i="1" dirty="0"/>
              <a:t>, j </a:t>
            </a:r>
            <a:r>
              <a:rPr lang="en-US" dirty="0"/>
              <a:t>− </a:t>
            </a:r>
            <a:r>
              <a:rPr lang="en-US" i="1" dirty="0" err="1"/>
              <a:t>wi</a:t>
            </a:r>
            <a:r>
              <a:rPr lang="en-US" i="1" dirty="0"/>
              <a:t>).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67000" y="2514600"/>
            <a:ext cx="2514600" cy="28601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418697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745" y="5313218"/>
            <a:ext cx="486776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i</a:t>
            </a:r>
            <a:r>
              <a:rPr lang="en-US" sz="2400" b="1" dirty="0" smtClean="0"/>
              <a:t>=4  j=1</a:t>
            </a:r>
          </a:p>
          <a:p>
            <a:r>
              <a:rPr lang="en-US" i="1" dirty="0"/>
              <a:t>j </a:t>
            </a:r>
            <a:r>
              <a:rPr lang="en-US" dirty="0"/>
              <a:t>−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sz="2400" b="1" dirty="0"/>
              <a:t> </a:t>
            </a:r>
            <a:r>
              <a:rPr lang="en-US" sz="2400" b="1" dirty="0" smtClean="0"/>
              <a:t>=1-2=-1     &lt;0    </a:t>
            </a:r>
          </a:p>
          <a:p>
            <a:r>
              <a:rPr lang="en-US" sz="2400" b="1" dirty="0"/>
              <a:t>F</a:t>
            </a:r>
            <a:r>
              <a:rPr lang="en-US" sz="2400" b="1" dirty="0" smtClean="0"/>
              <a:t>(3, 1)</a:t>
            </a:r>
            <a:endParaRPr lang="en-US" sz="2400" b="1" baseline="-25000" dirty="0" smtClean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66" y="986696"/>
            <a:ext cx="5276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559361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745" y="5313218"/>
            <a:ext cx="486776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i</a:t>
            </a:r>
            <a:r>
              <a:rPr lang="en-US" sz="2400" b="1" dirty="0" smtClean="0"/>
              <a:t>=4, j=2</a:t>
            </a:r>
          </a:p>
          <a:p>
            <a:r>
              <a:rPr lang="en-US" i="1" dirty="0"/>
              <a:t>j </a:t>
            </a:r>
            <a:r>
              <a:rPr lang="en-US" dirty="0"/>
              <a:t>−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sz="2400" b="1" dirty="0"/>
              <a:t> </a:t>
            </a:r>
            <a:r>
              <a:rPr lang="en-US" sz="2400" b="1" dirty="0" smtClean="0"/>
              <a:t>=2-2=0     &gt;=0    </a:t>
            </a:r>
          </a:p>
          <a:p>
            <a:r>
              <a:rPr lang="en-US" sz="2400" b="1" dirty="0" smtClean="0"/>
              <a:t>Max {  F(3, 2), 15 + F( 3, 0) }</a:t>
            </a:r>
            <a:endParaRPr lang="en-US" sz="2400" b="1" baseline="-25000" dirty="0" smtClean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66" y="986696"/>
            <a:ext cx="5276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617694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607" y="5271379"/>
            <a:ext cx="486776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i</a:t>
            </a:r>
            <a:r>
              <a:rPr lang="en-US" sz="2400" b="1" dirty="0" smtClean="0"/>
              <a:t>=4, j=3</a:t>
            </a:r>
          </a:p>
          <a:p>
            <a:r>
              <a:rPr lang="en-US" i="1" dirty="0"/>
              <a:t>j </a:t>
            </a:r>
            <a:r>
              <a:rPr lang="en-US" dirty="0"/>
              <a:t>−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sz="2400" b="1" dirty="0"/>
              <a:t> </a:t>
            </a:r>
            <a:r>
              <a:rPr lang="en-US" sz="2400" b="1" dirty="0" smtClean="0"/>
              <a:t>=3-2=1     &gt;=0    </a:t>
            </a:r>
          </a:p>
          <a:p>
            <a:r>
              <a:rPr lang="en-US" sz="2400" b="1" dirty="0" smtClean="0"/>
              <a:t>Max {  F(3, 3), 15 + F( 3, 1) }</a:t>
            </a:r>
          </a:p>
          <a:p>
            <a:r>
              <a:rPr lang="en-US" sz="2400" b="1" dirty="0" smtClean="0"/>
              <a:t>Max {   22,  15+10  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66" y="986696"/>
            <a:ext cx="5276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859635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607" y="5271379"/>
            <a:ext cx="486776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i</a:t>
            </a:r>
            <a:r>
              <a:rPr lang="en-US" sz="2400" b="1" dirty="0" smtClean="0"/>
              <a:t>=4, j=4</a:t>
            </a:r>
          </a:p>
          <a:p>
            <a:r>
              <a:rPr lang="en-US" i="1" dirty="0"/>
              <a:t>j </a:t>
            </a:r>
            <a:r>
              <a:rPr lang="en-US" dirty="0"/>
              <a:t>−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sz="2400" b="1" dirty="0"/>
              <a:t> </a:t>
            </a:r>
            <a:r>
              <a:rPr lang="en-US" sz="2400" b="1" dirty="0" smtClean="0"/>
              <a:t>=4-2=2     &gt;=0    </a:t>
            </a:r>
          </a:p>
          <a:p>
            <a:r>
              <a:rPr lang="en-US" sz="2400" b="1" dirty="0" smtClean="0"/>
              <a:t>Max {  F(3, 4), 15 + F( 3, 2) }</a:t>
            </a:r>
          </a:p>
          <a:p>
            <a:r>
              <a:rPr lang="en-US" sz="2400" b="1" dirty="0" smtClean="0"/>
              <a:t>Max {   30,  15+12 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66" y="986696"/>
            <a:ext cx="5276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264040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607" y="5271379"/>
            <a:ext cx="486776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i</a:t>
            </a:r>
            <a:r>
              <a:rPr lang="en-US" sz="2400" b="1" dirty="0" smtClean="0"/>
              <a:t>=4, j=5</a:t>
            </a:r>
          </a:p>
          <a:p>
            <a:r>
              <a:rPr lang="en-US" i="1" dirty="0"/>
              <a:t>j </a:t>
            </a:r>
            <a:r>
              <a:rPr lang="en-US" dirty="0"/>
              <a:t>−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sz="2400" b="1" dirty="0"/>
              <a:t> </a:t>
            </a:r>
            <a:r>
              <a:rPr lang="en-US" sz="2400" b="1" dirty="0" smtClean="0"/>
              <a:t>=5-2=3     &gt;=0    </a:t>
            </a:r>
          </a:p>
          <a:p>
            <a:r>
              <a:rPr lang="en-US" sz="2400" b="1" dirty="0" smtClean="0"/>
              <a:t>Max {  F(3, 5), 15 + F( 3, 3) }</a:t>
            </a:r>
          </a:p>
          <a:p>
            <a:r>
              <a:rPr lang="en-US" sz="2400" b="1" dirty="0" smtClean="0"/>
              <a:t>Max {   32,  15+22 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66" y="986696"/>
            <a:ext cx="5276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D36D664-EE44-4DE0-B666-11F1F850D48A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6163DC8B-92E3-4BD3-9017-A7F839D5A0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85"/>
            <a:ext cx="8738616" cy="74441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dirty="0"/>
              <a:t>Knapsack </a:t>
            </a:r>
            <a:r>
              <a:rPr lang="en-US" altLang="en-US" sz="3600" b="1" dirty="0" smtClean="0"/>
              <a:t>Problem</a:t>
            </a:r>
            <a:endParaRPr lang="en-US" altLang="en-US" sz="3600" b="1" dirty="0"/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818DDDD9-E946-4442-9889-6A0B535312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7562850" cy="5000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910650"/>
            <a:ext cx="4104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Recursive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47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D36D664-EE44-4DE0-B666-11F1F850D48A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6163DC8B-92E3-4BD3-9017-A7F839D5A0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85"/>
            <a:ext cx="8738616" cy="74441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dirty="0"/>
              <a:t>Knapsack Problem </a:t>
            </a:r>
            <a:r>
              <a:rPr lang="en-US" altLang="en-US" sz="3600" b="1" dirty="0" smtClean="0"/>
              <a:t>(Brute Force)</a:t>
            </a:r>
            <a:endParaRPr lang="en-US" altLang="en-US" sz="3600" b="1" dirty="0"/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818DDDD9-E946-4442-9889-6A0B535312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5715000" cy="4343400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Given </a:t>
            </a:r>
            <a:r>
              <a:rPr lang="en-US" altLang="en-US" i="1" dirty="0"/>
              <a:t>n</a:t>
            </a:r>
            <a:r>
              <a:rPr lang="en-US" altLang="en-US" dirty="0"/>
              <a:t> items  of </a:t>
            </a:r>
          </a:p>
          <a:p>
            <a:pPr lvl="1">
              <a:buFontTx/>
              <a:buNone/>
              <a:defRPr/>
            </a:pPr>
            <a:r>
              <a:rPr lang="en-US" altLang="en-US" sz="2400" dirty="0"/>
              <a:t>       </a:t>
            </a:r>
            <a:r>
              <a:rPr lang="en-US" altLang="en-US" sz="2400" dirty="0" smtClean="0"/>
              <a:t>Item	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1   </a:t>
            </a:r>
            <a:r>
              <a:rPr lang="en-US" altLang="en-US" sz="2400" dirty="0" smtClean="0"/>
              <a:t> </a:t>
            </a:r>
            <a:r>
              <a:rPr lang="en-US" altLang="en-US" sz="2400" i="1" dirty="0"/>
              <a:t>x</a:t>
            </a:r>
            <a:r>
              <a:rPr lang="en-US" altLang="en-US" sz="2400" baseline="-25000" dirty="0" smtClean="0"/>
              <a:t>2</a:t>
            </a:r>
            <a:r>
              <a:rPr lang="en-US" altLang="en-US" sz="2400" i="1" dirty="0" smtClean="0"/>
              <a:t>  </a:t>
            </a:r>
            <a:r>
              <a:rPr lang="en-US" altLang="en-US" sz="2400" i="1" dirty="0"/>
              <a:t>…  </a:t>
            </a:r>
            <a:r>
              <a:rPr lang="en-US" altLang="en-US" sz="2400" i="1" dirty="0" err="1" smtClean="0"/>
              <a:t>x</a:t>
            </a:r>
            <a:r>
              <a:rPr lang="en-US" altLang="en-US" sz="2400" i="1" baseline="-25000" dirty="0" err="1" smtClean="0"/>
              <a:t>n</a:t>
            </a:r>
            <a:endParaRPr lang="en-US" altLang="en-US" sz="2400" i="1" baseline="-25000" dirty="0" smtClean="0"/>
          </a:p>
          <a:p>
            <a:pPr lvl="1">
              <a:buFontTx/>
              <a:buNone/>
              <a:defRPr/>
            </a:pPr>
            <a:endParaRPr lang="en-US" altLang="en-US" sz="2400" i="1" baseline="-25000" dirty="0"/>
          </a:p>
          <a:p>
            <a:pPr lvl="1">
              <a:buNone/>
              <a:defRPr/>
            </a:pPr>
            <a:endParaRPr lang="en-US" altLang="en-US" sz="2400" i="1" baseline="-25000" dirty="0"/>
          </a:p>
          <a:p>
            <a:pPr lvl="1">
              <a:defRPr/>
            </a:pPr>
            <a:r>
              <a:rPr lang="en-US" altLang="en-US" sz="2400" i="1" dirty="0" smtClean="0">
                <a:latin typeface="+mj-lt"/>
              </a:rPr>
              <a:t>Since </a:t>
            </a:r>
            <a:r>
              <a:rPr lang="en-US" altLang="en-US" sz="2400" i="1" dirty="0">
                <a:latin typeface="+mj-lt"/>
              </a:rPr>
              <a:t>there are n items , so </a:t>
            </a:r>
            <a:r>
              <a:rPr lang="en-US" altLang="en-US" sz="2400" i="1" dirty="0" smtClean="0">
                <a:latin typeface="+mj-lt"/>
              </a:rPr>
              <a:t>2</a:t>
            </a:r>
            <a:r>
              <a:rPr lang="en-US" altLang="en-US" sz="2400" i="1" baseline="30000" dirty="0" smtClean="0">
                <a:latin typeface="+mj-lt"/>
              </a:rPr>
              <a:t>n</a:t>
            </a:r>
            <a:r>
              <a:rPr lang="en-US" altLang="en-US" sz="2400" i="1" dirty="0" smtClean="0">
                <a:latin typeface="+mj-lt"/>
              </a:rPr>
              <a:t> </a:t>
            </a:r>
            <a:r>
              <a:rPr lang="en-US" altLang="en-US" sz="2400" dirty="0" smtClean="0">
                <a:latin typeface="+mj-lt"/>
              </a:rPr>
              <a:t>possible  combinations.</a:t>
            </a:r>
          </a:p>
          <a:p>
            <a:pPr lvl="1">
              <a:defRPr/>
            </a:pPr>
            <a:r>
              <a:rPr lang="en-US" altLang="en-US" sz="2400" dirty="0" smtClean="0">
                <a:latin typeface="+mj-lt"/>
              </a:rPr>
              <a:t>We go through all possible combinations and finds the one with the most total value and with total weight less or equal </a:t>
            </a:r>
            <a:r>
              <a:rPr lang="en-US" altLang="en-US" sz="2400" b="1" i="1" dirty="0" smtClean="0">
                <a:latin typeface="+mj-lt"/>
              </a:rPr>
              <a:t>W</a:t>
            </a:r>
            <a:r>
              <a:rPr lang="en-US" altLang="en-US" sz="2400" dirty="0" smtClean="0">
                <a:latin typeface="+mj-lt"/>
              </a:rPr>
              <a:t>     </a:t>
            </a:r>
          </a:p>
          <a:p>
            <a:pPr lvl="1">
              <a:defRPr/>
            </a:pPr>
            <a:r>
              <a:rPr lang="en-US" altLang="en-US" sz="2400" dirty="0" smtClean="0">
                <a:latin typeface="+mj-lt"/>
              </a:rPr>
              <a:t>Running time will be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n</a:t>
            </a:r>
            <a:r>
              <a:rPr lang="en-US" altLang="en-US" sz="2400" dirty="0" smtClean="0">
                <a:latin typeface="+mj-lt"/>
              </a:rPr>
              <a:t>              </a:t>
            </a:r>
            <a:endParaRPr lang="en-US" altLang="en-US" sz="2400" dirty="0">
              <a:latin typeface="+mj-lt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250434" y="2810173"/>
            <a:ext cx="2488182" cy="2923877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1">
              <a:buFontTx/>
              <a:buNone/>
              <a:defRPr/>
            </a:pPr>
            <a:r>
              <a:rPr lang="en-US" altLang="en-US" sz="2400" i="1" dirty="0"/>
              <a:t>x</a:t>
            </a:r>
            <a:r>
              <a:rPr lang="en-US" altLang="en-US" sz="2400" baseline="-25000" dirty="0"/>
              <a:t>1   </a:t>
            </a:r>
            <a:r>
              <a:rPr lang="en-US" altLang="en-US" sz="2400" dirty="0"/>
              <a:t>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 </a:t>
            </a:r>
            <a:r>
              <a:rPr lang="en-US" altLang="en-US" sz="2400" i="1" dirty="0" smtClean="0"/>
              <a:t>  x</a:t>
            </a:r>
            <a:r>
              <a:rPr lang="en-US" altLang="en-US" sz="2400" baseline="-25000" dirty="0" smtClean="0"/>
              <a:t>3   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4</a:t>
            </a:r>
          </a:p>
          <a:p>
            <a:pPr lvl="1">
              <a:buFontTx/>
              <a:buNone/>
              <a:defRPr/>
            </a:pPr>
            <a:r>
              <a:rPr lang="en-US" altLang="en-US" sz="2400" i="1" baseline="-25000" dirty="0" smtClean="0"/>
              <a:t>0         0      0       1</a:t>
            </a:r>
          </a:p>
          <a:p>
            <a:pPr lvl="1">
              <a:buFontTx/>
              <a:buNone/>
              <a:defRPr/>
            </a:pPr>
            <a:r>
              <a:rPr lang="en-US" altLang="en-US" sz="2400" i="1" baseline="-25000" dirty="0" smtClean="0"/>
              <a:t>0         0      1       0</a:t>
            </a:r>
          </a:p>
          <a:p>
            <a:pPr lvl="1">
              <a:buFontTx/>
              <a:buNone/>
              <a:defRPr/>
            </a:pPr>
            <a:r>
              <a:rPr lang="en-US" altLang="en-US" sz="2400" i="1" baseline="-25000" dirty="0" smtClean="0"/>
              <a:t>0        1       0       0</a:t>
            </a:r>
          </a:p>
          <a:p>
            <a:pPr lvl="1">
              <a:defRPr/>
            </a:pPr>
            <a:r>
              <a:rPr lang="en-US" altLang="en-US" sz="2400" i="1" baseline="-25000" dirty="0" smtClean="0"/>
              <a:t>1        0        0      0</a:t>
            </a:r>
          </a:p>
          <a:p>
            <a:pPr lvl="1">
              <a:defRPr/>
            </a:pPr>
            <a:r>
              <a:rPr lang="en-US" altLang="en-US" sz="2400" i="1" baseline="-25000" dirty="0" smtClean="0"/>
              <a:t>...</a:t>
            </a:r>
          </a:p>
          <a:p>
            <a:pPr lvl="1">
              <a:defRPr/>
            </a:pPr>
            <a:r>
              <a:rPr lang="en-US" altLang="en-US" sz="2400" i="1" baseline="-25000" dirty="0" smtClean="0"/>
              <a:t>…</a:t>
            </a:r>
          </a:p>
          <a:p>
            <a:pPr lvl="1">
              <a:defRPr/>
            </a:pPr>
            <a:r>
              <a:rPr lang="en-US" altLang="en-US" sz="2400" i="1" baseline="-25000" dirty="0" smtClean="0"/>
              <a:t>…</a:t>
            </a:r>
          </a:p>
          <a:p>
            <a:pPr lvl="1">
              <a:defRPr/>
            </a:pPr>
            <a:r>
              <a:rPr lang="en-US" altLang="en-US" sz="2400" i="1" baseline="-25000" dirty="0" smtClean="0"/>
              <a:t>1        1        1     1</a:t>
            </a:r>
          </a:p>
          <a:p>
            <a:pPr lvl="1">
              <a:defRPr/>
            </a:pPr>
            <a:endParaRPr lang="en-US" altLang="en-US" sz="2400" i="1" baseline="-25000" dirty="0" smtClean="0"/>
          </a:p>
          <a:p>
            <a:pPr lvl="1">
              <a:defRPr/>
            </a:pPr>
            <a:r>
              <a:rPr lang="en-US" altLang="en-US" sz="2400" i="1" baseline="-25000" dirty="0" smtClean="0"/>
              <a:t>2</a:t>
            </a:r>
            <a:r>
              <a:rPr lang="en-US" altLang="en-US" sz="2400" i="1" baseline="30000" dirty="0" smtClean="0"/>
              <a:t>4</a:t>
            </a:r>
            <a:r>
              <a:rPr lang="en-US" altLang="en-US" sz="2400" i="1" baseline="-25000" dirty="0" smtClean="0"/>
              <a:t>=16</a:t>
            </a:r>
            <a:endParaRPr lang="en-US" alt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4868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D36D664-EE44-4DE0-B666-11F1F850D48A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6163DC8B-92E3-4BD3-9017-A7F839D5A0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85"/>
            <a:ext cx="8738616" cy="74441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dirty="0"/>
              <a:t>Knapsack </a:t>
            </a:r>
            <a:r>
              <a:rPr lang="en-US" altLang="en-US" sz="3600" b="1" dirty="0" smtClean="0"/>
              <a:t>Problem</a:t>
            </a:r>
            <a:endParaRPr lang="en-US" altLang="en-US" sz="3600" b="1" dirty="0"/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818DDDD9-E946-4442-9889-6A0B535312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4" y="1938337"/>
            <a:ext cx="8538392" cy="31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088056"/>
              </p:ext>
            </p:extLst>
          </p:nvPr>
        </p:nvGraphicFramePr>
        <p:xfrm>
          <a:off x="381000" y="2743200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19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646252"/>
              </p:ext>
            </p:extLst>
          </p:nvPr>
        </p:nvGraphicFramePr>
        <p:xfrm>
          <a:off x="266945" y="1053449"/>
          <a:ext cx="8380415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3 </a:t>
                      </a:r>
                      <a:r>
                        <a:rPr kumimoji="0" lang="en-US" altLang="en-US" dirty="0" smtClean="0"/>
                        <a:t>= 3,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3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 smtClean="0"/>
                        <a:t>w</a:t>
                      </a:r>
                      <a:r>
                        <a:rPr lang="en-US" altLang="en-US" baseline="-25000" dirty="0" smtClean="0"/>
                        <a:t>4 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i="1" dirty="0" smtClean="0"/>
                        <a:t>v</a:t>
                      </a:r>
                      <a:r>
                        <a:rPr lang="en-US" altLang="en-US" sz="2000" baseline="-25000" dirty="0" smtClean="0"/>
                        <a:t>4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10200" y="56446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217876" y="5715000"/>
            <a:ext cx="609600" cy="521208"/>
          </a:xfrm>
        </p:spPr>
        <p:txBody>
          <a:bodyPr/>
          <a:lstStyle/>
          <a:p>
            <a:fld id="{D46B8EC2-79DC-4D91-A125-9987AE897EFA}" type="slidenum">
              <a:rPr lang="en-US" smtClean="0">
                <a:solidFill>
                  <a:schemeClr val="tx1"/>
                </a:solidFill>
              </a:r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7298" y="3417044"/>
            <a:ext cx="867190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We can find the composition of </a:t>
            </a:r>
            <a:r>
              <a:rPr lang="en-US" dirty="0" smtClean="0">
                <a:latin typeface="TimesTen-Roman"/>
              </a:rPr>
              <a:t>an optimal </a:t>
            </a:r>
            <a:r>
              <a:rPr lang="en-US" dirty="0">
                <a:latin typeface="TimesTen-Roman"/>
              </a:rPr>
              <a:t>subset by </a:t>
            </a:r>
            <a:r>
              <a:rPr lang="en-US" dirty="0" smtClean="0">
                <a:latin typeface="TimesTen-Roman"/>
              </a:rPr>
              <a:t>backtracking </a:t>
            </a:r>
            <a:r>
              <a:rPr lang="en-US" dirty="0">
                <a:latin typeface="TimesTen-Roman"/>
              </a:rPr>
              <a:t>the computations of this entry in the table</a:t>
            </a:r>
            <a:r>
              <a:rPr lang="en-US" dirty="0" smtClean="0">
                <a:latin typeface="TimesTen-Roman"/>
              </a:rPr>
              <a:t>.</a:t>
            </a:r>
          </a:p>
          <a:p>
            <a:r>
              <a:rPr lang="en-US" dirty="0" smtClean="0">
                <a:latin typeface="TimesTen-Roman"/>
              </a:rPr>
              <a:t> Since </a:t>
            </a:r>
            <a:r>
              <a:rPr lang="en-US" b="1" i="1" dirty="0" smtClean="0">
                <a:solidFill>
                  <a:srgbClr val="FF0000"/>
                </a:solidFill>
                <a:latin typeface="MTMI"/>
              </a:rPr>
              <a:t>F(</a:t>
            </a:r>
            <a:r>
              <a:rPr lang="en-US" b="1" dirty="0" smtClean="0">
                <a:solidFill>
                  <a:srgbClr val="FF0000"/>
                </a:solidFill>
                <a:latin typeface="TimesTen-Roman"/>
              </a:rPr>
              <a:t>4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5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) &gt; F(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3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5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), </a:t>
            </a:r>
            <a:r>
              <a:rPr lang="en-US" dirty="0">
                <a:latin typeface="TimesTen-Roman"/>
              </a:rPr>
              <a:t>item 4 has to be included in an optimal solution along with </a:t>
            </a:r>
            <a:r>
              <a:rPr lang="en-US" dirty="0" smtClean="0">
                <a:latin typeface="TimesTen-Roman"/>
              </a:rPr>
              <a:t>an optimal </a:t>
            </a:r>
            <a:r>
              <a:rPr lang="en-US" dirty="0">
                <a:latin typeface="TimesTen-Roman"/>
              </a:rPr>
              <a:t>subset for filling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Ten-Roman"/>
              </a:rPr>
              <a:t>5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TSYN"/>
              </a:rPr>
              <a:t>−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Ten-Roman"/>
              </a:rPr>
              <a:t>2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TSYN"/>
              </a:rPr>
              <a:t>=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Ten-Roman"/>
              </a:rPr>
              <a:t>3 </a:t>
            </a:r>
            <a:r>
              <a:rPr lang="en-US" dirty="0">
                <a:latin typeface="TimesTen-Roman"/>
              </a:rPr>
              <a:t>remaining units of the knapsack capacity</a:t>
            </a:r>
            <a:r>
              <a:rPr lang="en-US" dirty="0" smtClean="0">
                <a:latin typeface="TimesTen-Roman"/>
              </a:rPr>
              <a:t>.</a:t>
            </a:r>
          </a:p>
          <a:p>
            <a:r>
              <a:rPr lang="en-US" dirty="0" smtClean="0">
                <a:latin typeface="TimesTen-Roman"/>
              </a:rPr>
              <a:t>The value </a:t>
            </a:r>
            <a:r>
              <a:rPr lang="en-US" dirty="0">
                <a:latin typeface="TimesTen-Roman"/>
              </a:rPr>
              <a:t>of the latter is </a:t>
            </a:r>
            <a:r>
              <a:rPr lang="en-US" i="1" dirty="0">
                <a:latin typeface="MTMI"/>
              </a:rPr>
              <a:t>F(</a:t>
            </a:r>
            <a:r>
              <a:rPr lang="en-US" dirty="0">
                <a:latin typeface="TimesTen-Roman"/>
              </a:rPr>
              <a:t>3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Ten-Roman"/>
              </a:rPr>
              <a:t>3</a:t>
            </a:r>
            <a:r>
              <a:rPr lang="en-US" i="1" dirty="0">
                <a:latin typeface="MTMI"/>
              </a:rPr>
              <a:t>). </a:t>
            </a:r>
            <a:endParaRPr lang="en-US" i="1" dirty="0" smtClean="0">
              <a:latin typeface="MTMI"/>
            </a:endParaRPr>
          </a:p>
          <a:p>
            <a:r>
              <a:rPr lang="en-US" dirty="0" smtClean="0">
                <a:latin typeface="TimesTen-Roman"/>
              </a:rPr>
              <a:t>Since 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F(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3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3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MTSYN"/>
              </a:rPr>
              <a:t>= 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F(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2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3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), </a:t>
            </a:r>
            <a:r>
              <a:rPr lang="en-US" dirty="0">
                <a:latin typeface="TimesTen-Roman"/>
              </a:rPr>
              <a:t>item 3 need not be in </a:t>
            </a:r>
            <a:r>
              <a:rPr lang="en-US" dirty="0" smtClean="0">
                <a:latin typeface="TimesTen-Roman"/>
              </a:rPr>
              <a:t>an optimal </a:t>
            </a:r>
            <a:r>
              <a:rPr lang="en-US" dirty="0">
                <a:latin typeface="TimesTen-Roman"/>
              </a:rPr>
              <a:t>subset. </a:t>
            </a:r>
            <a:endParaRPr lang="en-US" dirty="0" smtClean="0">
              <a:latin typeface="TimesTen-Roman"/>
            </a:endParaRPr>
          </a:p>
          <a:p>
            <a:r>
              <a:rPr lang="en-US" dirty="0" smtClean="0">
                <a:latin typeface="TimesTen-Roman"/>
              </a:rPr>
              <a:t>Since 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F(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2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3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) &gt; F(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1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3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), </a:t>
            </a:r>
            <a:r>
              <a:rPr lang="en-US" dirty="0">
                <a:latin typeface="TimesTen-Roman"/>
              </a:rPr>
              <a:t>item 2 is a part of an optimal selection,</a:t>
            </a:r>
          </a:p>
          <a:p>
            <a:r>
              <a:rPr lang="en-US" dirty="0">
                <a:latin typeface="TimesTen-Roman"/>
              </a:rPr>
              <a:t>which leaves element </a:t>
            </a:r>
            <a:r>
              <a:rPr lang="en-US" i="1" dirty="0">
                <a:latin typeface="MTMI"/>
              </a:rPr>
              <a:t>F(</a:t>
            </a:r>
            <a:r>
              <a:rPr lang="en-US" dirty="0">
                <a:latin typeface="TimesTen-Roman"/>
              </a:rPr>
              <a:t>1</a:t>
            </a:r>
            <a:r>
              <a:rPr lang="en-US" i="1" dirty="0">
                <a:latin typeface="MTMI"/>
              </a:rPr>
              <a:t>, </a:t>
            </a:r>
            <a:r>
              <a:rPr lang="en-US" dirty="0">
                <a:latin typeface="TimesTen-Roman"/>
              </a:rPr>
              <a:t>3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Ten-Roman"/>
              </a:rPr>
              <a:t>1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TimesTen-Roman"/>
              </a:rPr>
              <a:t>to specify its remaining composition. </a:t>
            </a:r>
            <a:endParaRPr lang="en-US" dirty="0" smtClean="0">
              <a:latin typeface="TimesTen-Roman"/>
            </a:endParaRPr>
          </a:p>
          <a:p>
            <a:r>
              <a:rPr lang="en-US" dirty="0" smtClean="0">
                <a:latin typeface="TimesTen-Roman"/>
              </a:rPr>
              <a:t>Similarly</a:t>
            </a:r>
            <a:r>
              <a:rPr lang="en-US" dirty="0">
                <a:latin typeface="TimesTen-Roman"/>
              </a:rPr>
              <a:t>,</a:t>
            </a:r>
          </a:p>
          <a:p>
            <a:r>
              <a:rPr lang="en-US" dirty="0">
                <a:latin typeface="TimesTen-Roman"/>
              </a:rPr>
              <a:t>since 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F(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1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2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) &gt; F(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0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2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), </a:t>
            </a:r>
            <a:r>
              <a:rPr lang="en-US" dirty="0">
                <a:latin typeface="TimesTen-Roman"/>
              </a:rPr>
              <a:t>item 1 is the final part of the optimal solution </a:t>
            </a:r>
            <a:endParaRPr lang="en-US" dirty="0" smtClean="0">
              <a:latin typeface="TimesTen-Roman"/>
            </a:endParaRPr>
          </a:p>
          <a:p>
            <a:r>
              <a:rPr lang="en-US" sz="2800" dirty="0" smtClean="0">
                <a:solidFill>
                  <a:srgbClr val="008000"/>
                </a:solidFill>
                <a:latin typeface="TimesTen-Roman"/>
              </a:rPr>
              <a:t>{</a:t>
            </a:r>
            <a:r>
              <a:rPr lang="en-US" sz="2800" dirty="0">
                <a:solidFill>
                  <a:srgbClr val="008000"/>
                </a:solidFill>
                <a:latin typeface="TimesTen-Roman"/>
              </a:rPr>
              <a:t>item 1</a:t>
            </a:r>
            <a:r>
              <a:rPr lang="en-US" sz="2800" dirty="0" smtClean="0">
                <a:solidFill>
                  <a:srgbClr val="008000"/>
                </a:solidFill>
                <a:latin typeface="TimesTen-Roman"/>
              </a:rPr>
              <a:t>, item </a:t>
            </a:r>
            <a:r>
              <a:rPr lang="en-US" sz="2800" dirty="0">
                <a:solidFill>
                  <a:srgbClr val="008000"/>
                </a:solidFill>
                <a:latin typeface="TimesTen-Roman"/>
              </a:rPr>
              <a:t>2, item 4}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D36D664-EE44-4DE0-B666-11F1F850D48A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6163DC8B-92E3-4BD3-9017-A7F839D5A0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85"/>
            <a:ext cx="8738616" cy="74441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dirty="0"/>
              <a:t>Knapsack </a:t>
            </a:r>
            <a:r>
              <a:rPr lang="en-US" altLang="en-US" sz="3600" b="1" dirty="0" smtClean="0"/>
              <a:t>Problem</a:t>
            </a:r>
            <a:endParaRPr lang="en-US" altLang="en-US" sz="3600" b="1" dirty="0"/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818DDDD9-E946-4442-9889-6A0B535312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43254" y="1055077"/>
            <a:ext cx="84953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efficiency and space efficiency of this algorithm are both in </a:t>
            </a:r>
            <a:r>
              <a:rPr lang="az-Cyrl-A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Ѳ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needed to find the composition of an optimal solution is in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 b="1">
                <a:solidFill>
                  <a:srgbClr val="FFFF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Char char="•"/>
              <a:defRPr kumimoji="1" sz="2000" b="1">
                <a:solidFill>
                  <a:srgbClr val="FFFF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Char char="–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D36D664-EE44-4DE0-B666-11F1F850D48A}" type="slidenum">
              <a:rPr kumimoji="0" lang="en-US" altLang="en-US" sz="1400" b="0" smtClean="0">
                <a:solidFill>
                  <a:schemeClr val="tx1"/>
                </a:solidFill>
                <a:latin typeface="Arial Narrow" panose="020B060602020203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en-US" sz="1400" b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6163DC8B-92E3-4BD3-9017-A7F839D5A0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585"/>
            <a:ext cx="8738616" cy="74441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dirty="0"/>
              <a:t>Knapsack </a:t>
            </a:r>
            <a:r>
              <a:rPr lang="en-US" altLang="en-US" sz="3600" b="1" dirty="0" smtClean="0"/>
              <a:t>Problem</a:t>
            </a:r>
            <a:endParaRPr lang="en-US" alt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243254" y="1055077"/>
            <a:ext cx="45573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#8 (Dynamic Programming)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(8.2)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# 292 – 297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Design and Analysis of Algorithms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3rd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dirty="0" err="1"/>
              <a:t>Anany</a:t>
            </a:r>
            <a:r>
              <a:rPr lang="en-US" sz="2800" dirty="0"/>
              <a:t> Levitin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0"/>
            <a:ext cx="38576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130" y="102150"/>
            <a:ext cx="7467600" cy="4237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Knapsack Problem by DP (example)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32130" y="637389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667149"/>
              </p:ext>
            </p:extLst>
          </p:nvPr>
        </p:nvGraphicFramePr>
        <p:xfrm>
          <a:off x="358201" y="2973771"/>
          <a:ext cx="83804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48408" y="2332117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476" y="798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50243"/>
              </p:ext>
            </p:extLst>
          </p:nvPr>
        </p:nvGraphicFramePr>
        <p:xfrm>
          <a:off x="375786" y="3124200"/>
          <a:ext cx="8380415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38186" y="2409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860"/>
            <a:ext cx="7467600" cy="52338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Knapsack Problem by DP (example)</a:t>
            </a:r>
          </a:p>
        </p:txBody>
      </p:sp>
    </p:spTree>
    <p:extLst>
      <p:ext uri="{BB962C8B-B14F-4D97-AF65-F5344CB8AC3E}">
        <p14:creationId xmlns:p14="http://schemas.microsoft.com/office/powerpoint/2010/main" val="10417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299" y="23446"/>
            <a:ext cx="7467600" cy="39357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/>
              <a:t>Knapsack Problem by DP (example)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964379"/>
              </p:ext>
            </p:extLst>
          </p:nvPr>
        </p:nvGraphicFramePr>
        <p:xfrm>
          <a:off x="381000" y="2743200"/>
          <a:ext cx="8380415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2807" y="5665177"/>
            <a:ext cx="8053808" cy="461665"/>
          </a:xfrm>
          <a:prstGeom prst="rect">
            <a:avLst/>
          </a:prstGeom>
          <a:solidFill>
            <a:srgbClr val="CEF6AA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Only Item#1 is picked, having weight=2, value=12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2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680155"/>
              </p:ext>
            </p:extLst>
          </p:nvPr>
        </p:nvGraphicFramePr>
        <p:xfrm>
          <a:off x="381000" y="2743200"/>
          <a:ext cx="8380415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2807" y="5665177"/>
            <a:ext cx="728917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Item#2 is picked, having weight=1, value=10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1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225431"/>
              </p:ext>
            </p:extLst>
          </p:nvPr>
        </p:nvGraphicFramePr>
        <p:xfrm>
          <a:off x="381000" y="2743200"/>
          <a:ext cx="8380415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2807" y="5665177"/>
            <a:ext cx="728917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Item#1 is picked, having weight=2, value=12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5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A0D89135-7A65-4658-A987-6A87747610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690" y="417022"/>
            <a:ext cx="6781800" cy="205740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Example:  Knapsack of capacity </a:t>
            </a:r>
            <a:r>
              <a:rPr lang="en-US" altLang="en-US" i="1" dirty="0"/>
              <a:t>W </a:t>
            </a:r>
            <a:r>
              <a:rPr lang="en-US" altLang="en-US" dirty="0"/>
              <a:t>= 5</a:t>
            </a:r>
            <a:endParaRPr lang="en-US" altLang="en-US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u="sng" dirty="0"/>
              <a:t>item      weight      value             </a:t>
            </a:r>
            <a:endParaRPr lang="en-US" altLang="en-US" i="1" u="sng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1             2             $12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2             1             $10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3             3             $20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4             2             $</a:t>
            </a:r>
            <a:r>
              <a:rPr lang="en-US" altLang="en-US" dirty="0" smtClean="0"/>
              <a:t>15</a:t>
            </a:r>
            <a:endParaRPr lang="en-US" alt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490127"/>
              </p:ext>
            </p:extLst>
          </p:nvPr>
        </p:nvGraphicFramePr>
        <p:xfrm>
          <a:off x="381000" y="2743200"/>
          <a:ext cx="8380415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3">
                  <a:extLst>
                    <a:ext uri="{9D8B030D-6E8A-4147-A177-3AD203B41FA5}">
                      <a16:colId xmlns:a16="http://schemas.microsoft.com/office/drawing/2014/main" val="407756699"/>
                    </a:ext>
                  </a:extLst>
                </a:gridCol>
                <a:gridCol w="322977">
                  <a:extLst>
                    <a:ext uri="{9D8B030D-6E8A-4147-A177-3AD203B41FA5}">
                      <a16:colId xmlns:a16="http://schemas.microsoft.com/office/drawing/2014/main" val="1396698258"/>
                    </a:ext>
                  </a:extLst>
                </a:gridCol>
                <a:gridCol w="932855">
                  <a:extLst>
                    <a:ext uri="{9D8B030D-6E8A-4147-A177-3AD203B41FA5}">
                      <a16:colId xmlns:a16="http://schemas.microsoft.com/office/drawing/2014/main" val="3727349464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628466055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700655419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1385635510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341358621"/>
                    </a:ext>
                  </a:extLst>
                </a:gridCol>
                <a:gridCol w="1047552">
                  <a:extLst>
                    <a:ext uri="{9D8B030D-6E8A-4147-A177-3AD203B41FA5}">
                      <a16:colId xmlns:a16="http://schemas.microsoft.com/office/drawing/2014/main" val="28558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1 </a:t>
                      </a:r>
                      <a:r>
                        <a:rPr kumimoji="0" lang="en-US" altLang="en-US" dirty="0" smtClean="0"/>
                        <a:t>= 2,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1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w</a:t>
                      </a:r>
                      <a:r>
                        <a:rPr lang="en-US" altLang="en-US" baseline="-25000" dirty="0" smtClean="0"/>
                        <a:t>2 </a:t>
                      </a:r>
                      <a:r>
                        <a:rPr kumimoji="0" lang="en-US" altLang="en-US" dirty="0" smtClean="0"/>
                        <a:t>= 1, </a:t>
                      </a:r>
                      <a:r>
                        <a:rPr lang="en-US" altLang="en-US" sz="2000" dirty="0" smtClean="0"/>
                        <a:t>v</a:t>
                      </a:r>
                      <a:r>
                        <a:rPr lang="en-US" altLang="en-US" sz="2000" baseline="-25000" dirty="0" smtClean="0"/>
                        <a:t>2</a:t>
                      </a:r>
                      <a:r>
                        <a:rPr kumimoji="0" lang="en-US" altLang="en-US" sz="2000" dirty="0" smtClean="0"/>
                        <a:t>=</a:t>
                      </a:r>
                      <a:r>
                        <a:rPr lang="en-US" altLang="en-US" sz="2000" baseline="-25000" dirty="0" smtClean="0"/>
                        <a:t> </a:t>
                      </a:r>
                      <a:r>
                        <a:rPr kumimoji="0" lang="en-US" alt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557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028891"/>
            <a:ext cx="12009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capacity </a:t>
            </a:r>
            <a:r>
              <a:rPr lang="en-US" altLang="en-US" i="1" dirty="0"/>
              <a:t>j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6B8EC2-79DC-4D91-A125-9987AE897EFA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2807" y="5665177"/>
            <a:ext cx="531427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Item#1 &amp; 2 both are picked, </a:t>
            </a:r>
          </a:p>
          <a:p>
            <a:r>
              <a:rPr lang="en-US" sz="2400" b="1" dirty="0" smtClean="0"/>
              <a:t>having weight=2+1, value=12+10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843F2B8-FD88-459C-B871-A7531F67953E}"/>
              </a:ext>
            </a:extLst>
          </p:cNvPr>
          <p:cNvSpPr txBox="1">
            <a:spLocks noChangeArrowheads="1"/>
          </p:cNvSpPr>
          <p:nvPr/>
        </p:nvSpPr>
        <p:spPr>
          <a:xfrm>
            <a:off x="167299" y="23446"/>
            <a:ext cx="7467600" cy="3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smtClean="0"/>
              <a:t>Knapsack Problem by DP (example)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75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2136</TotalTime>
  <Words>3219</Words>
  <Application>Microsoft Office PowerPoint</Application>
  <PresentationFormat>On-screen Show (4:3)</PresentationFormat>
  <Paragraphs>1369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 Narrow</vt:lpstr>
      <vt:lpstr>Calibri</vt:lpstr>
      <vt:lpstr>Century Schoolbook</vt:lpstr>
      <vt:lpstr>Monotype Sorts</vt:lpstr>
      <vt:lpstr>MTMI</vt:lpstr>
      <vt:lpstr>MTSYN</vt:lpstr>
      <vt:lpstr>Times New Roman</vt:lpstr>
      <vt:lpstr>TimesTen-Roman</vt:lpstr>
      <vt:lpstr>Wingdings</vt:lpstr>
      <vt:lpstr>Wingdings 2</vt:lpstr>
      <vt:lpstr>Oriel</vt:lpstr>
      <vt:lpstr>Dynamic Programming</vt:lpstr>
      <vt:lpstr>Knapsack Problem</vt:lpstr>
      <vt:lpstr>Knapsack Problem (Brute Force)</vt:lpstr>
      <vt:lpstr>Knapsack Problem by DP (example)</vt:lpstr>
      <vt:lpstr>Knapsack Problem by DP (example)</vt:lpstr>
      <vt:lpstr>Knapsack Problem by DP (example)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Knapsack Problem</vt:lpstr>
      <vt:lpstr>Knapsack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Knapsack Problem</vt:lpstr>
      <vt:lpstr>Knapsack Problem</vt:lpstr>
      <vt:lpstr>PowerPoint Presentation</vt:lpstr>
      <vt:lpstr>PowerPoint Presentation</vt:lpstr>
      <vt:lpstr>Knapsack Problem</vt:lpstr>
      <vt:lpstr>Knapsack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admin</dc:creator>
  <cp:lastModifiedBy>Windows User</cp:lastModifiedBy>
  <cp:revision>160</cp:revision>
  <dcterms:created xsi:type="dcterms:W3CDTF">2020-04-05T17:03:17Z</dcterms:created>
  <dcterms:modified xsi:type="dcterms:W3CDTF">2022-11-23T06:00:19Z</dcterms:modified>
</cp:coreProperties>
</file>