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01"/>
  </p:notesMasterIdLst>
  <p:sldIdLst>
    <p:sldId id="256" r:id="rId2"/>
    <p:sldId id="296" r:id="rId3"/>
    <p:sldId id="297" r:id="rId4"/>
    <p:sldId id="298" r:id="rId5"/>
    <p:sldId id="260" r:id="rId6"/>
    <p:sldId id="261" r:id="rId7"/>
    <p:sldId id="262" r:id="rId8"/>
    <p:sldId id="263" r:id="rId9"/>
    <p:sldId id="291" r:id="rId10"/>
    <p:sldId id="294" r:id="rId11"/>
    <p:sldId id="295" r:id="rId12"/>
    <p:sldId id="314" r:id="rId13"/>
    <p:sldId id="315" r:id="rId14"/>
    <p:sldId id="316" r:id="rId15"/>
    <p:sldId id="317" r:id="rId16"/>
    <p:sldId id="318" r:id="rId17"/>
    <p:sldId id="319" r:id="rId18"/>
    <p:sldId id="320" r:id="rId19"/>
    <p:sldId id="307" r:id="rId20"/>
    <p:sldId id="308" r:id="rId21"/>
    <p:sldId id="309" r:id="rId22"/>
    <p:sldId id="310" r:id="rId23"/>
    <p:sldId id="311" r:id="rId24"/>
    <p:sldId id="312" r:id="rId25"/>
    <p:sldId id="313" r:id="rId26"/>
    <p:sldId id="303" r:id="rId27"/>
    <p:sldId id="267" r:id="rId28"/>
    <p:sldId id="268" r:id="rId29"/>
    <p:sldId id="269" r:id="rId30"/>
    <p:sldId id="306" r:id="rId31"/>
    <p:sldId id="274" r:id="rId32"/>
    <p:sldId id="275" r:id="rId33"/>
    <p:sldId id="276" r:id="rId34"/>
    <p:sldId id="277" r:id="rId35"/>
    <p:sldId id="278" r:id="rId36"/>
    <p:sldId id="279" r:id="rId37"/>
    <p:sldId id="280" r:id="rId38"/>
    <p:sldId id="281" r:id="rId39"/>
    <p:sldId id="282" r:id="rId40"/>
    <p:sldId id="283" r:id="rId41"/>
    <p:sldId id="284" r:id="rId42"/>
    <p:sldId id="285" r:id="rId43"/>
    <p:sldId id="379" r:id="rId44"/>
    <p:sldId id="323" r:id="rId45"/>
    <p:sldId id="329" r:id="rId46"/>
    <p:sldId id="330" r:id="rId47"/>
    <p:sldId id="324" r:id="rId48"/>
    <p:sldId id="331" r:id="rId49"/>
    <p:sldId id="333" r:id="rId50"/>
    <p:sldId id="332" r:id="rId51"/>
    <p:sldId id="334" r:id="rId52"/>
    <p:sldId id="336" r:id="rId53"/>
    <p:sldId id="341" r:id="rId54"/>
    <p:sldId id="340" r:id="rId55"/>
    <p:sldId id="339" r:id="rId56"/>
    <p:sldId id="338" r:id="rId57"/>
    <p:sldId id="337" r:id="rId58"/>
    <p:sldId id="343" r:id="rId59"/>
    <p:sldId id="342" r:id="rId60"/>
    <p:sldId id="344" r:id="rId61"/>
    <p:sldId id="345" r:id="rId62"/>
    <p:sldId id="346" r:id="rId63"/>
    <p:sldId id="347" r:id="rId64"/>
    <p:sldId id="348" r:id="rId65"/>
    <p:sldId id="349" r:id="rId66"/>
    <p:sldId id="351" r:id="rId67"/>
    <p:sldId id="350" r:id="rId68"/>
    <p:sldId id="352" r:id="rId69"/>
    <p:sldId id="353" r:id="rId70"/>
    <p:sldId id="355" r:id="rId71"/>
    <p:sldId id="356" r:id="rId72"/>
    <p:sldId id="357" r:id="rId73"/>
    <p:sldId id="358" r:id="rId74"/>
    <p:sldId id="359" r:id="rId75"/>
    <p:sldId id="360" r:id="rId76"/>
    <p:sldId id="361" r:id="rId77"/>
    <p:sldId id="362" r:id="rId78"/>
    <p:sldId id="363" r:id="rId79"/>
    <p:sldId id="364" r:id="rId80"/>
    <p:sldId id="365" r:id="rId81"/>
    <p:sldId id="366" r:id="rId82"/>
    <p:sldId id="367" r:id="rId83"/>
    <p:sldId id="368" r:id="rId84"/>
    <p:sldId id="369" r:id="rId85"/>
    <p:sldId id="370" r:id="rId86"/>
    <p:sldId id="371" r:id="rId87"/>
    <p:sldId id="372" r:id="rId88"/>
    <p:sldId id="373" r:id="rId89"/>
    <p:sldId id="374" r:id="rId90"/>
    <p:sldId id="375" r:id="rId91"/>
    <p:sldId id="286" r:id="rId92"/>
    <p:sldId id="287" r:id="rId93"/>
    <p:sldId id="377" r:id="rId94"/>
    <p:sldId id="378" r:id="rId95"/>
    <p:sldId id="376" r:id="rId96"/>
    <p:sldId id="288" r:id="rId97"/>
    <p:sldId id="289" r:id="rId98"/>
    <p:sldId id="381" r:id="rId99"/>
    <p:sldId id="321" r:id="rId10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5311" autoAdjust="0"/>
  </p:normalViewPr>
  <p:slideViewPr>
    <p:cSldViewPr>
      <p:cViewPr varScale="1">
        <p:scale>
          <a:sx n="55" d="100"/>
          <a:sy n="55" d="100"/>
        </p:scale>
        <p:origin x="183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presProps" Target="pres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FEA30D-F538-4EBD-912F-1808A0DA29DF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331714-DE9E-4352-A7E7-33E74F8D4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002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previous dynamic-programming algorithms we have examined—for rod cutting and matrix-chain multiplication—we ruled out no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subproblems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due to conditions in the problem. Finding an LCS is not the only dynamic-programming algorithm that rules out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subproblems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based on conditions in the problem.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31714-DE9E-4352-A7E7-33E74F8D4C7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8190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previous dynamic-programming algorithms we have examined—for rod cutting and matrix-chain multiplication—we ruled out no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subproblems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due to conditions in the problem. Finding an LCS is not the only dynamic-programming algorithm that rules out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subproblems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based on conditions in the problem.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31714-DE9E-4352-A7E7-33E74F8D4C7D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819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344DE6D3-6F92-4847-BD98-543358005EA9}" type="datetime1">
              <a:rPr lang="en-US" smtClean="0"/>
              <a:t>11/23/2022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D46B8EC2-79DC-4D91-A125-9987AE897EF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94A6C-C75B-46FB-ACD2-86C9CFBD4320}" type="datetime1">
              <a:rPr lang="en-US" smtClean="0"/>
              <a:t>11/23/2022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B8EC2-79DC-4D91-A125-9987AE897E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C839C-E941-4F8E-A062-7572F36B23DA}" type="datetime1">
              <a:rPr lang="en-US" smtClean="0"/>
              <a:t>11/23/2022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B8EC2-79DC-4D91-A125-9987AE897E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A58BF37A-6ECC-42D8-A5C3-51B7C00DF1B6}" type="datetime1">
              <a:rPr lang="en-US" smtClean="0"/>
              <a:t>11/23/2022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46B8EC2-79DC-4D91-A125-9987AE897EF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D3155721-DDAA-4376-9293-ECA18A447657}" type="datetime1">
              <a:rPr lang="en-US" smtClean="0"/>
              <a:t>11/23/2022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D46B8EC2-79DC-4D91-A125-9987AE897EF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CA1FF-C3B1-4D39-B43C-1789DFDBC936}" type="datetime1">
              <a:rPr lang="en-US" smtClean="0"/>
              <a:t>11/23/2022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B8EC2-79DC-4D91-A125-9987AE897EF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5932E-1011-4380-B703-45CC05B84844}" type="datetime1">
              <a:rPr lang="en-US" smtClean="0"/>
              <a:t>11/23/2022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B8EC2-79DC-4D91-A125-9987AE897EF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762A9F5-AD55-4863-8BBB-3F0619E05718}" type="datetime1">
              <a:rPr lang="en-US" smtClean="0"/>
              <a:t>11/23/2022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46B8EC2-79DC-4D91-A125-9987AE897EF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EA88E-FD21-41CE-9023-4EA799681F71}" type="datetime1">
              <a:rPr lang="en-US" smtClean="0"/>
              <a:t>11/23/2022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B8EC2-79DC-4D91-A125-9987AE897E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68A9F232-596F-4A84-AC31-306F3A6B5850}" type="datetime1">
              <a:rPr lang="en-US" smtClean="0"/>
              <a:t>11/23/2022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46B8EC2-79DC-4D91-A125-9987AE897EFA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7050FC3-209C-4069-956D-85DF02B1FA57}" type="datetime1">
              <a:rPr lang="en-US" smtClean="0"/>
              <a:t>11/23/2022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46B8EC2-79DC-4D91-A125-9987AE897EFA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3FFE188A-3128-4351-8B91-F903CD70F68A}" type="datetime1">
              <a:rPr lang="en-US" smtClean="0"/>
              <a:t>11/23/2022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D46B8EC2-79DC-4D91-A125-9987AE897EF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18" Type="http://schemas.openxmlformats.org/officeDocument/2006/relationships/image" Target="../media/image27.png"/><Relationship Id="rId26" Type="http://schemas.openxmlformats.org/officeDocument/2006/relationships/image" Target="../media/image35.png"/><Relationship Id="rId3" Type="http://schemas.openxmlformats.org/officeDocument/2006/relationships/image" Target="../media/image12.png"/><Relationship Id="rId21" Type="http://schemas.openxmlformats.org/officeDocument/2006/relationships/image" Target="../media/image30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5" Type="http://schemas.openxmlformats.org/officeDocument/2006/relationships/image" Target="../media/image34.png"/><Relationship Id="rId2" Type="http://schemas.openxmlformats.org/officeDocument/2006/relationships/image" Target="../media/image11.png"/><Relationship Id="rId16" Type="http://schemas.openxmlformats.org/officeDocument/2006/relationships/image" Target="../media/image25.png"/><Relationship Id="rId20" Type="http://schemas.openxmlformats.org/officeDocument/2006/relationships/image" Target="../media/image29.png"/><Relationship Id="rId29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24" Type="http://schemas.openxmlformats.org/officeDocument/2006/relationships/image" Target="../media/image33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23" Type="http://schemas.openxmlformats.org/officeDocument/2006/relationships/image" Target="../media/image32.png"/><Relationship Id="rId28" Type="http://schemas.openxmlformats.org/officeDocument/2006/relationships/image" Target="../media/image37.png"/><Relationship Id="rId10" Type="http://schemas.openxmlformats.org/officeDocument/2006/relationships/image" Target="../media/image19.png"/><Relationship Id="rId19" Type="http://schemas.openxmlformats.org/officeDocument/2006/relationships/image" Target="../media/image28.png"/><Relationship Id="rId31" Type="http://schemas.openxmlformats.org/officeDocument/2006/relationships/image" Target="../media/image40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Relationship Id="rId22" Type="http://schemas.openxmlformats.org/officeDocument/2006/relationships/image" Target="../media/image31.png"/><Relationship Id="rId27" Type="http://schemas.openxmlformats.org/officeDocument/2006/relationships/image" Target="../media/image36.png"/><Relationship Id="rId30" Type="http://schemas.openxmlformats.org/officeDocument/2006/relationships/image" Target="../media/image39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18" Type="http://schemas.openxmlformats.org/officeDocument/2006/relationships/image" Target="../media/image27.png"/><Relationship Id="rId26" Type="http://schemas.openxmlformats.org/officeDocument/2006/relationships/image" Target="../media/image35.png"/><Relationship Id="rId3" Type="http://schemas.openxmlformats.org/officeDocument/2006/relationships/image" Target="../media/image12.png"/><Relationship Id="rId21" Type="http://schemas.openxmlformats.org/officeDocument/2006/relationships/image" Target="../media/image30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5" Type="http://schemas.openxmlformats.org/officeDocument/2006/relationships/image" Target="../media/image34.png"/><Relationship Id="rId2" Type="http://schemas.openxmlformats.org/officeDocument/2006/relationships/image" Target="../media/image11.png"/><Relationship Id="rId16" Type="http://schemas.openxmlformats.org/officeDocument/2006/relationships/image" Target="../media/image25.png"/><Relationship Id="rId20" Type="http://schemas.openxmlformats.org/officeDocument/2006/relationships/image" Target="../media/image29.png"/><Relationship Id="rId29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24" Type="http://schemas.openxmlformats.org/officeDocument/2006/relationships/image" Target="../media/image33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23" Type="http://schemas.openxmlformats.org/officeDocument/2006/relationships/image" Target="../media/image32.png"/><Relationship Id="rId28" Type="http://schemas.openxmlformats.org/officeDocument/2006/relationships/image" Target="../media/image37.png"/><Relationship Id="rId10" Type="http://schemas.openxmlformats.org/officeDocument/2006/relationships/image" Target="../media/image19.png"/><Relationship Id="rId19" Type="http://schemas.openxmlformats.org/officeDocument/2006/relationships/image" Target="../media/image28.png"/><Relationship Id="rId31" Type="http://schemas.openxmlformats.org/officeDocument/2006/relationships/image" Target="../media/image40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Relationship Id="rId22" Type="http://schemas.openxmlformats.org/officeDocument/2006/relationships/image" Target="../media/image31.png"/><Relationship Id="rId27" Type="http://schemas.openxmlformats.org/officeDocument/2006/relationships/image" Target="../media/image36.png"/><Relationship Id="rId30" Type="http://schemas.openxmlformats.org/officeDocument/2006/relationships/image" Target="../media/image39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18" Type="http://schemas.openxmlformats.org/officeDocument/2006/relationships/image" Target="../media/image27.png"/><Relationship Id="rId26" Type="http://schemas.openxmlformats.org/officeDocument/2006/relationships/image" Target="../media/image35.png"/><Relationship Id="rId3" Type="http://schemas.openxmlformats.org/officeDocument/2006/relationships/image" Target="../media/image12.png"/><Relationship Id="rId21" Type="http://schemas.openxmlformats.org/officeDocument/2006/relationships/image" Target="../media/image30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5" Type="http://schemas.openxmlformats.org/officeDocument/2006/relationships/image" Target="../media/image34.png"/><Relationship Id="rId2" Type="http://schemas.openxmlformats.org/officeDocument/2006/relationships/image" Target="../media/image11.png"/><Relationship Id="rId16" Type="http://schemas.openxmlformats.org/officeDocument/2006/relationships/image" Target="../media/image25.png"/><Relationship Id="rId20" Type="http://schemas.openxmlformats.org/officeDocument/2006/relationships/image" Target="../media/image29.png"/><Relationship Id="rId29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24" Type="http://schemas.openxmlformats.org/officeDocument/2006/relationships/image" Target="../media/image33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23" Type="http://schemas.openxmlformats.org/officeDocument/2006/relationships/image" Target="../media/image32.png"/><Relationship Id="rId28" Type="http://schemas.openxmlformats.org/officeDocument/2006/relationships/image" Target="../media/image37.png"/><Relationship Id="rId10" Type="http://schemas.openxmlformats.org/officeDocument/2006/relationships/image" Target="../media/image19.png"/><Relationship Id="rId19" Type="http://schemas.openxmlformats.org/officeDocument/2006/relationships/image" Target="../media/image28.png"/><Relationship Id="rId31" Type="http://schemas.openxmlformats.org/officeDocument/2006/relationships/image" Target="../media/image40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Relationship Id="rId22" Type="http://schemas.openxmlformats.org/officeDocument/2006/relationships/image" Target="../media/image31.png"/><Relationship Id="rId27" Type="http://schemas.openxmlformats.org/officeDocument/2006/relationships/image" Target="../media/image36.png"/><Relationship Id="rId30" Type="http://schemas.openxmlformats.org/officeDocument/2006/relationships/image" Target="../media/image39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hyperlink" Target="http://lcs-demo.sourceforge.net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676400"/>
            <a:ext cx="6172200" cy="1894362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sz="5400" dirty="0" smtClean="0"/>
              <a:t>Dynamic Programming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62200" y="3886200"/>
            <a:ext cx="6172200" cy="671423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3200" b="0" dirty="0" smtClean="0"/>
              <a:t>Longest Common Subsequence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B8EC2-79DC-4D91-A125-9987AE897EFA}" type="slidenum">
              <a:rPr lang="en-US" smtClean="0"/>
              <a:t>1</a:t>
            </a:fld>
            <a:endParaRPr lang="en-US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2590800" y="5024887"/>
            <a:ext cx="6172200" cy="1371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>
            <a:normAutofit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None/>
              <a:defRPr kumimoji="0"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None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None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None/>
              <a:defRPr kumimoji="0" sz="1400" kern="1200" cap="small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None/>
              <a:defRPr kumimoji="0"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200" b="0" dirty="0"/>
          </a:p>
        </p:txBody>
      </p:sp>
    </p:spTree>
    <p:extLst>
      <p:ext uri="{BB962C8B-B14F-4D97-AF65-F5344CB8AC3E}">
        <p14:creationId xmlns:p14="http://schemas.microsoft.com/office/powerpoint/2010/main" val="3497778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s-ES" spc="-10" dirty="0" smtClean="0">
                <a:latin typeface="LM Sans 10"/>
                <a:cs typeface="LM Sans 10"/>
              </a:rPr>
              <a:t>Example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" y="1661038"/>
            <a:ext cx="4191000" cy="348044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49815"/>
            <a:endParaRPr lang="es-ES" sz="3600" dirty="0" smtClean="0">
              <a:latin typeface="LM Sans 10"/>
              <a:cs typeface="LM Sans 10"/>
            </a:endParaRPr>
          </a:p>
          <a:p>
            <a:pPr marL="149815">
              <a:spcBef>
                <a:spcPts val="69"/>
              </a:spcBef>
            </a:pPr>
            <a:r>
              <a:rPr lang="es-ES" sz="3600" i="1" spc="-20" dirty="0" smtClean="0">
                <a:latin typeface="LM Sans 10"/>
                <a:cs typeface="LM Sans 10"/>
              </a:rPr>
              <a:t>X </a:t>
            </a:r>
            <a:r>
              <a:rPr lang="es-ES" sz="3600" spc="-10" dirty="0" smtClean="0">
                <a:latin typeface="LM Sans 10"/>
                <a:cs typeface="LM Sans 10"/>
              </a:rPr>
              <a:t>:</a:t>
            </a:r>
            <a:r>
              <a:rPr lang="es-ES" sz="3600" spc="-198" dirty="0" smtClean="0">
                <a:latin typeface="LM Sans 10"/>
                <a:cs typeface="LM Sans 10"/>
              </a:rPr>
              <a:t> </a:t>
            </a:r>
            <a:r>
              <a:rPr lang="es-ES" sz="3600" spc="-20" dirty="0" smtClean="0">
                <a:latin typeface="LM Sans 10"/>
                <a:cs typeface="LM Sans 10"/>
              </a:rPr>
              <a:t>ABCDE</a:t>
            </a:r>
            <a:r>
              <a:rPr lang="es-ES" sz="3600" spc="-20" dirty="0" smtClean="0">
                <a:solidFill>
                  <a:srgbClr val="FF0000"/>
                </a:solidFill>
                <a:latin typeface="LM Sans 10"/>
                <a:cs typeface="LM Sans 10"/>
              </a:rPr>
              <a:t>F</a:t>
            </a:r>
            <a:r>
              <a:rPr lang="es-ES" sz="3600" spc="-20" dirty="0" smtClean="0">
                <a:latin typeface="LM Sans 10"/>
                <a:cs typeface="LM Sans 10"/>
              </a:rPr>
              <a:t>G</a:t>
            </a:r>
            <a:r>
              <a:rPr lang="es-ES" sz="3600" spc="-20" dirty="0" smtClean="0">
                <a:solidFill>
                  <a:srgbClr val="FF0000"/>
                </a:solidFill>
                <a:latin typeface="LM Sans 10"/>
                <a:cs typeface="LM Sans 10"/>
              </a:rPr>
              <a:t>H</a:t>
            </a:r>
            <a:r>
              <a:rPr lang="es-ES" sz="3600" spc="-20" dirty="0" smtClean="0">
                <a:latin typeface="LM Sans 10"/>
                <a:cs typeface="LM Sans 10"/>
              </a:rPr>
              <a:t>I</a:t>
            </a:r>
            <a:r>
              <a:rPr lang="es-ES" sz="3600" spc="-20" dirty="0" smtClean="0">
                <a:solidFill>
                  <a:srgbClr val="FF0000"/>
                </a:solidFill>
                <a:latin typeface="LM Sans 10"/>
                <a:cs typeface="LM Sans 10"/>
              </a:rPr>
              <a:t>J</a:t>
            </a:r>
          </a:p>
          <a:p>
            <a:pPr marL="149815">
              <a:spcBef>
                <a:spcPts val="69"/>
              </a:spcBef>
            </a:pPr>
            <a:endParaRPr lang="es-ES" sz="3600" dirty="0" smtClean="0">
              <a:solidFill>
                <a:srgbClr val="FF0000"/>
              </a:solidFill>
              <a:latin typeface="LM Sans 10"/>
              <a:cs typeface="LM Sans 10"/>
            </a:endParaRPr>
          </a:p>
          <a:p>
            <a:pPr marL="149815">
              <a:spcBef>
                <a:spcPts val="69"/>
              </a:spcBef>
            </a:pPr>
            <a:endParaRPr lang="es-ES" sz="3600" i="1" spc="-20" dirty="0" smtClean="0">
              <a:latin typeface="LM Sans 10"/>
              <a:cs typeface="LM Sans 10"/>
            </a:endParaRPr>
          </a:p>
          <a:p>
            <a:pPr marL="149815">
              <a:spcBef>
                <a:spcPts val="69"/>
              </a:spcBef>
            </a:pPr>
            <a:r>
              <a:rPr lang="es-ES" sz="3600" i="1" spc="-20" dirty="0" smtClean="0">
                <a:latin typeface="LM Sans 10"/>
                <a:cs typeface="LM Sans 10"/>
              </a:rPr>
              <a:t>Y</a:t>
            </a:r>
            <a:r>
              <a:rPr lang="es-ES" sz="3600" i="1" spc="-367" dirty="0" smtClean="0">
                <a:latin typeface="LM Sans 10"/>
                <a:cs typeface="LM Sans 10"/>
              </a:rPr>
              <a:t> </a:t>
            </a:r>
            <a:r>
              <a:rPr lang="es-ES" sz="3600" spc="-20" dirty="0" smtClean="0">
                <a:latin typeface="LM Sans 10"/>
                <a:cs typeface="LM Sans 10"/>
              </a:rPr>
              <a:t>: </a:t>
            </a:r>
            <a:r>
              <a:rPr lang="es-ES" sz="3600" spc="-20" dirty="0" smtClean="0">
                <a:solidFill>
                  <a:srgbClr val="FF0000"/>
                </a:solidFill>
                <a:latin typeface="LM Sans 10"/>
                <a:cs typeface="LM Sans 10"/>
              </a:rPr>
              <a:t>F</a:t>
            </a:r>
            <a:r>
              <a:rPr lang="es-ES" sz="3600" spc="-20" dirty="0" smtClean="0">
                <a:latin typeface="LM Sans 10"/>
                <a:cs typeface="LM Sans 10"/>
              </a:rPr>
              <a:t>CD</a:t>
            </a:r>
            <a:r>
              <a:rPr lang="es-ES" sz="3600" spc="-20" dirty="0" smtClean="0">
                <a:solidFill>
                  <a:srgbClr val="FF0000"/>
                </a:solidFill>
                <a:latin typeface="LM Sans 10"/>
                <a:cs typeface="LM Sans 10"/>
              </a:rPr>
              <a:t>HJ</a:t>
            </a:r>
            <a:endParaRPr lang="es-ES" sz="3600" dirty="0" smtClean="0">
              <a:latin typeface="LM Sans 10"/>
              <a:cs typeface="LM Sans 10"/>
            </a:endParaRPr>
          </a:p>
          <a:p>
            <a:pPr marL="149815">
              <a:spcBef>
                <a:spcPts val="69"/>
              </a:spcBef>
            </a:pPr>
            <a:r>
              <a:rPr lang="es-ES" sz="3600" i="1" spc="-20" dirty="0" smtClean="0">
                <a:latin typeface="LM Sans 10"/>
                <a:cs typeface="LM Sans 10"/>
              </a:rPr>
              <a:t>Z</a:t>
            </a:r>
            <a:r>
              <a:rPr lang="es-ES" sz="3600" i="1" spc="-198" dirty="0" smtClean="0">
                <a:latin typeface="LM Sans 10"/>
                <a:cs typeface="LM Sans 10"/>
              </a:rPr>
              <a:t> </a:t>
            </a:r>
            <a:r>
              <a:rPr lang="es-ES" sz="3600" spc="-20" dirty="0" smtClean="0">
                <a:latin typeface="LM Sans 10"/>
                <a:cs typeface="LM Sans 10"/>
              </a:rPr>
              <a:t>:</a:t>
            </a:r>
            <a:r>
              <a:rPr lang="es-ES" sz="3600" spc="-20" dirty="0" smtClean="0">
                <a:solidFill>
                  <a:srgbClr val="FF0000"/>
                </a:solidFill>
                <a:latin typeface="LM Sans 10"/>
                <a:cs typeface="LM Sans 10"/>
              </a:rPr>
              <a:t>FHJ</a:t>
            </a:r>
            <a:endParaRPr lang="es-ES" sz="3600" dirty="0">
              <a:latin typeface="LM Sans 10"/>
              <a:cs typeface="LM Sans 1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48200" y="1701094"/>
            <a:ext cx="4191000" cy="291361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49815"/>
            <a:endParaRPr lang="es-ES" sz="3600" dirty="0" smtClean="0">
              <a:latin typeface="LM Sans 10"/>
              <a:cs typeface="LM Sans 10"/>
            </a:endParaRPr>
          </a:p>
          <a:p>
            <a:pPr marL="149815">
              <a:spcBef>
                <a:spcPts val="69"/>
              </a:spcBef>
            </a:pPr>
            <a:r>
              <a:rPr lang="es-ES" sz="3600" i="1" spc="-20" dirty="0" smtClean="0">
                <a:latin typeface="LM Sans 10"/>
                <a:cs typeface="LM Sans 10"/>
              </a:rPr>
              <a:t>X </a:t>
            </a:r>
            <a:r>
              <a:rPr lang="es-ES" sz="3600" spc="-10" dirty="0" smtClean="0">
                <a:latin typeface="LM Sans 10"/>
                <a:cs typeface="LM Sans 10"/>
              </a:rPr>
              <a:t>:</a:t>
            </a:r>
            <a:r>
              <a:rPr lang="es-ES" sz="3600" spc="-198" dirty="0" smtClean="0">
                <a:latin typeface="LM Sans 10"/>
                <a:cs typeface="LM Sans 10"/>
              </a:rPr>
              <a:t> </a:t>
            </a:r>
            <a:r>
              <a:rPr lang="es-ES" sz="3600" spc="-20" dirty="0" smtClean="0">
                <a:latin typeface="LM Sans 10"/>
                <a:cs typeface="LM Sans 10"/>
              </a:rPr>
              <a:t>AB</a:t>
            </a:r>
            <a:r>
              <a:rPr lang="es-ES" sz="3600" spc="-20" dirty="0" smtClean="0">
                <a:solidFill>
                  <a:srgbClr val="FF0000"/>
                </a:solidFill>
                <a:latin typeface="LM Sans 10"/>
                <a:cs typeface="LM Sans 10"/>
              </a:rPr>
              <a:t>CD</a:t>
            </a:r>
            <a:r>
              <a:rPr lang="es-ES" sz="3600" spc="-20" dirty="0" smtClean="0">
                <a:latin typeface="LM Sans 10"/>
                <a:cs typeface="LM Sans 10"/>
              </a:rPr>
              <a:t>EFG</a:t>
            </a:r>
            <a:r>
              <a:rPr lang="es-ES" sz="3600" spc="-20" dirty="0" smtClean="0">
                <a:solidFill>
                  <a:srgbClr val="FF0000"/>
                </a:solidFill>
                <a:latin typeface="LM Sans 10"/>
                <a:cs typeface="LM Sans 10"/>
              </a:rPr>
              <a:t>H</a:t>
            </a:r>
            <a:r>
              <a:rPr lang="es-ES" sz="3600" spc="-20" dirty="0" smtClean="0">
                <a:latin typeface="LM Sans 10"/>
                <a:cs typeface="LM Sans 10"/>
              </a:rPr>
              <a:t>I</a:t>
            </a:r>
            <a:r>
              <a:rPr lang="es-ES" sz="3600" spc="-20" dirty="0" smtClean="0">
                <a:solidFill>
                  <a:srgbClr val="FF0000"/>
                </a:solidFill>
                <a:latin typeface="LM Sans 10"/>
                <a:cs typeface="LM Sans 10"/>
              </a:rPr>
              <a:t>J</a:t>
            </a:r>
          </a:p>
          <a:p>
            <a:pPr marL="149815">
              <a:spcBef>
                <a:spcPts val="69"/>
              </a:spcBef>
            </a:pPr>
            <a:endParaRPr lang="es-ES" sz="3600" dirty="0" smtClean="0">
              <a:solidFill>
                <a:srgbClr val="FF0000"/>
              </a:solidFill>
              <a:latin typeface="LM Sans 10"/>
              <a:cs typeface="LM Sans 10"/>
            </a:endParaRPr>
          </a:p>
          <a:p>
            <a:pPr marL="149815">
              <a:spcBef>
                <a:spcPts val="69"/>
              </a:spcBef>
            </a:pPr>
            <a:r>
              <a:rPr lang="es-ES" sz="3600" i="1" spc="-20" dirty="0" smtClean="0">
                <a:latin typeface="LM Sans 10"/>
                <a:cs typeface="LM Sans 10"/>
              </a:rPr>
              <a:t>Y</a:t>
            </a:r>
            <a:r>
              <a:rPr lang="es-ES" sz="3600" i="1" spc="-367" dirty="0" smtClean="0">
                <a:latin typeface="LM Sans 10"/>
                <a:cs typeface="LM Sans 10"/>
              </a:rPr>
              <a:t> </a:t>
            </a:r>
            <a:r>
              <a:rPr lang="es-ES" sz="3600" spc="-20" dirty="0" smtClean="0">
                <a:latin typeface="LM Sans 10"/>
                <a:cs typeface="LM Sans 10"/>
              </a:rPr>
              <a:t>: F</a:t>
            </a:r>
            <a:r>
              <a:rPr lang="es-ES" sz="3600" spc="-20" dirty="0" smtClean="0">
                <a:solidFill>
                  <a:srgbClr val="FF0000"/>
                </a:solidFill>
                <a:latin typeface="LM Sans 10"/>
                <a:cs typeface="LM Sans 10"/>
              </a:rPr>
              <a:t>CDHJ</a:t>
            </a:r>
            <a:endParaRPr lang="es-ES" sz="3600" dirty="0" smtClean="0">
              <a:latin typeface="LM Sans 10"/>
              <a:cs typeface="LM Sans 10"/>
            </a:endParaRPr>
          </a:p>
          <a:p>
            <a:pPr marL="149815">
              <a:spcBef>
                <a:spcPts val="69"/>
              </a:spcBef>
            </a:pPr>
            <a:r>
              <a:rPr lang="es-ES" sz="3600" i="1" spc="-20" dirty="0" smtClean="0">
                <a:latin typeface="LM Sans 10"/>
                <a:cs typeface="LM Sans 10"/>
              </a:rPr>
              <a:t>Z</a:t>
            </a:r>
            <a:r>
              <a:rPr lang="es-ES" sz="3600" i="1" spc="-198" dirty="0" smtClean="0">
                <a:latin typeface="LM Sans 10"/>
                <a:cs typeface="LM Sans 10"/>
              </a:rPr>
              <a:t> </a:t>
            </a:r>
            <a:r>
              <a:rPr lang="es-ES" sz="3600" spc="-20" dirty="0" smtClean="0">
                <a:latin typeface="LM Sans 10"/>
                <a:cs typeface="LM Sans 10"/>
              </a:rPr>
              <a:t>:</a:t>
            </a:r>
            <a:r>
              <a:rPr lang="es-ES" sz="3600" spc="-20" dirty="0" smtClean="0">
                <a:solidFill>
                  <a:srgbClr val="FF0000"/>
                </a:solidFill>
                <a:latin typeface="LM Sans 10"/>
                <a:cs typeface="LM Sans 10"/>
              </a:rPr>
              <a:t>CDHJ</a:t>
            </a:r>
            <a:endParaRPr lang="es-ES" sz="3600" dirty="0">
              <a:latin typeface="LM Sans 10"/>
              <a:cs typeface="LM Sans 1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28461" y="5562600"/>
            <a:ext cx="11798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LCS</a:t>
            </a:r>
            <a:endParaRPr lang="en-US" sz="4000" b="1" dirty="0"/>
          </a:p>
        </p:txBody>
      </p:sp>
      <p:cxnSp>
        <p:nvCxnSpPr>
          <p:cNvPr id="8" name="Straight Arrow Connector 7"/>
          <p:cNvCxnSpPr>
            <a:stCxn id="6" idx="0"/>
            <a:endCxn id="5" idx="2"/>
          </p:cNvCxnSpPr>
          <p:nvPr/>
        </p:nvCxnSpPr>
        <p:spPr>
          <a:xfrm flipV="1">
            <a:off x="4218366" y="4614712"/>
            <a:ext cx="2525334" cy="947888"/>
          </a:xfrm>
          <a:prstGeom prst="straightConnector1">
            <a:avLst/>
          </a:prstGeom>
          <a:ln w="76200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1143000" y="2724329"/>
            <a:ext cx="1524000" cy="131427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2133600" y="2724329"/>
            <a:ext cx="1219200" cy="131427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2514600" y="2724330"/>
            <a:ext cx="1295400" cy="131427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5943600" y="2766560"/>
            <a:ext cx="381000" cy="74480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6286500" y="2745444"/>
            <a:ext cx="381000" cy="74480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6667500" y="2718310"/>
            <a:ext cx="1104900" cy="79305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7029450" y="2766561"/>
            <a:ext cx="1200150" cy="74480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1409700" y="2718311"/>
            <a:ext cx="342900" cy="1320289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1790700" y="2766562"/>
            <a:ext cx="171450" cy="142443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3" name="&quot;No&quot; Symbol 22"/>
          <p:cNvSpPr/>
          <p:nvPr/>
        </p:nvSpPr>
        <p:spPr>
          <a:xfrm>
            <a:off x="1514475" y="2826731"/>
            <a:ext cx="552450" cy="331172"/>
          </a:xfrm>
          <a:prstGeom prst="noSmoking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46B8EC2-79DC-4D91-A125-9987AE897EF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140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pc="-10" dirty="0" smtClean="0">
                <a:latin typeface="LM Sans 10"/>
                <a:cs typeface="LM Sans 10"/>
              </a:rPr>
              <a:t>Example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" y="1661038"/>
            <a:ext cx="4191000" cy="291361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49815"/>
            <a:endParaRPr lang="es-ES" sz="3600" dirty="0" smtClean="0">
              <a:latin typeface="LM Sans 10"/>
              <a:cs typeface="LM Sans 10"/>
            </a:endParaRPr>
          </a:p>
          <a:p>
            <a:pPr marL="149815">
              <a:spcBef>
                <a:spcPts val="69"/>
              </a:spcBef>
            </a:pPr>
            <a:r>
              <a:rPr lang="es-ES" sz="3600" i="1" spc="-20" dirty="0" smtClean="0">
                <a:latin typeface="LM Sans 10"/>
                <a:cs typeface="LM Sans 10"/>
              </a:rPr>
              <a:t>X </a:t>
            </a:r>
            <a:r>
              <a:rPr lang="es-ES" sz="3600" spc="-10" dirty="0" smtClean="0">
                <a:latin typeface="LM Sans 10"/>
                <a:cs typeface="LM Sans 10"/>
              </a:rPr>
              <a:t>:</a:t>
            </a:r>
            <a:r>
              <a:rPr lang="es-ES" sz="3600" spc="-198" dirty="0" smtClean="0">
                <a:latin typeface="LM Sans 10"/>
                <a:cs typeface="LM Sans 10"/>
              </a:rPr>
              <a:t> </a:t>
            </a:r>
            <a:r>
              <a:rPr lang="es-ES" sz="3600" spc="-20" dirty="0" smtClean="0">
                <a:latin typeface="LM Sans 10"/>
                <a:cs typeface="LM Sans 10"/>
              </a:rPr>
              <a:t>ABD</a:t>
            </a:r>
            <a:r>
              <a:rPr lang="es-ES" sz="3600" spc="-20" dirty="0" smtClean="0">
                <a:solidFill>
                  <a:srgbClr val="FF0000"/>
                </a:solidFill>
                <a:latin typeface="LM Sans 10"/>
                <a:cs typeface="LM Sans 10"/>
              </a:rPr>
              <a:t>ACE</a:t>
            </a:r>
          </a:p>
          <a:p>
            <a:pPr marL="149815">
              <a:spcBef>
                <a:spcPts val="69"/>
              </a:spcBef>
            </a:pPr>
            <a:endParaRPr lang="es-ES" sz="3600" i="1" spc="-20" dirty="0" smtClean="0">
              <a:latin typeface="LM Sans 10"/>
              <a:cs typeface="LM Sans 10"/>
            </a:endParaRPr>
          </a:p>
          <a:p>
            <a:pPr marL="149815">
              <a:spcBef>
                <a:spcPts val="69"/>
              </a:spcBef>
            </a:pPr>
            <a:r>
              <a:rPr lang="es-ES" sz="3600" i="1" spc="-20" dirty="0" smtClean="0">
                <a:latin typeface="LM Sans 10"/>
                <a:cs typeface="LM Sans 10"/>
              </a:rPr>
              <a:t>Y</a:t>
            </a:r>
            <a:r>
              <a:rPr lang="es-ES" sz="3600" i="1" spc="-367" dirty="0" smtClean="0">
                <a:latin typeface="LM Sans 10"/>
                <a:cs typeface="LM Sans 10"/>
              </a:rPr>
              <a:t> </a:t>
            </a:r>
            <a:r>
              <a:rPr lang="es-ES" sz="3600" spc="-20" dirty="0" smtClean="0">
                <a:latin typeface="LM Sans 10"/>
                <a:cs typeface="LM Sans 10"/>
              </a:rPr>
              <a:t>: </a:t>
            </a:r>
            <a:r>
              <a:rPr lang="es-ES" sz="3600" spc="-20" dirty="0" smtClean="0">
                <a:solidFill>
                  <a:srgbClr val="FF0000"/>
                </a:solidFill>
                <a:latin typeface="LM Sans 10"/>
                <a:cs typeface="LM Sans 10"/>
              </a:rPr>
              <a:t>BA</a:t>
            </a:r>
            <a:r>
              <a:rPr lang="es-ES" sz="3600" spc="-20" dirty="0" smtClean="0">
                <a:solidFill>
                  <a:schemeClr val="tx1"/>
                </a:solidFill>
                <a:latin typeface="LM Sans 10"/>
                <a:cs typeface="LM Sans 10"/>
              </a:rPr>
              <a:t>B</a:t>
            </a:r>
            <a:r>
              <a:rPr lang="es-ES" sz="3600" spc="-20" dirty="0" smtClean="0">
                <a:solidFill>
                  <a:srgbClr val="FF0000"/>
                </a:solidFill>
                <a:latin typeface="LM Sans 10"/>
                <a:cs typeface="LM Sans 10"/>
              </a:rPr>
              <a:t>CE</a:t>
            </a:r>
            <a:endParaRPr lang="es-ES" sz="3600" dirty="0" smtClean="0">
              <a:latin typeface="LM Sans 10"/>
              <a:cs typeface="LM Sans 10"/>
            </a:endParaRPr>
          </a:p>
          <a:p>
            <a:pPr marL="149815">
              <a:spcBef>
                <a:spcPts val="69"/>
              </a:spcBef>
            </a:pPr>
            <a:r>
              <a:rPr lang="es-ES" sz="3600" i="1" spc="-20" dirty="0" smtClean="0">
                <a:latin typeface="LM Sans 10"/>
                <a:cs typeface="LM Sans 10"/>
              </a:rPr>
              <a:t>Z</a:t>
            </a:r>
            <a:r>
              <a:rPr lang="es-ES" sz="3600" i="1" spc="-198" dirty="0" smtClean="0">
                <a:latin typeface="LM Sans 10"/>
                <a:cs typeface="LM Sans 10"/>
              </a:rPr>
              <a:t> </a:t>
            </a:r>
            <a:r>
              <a:rPr lang="es-ES" sz="3600" spc="-20" dirty="0" smtClean="0">
                <a:latin typeface="LM Sans 10"/>
                <a:cs typeface="LM Sans 10"/>
              </a:rPr>
              <a:t>:</a:t>
            </a:r>
            <a:r>
              <a:rPr lang="es-ES" sz="3600" spc="-20" dirty="0" smtClean="0">
                <a:solidFill>
                  <a:srgbClr val="FF0000"/>
                </a:solidFill>
                <a:latin typeface="LM Sans 10"/>
                <a:cs typeface="LM Sans 10"/>
              </a:rPr>
              <a:t>BACE</a:t>
            </a:r>
            <a:endParaRPr lang="es-ES" sz="3600" dirty="0">
              <a:latin typeface="LM Sans 10"/>
              <a:cs typeface="LM Sans 1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28461" y="5562600"/>
            <a:ext cx="11798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LCS</a:t>
            </a:r>
            <a:endParaRPr lang="en-US" sz="4000" b="1" dirty="0"/>
          </a:p>
        </p:txBody>
      </p:sp>
      <p:cxnSp>
        <p:nvCxnSpPr>
          <p:cNvPr id="8" name="Straight Arrow Connector 7"/>
          <p:cNvCxnSpPr>
            <a:stCxn id="6" idx="0"/>
          </p:cNvCxnSpPr>
          <p:nvPr/>
        </p:nvCxnSpPr>
        <p:spPr>
          <a:xfrm flipV="1">
            <a:off x="4218366" y="4614712"/>
            <a:ext cx="1877634" cy="947888"/>
          </a:xfrm>
          <a:prstGeom prst="straightConnector1">
            <a:avLst/>
          </a:prstGeom>
          <a:ln w="76200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1143000" y="2718310"/>
            <a:ext cx="304800" cy="71485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1447800" y="2718310"/>
            <a:ext cx="609600" cy="77193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2190750" y="2745444"/>
            <a:ext cx="342900" cy="74480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2533650" y="2718310"/>
            <a:ext cx="152400" cy="77193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4495800" y="1673385"/>
            <a:ext cx="4191000" cy="291361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49815"/>
            <a:endParaRPr lang="es-ES" sz="3600" dirty="0" smtClean="0">
              <a:latin typeface="LM Sans 10"/>
              <a:cs typeface="LM Sans 10"/>
            </a:endParaRPr>
          </a:p>
          <a:p>
            <a:pPr marL="149815">
              <a:spcBef>
                <a:spcPts val="69"/>
              </a:spcBef>
            </a:pPr>
            <a:r>
              <a:rPr lang="es-ES" sz="3600" i="1" spc="-20" dirty="0" smtClean="0">
                <a:latin typeface="LM Sans 10"/>
                <a:cs typeface="LM Sans 10"/>
              </a:rPr>
              <a:t>X </a:t>
            </a:r>
            <a:r>
              <a:rPr lang="es-ES" sz="3600" spc="-10" dirty="0" smtClean="0">
                <a:latin typeface="LM Sans 10"/>
                <a:cs typeface="LM Sans 10"/>
              </a:rPr>
              <a:t>:</a:t>
            </a:r>
            <a:r>
              <a:rPr lang="es-ES" sz="3600" spc="-198" dirty="0" smtClean="0">
                <a:latin typeface="LM Sans 10"/>
                <a:cs typeface="LM Sans 10"/>
              </a:rPr>
              <a:t> </a:t>
            </a:r>
            <a:r>
              <a:rPr lang="es-ES" sz="3600" spc="-20" dirty="0" smtClean="0">
                <a:solidFill>
                  <a:srgbClr val="FF0000"/>
                </a:solidFill>
                <a:latin typeface="LM Sans 10"/>
                <a:cs typeface="LM Sans 10"/>
              </a:rPr>
              <a:t>AB</a:t>
            </a:r>
            <a:r>
              <a:rPr lang="es-ES" sz="3600" spc="-20" dirty="0" smtClean="0">
                <a:latin typeface="LM Sans 10"/>
                <a:cs typeface="LM Sans 10"/>
              </a:rPr>
              <a:t>D</a:t>
            </a:r>
            <a:r>
              <a:rPr lang="es-ES" sz="3600" spc="-20" dirty="0" smtClean="0">
                <a:solidFill>
                  <a:schemeClr val="tx1"/>
                </a:solidFill>
                <a:latin typeface="LM Sans 10"/>
                <a:cs typeface="LM Sans 10"/>
              </a:rPr>
              <a:t>A</a:t>
            </a:r>
            <a:r>
              <a:rPr lang="es-ES" sz="3600" spc="-20" dirty="0" smtClean="0">
                <a:solidFill>
                  <a:srgbClr val="FF0000"/>
                </a:solidFill>
                <a:latin typeface="LM Sans 10"/>
                <a:cs typeface="LM Sans 10"/>
              </a:rPr>
              <a:t>CE</a:t>
            </a:r>
          </a:p>
          <a:p>
            <a:pPr marL="149815">
              <a:spcBef>
                <a:spcPts val="69"/>
              </a:spcBef>
            </a:pPr>
            <a:endParaRPr lang="es-ES" sz="3600" i="1" spc="-20" dirty="0" smtClean="0">
              <a:latin typeface="LM Sans 10"/>
              <a:cs typeface="LM Sans 10"/>
            </a:endParaRPr>
          </a:p>
          <a:p>
            <a:pPr marL="149815">
              <a:spcBef>
                <a:spcPts val="69"/>
              </a:spcBef>
            </a:pPr>
            <a:r>
              <a:rPr lang="es-ES" sz="3600" i="1" spc="-20" dirty="0" smtClean="0">
                <a:latin typeface="LM Sans 10"/>
                <a:cs typeface="LM Sans 10"/>
              </a:rPr>
              <a:t>Y</a:t>
            </a:r>
            <a:r>
              <a:rPr lang="es-ES" sz="3600" i="1" spc="-367" dirty="0" smtClean="0">
                <a:latin typeface="LM Sans 10"/>
                <a:cs typeface="LM Sans 10"/>
              </a:rPr>
              <a:t> </a:t>
            </a:r>
            <a:r>
              <a:rPr lang="es-ES" sz="3600" spc="-20" dirty="0" smtClean="0">
                <a:latin typeface="LM Sans 10"/>
                <a:cs typeface="LM Sans 10"/>
              </a:rPr>
              <a:t>: </a:t>
            </a:r>
            <a:r>
              <a:rPr lang="es-ES" sz="3600" spc="-20" dirty="0" smtClean="0">
                <a:solidFill>
                  <a:schemeClr val="tx1"/>
                </a:solidFill>
                <a:latin typeface="LM Sans 10"/>
                <a:cs typeface="LM Sans 10"/>
              </a:rPr>
              <a:t>B</a:t>
            </a:r>
            <a:r>
              <a:rPr lang="es-ES" sz="3600" spc="-20" dirty="0" smtClean="0">
                <a:solidFill>
                  <a:srgbClr val="FF0000"/>
                </a:solidFill>
                <a:latin typeface="LM Sans 10"/>
                <a:cs typeface="LM Sans 10"/>
              </a:rPr>
              <a:t>ABCE</a:t>
            </a:r>
            <a:endParaRPr lang="es-ES" sz="3600" dirty="0" smtClean="0">
              <a:latin typeface="LM Sans 10"/>
              <a:cs typeface="LM Sans 10"/>
            </a:endParaRPr>
          </a:p>
          <a:p>
            <a:pPr marL="149815">
              <a:spcBef>
                <a:spcPts val="69"/>
              </a:spcBef>
            </a:pPr>
            <a:r>
              <a:rPr lang="es-ES" sz="3600" i="1" spc="-20" dirty="0" smtClean="0">
                <a:latin typeface="LM Sans 10"/>
                <a:cs typeface="LM Sans 10"/>
              </a:rPr>
              <a:t>Z</a:t>
            </a:r>
            <a:r>
              <a:rPr lang="es-ES" sz="3600" i="1" spc="-198" dirty="0" smtClean="0">
                <a:latin typeface="LM Sans 10"/>
                <a:cs typeface="LM Sans 10"/>
              </a:rPr>
              <a:t> </a:t>
            </a:r>
            <a:r>
              <a:rPr lang="es-ES" sz="3600" spc="-20" dirty="0" smtClean="0">
                <a:latin typeface="LM Sans 10"/>
                <a:cs typeface="LM Sans 10"/>
              </a:rPr>
              <a:t>:</a:t>
            </a:r>
            <a:r>
              <a:rPr lang="es-ES" sz="3600" spc="-20" dirty="0" smtClean="0">
                <a:solidFill>
                  <a:srgbClr val="FF0000"/>
                </a:solidFill>
                <a:latin typeface="LM Sans 10"/>
                <a:cs typeface="LM Sans 10"/>
              </a:rPr>
              <a:t>ABCE</a:t>
            </a:r>
            <a:endParaRPr lang="es-ES" sz="3600" dirty="0">
              <a:latin typeface="LM Sans 10"/>
              <a:cs typeface="LM Sans 10"/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 flipH="1" flipV="1">
            <a:off x="5481033" y="2757791"/>
            <a:ext cx="386367" cy="74480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 flipV="1">
            <a:off x="5867400" y="2757791"/>
            <a:ext cx="228600" cy="74480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6534150" y="2757791"/>
            <a:ext cx="342900" cy="74480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6877050" y="2730657"/>
            <a:ext cx="152400" cy="77193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6" idx="0"/>
          </p:cNvCxnSpPr>
          <p:nvPr/>
        </p:nvCxnSpPr>
        <p:spPr>
          <a:xfrm flipH="1" flipV="1">
            <a:off x="2686050" y="4574656"/>
            <a:ext cx="1532316" cy="987944"/>
          </a:xfrm>
          <a:prstGeom prst="straightConnector1">
            <a:avLst/>
          </a:prstGeom>
          <a:ln w="76200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46B8EC2-79DC-4D91-A125-9987AE897EF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949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sz="3200" b="1" spc="-5" dirty="0">
                <a:latin typeface="Times New Roman"/>
                <a:cs typeface="Times New Roman"/>
              </a:rPr>
              <a:t>Brute-force LCS</a:t>
            </a:r>
            <a:r>
              <a:rPr lang="en-US" sz="3200" b="1" spc="-35" dirty="0">
                <a:latin typeface="Times New Roman"/>
                <a:cs typeface="Times New Roman"/>
              </a:rPr>
              <a:t> </a:t>
            </a:r>
            <a:r>
              <a:rPr lang="en-US" sz="3200" b="1" spc="-5" dirty="0" smtClean="0">
                <a:latin typeface="Times New Roman"/>
                <a:cs typeface="Times New Roman"/>
              </a:rPr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153400" cy="4873752"/>
          </a:xfrm>
        </p:spPr>
        <p:txBody>
          <a:bodyPr/>
          <a:lstStyle/>
          <a:p>
            <a:r>
              <a:rPr lang="en-US" dirty="0"/>
              <a:t>In a brute-force approach to solving the LCS problem, we would enumerate </a:t>
            </a:r>
            <a:r>
              <a:rPr lang="en-US" b="1" dirty="0" smtClean="0">
                <a:solidFill>
                  <a:srgbClr val="FF0000"/>
                </a:solidFill>
              </a:rPr>
              <a:t>all subsequences </a:t>
            </a:r>
            <a:r>
              <a:rPr lang="en-US" b="1" dirty="0">
                <a:solidFill>
                  <a:srgbClr val="FF0000"/>
                </a:solidFill>
              </a:rPr>
              <a:t>of X </a:t>
            </a:r>
            <a:r>
              <a:rPr lang="en-US" dirty="0"/>
              <a:t>and check each subsequence to see whether it is also a </a:t>
            </a:r>
            <a:r>
              <a:rPr lang="en-US" b="1" dirty="0" smtClean="0">
                <a:solidFill>
                  <a:srgbClr val="FF0000"/>
                </a:solidFill>
              </a:rPr>
              <a:t>subsequence of </a:t>
            </a:r>
            <a:r>
              <a:rPr lang="en-US" b="1" dirty="0">
                <a:solidFill>
                  <a:srgbClr val="FF0000"/>
                </a:solidFill>
              </a:rPr>
              <a:t>Y </a:t>
            </a:r>
            <a:r>
              <a:rPr lang="en-US" dirty="0"/>
              <a:t>, </a:t>
            </a:r>
            <a:endParaRPr lang="en-US" dirty="0" smtClean="0"/>
          </a:p>
          <a:p>
            <a:r>
              <a:rPr lang="en-US" dirty="0"/>
              <a:t>K</a:t>
            </a:r>
            <a:r>
              <a:rPr lang="en-US" dirty="0" smtClean="0"/>
              <a:t>eeping </a:t>
            </a:r>
            <a:r>
              <a:rPr lang="en-US" dirty="0"/>
              <a:t>track of the longest subsequence we find. Each </a:t>
            </a:r>
            <a:r>
              <a:rPr lang="en-US" dirty="0" smtClean="0"/>
              <a:t>subsequence of </a:t>
            </a:r>
            <a:r>
              <a:rPr lang="en-US" dirty="0"/>
              <a:t>X corresponds to a subset of the indices </a:t>
            </a:r>
            <a:r>
              <a:rPr lang="en-US" dirty="0" smtClean="0"/>
              <a:t>{1, 2</a:t>
            </a:r>
            <a:r>
              <a:rPr lang="en-US" dirty="0"/>
              <a:t> </a:t>
            </a:r>
            <a:r>
              <a:rPr lang="en-US" dirty="0" smtClean="0"/>
              <a:t>, . . ., m} </a:t>
            </a:r>
            <a:r>
              <a:rPr lang="en-US" dirty="0"/>
              <a:t>of X. </a:t>
            </a:r>
            <a:endParaRPr lang="en-US" dirty="0" smtClean="0"/>
          </a:p>
          <a:p>
            <a:r>
              <a:rPr lang="en-US" dirty="0" smtClean="0"/>
              <a:t>Because </a:t>
            </a:r>
            <a:r>
              <a:rPr lang="en-US" dirty="0"/>
              <a:t>X has </a:t>
            </a:r>
            <a:r>
              <a:rPr lang="en-US" dirty="0" smtClean="0"/>
              <a:t>2</a:t>
            </a:r>
            <a:r>
              <a:rPr lang="en-US" baseline="30000" dirty="0" smtClean="0"/>
              <a:t>m </a:t>
            </a:r>
            <a:r>
              <a:rPr lang="en-US" dirty="0" smtClean="0"/>
              <a:t>subsequences</a:t>
            </a:r>
            <a:r>
              <a:rPr lang="en-US" dirty="0"/>
              <a:t>, </a:t>
            </a:r>
            <a:endParaRPr lang="en-US" dirty="0" smtClean="0"/>
          </a:p>
          <a:p>
            <a:r>
              <a:rPr lang="en-US" dirty="0"/>
              <a:t>T</a:t>
            </a:r>
            <a:r>
              <a:rPr lang="en-US" dirty="0" smtClean="0"/>
              <a:t>his </a:t>
            </a:r>
            <a:r>
              <a:rPr lang="en-US" dirty="0"/>
              <a:t>approach requires exponential time, making it impractical </a:t>
            </a:r>
            <a:r>
              <a:rPr lang="en-US" dirty="0" smtClean="0"/>
              <a:t>for long </a:t>
            </a:r>
            <a:r>
              <a:rPr lang="en-US" dirty="0"/>
              <a:t>sequences.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46B8EC2-79DC-4D91-A125-9987AE897EF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959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6539" y="289813"/>
            <a:ext cx="651002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b="1" spc="-5" dirty="0">
                <a:latin typeface="Times New Roman"/>
                <a:cs typeface="Times New Roman"/>
              </a:rPr>
              <a:t>Brute-force LCS</a:t>
            </a:r>
            <a:r>
              <a:rPr sz="4400" b="1" spc="-35" dirty="0">
                <a:latin typeface="Times New Roman"/>
                <a:cs typeface="Times New Roman"/>
              </a:rPr>
              <a:t> </a:t>
            </a:r>
            <a:r>
              <a:rPr sz="4400" b="1" spc="-5" dirty="0">
                <a:latin typeface="Times New Roman"/>
                <a:cs typeface="Times New Roman"/>
              </a:rPr>
              <a:t>algorithm</a:t>
            </a:r>
            <a:endParaRPr sz="44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4540" y="6523256"/>
            <a:ext cx="1354455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spc="-5" dirty="0">
                <a:latin typeface="Times New Roman"/>
                <a:cs typeface="Times New Roman"/>
              </a:rPr>
              <a:t>November 7,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2005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43653" y="6523256"/>
            <a:ext cx="560070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spc="-5" dirty="0">
                <a:latin typeface="Times New Roman"/>
                <a:cs typeface="Times New Roman"/>
              </a:rPr>
              <a:t>L15.6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1933" y="1418336"/>
            <a:ext cx="7264400" cy="95186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 marR="5080">
              <a:lnSpc>
                <a:spcPts val="3460"/>
              </a:lnSpc>
              <a:spcBef>
                <a:spcPts val="530"/>
              </a:spcBef>
            </a:pPr>
            <a:r>
              <a:rPr sz="3200" spc="-5" dirty="0">
                <a:latin typeface="Times New Roman"/>
                <a:cs typeface="Times New Roman"/>
              </a:rPr>
              <a:t>Check every subsequence of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[1 . .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m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] </a:t>
            </a:r>
            <a:r>
              <a:rPr sz="3200" spc="-5" dirty="0">
                <a:latin typeface="Times New Roman"/>
                <a:cs typeface="Times New Roman"/>
              </a:rPr>
              <a:t>to see  if it is also a subsequence of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y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[1 . .</a:t>
            </a:r>
            <a:r>
              <a:rPr sz="3200" spc="3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3200" spc="-5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B8EC2-79DC-4D91-A125-9987AE897EF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22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6539" y="289813"/>
            <a:ext cx="6510020" cy="6959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Brute-force LCS</a:t>
            </a:r>
            <a:r>
              <a:rPr spc="-35" dirty="0"/>
              <a:t> </a:t>
            </a:r>
            <a:r>
              <a:rPr spc="-5" dirty="0"/>
              <a:t>algorithm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4540" y="6523256"/>
            <a:ext cx="1354455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spc="-5" dirty="0">
                <a:latin typeface="Times New Roman"/>
                <a:cs typeface="Times New Roman"/>
              </a:rPr>
              <a:t>November 7,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2005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43653" y="6523256"/>
            <a:ext cx="560070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spc="-5" dirty="0">
                <a:latin typeface="Times New Roman"/>
                <a:cs typeface="Times New Roman"/>
              </a:rPr>
              <a:t>L15.7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29233" y="1418336"/>
            <a:ext cx="7319645" cy="470725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25400" marR="46990">
              <a:lnSpc>
                <a:spcPts val="3460"/>
              </a:lnSpc>
              <a:spcBef>
                <a:spcPts val="530"/>
              </a:spcBef>
            </a:pPr>
            <a:r>
              <a:rPr sz="3200" spc="-5" dirty="0">
                <a:latin typeface="Times New Roman"/>
                <a:cs typeface="Times New Roman"/>
              </a:rPr>
              <a:t>Check every subsequence of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[1 . .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m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] </a:t>
            </a:r>
            <a:r>
              <a:rPr sz="3200" spc="-5" dirty="0">
                <a:latin typeface="Times New Roman"/>
                <a:cs typeface="Times New Roman"/>
              </a:rPr>
              <a:t>to see  if it is also a subsequence of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y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[1 . .</a:t>
            </a:r>
            <a:r>
              <a:rPr sz="3200" spc="3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3200" spc="-5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  <a:spcBef>
                <a:spcPts val="2175"/>
              </a:spcBef>
            </a:pP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Analysis</a:t>
            </a:r>
            <a:endParaRPr sz="3200">
              <a:latin typeface="Times New Roman"/>
              <a:cs typeface="Times New Roman"/>
            </a:endParaRPr>
          </a:p>
          <a:p>
            <a:pPr marL="250825" indent="-226060">
              <a:lnSpc>
                <a:spcPct val="100000"/>
              </a:lnSpc>
              <a:spcBef>
                <a:spcPts val="380"/>
              </a:spcBef>
              <a:buClr>
                <a:srgbClr val="CC0000"/>
              </a:buClr>
              <a:buChar char="•"/>
              <a:tabLst>
                <a:tab pos="251460" algn="l"/>
              </a:tabLst>
            </a:pPr>
            <a:r>
              <a:rPr sz="3200" spc="-5" dirty="0">
                <a:latin typeface="Times New Roman"/>
                <a:cs typeface="Times New Roman"/>
              </a:rPr>
              <a:t>Checking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=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O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) </a:t>
            </a:r>
            <a:r>
              <a:rPr sz="3200" spc="-5" dirty="0">
                <a:latin typeface="Times New Roman"/>
                <a:cs typeface="Times New Roman"/>
              </a:rPr>
              <a:t>time per subsequence.</a:t>
            </a:r>
            <a:endParaRPr sz="3200">
              <a:latin typeface="Times New Roman"/>
              <a:cs typeface="Times New Roman"/>
            </a:endParaRPr>
          </a:p>
          <a:p>
            <a:pPr marL="250825" marR="24765" indent="-226060">
              <a:lnSpc>
                <a:spcPts val="3460"/>
              </a:lnSpc>
              <a:spcBef>
                <a:spcPts val="815"/>
              </a:spcBef>
              <a:buClr>
                <a:srgbClr val="CC0000"/>
              </a:buClr>
              <a:buChar char="•"/>
              <a:tabLst>
                <a:tab pos="251460" algn="l"/>
              </a:tabLst>
            </a:pPr>
            <a:r>
              <a:rPr sz="3200" spc="10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r>
              <a:rPr sz="3150" i="1" spc="15" baseline="25132" dirty="0">
                <a:solidFill>
                  <a:srgbClr val="008A87"/>
                </a:solidFill>
                <a:latin typeface="Times New Roman"/>
                <a:cs typeface="Times New Roman"/>
              </a:rPr>
              <a:t>m </a:t>
            </a:r>
            <a:r>
              <a:rPr sz="3200" spc="-5" dirty="0">
                <a:latin typeface="Times New Roman"/>
                <a:cs typeface="Times New Roman"/>
              </a:rPr>
              <a:t>subsequences of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x </a:t>
            </a:r>
            <a:r>
              <a:rPr sz="3200" spc="-5" dirty="0">
                <a:latin typeface="Times New Roman"/>
                <a:cs typeface="Times New Roman"/>
              </a:rPr>
              <a:t>(each bit-vector of  length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m </a:t>
            </a:r>
            <a:r>
              <a:rPr sz="3200" spc="-5" dirty="0">
                <a:latin typeface="Times New Roman"/>
                <a:cs typeface="Times New Roman"/>
              </a:rPr>
              <a:t>determines a distinct subsequence  of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3200" spc="-5" dirty="0">
                <a:latin typeface="Times New Roman"/>
                <a:cs typeface="Times New Roman"/>
              </a:rPr>
              <a:t>).</a:t>
            </a:r>
            <a:endParaRPr sz="320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  <a:spcBef>
                <a:spcPts val="400"/>
              </a:spcBef>
            </a:pPr>
            <a:r>
              <a:rPr sz="3200" spc="-30" dirty="0">
                <a:latin typeface="Times New Roman"/>
                <a:cs typeface="Times New Roman"/>
              </a:rPr>
              <a:t>Worst-case </a:t>
            </a:r>
            <a:r>
              <a:rPr sz="3200" spc="-5" dirty="0">
                <a:latin typeface="Times New Roman"/>
                <a:cs typeface="Times New Roman"/>
              </a:rPr>
              <a:t>running time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3200" spc="24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O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n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r>
              <a:rPr sz="3150" i="1" baseline="25132" dirty="0">
                <a:solidFill>
                  <a:srgbClr val="008A87"/>
                </a:solidFill>
                <a:latin typeface="Times New Roman"/>
                <a:cs typeface="Times New Roman"/>
              </a:rPr>
              <a:t>m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  <a:p>
            <a:pPr marL="4140200">
              <a:lnSpc>
                <a:spcPct val="100000"/>
              </a:lnSpc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= </a:t>
            </a:r>
            <a:r>
              <a:rPr sz="3200" spc="-5" dirty="0">
                <a:latin typeface="Times New Roman"/>
                <a:cs typeface="Times New Roman"/>
              </a:rPr>
              <a:t>exponential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time.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46B8EC2-79DC-4D91-A125-9987AE897EF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86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6539" y="289813"/>
            <a:ext cx="661987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Towards a better</a:t>
            </a:r>
            <a:r>
              <a:rPr spc="-30" dirty="0"/>
              <a:t> </a:t>
            </a:r>
            <a:r>
              <a:rPr spc="-5" dirty="0"/>
              <a:t>algorithm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4540" y="6523256"/>
            <a:ext cx="1354455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spc="-5" dirty="0">
                <a:latin typeface="Times New Roman"/>
                <a:cs typeface="Times New Roman"/>
              </a:rPr>
              <a:t>November 7,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2005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43653" y="6523256"/>
            <a:ext cx="560070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spc="-5" dirty="0">
                <a:latin typeface="Times New Roman"/>
                <a:cs typeface="Times New Roman"/>
              </a:rPr>
              <a:t>L15.8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0252" y="1140661"/>
            <a:ext cx="7546340" cy="207391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Simplification:</a:t>
            </a:r>
            <a:endParaRPr sz="3200">
              <a:latin typeface="Times New Roman"/>
              <a:cs typeface="Times New Roman"/>
            </a:endParaRPr>
          </a:p>
          <a:p>
            <a:pPr marL="469265" marR="542925" indent="-457200">
              <a:lnSpc>
                <a:spcPts val="3460"/>
              </a:lnSpc>
              <a:spcBef>
                <a:spcPts val="815"/>
              </a:spcBef>
              <a:buClr>
                <a:srgbClr val="CC0000"/>
              </a:buClr>
              <a:buAutoNum type="arabicPeriod"/>
              <a:tabLst>
                <a:tab pos="469900" algn="l"/>
              </a:tabLst>
            </a:pPr>
            <a:r>
              <a:rPr sz="3200" spc="-5" dirty="0">
                <a:latin typeface="Times New Roman"/>
                <a:cs typeface="Times New Roman"/>
              </a:rPr>
              <a:t>Look at the </a:t>
            </a:r>
            <a:r>
              <a:rPr sz="3200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length </a:t>
            </a:r>
            <a:r>
              <a:rPr sz="3200" spc="-5" dirty="0">
                <a:latin typeface="Times New Roman"/>
                <a:cs typeface="Times New Roman"/>
              </a:rPr>
              <a:t>of a longest-common  subsequence.</a:t>
            </a:r>
            <a:endParaRPr sz="32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325"/>
              </a:spcBef>
              <a:buClr>
                <a:srgbClr val="CC0000"/>
              </a:buClr>
              <a:buAutoNum type="arabicPeriod"/>
              <a:tabLst>
                <a:tab pos="469900" algn="l"/>
              </a:tabLst>
            </a:pPr>
            <a:r>
              <a:rPr sz="3200" spc="-5" dirty="0">
                <a:latin typeface="Times New Roman"/>
                <a:cs typeface="Times New Roman"/>
              </a:rPr>
              <a:t>Extend the algorithm to find the LCS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itself.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46B8EC2-79DC-4D91-A125-9987AE897EF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585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6539" y="289813"/>
            <a:ext cx="661987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Towards a better</a:t>
            </a:r>
            <a:r>
              <a:rPr spc="-30" dirty="0"/>
              <a:t> </a:t>
            </a:r>
            <a:r>
              <a:rPr spc="-5" dirty="0"/>
              <a:t>algorithm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4540" y="6523256"/>
            <a:ext cx="1354455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spc="-5" dirty="0">
                <a:latin typeface="Times New Roman"/>
                <a:cs typeface="Times New Roman"/>
              </a:rPr>
              <a:t>November 7,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2005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43653" y="6523256"/>
            <a:ext cx="560070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spc="-5" dirty="0">
                <a:latin typeface="Times New Roman"/>
                <a:cs typeface="Times New Roman"/>
              </a:rPr>
              <a:t>L15.9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4800" y="1140661"/>
            <a:ext cx="8229600" cy="5432897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Simplification:</a:t>
            </a:r>
            <a:endParaRPr sz="3200" dirty="0">
              <a:latin typeface="Times New Roman"/>
              <a:cs typeface="Times New Roman"/>
            </a:endParaRPr>
          </a:p>
          <a:p>
            <a:pPr marL="469900" marR="542925" indent="-457200">
              <a:lnSpc>
                <a:spcPts val="3460"/>
              </a:lnSpc>
              <a:spcBef>
                <a:spcPts val="815"/>
              </a:spcBef>
              <a:buClr>
                <a:srgbClr val="CC0000"/>
              </a:buClr>
              <a:buFont typeface="Arial" pitchFamily="34" charset="0"/>
              <a:buChar char="•"/>
              <a:tabLst>
                <a:tab pos="470534" algn="l"/>
              </a:tabLst>
            </a:pPr>
            <a:r>
              <a:rPr lang="en-US" sz="2800" dirty="0"/>
              <a:t>The LCS problem has an optimal-substructure property</a:t>
            </a:r>
            <a:r>
              <a:rPr sz="2800" spc="-5" dirty="0" smtClean="0">
                <a:latin typeface="Times New Roman"/>
                <a:cs typeface="Times New Roman"/>
              </a:rPr>
              <a:t>.</a:t>
            </a:r>
            <a:endParaRPr sz="2800" dirty="0">
              <a:latin typeface="Times New Roman"/>
              <a:cs typeface="Times New Roman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/>
              <a:t>T</a:t>
            </a:r>
            <a:r>
              <a:rPr lang="en-US" sz="2800" dirty="0" smtClean="0"/>
              <a:t>he </a:t>
            </a:r>
            <a:r>
              <a:rPr lang="en-US" sz="2800" dirty="0"/>
              <a:t>natural classes of </a:t>
            </a:r>
            <a:r>
              <a:rPr lang="en-US" sz="2800" dirty="0" err="1"/>
              <a:t>subproblems</a:t>
            </a:r>
            <a:r>
              <a:rPr lang="en-US" sz="2800" dirty="0"/>
              <a:t> </a:t>
            </a:r>
            <a:r>
              <a:rPr lang="en-US" sz="2800" dirty="0" smtClean="0"/>
              <a:t>correspond to </a:t>
            </a:r>
            <a:r>
              <a:rPr lang="en-US" sz="2800" dirty="0"/>
              <a:t>pairs of “prefixes” of the two </a:t>
            </a:r>
            <a:r>
              <a:rPr lang="en-US" sz="2800" dirty="0" smtClean="0"/>
              <a:t>input sequences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/>
              <a:t>Given a sequence </a:t>
            </a:r>
            <a:r>
              <a:rPr lang="en-US" sz="2800" dirty="0"/>
              <a:t>X </a:t>
            </a:r>
            <a:r>
              <a:rPr lang="en-US" sz="2800" dirty="0" smtClean="0"/>
              <a:t>=&lt;x</a:t>
            </a:r>
            <a:r>
              <a:rPr lang="en-US" sz="2800" baseline="-25000" dirty="0" smtClean="0"/>
              <a:t>1</a:t>
            </a:r>
            <a:r>
              <a:rPr lang="en-US" sz="2800" dirty="0"/>
              <a:t>,</a:t>
            </a:r>
            <a:r>
              <a:rPr lang="en-US" sz="2800" dirty="0" smtClean="0"/>
              <a:t> x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, . . . , </a:t>
            </a:r>
            <a:r>
              <a:rPr lang="en-US" sz="2800" dirty="0" err="1" smtClean="0"/>
              <a:t>x</a:t>
            </a:r>
            <a:r>
              <a:rPr lang="en-US" sz="2800" baseline="-25000" dirty="0" err="1" smtClean="0"/>
              <a:t>m</a:t>
            </a:r>
            <a:r>
              <a:rPr lang="en-US" sz="2800" dirty="0"/>
              <a:t>&gt;</a:t>
            </a:r>
            <a:r>
              <a:rPr lang="en-US" sz="2800" dirty="0" smtClean="0"/>
              <a:t>, </a:t>
            </a:r>
            <a:r>
              <a:rPr lang="en-US" sz="2800" dirty="0"/>
              <a:t>we define the </a:t>
            </a:r>
            <a:r>
              <a:rPr lang="en-US" sz="2800" dirty="0" err="1" smtClean="0"/>
              <a:t>i</a:t>
            </a:r>
            <a:r>
              <a:rPr lang="en-US" sz="2800" baseline="30000" dirty="0" err="1" smtClean="0"/>
              <a:t>th</a:t>
            </a:r>
            <a:r>
              <a:rPr lang="en-US" sz="2800" dirty="0" smtClean="0"/>
              <a:t>  </a:t>
            </a:r>
            <a:r>
              <a:rPr lang="en-US" sz="2800" b="1" i="1" dirty="0"/>
              <a:t>prefix </a:t>
            </a:r>
            <a:r>
              <a:rPr lang="en-US" sz="2800" dirty="0"/>
              <a:t>of </a:t>
            </a:r>
            <a:r>
              <a:rPr lang="en-US" sz="2800" dirty="0" smtClean="0"/>
              <a:t>X,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/>
              <a:t>for </a:t>
            </a:r>
            <a:r>
              <a:rPr lang="en-US" sz="2800" dirty="0" err="1"/>
              <a:t>i</a:t>
            </a:r>
            <a:r>
              <a:rPr lang="en-US" sz="2800" dirty="0"/>
              <a:t> </a:t>
            </a:r>
            <a:r>
              <a:rPr lang="en-US" sz="2800" dirty="0" smtClean="0"/>
              <a:t>= 0, 1, . .., m  </a:t>
            </a:r>
            <a:r>
              <a:rPr lang="pt-BR" sz="2800" dirty="0" smtClean="0"/>
              <a:t>as </a:t>
            </a:r>
            <a:r>
              <a:rPr lang="pt-BR" sz="2800" dirty="0"/>
              <a:t>X</a:t>
            </a:r>
            <a:r>
              <a:rPr lang="pt-BR" sz="2800" baseline="-25000" dirty="0"/>
              <a:t>i</a:t>
            </a:r>
            <a:r>
              <a:rPr lang="pt-BR" sz="2800" dirty="0"/>
              <a:t> </a:t>
            </a:r>
            <a:r>
              <a:rPr lang="pt-BR" sz="2800" dirty="0" smtClean="0"/>
              <a:t>=</a:t>
            </a:r>
            <a:r>
              <a:rPr lang="en-US" sz="2800" dirty="0" smtClean="0"/>
              <a:t>&lt;</a:t>
            </a:r>
            <a:r>
              <a:rPr lang="en-US" sz="2800" dirty="0"/>
              <a:t>x</a:t>
            </a:r>
            <a:r>
              <a:rPr lang="en-US" sz="2800" baseline="-25000" dirty="0"/>
              <a:t>1</a:t>
            </a:r>
            <a:r>
              <a:rPr lang="en-US" sz="2800" dirty="0"/>
              <a:t>, x</a:t>
            </a:r>
            <a:r>
              <a:rPr lang="en-US" sz="2800" baseline="-25000" dirty="0"/>
              <a:t>2</a:t>
            </a:r>
            <a:r>
              <a:rPr lang="en-US" sz="2800" dirty="0"/>
              <a:t>, . . . , </a:t>
            </a:r>
            <a:r>
              <a:rPr lang="en-US" sz="2800" dirty="0" err="1" smtClean="0"/>
              <a:t>x</a:t>
            </a:r>
            <a:r>
              <a:rPr lang="en-US" sz="2800" baseline="-25000" dirty="0" err="1" smtClean="0"/>
              <a:t>m</a:t>
            </a:r>
            <a:r>
              <a:rPr lang="en-US" sz="2800" dirty="0" smtClean="0"/>
              <a:t>&gt;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/>
              <a:t>For </a:t>
            </a:r>
            <a:r>
              <a:rPr lang="en-US" sz="2800" dirty="0"/>
              <a:t>example, if </a:t>
            </a:r>
            <a:r>
              <a:rPr lang="en-US" sz="2800" b="1" dirty="0">
                <a:solidFill>
                  <a:srgbClr val="0070C0"/>
                </a:solidFill>
              </a:rPr>
              <a:t>X </a:t>
            </a:r>
            <a:r>
              <a:rPr lang="en-US" sz="2800" b="1" dirty="0" smtClean="0">
                <a:solidFill>
                  <a:srgbClr val="0070C0"/>
                </a:solidFill>
              </a:rPr>
              <a:t>= </a:t>
            </a:r>
            <a:r>
              <a:rPr lang="en-US" sz="2800" b="1" dirty="0">
                <a:solidFill>
                  <a:srgbClr val="0070C0"/>
                </a:solidFill>
              </a:rPr>
              <a:t>&lt;</a:t>
            </a:r>
            <a:r>
              <a:rPr lang="en-US" sz="2800" b="1" dirty="0" smtClean="0">
                <a:solidFill>
                  <a:srgbClr val="0070C0"/>
                </a:solidFill>
              </a:rPr>
              <a:t>A</a:t>
            </a:r>
            <a:r>
              <a:rPr lang="en-US" sz="2800" b="1" dirty="0">
                <a:solidFill>
                  <a:srgbClr val="0070C0"/>
                </a:solidFill>
              </a:rPr>
              <a:t>,</a:t>
            </a:r>
            <a:r>
              <a:rPr lang="en-US" sz="2800" b="1" dirty="0" smtClean="0">
                <a:solidFill>
                  <a:srgbClr val="0070C0"/>
                </a:solidFill>
              </a:rPr>
              <a:t> B, C, B</a:t>
            </a:r>
            <a:r>
              <a:rPr lang="en-US" sz="2800" b="1" dirty="0">
                <a:solidFill>
                  <a:srgbClr val="0070C0"/>
                </a:solidFill>
              </a:rPr>
              <a:t>,</a:t>
            </a:r>
            <a:r>
              <a:rPr lang="en-US" sz="2800" b="1" dirty="0" smtClean="0">
                <a:solidFill>
                  <a:srgbClr val="0070C0"/>
                </a:solidFill>
              </a:rPr>
              <a:t> D, A, B&gt;, </a:t>
            </a:r>
            <a:r>
              <a:rPr lang="en-US" sz="2800" dirty="0" smtClean="0"/>
              <a:t>then </a:t>
            </a:r>
            <a:r>
              <a:rPr lang="en-US" sz="2800" b="1" dirty="0" smtClean="0">
                <a:solidFill>
                  <a:srgbClr val="0070C0"/>
                </a:solidFill>
              </a:rPr>
              <a:t>X</a:t>
            </a:r>
            <a:r>
              <a:rPr lang="en-US" sz="2800" b="1" baseline="-25000" dirty="0" smtClean="0">
                <a:solidFill>
                  <a:srgbClr val="0070C0"/>
                </a:solidFill>
              </a:rPr>
              <a:t>4 </a:t>
            </a:r>
            <a:r>
              <a:rPr lang="en-US" sz="2800" b="1" dirty="0" smtClean="0">
                <a:solidFill>
                  <a:srgbClr val="0070C0"/>
                </a:solidFill>
              </a:rPr>
              <a:t> = </a:t>
            </a:r>
            <a:r>
              <a:rPr lang="en-US" sz="2800" b="1" dirty="0">
                <a:solidFill>
                  <a:srgbClr val="0070C0"/>
                </a:solidFill>
              </a:rPr>
              <a:t>&lt;</a:t>
            </a:r>
            <a:r>
              <a:rPr lang="en-US" sz="2800" b="1" dirty="0" smtClean="0">
                <a:solidFill>
                  <a:srgbClr val="0070C0"/>
                </a:solidFill>
              </a:rPr>
              <a:t>A,B,C,B&gt; </a:t>
            </a:r>
            <a:r>
              <a:rPr lang="en-US" sz="2800" dirty="0"/>
              <a:t>and X</a:t>
            </a:r>
            <a:r>
              <a:rPr lang="en-US" sz="2800" baseline="-25000" dirty="0"/>
              <a:t>0</a:t>
            </a:r>
            <a:r>
              <a:rPr lang="en-US" sz="2800" dirty="0"/>
              <a:t> is the empty sequence.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46B8EC2-79DC-4D91-A125-9987AE897EF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108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b="1" i="1" dirty="0"/>
              <a:t>Optimal substructure </a:t>
            </a:r>
            <a:r>
              <a:rPr lang="en-US" b="1" i="1" dirty="0" smtClean="0"/>
              <a:t>-LCS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46B8EC2-79DC-4D91-A125-9987AE897EFA}" type="slidenum">
              <a:rPr lang="en-US" smtClean="0"/>
              <a:t>17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162174"/>
            <a:ext cx="8534399" cy="263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462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7467600" cy="11430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sz="4800" cap="non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Recursive Solution</a:t>
            </a:r>
            <a:endParaRPr lang="en-US" sz="4800" cap="none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67145" y="1191628"/>
            <a:ext cx="8229600" cy="1219200"/>
          </a:xfrm>
        </p:spPr>
        <p:txBody>
          <a:bodyPr>
            <a:normAutofit/>
          </a:bodyPr>
          <a:lstStyle/>
          <a:p>
            <a:r>
              <a:rPr lang="en-US" dirty="0"/>
              <a:t>W</a:t>
            </a:r>
            <a:r>
              <a:rPr lang="en-US" dirty="0" smtClean="0"/>
              <a:t>e </a:t>
            </a:r>
            <a:r>
              <a:rPr lang="en-US" dirty="0"/>
              <a:t>should examine either one or </a:t>
            </a:r>
            <a:r>
              <a:rPr lang="en-US" dirty="0" smtClean="0"/>
              <a:t>two </a:t>
            </a:r>
            <a:r>
              <a:rPr lang="en-US" dirty="0" err="1" smtClean="0"/>
              <a:t>subproblems</a:t>
            </a:r>
            <a:r>
              <a:rPr lang="en-US" dirty="0" smtClean="0"/>
              <a:t> when finding </a:t>
            </a:r>
            <a:r>
              <a:rPr lang="en-US" dirty="0"/>
              <a:t>an LCS of X =&lt;x</a:t>
            </a:r>
            <a:r>
              <a:rPr lang="en-US" baseline="-25000" dirty="0"/>
              <a:t>1</a:t>
            </a:r>
            <a:r>
              <a:rPr lang="en-US" dirty="0"/>
              <a:t>, x</a:t>
            </a:r>
            <a:r>
              <a:rPr lang="en-US" baseline="-25000" dirty="0"/>
              <a:t>2</a:t>
            </a:r>
            <a:r>
              <a:rPr lang="en-US" dirty="0"/>
              <a:t>, . . . , </a:t>
            </a:r>
            <a:r>
              <a:rPr lang="en-US" dirty="0" err="1"/>
              <a:t>x</a:t>
            </a:r>
            <a:r>
              <a:rPr lang="en-US" baseline="-25000" dirty="0" err="1"/>
              <a:t>m</a:t>
            </a:r>
            <a:r>
              <a:rPr lang="en-US" dirty="0"/>
              <a:t>&gt;,</a:t>
            </a:r>
            <a:r>
              <a:rPr lang="en-US" dirty="0" smtClean="0"/>
              <a:t>           and Y =&lt;y</a:t>
            </a:r>
            <a:r>
              <a:rPr lang="en-US" baseline="-25000" dirty="0" smtClean="0"/>
              <a:t>1</a:t>
            </a:r>
            <a:r>
              <a:rPr lang="en-US" dirty="0"/>
              <a:t>, y</a:t>
            </a:r>
            <a:r>
              <a:rPr lang="en-US" baseline="-25000" dirty="0" smtClean="0"/>
              <a:t>2</a:t>
            </a:r>
            <a:r>
              <a:rPr lang="en-US" dirty="0"/>
              <a:t>, . . . , </a:t>
            </a:r>
            <a:r>
              <a:rPr lang="en-US" dirty="0" err="1" smtClean="0"/>
              <a:t>y</a:t>
            </a:r>
            <a:r>
              <a:rPr lang="en-US" baseline="-25000" dirty="0" err="1"/>
              <a:t>n</a:t>
            </a:r>
            <a:r>
              <a:rPr lang="en-US" dirty="0" smtClean="0"/>
              <a:t>&gt;,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46B8EC2-79DC-4D91-A125-9987AE897EFA}" type="slidenum">
              <a:rPr lang="en-US" smtClean="0"/>
              <a:t>18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95745" y="2466429"/>
            <a:ext cx="7239000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dirty="0"/>
              <a:t>If </a:t>
            </a:r>
            <a:r>
              <a:rPr lang="en-US" sz="2400" b="1" dirty="0" err="1"/>
              <a:t>x</a:t>
            </a:r>
            <a:r>
              <a:rPr lang="en-US" sz="2400" b="1" baseline="-25000" dirty="0" err="1"/>
              <a:t>m</a:t>
            </a:r>
            <a:r>
              <a:rPr lang="en-US" sz="2400" b="1" dirty="0"/>
              <a:t> = </a:t>
            </a:r>
            <a:r>
              <a:rPr lang="en-US" sz="2400" b="1" dirty="0" err="1"/>
              <a:t>y</a:t>
            </a:r>
            <a:r>
              <a:rPr lang="en-US" sz="2400" b="1" baseline="-25000" dirty="0" err="1"/>
              <a:t>n</a:t>
            </a:r>
            <a:r>
              <a:rPr lang="en-US" sz="2400" b="1" dirty="0"/>
              <a:t>, </a:t>
            </a:r>
            <a:r>
              <a:rPr lang="en-US" sz="2400" dirty="0"/>
              <a:t>we must find an LCS of </a:t>
            </a:r>
            <a:r>
              <a:rPr lang="en-US" sz="2400" b="1" dirty="0"/>
              <a:t>X</a:t>
            </a:r>
            <a:r>
              <a:rPr lang="en-US" sz="2400" b="1" baseline="-25000" dirty="0" smtClean="0"/>
              <a:t>m-1</a:t>
            </a:r>
            <a:r>
              <a:rPr lang="en-US" sz="2400" dirty="0" smtClean="0"/>
              <a:t> </a:t>
            </a:r>
            <a:r>
              <a:rPr lang="en-US" sz="2400" dirty="0"/>
              <a:t>and </a:t>
            </a:r>
            <a:r>
              <a:rPr lang="en-US" sz="2400" b="1" dirty="0"/>
              <a:t>Y</a:t>
            </a:r>
            <a:r>
              <a:rPr lang="en-US" sz="2400" b="1" baseline="-25000" dirty="0" smtClean="0"/>
              <a:t>n-1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117763" y="3156740"/>
            <a:ext cx="7086600" cy="461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/>
              <a:t>If </a:t>
            </a:r>
            <a:r>
              <a:rPr lang="en-US" sz="2400" b="1" dirty="0" err="1"/>
              <a:t>x</a:t>
            </a:r>
            <a:r>
              <a:rPr lang="en-US" sz="2400" b="1" baseline="-25000" dirty="0" err="1"/>
              <a:t>m</a:t>
            </a:r>
            <a:r>
              <a:rPr lang="en-US" sz="2400" b="1" dirty="0"/>
              <a:t> </a:t>
            </a:r>
            <a:r>
              <a:rPr lang="en-US" sz="2400" b="1" dirty="0" smtClean="0">
                <a:latin typeface="Matura MT Script Capitals"/>
              </a:rPr>
              <a:t>≠</a:t>
            </a:r>
            <a:r>
              <a:rPr lang="en-US" sz="2400" b="1" dirty="0" smtClean="0"/>
              <a:t> </a:t>
            </a:r>
            <a:r>
              <a:rPr lang="en-US" sz="2400" b="1" dirty="0" err="1"/>
              <a:t>y</a:t>
            </a:r>
            <a:r>
              <a:rPr lang="en-US" sz="2400" b="1" baseline="-25000" dirty="0" err="1"/>
              <a:t>n</a:t>
            </a:r>
            <a:r>
              <a:rPr lang="en-US" sz="2400" dirty="0" smtClean="0"/>
              <a:t>, </a:t>
            </a:r>
            <a:r>
              <a:rPr lang="en-US" sz="2400" dirty="0"/>
              <a:t>then we must solve two </a:t>
            </a:r>
            <a:r>
              <a:rPr lang="en-US" sz="2400" dirty="0" err="1"/>
              <a:t>subproblems</a:t>
            </a:r>
            <a:r>
              <a:rPr lang="en-US" sz="2400" dirty="0"/>
              <a:t>:</a:t>
            </a:r>
          </a:p>
        </p:txBody>
      </p:sp>
      <p:sp>
        <p:nvSpPr>
          <p:cNvPr id="7" name="Rectangle 6"/>
          <p:cNvSpPr/>
          <p:nvPr/>
        </p:nvSpPr>
        <p:spPr>
          <a:xfrm>
            <a:off x="117763" y="3618405"/>
            <a:ext cx="8153400" cy="11079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/>
              <a:t>F</a:t>
            </a:r>
            <a:r>
              <a:rPr lang="en-US" sz="2400" dirty="0" smtClean="0"/>
              <a:t>inding an LCS </a:t>
            </a:r>
            <a:r>
              <a:rPr lang="en-US" sz="2400" dirty="0"/>
              <a:t>of </a:t>
            </a:r>
            <a:r>
              <a:rPr lang="en-US" sz="2400" b="1" dirty="0" smtClean="0"/>
              <a:t>X</a:t>
            </a:r>
            <a:r>
              <a:rPr lang="en-US" sz="2400" b="1" baseline="-25000" dirty="0" smtClean="0"/>
              <a:t>m-1</a:t>
            </a:r>
            <a:r>
              <a:rPr lang="en-US" sz="2400" dirty="0" smtClean="0"/>
              <a:t> </a:t>
            </a:r>
            <a:r>
              <a:rPr lang="en-US" sz="2400" dirty="0"/>
              <a:t>and </a:t>
            </a:r>
            <a:r>
              <a:rPr lang="en-US" sz="2400" b="1" dirty="0" smtClean="0"/>
              <a:t>Y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and finding an LCS of </a:t>
            </a:r>
            <a:r>
              <a:rPr lang="en-US" sz="2400" b="1" dirty="0"/>
              <a:t>X</a:t>
            </a:r>
            <a:r>
              <a:rPr lang="en-US" sz="2400" dirty="0"/>
              <a:t> and </a:t>
            </a:r>
            <a:r>
              <a:rPr lang="en-US" sz="2400" b="1" dirty="0" smtClean="0"/>
              <a:t>Y</a:t>
            </a:r>
            <a:r>
              <a:rPr lang="en-US" sz="2400" b="1" baseline="-25000" dirty="0" smtClean="0"/>
              <a:t>n-1</a:t>
            </a:r>
            <a:endParaRPr lang="en-US" sz="2400" dirty="0"/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7763" y="4726401"/>
            <a:ext cx="8229600" cy="83099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dirty="0"/>
              <a:t>Whichever of these </a:t>
            </a:r>
            <a:r>
              <a:rPr lang="en-US" sz="2400" b="1" dirty="0" smtClean="0"/>
              <a:t>two LCSs </a:t>
            </a:r>
            <a:r>
              <a:rPr lang="en-US" sz="2400" b="1" dirty="0"/>
              <a:t>is longer is an LCS of X and Y .</a:t>
            </a:r>
          </a:p>
        </p:txBody>
      </p:sp>
      <p:sp>
        <p:nvSpPr>
          <p:cNvPr id="9" name="Rectangle 8"/>
          <p:cNvSpPr/>
          <p:nvPr/>
        </p:nvSpPr>
        <p:spPr>
          <a:xfrm>
            <a:off x="228601" y="5715000"/>
            <a:ext cx="7391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en-US" dirty="0"/>
              <a:t>these cases exhaust all possibilities</a:t>
            </a:r>
            <a:r>
              <a:rPr lang="en-US" dirty="0" smtClean="0"/>
              <a:t>,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dirty="0" smtClean="0"/>
              <a:t>we </a:t>
            </a:r>
            <a:r>
              <a:rPr lang="en-US" dirty="0"/>
              <a:t>know that one of the optimal </a:t>
            </a:r>
            <a:r>
              <a:rPr lang="en-US" dirty="0" err="1"/>
              <a:t>subproblem</a:t>
            </a:r>
            <a:r>
              <a:rPr lang="en-US" dirty="0"/>
              <a:t> solutions must appear within an </a:t>
            </a:r>
            <a:r>
              <a:rPr lang="en-US" dirty="0" smtClean="0"/>
              <a:t>LCS of </a:t>
            </a:r>
            <a:r>
              <a:rPr lang="en-US" dirty="0"/>
              <a:t>X and Y .</a:t>
            </a:r>
          </a:p>
        </p:txBody>
      </p:sp>
    </p:spTree>
    <p:extLst>
      <p:ext uri="{BB962C8B-B14F-4D97-AF65-F5344CB8AC3E}">
        <p14:creationId xmlns:p14="http://schemas.microsoft.com/office/powerpoint/2010/main" val="1993784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46B8EC2-79DC-4D91-A125-9987AE897EFA}" type="slidenum">
              <a:rPr lang="en-US" smtClean="0"/>
              <a:t>19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3" y="561975"/>
            <a:ext cx="8639175" cy="573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715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4400" dirty="0" smtClean="0"/>
              <a:t>Introduction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87375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Biological applications often need to compare the DNA of two (or more) </a:t>
            </a:r>
            <a:r>
              <a:rPr lang="en-US" dirty="0" smtClean="0"/>
              <a:t>different organisms.</a:t>
            </a:r>
          </a:p>
          <a:p>
            <a:r>
              <a:rPr lang="en-US" dirty="0"/>
              <a:t>A strand of DNA consists of a string of molecules </a:t>
            </a:r>
            <a:r>
              <a:rPr lang="en-US" dirty="0" smtClean="0"/>
              <a:t>called bases</a:t>
            </a:r>
          </a:p>
          <a:p>
            <a:r>
              <a:rPr lang="en-US" dirty="0"/>
              <a:t>W</a:t>
            </a:r>
            <a:r>
              <a:rPr lang="en-US" dirty="0" smtClean="0"/>
              <a:t>here </a:t>
            </a:r>
            <a:r>
              <a:rPr lang="en-US" dirty="0"/>
              <a:t>the possible bases are </a:t>
            </a:r>
            <a:r>
              <a:rPr lang="en-US" b="1" dirty="0">
                <a:solidFill>
                  <a:srgbClr val="FF0000"/>
                </a:solidFill>
              </a:rPr>
              <a:t>adenine, guanine, cytosine, and thymine</a:t>
            </a:r>
            <a:r>
              <a:rPr lang="en-US" dirty="0"/>
              <a:t>.</a:t>
            </a:r>
          </a:p>
          <a:p>
            <a:r>
              <a:rPr lang="en-US" dirty="0"/>
              <a:t>Representing each of these bases by its initial letter, we can express a </a:t>
            </a:r>
            <a:r>
              <a:rPr lang="en-US" dirty="0" smtClean="0"/>
              <a:t>strand of </a:t>
            </a:r>
            <a:r>
              <a:rPr lang="en-US" dirty="0"/>
              <a:t>DNA as a string over the finite set </a:t>
            </a:r>
            <a:r>
              <a:rPr lang="en-US" b="1" dirty="0">
                <a:solidFill>
                  <a:srgbClr val="FF0000"/>
                </a:solidFill>
              </a:rPr>
              <a:t>{</a:t>
            </a:r>
            <a:r>
              <a:rPr lang="en-US" b="1" dirty="0" smtClean="0">
                <a:solidFill>
                  <a:srgbClr val="FF0000"/>
                </a:solidFill>
              </a:rPr>
              <a:t>A</a:t>
            </a:r>
            <a:r>
              <a:rPr lang="en-US" b="1" dirty="0">
                <a:solidFill>
                  <a:srgbClr val="FF0000"/>
                </a:solidFill>
              </a:rPr>
              <a:t>; C; G; </a:t>
            </a:r>
            <a:r>
              <a:rPr lang="en-US" b="1" dirty="0" smtClean="0">
                <a:solidFill>
                  <a:srgbClr val="FF0000"/>
                </a:solidFill>
              </a:rPr>
              <a:t>T}</a:t>
            </a:r>
            <a:r>
              <a:rPr lang="en-US" dirty="0" smtClean="0"/>
              <a:t>.</a:t>
            </a:r>
          </a:p>
          <a:p>
            <a:r>
              <a:rPr lang="en-US" dirty="0"/>
              <a:t>For example, the DNA of one organism may </a:t>
            </a:r>
            <a:r>
              <a:rPr lang="en-US" dirty="0" smtClean="0"/>
              <a:t>be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S1=ACCGGTCGAGTGCGCGGAAGCCGGCCGAA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, and the DNA of another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organism may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be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S2=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GTCGTTCGGAATGCCGTTGCTCTGTAAA.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46B8EC2-79DC-4D91-A125-9987AE897EF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262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46B8EC2-79DC-4D91-A125-9987AE897EFA}" type="slidenum">
              <a:rPr lang="en-US" smtClean="0"/>
              <a:t>20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3" y="561975"/>
            <a:ext cx="8639175" cy="573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6997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46B8EC2-79DC-4D91-A125-9987AE897EFA}" type="slidenum">
              <a:rPr lang="en-US" smtClean="0"/>
              <a:t>21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3" y="561975"/>
            <a:ext cx="8639175" cy="573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0490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46B8EC2-79DC-4D91-A125-9987AE897EFA}" type="slidenum">
              <a:rPr lang="en-US" smtClean="0"/>
              <a:t>22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3" y="561975"/>
            <a:ext cx="8639175" cy="573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30092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46B8EC2-79DC-4D91-A125-9987AE897EFA}" type="slidenum">
              <a:rPr lang="en-US" smtClean="0"/>
              <a:t>23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3" y="561975"/>
            <a:ext cx="8639175" cy="573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7757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46B8EC2-79DC-4D91-A125-9987AE897EFA}" type="slidenum">
              <a:rPr lang="en-US" smtClean="0"/>
              <a:t>24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3" y="561975"/>
            <a:ext cx="8639175" cy="573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9273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46B8EC2-79DC-4D91-A125-9987AE897EFA}" type="slidenum">
              <a:rPr lang="en-US" smtClean="0"/>
              <a:t>25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3" y="561975"/>
            <a:ext cx="8639175" cy="573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73319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153400" cy="4873752"/>
          </a:xfrm>
        </p:spPr>
        <p:txBody>
          <a:bodyPr/>
          <a:lstStyle/>
          <a:p>
            <a:r>
              <a:rPr lang="en-US" dirty="0"/>
              <a:t>We can readily see the overlapping-</a:t>
            </a:r>
            <a:r>
              <a:rPr lang="en-US" dirty="0" err="1"/>
              <a:t>subproblems</a:t>
            </a:r>
            <a:r>
              <a:rPr lang="en-US" dirty="0"/>
              <a:t> property in the LCS problem.</a:t>
            </a:r>
          </a:p>
          <a:p>
            <a:r>
              <a:rPr lang="en-US" dirty="0"/>
              <a:t>To find an LCS of X and Y , we may need to find the LCSs of </a:t>
            </a:r>
            <a:r>
              <a:rPr lang="en-US" b="1" dirty="0"/>
              <a:t>X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b="1" dirty="0" smtClean="0"/>
              <a:t>Y</a:t>
            </a:r>
            <a:r>
              <a:rPr lang="en-US" b="1" baseline="-25000" dirty="0" smtClean="0"/>
              <a:t>n-1 </a:t>
            </a:r>
            <a:r>
              <a:rPr lang="en-US" dirty="0" smtClean="0"/>
              <a:t>and of </a:t>
            </a:r>
            <a:r>
              <a:rPr lang="en-US" b="1" dirty="0"/>
              <a:t>X</a:t>
            </a:r>
            <a:r>
              <a:rPr lang="en-US" b="1" baseline="-25000" dirty="0"/>
              <a:t>m-1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b="1" dirty="0"/>
              <a:t>Y</a:t>
            </a:r>
            <a:r>
              <a:rPr lang="en-US" dirty="0"/>
              <a:t> . </a:t>
            </a:r>
            <a:endParaRPr lang="en-US" dirty="0" smtClean="0"/>
          </a:p>
          <a:p>
            <a:r>
              <a:rPr lang="en-US" dirty="0" smtClean="0"/>
              <a:t>But </a:t>
            </a:r>
            <a:r>
              <a:rPr lang="en-US" dirty="0"/>
              <a:t>each of these </a:t>
            </a:r>
            <a:r>
              <a:rPr lang="en-US" dirty="0" err="1"/>
              <a:t>subproblems</a:t>
            </a:r>
            <a:r>
              <a:rPr lang="en-US" dirty="0"/>
              <a:t> has the </a:t>
            </a:r>
            <a:r>
              <a:rPr lang="en-US" dirty="0" err="1"/>
              <a:t>subsubproblem</a:t>
            </a:r>
            <a:r>
              <a:rPr lang="en-US" dirty="0"/>
              <a:t> of </a:t>
            </a:r>
            <a:r>
              <a:rPr lang="en-US" dirty="0" smtClean="0"/>
              <a:t>finding an </a:t>
            </a:r>
            <a:r>
              <a:rPr lang="en-US" dirty="0"/>
              <a:t>LCS of </a:t>
            </a:r>
            <a:r>
              <a:rPr lang="en-US" b="1" dirty="0"/>
              <a:t>X</a:t>
            </a:r>
            <a:r>
              <a:rPr lang="en-US" b="1" baseline="-25000" dirty="0"/>
              <a:t>m-1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b="1" dirty="0" smtClean="0"/>
              <a:t>Y</a:t>
            </a:r>
            <a:r>
              <a:rPr lang="en-US" b="1" baseline="-25000" dirty="0" smtClean="0"/>
              <a:t>n-1</a:t>
            </a:r>
            <a:r>
              <a:rPr lang="en-US" dirty="0" smtClean="0"/>
              <a:t> </a:t>
            </a:r>
          </a:p>
          <a:p>
            <a:r>
              <a:rPr lang="en-US" dirty="0" smtClean="0"/>
              <a:t>Many </a:t>
            </a:r>
            <a:r>
              <a:rPr lang="en-US" dirty="0"/>
              <a:t>other </a:t>
            </a:r>
            <a:r>
              <a:rPr lang="en-US" dirty="0" err="1"/>
              <a:t>subproblems</a:t>
            </a:r>
            <a:r>
              <a:rPr lang="en-US" dirty="0"/>
              <a:t> share </a:t>
            </a:r>
            <a:r>
              <a:rPr lang="en-US" dirty="0" err="1"/>
              <a:t>subsubproblems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46B8EC2-79DC-4D91-A125-9987AE897EFA}" type="slidenum">
              <a:rPr lang="en-US" smtClean="0"/>
              <a:t>26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09600" y="427038"/>
            <a:ext cx="74676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i="1" dirty="0" smtClean="0"/>
              <a:t>Overlapping-</a:t>
            </a:r>
            <a:r>
              <a:rPr lang="en-US" b="1" i="1" dirty="0" err="1" smtClean="0"/>
              <a:t>Subproblem</a:t>
            </a:r>
            <a:r>
              <a:rPr lang="en-US" b="1" i="1" dirty="0" smtClean="0"/>
              <a:t> - LCS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278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6539" y="289813"/>
            <a:ext cx="661987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Towards a better</a:t>
            </a:r>
            <a:r>
              <a:rPr spc="-30" dirty="0"/>
              <a:t> </a:t>
            </a:r>
            <a:r>
              <a:rPr spc="-5" dirty="0"/>
              <a:t>algorithm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4540" y="6523256"/>
            <a:ext cx="1354455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spc="-5" dirty="0">
                <a:latin typeface="Times New Roman"/>
                <a:cs typeface="Times New Roman"/>
              </a:rPr>
              <a:t>November 7,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2005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43653" y="6523256"/>
            <a:ext cx="560070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spc="-5" dirty="0">
                <a:latin typeface="Times New Roman"/>
                <a:cs typeface="Times New Roman"/>
              </a:rPr>
              <a:t>L15.9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49724" y="1140661"/>
            <a:ext cx="7546975" cy="316230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Simplification:</a:t>
            </a:r>
            <a:endParaRPr sz="3200">
              <a:latin typeface="Times New Roman"/>
              <a:cs typeface="Times New Roman"/>
            </a:endParaRPr>
          </a:p>
          <a:p>
            <a:pPr marL="469900" marR="542925" indent="-457200">
              <a:lnSpc>
                <a:spcPts val="3460"/>
              </a:lnSpc>
              <a:spcBef>
                <a:spcPts val="815"/>
              </a:spcBef>
              <a:buClr>
                <a:srgbClr val="CC0000"/>
              </a:buClr>
              <a:buAutoNum type="arabicPeriod"/>
              <a:tabLst>
                <a:tab pos="470534" algn="l"/>
              </a:tabLst>
            </a:pPr>
            <a:r>
              <a:rPr sz="3200" spc="-5" dirty="0">
                <a:latin typeface="Times New Roman"/>
                <a:cs typeface="Times New Roman"/>
              </a:rPr>
              <a:t>Look at the </a:t>
            </a:r>
            <a:r>
              <a:rPr sz="3200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length </a:t>
            </a:r>
            <a:r>
              <a:rPr sz="3200" spc="-5" dirty="0">
                <a:latin typeface="Times New Roman"/>
                <a:cs typeface="Times New Roman"/>
              </a:rPr>
              <a:t>of a longest-common  subsequence.</a:t>
            </a:r>
            <a:endParaRPr sz="3200">
              <a:latin typeface="Times New Roman"/>
              <a:cs typeface="Times New Roman"/>
            </a:endParaRPr>
          </a:p>
          <a:p>
            <a:pPr marL="469900" indent="-457834">
              <a:lnSpc>
                <a:spcPct val="100000"/>
              </a:lnSpc>
              <a:spcBef>
                <a:spcPts val="325"/>
              </a:spcBef>
              <a:buClr>
                <a:srgbClr val="CC0000"/>
              </a:buClr>
              <a:buAutoNum type="arabicPeriod"/>
              <a:tabLst>
                <a:tab pos="470534" algn="l"/>
              </a:tabLst>
            </a:pPr>
            <a:r>
              <a:rPr sz="3200" spc="-5" dirty="0">
                <a:latin typeface="Times New Roman"/>
                <a:cs typeface="Times New Roman"/>
              </a:rPr>
              <a:t>Extend the algorithm to find the LCS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itself.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ts val="3554"/>
              </a:lnSpc>
              <a:spcBef>
                <a:spcPts val="1465"/>
              </a:spcBef>
            </a:pP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Notation: </a:t>
            </a:r>
            <a:r>
              <a:rPr sz="3200" spc="-5" dirty="0">
                <a:latin typeface="Times New Roman"/>
                <a:cs typeface="Times New Roman"/>
              </a:rPr>
              <a:t>Denote the length of a sequence</a:t>
            </a:r>
            <a:r>
              <a:rPr sz="3200" spc="2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s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ts val="3554"/>
              </a:lnSpc>
            </a:pPr>
            <a:r>
              <a:rPr sz="3200" spc="-5" dirty="0">
                <a:latin typeface="Times New Roman"/>
                <a:cs typeface="Times New Roman"/>
              </a:rPr>
              <a:t>by </a:t>
            </a:r>
            <a:r>
              <a:rPr sz="3200" b="1" spc="-5" dirty="0">
                <a:solidFill>
                  <a:srgbClr val="008A87"/>
                </a:solidFill>
                <a:latin typeface="Times New Roman"/>
                <a:cs typeface="Times New Roman"/>
              </a:rPr>
              <a:t>|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s</a:t>
            </a:r>
            <a:r>
              <a:rPr sz="3200" i="1" spc="-60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b="1" spc="-5" dirty="0">
                <a:solidFill>
                  <a:srgbClr val="008A87"/>
                </a:solidFill>
                <a:latin typeface="Times New Roman"/>
                <a:cs typeface="Times New Roman"/>
              </a:rPr>
              <a:t>|</a:t>
            </a:r>
            <a:r>
              <a:rPr sz="3200" spc="-5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46B8EC2-79DC-4D91-A125-9987AE897EF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386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6539" y="289813"/>
            <a:ext cx="661987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Towards a better</a:t>
            </a:r>
            <a:r>
              <a:rPr spc="-30" dirty="0"/>
              <a:t> </a:t>
            </a:r>
            <a:r>
              <a:rPr spc="-5" dirty="0"/>
              <a:t>algorithm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4540" y="6523256"/>
            <a:ext cx="1354455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spc="-5" dirty="0">
                <a:latin typeface="Times New Roman"/>
                <a:cs typeface="Times New Roman"/>
              </a:rPr>
              <a:t>November 7,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2005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43653" y="6523256"/>
            <a:ext cx="560070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spc="-5" dirty="0">
                <a:latin typeface="Times New Roman"/>
                <a:cs typeface="Times New Roman"/>
              </a:rPr>
              <a:t>L15.10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0130" y="1140661"/>
            <a:ext cx="7546340" cy="491172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Simplification:</a:t>
            </a:r>
            <a:endParaRPr sz="3200">
              <a:latin typeface="Times New Roman"/>
              <a:cs typeface="Times New Roman"/>
            </a:endParaRPr>
          </a:p>
          <a:p>
            <a:pPr marL="469900" marR="542925" indent="-457200">
              <a:lnSpc>
                <a:spcPts val="3460"/>
              </a:lnSpc>
              <a:spcBef>
                <a:spcPts val="815"/>
              </a:spcBef>
              <a:buClr>
                <a:srgbClr val="CC0000"/>
              </a:buClr>
              <a:buAutoNum type="arabicPeriod"/>
              <a:tabLst>
                <a:tab pos="470534" algn="l"/>
              </a:tabLst>
            </a:pPr>
            <a:r>
              <a:rPr sz="3200" spc="-5" dirty="0">
                <a:latin typeface="Times New Roman"/>
                <a:cs typeface="Times New Roman"/>
              </a:rPr>
              <a:t>Look at the </a:t>
            </a:r>
            <a:r>
              <a:rPr sz="3200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length </a:t>
            </a:r>
            <a:r>
              <a:rPr sz="3200" spc="-5" dirty="0">
                <a:latin typeface="Times New Roman"/>
                <a:cs typeface="Times New Roman"/>
              </a:rPr>
              <a:t>of a longest-common  subsequence.</a:t>
            </a:r>
            <a:endParaRPr sz="3200">
              <a:latin typeface="Times New Roman"/>
              <a:cs typeface="Times New Roman"/>
            </a:endParaRPr>
          </a:p>
          <a:p>
            <a:pPr marL="469900" indent="-457834">
              <a:lnSpc>
                <a:spcPct val="100000"/>
              </a:lnSpc>
              <a:spcBef>
                <a:spcPts val="325"/>
              </a:spcBef>
              <a:buClr>
                <a:srgbClr val="CC0000"/>
              </a:buClr>
              <a:buAutoNum type="arabicPeriod"/>
              <a:tabLst>
                <a:tab pos="470534" algn="l"/>
              </a:tabLst>
            </a:pPr>
            <a:r>
              <a:rPr sz="3200" spc="-5" dirty="0">
                <a:latin typeface="Times New Roman"/>
                <a:cs typeface="Times New Roman"/>
              </a:rPr>
              <a:t>Extend the algorithm to find the LCS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itself.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ts val="3554"/>
              </a:lnSpc>
              <a:spcBef>
                <a:spcPts val="1465"/>
              </a:spcBef>
            </a:pP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Notation: </a:t>
            </a:r>
            <a:r>
              <a:rPr sz="3200" spc="-5" dirty="0">
                <a:latin typeface="Times New Roman"/>
                <a:cs typeface="Times New Roman"/>
              </a:rPr>
              <a:t>Denote the length of a sequence</a:t>
            </a:r>
            <a:r>
              <a:rPr sz="3200" spc="2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s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ts val="3554"/>
              </a:lnSpc>
            </a:pPr>
            <a:r>
              <a:rPr sz="3200" spc="-5" dirty="0">
                <a:latin typeface="Times New Roman"/>
                <a:cs typeface="Times New Roman"/>
              </a:rPr>
              <a:t>by </a:t>
            </a:r>
            <a:r>
              <a:rPr sz="3200" b="1" spc="-5" dirty="0">
                <a:solidFill>
                  <a:srgbClr val="008A87"/>
                </a:solidFill>
                <a:latin typeface="Times New Roman"/>
                <a:cs typeface="Times New Roman"/>
              </a:rPr>
              <a:t>|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s</a:t>
            </a:r>
            <a:r>
              <a:rPr sz="3200" i="1" spc="-60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b="1" spc="-5" dirty="0">
                <a:solidFill>
                  <a:srgbClr val="008A87"/>
                </a:solidFill>
                <a:latin typeface="Times New Roman"/>
                <a:cs typeface="Times New Roman"/>
              </a:rPr>
              <a:t>|</a:t>
            </a:r>
            <a:r>
              <a:rPr sz="3200" spc="-5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85"/>
              </a:spcBef>
            </a:pP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Strategy: </a:t>
            </a:r>
            <a:r>
              <a:rPr sz="3200" spc="-5" dirty="0">
                <a:latin typeface="Times New Roman"/>
                <a:cs typeface="Times New Roman"/>
              </a:rPr>
              <a:t>Consider </a:t>
            </a: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prefixes </a:t>
            </a:r>
            <a:r>
              <a:rPr sz="3200" spc="-5" dirty="0">
                <a:latin typeface="Times New Roman"/>
                <a:cs typeface="Times New Roman"/>
              </a:rPr>
              <a:t>of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x </a:t>
            </a:r>
            <a:r>
              <a:rPr sz="3200" spc="-5" dirty="0">
                <a:latin typeface="Times New Roman"/>
                <a:cs typeface="Times New Roman"/>
              </a:rPr>
              <a:t>and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y</a:t>
            </a:r>
            <a:r>
              <a:rPr sz="3200" spc="-5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  <a:p>
            <a:pPr marL="238125" indent="-226060">
              <a:lnSpc>
                <a:spcPct val="100000"/>
              </a:lnSpc>
              <a:spcBef>
                <a:spcPts val="385"/>
              </a:spcBef>
              <a:buClr>
                <a:srgbClr val="CC0000"/>
              </a:buClr>
              <a:buChar char="•"/>
              <a:tabLst>
                <a:tab pos="238760" algn="l"/>
              </a:tabLst>
            </a:pPr>
            <a:r>
              <a:rPr sz="3200" spc="-5" dirty="0">
                <a:latin typeface="Times New Roman"/>
                <a:cs typeface="Times New Roman"/>
              </a:rPr>
              <a:t>Define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,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j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] = </a:t>
            </a:r>
            <a:r>
              <a:rPr sz="3200" b="1" spc="-5" dirty="0">
                <a:solidFill>
                  <a:srgbClr val="008A87"/>
                </a:solidFill>
                <a:latin typeface="Times New Roman"/>
                <a:cs typeface="Times New Roman"/>
              </a:rPr>
              <a:t>|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LCS(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[1 . .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],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y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[1 . .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j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])</a:t>
            </a:r>
            <a:r>
              <a:rPr sz="3200" spc="-57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b="1" spc="-5" dirty="0">
                <a:solidFill>
                  <a:srgbClr val="008A87"/>
                </a:solidFill>
                <a:latin typeface="Times New Roman"/>
                <a:cs typeface="Times New Roman"/>
              </a:rPr>
              <a:t>|</a:t>
            </a:r>
            <a:r>
              <a:rPr sz="3200" spc="-5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  <a:p>
            <a:pPr marL="238125" indent="-226060">
              <a:lnSpc>
                <a:spcPct val="100000"/>
              </a:lnSpc>
              <a:spcBef>
                <a:spcPts val="385"/>
              </a:spcBef>
              <a:buClr>
                <a:srgbClr val="CC0000"/>
              </a:buClr>
              <a:buChar char="•"/>
              <a:tabLst>
                <a:tab pos="238760" algn="l"/>
              </a:tabLst>
            </a:pPr>
            <a:r>
              <a:rPr sz="3200" spc="-5" dirty="0">
                <a:latin typeface="Times New Roman"/>
                <a:cs typeface="Times New Roman"/>
              </a:rPr>
              <a:t>Then,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m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,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] = </a:t>
            </a:r>
            <a:r>
              <a:rPr sz="3200" b="1" spc="-5" dirty="0">
                <a:solidFill>
                  <a:srgbClr val="008A87"/>
                </a:solidFill>
                <a:latin typeface="Times New Roman"/>
                <a:cs typeface="Times New Roman"/>
              </a:rPr>
              <a:t>|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LCS(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,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y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spc="-6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b="1" spc="-5" dirty="0">
                <a:solidFill>
                  <a:srgbClr val="008A87"/>
                </a:solidFill>
                <a:latin typeface="Times New Roman"/>
                <a:cs typeface="Times New Roman"/>
              </a:rPr>
              <a:t>|</a:t>
            </a:r>
            <a:r>
              <a:rPr sz="3200" spc="-5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46B8EC2-79DC-4D91-A125-9987AE897EFA}" type="slidenum">
              <a:rPr lang="en-US" smtClean="0"/>
              <a:t>28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048000" y="3888387"/>
            <a:ext cx="5355723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the length of an LCS of the sequences X</a:t>
            </a:r>
            <a:r>
              <a:rPr lang="en-US" baseline="-25000" dirty="0"/>
              <a:t>i</a:t>
            </a:r>
            <a:r>
              <a:rPr lang="en-US" dirty="0"/>
              <a:t> and </a:t>
            </a:r>
            <a:r>
              <a:rPr lang="en-US" dirty="0" err="1"/>
              <a:t>Y</a:t>
            </a:r>
            <a:r>
              <a:rPr lang="en-US" baseline="-25000" dirty="0" err="1"/>
              <a:t>j</a:t>
            </a:r>
            <a:r>
              <a:rPr lang="en-US" dirty="0"/>
              <a:t>.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2286000" y="4073053"/>
            <a:ext cx="762000" cy="110854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3809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6539" y="358037"/>
            <a:ext cx="6317114" cy="62773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Recursive</a:t>
            </a:r>
            <a:r>
              <a:rPr sz="4000" spc="-60" dirty="0"/>
              <a:t> </a:t>
            </a:r>
            <a:r>
              <a:rPr sz="4000" spc="-5" dirty="0"/>
              <a:t>formulation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1162303"/>
            <a:ext cx="170053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T</a:t>
            </a:r>
            <a:r>
              <a:rPr sz="3200" b="1" spc="-10" dirty="0">
                <a:solidFill>
                  <a:srgbClr val="CC0000"/>
                </a:solidFill>
                <a:latin typeface="Times New Roman"/>
                <a:cs typeface="Times New Roman"/>
              </a:rPr>
              <a:t>h</a:t>
            </a: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eo</a:t>
            </a:r>
            <a:r>
              <a:rPr sz="3200" b="1" spc="-65" dirty="0">
                <a:solidFill>
                  <a:srgbClr val="CC0000"/>
                </a:solidFill>
                <a:latin typeface="Times New Roman"/>
                <a:cs typeface="Times New Roman"/>
              </a:rPr>
              <a:t>r</a:t>
            </a: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em.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8555" y="2156709"/>
            <a:ext cx="123571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,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j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3200" spc="-7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06782" y="2051878"/>
            <a:ext cx="614934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127500" algn="l"/>
              </a:tabLst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–1,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j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–1]</a:t>
            </a:r>
            <a:r>
              <a:rPr sz="32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+</a:t>
            </a:r>
            <a:r>
              <a:rPr sz="3200" spc="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1	</a:t>
            </a:r>
            <a:r>
              <a:rPr sz="3200" spc="-5" dirty="0">
                <a:latin typeface="Times New Roman"/>
                <a:cs typeface="Times New Roman"/>
              </a:rPr>
              <a:t>if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] =</a:t>
            </a:r>
            <a:r>
              <a:rPr sz="3200" spc="-8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y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j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3200" spc="-5" dirty="0">
                <a:latin typeface="Times New Roman"/>
                <a:cs typeface="Times New Roman"/>
              </a:rPr>
              <a:t>,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37279" y="2408236"/>
            <a:ext cx="582104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max</a:t>
            </a:r>
            <a:r>
              <a:rPr sz="4000" spc="-5" dirty="0">
                <a:solidFill>
                  <a:srgbClr val="008A87"/>
                </a:solidFill>
                <a:latin typeface="Times New Roman"/>
                <a:cs typeface="Times New Roman"/>
              </a:rPr>
              <a:t>{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–1,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j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],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,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j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–1]</a:t>
            </a:r>
            <a:r>
              <a:rPr sz="4000" spc="-5" dirty="0">
                <a:solidFill>
                  <a:srgbClr val="008A87"/>
                </a:solidFill>
                <a:latin typeface="Times New Roman"/>
                <a:cs typeface="Times New Roman"/>
              </a:rPr>
              <a:t>}</a:t>
            </a:r>
            <a:r>
              <a:rPr sz="4000" spc="18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otherwise.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057400" y="1692274"/>
            <a:ext cx="228600" cy="1431925"/>
          </a:xfrm>
          <a:custGeom>
            <a:avLst/>
            <a:gdLst/>
            <a:ahLst/>
            <a:cxnLst/>
            <a:rect l="l" t="t" r="r" b="b"/>
            <a:pathLst>
              <a:path w="228600" h="914400">
                <a:moveTo>
                  <a:pt x="228600" y="914400"/>
                </a:moveTo>
                <a:lnTo>
                  <a:pt x="184106" y="908412"/>
                </a:lnTo>
                <a:lnTo>
                  <a:pt x="147775" y="892082"/>
                </a:lnTo>
                <a:lnTo>
                  <a:pt x="123281" y="867862"/>
                </a:lnTo>
                <a:lnTo>
                  <a:pt x="114300" y="838200"/>
                </a:lnTo>
                <a:lnTo>
                  <a:pt x="114300" y="533400"/>
                </a:lnTo>
                <a:lnTo>
                  <a:pt x="105318" y="503737"/>
                </a:lnTo>
                <a:lnTo>
                  <a:pt x="80824" y="479517"/>
                </a:lnTo>
                <a:lnTo>
                  <a:pt x="44493" y="463187"/>
                </a:lnTo>
                <a:lnTo>
                  <a:pt x="0" y="457200"/>
                </a:lnTo>
                <a:lnTo>
                  <a:pt x="44493" y="451212"/>
                </a:lnTo>
                <a:lnTo>
                  <a:pt x="80824" y="434882"/>
                </a:lnTo>
                <a:lnTo>
                  <a:pt x="105318" y="410662"/>
                </a:lnTo>
                <a:lnTo>
                  <a:pt x="114300" y="381000"/>
                </a:lnTo>
                <a:lnTo>
                  <a:pt x="114300" y="76200"/>
                </a:lnTo>
                <a:lnTo>
                  <a:pt x="123281" y="46537"/>
                </a:lnTo>
                <a:lnTo>
                  <a:pt x="147775" y="22317"/>
                </a:lnTo>
                <a:lnTo>
                  <a:pt x="184106" y="5987"/>
                </a:lnTo>
                <a:lnTo>
                  <a:pt x="228600" y="0"/>
                </a:lnTo>
              </a:path>
            </a:pathLst>
          </a:custGeom>
          <a:ln w="19050">
            <a:solidFill>
              <a:srgbClr val="008A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64540" y="6523256"/>
            <a:ext cx="1354455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spc="-5" dirty="0">
                <a:latin typeface="Times New Roman"/>
                <a:cs typeface="Times New Roman"/>
              </a:rPr>
              <a:t>November 7,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2005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843653" y="6523256"/>
            <a:ext cx="560070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spc="-5" dirty="0">
                <a:latin typeface="Times New Roman"/>
                <a:cs typeface="Times New Roman"/>
              </a:rPr>
              <a:t>L15.11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46B8EC2-79DC-4D91-A125-9987AE897EFA}" type="slidenum">
              <a:rPr lang="en-US" smtClean="0"/>
              <a:t>29</a:t>
            </a:fld>
            <a:endParaRPr lang="en-US"/>
          </a:p>
        </p:txBody>
      </p:sp>
      <p:sp>
        <p:nvSpPr>
          <p:cNvPr id="12" name="object 5"/>
          <p:cNvSpPr txBox="1"/>
          <p:nvPr/>
        </p:nvSpPr>
        <p:spPr>
          <a:xfrm>
            <a:off x="2351134" y="1678622"/>
            <a:ext cx="6411866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127500" algn="l"/>
              </a:tabLst>
            </a:pPr>
            <a:r>
              <a:rPr lang="en-US" sz="3200" i="1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0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	</a:t>
            </a:r>
            <a:r>
              <a:rPr sz="3200" spc="-5" dirty="0">
                <a:latin typeface="Times New Roman"/>
                <a:cs typeface="Times New Roman"/>
              </a:rPr>
              <a:t>if </a:t>
            </a:r>
            <a:r>
              <a:rPr lang="en-US" sz="3200" i="1" spc="-5" dirty="0" err="1" smtClean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lang="en-US" sz="3200" i="1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=0 or j=0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09600" y="4190999"/>
            <a:ext cx="7436420" cy="95410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b="1" dirty="0"/>
              <a:t>The optimal substructure of the LCS problem gives the recursive formula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1066800" y="2895600"/>
            <a:ext cx="3124200" cy="1295399"/>
          </a:xfrm>
          <a:prstGeom prst="straightConnector1">
            <a:avLst/>
          </a:prstGeom>
          <a:ln w="76200"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8056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4400" dirty="0" smtClean="0"/>
              <a:t>Introduction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873752"/>
          </a:xfrm>
        </p:spPr>
        <p:txBody>
          <a:bodyPr>
            <a:normAutofit/>
          </a:bodyPr>
          <a:lstStyle/>
          <a:p>
            <a:r>
              <a:rPr lang="en-US" dirty="0"/>
              <a:t>One reason to </a:t>
            </a:r>
            <a:r>
              <a:rPr lang="en-US" dirty="0" smtClean="0"/>
              <a:t>compare two </a:t>
            </a:r>
            <a:r>
              <a:rPr lang="en-US" dirty="0"/>
              <a:t>strands of DNA is to determine how “similar” the two strands are, as </a:t>
            </a:r>
            <a:r>
              <a:rPr lang="en-US" dirty="0" smtClean="0"/>
              <a:t>some measure </a:t>
            </a:r>
            <a:r>
              <a:rPr lang="en-US" dirty="0"/>
              <a:t>of how closely related the two organisms are. </a:t>
            </a:r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/>
              <a:t>can, and do, define </a:t>
            </a:r>
            <a:r>
              <a:rPr lang="en-US" dirty="0" smtClean="0"/>
              <a:t>similarity in </a:t>
            </a:r>
            <a:r>
              <a:rPr lang="en-US" dirty="0"/>
              <a:t>many different ways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For example, we can say that two DNA strands are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similar </a:t>
            </a:r>
            <a:r>
              <a:rPr lang="en-US" dirty="0"/>
              <a:t>if one is a substring of the other</a:t>
            </a:r>
            <a:r>
              <a:rPr lang="en-US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46B8EC2-79DC-4D91-A125-9987AE897EF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880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6539" y="358037"/>
            <a:ext cx="6317114" cy="62773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Recursive</a:t>
            </a:r>
            <a:r>
              <a:rPr sz="4000" spc="-60" dirty="0"/>
              <a:t> </a:t>
            </a:r>
            <a:r>
              <a:rPr sz="4000" spc="-5" dirty="0"/>
              <a:t>formulation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1162303"/>
            <a:ext cx="170053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T</a:t>
            </a:r>
            <a:r>
              <a:rPr sz="3200" b="1" spc="-10" dirty="0">
                <a:solidFill>
                  <a:srgbClr val="CC0000"/>
                </a:solidFill>
                <a:latin typeface="Times New Roman"/>
                <a:cs typeface="Times New Roman"/>
              </a:rPr>
              <a:t>h</a:t>
            </a: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eo</a:t>
            </a:r>
            <a:r>
              <a:rPr sz="3200" b="1" spc="-65" dirty="0">
                <a:solidFill>
                  <a:srgbClr val="CC0000"/>
                </a:solidFill>
                <a:latin typeface="Times New Roman"/>
                <a:cs typeface="Times New Roman"/>
              </a:rPr>
              <a:t>r</a:t>
            </a: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em.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8555" y="2156709"/>
            <a:ext cx="123571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,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j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3200" spc="-7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06782" y="2051878"/>
            <a:ext cx="614934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127500" algn="l"/>
              </a:tabLst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–1,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j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–1]</a:t>
            </a:r>
            <a:r>
              <a:rPr sz="32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+</a:t>
            </a:r>
            <a:r>
              <a:rPr sz="3200" spc="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1	</a:t>
            </a:r>
            <a:r>
              <a:rPr sz="3200" spc="-5" dirty="0">
                <a:latin typeface="Times New Roman"/>
                <a:cs typeface="Times New Roman"/>
              </a:rPr>
              <a:t>if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] =</a:t>
            </a:r>
            <a:r>
              <a:rPr sz="3200" spc="-8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y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j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3200" spc="-5" dirty="0">
                <a:latin typeface="Times New Roman"/>
                <a:cs typeface="Times New Roman"/>
              </a:rPr>
              <a:t>,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37279" y="2408236"/>
            <a:ext cx="582104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max</a:t>
            </a:r>
            <a:r>
              <a:rPr sz="4000" spc="-5" dirty="0">
                <a:solidFill>
                  <a:srgbClr val="008A87"/>
                </a:solidFill>
                <a:latin typeface="Times New Roman"/>
                <a:cs typeface="Times New Roman"/>
              </a:rPr>
              <a:t>{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–1,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j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],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,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j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–1]</a:t>
            </a:r>
            <a:r>
              <a:rPr sz="4000" spc="-5" dirty="0">
                <a:solidFill>
                  <a:srgbClr val="008A87"/>
                </a:solidFill>
                <a:latin typeface="Times New Roman"/>
                <a:cs typeface="Times New Roman"/>
              </a:rPr>
              <a:t>}</a:t>
            </a:r>
            <a:r>
              <a:rPr sz="4000" spc="18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otherwise.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057400" y="1692274"/>
            <a:ext cx="228600" cy="1431925"/>
          </a:xfrm>
          <a:custGeom>
            <a:avLst/>
            <a:gdLst/>
            <a:ahLst/>
            <a:cxnLst/>
            <a:rect l="l" t="t" r="r" b="b"/>
            <a:pathLst>
              <a:path w="228600" h="914400">
                <a:moveTo>
                  <a:pt x="228600" y="914400"/>
                </a:moveTo>
                <a:lnTo>
                  <a:pt x="184106" y="908412"/>
                </a:lnTo>
                <a:lnTo>
                  <a:pt x="147775" y="892082"/>
                </a:lnTo>
                <a:lnTo>
                  <a:pt x="123281" y="867862"/>
                </a:lnTo>
                <a:lnTo>
                  <a:pt x="114300" y="838200"/>
                </a:lnTo>
                <a:lnTo>
                  <a:pt x="114300" y="533400"/>
                </a:lnTo>
                <a:lnTo>
                  <a:pt x="105318" y="503737"/>
                </a:lnTo>
                <a:lnTo>
                  <a:pt x="80824" y="479517"/>
                </a:lnTo>
                <a:lnTo>
                  <a:pt x="44493" y="463187"/>
                </a:lnTo>
                <a:lnTo>
                  <a:pt x="0" y="457200"/>
                </a:lnTo>
                <a:lnTo>
                  <a:pt x="44493" y="451212"/>
                </a:lnTo>
                <a:lnTo>
                  <a:pt x="80824" y="434882"/>
                </a:lnTo>
                <a:lnTo>
                  <a:pt x="105318" y="410662"/>
                </a:lnTo>
                <a:lnTo>
                  <a:pt x="114300" y="381000"/>
                </a:lnTo>
                <a:lnTo>
                  <a:pt x="114300" y="76200"/>
                </a:lnTo>
                <a:lnTo>
                  <a:pt x="123281" y="46537"/>
                </a:lnTo>
                <a:lnTo>
                  <a:pt x="147775" y="22317"/>
                </a:lnTo>
                <a:lnTo>
                  <a:pt x="184106" y="5987"/>
                </a:lnTo>
                <a:lnTo>
                  <a:pt x="228600" y="0"/>
                </a:lnTo>
              </a:path>
            </a:pathLst>
          </a:custGeom>
          <a:ln w="19050">
            <a:solidFill>
              <a:srgbClr val="008A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64540" y="6523256"/>
            <a:ext cx="1354455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spc="-5" dirty="0">
                <a:latin typeface="Times New Roman"/>
                <a:cs typeface="Times New Roman"/>
              </a:rPr>
              <a:t>November 7,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2005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843653" y="6523256"/>
            <a:ext cx="560070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spc="-5" dirty="0">
                <a:latin typeface="Times New Roman"/>
                <a:cs typeface="Times New Roman"/>
              </a:rPr>
              <a:t>L15.11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46B8EC2-79DC-4D91-A125-9987AE897EFA}" type="slidenum">
              <a:rPr lang="en-US" smtClean="0"/>
              <a:t>30</a:t>
            </a:fld>
            <a:endParaRPr lang="en-US"/>
          </a:p>
        </p:txBody>
      </p:sp>
      <p:sp>
        <p:nvSpPr>
          <p:cNvPr id="12" name="object 5"/>
          <p:cNvSpPr txBox="1"/>
          <p:nvPr/>
        </p:nvSpPr>
        <p:spPr>
          <a:xfrm>
            <a:off x="2351134" y="1678622"/>
            <a:ext cx="6411866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127500" algn="l"/>
              </a:tabLst>
            </a:pPr>
            <a:r>
              <a:rPr lang="en-US" sz="3200" i="1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0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	</a:t>
            </a:r>
            <a:r>
              <a:rPr sz="3200" spc="-5" dirty="0">
                <a:latin typeface="Times New Roman"/>
                <a:cs typeface="Times New Roman"/>
              </a:rPr>
              <a:t>if </a:t>
            </a:r>
            <a:r>
              <a:rPr lang="en-US" sz="3200" i="1" spc="-5" dirty="0" err="1" smtClean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lang="en-US" sz="3200" i="1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=0 or j=0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83540" y="3505200"/>
            <a:ext cx="8227059" cy="95410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dirty="0"/>
              <a:t>When x</a:t>
            </a:r>
            <a:r>
              <a:rPr lang="en-US" sz="2800" baseline="-25000" dirty="0"/>
              <a:t>i</a:t>
            </a:r>
            <a:r>
              <a:rPr lang="en-US" sz="2800" dirty="0"/>
              <a:t> </a:t>
            </a:r>
            <a:r>
              <a:rPr lang="en-US" sz="2800" dirty="0" smtClean="0"/>
              <a:t>=</a:t>
            </a:r>
            <a:r>
              <a:rPr lang="en-US" sz="2800" dirty="0" err="1" smtClean="0"/>
              <a:t>y</a:t>
            </a:r>
            <a:r>
              <a:rPr lang="en-US" sz="2800" baseline="-25000" dirty="0" err="1" smtClean="0"/>
              <a:t>j</a:t>
            </a:r>
            <a:r>
              <a:rPr lang="en-US" sz="2800" dirty="0" smtClean="0"/>
              <a:t> </a:t>
            </a:r>
            <a:r>
              <a:rPr lang="en-US" sz="2800" dirty="0"/>
              <a:t>, we can and should consider</a:t>
            </a:r>
          </a:p>
          <a:p>
            <a:r>
              <a:rPr lang="en-US" sz="2800" dirty="0"/>
              <a:t>the </a:t>
            </a:r>
            <a:r>
              <a:rPr lang="en-US" sz="2800" dirty="0" err="1"/>
              <a:t>subproblem</a:t>
            </a:r>
            <a:r>
              <a:rPr lang="en-US" sz="2800" dirty="0"/>
              <a:t> of finding an LCS of </a:t>
            </a:r>
            <a:r>
              <a:rPr lang="en-US" sz="2800" dirty="0" smtClean="0"/>
              <a:t>X</a:t>
            </a:r>
            <a:r>
              <a:rPr lang="en-US" sz="2800" baseline="-25000" dirty="0" smtClean="0"/>
              <a:t>i-1</a:t>
            </a:r>
            <a:r>
              <a:rPr lang="en-US" sz="2800" dirty="0" smtClean="0"/>
              <a:t> </a:t>
            </a:r>
            <a:r>
              <a:rPr lang="en-US" sz="2800" dirty="0"/>
              <a:t>and </a:t>
            </a:r>
            <a:r>
              <a:rPr lang="en-US" sz="2800" dirty="0" smtClean="0"/>
              <a:t>Y</a:t>
            </a:r>
            <a:r>
              <a:rPr lang="en-US" sz="2800" baseline="-25000" dirty="0" smtClean="0"/>
              <a:t>j-1</a:t>
            </a:r>
            <a:r>
              <a:rPr lang="en-US" sz="2800" dirty="0"/>
              <a:t>.</a:t>
            </a:r>
            <a:endParaRPr lang="en-US" sz="2800" b="1" dirty="0"/>
          </a:p>
        </p:txBody>
      </p:sp>
      <p:sp>
        <p:nvSpPr>
          <p:cNvPr id="9" name="Rectangle 8"/>
          <p:cNvSpPr/>
          <p:nvPr/>
        </p:nvSpPr>
        <p:spPr>
          <a:xfrm>
            <a:off x="383540" y="4727467"/>
            <a:ext cx="8072582" cy="138499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US" sz="2800" dirty="0"/>
              <a:t>Otherwise, we instead </a:t>
            </a:r>
            <a:r>
              <a:rPr lang="en-US" sz="2800" dirty="0" smtClean="0"/>
              <a:t>consider the </a:t>
            </a:r>
            <a:r>
              <a:rPr lang="en-US" sz="2800" dirty="0"/>
              <a:t>two </a:t>
            </a:r>
            <a:r>
              <a:rPr lang="en-US" sz="2800" dirty="0" err="1"/>
              <a:t>subproblems</a:t>
            </a:r>
            <a:r>
              <a:rPr lang="en-US" sz="2800" dirty="0"/>
              <a:t> of finding an LCS of X</a:t>
            </a:r>
            <a:r>
              <a:rPr lang="en-US" sz="2800" baseline="-25000" dirty="0"/>
              <a:t>i</a:t>
            </a:r>
            <a:r>
              <a:rPr lang="en-US" sz="2800" dirty="0" smtClean="0"/>
              <a:t> </a:t>
            </a:r>
            <a:r>
              <a:rPr lang="en-US" sz="2800" dirty="0"/>
              <a:t>and Y</a:t>
            </a:r>
            <a:r>
              <a:rPr lang="en-US" sz="2800" baseline="-25000" dirty="0"/>
              <a:t>j-1</a:t>
            </a:r>
            <a:r>
              <a:rPr lang="en-US" sz="2800" dirty="0" smtClean="0"/>
              <a:t> </a:t>
            </a:r>
            <a:r>
              <a:rPr lang="en-US" sz="2800" dirty="0"/>
              <a:t>and of X</a:t>
            </a:r>
            <a:r>
              <a:rPr lang="en-US" sz="2800" baseline="-25000" dirty="0"/>
              <a:t>i-1</a:t>
            </a:r>
            <a:r>
              <a:rPr lang="en-US" sz="2800" dirty="0" smtClean="0"/>
              <a:t> </a:t>
            </a:r>
            <a:r>
              <a:rPr lang="en-US" sz="2800" dirty="0"/>
              <a:t>and </a:t>
            </a:r>
            <a:r>
              <a:rPr lang="en-US" sz="2800" dirty="0" err="1" smtClean="0"/>
              <a:t>Y</a:t>
            </a:r>
            <a:r>
              <a:rPr lang="en-US" sz="2800" baseline="-25000" dirty="0" err="1" smtClean="0"/>
              <a:t>j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2185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6539" y="21589"/>
            <a:ext cx="5676900" cy="1231900"/>
          </a:xfrm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lstStyle/>
          <a:p>
            <a:pPr marL="12700" marR="5080">
              <a:lnSpc>
                <a:spcPct val="80000"/>
              </a:lnSpc>
              <a:spcBef>
                <a:spcPts val="1150"/>
              </a:spcBef>
            </a:pPr>
            <a:r>
              <a:rPr spc="-10" dirty="0"/>
              <a:t>D</a:t>
            </a:r>
            <a:r>
              <a:rPr spc="-5" dirty="0"/>
              <a:t>ynami</a:t>
            </a:r>
            <a:r>
              <a:rPr spc="-15" dirty="0"/>
              <a:t>c</a:t>
            </a:r>
            <a:r>
              <a:rPr spc="-5" dirty="0"/>
              <a:t>-p</a:t>
            </a:r>
            <a:r>
              <a:rPr spc="-10" dirty="0"/>
              <a:t>r</a:t>
            </a:r>
            <a:r>
              <a:rPr spc="-5" dirty="0"/>
              <a:t>og</a:t>
            </a:r>
            <a:r>
              <a:rPr spc="-10" dirty="0"/>
              <a:t>r</a:t>
            </a:r>
            <a:r>
              <a:rPr spc="-5" dirty="0"/>
              <a:t>amming  hallmark</a:t>
            </a:r>
            <a:r>
              <a:rPr spc="-10" dirty="0"/>
              <a:t> </a:t>
            </a:r>
            <a:r>
              <a:rPr spc="-5" dirty="0"/>
              <a:t>#1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519237" y="1747837"/>
            <a:ext cx="6105525" cy="2447925"/>
            <a:chOff x="1519237" y="1747837"/>
            <a:chExt cx="6105525" cy="2447925"/>
          </a:xfrm>
        </p:grpSpPr>
        <p:sp>
          <p:nvSpPr>
            <p:cNvPr id="4" name="object 4"/>
            <p:cNvSpPr/>
            <p:nvPr/>
          </p:nvSpPr>
          <p:spPr>
            <a:xfrm>
              <a:off x="1524000" y="1905000"/>
              <a:ext cx="6096000" cy="2286000"/>
            </a:xfrm>
            <a:custGeom>
              <a:avLst/>
              <a:gdLst/>
              <a:ahLst/>
              <a:cxnLst/>
              <a:rect l="l" t="t" r="r" b="b"/>
              <a:pathLst>
                <a:path w="6096000" h="2286000">
                  <a:moveTo>
                    <a:pt x="6096000" y="0"/>
                  </a:moveTo>
                  <a:lnTo>
                    <a:pt x="6088230" y="48168"/>
                  </a:lnTo>
                  <a:lnTo>
                    <a:pt x="6066594" y="90003"/>
                  </a:lnTo>
                  <a:lnTo>
                    <a:pt x="6033603" y="122994"/>
                  </a:lnTo>
                  <a:lnTo>
                    <a:pt x="5991768" y="144630"/>
                  </a:lnTo>
                  <a:lnTo>
                    <a:pt x="5943600" y="152400"/>
                  </a:lnTo>
                  <a:lnTo>
                    <a:pt x="152400" y="152400"/>
                  </a:lnTo>
                  <a:lnTo>
                    <a:pt x="104231" y="160169"/>
                  </a:lnTo>
                  <a:lnTo>
                    <a:pt x="62396" y="181805"/>
                  </a:lnTo>
                  <a:lnTo>
                    <a:pt x="29405" y="214796"/>
                  </a:lnTo>
                  <a:lnTo>
                    <a:pt x="7769" y="256631"/>
                  </a:lnTo>
                  <a:lnTo>
                    <a:pt x="0" y="304800"/>
                  </a:lnTo>
                  <a:lnTo>
                    <a:pt x="0" y="2133600"/>
                  </a:lnTo>
                  <a:lnTo>
                    <a:pt x="7769" y="2181768"/>
                  </a:lnTo>
                  <a:lnTo>
                    <a:pt x="29405" y="2223603"/>
                  </a:lnTo>
                  <a:lnTo>
                    <a:pt x="62396" y="2256594"/>
                  </a:lnTo>
                  <a:lnTo>
                    <a:pt x="104231" y="2278230"/>
                  </a:lnTo>
                  <a:lnTo>
                    <a:pt x="152400" y="2286000"/>
                  </a:lnTo>
                  <a:lnTo>
                    <a:pt x="200568" y="2278230"/>
                  </a:lnTo>
                  <a:lnTo>
                    <a:pt x="242403" y="2256594"/>
                  </a:lnTo>
                  <a:lnTo>
                    <a:pt x="275394" y="2223603"/>
                  </a:lnTo>
                  <a:lnTo>
                    <a:pt x="297030" y="2181768"/>
                  </a:lnTo>
                  <a:lnTo>
                    <a:pt x="304800" y="2133600"/>
                  </a:lnTo>
                  <a:lnTo>
                    <a:pt x="304800" y="1981200"/>
                  </a:lnTo>
                  <a:lnTo>
                    <a:pt x="5943600" y="1981200"/>
                  </a:lnTo>
                  <a:lnTo>
                    <a:pt x="5991768" y="1973430"/>
                  </a:lnTo>
                  <a:lnTo>
                    <a:pt x="6033603" y="1951794"/>
                  </a:lnTo>
                  <a:lnTo>
                    <a:pt x="6066594" y="1918803"/>
                  </a:lnTo>
                  <a:lnTo>
                    <a:pt x="6088230" y="1876968"/>
                  </a:lnTo>
                  <a:lnTo>
                    <a:pt x="6096000" y="1828800"/>
                  </a:lnTo>
                  <a:lnTo>
                    <a:pt x="6096000" y="457200"/>
                  </a:lnTo>
                  <a:lnTo>
                    <a:pt x="152400" y="457200"/>
                  </a:lnTo>
                  <a:lnTo>
                    <a:pt x="152400" y="304800"/>
                  </a:lnTo>
                  <a:lnTo>
                    <a:pt x="158387" y="275137"/>
                  </a:lnTo>
                  <a:lnTo>
                    <a:pt x="174717" y="250917"/>
                  </a:lnTo>
                  <a:lnTo>
                    <a:pt x="198937" y="234587"/>
                  </a:lnTo>
                  <a:lnTo>
                    <a:pt x="228600" y="228600"/>
                  </a:lnTo>
                  <a:lnTo>
                    <a:pt x="6096000" y="228600"/>
                  </a:lnTo>
                  <a:lnTo>
                    <a:pt x="6096000" y="0"/>
                  </a:lnTo>
                  <a:close/>
                </a:path>
                <a:path w="6096000" h="2286000">
                  <a:moveTo>
                    <a:pt x="6096000" y="228600"/>
                  </a:moveTo>
                  <a:lnTo>
                    <a:pt x="228600" y="228600"/>
                  </a:lnTo>
                  <a:lnTo>
                    <a:pt x="258262" y="234587"/>
                  </a:lnTo>
                  <a:lnTo>
                    <a:pt x="282482" y="250917"/>
                  </a:lnTo>
                  <a:lnTo>
                    <a:pt x="298812" y="275137"/>
                  </a:lnTo>
                  <a:lnTo>
                    <a:pt x="304800" y="304800"/>
                  </a:lnTo>
                  <a:lnTo>
                    <a:pt x="297030" y="352968"/>
                  </a:lnTo>
                  <a:lnTo>
                    <a:pt x="275394" y="394803"/>
                  </a:lnTo>
                  <a:lnTo>
                    <a:pt x="242403" y="427794"/>
                  </a:lnTo>
                  <a:lnTo>
                    <a:pt x="200568" y="449430"/>
                  </a:lnTo>
                  <a:lnTo>
                    <a:pt x="152400" y="457200"/>
                  </a:lnTo>
                  <a:lnTo>
                    <a:pt x="6096000" y="457200"/>
                  </a:lnTo>
                  <a:lnTo>
                    <a:pt x="6096000" y="228600"/>
                  </a:lnTo>
                  <a:close/>
                </a:path>
                <a:path w="6096000" h="2286000">
                  <a:moveTo>
                    <a:pt x="5791200" y="0"/>
                  </a:moveTo>
                  <a:lnTo>
                    <a:pt x="5791200" y="152400"/>
                  </a:lnTo>
                  <a:lnTo>
                    <a:pt x="5943600" y="152400"/>
                  </a:lnTo>
                  <a:lnTo>
                    <a:pt x="5943600" y="76200"/>
                  </a:lnTo>
                  <a:lnTo>
                    <a:pt x="5867400" y="76200"/>
                  </a:lnTo>
                  <a:lnTo>
                    <a:pt x="5837737" y="70212"/>
                  </a:lnTo>
                  <a:lnTo>
                    <a:pt x="5813517" y="53882"/>
                  </a:lnTo>
                  <a:lnTo>
                    <a:pt x="5797187" y="29662"/>
                  </a:lnTo>
                  <a:lnTo>
                    <a:pt x="5791200" y="0"/>
                  </a:lnTo>
                  <a:close/>
                </a:path>
                <a:path w="6096000" h="2286000">
                  <a:moveTo>
                    <a:pt x="5943600" y="0"/>
                  </a:moveTo>
                  <a:lnTo>
                    <a:pt x="5937612" y="29662"/>
                  </a:lnTo>
                  <a:lnTo>
                    <a:pt x="5921282" y="53882"/>
                  </a:lnTo>
                  <a:lnTo>
                    <a:pt x="5897062" y="70212"/>
                  </a:lnTo>
                  <a:lnTo>
                    <a:pt x="5867400" y="76200"/>
                  </a:lnTo>
                  <a:lnTo>
                    <a:pt x="5943600" y="76200"/>
                  </a:lnTo>
                  <a:lnTo>
                    <a:pt x="5943600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76400" y="1752600"/>
              <a:ext cx="5943600" cy="609600"/>
            </a:xfrm>
            <a:custGeom>
              <a:avLst/>
              <a:gdLst/>
              <a:ahLst/>
              <a:cxnLst/>
              <a:rect l="l" t="t" r="r" b="b"/>
              <a:pathLst>
                <a:path w="5943600" h="609600">
                  <a:moveTo>
                    <a:pt x="76200" y="381000"/>
                  </a:moveTo>
                  <a:lnTo>
                    <a:pt x="46537" y="386987"/>
                  </a:lnTo>
                  <a:lnTo>
                    <a:pt x="22317" y="403317"/>
                  </a:lnTo>
                  <a:lnTo>
                    <a:pt x="5987" y="427537"/>
                  </a:lnTo>
                  <a:lnTo>
                    <a:pt x="0" y="457200"/>
                  </a:lnTo>
                  <a:lnTo>
                    <a:pt x="0" y="609600"/>
                  </a:lnTo>
                  <a:lnTo>
                    <a:pt x="48168" y="601830"/>
                  </a:lnTo>
                  <a:lnTo>
                    <a:pt x="90003" y="580194"/>
                  </a:lnTo>
                  <a:lnTo>
                    <a:pt x="122994" y="547203"/>
                  </a:lnTo>
                  <a:lnTo>
                    <a:pt x="144630" y="505368"/>
                  </a:lnTo>
                  <a:lnTo>
                    <a:pt x="152400" y="457200"/>
                  </a:lnTo>
                  <a:lnTo>
                    <a:pt x="146412" y="427537"/>
                  </a:lnTo>
                  <a:lnTo>
                    <a:pt x="130082" y="403317"/>
                  </a:lnTo>
                  <a:lnTo>
                    <a:pt x="105862" y="386987"/>
                  </a:lnTo>
                  <a:lnTo>
                    <a:pt x="76200" y="381000"/>
                  </a:lnTo>
                  <a:close/>
                </a:path>
                <a:path w="5943600" h="609600">
                  <a:moveTo>
                    <a:pt x="5943600" y="152400"/>
                  </a:moveTo>
                  <a:lnTo>
                    <a:pt x="5791200" y="152400"/>
                  </a:lnTo>
                  <a:lnTo>
                    <a:pt x="5791200" y="304800"/>
                  </a:lnTo>
                  <a:lnTo>
                    <a:pt x="5839368" y="297030"/>
                  </a:lnTo>
                  <a:lnTo>
                    <a:pt x="5881203" y="275394"/>
                  </a:lnTo>
                  <a:lnTo>
                    <a:pt x="5914194" y="242403"/>
                  </a:lnTo>
                  <a:lnTo>
                    <a:pt x="5935830" y="200568"/>
                  </a:lnTo>
                  <a:lnTo>
                    <a:pt x="5943600" y="152400"/>
                  </a:lnTo>
                  <a:close/>
                </a:path>
                <a:path w="5943600" h="609600">
                  <a:moveTo>
                    <a:pt x="5791200" y="0"/>
                  </a:moveTo>
                  <a:lnTo>
                    <a:pt x="5743031" y="7769"/>
                  </a:lnTo>
                  <a:lnTo>
                    <a:pt x="5701196" y="29405"/>
                  </a:lnTo>
                  <a:lnTo>
                    <a:pt x="5668205" y="62396"/>
                  </a:lnTo>
                  <a:lnTo>
                    <a:pt x="5646569" y="104231"/>
                  </a:lnTo>
                  <a:lnTo>
                    <a:pt x="5638800" y="152400"/>
                  </a:lnTo>
                  <a:lnTo>
                    <a:pt x="5644787" y="182062"/>
                  </a:lnTo>
                  <a:lnTo>
                    <a:pt x="5661117" y="206282"/>
                  </a:lnTo>
                  <a:lnTo>
                    <a:pt x="5685337" y="222612"/>
                  </a:lnTo>
                  <a:lnTo>
                    <a:pt x="5715000" y="228600"/>
                  </a:lnTo>
                  <a:lnTo>
                    <a:pt x="5744662" y="222612"/>
                  </a:lnTo>
                  <a:lnTo>
                    <a:pt x="5768882" y="206282"/>
                  </a:lnTo>
                  <a:lnTo>
                    <a:pt x="5785212" y="182062"/>
                  </a:lnTo>
                  <a:lnTo>
                    <a:pt x="5791200" y="152400"/>
                  </a:lnTo>
                  <a:lnTo>
                    <a:pt x="5943600" y="152400"/>
                  </a:lnTo>
                  <a:lnTo>
                    <a:pt x="5935830" y="104231"/>
                  </a:lnTo>
                  <a:lnTo>
                    <a:pt x="5914194" y="62396"/>
                  </a:lnTo>
                  <a:lnTo>
                    <a:pt x="5881203" y="29405"/>
                  </a:lnTo>
                  <a:lnTo>
                    <a:pt x="5839368" y="7769"/>
                  </a:lnTo>
                  <a:lnTo>
                    <a:pt x="5791200" y="0"/>
                  </a:lnTo>
                  <a:close/>
                </a:path>
              </a:pathLst>
            </a:custGeom>
            <a:solidFill>
              <a:srgbClr val="A4A4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24000" y="1752600"/>
              <a:ext cx="6096000" cy="2438400"/>
            </a:xfrm>
            <a:custGeom>
              <a:avLst/>
              <a:gdLst/>
              <a:ahLst/>
              <a:cxnLst/>
              <a:rect l="l" t="t" r="r" b="b"/>
              <a:pathLst>
                <a:path w="6096000" h="2438400">
                  <a:moveTo>
                    <a:pt x="0" y="457200"/>
                  </a:moveTo>
                  <a:lnTo>
                    <a:pt x="7769" y="409031"/>
                  </a:lnTo>
                  <a:lnTo>
                    <a:pt x="29405" y="367196"/>
                  </a:lnTo>
                  <a:lnTo>
                    <a:pt x="62396" y="334205"/>
                  </a:lnTo>
                  <a:lnTo>
                    <a:pt x="104231" y="312569"/>
                  </a:lnTo>
                  <a:lnTo>
                    <a:pt x="152400" y="304800"/>
                  </a:lnTo>
                  <a:lnTo>
                    <a:pt x="5791200" y="304800"/>
                  </a:lnTo>
                  <a:lnTo>
                    <a:pt x="5791200" y="152400"/>
                  </a:lnTo>
                  <a:lnTo>
                    <a:pt x="5798969" y="104231"/>
                  </a:lnTo>
                  <a:lnTo>
                    <a:pt x="5820605" y="62396"/>
                  </a:lnTo>
                  <a:lnTo>
                    <a:pt x="5853596" y="29405"/>
                  </a:lnTo>
                  <a:lnTo>
                    <a:pt x="5895431" y="7769"/>
                  </a:lnTo>
                  <a:lnTo>
                    <a:pt x="5943600" y="0"/>
                  </a:lnTo>
                  <a:lnTo>
                    <a:pt x="5991768" y="7769"/>
                  </a:lnTo>
                  <a:lnTo>
                    <a:pt x="6033603" y="29405"/>
                  </a:lnTo>
                  <a:lnTo>
                    <a:pt x="6066594" y="62396"/>
                  </a:lnTo>
                  <a:lnTo>
                    <a:pt x="6088230" y="104231"/>
                  </a:lnTo>
                  <a:lnTo>
                    <a:pt x="6096000" y="152400"/>
                  </a:lnTo>
                  <a:lnTo>
                    <a:pt x="6096000" y="1981200"/>
                  </a:lnTo>
                  <a:lnTo>
                    <a:pt x="6088230" y="2029368"/>
                  </a:lnTo>
                  <a:lnTo>
                    <a:pt x="6066594" y="2071203"/>
                  </a:lnTo>
                  <a:lnTo>
                    <a:pt x="6033603" y="2104194"/>
                  </a:lnTo>
                  <a:lnTo>
                    <a:pt x="5991768" y="2125830"/>
                  </a:lnTo>
                  <a:lnTo>
                    <a:pt x="5943600" y="2133600"/>
                  </a:lnTo>
                  <a:lnTo>
                    <a:pt x="304800" y="2133600"/>
                  </a:lnTo>
                  <a:lnTo>
                    <a:pt x="304800" y="2286000"/>
                  </a:lnTo>
                  <a:lnTo>
                    <a:pt x="297030" y="2334168"/>
                  </a:lnTo>
                  <a:lnTo>
                    <a:pt x="275394" y="2376003"/>
                  </a:lnTo>
                  <a:lnTo>
                    <a:pt x="242403" y="2408994"/>
                  </a:lnTo>
                  <a:lnTo>
                    <a:pt x="200568" y="2430630"/>
                  </a:lnTo>
                  <a:lnTo>
                    <a:pt x="152400" y="2438400"/>
                  </a:lnTo>
                  <a:lnTo>
                    <a:pt x="104231" y="2430630"/>
                  </a:lnTo>
                  <a:lnTo>
                    <a:pt x="62396" y="2408994"/>
                  </a:lnTo>
                  <a:lnTo>
                    <a:pt x="29405" y="2376003"/>
                  </a:lnTo>
                  <a:lnTo>
                    <a:pt x="7769" y="2334168"/>
                  </a:lnTo>
                  <a:lnTo>
                    <a:pt x="0" y="2286000"/>
                  </a:lnTo>
                  <a:lnTo>
                    <a:pt x="0" y="457200"/>
                  </a:lnTo>
                  <a:close/>
                </a:path>
                <a:path w="6096000" h="2438400">
                  <a:moveTo>
                    <a:pt x="5791200" y="304800"/>
                  </a:moveTo>
                  <a:lnTo>
                    <a:pt x="5943600" y="304800"/>
                  </a:lnTo>
                  <a:lnTo>
                    <a:pt x="5991768" y="297030"/>
                  </a:lnTo>
                  <a:lnTo>
                    <a:pt x="6033603" y="275394"/>
                  </a:lnTo>
                  <a:lnTo>
                    <a:pt x="6066594" y="242403"/>
                  </a:lnTo>
                  <a:lnTo>
                    <a:pt x="6088230" y="200568"/>
                  </a:lnTo>
                  <a:lnTo>
                    <a:pt x="6096000" y="1524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310437" y="1900237"/>
              <a:ext cx="161925" cy="1619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24000" y="2133600"/>
              <a:ext cx="304800" cy="1752600"/>
            </a:xfrm>
            <a:custGeom>
              <a:avLst/>
              <a:gdLst/>
              <a:ahLst/>
              <a:cxnLst/>
              <a:rect l="l" t="t" r="r" b="b"/>
              <a:pathLst>
                <a:path w="304800" h="1752600">
                  <a:moveTo>
                    <a:pt x="152400" y="228600"/>
                  </a:moveTo>
                  <a:lnTo>
                    <a:pt x="152400" y="76200"/>
                  </a:lnTo>
                  <a:lnTo>
                    <a:pt x="174717" y="22317"/>
                  </a:lnTo>
                  <a:lnTo>
                    <a:pt x="228600" y="0"/>
                  </a:lnTo>
                  <a:lnTo>
                    <a:pt x="258262" y="5987"/>
                  </a:lnTo>
                  <a:lnTo>
                    <a:pt x="282482" y="22317"/>
                  </a:lnTo>
                  <a:lnTo>
                    <a:pt x="298812" y="46537"/>
                  </a:lnTo>
                  <a:lnTo>
                    <a:pt x="304800" y="76200"/>
                  </a:lnTo>
                  <a:lnTo>
                    <a:pt x="297030" y="124368"/>
                  </a:lnTo>
                  <a:lnTo>
                    <a:pt x="275394" y="166203"/>
                  </a:lnTo>
                  <a:lnTo>
                    <a:pt x="242403" y="199194"/>
                  </a:lnTo>
                  <a:lnTo>
                    <a:pt x="200568" y="220830"/>
                  </a:lnTo>
                  <a:lnTo>
                    <a:pt x="152400" y="228600"/>
                  </a:lnTo>
                  <a:lnTo>
                    <a:pt x="104231" y="220830"/>
                  </a:lnTo>
                  <a:lnTo>
                    <a:pt x="62396" y="199194"/>
                  </a:lnTo>
                  <a:lnTo>
                    <a:pt x="29405" y="166203"/>
                  </a:lnTo>
                  <a:lnTo>
                    <a:pt x="7769" y="124368"/>
                  </a:lnTo>
                  <a:lnTo>
                    <a:pt x="0" y="76200"/>
                  </a:lnTo>
                </a:path>
                <a:path w="304800" h="1752600">
                  <a:moveTo>
                    <a:pt x="304800" y="76200"/>
                  </a:moveTo>
                  <a:lnTo>
                    <a:pt x="304800" y="17526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950652" y="2018792"/>
            <a:ext cx="5394325" cy="1830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3650"/>
              </a:lnSpc>
              <a:spcBef>
                <a:spcPts val="95"/>
              </a:spcBef>
            </a:pP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Optimal</a:t>
            </a:r>
            <a:r>
              <a:rPr sz="3200" b="1" i="1" spc="-2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substructure</a:t>
            </a:r>
            <a:endParaRPr sz="3200">
              <a:latin typeface="Times New Roman"/>
              <a:cs typeface="Times New Roman"/>
            </a:endParaRPr>
          </a:p>
          <a:p>
            <a:pPr marL="12700" marR="5080" algn="ctr">
              <a:lnSpc>
                <a:spcPts val="3460"/>
              </a:lnSpc>
              <a:spcBef>
                <a:spcPts val="240"/>
              </a:spcBef>
            </a:pPr>
            <a:r>
              <a:rPr sz="3200" i="1" spc="-5" dirty="0">
                <a:latin typeface="Times New Roman"/>
                <a:cs typeface="Times New Roman"/>
              </a:rPr>
              <a:t>An optimal solution to a</a:t>
            </a:r>
            <a:r>
              <a:rPr sz="3200" i="1" spc="-55" dirty="0">
                <a:latin typeface="Times New Roman"/>
                <a:cs typeface="Times New Roman"/>
              </a:rPr>
              <a:t> </a:t>
            </a:r>
            <a:r>
              <a:rPr sz="3200" i="1" spc="-20" dirty="0">
                <a:latin typeface="Times New Roman"/>
                <a:cs typeface="Times New Roman"/>
              </a:rPr>
              <a:t>problem  </a:t>
            </a:r>
            <a:r>
              <a:rPr sz="3200" i="1" spc="-5" dirty="0">
                <a:latin typeface="Times New Roman"/>
                <a:cs typeface="Times New Roman"/>
              </a:rPr>
              <a:t>(instance) contains optimal  solutions to</a:t>
            </a:r>
            <a:r>
              <a:rPr sz="3200" i="1" spc="-15" dirty="0">
                <a:latin typeface="Times New Roman"/>
                <a:cs typeface="Times New Roman"/>
              </a:rPr>
              <a:t> subproblems.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4540" y="6523256"/>
            <a:ext cx="1354455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spc="-5" dirty="0">
                <a:latin typeface="Times New Roman"/>
                <a:cs typeface="Times New Roman"/>
              </a:rPr>
              <a:t>November 7,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2005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843653" y="6523256"/>
            <a:ext cx="560070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spc="-5" dirty="0">
                <a:latin typeface="Times New Roman"/>
                <a:cs typeface="Times New Roman"/>
              </a:rPr>
              <a:t>L15.16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46B8EC2-79DC-4D91-A125-9987AE897EF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83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6539" y="21589"/>
            <a:ext cx="5676900" cy="1231900"/>
          </a:xfrm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lstStyle/>
          <a:p>
            <a:pPr marL="12700" marR="5080">
              <a:lnSpc>
                <a:spcPct val="80000"/>
              </a:lnSpc>
              <a:spcBef>
                <a:spcPts val="1150"/>
              </a:spcBef>
            </a:pPr>
            <a:r>
              <a:rPr spc="-10" dirty="0"/>
              <a:t>D</a:t>
            </a:r>
            <a:r>
              <a:rPr spc="-5" dirty="0"/>
              <a:t>ynami</a:t>
            </a:r>
            <a:r>
              <a:rPr spc="-15" dirty="0"/>
              <a:t>c</a:t>
            </a:r>
            <a:r>
              <a:rPr spc="-5" dirty="0"/>
              <a:t>-p</a:t>
            </a:r>
            <a:r>
              <a:rPr spc="-10" dirty="0"/>
              <a:t>r</a:t>
            </a:r>
            <a:r>
              <a:rPr spc="-5" dirty="0"/>
              <a:t>og</a:t>
            </a:r>
            <a:r>
              <a:rPr spc="-10" dirty="0"/>
              <a:t>r</a:t>
            </a:r>
            <a:r>
              <a:rPr spc="-5" dirty="0"/>
              <a:t>amming  hallmark</a:t>
            </a:r>
            <a:r>
              <a:rPr spc="-10" dirty="0"/>
              <a:t> </a:t>
            </a:r>
            <a:r>
              <a:rPr spc="-5" dirty="0"/>
              <a:t>#1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519237" y="1747837"/>
            <a:ext cx="6105525" cy="2447925"/>
            <a:chOff x="1519237" y="1747837"/>
            <a:chExt cx="6105525" cy="2447925"/>
          </a:xfrm>
        </p:grpSpPr>
        <p:sp>
          <p:nvSpPr>
            <p:cNvPr id="4" name="object 4"/>
            <p:cNvSpPr/>
            <p:nvPr/>
          </p:nvSpPr>
          <p:spPr>
            <a:xfrm>
              <a:off x="1524000" y="1905000"/>
              <a:ext cx="6096000" cy="2286000"/>
            </a:xfrm>
            <a:custGeom>
              <a:avLst/>
              <a:gdLst/>
              <a:ahLst/>
              <a:cxnLst/>
              <a:rect l="l" t="t" r="r" b="b"/>
              <a:pathLst>
                <a:path w="6096000" h="2286000">
                  <a:moveTo>
                    <a:pt x="6096000" y="0"/>
                  </a:moveTo>
                  <a:lnTo>
                    <a:pt x="6088230" y="48168"/>
                  </a:lnTo>
                  <a:lnTo>
                    <a:pt x="6066594" y="90003"/>
                  </a:lnTo>
                  <a:lnTo>
                    <a:pt x="6033603" y="122994"/>
                  </a:lnTo>
                  <a:lnTo>
                    <a:pt x="5991768" y="144630"/>
                  </a:lnTo>
                  <a:lnTo>
                    <a:pt x="5943600" y="152400"/>
                  </a:lnTo>
                  <a:lnTo>
                    <a:pt x="152400" y="152400"/>
                  </a:lnTo>
                  <a:lnTo>
                    <a:pt x="104231" y="160169"/>
                  </a:lnTo>
                  <a:lnTo>
                    <a:pt x="62396" y="181805"/>
                  </a:lnTo>
                  <a:lnTo>
                    <a:pt x="29405" y="214796"/>
                  </a:lnTo>
                  <a:lnTo>
                    <a:pt x="7769" y="256631"/>
                  </a:lnTo>
                  <a:lnTo>
                    <a:pt x="0" y="304800"/>
                  </a:lnTo>
                  <a:lnTo>
                    <a:pt x="0" y="2133600"/>
                  </a:lnTo>
                  <a:lnTo>
                    <a:pt x="7769" y="2181768"/>
                  </a:lnTo>
                  <a:lnTo>
                    <a:pt x="29405" y="2223603"/>
                  </a:lnTo>
                  <a:lnTo>
                    <a:pt x="62396" y="2256594"/>
                  </a:lnTo>
                  <a:lnTo>
                    <a:pt x="104231" y="2278230"/>
                  </a:lnTo>
                  <a:lnTo>
                    <a:pt x="152400" y="2286000"/>
                  </a:lnTo>
                  <a:lnTo>
                    <a:pt x="200568" y="2278230"/>
                  </a:lnTo>
                  <a:lnTo>
                    <a:pt x="242403" y="2256594"/>
                  </a:lnTo>
                  <a:lnTo>
                    <a:pt x="275394" y="2223603"/>
                  </a:lnTo>
                  <a:lnTo>
                    <a:pt x="297030" y="2181768"/>
                  </a:lnTo>
                  <a:lnTo>
                    <a:pt x="304800" y="2133600"/>
                  </a:lnTo>
                  <a:lnTo>
                    <a:pt x="304800" y="1981200"/>
                  </a:lnTo>
                  <a:lnTo>
                    <a:pt x="5943600" y="1981200"/>
                  </a:lnTo>
                  <a:lnTo>
                    <a:pt x="5991768" y="1973430"/>
                  </a:lnTo>
                  <a:lnTo>
                    <a:pt x="6033603" y="1951794"/>
                  </a:lnTo>
                  <a:lnTo>
                    <a:pt x="6066594" y="1918803"/>
                  </a:lnTo>
                  <a:lnTo>
                    <a:pt x="6088230" y="1876968"/>
                  </a:lnTo>
                  <a:lnTo>
                    <a:pt x="6096000" y="1828800"/>
                  </a:lnTo>
                  <a:lnTo>
                    <a:pt x="6096000" y="457200"/>
                  </a:lnTo>
                  <a:lnTo>
                    <a:pt x="152400" y="457200"/>
                  </a:lnTo>
                  <a:lnTo>
                    <a:pt x="152400" y="304800"/>
                  </a:lnTo>
                  <a:lnTo>
                    <a:pt x="158387" y="275137"/>
                  </a:lnTo>
                  <a:lnTo>
                    <a:pt x="174717" y="250917"/>
                  </a:lnTo>
                  <a:lnTo>
                    <a:pt x="198937" y="234587"/>
                  </a:lnTo>
                  <a:lnTo>
                    <a:pt x="228600" y="228600"/>
                  </a:lnTo>
                  <a:lnTo>
                    <a:pt x="6096000" y="228600"/>
                  </a:lnTo>
                  <a:lnTo>
                    <a:pt x="6096000" y="0"/>
                  </a:lnTo>
                  <a:close/>
                </a:path>
                <a:path w="6096000" h="2286000">
                  <a:moveTo>
                    <a:pt x="6096000" y="228600"/>
                  </a:moveTo>
                  <a:lnTo>
                    <a:pt x="228600" y="228600"/>
                  </a:lnTo>
                  <a:lnTo>
                    <a:pt x="258262" y="234587"/>
                  </a:lnTo>
                  <a:lnTo>
                    <a:pt x="282482" y="250917"/>
                  </a:lnTo>
                  <a:lnTo>
                    <a:pt x="298812" y="275137"/>
                  </a:lnTo>
                  <a:lnTo>
                    <a:pt x="304800" y="304800"/>
                  </a:lnTo>
                  <a:lnTo>
                    <a:pt x="297030" y="352968"/>
                  </a:lnTo>
                  <a:lnTo>
                    <a:pt x="275394" y="394803"/>
                  </a:lnTo>
                  <a:lnTo>
                    <a:pt x="242403" y="427794"/>
                  </a:lnTo>
                  <a:lnTo>
                    <a:pt x="200568" y="449430"/>
                  </a:lnTo>
                  <a:lnTo>
                    <a:pt x="152400" y="457200"/>
                  </a:lnTo>
                  <a:lnTo>
                    <a:pt x="6096000" y="457200"/>
                  </a:lnTo>
                  <a:lnTo>
                    <a:pt x="6096000" y="228600"/>
                  </a:lnTo>
                  <a:close/>
                </a:path>
                <a:path w="6096000" h="2286000">
                  <a:moveTo>
                    <a:pt x="5791200" y="0"/>
                  </a:moveTo>
                  <a:lnTo>
                    <a:pt x="5791200" y="152400"/>
                  </a:lnTo>
                  <a:lnTo>
                    <a:pt x="5943600" y="152400"/>
                  </a:lnTo>
                  <a:lnTo>
                    <a:pt x="5943600" y="76200"/>
                  </a:lnTo>
                  <a:lnTo>
                    <a:pt x="5867400" y="76200"/>
                  </a:lnTo>
                  <a:lnTo>
                    <a:pt x="5837737" y="70212"/>
                  </a:lnTo>
                  <a:lnTo>
                    <a:pt x="5813517" y="53882"/>
                  </a:lnTo>
                  <a:lnTo>
                    <a:pt x="5797187" y="29662"/>
                  </a:lnTo>
                  <a:lnTo>
                    <a:pt x="5791200" y="0"/>
                  </a:lnTo>
                  <a:close/>
                </a:path>
                <a:path w="6096000" h="2286000">
                  <a:moveTo>
                    <a:pt x="5943600" y="0"/>
                  </a:moveTo>
                  <a:lnTo>
                    <a:pt x="5937612" y="29662"/>
                  </a:lnTo>
                  <a:lnTo>
                    <a:pt x="5921282" y="53882"/>
                  </a:lnTo>
                  <a:lnTo>
                    <a:pt x="5897062" y="70212"/>
                  </a:lnTo>
                  <a:lnTo>
                    <a:pt x="5867400" y="76200"/>
                  </a:lnTo>
                  <a:lnTo>
                    <a:pt x="5943600" y="76200"/>
                  </a:lnTo>
                  <a:lnTo>
                    <a:pt x="5943600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76400" y="1752600"/>
              <a:ext cx="5943600" cy="609600"/>
            </a:xfrm>
            <a:custGeom>
              <a:avLst/>
              <a:gdLst/>
              <a:ahLst/>
              <a:cxnLst/>
              <a:rect l="l" t="t" r="r" b="b"/>
              <a:pathLst>
                <a:path w="5943600" h="609600">
                  <a:moveTo>
                    <a:pt x="76200" y="381000"/>
                  </a:moveTo>
                  <a:lnTo>
                    <a:pt x="46537" y="386987"/>
                  </a:lnTo>
                  <a:lnTo>
                    <a:pt x="22317" y="403317"/>
                  </a:lnTo>
                  <a:lnTo>
                    <a:pt x="5987" y="427537"/>
                  </a:lnTo>
                  <a:lnTo>
                    <a:pt x="0" y="457200"/>
                  </a:lnTo>
                  <a:lnTo>
                    <a:pt x="0" y="609600"/>
                  </a:lnTo>
                  <a:lnTo>
                    <a:pt x="48168" y="601830"/>
                  </a:lnTo>
                  <a:lnTo>
                    <a:pt x="90003" y="580194"/>
                  </a:lnTo>
                  <a:lnTo>
                    <a:pt x="122994" y="547203"/>
                  </a:lnTo>
                  <a:lnTo>
                    <a:pt x="144630" y="505368"/>
                  </a:lnTo>
                  <a:lnTo>
                    <a:pt x="152400" y="457200"/>
                  </a:lnTo>
                  <a:lnTo>
                    <a:pt x="146412" y="427537"/>
                  </a:lnTo>
                  <a:lnTo>
                    <a:pt x="130082" y="403317"/>
                  </a:lnTo>
                  <a:lnTo>
                    <a:pt x="105862" y="386987"/>
                  </a:lnTo>
                  <a:lnTo>
                    <a:pt x="76200" y="381000"/>
                  </a:lnTo>
                  <a:close/>
                </a:path>
                <a:path w="5943600" h="609600">
                  <a:moveTo>
                    <a:pt x="5943600" y="152400"/>
                  </a:moveTo>
                  <a:lnTo>
                    <a:pt x="5791200" y="152400"/>
                  </a:lnTo>
                  <a:lnTo>
                    <a:pt x="5791200" y="304800"/>
                  </a:lnTo>
                  <a:lnTo>
                    <a:pt x="5839368" y="297030"/>
                  </a:lnTo>
                  <a:lnTo>
                    <a:pt x="5881203" y="275394"/>
                  </a:lnTo>
                  <a:lnTo>
                    <a:pt x="5914194" y="242403"/>
                  </a:lnTo>
                  <a:lnTo>
                    <a:pt x="5935830" y="200568"/>
                  </a:lnTo>
                  <a:lnTo>
                    <a:pt x="5943600" y="152400"/>
                  </a:lnTo>
                  <a:close/>
                </a:path>
                <a:path w="5943600" h="609600">
                  <a:moveTo>
                    <a:pt x="5791200" y="0"/>
                  </a:moveTo>
                  <a:lnTo>
                    <a:pt x="5743031" y="7769"/>
                  </a:lnTo>
                  <a:lnTo>
                    <a:pt x="5701196" y="29405"/>
                  </a:lnTo>
                  <a:lnTo>
                    <a:pt x="5668205" y="62396"/>
                  </a:lnTo>
                  <a:lnTo>
                    <a:pt x="5646569" y="104231"/>
                  </a:lnTo>
                  <a:lnTo>
                    <a:pt x="5638800" y="152400"/>
                  </a:lnTo>
                  <a:lnTo>
                    <a:pt x="5644787" y="182062"/>
                  </a:lnTo>
                  <a:lnTo>
                    <a:pt x="5661117" y="206282"/>
                  </a:lnTo>
                  <a:lnTo>
                    <a:pt x="5685337" y="222612"/>
                  </a:lnTo>
                  <a:lnTo>
                    <a:pt x="5715000" y="228600"/>
                  </a:lnTo>
                  <a:lnTo>
                    <a:pt x="5744662" y="222612"/>
                  </a:lnTo>
                  <a:lnTo>
                    <a:pt x="5768882" y="206282"/>
                  </a:lnTo>
                  <a:lnTo>
                    <a:pt x="5785212" y="182062"/>
                  </a:lnTo>
                  <a:lnTo>
                    <a:pt x="5791200" y="152400"/>
                  </a:lnTo>
                  <a:lnTo>
                    <a:pt x="5943600" y="152400"/>
                  </a:lnTo>
                  <a:lnTo>
                    <a:pt x="5935830" y="104231"/>
                  </a:lnTo>
                  <a:lnTo>
                    <a:pt x="5914194" y="62396"/>
                  </a:lnTo>
                  <a:lnTo>
                    <a:pt x="5881203" y="29405"/>
                  </a:lnTo>
                  <a:lnTo>
                    <a:pt x="5839368" y="7769"/>
                  </a:lnTo>
                  <a:lnTo>
                    <a:pt x="5791200" y="0"/>
                  </a:lnTo>
                  <a:close/>
                </a:path>
              </a:pathLst>
            </a:custGeom>
            <a:solidFill>
              <a:srgbClr val="A4A4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24000" y="1752600"/>
              <a:ext cx="6096000" cy="2438400"/>
            </a:xfrm>
            <a:custGeom>
              <a:avLst/>
              <a:gdLst/>
              <a:ahLst/>
              <a:cxnLst/>
              <a:rect l="l" t="t" r="r" b="b"/>
              <a:pathLst>
                <a:path w="6096000" h="2438400">
                  <a:moveTo>
                    <a:pt x="0" y="457200"/>
                  </a:moveTo>
                  <a:lnTo>
                    <a:pt x="7769" y="409031"/>
                  </a:lnTo>
                  <a:lnTo>
                    <a:pt x="29405" y="367196"/>
                  </a:lnTo>
                  <a:lnTo>
                    <a:pt x="62396" y="334205"/>
                  </a:lnTo>
                  <a:lnTo>
                    <a:pt x="104231" y="312569"/>
                  </a:lnTo>
                  <a:lnTo>
                    <a:pt x="152400" y="304800"/>
                  </a:lnTo>
                  <a:lnTo>
                    <a:pt x="5791200" y="304800"/>
                  </a:lnTo>
                  <a:lnTo>
                    <a:pt x="5791200" y="152400"/>
                  </a:lnTo>
                  <a:lnTo>
                    <a:pt x="5798969" y="104231"/>
                  </a:lnTo>
                  <a:lnTo>
                    <a:pt x="5820605" y="62396"/>
                  </a:lnTo>
                  <a:lnTo>
                    <a:pt x="5853596" y="29405"/>
                  </a:lnTo>
                  <a:lnTo>
                    <a:pt x="5895431" y="7769"/>
                  </a:lnTo>
                  <a:lnTo>
                    <a:pt x="5943600" y="0"/>
                  </a:lnTo>
                  <a:lnTo>
                    <a:pt x="5991768" y="7769"/>
                  </a:lnTo>
                  <a:lnTo>
                    <a:pt x="6033603" y="29405"/>
                  </a:lnTo>
                  <a:lnTo>
                    <a:pt x="6066594" y="62396"/>
                  </a:lnTo>
                  <a:lnTo>
                    <a:pt x="6088230" y="104231"/>
                  </a:lnTo>
                  <a:lnTo>
                    <a:pt x="6096000" y="152400"/>
                  </a:lnTo>
                  <a:lnTo>
                    <a:pt x="6096000" y="1981200"/>
                  </a:lnTo>
                  <a:lnTo>
                    <a:pt x="6088230" y="2029368"/>
                  </a:lnTo>
                  <a:lnTo>
                    <a:pt x="6066594" y="2071203"/>
                  </a:lnTo>
                  <a:lnTo>
                    <a:pt x="6033603" y="2104194"/>
                  </a:lnTo>
                  <a:lnTo>
                    <a:pt x="5991768" y="2125830"/>
                  </a:lnTo>
                  <a:lnTo>
                    <a:pt x="5943600" y="2133600"/>
                  </a:lnTo>
                  <a:lnTo>
                    <a:pt x="304800" y="2133600"/>
                  </a:lnTo>
                  <a:lnTo>
                    <a:pt x="304800" y="2286000"/>
                  </a:lnTo>
                  <a:lnTo>
                    <a:pt x="297030" y="2334168"/>
                  </a:lnTo>
                  <a:lnTo>
                    <a:pt x="275394" y="2376003"/>
                  </a:lnTo>
                  <a:lnTo>
                    <a:pt x="242403" y="2408994"/>
                  </a:lnTo>
                  <a:lnTo>
                    <a:pt x="200568" y="2430630"/>
                  </a:lnTo>
                  <a:lnTo>
                    <a:pt x="152400" y="2438400"/>
                  </a:lnTo>
                  <a:lnTo>
                    <a:pt x="104231" y="2430630"/>
                  </a:lnTo>
                  <a:lnTo>
                    <a:pt x="62396" y="2408994"/>
                  </a:lnTo>
                  <a:lnTo>
                    <a:pt x="29405" y="2376003"/>
                  </a:lnTo>
                  <a:lnTo>
                    <a:pt x="7769" y="2334168"/>
                  </a:lnTo>
                  <a:lnTo>
                    <a:pt x="0" y="2286000"/>
                  </a:lnTo>
                  <a:lnTo>
                    <a:pt x="0" y="457200"/>
                  </a:lnTo>
                  <a:close/>
                </a:path>
                <a:path w="6096000" h="2438400">
                  <a:moveTo>
                    <a:pt x="5791200" y="304800"/>
                  </a:moveTo>
                  <a:lnTo>
                    <a:pt x="5943600" y="304800"/>
                  </a:lnTo>
                  <a:lnTo>
                    <a:pt x="5991768" y="297030"/>
                  </a:lnTo>
                  <a:lnTo>
                    <a:pt x="6033603" y="275394"/>
                  </a:lnTo>
                  <a:lnTo>
                    <a:pt x="6066594" y="242403"/>
                  </a:lnTo>
                  <a:lnTo>
                    <a:pt x="6088230" y="200568"/>
                  </a:lnTo>
                  <a:lnTo>
                    <a:pt x="6096000" y="1524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310437" y="1900237"/>
              <a:ext cx="161925" cy="1619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24000" y="2133600"/>
              <a:ext cx="304800" cy="1752600"/>
            </a:xfrm>
            <a:custGeom>
              <a:avLst/>
              <a:gdLst/>
              <a:ahLst/>
              <a:cxnLst/>
              <a:rect l="l" t="t" r="r" b="b"/>
              <a:pathLst>
                <a:path w="304800" h="1752600">
                  <a:moveTo>
                    <a:pt x="152400" y="228600"/>
                  </a:moveTo>
                  <a:lnTo>
                    <a:pt x="152400" y="76200"/>
                  </a:lnTo>
                  <a:lnTo>
                    <a:pt x="174717" y="22317"/>
                  </a:lnTo>
                  <a:lnTo>
                    <a:pt x="228600" y="0"/>
                  </a:lnTo>
                  <a:lnTo>
                    <a:pt x="258262" y="5987"/>
                  </a:lnTo>
                  <a:lnTo>
                    <a:pt x="282482" y="22317"/>
                  </a:lnTo>
                  <a:lnTo>
                    <a:pt x="298812" y="46537"/>
                  </a:lnTo>
                  <a:lnTo>
                    <a:pt x="304800" y="76200"/>
                  </a:lnTo>
                  <a:lnTo>
                    <a:pt x="297030" y="124368"/>
                  </a:lnTo>
                  <a:lnTo>
                    <a:pt x="275394" y="166203"/>
                  </a:lnTo>
                  <a:lnTo>
                    <a:pt x="242403" y="199194"/>
                  </a:lnTo>
                  <a:lnTo>
                    <a:pt x="200568" y="220830"/>
                  </a:lnTo>
                  <a:lnTo>
                    <a:pt x="152400" y="228600"/>
                  </a:lnTo>
                  <a:lnTo>
                    <a:pt x="104231" y="220830"/>
                  </a:lnTo>
                  <a:lnTo>
                    <a:pt x="62396" y="199194"/>
                  </a:lnTo>
                  <a:lnTo>
                    <a:pt x="29405" y="166203"/>
                  </a:lnTo>
                  <a:lnTo>
                    <a:pt x="7769" y="124368"/>
                  </a:lnTo>
                  <a:lnTo>
                    <a:pt x="0" y="76200"/>
                  </a:lnTo>
                </a:path>
                <a:path w="304800" h="1752600">
                  <a:moveTo>
                    <a:pt x="304800" y="76200"/>
                  </a:moveTo>
                  <a:lnTo>
                    <a:pt x="304800" y="17526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217965" y="2018792"/>
            <a:ext cx="6638290" cy="36283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2250" algn="ctr">
              <a:lnSpc>
                <a:spcPts val="3650"/>
              </a:lnSpc>
              <a:spcBef>
                <a:spcPts val="95"/>
              </a:spcBef>
            </a:pP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Optimal</a:t>
            </a:r>
            <a:r>
              <a:rPr sz="3200" b="1" i="1" spc="-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substructure</a:t>
            </a:r>
            <a:endParaRPr sz="3200">
              <a:latin typeface="Times New Roman"/>
              <a:cs typeface="Times New Roman"/>
            </a:endParaRPr>
          </a:p>
          <a:p>
            <a:pPr marL="744855" marR="515620" algn="ctr">
              <a:lnSpc>
                <a:spcPts val="3460"/>
              </a:lnSpc>
              <a:spcBef>
                <a:spcPts val="240"/>
              </a:spcBef>
            </a:pPr>
            <a:r>
              <a:rPr sz="3200" i="1" spc="-5" dirty="0">
                <a:latin typeface="Times New Roman"/>
                <a:cs typeface="Times New Roman"/>
              </a:rPr>
              <a:t>An optimal solution to a</a:t>
            </a:r>
            <a:r>
              <a:rPr sz="3200" i="1" spc="-55" dirty="0">
                <a:latin typeface="Times New Roman"/>
                <a:cs typeface="Times New Roman"/>
              </a:rPr>
              <a:t> </a:t>
            </a:r>
            <a:r>
              <a:rPr sz="3200" i="1" spc="-20" dirty="0">
                <a:latin typeface="Times New Roman"/>
                <a:cs typeface="Times New Roman"/>
              </a:rPr>
              <a:t>problem  </a:t>
            </a:r>
            <a:r>
              <a:rPr sz="3200" i="1" spc="-5" dirty="0">
                <a:latin typeface="Times New Roman"/>
                <a:cs typeface="Times New Roman"/>
              </a:rPr>
              <a:t>(instance) contains optimal  solutions to</a:t>
            </a:r>
            <a:r>
              <a:rPr sz="3200" i="1" spc="-15" dirty="0">
                <a:latin typeface="Times New Roman"/>
                <a:cs typeface="Times New Roman"/>
              </a:rPr>
              <a:t> subproblems.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750">
              <a:latin typeface="Times New Roman"/>
              <a:cs typeface="Times New Roman"/>
            </a:endParaRPr>
          </a:p>
          <a:p>
            <a:pPr marL="12700" marR="5080">
              <a:lnSpc>
                <a:spcPts val="3460"/>
              </a:lnSpc>
              <a:spcBef>
                <a:spcPts val="5"/>
              </a:spcBef>
            </a:pPr>
            <a:r>
              <a:rPr sz="3200" spc="-5" dirty="0">
                <a:latin typeface="Times New Roman"/>
                <a:cs typeface="Times New Roman"/>
              </a:rPr>
              <a:t>If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z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= LCS(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,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y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spc="-5" dirty="0">
                <a:latin typeface="Times New Roman"/>
                <a:cs typeface="Times New Roman"/>
              </a:rPr>
              <a:t>, then any prefix of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z </a:t>
            </a:r>
            <a:r>
              <a:rPr sz="3200" spc="-5" dirty="0">
                <a:latin typeface="Times New Roman"/>
                <a:cs typeface="Times New Roman"/>
              </a:rPr>
              <a:t>is  an LCS of a prefix of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x </a:t>
            </a:r>
            <a:r>
              <a:rPr sz="3200" spc="-5" dirty="0">
                <a:latin typeface="Times New Roman"/>
                <a:cs typeface="Times New Roman"/>
              </a:rPr>
              <a:t>and a prefix of</a:t>
            </a:r>
            <a:r>
              <a:rPr sz="3200" spc="15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y</a:t>
            </a:r>
            <a:r>
              <a:rPr sz="3200" spc="-5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4540" y="6523256"/>
            <a:ext cx="1354455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spc="-5" dirty="0">
                <a:latin typeface="Times New Roman"/>
                <a:cs typeface="Times New Roman"/>
              </a:rPr>
              <a:t>November 7,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2005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843653" y="6523256"/>
            <a:ext cx="560070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spc="-5" dirty="0">
                <a:latin typeface="Times New Roman"/>
                <a:cs typeface="Times New Roman"/>
              </a:rPr>
              <a:t>L15.17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46B8EC2-79DC-4D91-A125-9987AE897EF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102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6539" y="289813"/>
            <a:ext cx="695896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Recursive algorithm for</a:t>
            </a:r>
            <a:r>
              <a:rPr spc="-40" dirty="0"/>
              <a:t> </a:t>
            </a:r>
            <a:r>
              <a:rPr spc="-5" dirty="0"/>
              <a:t>LCS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4540" y="6523256"/>
            <a:ext cx="1354455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spc="-5" dirty="0">
                <a:latin typeface="Times New Roman"/>
                <a:cs typeface="Times New Roman"/>
              </a:rPr>
              <a:t>November 7,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2005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43653" y="6523256"/>
            <a:ext cx="560070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spc="-5" dirty="0">
                <a:latin typeface="Times New Roman"/>
                <a:cs typeface="Times New Roman"/>
              </a:rPr>
              <a:t>L15.18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05839" y="1543303"/>
            <a:ext cx="7002145" cy="28536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629535" algn="l"/>
              </a:tabLst>
            </a:pPr>
            <a:r>
              <a:rPr sz="3200" spc="-5" dirty="0">
                <a:latin typeface="Times New Roman"/>
                <a:cs typeface="Times New Roman"/>
              </a:rPr>
              <a:t>LCS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,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y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3200" spc="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j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)	</a:t>
            </a:r>
            <a:r>
              <a:rPr sz="3200" spc="-5" dirty="0">
                <a:latin typeface="Times New Roman"/>
                <a:cs typeface="Times New Roman"/>
              </a:rPr>
              <a:t>// ignoring base cases</a:t>
            </a:r>
            <a:endParaRPr sz="32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sz="3200" b="1" spc="-5" dirty="0">
                <a:latin typeface="Times New Roman"/>
                <a:cs typeface="Times New Roman"/>
              </a:rPr>
              <a:t>if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] =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y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3200" spc="-2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j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endParaRPr sz="3200">
              <a:latin typeface="Times New Roman"/>
              <a:cs typeface="Times New Roman"/>
            </a:endParaRPr>
          </a:p>
          <a:p>
            <a:pPr marR="53975" algn="r">
              <a:lnSpc>
                <a:spcPts val="3340"/>
              </a:lnSpc>
              <a:spcBef>
                <a:spcPts val="15"/>
              </a:spcBef>
            </a:pPr>
            <a:r>
              <a:rPr sz="3200" b="1" spc="-5" dirty="0">
                <a:latin typeface="Times New Roman"/>
                <a:cs typeface="Times New Roman"/>
              </a:rPr>
              <a:t>then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,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j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] </a:t>
            </a: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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LCS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,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y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,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–1,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j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–1) +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endParaRPr sz="3200">
              <a:latin typeface="Times New Roman"/>
              <a:cs typeface="Times New Roman"/>
            </a:endParaRPr>
          </a:p>
          <a:p>
            <a:pPr marR="147955" algn="r">
              <a:lnSpc>
                <a:spcPts val="3820"/>
              </a:lnSpc>
            </a:pPr>
            <a:r>
              <a:rPr sz="3200" b="1" spc="-5" dirty="0">
                <a:latin typeface="Times New Roman"/>
                <a:cs typeface="Times New Roman"/>
              </a:rPr>
              <a:t>else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,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j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] </a:t>
            </a: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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max</a:t>
            </a:r>
            <a:r>
              <a:rPr sz="4000" spc="-5" dirty="0">
                <a:solidFill>
                  <a:srgbClr val="008A87"/>
                </a:solidFill>
                <a:latin typeface="Times New Roman"/>
                <a:cs typeface="Times New Roman"/>
              </a:rPr>
              <a:t>{</a:t>
            </a:r>
            <a:r>
              <a:rPr sz="4000" spc="-7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LCS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,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y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,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i–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1,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j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),</a:t>
            </a:r>
            <a:endParaRPr sz="3200">
              <a:latin typeface="Times New Roman"/>
              <a:cs typeface="Times New Roman"/>
            </a:endParaRPr>
          </a:p>
          <a:p>
            <a:pPr marR="5080" algn="r">
              <a:lnSpc>
                <a:spcPts val="3950"/>
              </a:lnSpc>
            </a:pPr>
            <a:r>
              <a:rPr sz="3200" spc="-5" dirty="0">
                <a:latin typeface="Times New Roman"/>
                <a:cs typeface="Times New Roman"/>
              </a:rPr>
              <a:t>LCS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,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y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,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3200" spc="-7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j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–1)</a:t>
            </a:r>
            <a:r>
              <a:rPr sz="4000" spc="-5" dirty="0">
                <a:solidFill>
                  <a:srgbClr val="008A87"/>
                </a:solidFill>
                <a:latin typeface="Times New Roman"/>
                <a:cs typeface="Times New Roman"/>
              </a:rPr>
              <a:t>}</a:t>
            </a:r>
            <a:endParaRPr sz="4000">
              <a:latin typeface="Times New Roman"/>
              <a:cs typeface="Times New Roman"/>
            </a:endParaRPr>
          </a:p>
          <a:p>
            <a:pPr marL="469900">
              <a:lnSpc>
                <a:spcPts val="3470"/>
              </a:lnSpc>
            </a:pPr>
            <a:r>
              <a:rPr sz="3200" b="1" spc="-15" dirty="0">
                <a:latin typeface="Times New Roman"/>
                <a:cs typeface="Times New Roman"/>
              </a:rPr>
              <a:t>return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3200" spc="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j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46B8EC2-79DC-4D91-A125-9987AE897EF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593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6539" y="289813"/>
            <a:ext cx="695896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Recursive algorithm for</a:t>
            </a:r>
            <a:r>
              <a:rPr spc="-40" dirty="0"/>
              <a:t> </a:t>
            </a:r>
            <a:r>
              <a:rPr spc="-5" dirty="0"/>
              <a:t>LCS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4540" y="6523256"/>
            <a:ext cx="1354455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spc="-5" dirty="0">
                <a:latin typeface="Times New Roman"/>
                <a:cs typeface="Times New Roman"/>
              </a:rPr>
              <a:t>November 7,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2005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43653" y="6523256"/>
            <a:ext cx="560070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spc="-5" dirty="0">
                <a:latin typeface="Times New Roman"/>
                <a:cs typeface="Times New Roman"/>
              </a:rPr>
              <a:t>L15.19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05839" y="1543303"/>
            <a:ext cx="7061200" cy="45078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629535" algn="l"/>
              </a:tabLst>
            </a:pPr>
            <a:r>
              <a:rPr sz="3200" spc="-5" dirty="0">
                <a:latin typeface="Times New Roman"/>
                <a:cs typeface="Times New Roman"/>
              </a:rPr>
              <a:t>LCS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,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y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3200" spc="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j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)	</a:t>
            </a:r>
            <a:r>
              <a:rPr sz="3200" spc="-5" dirty="0">
                <a:latin typeface="Times New Roman"/>
                <a:cs typeface="Times New Roman"/>
              </a:rPr>
              <a:t>// ignoring base cases</a:t>
            </a:r>
            <a:endParaRPr sz="32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sz="3200" b="1" spc="-5" dirty="0">
                <a:latin typeface="Times New Roman"/>
                <a:cs typeface="Times New Roman"/>
              </a:rPr>
              <a:t>if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] =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y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3200" spc="-2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j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endParaRPr sz="3200">
              <a:latin typeface="Times New Roman"/>
              <a:cs typeface="Times New Roman"/>
            </a:endParaRPr>
          </a:p>
          <a:p>
            <a:pPr marR="113664" algn="r">
              <a:lnSpc>
                <a:spcPts val="3340"/>
              </a:lnSpc>
              <a:spcBef>
                <a:spcPts val="15"/>
              </a:spcBef>
            </a:pPr>
            <a:r>
              <a:rPr sz="3200" b="1" spc="-5" dirty="0">
                <a:latin typeface="Times New Roman"/>
                <a:cs typeface="Times New Roman"/>
              </a:rPr>
              <a:t>then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,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j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] </a:t>
            </a: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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LCS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,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y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,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–1,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j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–1) +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endParaRPr sz="3200">
              <a:latin typeface="Times New Roman"/>
              <a:cs typeface="Times New Roman"/>
            </a:endParaRPr>
          </a:p>
          <a:p>
            <a:pPr marR="207645" algn="r">
              <a:lnSpc>
                <a:spcPts val="3820"/>
              </a:lnSpc>
            </a:pPr>
            <a:r>
              <a:rPr sz="3200" b="1" spc="-5" dirty="0">
                <a:latin typeface="Times New Roman"/>
                <a:cs typeface="Times New Roman"/>
              </a:rPr>
              <a:t>else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,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j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] </a:t>
            </a: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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max</a:t>
            </a:r>
            <a:r>
              <a:rPr sz="4000" spc="-5" dirty="0">
                <a:solidFill>
                  <a:srgbClr val="008A87"/>
                </a:solidFill>
                <a:latin typeface="Times New Roman"/>
                <a:cs typeface="Times New Roman"/>
              </a:rPr>
              <a:t>{</a:t>
            </a:r>
            <a:r>
              <a:rPr sz="4000" spc="-7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LCS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,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y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,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i–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1,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j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),</a:t>
            </a:r>
            <a:endParaRPr sz="3200">
              <a:latin typeface="Times New Roman"/>
              <a:cs typeface="Times New Roman"/>
            </a:endParaRPr>
          </a:p>
          <a:p>
            <a:pPr marR="64135" algn="r">
              <a:lnSpc>
                <a:spcPts val="3950"/>
              </a:lnSpc>
            </a:pPr>
            <a:r>
              <a:rPr sz="3200" spc="-5" dirty="0">
                <a:latin typeface="Times New Roman"/>
                <a:cs typeface="Times New Roman"/>
              </a:rPr>
              <a:t>LCS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,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y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,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3200" spc="-7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j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–1)</a:t>
            </a:r>
            <a:r>
              <a:rPr sz="4000" spc="-5" dirty="0">
                <a:solidFill>
                  <a:srgbClr val="008A87"/>
                </a:solidFill>
                <a:latin typeface="Times New Roman"/>
                <a:cs typeface="Times New Roman"/>
              </a:rPr>
              <a:t>}</a:t>
            </a:r>
            <a:endParaRPr sz="4000">
              <a:latin typeface="Times New Roman"/>
              <a:cs typeface="Times New Roman"/>
            </a:endParaRPr>
          </a:p>
          <a:p>
            <a:pPr marL="469900">
              <a:lnSpc>
                <a:spcPts val="3470"/>
              </a:lnSpc>
            </a:pPr>
            <a:r>
              <a:rPr sz="3200" b="1" spc="-15" dirty="0">
                <a:latin typeface="Times New Roman"/>
                <a:cs typeface="Times New Roman"/>
              </a:rPr>
              <a:t>return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3200" spc="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j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endParaRPr sz="3200">
              <a:latin typeface="Times New Roman"/>
              <a:cs typeface="Times New Roman"/>
            </a:endParaRPr>
          </a:p>
          <a:p>
            <a:pPr marL="12700" marR="5080">
              <a:lnSpc>
                <a:spcPct val="89900"/>
              </a:lnSpc>
              <a:spcBef>
                <a:spcPts val="2665"/>
              </a:spcBef>
            </a:pPr>
            <a:r>
              <a:rPr sz="3200" b="1" spc="-40" dirty="0">
                <a:solidFill>
                  <a:srgbClr val="CC0000"/>
                </a:solidFill>
                <a:latin typeface="Times New Roman"/>
                <a:cs typeface="Times New Roman"/>
              </a:rPr>
              <a:t>Worse </a:t>
            </a: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case: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] </a:t>
            </a: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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y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[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j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3200" spc="-5" dirty="0">
                <a:latin typeface="Times New Roman"/>
                <a:cs typeface="Times New Roman"/>
              </a:rPr>
              <a:t>, in which case the  algorithm evaluates two subproblems, each  with only one parameter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decremented.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46B8EC2-79DC-4D91-A125-9987AE897EF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802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6539" y="289813"/>
            <a:ext cx="351472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Recursion</a:t>
            </a:r>
            <a:r>
              <a:rPr spc="-70" dirty="0"/>
              <a:t> </a:t>
            </a:r>
            <a:r>
              <a:rPr spc="-5" dirty="0"/>
              <a:t>tree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1314703"/>
            <a:ext cx="210883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m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= 7,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n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3200" spc="-7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6: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959352" y="1363662"/>
            <a:ext cx="824865" cy="620395"/>
            <a:chOff x="3959352" y="1363662"/>
            <a:chExt cx="824865" cy="620395"/>
          </a:xfrm>
        </p:grpSpPr>
        <p:sp>
          <p:nvSpPr>
            <p:cNvPr id="5" name="object 5"/>
            <p:cNvSpPr/>
            <p:nvPr/>
          </p:nvSpPr>
          <p:spPr>
            <a:xfrm>
              <a:off x="4053840" y="1439418"/>
              <a:ext cx="558546" cy="5440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317517" y="1436369"/>
              <a:ext cx="466318" cy="4587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959352" y="1436369"/>
              <a:ext cx="236689" cy="45872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983037" y="1368425"/>
              <a:ext cx="548005" cy="533400"/>
            </a:xfrm>
            <a:custGeom>
              <a:avLst/>
              <a:gdLst/>
              <a:ahLst/>
              <a:cxnLst/>
              <a:rect l="l" t="t" r="r" b="b"/>
              <a:pathLst>
                <a:path w="548004" h="533400">
                  <a:moveTo>
                    <a:pt x="273850" y="0"/>
                  </a:moveTo>
                  <a:lnTo>
                    <a:pt x="224624" y="4296"/>
                  </a:lnTo>
                  <a:lnTo>
                    <a:pt x="178294" y="16685"/>
                  </a:lnTo>
                  <a:lnTo>
                    <a:pt x="135632" y="36412"/>
                  </a:lnTo>
                  <a:lnTo>
                    <a:pt x="97411" y="62724"/>
                  </a:lnTo>
                  <a:lnTo>
                    <a:pt x="64405" y="94868"/>
                  </a:lnTo>
                  <a:lnTo>
                    <a:pt x="37388" y="132091"/>
                  </a:lnTo>
                  <a:lnTo>
                    <a:pt x="17132" y="173639"/>
                  </a:lnTo>
                  <a:lnTo>
                    <a:pt x="4412" y="218760"/>
                  </a:lnTo>
                  <a:lnTo>
                    <a:pt x="0" y="266700"/>
                  </a:lnTo>
                  <a:lnTo>
                    <a:pt x="4412" y="314639"/>
                  </a:lnTo>
                  <a:lnTo>
                    <a:pt x="17132" y="359760"/>
                  </a:lnTo>
                  <a:lnTo>
                    <a:pt x="37388" y="401308"/>
                  </a:lnTo>
                  <a:lnTo>
                    <a:pt x="64405" y="438531"/>
                  </a:lnTo>
                  <a:lnTo>
                    <a:pt x="97411" y="470675"/>
                  </a:lnTo>
                  <a:lnTo>
                    <a:pt x="135632" y="496987"/>
                  </a:lnTo>
                  <a:lnTo>
                    <a:pt x="178294" y="516714"/>
                  </a:lnTo>
                  <a:lnTo>
                    <a:pt x="224624" y="529103"/>
                  </a:lnTo>
                  <a:lnTo>
                    <a:pt x="273850" y="533400"/>
                  </a:lnTo>
                  <a:lnTo>
                    <a:pt x="323071" y="529103"/>
                  </a:lnTo>
                  <a:lnTo>
                    <a:pt x="369398" y="516714"/>
                  </a:lnTo>
                  <a:lnTo>
                    <a:pt x="412059" y="496987"/>
                  </a:lnTo>
                  <a:lnTo>
                    <a:pt x="450278" y="470675"/>
                  </a:lnTo>
                  <a:lnTo>
                    <a:pt x="483282" y="438531"/>
                  </a:lnTo>
                  <a:lnTo>
                    <a:pt x="510299" y="401308"/>
                  </a:lnTo>
                  <a:lnTo>
                    <a:pt x="530555" y="359760"/>
                  </a:lnTo>
                  <a:lnTo>
                    <a:pt x="543275" y="314639"/>
                  </a:lnTo>
                  <a:lnTo>
                    <a:pt x="547687" y="266700"/>
                  </a:lnTo>
                  <a:lnTo>
                    <a:pt x="543275" y="218760"/>
                  </a:lnTo>
                  <a:lnTo>
                    <a:pt x="530555" y="173639"/>
                  </a:lnTo>
                  <a:lnTo>
                    <a:pt x="510299" y="132091"/>
                  </a:lnTo>
                  <a:lnTo>
                    <a:pt x="483282" y="94868"/>
                  </a:lnTo>
                  <a:lnTo>
                    <a:pt x="450278" y="62724"/>
                  </a:lnTo>
                  <a:lnTo>
                    <a:pt x="412059" y="36412"/>
                  </a:lnTo>
                  <a:lnTo>
                    <a:pt x="369398" y="16685"/>
                  </a:lnTo>
                  <a:lnTo>
                    <a:pt x="323071" y="4296"/>
                  </a:lnTo>
                  <a:lnTo>
                    <a:pt x="273850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983037" y="1368425"/>
              <a:ext cx="548005" cy="533400"/>
            </a:xfrm>
            <a:custGeom>
              <a:avLst/>
              <a:gdLst/>
              <a:ahLst/>
              <a:cxnLst/>
              <a:rect l="l" t="t" r="r" b="b"/>
              <a:pathLst>
                <a:path w="548004" h="533400">
                  <a:moveTo>
                    <a:pt x="0" y="266700"/>
                  </a:moveTo>
                  <a:lnTo>
                    <a:pt x="4412" y="218760"/>
                  </a:lnTo>
                  <a:lnTo>
                    <a:pt x="17132" y="173639"/>
                  </a:lnTo>
                  <a:lnTo>
                    <a:pt x="37388" y="132091"/>
                  </a:lnTo>
                  <a:lnTo>
                    <a:pt x="64405" y="94868"/>
                  </a:lnTo>
                  <a:lnTo>
                    <a:pt x="97411" y="62724"/>
                  </a:lnTo>
                  <a:lnTo>
                    <a:pt x="135632" y="36412"/>
                  </a:lnTo>
                  <a:lnTo>
                    <a:pt x="178294" y="16685"/>
                  </a:lnTo>
                  <a:lnTo>
                    <a:pt x="224624" y="4296"/>
                  </a:lnTo>
                  <a:lnTo>
                    <a:pt x="273850" y="0"/>
                  </a:lnTo>
                  <a:lnTo>
                    <a:pt x="323071" y="4296"/>
                  </a:lnTo>
                  <a:lnTo>
                    <a:pt x="369398" y="16685"/>
                  </a:lnTo>
                  <a:lnTo>
                    <a:pt x="412059" y="36412"/>
                  </a:lnTo>
                  <a:lnTo>
                    <a:pt x="450278" y="62724"/>
                  </a:lnTo>
                  <a:lnTo>
                    <a:pt x="483282" y="94868"/>
                  </a:lnTo>
                  <a:lnTo>
                    <a:pt x="510299" y="132091"/>
                  </a:lnTo>
                  <a:lnTo>
                    <a:pt x="530555" y="173639"/>
                  </a:lnTo>
                  <a:lnTo>
                    <a:pt x="543275" y="218760"/>
                  </a:lnTo>
                  <a:lnTo>
                    <a:pt x="547687" y="266700"/>
                  </a:lnTo>
                  <a:lnTo>
                    <a:pt x="543275" y="314639"/>
                  </a:lnTo>
                  <a:lnTo>
                    <a:pt x="530555" y="359760"/>
                  </a:lnTo>
                  <a:lnTo>
                    <a:pt x="510299" y="401308"/>
                  </a:lnTo>
                  <a:lnTo>
                    <a:pt x="483282" y="438531"/>
                  </a:lnTo>
                  <a:lnTo>
                    <a:pt x="450278" y="470675"/>
                  </a:lnTo>
                  <a:lnTo>
                    <a:pt x="412059" y="496987"/>
                  </a:lnTo>
                  <a:lnTo>
                    <a:pt x="369398" y="516714"/>
                  </a:lnTo>
                  <a:lnTo>
                    <a:pt x="323071" y="529103"/>
                  </a:lnTo>
                  <a:lnTo>
                    <a:pt x="273850" y="533400"/>
                  </a:lnTo>
                  <a:lnTo>
                    <a:pt x="224624" y="529103"/>
                  </a:lnTo>
                  <a:lnTo>
                    <a:pt x="178294" y="516714"/>
                  </a:lnTo>
                  <a:lnTo>
                    <a:pt x="135632" y="496987"/>
                  </a:lnTo>
                  <a:lnTo>
                    <a:pt x="97411" y="470675"/>
                  </a:lnTo>
                  <a:lnTo>
                    <a:pt x="64405" y="438531"/>
                  </a:lnTo>
                  <a:lnTo>
                    <a:pt x="37388" y="401308"/>
                  </a:lnTo>
                  <a:lnTo>
                    <a:pt x="17132" y="359760"/>
                  </a:lnTo>
                  <a:lnTo>
                    <a:pt x="4412" y="314639"/>
                  </a:lnTo>
                  <a:lnTo>
                    <a:pt x="0" y="2667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054182" y="1428877"/>
            <a:ext cx="406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7,6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858517" y="2278062"/>
            <a:ext cx="824865" cy="620395"/>
            <a:chOff x="1858517" y="2278062"/>
            <a:chExt cx="824865" cy="620395"/>
          </a:xfrm>
        </p:grpSpPr>
        <p:sp>
          <p:nvSpPr>
            <p:cNvPr id="12" name="object 12"/>
            <p:cNvSpPr/>
            <p:nvPr/>
          </p:nvSpPr>
          <p:spPr>
            <a:xfrm>
              <a:off x="1952243" y="2353818"/>
              <a:ext cx="560069" cy="5440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216213" y="2350769"/>
              <a:ext cx="466788" cy="45872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858517" y="2350769"/>
              <a:ext cx="236715" cy="45872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881187" y="2282825"/>
              <a:ext cx="549275" cy="533400"/>
            </a:xfrm>
            <a:custGeom>
              <a:avLst/>
              <a:gdLst/>
              <a:ahLst/>
              <a:cxnLst/>
              <a:rect l="l" t="t" r="r" b="b"/>
              <a:pathLst>
                <a:path w="549275" h="533400">
                  <a:moveTo>
                    <a:pt x="274637" y="0"/>
                  </a:moveTo>
                  <a:lnTo>
                    <a:pt x="225271" y="4296"/>
                  </a:lnTo>
                  <a:lnTo>
                    <a:pt x="178808" y="16685"/>
                  </a:lnTo>
                  <a:lnTo>
                    <a:pt x="136023" y="36412"/>
                  </a:lnTo>
                  <a:lnTo>
                    <a:pt x="97692" y="62724"/>
                  </a:lnTo>
                  <a:lnTo>
                    <a:pt x="64591" y="94868"/>
                  </a:lnTo>
                  <a:lnTo>
                    <a:pt x="37496" y="132091"/>
                  </a:lnTo>
                  <a:lnTo>
                    <a:pt x="17182" y="173639"/>
                  </a:lnTo>
                  <a:lnTo>
                    <a:pt x="4424" y="218760"/>
                  </a:lnTo>
                  <a:lnTo>
                    <a:pt x="0" y="266700"/>
                  </a:lnTo>
                  <a:lnTo>
                    <a:pt x="4424" y="314639"/>
                  </a:lnTo>
                  <a:lnTo>
                    <a:pt x="17182" y="359760"/>
                  </a:lnTo>
                  <a:lnTo>
                    <a:pt x="37496" y="401308"/>
                  </a:lnTo>
                  <a:lnTo>
                    <a:pt x="64591" y="438531"/>
                  </a:lnTo>
                  <a:lnTo>
                    <a:pt x="97692" y="470675"/>
                  </a:lnTo>
                  <a:lnTo>
                    <a:pt x="136023" y="496987"/>
                  </a:lnTo>
                  <a:lnTo>
                    <a:pt x="178808" y="516714"/>
                  </a:lnTo>
                  <a:lnTo>
                    <a:pt x="225271" y="529103"/>
                  </a:lnTo>
                  <a:lnTo>
                    <a:pt x="274637" y="533400"/>
                  </a:lnTo>
                  <a:lnTo>
                    <a:pt x="324003" y="529103"/>
                  </a:lnTo>
                  <a:lnTo>
                    <a:pt x="370466" y="516714"/>
                  </a:lnTo>
                  <a:lnTo>
                    <a:pt x="413251" y="496987"/>
                  </a:lnTo>
                  <a:lnTo>
                    <a:pt x="451582" y="470675"/>
                  </a:lnTo>
                  <a:lnTo>
                    <a:pt x="484683" y="438531"/>
                  </a:lnTo>
                  <a:lnTo>
                    <a:pt x="511778" y="401308"/>
                  </a:lnTo>
                  <a:lnTo>
                    <a:pt x="532092" y="359760"/>
                  </a:lnTo>
                  <a:lnTo>
                    <a:pt x="544850" y="314639"/>
                  </a:lnTo>
                  <a:lnTo>
                    <a:pt x="549275" y="266700"/>
                  </a:lnTo>
                  <a:lnTo>
                    <a:pt x="544850" y="218760"/>
                  </a:lnTo>
                  <a:lnTo>
                    <a:pt x="532092" y="173639"/>
                  </a:lnTo>
                  <a:lnTo>
                    <a:pt x="511778" y="132091"/>
                  </a:lnTo>
                  <a:lnTo>
                    <a:pt x="484683" y="94868"/>
                  </a:lnTo>
                  <a:lnTo>
                    <a:pt x="451582" y="62724"/>
                  </a:lnTo>
                  <a:lnTo>
                    <a:pt x="413251" y="36412"/>
                  </a:lnTo>
                  <a:lnTo>
                    <a:pt x="370466" y="16685"/>
                  </a:lnTo>
                  <a:lnTo>
                    <a:pt x="324003" y="4296"/>
                  </a:lnTo>
                  <a:lnTo>
                    <a:pt x="274637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881187" y="2282825"/>
              <a:ext cx="549275" cy="533400"/>
            </a:xfrm>
            <a:custGeom>
              <a:avLst/>
              <a:gdLst/>
              <a:ahLst/>
              <a:cxnLst/>
              <a:rect l="l" t="t" r="r" b="b"/>
              <a:pathLst>
                <a:path w="549275" h="533400">
                  <a:moveTo>
                    <a:pt x="0" y="266700"/>
                  </a:moveTo>
                  <a:lnTo>
                    <a:pt x="4424" y="218760"/>
                  </a:lnTo>
                  <a:lnTo>
                    <a:pt x="17182" y="173639"/>
                  </a:lnTo>
                  <a:lnTo>
                    <a:pt x="37496" y="132091"/>
                  </a:lnTo>
                  <a:lnTo>
                    <a:pt x="64591" y="94868"/>
                  </a:lnTo>
                  <a:lnTo>
                    <a:pt x="97692" y="62724"/>
                  </a:lnTo>
                  <a:lnTo>
                    <a:pt x="136023" y="36412"/>
                  </a:lnTo>
                  <a:lnTo>
                    <a:pt x="178808" y="16685"/>
                  </a:lnTo>
                  <a:lnTo>
                    <a:pt x="225271" y="4296"/>
                  </a:lnTo>
                  <a:lnTo>
                    <a:pt x="274637" y="0"/>
                  </a:lnTo>
                  <a:lnTo>
                    <a:pt x="324003" y="4296"/>
                  </a:lnTo>
                  <a:lnTo>
                    <a:pt x="370466" y="16685"/>
                  </a:lnTo>
                  <a:lnTo>
                    <a:pt x="413251" y="36412"/>
                  </a:lnTo>
                  <a:lnTo>
                    <a:pt x="451582" y="62724"/>
                  </a:lnTo>
                  <a:lnTo>
                    <a:pt x="484683" y="94868"/>
                  </a:lnTo>
                  <a:lnTo>
                    <a:pt x="511778" y="132091"/>
                  </a:lnTo>
                  <a:lnTo>
                    <a:pt x="532092" y="173639"/>
                  </a:lnTo>
                  <a:lnTo>
                    <a:pt x="544850" y="218760"/>
                  </a:lnTo>
                  <a:lnTo>
                    <a:pt x="549275" y="266700"/>
                  </a:lnTo>
                  <a:lnTo>
                    <a:pt x="544850" y="314639"/>
                  </a:lnTo>
                  <a:lnTo>
                    <a:pt x="532092" y="359760"/>
                  </a:lnTo>
                  <a:lnTo>
                    <a:pt x="511778" y="401308"/>
                  </a:lnTo>
                  <a:lnTo>
                    <a:pt x="484683" y="438531"/>
                  </a:lnTo>
                  <a:lnTo>
                    <a:pt x="451582" y="470675"/>
                  </a:lnTo>
                  <a:lnTo>
                    <a:pt x="413251" y="496987"/>
                  </a:lnTo>
                  <a:lnTo>
                    <a:pt x="370466" y="516714"/>
                  </a:lnTo>
                  <a:lnTo>
                    <a:pt x="324003" y="529103"/>
                  </a:lnTo>
                  <a:lnTo>
                    <a:pt x="274637" y="533400"/>
                  </a:lnTo>
                  <a:lnTo>
                    <a:pt x="225271" y="529103"/>
                  </a:lnTo>
                  <a:lnTo>
                    <a:pt x="178808" y="516714"/>
                  </a:lnTo>
                  <a:lnTo>
                    <a:pt x="136023" y="496987"/>
                  </a:lnTo>
                  <a:lnTo>
                    <a:pt x="97692" y="470675"/>
                  </a:lnTo>
                  <a:lnTo>
                    <a:pt x="64591" y="438531"/>
                  </a:lnTo>
                  <a:lnTo>
                    <a:pt x="37496" y="401308"/>
                  </a:lnTo>
                  <a:lnTo>
                    <a:pt x="17182" y="359760"/>
                  </a:lnTo>
                  <a:lnTo>
                    <a:pt x="4424" y="314639"/>
                  </a:lnTo>
                  <a:lnTo>
                    <a:pt x="0" y="2667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952942" y="2343277"/>
            <a:ext cx="406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6,6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090612" y="2278062"/>
            <a:ext cx="5793740" cy="933450"/>
            <a:chOff x="1090612" y="2278062"/>
            <a:chExt cx="5793740" cy="933450"/>
          </a:xfrm>
        </p:grpSpPr>
        <p:sp>
          <p:nvSpPr>
            <p:cNvPr id="19" name="object 19"/>
            <p:cNvSpPr/>
            <p:nvPr/>
          </p:nvSpPr>
          <p:spPr>
            <a:xfrm>
              <a:off x="1104900" y="2738437"/>
              <a:ext cx="857250" cy="459105"/>
            </a:xfrm>
            <a:custGeom>
              <a:avLst/>
              <a:gdLst/>
              <a:ahLst/>
              <a:cxnLst/>
              <a:rect l="l" t="t" r="r" b="b"/>
              <a:pathLst>
                <a:path w="857250" h="459105">
                  <a:moveTo>
                    <a:pt x="0" y="458787"/>
                  </a:moveTo>
                  <a:lnTo>
                    <a:pt x="85725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349500" y="2738437"/>
              <a:ext cx="857250" cy="459105"/>
            </a:xfrm>
            <a:custGeom>
              <a:avLst/>
              <a:gdLst/>
              <a:ahLst/>
              <a:cxnLst/>
              <a:rect l="l" t="t" r="r" b="b"/>
              <a:pathLst>
                <a:path w="857250" h="459105">
                  <a:moveTo>
                    <a:pt x="0" y="0"/>
                  </a:moveTo>
                  <a:lnTo>
                    <a:pt x="857250" y="458787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153911" y="2353818"/>
              <a:ext cx="558545" cy="54406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417538" y="2350769"/>
              <a:ext cx="466369" cy="45872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059423" y="2350769"/>
              <a:ext cx="237375" cy="45872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083300" y="2282825"/>
              <a:ext cx="548005" cy="533400"/>
            </a:xfrm>
            <a:custGeom>
              <a:avLst/>
              <a:gdLst/>
              <a:ahLst/>
              <a:cxnLst/>
              <a:rect l="l" t="t" r="r" b="b"/>
              <a:pathLst>
                <a:path w="548004" h="533400">
                  <a:moveTo>
                    <a:pt x="273850" y="0"/>
                  </a:moveTo>
                  <a:lnTo>
                    <a:pt x="224624" y="4296"/>
                  </a:lnTo>
                  <a:lnTo>
                    <a:pt x="178294" y="16685"/>
                  </a:lnTo>
                  <a:lnTo>
                    <a:pt x="135632" y="36412"/>
                  </a:lnTo>
                  <a:lnTo>
                    <a:pt x="97411" y="62724"/>
                  </a:lnTo>
                  <a:lnTo>
                    <a:pt x="64405" y="94868"/>
                  </a:lnTo>
                  <a:lnTo>
                    <a:pt x="37388" y="132091"/>
                  </a:lnTo>
                  <a:lnTo>
                    <a:pt x="17132" y="173639"/>
                  </a:lnTo>
                  <a:lnTo>
                    <a:pt x="4412" y="218760"/>
                  </a:lnTo>
                  <a:lnTo>
                    <a:pt x="0" y="266700"/>
                  </a:lnTo>
                  <a:lnTo>
                    <a:pt x="4412" y="314639"/>
                  </a:lnTo>
                  <a:lnTo>
                    <a:pt x="17132" y="359760"/>
                  </a:lnTo>
                  <a:lnTo>
                    <a:pt x="37388" y="401308"/>
                  </a:lnTo>
                  <a:lnTo>
                    <a:pt x="64405" y="438531"/>
                  </a:lnTo>
                  <a:lnTo>
                    <a:pt x="97411" y="470675"/>
                  </a:lnTo>
                  <a:lnTo>
                    <a:pt x="135632" y="496987"/>
                  </a:lnTo>
                  <a:lnTo>
                    <a:pt x="178294" y="516714"/>
                  </a:lnTo>
                  <a:lnTo>
                    <a:pt x="224624" y="529103"/>
                  </a:lnTo>
                  <a:lnTo>
                    <a:pt x="273850" y="533400"/>
                  </a:lnTo>
                  <a:lnTo>
                    <a:pt x="323071" y="529103"/>
                  </a:lnTo>
                  <a:lnTo>
                    <a:pt x="369398" y="516714"/>
                  </a:lnTo>
                  <a:lnTo>
                    <a:pt x="412059" y="496987"/>
                  </a:lnTo>
                  <a:lnTo>
                    <a:pt x="450278" y="470675"/>
                  </a:lnTo>
                  <a:lnTo>
                    <a:pt x="483282" y="438531"/>
                  </a:lnTo>
                  <a:lnTo>
                    <a:pt x="510299" y="401308"/>
                  </a:lnTo>
                  <a:lnTo>
                    <a:pt x="530555" y="359760"/>
                  </a:lnTo>
                  <a:lnTo>
                    <a:pt x="543275" y="314639"/>
                  </a:lnTo>
                  <a:lnTo>
                    <a:pt x="547687" y="266700"/>
                  </a:lnTo>
                  <a:lnTo>
                    <a:pt x="543275" y="218760"/>
                  </a:lnTo>
                  <a:lnTo>
                    <a:pt x="530555" y="173639"/>
                  </a:lnTo>
                  <a:lnTo>
                    <a:pt x="510299" y="132091"/>
                  </a:lnTo>
                  <a:lnTo>
                    <a:pt x="483282" y="94868"/>
                  </a:lnTo>
                  <a:lnTo>
                    <a:pt x="450278" y="62724"/>
                  </a:lnTo>
                  <a:lnTo>
                    <a:pt x="412059" y="36412"/>
                  </a:lnTo>
                  <a:lnTo>
                    <a:pt x="369398" y="16685"/>
                  </a:lnTo>
                  <a:lnTo>
                    <a:pt x="323071" y="4296"/>
                  </a:lnTo>
                  <a:lnTo>
                    <a:pt x="273850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083300" y="2282825"/>
              <a:ext cx="548005" cy="533400"/>
            </a:xfrm>
            <a:custGeom>
              <a:avLst/>
              <a:gdLst/>
              <a:ahLst/>
              <a:cxnLst/>
              <a:rect l="l" t="t" r="r" b="b"/>
              <a:pathLst>
                <a:path w="548004" h="533400">
                  <a:moveTo>
                    <a:pt x="0" y="266700"/>
                  </a:moveTo>
                  <a:lnTo>
                    <a:pt x="4412" y="218760"/>
                  </a:lnTo>
                  <a:lnTo>
                    <a:pt x="17132" y="173639"/>
                  </a:lnTo>
                  <a:lnTo>
                    <a:pt x="37388" y="132091"/>
                  </a:lnTo>
                  <a:lnTo>
                    <a:pt x="64405" y="94868"/>
                  </a:lnTo>
                  <a:lnTo>
                    <a:pt x="97411" y="62724"/>
                  </a:lnTo>
                  <a:lnTo>
                    <a:pt x="135632" y="36412"/>
                  </a:lnTo>
                  <a:lnTo>
                    <a:pt x="178294" y="16685"/>
                  </a:lnTo>
                  <a:lnTo>
                    <a:pt x="224624" y="4296"/>
                  </a:lnTo>
                  <a:lnTo>
                    <a:pt x="273850" y="0"/>
                  </a:lnTo>
                  <a:lnTo>
                    <a:pt x="323071" y="4296"/>
                  </a:lnTo>
                  <a:lnTo>
                    <a:pt x="369398" y="16685"/>
                  </a:lnTo>
                  <a:lnTo>
                    <a:pt x="412059" y="36412"/>
                  </a:lnTo>
                  <a:lnTo>
                    <a:pt x="450278" y="62724"/>
                  </a:lnTo>
                  <a:lnTo>
                    <a:pt x="483282" y="94868"/>
                  </a:lnTo>
                  <a:lnTo>
                    <a:pt x="510299" y="132091"/>
                  </a:lnTo>
                  <a:lnTo>
                    <a:pt x="530555" y="173639"/>
                  </a:lnTo>
                  <a:lnTo>
                    <a:pt x="543275" y="218760"/>
                  </a:lnTo>
                  <a:lnTo>
                    <a:pt x="547687" y="266700"/>
                  </a:lnTo>
                  <a:lnTo>
                    <a:pt x="543275" y="314639"/>
                  </a:lnTo>
                  <a:lnTo>
                    <a:pt x="530555" y="359760"/>
                  </a:lnTo>
                  <a:lnTo>
                    <a:pt x="510299" y="401308"/>
                  </a:lnTo>
                  <a:lnTo>
                    <a:pt x="483282" y="438531"/>
                  </a:lnTo>
                  <a:lnTo>
                    <a:pt x="450278" y="470675"/>
                  </a:lnTo>
                  <a:lnTo>
                    <a:pt x="412059" y="496987"/>
                  </a:lnTo>
                  <a:lnTo>
                    <a:pt x="369398" y="516714"/>
                  </a:lnTo>
                  <a:lnTo>
                    <a:pt x="323071" y="529103"/>
                  </a:lnTo>
                  <a:lnTo>
                    <a:pt x="273850" y="533400"/>
                  </a:lnTo>
                  <a:lnTo>
                    <a:pt x="224624" y="529103"/>
                  </a:lnTo>
                  <a:lnTo>
                    <a:pt x="178294" y="516714"/>
                  </a:lnTo>
                  <a:lnTo>
                    <a:pt x="135632" y="496987"/>
                  </a:lnTo>
                  <a:lnTo>
                    <a:pt x="97411" y="470675"/>
                  </a:lnTo>
                  <a:lnTo>
                    <a:pt x="64405" y="438531"/>
                  </a:lnTo>
                  <a:lnTo>
                    <a:pt x="37388" y="401308"/>
                  </a:lnTo>
                  <a:lnTo>
                    <a:pt x="17132" y="359760"/>
                  </a:lnTo>
                  <a:lnTo>
                    <a:pt x="4412" y="314639"/>
                  </a:lnTo>
                  <a:lnTo>
                    <a:pt x="0" y="2667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6154445" y="2343277"/>
            <a:ext cx="406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7,5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2141537" y="1809750"/>
            <a:ext cx="5280025" cy="2002789"/>
            <a:chOff x="2141537" y="1809750"/>
            <a:chExt cx="5280025" cy="2002789"/>
          </a:xfrm>
        </p:grpSpPr>
        <p:sp>
          <p:nvSpPr>
            <p:cNvPr id="28" name="object 28"/>
            <p:cNvSpPr/>
            <p:nvPr/>
          </p:nvSpPr>
          <p:spPr>
            <a:xfrm>
              <a:off x="2155825" y="1824037"/>
              <a:ext cx="1908175" cy="459105"/>
            </a:xfrm>
            <a:custGeom>
              <a:avLst/>
              <a:gdLst/>
              <a:ahLst/>
              <a:cxnLst/>
              <a:rect l="l" t="t" r="r" b="b"/>
              <a:pathLst>
                <a:path w="1908175" h="459105">
                  <a:moveTo>
                    <a:pt x="1908175" y="0"/>
                  </a:moveTo>
                  <a:lnTo>
                    <a:pt x="0" y="458787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307012" y="2738437"/>
              <a:ext cx="857250" cy="459105"/>
            </a:xfrm>
            <a:custGeom>
              <a:avLst/>
              <a:gdLst/>
              <a:ahLst/>
              <a:cxnLst/>
              <a:rect l="l" t="t" r="r" b="b"/>
              <a:pathLst>
                <a:path w="857250" h="459105">
                  <a:moveTo>
                    <a:pt x="857250" y="0"/>
                  </a:moveTo>
                  <a:lnTo>
                    <a:pt x="0" y="458787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550025" y="2738437"/>
              <a:ext cx="857250" cy="459105"/>
            </a:xfrm>
            <a:custGeom>
              <a:avLst/>
              <a:gdLst/>
              <a:ahLst/>
              <a:cxnLst/>
              <a:rect l="l" t="t" r="r" b="b"/>
              <a:pathLst>
                <a:path w="857250" h="459105">
                  <a:moveTo>
                    <a:pt x="0" y="0"/>
                  </a:moveTo>
                  <a:lnTo>
                    <a:pt x="857250" y="458787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449762" y="1824037"/>
              <a:ext cx="1908175" cy="459105"/>
            </a:xfrm>
            <a:custGeom>
              <a:avLst/>
              <a:gdLst/>
              <a:ahLst/>
              <a:cxnLst/>
              <a:rect l="l" t="t" r="r" b="b"/>
              <a:pathLst>
                <a:path w="1908175" h="459105">
                  <a:moveTo>
                    <a:pt x="0" y="0"/>
                  </a:moveTo>
                  <a:lnTo>
                    <a:pt x="1908175" y="458787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003041" y="3268217"/>
              <a:ext cx="558545" cy="544067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268065" y="3265169"/>
              <a:ext cx="464972" cy="458723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908554" y="3265169"/>
              <a:ext cx="235496" cy="45872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932112" y="3197225"/>
              <a:ext cx="548005" cy="533400"/>
            </a:xfrm>
            <a:custGeom>
              <a:avLst/>
              <a:gdLst/>
              <a:ahLst/>
              <a:cxnLst/>
              <a:rect l="l" t="t" r="r" b="b"/>
              <a:pathLst>
                <a:path w="548004" h="533400">
                  <a:moveTo>
                    <a:pt x="273850" y="0"/>
                  </a:moveTo>
                  <a:lnTo>
                    <a:pt x="224624" y="4296"/>
                  </a:lnTo>
                  <a:lnTo>
                    <a:pt x="178294" y="16685"/>
                  </a:lnTo>
                  <a:lnTo>
                    <a:pt x="135632" y="36412"/>
                  </a:lnTo>
                  <a:lnTo>
                    <a:pt x="97411" y="62724"/>
                  </a:lnTo>
                  <a:lnTo>
                    <a:pt x="64405" y="94868"/>
                  </a:lnTo>
                  <a:lnTo>
                    <a:pt x="37388" y="132091"/>
                  </a:lnTo>
                  <a:lnTo>
                    <a:pt x="17132" y="173639"/>
                  </a:lnTo>
                  <a:lnTo>
                    <a:pt x="4412" y="218760"/>
                  </a:lnTo>
                  <a:lnTo>
                    <a:pt x="0" y="266700"/>
                  </a:lnTo>
                  <a:lnTo>
                    <a:pt x="4412" y="314639"/>
                  </a:lnTo>
                  <a:lnTo>
                    <a:pt x="17132" y="359760"/>
                  </a:lnTo>
                  <a:lnTo>
                    <a:pt x="37388" y="401308"/>
                  </a:lnTo>
                  <a:lnTo>
                    <a:pt x="64405" y="438531"/>
                  </a:lnTo>
                  <a:lnTo>
                    <a:pt x="97411" y="470675"/>
                  </a:lnTo>
                  <a:lnTo>
                    <a:pt x="135632" y="496987"/>
                  </a:lnTo>
                  <a:lnTo>
                    <a:pt x="178294" y="516714"/>
                  </a:lnTo>
                  <a:lnTo>
                    <a:pt x="224624" y="529103"/>
                  </a:lnTo>
                  <a:lnTo>
                    <a:pt x="273850" y="533400"/>
                  </a:lnTo>
                  <a:lnTo>
                    <a:pt x="323071" y="529103"/>
                  </a:lnTo>
                  <a:lnTo>
                    <a:pt x="369398" y="516714"/>
                  </a:lnTo>
                  <a:lnTo>
                    <a:pt x="412059" y="496987"/>
                  </a:lnTo>
                  <a:lnTo>
                    <a:pt x="450278" y="470675"/>
                  </a:lnTo>
                  <a:lnTo>
                    <a:pt x="483282" y="438531"/>
                  </a:lnTo>
                  <a:lnTo>
                    <a:pt x="510299" y="401308"/>
                  </a:lnTo>
                  <a:lnTo>
                    <a:pt x="530555" y="359760"/>
                  </a:lnTo>
                  <a:lnTo>
                    <a:pt x="543275" y="314639"/>
                  </a:lnTo>
                  <a:lnTo>
                    <a:pt x="547687" y="266700"/>
                  </a:lnTo>
                  <a:lnTo>
                    <a:pt x="543275" y="218760"/>
                  </a:lnTo>
                  <a:lnTo>
                    <a:pt x="530555" y="173639"/>
                  </a:lnTo>
                  <a:lnTo>
                    <a:pt x="510299" y="132091"/>
                  </a:lnTo>
                  <a:lnTo>
                    <a:pt x="483282" y="94868"/>
                  </a:lnTo>
                  <a:lnTo>
                    <a:pt x="450278" y="62724"/>
                  </a:lnTo>
                  <a:lnTo>
                    <a:pt x="412059" y="36412"/>
                  </a:lnTo>
                  <a:lnTo>
                    <a:pt x="369398" y="16685"/>
                  </a:lnTo>
                  <a:lnTo>
                    <a:pt x="323071" y="4296"/>
                  </a:lnTo>
                  <a:lnTo>
                    <a:pt x="273850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932112" y="3197225"/>
              <a:ext cx="548005" cy="533400"/>
            </a:xfrm>
            <a:custGeom>
              <a:avLst/>
              <a:gdLst/>
              <a:ahLst/>
              <a:cxnLst/>
              <a:rect l="l" t="t" r="r" b="b"/>
              <a:pathLst>
                <a:path w="548004" h="533400">
                  <a:moveTo>
                    <a:pt x="0" y="266700"/>
                  </a:moveTo>
                  <a:lnTo>
                    <a:pt x="4412" y="218760"/>
                  </a:lnTo>
                  <a:lnTo>
                    <a:pt x="17132" y="173639"/>
                  </a:lnTo>
                  <a:lnTo>
                    <a:pt x="37388" y="132091"/>
                  </a:lnTo>
                  <a:lnTo>
                    <a:pt x="64405" y="94868"/>
                  </a:lnTo>
                  <a:lnTo>
                    <a:pt x="97411" y="62724"/>
                  </a:lnTo>
                  <a:lnTo>
                    <a:pt x="135632" y="36412"/>
                  </a:lnTo>
                  <a:lnTo>
                    <a:pt x="178294" y="16685"/>
                  </a:lnTo>
                  <a:lnTo>
                    <a:pt x="224624" y="4296"/>
                  </a:lnTo>
                  <a:lnTo>
                    <a:pt x="273850" y="0"/>
                  </a:lnTo>
                  <a:lnTo>
                    <a:pt x="323071" y="4296"/>
                  </a:lnTo>
                  <a:lnTo>
                    <a:pt x="369398" y="16685"/>
                  </a:lnTo>
                  <a:lnTo>
                    <a:pt x="412059" y="36412"/>
                  </a:lnTo>
                  <a:lnTo>
                    <a:pt x="450278" y="62724"/>
                  </a:lnTo>
                  <a:lnTo>
                    <a:pt x="483282" y="94868"/>
                  </a:lnTo>
                  <a:lnTo>
                    <a:pt x="510299" y="132091"/>
                  </a:lnTo>
                  <a:lnTo>
                    <a:pt x="530555" y="173639"/>
                  </a:lnTo>
                  <a:lnTo>
                    <a:pt x="543275" y="218760"/>
                  </a:lnTo>
                  <a:lnTo>
                    <a:pt x="547687" y="266700"/>
                  </a:lnTo>
                  <a:lnTo>
                    <a:pt x="543275" y="314639"/>
                  </a:lnTo>
                  <a:lnTo>
                    <a:pt x="530555" y="359760"/>
                  </a:lnTo>
                  <a:lnTo>
                    <a:pt x="510299" y="401308"/>
                  </a:lnTo>
                  <a:lnTo>
                    <a:pt x="483282" y="438531"/>
                  </a:lnTo>
                  <a:lnTo>
                    <a:pt x="450278" y="470675"/>
                  </a:lnTo>
                  <a:lnTo>
                    <a:pt x="412059" y="496987"/>
                  </a:lnTo>
                  <a:lnTo>
                    <a:pt x="369398" y="516714"/>
                  </a:lnTo>
                  <a:lnTo>
                    <a:pt x="323071" y="529103"/>
                  </a:lnTo>
                  <a:lnTo>
                    <a:pt x="273850" y="533400"/>
                  </a:lnTo>
                  <a:lnTo>
                    <a:pt x="224624" y="529103"/>
                  </a:lnTo>
                  <a:lnTo>
                    <a:pt x="178294" y="516714"/>
                  </a:lnTo>
                  <a:lnTo>
                    <a:pt x="135632" y="496987"/>
                  </a:lnTo>
                  <a:lnTo>
                    <a:pt x="97411" y="470675"/>
                  </a:lnTo>
                  <a:lnTo>
                    <a:pt x="64405" y="438531"/>
                  </a:lnTo>
                  <a:lnTo>
                    <a:pt x="37388" y="401308"/>
                  </a:lnTo>
                  <a:lnTo>
                    <a:pt x="17132" y="359760"/>
                  </a:lnTo>
                  <a:lnTo>
                    <a:pt x="4412" y="314639"/>
                  </a:lnTo>
                  <a:lnTo>
                    <a:pt x="0" y="2667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3003257" y="3257677"/>
            <a:ext cx="406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6,5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2382773" y="4106862"/>
            <a:ext cx="824865" cy="620395"/>
            <a:chOff x="2382773" y="4106862"/>
            <a:chExt cx="824865" cy="620395"/>
          </a:xfrm>
        </p:grpSpPr>
        <p:sp>
          <p:nvSpPr>
            <p:cNvPr id="39" name="object 39"/>
            <p:cNvSpPr/>
            <p:nvPr/>
          </p:nvSpPr>
          <p:spPr>
            <a:xfrm>
              <a:off x="2477261" y="4182618"/>
              <a:ext cx="558545" cy="544068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741993" y="4179569"/>
              <a:ext cx="465264" cy="45872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382773" y="4179569"/>
              <a:ext cx="236308" cy="45872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406649" y="4111625"/>
              <a:ext cx="548005" cy="533400"/>
            </a:xfrm>
            <a:custGeom>
              <a:avLst/>
              <a:gdLst/>
              <a:ahLst/>
              <a:cxnLst/>
              <a:rect l="l" t="t" r="r" b="b"/>
              <a:pathLst>
                <a:path w="548005" h="533400">
                  <a:moveTo>
                    <a:pt x="273850" y="0"/>
                  </a:moveTo>
                  <a:lnTo>
                    <a:pt x="224624" y="4296"/>
                  </a:lnTo>
                  <a:lnTo>
                    <a:pt x="178294" y="16685"/>
                  </a:lnTo>
                  <a:lnTo>
                    <a:pt x="135632" y="36412"/>
                  </a:lnTo>
                  <a:lnTo>
                    <a:pt x="97411" y="62724"/>
                  </a:lnTo>
                  <a:lnTo>
                    <a:pt x="64405" y="94868"/>
                  </a:lnTo>
                  <a:lnTo>
                    <a:pt x="37388" y="132091"/>
                  </a:lnTo>
                  <a:lnTo>
                    <a:pt x="17132" y="173639"/>
                  </a:lnTo>
                  <a:lnTo>
                    <a:pt x="4412" y="218760"/>
                  </a:lnTo>
                  <a:lnTo>
                    <a:pt x="0" y="266700"/>
                  </a:lnTo>
                  <a:lnTo>
                    <a:pt x="4412" y="314639"/>
                  </a:lnTo>
                  <a:lnTo>
                    <a:pt x="17132" y="359760"/>
                  </a:lnTo>
                  <a:lnTo>
                    <a:pt x="37388" y="401308"/>
                  </a:lnTo>
                  <a:lnTo>
                    <a:pt x="64405" y="438531"/>
                  </a:lnTo>
                  <a:lnTo>
                    <a:pt x="97411" y="470675"/>
                  </a:lnTo>
                  <a:lnTo>
                    <a:pt x="135632" y="496987"/>
                  </a:lnTo>
                  <a:lnTo>
                    <a:pt x="178294" y="516714"/>
                  </a:lnTo>
                  <a:lnTo>
                    <a:pt x="224624" y="529103"/>
                  </a:lnTo>
                  <a:lnTo>
                    <a:pt x="273850" y="533400"/>
                  </a:lnTo>
                  <a:lnTo>
                    <a:pt x="323071" y="529103"/>
                  </a:lnTo>
                  <a:lnTo>
                    <a:pt x="369398" y="516714"/>
                  </a:lnTo>
                  <a:lnTo>
                    <a:pt x="412059" y="496987"/>
                  </a:lnTo>
                  <a:lnTo>
                    <a:pt x="450278" y="470675"/>
                  </a:lnTo>
                  <a:lnTo>
                    <a:pt x="483282" y="438531"/>
                  </a:lnTo>
                  <a:lnTo>
                    <a:pt x="510299" y="401308"/>
                  </a:lnTo>
                  <a:lnTo>
                    <a:pt x="530555" y="359760"/>
                  </a:lnTo>
                  <a:lnTo>
                    <a:pt x="543275" y="314639"/>
                  </a:lnTo>
                  <a:lnTo>
                    <a:pt x="547687" y="266700"/>
                  </a:lnTo>
                  <a:lnTo>
                    <a:pt x="543275" y="218760"/>
                  </a:lnTo>
                  <a:lnTo>
                    <a:pt x="530555" y="173639"/>
                  </a:lnTo>
                  <a:lnTo>
                    <a:pt x="510299" y="132091"/>
                  </a:lnTo>
                  <a:lnTo>
                    <a:pt x="483282" y="94868"/>
                  </a:lnTo>
                  <a:lnTo>
                    <a:pt x="450278" y="62724"/>
                  </a:lnTo>
                  <a:lnTo>
                    <a:pt x="412059" y="36412"/>
                  </a:lnTo>
                  <a:lnTo>
                    <a:pt x="369398" y="16685"/>
                  </a:lnTo>
                  <a:lnTo>
                    <a:pt x="323071" y="4296"/>
                  </a:lnTo>
                  <a:lnTo>
                    <a:pt x="273850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406649" y="4111625"/>
              <a:ext cx="548005" cy="533400"/>
            </a:xfrm>
            <a:custGeom>
              <a:avLst/>
              <a:gdLst/>
              <a:ahLst/>
              <a:cxnLst/>
              <a:rect l="l" t="t" r="r" b="b"/>
              <a:pathLst>
                <a:path w="548005" h="533400">
                  <a:moveTo>
                    <a:pt x="0" y="266700"/>
                  </a:moveTo>
                  <a:lnTo>
                    <a:pt x="4412" y="218760"/>
                  </a:lnTo>
                  <a:lnTo>
                    <a:pt x="17132" y="173639"/>
                  </a:lnTo>
                  <a:lnTo>
                    <a:pt x="37388" y="132091"/>
                  </a:lnTo>
                  <a:lnTo>
                    <a:pt x="64405" y="94868"/>
                  </a:lnTo>
                  <a:lnTo>
                    <a:pt x="97411" y="62724"/>
                  </a:lnTo>
                  <a:lnTo>
                    <a:pt x="135632" y="36412"/>
                  </a:lnTo>
                  <a:lnTo>
                    <a:pt x="178294" y="16685"/>
                  </a:lnTo>
                  <a:lnTo>
                    <a:pt x="224624" y="4296"/>
                  </a:lnTo>
                  <a:lnTo>
                    <a:pt x="273850" y="0"/>
                  </a:lnTo>
                  <a:lnTo>
                    <a:pt x="323071" y="4296"/>
                  </a:lnTo>
                  <a:lnTo>
                    <a:pt x="369398" y="16685"/>
                  </a:lnTo>
                  <a:lnTo>
                    <a:pt x="412059" y="36412"/>
                  </a:lnTo>
                  <a:lnTo>
                    <a:pt x="450278" y="62724"/>
                  </a:lnTo>
                  <a:lnTo>
                    <a:pt x="483282" y="94868"/>
                  </a:lnTo>
                  <a:lnTo>
                    <a:pt x="510299" y="132091"/>
                  </a:lnTo>
                  <a:lnTo>
                    <a:pt x="530555" y="173639"/>
                  </a:lnTo>
                  <a:lnTo>
                    <a:pt x="543275" y="218760"/>
                  </a:lnTo>
                  <a:lnTo>
                    <a:pt x="547687" y="266700"/>
                  </a:lnTo>
                  <a:lnTo>
                    <a:pt x="543275" y="314639"/>
                  </a:lnTo>
                  <a:lnTo>
                    <a:pt x="530555" y="359760"/>
                  </a:lnTo>
                  <a:lnTo>
                    <a:pt x="510299" y="401308"/>
                  </a:lnTo>
                  <a:lnTo>
                    <a:pt x="483282" y="438531"/>
                  </a:lnTo>
                  <a:lnTo>
                    <a:pt x="450278" y="470675"/>
                  </a:lnTo>
                  <a:lnTo>
                    <a:pt x="412059" y="496987"/>
                  </a:lnTo>
                  <a:lnTo>
                    <a:pt x="369398" y="516714"/>
                  </a:lnTo>
                  <a:lnTo>
                    <a:pt x="323071" y="529103"/>
                  </a:lnTo>
                  <a:lnTo>
                    <a:pt x="273850" y="533400"/>
                  </a:lnTo>
                  <a:lnTo>
                    <a:pt x="224624" y="529103"/>
                  </a:lnTo>
                  <a:lnTo>
                    <a:pt x="178294" y="516714"/>
                  </a:lnTo>
                  <a:lnTo>
                    <a:pt x="135632" y="496987"/>
                  </a:lnTo>
                  <a:lnTo>
                    <a:pt x="97411" y="470675"/>
                  </a:lnTo>
                  <a:lnTo>
                    <a:pt x="64405" y="438531"/>
                  </a:lnTo>
                  <a:lnTo>
                    <a:pt x="37388" y="401308"/>
                  </a:lnTo>
                  <a:lnTo>
                    <a:pt x="17132" y="359760"/>
                  </a:lnTo>
                  <a:lnTo>
                    <a:pt x="4412" y="314639"/>
                  </a:lnTo>
                  <a:lnTo>
                    <a:pt x="0" y="2667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2477808" y="4172077"/>
            <a:ext cx="406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5,5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3432809" y="4106862"/>
            <a:ext cx="824865" cy="620395"/>
            <a:chOff x="3432809" y="4106862"/>
            <a:chExt cx="824865" cy="620395"/>
          </a:xfrm>
        </p:grpSpPr>
        <p:sp>
          <p:nvSpPr>
            <p:cNvPr id="46" name="object 46"/>
            <p:cNvSpPr/>
            <p:nvPr/>
          </p:nvSpPr>
          <p:spPr>
            <a:xfrm>
              <a:off x="3526535" y="4182618"/>
              <a:ext cx="560831" cy="544068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792359" y="4179569"/>
              <a:ext cx="464934" cy="458724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432809" y="4179569"/>
              <a:ext cx="236054" cy="45872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3455987" y="4111625"/>
              <a:ext cx="549275" cy="533400"/>
            </a:xfrm>
            <a:custGeom>
              <a:avLst/>
              <a:gdLst/>
              <a:ahLst/>
              <a:cxnLst/>
              <a:rect l="l" t="t" r="r" b="b"/>
              <a:pathLst>
                <a:path w="549275" h="533400">
                  <a:moveTo>
                    <a:pt x="274637" y="0"/>
                  </a:moveTo>
                  <a:lnTo>
                    <a:pt x="225271" y="4296"/>
                  </a:lnTo>
                  <a:lnTo>
                    <a:pt x="178808" y="16685"/>
                  </a:lnTo>
                  <a:lnTo>
                    <a:pt x="136023" y="36412"/>
                  </a:lnTo>
                  <a:lnTo>
                    <a:pt x="97692" y="62724"/>
                  </a:lnTo>
                  <a:lnTo>
                    <a:pt x="64591" y="94868"/>
                  </a:lnTo>
                  <a:lnTo>
                    <a:pt x="37496" y="132091"/>
                  </a:lnTo>
                  <a:lnTo>
                    <a:pt x="17182" y="173639"/>
                  </a:lnTo>
                  <a:lnTo>
                    <a:pt x="4424" y="218760"/>
                  </a:lnTo>
                  <a:lnTo>
                    <a:pt x="0" y="266700"/>
                  </a:lnTo>
                  <a:lnTo>
                    <a:pt x="4424" y="314639"/>
                  </a:lnTo>
                  <a:lnTo>
                    <a:pt x="17182" y="359760"/>
                  </a:lnTo>
                  <a:lnTo>
                    <a:pt x="37496" y="401308"/>
                  </a:lnTo>
                  <a:lnTo>
                    <a:pt x="64591" y="438531"/>
                  </a:lnTo>
                  <a:lnTo>
                    <a:pt x="97692" y="470675"/>
                  </a:lnTo>
                  <a:lnTo>
                    <a:pt x="136023" y="496987"/>
                  </a:lnTo>
                  <a:lnTo>
                    <a:pt x="178808" y="516714"/>
                  </a:lnTo>
                  <a:lnTo>
                    <a:pt x="225271" y="529103"/>
                  </a:lnTo>
                  <a:lnTo>
                    <a:pt x="274637" y="533400"/>
                  </a:lnTo>
                  <a:lnTo>
                    <a:pt x="324003" y="529103"/>
                  </a:lnTo>
                  <a:lnTo>
                    <a:pt x="370466" y="516714"/>
                  </a:lnTo>
                  <a:lnTo>
                    <a:pt x="413251" y="496987"/>
                  </a:lnTo>
                  <a:lnTo>
                    <a:pt x="451582" y="470675"/>
                  </a:lnTo>
                  <a:lnTo>
                    <a:pt x="484683" y="438531"/>
                  </a:lnTo>
                  <a:lnTo>
                    <a:pt x="511778" y="401308"/>
                  </a:lnTo>
                  <a:lnTo>
                    <a:pt x="532092" y="359760"/>
                  </a:lnTo>
                  <a:lnTo>
                    <a:pt x="544850" y="314639"/>
                  </a:lnTo>
                  <a:lnTo>
                    <a:pt x="549275" y="266700"/>
                  </a:lnTo>
                  <a:lnTo>
                    <a:pt x="544850" y="218760"/>
                  </a:lnTo>
                  <a:lnTo>
                    <a:pt x="532092" y="173639"/>
                  </a:lnTo>
                  <a:lnTo>
                    <a:pt x="511778" y="132091"/>
                  </a:lnTo>
                  <a:lnTo>
                    <a:pt x="484683" y="94868"/>
                  </a:lnTo>
                  <a:lnTo>
                    <a:pt x="451582" y="62724"/>
                  </a:lnTo>
                  <a:lnTo>
                    <a:pt x="413251" y="36412"/>
                  </a:lnTo>
                  <a:lnTo>
                    <a:pt x="370466" y="16685"/>
                  </a:lnTo>
                  <a:lnTo>
                    <a:pt x="324003" y="4296"/>
                  </a:lnTo>
                  <a:lnTo>
                    <a:pt x="274637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455987" y="4111625"/>
              <a:ext cx="549275" cy="533400"/>
            </a:xfrm>
            <a:custGeom>
              <a:avLst/>
              <a:gdLst/>
              <a:ahLst/>
              <a:cxnLst/>
              <a:rect l="l" t="t" r="r" b="b"/>
              <a:pathLst>
                <a:path w="549275" h="533400">
                  <a:moveTo>
                    <a:pt x="0" y="266700"/>
                  </a:moveTo>
                  <a:lnTo>
                    <a:pt x="4424" y="218760"/>
                  </a:lnTo>
                  <a:lnTo>
                    <a:pt x="17182" y="173639"/>
                  </a:lnTo>
                  <a:lnTo>
                    <a:pt x="37496" y="132091"/>
                  </a:lnTo>
                  <a:lnTo>
                    <a:pt x="64591" y="94868"/>
                  </a:lnTo>
                  <a:lnTo>
                    <a:pt x="97692" y="62724"/>
                  </a:lnTo>
                  <a:lnTo>
                    <a:pt x="136023" y="36412"/>
                  </a:lnTo>
                  <a:lnTo>
                    <a:pt x="178808" y="16685"/>
                  </a:lnTo>
                  <a:lnTo>
                    <a:pt x="225271" y="4296"/>
                  </a:lnTo>
                  <a:lnTo>
                    <a:pt x="274637" y="0"/>
                  </a:lnTo>
                  <a:lnTo>
                    <a:pt x="324003" y="4296"/>
                  </a:lnTo>
                  <a:lnTo>
                    <a:pt x="370466" y="16685"/>
                  </a:lnTo>
                  <a:lnTo>
                    <a:pt x="413251" y="36412"/>
                  </a:lnTo>
                  <a:lnTo>
                    <a:pt x="451582" y="62724"/>
                  </a:lnTo>
                  <a:lnTo>
                    <a:pt x="484683" y="94868"/>
                  </a:lnTo>
                  <a:lnTo>
                    <a:pt x="511778" y="132091"/>
                  </a:lnTo>
                  <a:lnTo>
                    <a:pt x="532092" y="173639"/>
                  </a:lnTo>
                  <a:lnTo>
                    <a:pt x="544850" y="218760"/>
                  </a:lnTo>
                  <a:lnTo>
                    <a:pt x="549275" y="266700"/>
                  </a:lnTo>
                  <a:lnTo>
                    <a:pt x="544850" y="314639"/>
                  </a:lnTo>
                  <a:lnTo>
                    <a:pt x="532092" y="359760"/>
                  </a:lnTo>
                  <a:lnTo>
                    <a:pt x="511778" y="401308"/>
                  </a:lnTo>
                  <a:lnTo>
                    <a:pt x="484683" y="438531"/>
                  </a:lnTo>
                  <a:lnTo>
                    <a:pt x="451582" y="470675"/>
                  </a:lnTo>
                  <a:lnTo>
                    <a:pt x="413251" y="496987"/>
                  </a:lnTo>
                  <a:lnTo>
                    <a:pt x="370466" y="516714"/>
                  </a:lnTo>
                  <a:lnTo>
                    <a:pt x="324003" y="529103"/>
                  </a:lnTo>
                  <a:lnTo>
                    <a:pt x="274637" y="533400"/>
                  </a:lnTo>
                  <a:lnTo>
                    <a:pt x="225271" y="529103"/>
                  </a:lnTo>
                  <a:lnTo>
                    <a:pt x="178808" y="516714"/>
                  </a:lnTo>
                  <a:lnTo>
                    <a:pt x="136023" y="496987"/>
                  </a:lnTo>
                  <a:lnTo>
                    <a:pt x="97692" y="470675"/>
                  </a:lnTo>
                  <a:lnTo>
                    <a:pt x="64591" y="438531"/>
                  </a:lnTo>
                  <a:lnTo>
                    <a:pt x="37496" y="401308"/>
                  </a:lnTo>
                  <a:lnTo>
                    <a:pt x="17182" y="359760"/>
                  </a:lnTo>
                  <a:lnTo>
                    <a:pt x="4424" y="314639"/>
                  </a:lnTo>
                  <a:lnTo>
                    <a:pt x="0" y="2667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3527742" y="4172077"/>
            <a:ext cx="406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6,4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2312987" y="3192462"/>
            <a:ext cx="3520440" cy="1771650"/>
            <a:chOff x="2312987" y="3192462"/>
            <a:chExt cx="3520440" cy="1771650"/>
          </a:xfrm>
        </p:grpSpPr>
        <p:sp>
          <p:nvSpPr>
            <p:cNvPr id="53" name="object 53"/>
            <p:cNvSpPr/>
            <p:nvPr/>
          </p:nvSpPr>
          <p:spPr>
            <a:xfrm>
              <a:off x="2681287" y="3652837"/>
              <a:ext cx="332105" cy="459105"/>
            </a:xfrm>
            <a:custGeom>
              <a:avLst/>
              <a:gdLst/>
              <a:ahLst/>
              <a:cxnLst/>
              <a:rect l="l" t="t" r="r" b="b"/>
              <a:pathLst>
                <a:path w="332105" h="459104">
                  <a:moveTo>
                    <a:pt x="331787" y="0"/>
                  </a:moveTo>
                  <a:lnTo>
                    <a:pt x="0" y="458787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398837" y="3652837"/>
              <a:ext cx="332105" cy="459105"/>
            </a:xfrm>
            <a:custGeom>
              <a:avLst/>
              <a:gdLst/>
              <a:ahLst/>
              <a:cxnLst/>
              <a:rect l="l" t="t" r="r" b="b"/>
              <a:pathLst>
                <a:path w="332104" h="459104">
                  <a:moveTo>
                    <a:pt x="0" y="0"/>
                  </a:moveTo>
                  <a:lnTo>
                    <a:pt x="331787" y="458787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2327275" y="4567237"/>
              <a:ext cx="160655" cy="382905"/>
            </a:xfrm>
            <a:custGeom>
              <a:avLst/>
              <a:gdLst/>
              <a:ahLst/>
              <a:cxnLst/>
              <a:rect l="l" t="t" r="r" b="b"/>
              <a:pathLst>
                <a:path w="160655" h="382904">
                  <a:moveTo>
                    <a:pt x="160337" y="0"/>
                  </a:moveTo>
                  <a:lnTo>
                    <a:pt x="0" y="382587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2873375" y="4567237"/>
              <a:ext cx="160655" cy="382905"/>
            </a:xfrm>
            <a:custGeom>
              <a:avLst/>
              <a:gdLst/>
              <a:ahLst/>
              <a:cxnLst/>
              <a:rect l="l" t="t" r="r" b="b"/>
              <a:pathLst>
                <a:path w="160655" h="382904">
                  <a:moveTo>
                    <a:pt x="0" y="0"/>
                  </a:moveTo>
                  <a:lnTo>
                    <a:pt x="160337" y="382587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3387725" y="4567237"/>
              <a:ext cx="149225" cy="382905"/>
            </a:xfrm>
            <a:custGeom>
              <a:avLst/>
              <a:gdLst/>
              <a:ahLst/>
              <a:cxnLst/>
              <a:rect l="l" t="t" r="r" b="b"/>
              <a:pathLst>
                <a:path w="149225" h="382904">
                  <a:moveTo>
                    <a:pt x="149225" y="0"/>
                  </a:moveTo>
                  <a:lnTo>
                    <a:pt x="0" y="382587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3924300" y="4567237"/>
              <a:ext cx="179705" cy="373380"/>
            </a:xfrm>
            <a:custGeom>
              <a:avLst/>
              <a:gdLst/>
              <a:ahLst/>
              <a:cxnLst/>
              <a:rect l="l" t="t" r="r" b="b"/>
              <a:pathLst>
                <a:path w="179704" h="373379">
                  <a:moveTo>
                    <a:pt x="0" y="0"/>
                  </a:moveTo>
                  <a:lnTo>
                    <a:pt x="179387" y="373062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5103114" y="3268218"/>
              <a:ext cx="558546" cy="54406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5368226" y="3265169"/>
              <a:ext cx="464883" cy="458723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5008626" y="3265169"/>
              <a:ext cx="235419" cy="45872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5032375" y="3197225"/>
              <a:ext cx="548005" cy="533400"/>
            </a:xfrm>
            <a:custGeom>
              <a:avLst/>
              <a:gdLst/>
              <a:ahLst/>
              <a:cxnLst/>
              <a:rect l="l" t="t" r="r" b="b"/>
              <a:pathLst>
                <a:path w="548004" h="533400">
                  <a:moveTo>
                    <a:pt x="273850" y="0"/>
                  </a:moveTo>
                  <a:lnTo>
                    <a:pt x="224624" y="4296"/>
                  </a:lnTo>
                  <a:lnTo>
                    <a:pt x="178294" y="16685"/>
                  </a:lnTo>
                  <a:lnTo>
                    <a:pt x="135632" y="36412"/>
                  </a:lnTo>
                  <a:lnTo>
                    <a:pt x="97411" y="62724"/>
                  </a:lnTo>
                  <a:lnTo>
                    <a:pt x="64405" y="94868"/>
                  </a:lnTo>
                  <a:lnTo>
                    <a:pt x="37388" y="132091"/>
                  </a:lnTo>
                  <a:lnTo>
                    <a:pt x="17132" y="173639"/>
                  </a:lnTo>
                  <a:lnTo>
                    <a:pt x="4412" y="218760"/>
                  </a:lnTo>
                  <a:lnTo>
                    <a:pt x="0" y="266700"/>
                  </a:lnTo>
                  <a:lnTo>
                    <a:pt x="4412" y="314639"/>
                  </a:lnTo>
                  <a:lnTo>
                    <a:pt x="17132" y="359760"/>
                  </a:lnTo>
                  <a:lnTo>
                    <a:pt x="37388" y="401308"/>
                  </a:lnTo>
                  <a:lnTo>
                    <a:pt x="64405" y="438531"/>
                  </a:lnTo>
                  <a:lnTo>
                    <a:pt x="97411" y="470675"/>
                  </a:lnTo>
                  <a:lnTo>
                    <a:pt x="135632" y="496987"/>
                  </a:lnTo>
                  <a:lnTo>
                    <a:pt x="178294" y="516714"/>
                  </a:lnTo>
                  <a:lnTo>
                    <a:pt x="224624" y="529103"/>
                  </a:lnTo>
                  <a:lnTo>
                    <a:pt x="273850" y="533400"/>
                  </a:lnTo>
                  <a:lnTo>
                    <a:pt x="323071" y="529103"/>
                  </a:lnTo>
                  <a:lnTo>
                    <a:pt x="369398" y="516714"/>
                  </a:lnTo>
                  <a:lnTo>
                    <a:pt x="412059" y="496987"/>
                  </a:lnTo>
                  <a:lnTo>
                    <a:pt x="450278" y="470675"/>
                  </a:lnTo>
                  <a:lnTo>
                    <a:pt x="483282" y="438531"/>
                  </a:lnTo>
                  <a:lnTo>
                    <a:pt x="510299" y="401308"/>
                  </a:lnTo>
                  <a:lnTo>
                    <a:pt x="530555" y="359760"/>
                  </a:lnTo>
                  <a:lnTo>
                    <a:pt x="543275" y="314639"/>
                  </a:lnTo>
                  <a:lnTo>
                    <a:pt x="547687" y="266700"/>
                  </a:lnTo>
                  <a:lnTo>
                    <a:pt x="543275" y="218760"/>
                  </a:lnTo>
                  <a:lnTo>
                    <a:pt x="530555" y="173639"/>
                  </a:lnTo>
                  <a:lnTo>
                    <a:pt x="510299" y="132091"/>
                  </a:lnTo>
                  <a:lnTo>
                    <a:pt x="483282" y="94868"/>
                  </a:lnTo>
                  <a:lnTo>
                    <a:pt x="450278" y="62724"/>
                  </a:lnTo>
                  <a:lnTo>
                    <a:pt x="412059" y="36412"/>
                  </a:lnTo>
                  <a:lnTo>
                    <a:pt x="369398" y="16685"/>
                  </a:lnTo>
                  <a:lnTo>
                    <a:pt x="323071" y="4296"/>
                  </a:lnTo>
                  <a:lnTo>
                    <a:pt x="273850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5032375" y="3197225"/>
              <a:ext cx="548005" cy="533400"/>
            </a:xfrm>
            <a:custGeom>
              <a:avLst/>
              <a:gdLst/>
              <a:ahLst/>
              <a:cxnLst/>
              <a:rect l="l" t="t" r="r" b="b"/>
              <a:pathLst>
                <a:path w="548004" h="533400">
                  <a:moveTo>
                    <a:pt x="0" y="266700"/>
                  </a:moveTo>
                  <a:lnTo>
                    <a:pt x="4412" y="218760"/>
                  </a:lnTo>
                  <a:lnTo>
                    <a:pt x="17132" y="173639"/>
                  </a:lnTo>
                  <a:lnTo>
                    <a:pt x="37388" y="132091"/>
                  </a:lnTo>
                  <a:lnTo>
                    <a:pt x="64405" y="94868"/>
                  </a:lnTo>
                  <a:lnTo>
                    <a:pt x="97411" y="62724"/>
                  </a:lnTo>
                  <a:lnTo>
                    <a:pt x="135632" y="36412"/>
                  </a:lnTo>
                  <a:lnTo>
                    <a:pt x="178294" y="16685"/>
                  </a:lnTo>
                  <a:lnTo>
                    <a:pt x="224624" y="4296"/>
                  </a:lnTo>
                  <a:lnTo>
                    <a:pt x="273850" y="0"/>
                  </a:lnTo>
                  <a:lnTo>
                    <a:pt x="323071" y="4296"/>
                  </a:lnTo>
                  <a:lnTo>
                    <a:pt x="369398" y="16685"/>
                  </a:lnTo>
                  <a:lnTo>
                    <a:pt x="412059" y="36412"/>
                  </a:lnTo>
                  <a:lnTo>
                    <a:pt x="450278" y="62724"/>
                  </a:lnTo>
                  <a:lnTo>
                    <a:pt x="483282" y="94868"/>
                  </a:lnTo>
                  <a:lnTo>
                    <a:pt x="510299" y="132091"/>
                  </a:lnTo>
                  <a:lnTo>
                    <a:pt x="530555" y="173639"/>
                  </a:lnTo>
                  <a:lnTo>
                    <a:pt x="543275" y="218760"/>
                  </a:lnTo>
                  <a:lnTo>
                    <a:pt x="547687" y="266700"/>
                  </a:lnTo>
                  <a:lnTo>
                    <a:pt x="543275" y="314639"/>
                  </a:lnTo>
                  <a:lnTo>
                    <a:pt x="530555" y="359760"/>
                  </a:lnTo>
                  <a:lnTo>
                    <a:pt x="510299" y="401308"/>
                  </a:lnTo>
                  <a:lnTo>
                    <a:pt x="483282" y="438531"/>
                  </a:lnTo>
                  <a:lnTo>
                    <a:pt x="450278" y="470675"/>
                  </a:lnTo>
                  <a:lnTo>
                    <a:pt x="412059" y="496987"/>
                  </a:lnTo>
                  <a:lnTo>
                    <a:pt x="369398" y="516714"/>
                  </a:lnTo>
                  <a:lnTo>
                    <a:pt x="323071" y="529103"/>
                  </a:lnTo>
                  <a:lnTo>
                    <a:pt x="273850" y="533400"/>
                  </a:lnTo>
                  <a:lnTo>
                    <a:pt x="224624" y="529103"/>
                  </a:lnTo>
                  <a:lnTo>
                    <a:pt x="178294" y="516714"/>
                  </a:lnTo>
                  <a:lnTo>
                    <a:pt x="135632" y="496987"/>
                  </a:lnTo>
                  <a:lnTo>
                    <a:pt x="97411" y="470675"/>
                  </a:lnTo>
                  <a:lnTo>
                    <a:pt x="64405" y="438531"/>
                  </a:lnTo>
                  <a:lnTo>
                    <a:pt x="37388" y="401308"/>
                  </a:lnTo>
                  <a:lnTo>
                    <a:pt x="17132" y="359760"/>
                  </a:lnTo>
                  <a:lnTo>
                    <a:pt x="4412" y="314639"/>
                  </a:lnTo>
                  <a:lnTo>
                    <a:pt x="0" y="2667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4" name="object 64"/>
          <p:cNvSpPr txBox="1"/>
          <p:nvPr/>
        </p:nvSpPr>
        <p:spPr>
          <a:xfrm>
            <a:off x="5103520" y="3257677"/>
            <a:ext cx="406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6,5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65" name="object 65"/>
          <p:cNvGrpSpPr/>
          <p:nvPr/>
        </p:nvGrpSpPr>
        <p:grpSpPr>
          <a:xfrm>
            <a:off x="4483608" y="4106862"/>
            <a:ext cx="824865" cy="620395"/>
            <a:chOff x="4483608" y="4106862"/>
            <a:chExt cx="824865" cy="620395"/>
          </a:xfrm>
        </p:grpSpPr>
        <p:sp>
          <p:nvSpPr>
            <p:cNvPr id="66" name="object 66"/>
            <p:cNvSpPr/>
            <p:nvPr/>
          </p:nvSpPr>
          <p:spPr>
            <a:xfrm>
              <a:off x="4577334" y="4182618"/>
              <a:ext cx="559307" cy="544068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4842141" y="4179569"/>
              <a:ext cx="465950" cy="458724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4483608" y="4179569"/>
              <a:ext cx="235623" cy="45872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4506912" y="4111625"/>
              <a:ext cx="548005" cy="533400"/>
            </a:xfrm>
            <a:custGeom>
              <a:avLst/>
              <a:gdLst/>
              <a:ahLst/>
              <a:cxnLst/>
              <a:rect l="l" t="t" r="r" b="b"/>
              <a:pathLst>
                <a:path w="548004" h="533400">
                  <a:moveTo>
                    <a:pt x="273850" y="0"/>
                  </a:moveTo>
                  <a:lnTo>
                    <a:pt x="224624" y="4296"/>
                  </a:lnTo>
                  <a:lnTo>
                    <a:pt x="178294" y="16685"/>
                  </a:lnTo>
                  <a:lnTo>
                    <a:pt x="135632" y="36412"/>
                  </a:lnTo>
                  <a:lnTo>
                    <a:pt x="97411" y="62724"/>
                  </a:lnTo>
                  <a:lnTo>
                    <a:pt x="64405" y="94868"/>
                  </a:lnTo>
                  <a:lnTo>
                    <a:pt x="37388" y="132091"/>
                  </a:lnTo>
                  <a:lnTo>
                    <a:pt x="17132" y="173639"/>
                  </a:lnTo>
                  <a:lnTo>
                    <a:pt x="4412" y="218760"/>
                  </a:lnTo>
                  <a:lnTo>
                    <a:pt x="0" y="266700"/>
                  </a:lnTo>
                  <a:lnTo>
                    <a:pt x="4412" y="314639"/>
                  </a:lnTo>
                  <a:lnTo>
                    <a:pt x="17132" y="359760"/>
                  </a:lnTo>
                  <a:lnTo>
                    <a:pt x="37388" y="401308"/>
                  </a:lnTo>
                  <a:lnTo>
                    <a:pt x="64405" y="438531"/>
                  </a:lnTo>
                  <a:lnTo>
                    <a:pt x="97411" y="470675"/>
                  </a:lnTo>
                  <a:lnTo>
                    <a:pt x="135632" y="496987"/>
                  </a:lnTo>
                  <a:lnTo>
                    <a:pt x="178294" y="516714"/>
                  </a:lnTo>
                  <a:lnTo>
                    <a:pt x="224624" y="529103"/>
                  </a:lnTo>
                  <a:lnTo>
                    <a:pt x="273850" y="533400"/>
                  </a:lnTo>
                  <a:lnTo>
                    <a:pt x="323071" y="529103"/>
                  </a:lnTo>
                  <a:lnTo>
                    <a:pt x="369398" y="516714"/>
                  </a:lnTo>
                  <a:lnTo>
                    <a:pt x="412059" y="496987"/>
                  </a:lnTo>
                  <a:lnTo>
                    <a:pt x="450278" y="470675"/>
                  </a:lnTo>
                  <a:lnTo>
                    <a:pt x="483282" y="438531"/>
                  </a:lnTo>
                  <a:lnTo>
                    <a:pt x="510299" y="401308"/>
                  </a:lnTo>
                  <a:lnTo>
                    <a:pt x="530555" y="359760"/>
                  </a:lnTo>
                  <a:lnTo>
                    <a:pt x="543275" y="314639"/>
                  </a:lnTo>
                  <a:lnTo>
                    <a:pt x="547687" y="266700"/>
                  </a:lnTo>
                  <a:lnTo>
                    <a:pt x="543275" y="218760"/>
                  </a:lnTo>
                  <a:lnTo>
                    <a:pt x="530555" y="173639"/>
                  </a:lnTo>
                  <a:lnTo>
                    <a:pt x="510299" y="132091"/>
                  </a:lnTo>
                  <a:lnTo>
                    <a:pt x="483282" y="94868"/>
                  </a:lnTo>
                  <a:lnTo>
                    <a:pt x="450278" y="62724"/>
                  </a:lnTo>
                  <a:lnTo>
                    <a:pt x="412059" y="36412"/>
                  </a:lnTo>
                  <a:lnTo>
                    <a:pt x="369398" y="16685"/>
                  </a:lnTo>
                  <a:lnTo>
                    <a:pt x="323071" y="4296"/>
                  </a:lnTo>
                  <a:lnTo>
                    <a:pt x="273850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4506912" y="4111625"/>
              <a:ext cx="548005" cy="533400"/>
            </a:xfrm>
            <a:custGeom>
              <a:avLst/>
              <a:gdLst/>
              <a:ahLst/>
              <a:cxnLst/>
              <a:rect l="l" t="t" r="r" b="b"/>
              <a:pathLst>
                <a:path w="548004" h="533400">
                  <a:moveTo>
                    <a:pt x="0" y="266700"/>
                  </a:moveTo>
                  <a:lnTo>
                    <a:pt x="4412" y="218760"/>
                  </a:lnTo>
                  <a:lnTo>
                    <a:pt x="17132" y="173639"/>
                  </a:lnTo>
                  <a:lnTo>
                    <a:pt x="37388" y="132091"/>
                  </a:lnTo>
                  <a:lnTo>
                    <a:pt x="64405" y="94868"/>
                  </a:lnTo>
                  <a:lnTo>
                    <a:pt x="97411" y="62724"/>
                  </a:lnTo>
                  <a:lnTo>
                    <a:pt x="135632" y="36412"/>
                  </a:lnTo>
                  <a:lnTo>
                    <a:pt x="178294" y="16685"/>
                  </a:lnTo>
                  <a:lnTo>
                    <a:pt x="224624" y="4296"/>
                  </a:lnTo>
                  <a:lnTo>
                    <a:pt x="273850" y="0"/>
                  </a:lnTo>
                  <a:lnTo>
                    <a:pt x="323071" y="4296"/>
                  </a:lnTo>
                  <a:lnTo>
                    <a:pt x="369398" y="16685"/>
                  </a:lnTo>
                  <a:lnTo>
                    <a:pt x="412059" y="36412"/>
                  </a:lnTo>
                  <a:lnTo>
                    <a:pt x="450278" y="62724"/>
                  </a:lnTo>
                  <a:lnTo>
                    <a:pt x="483282" y="94868"/>
                  </a:lnTo>
                  <a:lnTo>
                    <a:pt x="510299" y="132091"/>
                  </a:lnTo>
                  <a:lnTo>
                    <a:pt x="530555" y="173639"/>
                  </a:lnTo>
                  <a:lnTo>
                    <a:pt x="543275" y="218760"/>
                  </a:lnTo>
                  <a:lnTo>
                    <a:pt x="547687" y="266700"/>
                  </a:lnTo>
                  <a:lnTo>
                    <a:pt x="543275" y="314639"/>
                  </a:lnTo>
                  <a:lnTo>
                    <a:pt x="530555" y="359760"/>
                  </a:lnTo>
                  <a:lnTo>
                    <a:pt x="510299" y="401308"/>
                  </a:lnTo>
                  <a:lnTo>
                    <a:pt x="483282" y="438531"/>
                  </a:lnTo>
                  <a:lnTo>
                    <a:pt x="450278" y="470675"/>
                  </a:lnTo>
                  <a:lnTo>
                    <a:pt x="412059" y="496987"/>
                  </a:lnTo>
                  <a:lnTo>
                    <a:pt x="369398" y="516714"/>
                  </a:lnTo>
                  <a:lnTo>
                    <a:pt x="323071" y="529103"/>
                  </a:lnTo>
                  <a:lnTo>
                    <a:pt x="273850" y="533400"/>
                  </a:lnTo>
                  <a:lnTo>
                    <a:pt x="224624" y="529103"/>
                  </a:lnTo>
                  <a:lnTo>
                    <a:pt x="178294" y="516714"/>
                  </a:lnTo>
                  <a:lnTo>
                    <a:pt x="135632" y="496987"/>
                  </a:lnTo>
                  <a:lnTo>
                    <a:pt x="97411" y="470675"/>
                  </a:lnTo>
                  <a:lnTo>
                    <a:pt x="64405" y="438531"/>
                  </a:lnTo>
                  <a:lnTo>
                    <a:pt x="37388" y="401308"/>
                  </a:lnTo>
                  <a:lnTo>
                    <a:pt x="17132" y="359760"/>
                  </a:lnTo>
                  <a:lnTo>
                    <a:pt x="4412" y="314639"/>
                  </a:lnTo>
                  <a:lnTo>
                    <a:pt x="0" y="2667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1" name="object 71"/>
          <p:cNvSpPr txBox="1"/>
          <p:nvPr/>
        </p:nvSpPr>
        <p:spPr>
          <a:xfrm>
            <a:off x="4578057" y="4172077"/>
            <a:ext cx="406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5,5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72" name="object 72"/>
          <p:cNvGrpSpPr/>
          <p:nvPr/>
        </p:nvGrpSpPr>
        <p:grpSpPr>
          <a:xfrm>
            <a:off x="5532882" y="4106862"/>
            <a:ext cx="824865" cy="620395"/>
            <a:chOff x="5532882" y="4106862"/>
            <a:chExt cx="824865" cy="620395"/>
          </a:xfrm>
        </p:grpSpPr>
        <p:sp>
          <p:nvSpPr>
            <p:cNvPr id="73" name="object 73"/>
            <p:cNvSpPr/>
            <p:nvPr/>
          </p:nvSpPr>
          <p:spPr>
            <a:xfrm>
              <a:off x="5626608" y="4182618"/>
              <a:ext cx="560831" cy="544068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5892685" y="4179569"/>
              <a:ext cx="464680" cy="458724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5532882" y="4179569"/>
              <a:ext cx="236473" cy="45872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5556250" y="4111625"/>
              <a:ext cx="549275" cy="533400"/>
            </a:xfrm>
            <a:custGeom>
              <a:avLst/>
              <a:gdLst/>
              <a:ahLst/>
              <a:cxnLst/>
              <a:rect l="l" t="t" r="r" b="b"/>
              <a:pathLst>
                <a:path w="549275" h="533400">
                  <a:moveTo>
                    <a:pt x="274637" y="0"/>
                  </a:moveTo>
                  <a:lnTo>
                    <a:pt x="225271" y="4296"/>
                  </a:lnTo>
                  <a:lnTo>
                    <a:pt x="178808" y="16685"/>
                  </a:lnTo>
                  <a:lnTo>
                    <a:pt x="136023" y="36412"/>
                  </a:lnTo>
                  <a:lnTo>
                    <a:pt x="97692" y="62724"/>
                  </a:lnTo>
                  <a:lnTo>
                    <a:pt x="64591" y="94868"/>
                  </a:lnTo>
                  <a:lnTo>
                    <a:pt x="37496" y="132091"/>
                  </a:lnTo>
                  <a:lnTo>
                    <a:pt x="17182" y="173639"/>
                  </a:lnTo>
                  <a:lnTo>
                    <a:pt x="4424" y="218760"/>
                  </a:lnTo>
                  <a:lnTo>
                    <a:pt x="0" y="266700"/>
                  </a:lnTo>
                  <a:lnTo>
                    <a:pt x="4424" y="314639"/>
                  </a:lnTo>
                  <a:lnTo>
                    <a:pt x="17182" y="359760"/>
                  </a:lnTo>
                  <a:lnTo>
                    <a:pt x="37496" y="401308"/>
                  </a:lnTo>
                  <a:lnTo>
                    <a:pt x="64591" y="438531"/>
                  </a:lnTo>
                  <a:lnTo>
                    <a:pt x="97692" y="470675"/>
                  </a:lnTo>
                  <a:lnTo>
                    <a:pt x="136023" y="496987"/>
                  </a:lnTo>
                  <a:lnTo>
                    <a:pt x="178808" y="516714"/>
                  </a:lnTo>
                  <a:lnTo>
                    <a:pt x="225271" y="529103"/>
                  </a:lnTo>
                  <a:lnTo>
                    <a:pt x="274637" y="533400"/>
                  </a:lnTo>
                  <a:lnTo>
                    <a:pt x="324003" y="529103"/>
                  </a:lnTo>
                  <a:lnTo>
                    <a:pt x="370466" y="516714"/>
                  </a:lnTo>
                  <a:lnTo>
                    <a:pt x="413251" y="496987"/>
                  </a:lnTo>
                  <a:lnTo>
                    <a:pt x="451582" y="470675"/>
                  </a:lnTo>
                  <a:lnTo>
                    <a:pt x="484683" y="438531"/>
                  </a:lnTo>
                  <a:lnTo>
                    <a:pt x="511778" y="401308"/>
                  </a:lnTo>
                  <a:lnTo>
                    <a:pt x="532092" y="359760"/>
                  </a:lnTo>
                  <a:lnTo>
                    <a:pt x="544850" y="314639"/>
                  </a:lnTo>
                  <a:lnTo>
                    <a:pt x="549275" y="266700"/>
                  </a:lnTo>
                  <a:lnTo>
                    <a:pt x="544850" y="218760"/>
                  </a:lnTo>
                  <a:lnTo>
                    <a:pt x="532092" y="173639"/>
                  </a:lnTo>
                  <a:lnTo>
                    <a:pt x="511778" y="132091"/>
                  </a:lnTo>
                  <a:lnTo>
                    <a:pt x="484683" y="94868"/>
                  </a:lnTo>
                  <a:lnTo>
                    <a:pt x="451582" y="62724"/>
                  </a:lnTo>
                  <a:lnTo>
                    <a:pt x="413251" y="36412"/>
                  </a:lnTo>
                  <a:lnTo>
                    <a:pt x="370466" y="16685"/>
                  </a:lnTo>
                  <a:lnTo>
                    <a:pt x="324003" y="4296"/>
                  </a:lnTo>
                  <a:lnTo>
                    <a:pt x="274637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5556250" y="4111625"/>
              <a:ext cx="549275" cy="533400"/>
            </a:xfrm>
            <a:custGeom>
              <a:avLst/>
              <a:gdLst/>
              <a:ahLst/>
              <a:cxnLst/>
              <a:rect l="l" t="t" r="r" b="b"/>
              <a:pathLst>
                <a:path w="549275" h="533400">
                  <a:moveTo>
                    <a:pt x="0" y="266700"/>
                  </a:moveTo>
                  <a:lnTo>
                    <a:pt x="4424" y="218760"/>
                  </a:lnTo>
                  <a:lnTo>
                    <a:pt x="17182" y="173639"/>
                  </a:lnTo>
                  <a:lnTo>
                    <a:pt x="37496" y="132091"/>
                  </a:lnTo>
                  <a:lnTo>
                    <a:pt x="64591" y="94868"/>
                  </a:lnTo>
                  <a:lnTo>
                    <a:pt x="97692" y="62724"/>
                  </a:lnTo>
                  <a:lnTo>
                    <a:pt x="136023" y="36412"/>
                  </a:lnTo>
                  <a:lnTo>
                    <a:pt x="178808" y="16685"/>
                  </a:lnTo>
                  <a:lnTo>
                    <a:pt x="225271" y="4296"/>
                  </a:lnTo>
                  <a:lnTo>
                    <a:pt x="274637" y="0"/>
                  </a:lnTo>
                  <a:lnTo>
                    <a:pt x="324003" y="4296"/>
                  </a:lnTo>
                  <a:lnTo>
                    <a:pt x="370466" y="16685"/>
                  </a:lnTo>
                  <a:lnTo>
                    <a:pt x="413251" y="36412"/>
                  </a:lnTo>
                  <a:lnTo>
                    <a:pt x="451582" y="62724"/>
                  </a:lnTo>
                  <a:lnTo>
                    <a:pt x="484683" y="94868"/>
                  </a:lnTo>
                  <a:lnTo>
                    <a:pt x="511778" y="132091"/>
                  </a:lnTo>
                  <a:lnTo>
                    <a:pt x="532092" y="173639"/>
                  </a:lnTo>
                  <a:lnTo>
                    <a:pt x="544850" y="218760"/>
                  </a:lnTo>
                  <a:lnTo>
                    <a:pt x="549275" y="266700"/>
                  </a:lnTo>
                  <a:lnTo>
                    <a:pt x="544850" y="314639"/>
                  </a:lnTo>
                  <a:lnTo>
                    <a:pt x="532092" y="359760"/>
                  </a:lnTo>
                  <a:lnTo>
                    <a:pt x="511778" y="401308"/>
                  </a:lnTo>
                  <a:lnTo>
                    <a:pt x="484683" y="438531"/>
                  </a:lnTo>
                  <a:lnTo>
                    <a:pt x="451582" y="470675"/>
                  </a:lnTo>
                  <a:lnTo>
                    <a:pt x="413251" y="496987"/>
                  </a:lnTo>
                  <a:lnTo>
                    <a:pt x="370466" y="516714"/>
                  </a:lnTo>
                  <a:lnTo>
                    <a:pt x="324003" y="529103"/>
                  </a:lnTo>
                  <a:lnTo>
                    <a:pt x="274637" y="533400"/>
                  </a:lnTo>
                  <a:lnTo>
                    <a:pt x="225271" y="529103"/>
                  </a:lnTo>
                  <a:lnTo>
                    <a:pt x="178808" y="516714"/>
                  </a:lnTo>
                  <a:lnTo>
                    <a:pt x="136023" y="496987"/>
                  </a:lnTo>
                  <a:lnTo>
                    <a:pt x="97692" y="470675"/>
                  </a:lnTo>
                  <a:lnTo>
                    <a:pt x="64591" y="438531"/>
                  </a:lnTo>
                  <a:lnTo>
                    <a:pt x="37496" y="401308"/>
                  </a:lnTo>
                  <a:lnTo>
                    <a:pt x="17182" y="359760"/>
                  </a:lnTo>
                  <a:lnTo>
                    <a:pt x="4424" y="314639"/>
                  </a:lnTo>
                  <a:lnTo>
                    <a:pt x="0" y="2667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8" name="object 78"/>
          <p:cNvSpPr txBox="1"/>
          <p:nvPr/>
        </p:nvSpPr>
        <p:spPr>
          <a:xfrm>
            <a:off x="5628004" y="4172077"/>
            <a:ext cx="406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6,4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79" name="object 79"/>
          <p:cNvGrpSpPr/>
          <p:nvPr/>
        </p:nvGrpSpPr>
        <p:grpSpPr>
          <a:xfrm>
            <a:off x="806958" y="3192462"/>
            <a:ext cx="5379720" cy="1771650"/>
            <a:chOff x="806958" y="3192462"/>
            <a:chExt cx="5379720" cy="1771650"/>
          </a:xfrm>
        </p:grpSpPr>
        <p:sp>
          <p:nvSpPr>
            <p:cNvPr id="80" name="object 80"/>
            <p:cNvSpPr/>
            <p:nvPr/>
          </p:nvSpPr>
          <p:spPr>
            <a:xfrm>
              <a:off x="4781549" y="3652837"/>
              <a:ext cx="332105" cy="459105"/>
            </a:xfrm>
            <a:custGeom>
              <a:avLst/>
              <a:gdLst/>
              <a:ahLst/>
              <a:cxnLst/>
              <a:rect l="l" t="t" r="r" b="b"/>
              <a:pathLst>
                <a:path w="332104" h="459104">
                  <a:moveTo>
                    <a:pt x="331787" y="0"/>
                  </a:moveTo>
                  <a:lnTo>
                    <a:pt x="0" y="458787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5499099" y="3652837"/>
              <a:ext cx="332105" cy="459105"/>
            </a:xfrm>
            <a:custGeom>
              <a:avLst/>
              <a:gdLst/>
              <a:ahLst/>
              <a:cxnLst/>
              <a:rect l="l" t="t" r="r" b="b"/>
              <a:pathLst>
                <a:path w="332104" h="459104">
                  <a:moveTo>
                    <a:pt x="0" y="0"/>
                  </a:moveTo>
                  <a:lnTo>
                    <a:pt x="331787" y="458787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4427537" y="4567237"/>
              <a:ext cx="160655" cy="382905"/>
            </a:xfrm>
            <a:custGeom>
              <a:avLst/>
              <a:gdLst/>
              <a:ahLst/>
              <a:cxnLst/>
              <a:rect l="l" t="t" r="r" b="b"/>
              <a:pathLst>
                <a:path w="160654" h="382904">
                  <a:moveTo>
                    <a:pt x="160337" y="0"/>
                  </a:moveTo>
                  <a:lnTo>
                    <a:pt x="0" y="382587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4973637" y="4567237"/>
              <a:ext cx="160655" cy="382905"/>
            </a:xfrm>
            <a:custGeom>
              <a:avLst/>
              <a:gdLst/>
              <a:ahLst/>
              <a:cxnLst/>
              <a:rect l="l" t="t" r="r" b="b"/>
              <a:pathLst>
                <a:path w="160654" h="382904">
                  <a:moveTo>
                    <a:pt x="0" y="0"/>
                  </a:moveTo>
                  <a:lnTo>
                    <a:pt x="160337" y="382587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5487987" y="4567237"/>
              <a:ext cx="149225" cy="382905"/>
            </a:xfrm>
            <a:custGeom>
              <a:avLst/>
              <a:gdLst/>
              <a:ahLst/>
              <a:cxnLst/>
              <a:rect l="l" t="t" r="r" b="b"/>
              <a:pathLst>
                <a:path w="149225" h="382904">
                  <a:moveTo>
                    <a:pt x="149225" y="0"/>
                  </a:moveTo>
                  <a:lnTo>
                    <a:pt x="0" y="382587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6024562" y="4567237"/>
              <a:ext cx="147955" cy="382905"/>
            </a:xfrm>
            <a:custGeom>
              <a:avLst/>
              <a:gdLst/>
              <a:ahLst/>
              <a:cxnLst/>
              <a:rect l="l" t="t" r="r" b="b"/>
              <a:pathLst>
                <a:path w="147954" h="382904">
                  <a:moveTo>
                    <a:pt x="0" y="0"/>
                  </a:moveTo>
                  <a:lnTo>
                    <a:pt x="147637" y="382587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900684" y="3268218"/>
              <a:ext cx="559307" cy="544067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1166152" y="3265169"/>
              <a:ext cx="465289" cy="458723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806958" y="3265169"/>
              <a:ext cx="235013" cy="45872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830262" y="3197225"/>
              <a:ext cx="548005" cy="533400"/>
            </a:xfrm>
            <a:custGeom>
              <a:avLst/>
              <a:gdLst/>
              <a:ahLst/>
              <a:cxnLst/>
              <a:rect l="l" t="t" r="r" b="b"/>
              <a:pathLst>
                <a:path w="548005" h="533400">
                  <a:moveTo>
                    <a:pt x="273850" y="0"/>
                  </a:moveTo>
                  <a:lnTo>
                    <a:pt x="224624" y="4296"/>
                  </a:lnTo>
                  <a:lnTo>
                    <a:pt x="178294" y="16685"/>
                  </a:lnTo>
                  <a:lnTo>
                    <a:pt x="135632" y="36412"/>
                  </a:lnTo>
                  <a:lnTo>
                    <a:pt x="97411" y="62724"/>
                  </a:lnTo>
                  <a:lnTo>
                    <a:pt x="64405" y="94868"/>
                  </a:lnTo>
                  <a:lnTo>
                    <a:pt x="37388" y="132091"/>
                  </a:lnTo>
                  <a:lnTo>
                    <a:pt x="17132" y="173639"/>
                  </a:lnTo>
                  <a:lnTo>
                    <a:pt x="4412" y="218760"/>
                  </a:lnTo>
                  <a:lnTo>
                    <a:pt x="0" y="266700"/>
                  </a:lnTo>
                  <a:lnTo>
                    <a:pt x="4412" y="314639"/>
                  </a:lnTo>
                  <a:lnTo>
                    <a:pt x="17132" y="359760"/>
                  </a:lnTo>
                  <a:lnTo>
                    <a:pt x="37388" y="401308"/>
                  </a:lnTo>
                  <a:lnTo>
                    <a:pt x="64405" y="438531"/>
                  </a:lnTo>
                  <a:lnTo>
                    <a:pt x="97411" y="470675"/>
                  </a:lnTo>
                  <a:lnTo>
                    <a:pt x="135632" y="496987"/>
                  </a:lnTo>
                  <a:lnTo>
                    <a:pt x="178294" y="516714"/>
                  </a:lnTo>
                  <a:lnTo>
                    <a:pt x="224624" y="529103"/>
                  </a:lnTo>
                  <a:lnTo>
                    <a:pt x="273850" y="533400"/>
                  </a:lnTo>
                  <a:lnTo>
                    <a:pt x="323071" y="529103"/>
                  </a:lnTo>
                  <a:lnTo>
                    <a:pt x="369398" y="516714"/>
                  </a:lnTo>
                  <a:lnTo>
                    <a:pt x="412059" y="496987"/>
                  </a:lnTo>
                  <a:lnTo>
                    <a:pt x="450278" y="470675"/>
                  </a:lnTo>
                  <a:lnTo>
                    <a:pt x="483282" y="438531"/>
                  </a:lnTo>
                  <a:lnTo>
                    <a:pt x="510299" y="401308"/>
                  </a:lnTo>
                  <a:lnTo>
                    <a:pt x="530555" y="359760"/>
                  </a:lnTo>
                  <a:lnTo>
                    <a:pt x="543275" y="314639"/>
                  </a:lnTo>
                  <a:lnTo>
                    <a:pt x="547687" y="266700"/>
                  </a:lnTo>
                  <a:lnTo>
                    <a:pt x="543275" y="218760"/>
                  </a:lnTo>
                  <a:lnTo>
                    <a:pt x="530555" y="173639"/>
                  </a:lnTo>
                  <a:lnTo>
                    <a:pt x="510299" y="132091"/>
                  </a:lnTo>
                  <a:lnTo>
                    <a:pt x="483282" y="94868"/>
                  </a:lnTo>
                  <a:lnTo>
                    <a:pt x="450278" y="62724"/>
                  </a:lnTo>
                  <a:lnTo>
                    <a:pt x="412059" y="36412"/>
                  </a:lnTo>
                  <a:lnTo>
                    <a:pt x="369398" y="16685"/>
                  </a:lnTo>
                  <a:lnTo>
                    <a:pt x="323071" y="4296"/>
                  </a:lnTo>
                  <a:lnTo>
                    <a:pt x="273850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830262" y="3197225"/>
              <a:ext cx="548005" cy="533400"/>
            </a:xfrm>
            <a:custGeom>
              <a:avLst/>
              <a:gdLst/>
              <a:ahLst/>
              <a:cxnLst/>
              <a:rect l="l" t="t" r="r" b="b"/>
              <a:pathLst>
                <a:path w="548005" h="533400">
                  <a:moveTo>
                    <a:pt x="0" y="266700"/>
                  </a:moveTo>
                  <a:lnTo>
                    <a:pt x="4412" y="218760"/>
                  </a:lnTo>
                  <a:lnTo>
                    <a:pt x="17132" y="173639"/>
                  </a:lnTo>
                  <a:lnTo>
                    <a:pt x="37388" y="132091"/>
                  </a:lnTo>
                  <a:lnTo>
                    <a:pt x="64405" y="94868"/>
                  </a:lnTo>
                  <a:lnTo>
                    <a:pt x="97411" y="62724"/>
                  </a:lnTo>
                  <a:lnTo>
                    <a:pt x="135632" y="36412"/>
                  </a:lnTo>
                  <a:lnTo>
                    <a:pt x="178294" y="16685"/>
                  </a:lnTo>
                  <a:lnTo>
                    <a:pt x="224624" y="4296"/>
                  </a:lnTo>
                  <a:lnTo>
                    <a:pt x="273850" y="0"/>
                  </a:lnTo>
                  <a:lnTo>
                    <a:pt x="323071" y="4296"/>
                  </a:lnTo>
                  <a:lnTo>
                    <a:pt x="369398" y="16685"/>
                  </a:lnTo>
                  <a:lnTo>
                    <a:pt x="412059" y="36412"/>
                  </a:lnTo>
                  <a:lnTo>
                    <a:pt x="450278" y="62724"/>
                  </a:lnTo>
                  <a:lnTo>
                    <a:pt x="483282" y="94868"/>
                  </a:lnTo>
                  <a:lnTo>
                    <a:pt x="510299" y="132091"/>
                  </a:lnTo>
                  <a:lnTo>
                    <a:pt x="530555" y="173639"/>
                  </a:lnTo>
                  <a:lnTo>
                    <a:pt x="543275" y="218760"/>
                  </a:lnTo>
                  <a:lnTo>
                    <a:pt x="547687" y="266700"/>
                  </a:lnTo>
                  <a:lnTo>
                    <a:pt x="543275" y="314639"/>
                  </a:lnTo>
                  <a:lnTo>
                    <a:pt x="530555" y="359760"/>
                  </a:lnTo>
                  <a:lnTo>
                    <a:pt x="510299" y="401308"/>
                  </a:lnTo>
                  <a:lnTo>
                    <a:pt x="483282" y="438531"/>
                  </a:lnTo>
                  <a:lnTo>
                    <a:pt x="450278" y="470675"/>
                  </a:lnTo>
                  <a:lnTo>
                    <a:pt x="412059" y="496987"/>
                  </a:lnTo>
                  <a:lnTo>
                    <a:pt x="369398" y="516714"/>
                  </a:lnTo>
                  <a:lnTo>
                    <a:pt x="323071" y="529103"/>
                  </a:lnTo>
                  <a:lnTo>
                    <a:pt x="273850" y="533400"/>
                  </a:lnTo>
                  <a:lnTo>
                    <a:pt x="224624" y="529103"/>
                  </a:lnTo>
                  <a:lnTo>
                    <a:pt x="178294" y="516714"/>
                  </a:lnTo>
                  <a:lnTo>
                    <a:pt x="135632" y="496987"/>
                  </a:lnTo>
                  <a:lnTo>
                    <a:pt x="97411" y="470675"/>
                  </a:lnTo>
                  <a:lnTo>
                    <a:pt x="64405" y="438531"/>
                  </a:lnTo>
                  <a:lnTo>
                    <a:pt x="37388" y="401308"/>
                  </a:lnTo>
                  <a:lnTo>
                    <a:pt x="17132" y="359760"/>
                  </a:lnTo>
                  <a:lnTo>
                    <a:pt x="4412" y="314639"/>
                  </a:lnTo>
                  <a:lnTo>
                    <a:pt x="0" y="2667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1" name="object 91"/>
          <p:cNvSpPr txBox="1"/>
          <p:nvPr/>
        </p:nvSpPr>
        <p:spPr>
          <a:xfrm>
            <a:off x="901414" y="3257677"/>
            <a:ext cx="406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5,6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92" name="object 92"/>
          <p:cNvGrpSpPr/>
          <p:nvPr/>
        </p:nvGrpSpPr>
        <p:grpSpPr>
          <a:xfrm>
            <a:off x="281177" y="4106862"/>
            <a:ext cx="824865" cy="620395"/>
            <a:chOff x="281177" y="4106862"/>
            <a:chExt cx="824865" cy="620395"/>
          </a:xfrm>
        </p:grpSpPr>
        <p:sp>
          <p:nvSpPr>
            <p:cNvPr id="93" name="object 93"/>
            <p:cNvSpPr/>
            <p:nvPr/>
          </p:nvSpPr>
          <p:spPr>
            <a:xfrm>
              <a:off x="375665" y="4182618"/>
              <a:ext cx="558546" cy="544068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640067" y="4179569"/>
              <a:ext cx="465594" cy="458724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281177" y="4179569"/>
              <a:ext cx="235978" cy="45872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304799" y="4111625"/>
              <a:ext cx="548005" cy="533400"/>
            </a:xfrm>
            <a:custGeom>
              <a:avLst/>
              <a:gdLst/>
              <a:ahLst/>
              <a:cxnLst/>
              <a:rect l="l" t="t" r="r" b="b"/>
              <a:pathLst>
                <a:path w="548005" h="533400">
                  <a:moveTo>
                    <a:pt x="273850" y="0"/>
                  </a:moveTo>
                  <a:lnTo>
                    <a:pt x="224624" y="4296"/>
                  </a:lnTo>
                  <a:lnTo>
                    <a:pt x="178294" y="16685"/>
                  </a:lnTo>
                  <a:lnTo>
                    <a:pt x="135632" y="36412"/>
                  </a:lnTo>
                  <a:lnTo>
                    <a:pt x="97411" y="62724"/>
                  </a:lnTo>
                  <a:lnTo>
                    <a:pt x="64405" y="94868"/>
                  </a:lnTo>
                  <a:lnTo>
                    <a:pt x="37388" y="132091"/>
                  </a:lnTo>
                  <a:lnTo>
                    <a:pt x="17132" y="173639"/>
                  </a:lnTo>
                  <a:lnTo>
                    <a:pt x="4412" y="218760"/>
                  </a:lnTo>
                  <a:lnTo>
                    <a:pt x="0" y="266700"/>
                  </a:lnTo>
                  <a:lnTo>
                    <a:pt x="4412" y="314639"/>
                  </a:lnTo>
                  <a:lnTo>
                    <a:pt x="17132" y="359760"/>
                  </a:lnTo>
                  <a:lnTo>
                    <a:pt x="37388" y="401308"/>
                  </a:lnTo>
                  <a:lnTo>
                    <a:pt x="64405" y="438531"/>
                  </a:lnTo>
                  <a:lnTo>
                    <a:pt x="97411" y="470675"/>
                  </a:lnTo>
                  <a:lnTo>
                    <a:pt x="135632" y="496987"/>
                  </a:lnTo>
                  <a:lnTo>
                    <a:pt x="178294" y="516714"/>
                  </a:lnTo>
                  <a:lnTo>
                    <a:pt x="224624" y="529103"/>
                  </a:lnTo>
                  <a:lnTo>
                    <a:pt x="273850" y="533400"/>
                  </a:lnTo>
                  <a:lnTo>
                    <a:pt x="323071" y="529103"/>
                  </a:lnTo>
                  <a:lnTo>
                    <a:pt x="369398" y="516714"/>
                  </a:lnTo>
                  <a:lnTo>
                    <a:pt x="412059" y="496987"/>
                  </a:lnTo>
                  <a:lnTo>
                    <a:pt x="450278" y="470675"/>
                  </a:lnTo>
                  <a:lnTo>
                    <a:pt x="483282" y="438531"/>
                  </a:lnTo>
                  <a:lnTo>
                    <a:pt x="510299" y="401308"/>
                  </a:lnTo>
                  <a:lnTo>
                    <a:pt x="530555" y="359760"/>
                  </a:lnTo>
                  <a:lnTo>
                    <a:pt x="543275" y="314639"/>
                  </a:lnTo>
                  <a:lnTo>
                    <a:pt x="547687" y="266700"/>
                  </a:lnTo>
                  <a:lnTo>
                    <a:pt x="543275" y="218760"/>
                  </a:lnTo>
                  <a:lnTo>
                    <a:pt x="530555" y="173639"/>
                  </a:lnTo>
                  <a:lnTo>
                    <a:pt x="510299" y="132091"/>
                  </a:lnTo>
                  <a:lnTo>
                    <a:pt x="483282" y="94868"/>
                  </a:lnTo>
                  <a:lnTo>
                    <a:pt x="450278" y="62724"/>
                  </a:lnTo>
                  <a:lnTo>
                    <a:pt x="412059" y="36412"/>
                  </a:lnTo>
                  <a:lnTo>
                    <a:pt x="369398" y="16685"/>
                  </a:lnTo>
                  <a:lnTo>
                    <a:pt x="323071" y="4296"/>
                  </a:lnTo>
                  <a:lnTo>
                    <a:pt x="273850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304799" y="4111625"/>
              <a:ext cx="548005" cy="533400"/>
            </a:xfrm>
            <a:custGeom>
              <a:avLst/>
              <a:gdLst/>
              <a:ahLst/>
              <a:cxnLst/>
              <a:rect l="l" t="t" r="r" b="b"/>
              <a:pathLst>
                <a:path w="548005" h="533400">
                  <a:moveTo>
                    <a:pt x="0" y="266700"/>
                  </a:moveTo>
                  <a:lnTo>
                    <a:pt x="4412" y="218760"/>
                  </a:lnTo>
                  <a:lnTo>
                    <a:pt x="17132" y="173639"/>
                  </a:lnTo>
                  <a:lnTo>
                    <a:pt x="37388" y="132091"/>
                  </a:lnTo>
                  <a:lnTo>
                    <a:pt x="64405" y="94868"/>
                  </a:lnTo>
                  <a:lnTo>
                    <a:pt x="97411" y="62724"/>
                  </a:lnTo>
                  <a:lnTo>
                    <a:pt x="135632" y="36412"/>
                  </a:lnTo>
                  <a:lnTo>
                    <a:pt x="178294" y="16685"/>
                  </a:lnTo>
                  <a:lnTo>
                    <a:pt x="224624" y="4296"/>
                  </a:lnTo>
                  <a:lnTo>
                    <a:pt x="273850" y="0"/>
                  </a:lnTo>
                  <a:lnTo>
                    <a:pt x="323071" y="4296"/>
                  </a:lnTo>
                  <a:lnTo>
                    <a:pt x="369398" y="16685"/>
                  </a:lnTo>
                  <a:lnTo>
                    <a:pt x="412059" y="36412"/>
                  </a:lnTo>
                  <a:lnTo>
                    <a:pt x="450278" y="62724"/>
                  </a:lnTo>
                  <a:lnTo>
                    <a:pt x="483282" y="94868"/>
                  </a:lnTo>
                  <a:lnTo>
                    <a:pt x="510299" y="132091"/>
                  </a:lnTo>
                  <a:lnTo>
                    <a:pt x="530555" y="173639"/>
                  </a:lnTo>
                  <a:lnTo>
                    <a:pt x="543275" y="218760"/>
                  </a:lnTo>
                  <a:lnTo>
                    <a:pt x="547687" y="266700"/>
                  </a:lnTo>
                  <a:lnTo>
                    <a:pt x="543275" y="314639"/>
                  </a:lnTo>
                  <a:lnTo>
                    <a:pt x="530555" y="359760"/>
                  </a:lnTo>
                  <a:lnTo>
                    <a:pt x="510299" y="401308"/>
                  </a:lnTo>
                  <a:lnTo>
                    <a:pt x="483282" y="438531"/>
                  </a:lnTo>
                  <a:lnTo>
                    <a:pt x="450278" y="470675"/>
                  </a:lnTo>
                  <a:lnTo>
                    <a:pt x="412059" y="496987"/>
                  </a:lnTo>
                  <a:lnTo>
                    <a:pt x="369398" y="516714"/>
                  </a:lnTo>
                  <a:lnTo>
                    <a:pt x="323071" y="529103"/>
                  </a:lnTo>
                  <a:lnTo>
                    <a:pt x="273850" y="533400"/>
                  </a:lnTo>
                  <a:lnTo>
                    <a:pt x="224624" y="529103"/>
                  </a:lnTo>
                  <a:lnTo>
                    <a:pt x="178294" y="516714"/>
                  </a:lnTo>
                  <a:lnTo>
                    <a:pt x="135632" y="496987"/>
                  </a:lnTo>
                  <a:lnTo>
                    <a:pt x="97411" y="470675"/>
                  </a:lnTo>
                  <a:lnTo>
                    <a:pt x="64405" y="438531"/>
                  </a:lnTo>
                  <a:lnTo>
                    <a:pt x="37388" y="401308"/>
                  </a:lnTo>
                  <a:lnTo>
                    <a:pt x="17132" y="359760"/>
                  </a:lnTo>
                  <a:lnTo>
                    <a:pt x="4412" y="314639"/>
                  </a:lnTo>
                  <a:lnTo>
                    <a:pt x="0" y="2667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8" name="object 98"/>
          <p:cNvSpPr txBox="1"/>
          <p:nvPr/>
        </p:nvSpPr>
        <p:spPr>
          <a:xfrm>
            <a:off x="375951" y="4172077"/>
            <a:ext cx="406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4,6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99" name="object 99"/>
          <p:cNvGrpSpPr/>
          <p:nvPr/>
        </p:nvGrpSpPr>
        <p:grpSpPr>
          <a:xfrm>
            <a:off x="1331213" y="4106862"/>
            <a:ext cx="824865" cy="620395"/>
            <a:chOff x="1331213" y="4106862"/>
            <a:chExt cx="824865" cy="620395"/>
          </a:xfrm>
        </p:grpSpPr>
        <p:sp>
          <p:nvSpPr>
            <p:cNvPr id="100" name="object 100"/>
            <p:cNvSpPr/>
            <p:nvPr/>
          </p:nvSpPr>
          <p:spPr>
            <a:xfrm>
              <a:off x="1424939" y="4182618"/>
              <a:ext cx="560070" cy="544068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1690585" y="4179569"/>
              <a:ext cx="465112" cy="458724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1331213" y="4179569"/>
              <a:ext cx="236080" cy="45872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1354137" y="4111625"/>
              <a:ext cx="549275" cy="533400"/>
            </a:xfrm>
            <a:custGeom>
              <a:avLst/>
              <a:gdLst/>
              <a:ahLst/>
              <a:cxnLst/>
              <a:rect l="l" t="t" r="r" b="b"/>
              <a:pathLst>
                <a:path w="549275" h="533400">
                  <a:moveTo>
                    <a:pt x="274637" y="0"/>
                  </a:moveTo>
                  <a:lnTo>
                    <a:pt x="225271" y="4296"/>
                  </a:lnTo>
                  <a:lnTo>
                    <a:pt x="178808" y="16685"/>
                  </a:lnTo>
                  <a:lnTo>
                    <a:pt x="136023" y="36412"/>
                  </a:lnTo>
                  <a:lnTo>
                    <a:pt x="97692" y="62724"/>
                  </a:lnTo>
                  <a:lnTo>
                    <a:pt x="64591" y="94868"/>
                  </a:lnTo>
                  <a:lnTo>
                    <a:pt x="37496" y="132091"/>
                  </a:lnTo>
                  <a:lnTo>
                    <a:pt x="17182" y="173639"/>
                  </a:lnTo>
                  <a:lnTo>
                    <a:pt x="4424" y="218760"/>
                  </a:lnTo>
                  <a:lnTo>
                    <a:pt x="0" y="266700"/>
                  </a:lnTo>
                  <a:lnTo>
                    <a:pt x="4424" y="314639"/>
                  </a:lnTo>
                  <a:lnTo>
                    <a:pt x="17182" y="359760"/>
                  </a:lnTo>
                  <a:lnTo>
                    <a:pt x="37496" y="401308"/>
                  </a:lnTo>
                  <a:lnTo>
                    <a:pt x="64591" y="438531"/>
                  </a:lnTo>
                  <a:lnTo>
                    <a:pt x="97692" y="470675"/>
                  </a:lnTo>
                  <a:lnTo>
                    <a:pt x="136023" y="496987"/>
                  </a:lnTo>
                  <a:lnTo>
                    <a:pt x="178808" y="516714"/>
                  </a:lnTo>
                  <a:lnTo>
                    <a:pt x="225271" y="529103"/>
                  </a:lnTo>
                  <a:lnTo>
                    <a:pt x="274637" y="533400"/>
                  </a:lnTo>
                  <a:lnTo>
                    <a:pt x="324003" y="529103"/>
                  </a:lnTo>
                  <a:lnTo>
                    <a:pt x="370466" y="516714"/>
                  </a:lnTo>
                  <a:lnTo>
                    <a:pt x="413251" y="496987"/>
                  </a:lnTo>
                  <a:lnTo>
                    <a:pt x="451582" y="470675"/>
                  </a:lnTo>
                  <a:lnTo>
                    <a:pt x="484683" y="438531"/>
                  </a:lnTo>
                  <a:lnTo>
                    <a:pt x="511778" y="401308"/>
                  </a:lnTo>
                  <a:lnTo>
                    <a:pt x="532092" y="359760"/>
                  </a:lnTo>
                  <a:lnTo>
                    <a:pt x="544850" y="314639"/>
                  </a:lnTo>
                  <a:lnTo>
                    <a:pt x="549275" y="266700"/>
                  </a:lnTo>
                  <a:lnTo>
                    <a:pt x="544850" y="218760"/>
                  </a:lnTo>
                  <a:lnTo>
                    <a:pt x="532092" y="173639"/>
                  </a:lnTo>
                  <a:lnTo>
                    <a:pt x="511778" y="132091"/>
                  </a:lnTo>
                  <a:lnTo>
                    <a:pt x="484683" y="94868"/>
                  </a:lnTo>
                  <a:lnTo>
                    <a:pt x="451582" y="62724"/>
                  </a:lnTo>
                  <a:lnTo>
                    <a:pt x="413251" y="36412"/>
                  </a:lnTo>
                  <a:lnTo>
                    <a:pt x="370466" y="16685"/>
                  </a:lnTo>
                  <a:lnTo>
                    <a:pt x="324003" y="4296"/>
                  </a:lnTo>
                  <a:lnTo>
                    <a:pt x="274637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1354137" y="4111625"/>
              <a:ext cx="549275" cy="533400"/>
            </a:xfrm>
            <a:custGeom>
              <a:avLst/>
              <a:gdLst/>
              <a:ahLst/>
              <a:cxnLst/>
              <a:rect l="l" t="t" r="r" b="b"/>
              <a:pathLst>
                <a:path w="549275" h="533400">
                  <a:moveTo>
                    <a:pt x="0" y="266700"/>
                  </a:moveTo>
                  <a:lnTo>
                    <a:pt x="4424" y="218760"/>
                  </a:lnTo>
                  <a:lnTo>
                    <a:pt x="17182" y="173639"/>
                  </a:lnTo>
                  <a:lnTo>
                    <a:pt x="37496" y="132091"/>
                  </a:lnTo>
                  <a:lnTo>
                    <a:pt x="64591" y="94868"/>
                  </a:lnTo>
                  <a:lnTo>
                    <a:pt x="97692" y="62724"/>
                  </a:lnTo>
                  <a:lnTo>
                    <a:pt x="136023" y="36412"/>
                  </a:lnTo>
                  <a:lnTo>
                    <a:pt x="178808" y="16685"/>
                  </a:lnTo>
                  <a:lnTo>
                    <a:pt x="225271" y="4296"/>
                  </a:lnTo>
                  <a:lnTo>
                    <a:pt x="274637" y="0"/>
                  </a:lnTo>
                  <a:lnTo>
                    <a:pt x="324003" y="4296"/>
                  </a:lnTo>
                  <a:lnTo>
                    <a:pt x="370466" y="16685"/>
                  </a:lnTo>
                  <a:lnTo>
                    <a:pt x="413251" y="36412"/>
                  </a:lnTo>
                  <a:lnTo>
                    <a:pt x="451582" y="62724"/>
                  </a:lnTo>
                  <a:lnTo>
                    <a:pt x="484683" y="94868"/>
                  </a:lnTo>
                  <a:lnTo>
                    <a:pt x="511778" y="132091"/>
                  </a:lnTo>
                  <a:lnTo>
                    <a:pt x="532092" y="173639"/>
                  </a:lnTo>
                  <a:lnTo>
                    <a:pt x="544850" y="218760"/>
                  </a:lnTo>
                  <a:lnTo>
                    <a:pt x="549275" y="266700"/>
                  </a:lnTo>
                  <a:lnTo>
                    <a:pt x="544850" y="314639"/>
                  </a:lnTo>
                  <a:lnTo>
                    <a:pt x="532092" y="359760"/>
                  </a:lnTo>
                  <a:lnTo>
                    <a:pt x="511778" y="401308"/>
                  </a:lnTo>
                  <a:lnTo>
                    <a:pt x="484683" y="438531"/>
                  </a:lnTo>
                  <a:lnTo>
                    <a:pt x="451582" y="470675"/>
                  </a:lnTo>
                  <a:lnTo>
                    <a:pt x="413251" y="496987"/>
                  </a:lnTo>
                  <a:lnTo>
                    <a:pt x="370466" y="516714"/>
                  </a:lnTo>
                  <a:lnTo>
                    <a:pt x="324003" y="529103"/>
                  </a:lnTo>
                  <a:lnTo>
                    <a:pt x="274637" y="533400"/>
                  </a:lnTo>
                  <a:lnTo>
                    <a:pt x="225271" y="529103"/>
                  </a:lnTo>
                  <a:lnTo>
                    <a:pt x="178808" y="516714"/>
                  </a:lnTo>
                  <a:lnTo>
                    <a:pt x="136023" y="496987"/>
                  </a:lnTo>
                  <a:lnTo>
                    <a:pt x="97692" y="470675"/>
                  </a:lnTo>
                  <a:lnTo>
                    <a:pt x="64591" y="438531"/>
                  </a:lnTo>
                  <a:lnTo>
                    <a:pt x="37496" y="401308"/>
                  </a:lnTo>
                  <a:lnTo>
                    <a:pt x="17182" y="359760"/>
                  </a:lnTo>
                  <a:lnTo>
                    <a:pt x="4424" y="314639"/>
                  </a:lnTo>
                  <a:lnTo>
                    <a:pt x="0" y="2667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5" name="object 105"/>
          <p:cNvSpPr txBox="1"/>
          <p:nvPr/>
        </p:nvSpPr>
        <p:spPr>
          <a:xfrm>
            <a:off x="1425892" y="4172077"/>
            <a:ext cx="406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5,5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06" name="object 106"/>
          <p:cNvGrpSpPr/>
          <p:nvPr/>
        </p:nvGrpSpPr>
        <p:grpSpPr>
          <a:xfrm>
            <a:off x="211137" y="3192462"/>
            <a:ext cx="7722234" cy="1771650"/>
            <a:chOff x="211137" y="3192462"/>
            <a:chExt cx="7722234" cy="1771650"/>
          </a:xfrm>
        </p:grpSpPr>
        <p:sp>
          <p:nvSpPr>
            <p:cNvPr id="107" name="object 107"/>
            <p:cNvSpPr/>
            <p:nvPr/>
          </p:nvSpPr>
          <p:spPr>
            <a:xfrm>
              <a:off x="579437" y="3652837"/>
              <a:ext cx="332105" cy="459105"/>
            </a:xfrm>
            <a:custGeom>
              <a:avLst/>
              <a:gdLst/>
              <a:ahLst/>
              <a:cxnLst/>
              <a:rect l="l" t="t" r="r" b="b"/>
              <a:pathLst>
                <a:path w="332105" h="459104">
                  <a:moveTo>
                    <a:pt x="331787" y="0"/>
                  </a:moveTo>
                  <a:lnTo>
                    <a:pt x="0" y="458787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1296987" y="3652837"/>
              <a:ext cx="332105" cy="459105"/>
            </a:xfrm>
            <a:custGeom>
              <a:avLst/>
              <a:gdLst/>
              <a:ahLst/>
              <a:cxnLst/>
              <a:rect l="l" t="t" r="r" b="b"/>
              <a:pathLst>
                <a:path w="332105" h="459104">
                  <a:moveTo>
                    <a:pt x="0" y="0"/>
                  </a:moveTo>
                  <a:lnTo>
                    <a:pt x="331787" y="458787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225425" y="4567237"/>
              <a:ext cx="160655" cy="382905"/>
            </a:xfrm>
            <a:custGeom>
              <a:avLst/>
              <a:gdLst/>
              <a:ahLst/>
              <a:cxnLst/>
              <a:rect l="l" t="t" r="r" b="b"/>
              <a:pathLst>
                <a:path w="160654" h="382904">
                  <a:moveTo>
                    <a:pt x="160337" y="0"/>
                  </a:moveTo>
                  <a:lnTo>
                    <a:pt x="0" y="382587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771525" y="4567237"/>
              <a:ext cx="160655" cy="382905"/>
            </a:xfrm>
            <a:custGeom>
              <a:avLst/>
              <a:gdLst/>
              <a:ahLst/>
              <a:cxnLst/>
              <a:rect l="l" t="t" r="r" b="b"/>
              <a:pathLst>
                <a:path w="160655" h="382904">
                  <a:moveTo>
                    <a:pt x="0" y="0"/>
                  </a:moveTo>
                  <a:lnTo>
                    <a:pt x="160337" y="382587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1285875" y="4567237"/>
              <a:ext cx="149225" cy="382905"/>
            </a:xfrm>
            <a:custGeom>
              <a:avLst/>
              <a:gdLst/>
              <a:ahLst/>
              <a:cxnLst/>
              <a:rect l="l" t="t" r="r" b="b"/>
              <a:pathLst>
                <a:path w="149225" h="382904">
                  <a:moveTo>
                    <a:pt x="149225" y="0"/>
                  </a:moveTo>
                  <a:lnTo>
                    <a:pt x="0" y="382587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1822450" y="4567237"/>
              <a:ext cx="179705" cy="373380"/>
            </a:xfrm>
            <a:custGeom>
              <a:avLst/>
              <a:gdLst/>
              <a:ahLst/>
              <a:cxnLst/>
              <a:rect l="l" t="t" r="r" b="b"/>
              <a:pathLst>
                <a:path w="179705" h="373379">
                  <a:moveTo>
                    <a:pt x="0" y="0"/>
                  </a:moveTo>
                  <a:lnTo>
                    <a:pt x="179387" y="373062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7203185" y="3268218"/>
              <a:ext cx="558546" cy="544067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7468527" y="3265169"/>
              <a:ext cx="464654" cy="458723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7108697" y="3265169"/>
              <a:ext cx="235813" cy="45872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7132637" y="3197225"/>
              <a:ext cx="548005" cy="533400"/>
            </a:xfrm>
            <a:custGeom>
              <a:avLst/>
              <a:gdLst/>
              <a:ahLst/>
              <a:cxnLst/>
              <a:rect l="l" t="t" r="r" b="b"/>
              <a:pathLst>
                <a:path w="548004" h="533400">
                  <a:moveTo>
                    <a:pt x="273837" y="0"/>
                  </a:moveTo>
                  <a:lnTo>
                    <a:pt x="224615" y="4296"/>
                  </a:lnTo>
                  <a:lnTo>
                    <a:pt x="178288" y="16685"/>
                  </a:lnTo>
                  <a:lnTo>
                    <a:pt x="135628" y="36412"/>
                  </a:lnTo>
                  <a:lnTo>
                    <a:pt x="97409" y="62724"/>
                  </a:lnTo>
                  <a:lnTo>
                    <a:pt x="64404" y="94868"/>
                  </a:lnTo>
                  <a:lnTo>
                    <a:pt x="37387" y="132091"/>
                  </a:lnTo>
                  <a:lnTo>
                    <a:pt x="17132" y="173639"/>
                  </a:lnTo>
                  <a:lnTo>
                    <a:pt x="4412" y="218760"/>
                  </a:lnTo>
                  <a:lnTo>
                    <a:pt x="0" y="266700"/>
                  </a:lnTo>
                  <a:lnTo>
                    <a:pt x="4412" y="314639"/>
                  </a:lnTo>
                  <a:lnTo>
                    <a:pt x="17132" y="359760"/>
                  </a:lnTo>
                  <a:lnTo>
                    <a:pt x="37387" y="401308"/>
                  </a:lnTo>
                  <a:lnTo>
                    <a:pt x="64404" y="438531"/>
                  </a:lnTo>
                  <a:lnTo>
                    <a:pt x="97409" y="470675"/>
                  </a:lnTo>
                  <a:lnTo>
                    <a:pt x="135628" y="496987"/>
                  </a:lnTo>
                  <a:lnTo>
                    <a:pt x="178288" y="516714"/>
                  </a:lnTo>
                  <a:lnTo>
                    <a:pt x="224615" y="529103"/>
                  </a:lnTo>
                  <a:lnTo>
                    <a:pt x="273837" y="533400"/>
                  </a:lnTo>
                  <a:lnTo>
                    <a:pt x="323062" y="529103"/>
                  </a:lnTo>
                  <a:lnTo>
                    <a:pt x="369393" y="516714"/>
                  </a:lnTo>
                  <a:lnTo>
                    <a:pt x="412055" y="496987"/>
                  </a:lnTo>
                  <a:lnTo>
                    <a:pt x="450275" y="470675"/>
                  </a:lnTo>
                  <a:lnTo>
                    <a:pt x="483281" y="438531"/>
                  </a:lnTo>
                  <a:lnTo>
                    <a:pt x="510299" y="401308"/>
                  </a:lnTo>
                  <a:lnTo>
                    <a:pt x="530554" y="359760"/>
                  </a:lnTo>
                  <a:lnTo>
                    <a:pt x="543275" y="314639"/>
                  </a:lnTo>
                  <a:lnTo>
                    <a:pt x="547687" y="266700"/>
                  </a:lnTo>
                  <a:lnTo>
                    <a:pt x="543275" y="218760"/>
                  </a:lnTo>
                  <a:lnTo>
                    <a:pt x="530554" y="173639"/>
                  </a:lnTo>
                  <a:lnTo>
                    <a:pt x="510299" y="132091"/>
                  </a:lnTo>
                  <a:lnTo>
                    <a:pt x="483281" y="94868"/>
                  </a:lnTo>
                  <a:lnTo>
                    <a:pt x="450275" y="62724"/>
                  </a:lnTo>
                  <a:lnTo>
                    <a:pt x="412055" y="36412"/>
                  </a:lnTo>
                  <a:lnTo>
                    <a:pt x="369393" y="16685"/>
                  </a:lnTo>
                  <a:lnTo>
                    <a:pt x="323062" y="4296"/>
                  </a:lnTo>
                  <a:lnTo>
                    <a:pt x="273837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7132637" y="3197225"/>
              <a:ext cx="548005" cy="533400"/>
            </a:xfrm>
            <a:custGeom>
              <a:avLst/>
              <a:gdLst/>
              <a:ahLst/>
              <a:cxnLst/>
              <a:rect l="l" t="t" r="r" b="b"/>
              <a:pathLst>
                <a:path w="548004" h="533400">
                  <a:moveTo>
                    <a:pt x="0" y="266700"/>
                  </a:moveTo>
                  <a:lnTo>
                    <a:pt x="4412" y="218760"/>
                  </a:lnTo>
                  <a:lnTo>
                    <a:pt x="17132" y="173639"/>
                  </a:lnTo>
                  <a:lnTo>
                    <a:pt x="37387" y="132091"/>
                  </a:lnTo>
                  <a:lnTo>
                    <a:pt x="64404" y="94868"/>
                  </a:lnTo>
                  <a:lnTo>
                    <a:pt x="97409" y="62724"/>
                  </a:lnTo>
                  <a:lnTo>
                    <a:pt x="135628" y="36412"/>
                  </a:lnTo>
                  <a:lnTo>
                    <a:pt x="178288" y="16685"/>
                  </a:lnTo>
                  <a:lnTo>
                    <a:pt x="224615" y="4296"/>
                  </a:lnTo>
                  <a:lnTo>
                    <a:pt x="273837" y="0"/>
                  </a:lnTo>
                  <a:lnTo>
                    <a:pt x="323062" y="4296"/>
                  </a:lnTo>
                  <a:lnTo>
                    <a:pt x="369393" y="16685"/>
                  </a:lnTo>
                  <a:lnTo>
                    <a:pt x="412055" y="36412"/>
                  </a:lnTo>
                  <a:lnTo>
                    <a:pt x="450275" y="62724"/>
                  </a:lnTo>
                  <a:lnTo>
                    <a:pt x="483281" y="94868"/>
                  </a:lnTo>
                  <a:lnTo>
                    <a:pt x="510299" y="132091"/>
                  </a:lnTo>
                  <a:lnTo>
                    <a:pt x="530554" y="173639"/>
                  </a:lnTo>
                  <a:lnTo>
                    <a:pt x="543275" y="218760"/>
                  </a:lnTo>
                  <a:lnTo>
                    <a:pt x="547687" y="266700"/>
                  </a:lnTo>
                  <a:lnTo>
                    <a:pt x="543275" y="314639"/>
                  </a:lnTo>
                  <a:lnTo>
                    <a:pt x="530554" y="359760"/>
                  </a:lnTo>
                  <a:lnTo>
                    <a:pt x="510299" y="401308"/>
                  </a:lnTo>
                  <a:lnTo>
                    <a:pt x="483281" y="438531"/>
                  </a:lnTo>
                  <a:lnTo>
                    <a:pt x="450275" y="470675"/>
                  </a:lnTo>
                  <a:lnTo>
                    <a:pt x="412055" y="496987"/>
                  </a:lnTo>
                  <a:lnTo>
                    <a:pt x="369393" y="516714"/>
                  </a:lnTo>
                  <a:lnTo>
                    <a:pt x="323062" y="529103"/>
                  </a:lnTo>
                  <a:lnTo>
                    <a:pt x="273837" y="533400"/>
                  </a:lnTo>
                  <a:lnTo>
                    <a:pt x="224615" y="529103"/>
                  </a:lnTo>
                  <a:lnTo>
                    <a:pt x="178288" y="516714"/>
                  </a:lnTo>
                  <a:lnTo>
                    <a:pt x="135628" y="496987"/>
                  </a:lnTo>
                  <a:lnTo>
                    <a:pt x="97409" y="470675"/>
                  </a:lnTo>
                  <a:lnTo>
                    <a:pt x="64404" y="438531"/>
                  </a:lnTo>
                  <a:lnTo>
                    <a:pt x="37387" y="401308"/>
                  </a:lnTo>
                  <a:lnTo>
                    <a:pt x="17132" y="359760"/>
                  </a:lnTo>
                  <a:lnTo>
                    <a:pt x="4412" y="314639"/>
                  </a:lnTo>
                  <a:lnTo>
                    <a:pt x="0" y="2667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8" name="object 118"/>
          <p:cNvSpPr txBox="1"/>
          <p:nvPr/>
        </p:nvSpPr>
        <p:spPr>
          <a:xfrm>
            <a:off x="7203782" y="3257677"/>
            <a:ext cx="406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7,4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19" name="object 119"/>
          <p:cNvGrpSpPr/>
          <p:nvPr/>
        </p:nvGrpSpPr>
        <p:grpSpPr>
          <a:xfrm>
            <a:off x="6583680" y="4106862"/>
            <a:ext cx="824865" cy="620395"/>
            <a:chOff x="6583680" y="4106862"/>
            <a:chExt cx="824865" cy="620395"/>
          </a:xfrm>
        </p:grpSpPr>
        <p:sp>
          <p:nvSpPr>
            <p:cNvPr id="120" name="object 120"/>
            <p:cNvSpPr/>
            <p:nvPr/>
          </p:nvSpPr>
          <p:spPr>
            <a:xfrm>
              <a:off x="6678168" y="4182618"/>
              <a:ext cx="558546" cy="544068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6942607" y="4179569"/>
              <a:ext cx="465556" cy="458724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6583680" y="4179569"/>
              <a:ext cx="235851" cy="45872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6607175" y="4111625"/>
              <a:ext cx="548005" cy="533400"/>
            </a:xfrm>
            <a:custGeom>
              <a:avLst/>
              <a:gdLst/>
              <a:ahLst/>
              <a:cxnLst/>
              <a:rect l="l" t="t" r="r" b="b"/>
              <a:pathLst>
                <a:path w="548004" h="533400">
                  <a:moveTo>
                    <a:pt x="273837" y="0"/>
                  </a:moveTo>
                  <a:lnTo>
                    <a:pt x="224615" y="4296"/>
                  </a:lnTo>
                  <a:lnTo>
                    <a:pt x="178288" y="16685"/>
                  </a:lnTo>
                  <a:lnTo>
                    <a:pt x="135628" y="36412"/>
                  </a:lnTo>
                  <a:lnTo>
                    <a:pt x="97409" y="62724"/>
                  </a:lnTo>
                  <a:lnTo>
                    <a:pt x="64404" y="94868"/>
                  </a:lnTo>
                  <a:lnTo>
                    <a:pt x="37387" y="132091"/>
                  </a:lnTo>
                  <a:lnTo>
                    <a:pt x="17132" y="173639"/>
                  </a:lnTo>
                  <a:lnTo>
                    <a:pt x="4412" y="218760"/>
                  </a:lnTo>
                  <a:lnTo>
                    <a:pt x="0" y="266700"/>
                  </a:lnTo>
                  <a:lnTo>
                    <a:pt x="4412" y="314639"/>
                  </a:lnTo>
                  <a:lnTo>
                    <a:pt x="17132" y="359760"/>
                  </a:lnTo>
                  <a:lnTo>
                    <a:pt x="37387" y="401308"/>
                  </a:lnTo>
                  <a:lnTo>
                    <a:pt x="64404" y="438531"/>
                  </a:lnTo>
                  <a:lnTo>
                    <a:pt x="97409" y="470675"/>
                  </a:lnTo>
                  <a:lnTo>
                    <a:pt x="135628" y="496987"/>
                  </a:lnTo>
                  <a:lnTo>
                    <a:pt x="178288" y="516714"/>
                  </a:lnTo>
                  <a:lnTo>
                    <a:pt x="224615" y="529103"/>
                  </a:lnTo>
                  <a:lnTo>
                    <a:pt x="273837" y="533400"/>
                  </a:lnTo>
                  <a:lnTo>
                    <a:pt x="323062" y="529103"/>
                  </a:lnTo>
                  <a:lnTo>
                    <a:pt x="369393" y="516714"/>
                  </a:lnTo>
                  <a:lnTo>
                    <a:pt x="412055" y="496987"/>
                  </a:lnTo>
                  <a:lnTo>
                    <a:pt x="450275" y="470675"/>
                  </a:lnTo>
                  <a:lnTo>
                    <a:pt x="483281" y="438531"/>
                  </a:lnTo>
                  <a:lnTo>
                    <a:pt x="510299" y="401308"/>
                  </a:lnTo>
                  <a:lnTo>
                    <a:pt x="530554" y="359760"/>
                  </a:lnTo>
                  <a:lnTo>
                    <a:pt x="543275" y="314639"/>
                  </a:lnTo>
                  <a:lnTo>
                    <a:pt x="547687" y="266700"/>
                  </a:lnTo>
                  <a:lnTo>
                    <a:pt x="543275" y="218760"/>
                  </a:lnTo>
                  <a:lnTo>
                    <a:pt x="530554" y="173639"/>
                  </a:lnTo>
                  <a:lnTo>
                    <a:pt x="510299" y="132091"/>
                  </a:lnTo>
                  <a:lnTo>
                    <a:pt x="483281" y="94868"/>
                  </a:lnTo>
                  <a:lnTo>
                    <a:pt x="450275" y="62724"/>
                  </a:lnTo>
                  <a:lnTo>
                    <a:pt x="412055" y="36412"/>
                  </a:lnTo>
                  <a:lnTo>
                    <a:pt x="369393" y="16685"/>
                  </a:lnTo>
                  <a:lnTo>
                    <a:pt x="323062" y="4296"/>
                  </a:lnTo>
                  <a:lnTo>
                    <a:pt x="273837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6607175" y="4111625"/>
              <a:ext cx="548005" cy="533400"/>
            </a:xfrm>
            <a:custGeom>
              <a:avLst/>
              <a:gdLst/>
              <a:ahLst/>
              <a:cxnLst/>
              <a:rect l="l" t="t" r="r" b="b"/>
              <a:pathLst>
                <a:path w="548004" h="533400">
                  <a:moveTo>
                    <a:pt x="0" y="266700"/>
                  </a:moveTo>
                  <a:lnTo>
                    <a:pt x="4412" y="218760"/>
                  </a:lnTo>
                  <a:lnTo>
                    <a:pt x="17132" y="173639"/>
                  </a:lnTo>
                  <a:lnTo>
                    <a:pt x="37387" y="132091"/>
                  </a:lnTo>
                  <a:lnTo>
                    <a:pt x="64404" y="94868"/>
                  </a:lnTo>
                  <a:lnTo>
                    <a:pt x="97409" y="62724"/>
                  </a:lnTo>
                  <a:lnTo>
                    <a:pt x="135628" y="36412"/>
                  </a:lnTo>
                  <a:lnTo>
                    <a:pt x="178288" y="16685"/>
                  </a:lnTo>
                  <a:lnTo>
                    <a:pt x="224615" y="4296"/>
                  </a:lnTo>
                  <a:lnTo>
                    <a:pt x="273837" y="0"/>
                  </a:lnTo>
                  <a:lnTo>
                    <a:pt x="323062" y="4296"/>
                  </a:lnTo>
                  <a:lnTo>
                    <a:pt x="369393" y="16685"/>
                  </a:lnTo>
                  <a:lnTo>
                    <a:pt x="412055" y="36412"/>
                  </a:lnTo>
                  <a:lnTo>
                    <a:pt x="450275" y="62724"/>
                  </a:lnTo>
                  <a:lnTo>
                    <a:pt x="483281" y="94868"/>
                  </a:lnTo>
                  <a:lnTo>
                    <a:pt x="510299" y="132091"/>
                  </a:lnTo>
                  <a:lnTo>
                    <a:pt x="530554" y="173639"/>
                  </a:lnTo>
                  <a:lnTo>
                    <a:pt x="543275" y="218760"/>
                  </a:lnTo>
                  <a:lnTo>
                    <a:pt x="547687" y="266700"/>
                  </a:lnTo>
                  <a:lnTo>
                    <a:pt x="543275" y="314639"/>
                  </a:lnTo>
                  <a:lnTo>
                    <a:pt x="530554" y="359760"/>
                  </a:lnTo>
                  <a:lnTo>
                    <a:pt x="510299" y="401308"/>
                  </a:lnTo>
                  <a:lnTo>
                    <a:pt x="483281" y="438531"/>
                  </a:lnTo>
                  <a:lnTo>
                    <a:pt x="450275" y="470675"/>
                  </a:lnTo>
                  <a:lnTo>
                    <a:pt x="412055" y="496987"/>
                  </a:lnTo>
                  <a:lnTo>
                    <a:pt x="369393" y="516714"/>
                  </a:lnTo>
                  <a:lnTo>
                    <a:pt x="323062" y="529103"/>
                  </a:lnTo>
                  <a:lnTo>
                    <a:pt x="273837" y="533400"/>
                  </a:lnTo>
                  <a:lnTo>
                    <a:pt x="224615" y="529103"/>
                  </a:lnTo>
                  <a:lnTo>
                    <a:pt x="178288" y="516714"/>
                  </a:lnTo>
                  <a:lnTo>
                    <a:pt x="135628" y="496987"/>
                  </a:lnTo>
                  <a:lnTo>
                    <a:pt x="97409" y="470675"/>
                  </a:lnTo>
                  <a:lnTo>
                    <a:pt x="64404" y="438531"/>
                  </a:lnTo>
                  <a:lnTo>
                    <a:pt x="37387" y="401308"/>
                  </a:lnTo>
                  <a:lnTo>
                    <a:pt x="17132" y="359760"/>
                  </a:lnTo>
                  <a:lnTo>
                    <a:pt x="4412" y="314639"/>
                  </a:lnTo>
                  <a:lnTo>
                    <a:pt x="0" y="2667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5" name="object 125"/>
          <p:cNvSpPr txBox="1"/>
          <p:nvPr/>
        </p:nvSpPr>
        <p:spPr>
          <a:xfrm>
            <a:off x="6678320" y="4172077"/>
            <a:ext cx="406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6,4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26" name="object 126"/>
          <p:cNvGrpSpPr/>
          <p:nvPr/>
        </p:nvGrpSpPr>
        <p:grpSpPr>
          <a:xfrm>
            <a:off x="7633716" y="4106862"/>
            <a:ext cx="824865" cy="620395"/>
            <a:chOff x="7633716" y="4106862"/>
            <a:chExt cx="824865" cy="620395"/>
          </a:xfrm>
        </p:grpSpPr>
        <p:sp>
          <p:nvSpPr>
            <p:cNvPr id="127" name="object 127"/>
            <p:cNvSpPr/>
            <p:nvPr/>
          </p:nvSpPr>
          <p:spPr>
            <a:xfrm>
              <a:off x="7727442" y="4182618"/>
              <a:ext cx="560069" cy="544068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7992821" y="4179569"/>
              <a:ext cx="465378" cy="458724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7633716" y="4179569"/>
              <a:ext cx="235775" cy="45872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7656512" y="4111625"/>
              <a:ext cx="549275" cy="533400"/>
            </a:xfrm>
            <a:custGeom>
              <a:avLst/>
              <a:gdLst/>
              <a:ahLst/>
              <a:cxnLst/>
              <a:rect l="l" t="t" r="r" b="b"/>
              <a:pathLst>
                <a:path w="549275" h="533400">
                  <a:moveTo>
                    <a:pt x="274637" y="0"/>
                  </a:moveTo>
                  <a:lnTo>
                    <a:pt x="225271" y="4296"/>
                  </a:lnTo>
                  <a:lnTo>
                    <a:pt x="178808" y="16685"/>
                  </a:lnTo>
                  <a:lnTo>
                    <a:pt x="136023" y="36412"/>
                  </a:lnTo>
                  <a:lnTo>
                    <a:pt x="97692" y="62724"/>
                  </a:lnTo>
                  <a:lnTo>
                    <a:pt x="64591" y="94868"/>
                  </a:lnTo>
                  <a:lnTo>
                    <a:pt x="37496" y="132091"/>
                  </a:lnTo>
                  <a:lnTo>
                    <a:pt x="17182" y="173639"/>
                  </a:lnTo>
                  <a:lnTo>
                    <a:pt x="4424" y="218760"/>
                  </a:lnTo>
                  <a:lnTo>
                    <a:pt x="0" y="266700"/>
                  </a:lnTo>
                  <a:lnTo>
                    <a:pt x="4424" y="314639"/>
                  </a:lnTo>
                  <a:lnTo>
                    <a:pt x="17182" y="359760"/>
                  </a:lnTo>
                  <a:lnTo>
                    <a:pt x="37496" y="401308"/>
                  </a:lnTo>
                  <a:lnTo>
                    <a:pt x="64591" y="438531"/>
                  </a:lnTo>
                  <a:lnTo>
                    <a:pt x="97692" y="470675"/>
                  </a:lnTo>
                  <a:lnTo>
                    <a:pt x="136023" y="496987"/>
                  </a:lnTo>
                  <a:lnTo>
                    <a:pt x="178808" y="516714"/>
                  </a:lnTo>
                  <a:lnTo>
                    <a:pt x="225271" y="529103"/>
                  </a:lnTo>
                  <a:lnTo>
                    <a:pt x="274637" y="533400"/>
                  </a:lnTo>
                  <a:lnTo>
                    <a:pt x="324003" y="529103"/>
                  </a:lnTo>
                  <a:lnTo>
                    <a:pt x="370466" y="516714"/>
                  </a:lnTo>
                  <a:lnTo>
                    <a:pt x="413251" y="496987"/>
                  </a:lnTo>
                  <a:lnTo>
                    <a:pt x="451582" y="470675"/>
                  </a:lnTo>
                  <a:lnTo>
                    <a:pt x="484683" y="438531"/>
                  </a:lnTo>
                  <a:lnTo>
                    <a:pt x="511778" y="401308"/>
                  </a:lnTo>
                  <a:lnTo>
                    <a:pt x="532092" y="359760"/>
                  </a:lnTo>
                  <a:lnTo>
                    <a:pt x="544850" y="314639"/>
                  </a:lnTo>
                  <a:lnTo>
                    <a:pt x="549275" y="266700"/>
                  </a:lnTo>
                  <a:lnTo>
                    <a:pt x="544850" y="218760"/>
                  </a:lnTo>
                  <a:lnTo>
                    <a:pt x="532092" y="173639"/>
                  </a:lnTo>
                  <a:lnTo>
                    <a:pt x="511778" y="132091"/>
                  </a:lnTo>
                  <a:lnTo>
                    <a:pt x="484683" y="94868"/>
                  </a:lnTo>
                  <a:lnTo>
                    <a:pt x="451582" y="62724"/>
                  </a:lnTo>
                  <a:lnTo>
                    <a:pt x="413251" y="36412"/>
                  </a:lnTo>
                  <a:lnTo>
                    <a:pt x="370466" y="16685"/>
                  </a:lnTo>
                  <a:lnTo>
                    <a:pt x="324003" y="4296"/>
                  </a:lnTo>
                  <a:lnTo>
                    <a:pt x="274637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7656512" y="4111625"/>
              <a:ext cx="549275" cy="533400"/>
            </a:xfrm>
            <a:custGeom>
              <a:avLst/>
              <a:gdLst/>
              <a:ahLst/>
              <a:cxnLst/>
              <a:rect l="l" t="t" r="r" b="b"/>
              <a:pathLst>
                <a:path w="549275" h="533400">
                  <a:moveTo>
                    <a:pt x="0" y="266700"/>
                  </a:moveTo>
                  <a:lnTo>
                    <a:pt x="4424" y="218760"/>
                  </a:lnTo>
                  <a:lnTo>
                    <a:pt x="17182" y="173639"/>
                  </a:lnTo>
                  <a:lnTo>
                    <a:pt x="37496" y="132091"/>
                  </a:lnTo>
                  <a:lnTo>
                    <a:pt x="64591" y="94868"/>
                  </a:lnTo>
                  <a:lnTo>
                    <a:pt x="97692" y="62724"/>
                  </a:lnTo>
                  <a:lnTo>
                    <a:pt x="136023" y="36412"/>
                  </a:lnTo>
                  <a:lnTo>
                    <a:pt x="178808" y="16685"/>
                  </a:lnTo>
                  <a:lnTo>
                    <a:pt x="225271" y="4296"/>
                  </a:lnTo>
                  <a:lnTo>
                    <a:pt x="274637" y="0"/>
                  </a:lnTo>
                  <a:lnTo>
                    <a:pt x="324003" y="4296"/>
                  </a:lnTo>
                  <a:lnTo>
                    <a:pt x="370466" y="16685"/>
                  </a:lnTo>
                  <a:lnTo>
                    <a:pt x="413251" y="36412"/>
                  </a:lnTo>
                  <a:lnTo>
                    <a:pt x="451582" y="62724"/>
                  </a:lnTo>
                  <a:lnTo>
                    <a:pt x="484683" y="94868"/>
                  </a:lnTo>
                  <a:lnTo>
                    <a:pt x="511778" y="132091"/>
                  </a:lnTo>
                  <a:lnTo>
                    <a:pt x="532092" y="173639"/>
                  </a:lnTo>
                  <a:lnTo>
                    <a:pt x="544850" y="218760"/>
                  </a:lnTo>
                  <a:lnTo>
                    <a:pt x="549275" y="266700"/>
                  </a:lnTo>
                  <a:lnTo>
                    <a:pt x="544850" y="314639"/>
                  </a:lnTo>
                  <a:lnTo>
                    <a:pt x="532092" y="359760"/>
                  </a:lnTo>
                  <a:lnTo>
                    <a:pt x="511778" y="401308"/>
                  </a:lnTo>
                  <a:lnTo>
                    <a:pt x="484683" y="438531"/>
                  </a:lnTo>
                  <a:lnTo>
                    <a:pt x="451582" y="470675"/>
                  </a:lnTo>
                  <a:lnTo>
                    <a:pt x="413251" y="496987"/>
                  </a:lnTo>
                  <a:lnTo>
                    <a:pt x="370466" y="516714"/>
                  </a:lnTo>
                  <a:lnTo>
                    <a:pt x="324003" y="529103"/>
                  </a:lnTo>
                  <a:lnTo>
                    <a:pt x="274637" y="533400"/>
                  </a:lnTo>
                  <a:lnTo>
                    <a:pt x="225271" y="529103"/>
                  </a:lnTo>
                  <a:lnTo>
                    <a:pt x="178808" y="516714"/>
                  </a:lnTo>
                  <a:lnTo>
                    <a:pt x="136023" y="496987"/>
                  </a:lnTo>
                  <a:lnTo>
                    <a:pt x="97692" y="470675"/>
                  </a:lnTo>
                  <a:lnTo>
                    <a:pt x="64591" y="438531"/>
                  </a:lnTo>
                  <a:lnTo>
                    <a:pt x="37496" y="401308"/>
                  </a:lnTo>
                  <a:lnTo>
                    <a:pt x="17182" y="359760"/>
                  </a:lnTo>
                  <a:lnTo>
                    <a:pt x="4424" y="314639"/>
                  </a:lnTo>
                  <a:lnTo>
                    <a:pt x="0" y="2667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2" name="object 132"/>
          <p:cNvSpPr txBox="1"/>
          <p:nvPr/>
        </p:nvSpPr>
        <p:spPr>
          <a:xfrm>
            <a:off x="7728267" y="4172077"/>
            <a:ext cx="406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7,3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33" name="object 133"/>
          <p:cNvGrpSpPr/>
          <p:nvPr/>
        </p:nvGrpSpPr>
        <p:grpSpPr>
          <a:xfrm>
            <a:off x="6513512" y="3638550"/>
            <a:ext cx="1773555" cy="1325880"/>
            <a:chOff x="6513512" y="3638550"/>
            <a:chExt cx="1773555" cy="1325880"/>
          </a:xfrm>
        </p:grpSpPr>
        <p:sp>
          <p:nvSpPr>
            <p:cNvPr id="134" name="object 134"/>
            <p:cNvSpPr/>
            <p:nvPr/>
          </p:nvSpPr>
          <p:spPr>
            <a:xfrm>
              <a:off x="6881812" y="3652837"/>
              <a:ext cx="332105" cy="459105"/>
            </a:xfrm>
            <a:custGeom>
              <a:avLst/>
              <a:gdLst/>
              <a:ahLst/>
              <a:cxnLst/>
              <a:rect l="l" t="t" r="r" b="b"/>
              <a:pathLst>
                <a:path w="332104" h="459104">
                  <a:moveTo>
                    <a:pt x="331787" y="0"/>
                  </a:moveTo>
                  <a:lnTo>
                    <a:pt x="0" y="458787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7599362" y="3652837"/>
              <a:ext cx="332105" cy="459105"/>
            </a:xfrm>
            <a:custGeom>
              <a:avLst/>
              <a:gdLst/>
              <a:ahLst/>
              <a:cxnLst/>
              <a:rect l="l" t="t" r="r" b="b"/>
              <a:pathLst>
                <a:path w="332104" h="459104">
                  <a:moveTo>
                    <a:pt x="0" y="0"/>
                  </a:moveTo>
                  <a:lnTo>
                    <a:pt x="331787" y="458787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6527800" y="4567237"/>
              <a:ext cx="160655" cy="382905"/>
            </a:xfrm>
            <a:custGeom>
              <a:avLst/>
              <a:gdLst/>
              <a:ahLst/>
              <a:cxnLst/>
              <a:rect l="l" t="t" r="r" b="b"/>
              <a:pathLst>
                <a:path w="160654" h="382904">
                  <a:moveTo>
                    <a:pt x="160337" y="0"/>
                  </a:moveTo>
                  <a:lnTo>
                    <a:pt x="0" y="382587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7073900" y="4567237"/>
              <a:ext cx="160655" cy="382905"/>
            </a:xfrm>
            <a:custGeom>
              <a:avLst/>
              <a:gdLst/>
              <a:ahLst/>
              <a:cxnLst/>
              <a:rect l="l" t="t" r="r" b="b"/>
              <a:pathLst>
                <a:path w="160654" h="382904">
                  <a:moveTo>
                    <a:pt x="0" y="0"/>
                  </a:moveTo>
                  <a:lnTo>
                    <a:pt x="160337" y="382587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7588250" y="4567237"/>
              <a:ext cx="149225" cy="382905"/>
            </a:xfrm>
            <a:custGeom>
              <a:avLst/>
              <a:gdLst/>
              <a:ahLst/>
              <a:cxnLst/>
              <a:rect l="l" t="t" r="r" b="b"/>
              <a:pathLst>
                <a:path w="149225" h="382904">
                  <a:moveTo>
                    <a:pt x="149225" y="0"/>
                  </a:moveTo>
                  <a:lnTo>
                    <a:pt x="0" y="382587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8124825" y="4567237"/>
              <a:ext cx="147955" cy="382905"/>
            </a:xfrm>
            <a:custGeom>
              <a:avLst/>
              <a:gdLst/>
              <a:ahLst/>
              <a:cxnLst/>
              <a:rect l="l" t="t" r="r" b="b"/>
              <a:pathLst>
                <a:path w="147954" h="382904">
                  <a:moveTo>
                    <a:pt x="0" y="0"/>
                  </a:moveTo>
                  <a:lnTo>
                    <a:pt x="147637" y="382587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0" name="object 140"/>
          <p:cNvSpPr txBox="1"/>
          <p:nvPr/>
        </p:nvSpPr>
        <p:spPr>
          <a:xfrm>
            <a:off x="764540" y="6523256"/>
            <a:ext cx="1354455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spc="-5" dirty="0">
                <a:latin typeface="Times New Roman"/>
                <a:cs typeface="Times New Roman"/>
              </a:rPr>
              <a:t>November 7,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2005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42" name="object 142"/>
          <p:cNvSpPr txBox="1"/>
          <p:nvPr/>
        </p:nvSpPr>
        <p:spPr>
          <a:xfrm>
            <a:off x="7843653" y="6523256"/>
            <a:ext cx="560070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spc="-5" dirty="0">
                <a:latin typeface="Times New Roman"/>
                <a:cs typeface="Times New Roman"/>
              </a:rPr>
              <a:t>L15.20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43" name="Slide Number Placeholder 14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46B8EC2-79DC-4D91-A125-9987AE897EFA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795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6539" y="289813"/>
            <a:ext cx="351472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Recursion</a:t>
            </a:r>
            <a:r>
              <a:rPr spc="-70" dirty="0"/>
              <a:t> </a:t>
            </a:r>
            <a:r>
              <a:rPr spc="-5" dirty="0"/>
              <a:t>tree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4840" y="5404484"/>
            <a:ext cx="787273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latin typeface="Times New Roman"/>
                <a:cs typeface="Times New Roman"/>
              </a:rPr>
              <a:t>Height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=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m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+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n </a:t>
            </a:r>
            <a:r>
              <a:rPr sz="3200" spc="-5" dirty="0">
                <a:latin typeface="Symbol"/>
                <a:cs typeface="Symbol"/>
              </a:rPr>
              <a:t></a:t>
            </a:r>
            <a:r>
              <a:rPr sz="3200" spc="-5" dirty="0">
                <a:latin typeface="Times New Roman"/>
                <a:cs typeface="Times New Roman"/>
              </a:rPr>
              <a:t> work potentially</a:t>
            </a:r>
            <a:r>
              <a:rPr sz="3200" spc="2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exponential.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7233" y="1314594"/>
            <a:ext cx="210883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m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= 7,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n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3200" spc="-7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6: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959352" y="1363662"/>
            <a:ext cx="824865" cy="620395"/>
            <a:chOff x="3959352" y="1363662"/>
            <a:chExt cx="824865" cy="620395"/>
          </a:xfrm>
        </p:grpSpPr>
        <p:sp>
          <p:nvSpPr>
            <p:cNvPr id="6" name="object 6"/>
            <p:cNvSpPr/>
            <p:nvPr/>
          </p:nvSpPr>
          <p:spPr>
            <a:xfrm>
              <a:off x="4053840" y="1439418"/>
              <a:ext cx="558546" cy="5440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317517" y="1436369"/>
              <a:ext cx="466318" cy="4587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959352" y="1436369"/>
              <a:ext cx="236689" cy="45872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983037" y="1368425"/>
              <a:ext cx="548005" cy="533400"/>
            </a:xfrm>
            <a:custGeom>
              <a:avLst/>
              <a:gdLst/>
              <a:ahLst/>
              <a:cxnLst/>
              <a:rect l="l" t="t" r="r" b="b"/>
              <a:pathLst>
                <a:path w="548004" h="533400">
                  <a:moveTo>
                    <a:pt x="273850" y="0"/>
                  </a:moveTo>
                  <a:lnTo>
                    <a:pt x="224624" y="4296"/>
                  </a:lnTo>
                  <a:lnTo>
                    <a:pt x="178294" y="16685"/>
                  </a:lnTo>
                  <a:lnTo>
                    <a:pt x="135632" y="36412"/>
                  </a:lnTo>
                  <a:lnTo>
                    <a:pt x="97411" y="62724"/>
                  </a:lnTo>
                  <a:lnTo>
                    <a:pt x="64405" y="94868"/>
                  </a:lnTo>
                  <a:lnTo>
                    <a:pt x="37388" y="132091"/>
                  </a:lnTo>
                  <a:lnTo>
                    <a:pt x="17132" y="173639"/>
                  </a:lnTo>
                  <a:lnTo>
                    <a:pt x="4412" y="218760"/>
                  </a:lnTo>
                  <a:lnTo>
                    <a:pt x="0" y="266700"/>
                  </a:lnTo>
                  <a:lnTo>
                    <a:pt x="4412" y="314639"/>
                  </a:lnTo>
                  <a:lnTo>
                    <a:pt x="17132" y="359760"/>
                  </a:lnTo>
                  <a:lnTo>
                    <a:pt x="37388" y="401308"/>
                  </a:lnTo>
                  <a:lnTo>
                    <a:pt x="64405" y="438531"/>
                  </a:lnTo>
                  <a:lnTo>
                    <a:pt x="97411" y="470675"/>
                  </a:lnTo>
                  <a:lnTo>
                    <a:pt x="135632" y="496987"/>
                  </a:lnTo>
                  <a:lnTo>
                    <a:pt x="178294" y="516714"/>
                  </a:lnTo>
                  <a:lnTo>
                    <a:pt x="224624" y="529103"/>
                  </a:lnTo>
                  <a:lnTo>
                    <a:pt x="273850" y="533400"/>
                  </a:lnTo>
                  <a:lnTo>
                    <a:pt x="323071" y="529103"/>
                  </a:lnTo>
                  <a:lnTo>
                    <a:pt x="369398" y="516714"/>
                  </a:lnTo>
                  <a:lnTo>
                    <a:pt x="412059" y="496987"/>
                  </a:lnTo>
                  <a:lnTo>
                    <a:pt x="450278" y="470675"/>
                  </a:lnTo>
                  <a:lnTo>
                    <a:pt x="483282" y="438531"/>
                  </a:lnTo>
                  <a:lnTo>
                    <a:pt x="510299" y="401308"/>
                  </a:lnTo>
                  <a:lnTo>
                    <a:pt x="530555" y="359760"/>
                  </a:lnTo>
                  <a:lnTo>
                    <a:pt x="543275" y="314639"/>
                  </a:lnTo>
                  <a:lnTo>
                    <a:pt x="547687" y="266700"/>
                  </a:lnTo>
                  <a:lnTo>
                    <a:pt x="543275" y="218760"/>
                  </a:lnTo>
                  <a:lnTo>
                    <a:pt x="530555" y="173639"/>
                  </a:lnTo>
                  <a:lnTo>
                    <a:pt x="510299" y="132091"/>
                  </a:lnTo>
                  <a:lnTo>
                    <a:pt x="483282" y="94868"/>
                  </a:lnTo>
                  <a:lnTo>
                    <a:pt x="450278" y="62724"/>
                  </a:lnTo>
                  <a:lnTo>
                    <a:pt x="412059" y="36412"/>
                  </a:lnTo>
                  <a:lnTo>
                    <a:pt x="369398" y="16685"/>
                  </a:lnTo>
                  <a:lnTo>
                    <a:pt x="323071" y="4296"/>
                  </a:lnTo>
                  <a:lnTo>
                    <a:pt x="273850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983037" y="1368425"/>
              <a:ext cx="548005" cy="533400"/>
            </a:xfrm>
            <a:custGeom>
              <a:avLst/>
              <a:gdLst/>
              <a:ahLst/>
              <a:cxnLst/>
              <a:rect l="l" t="t" r="r" b="b"/>
              <a:pathLst>
                <a:path w="548004" h="533400">
                  <a:moveTo>
                    <a:pt x="0" y="266700"/>
                  </a:moveTo>
                  <a:lnTo>
                    <a:pt x="4412" y="218760"/>
                  </a:lnTo>
                  <a:lnTo>
                    <a:pt x="17132" y="173639"/>
                  </a:lnTo>
                  <a:lnTo>
                    <a:pt x="37388" y="132091"/>
                  </a:lnTo>
                  <a:lnTo>
                    <a:pt x="64405" y="94868"/>
                  </a:lnTo>
                  <a:lnTo>
                    <a:pt x="97411" y="62724"/>
                  </a:lnTo>
                  <a:lnTo>
                    <a:pt x="135632" y="36412"/>
                  </a:lnTo>
                  <a:lnTo>
                    <a:pt x="178294" y="16685"/>
                  </a:lnTo>
                  <a:lnTo>
                    <a:pt x="224624" y="4296"/>
                  </a:lnTo>
                  <a:lnTo>
                    <a:pt x="273850" y="0"/>
                  </a:lnTo>
                  <a:lnTo>
                    <a:pt x="323071" y="4296"/>
                  </a:lnTo>
                  <a:lnTo>
                    <a:pt x="369398" y="16685"/>
                  </a:lnTo>
                  <a:lnTo>
                    <a:pt x="412059" y="36412"/>
                  </a:lnTo>
                  <a:lnTo>
                    <a:pt x="450278" y="62724"/>
                  </a:lnTo>
                  <a:lnTo>
                    <a:pt x="483282" y="94868"/>
                  </a:lnTo>
                  <a:lnTo>
                    <a:pt x="510299" y="132091"/>
                  </a:lnTo>
                  <a:lnTo>
                    <a:pt x="530555" y="173639"/>
                  </a:lnTo>
                  <a:lnTo>
                    <a:pt x="543275" y="218760"/>
                  </a:lnTo>
                  <a:lnTo>
                    <a:pt x="547687" y="266700"/>
                  </a:lnTo>
                  <a:lnTo>
                    <a:pt x="543275" y="314639"/>
                  </a:lnTo>
                  <a:lnTo>
                    <a:pt x="530555" y="359760"/>
                  </a:lnTo>
                  <a:lnTo>
                    <a:pt x="510299" y="401308"/>
                  </a:lnTo>
                  <a:lnTo>
                    <a:pt x="483282" y="438531"/>
                  </a:lnTo>
                  <a:lnTo>
                    <a:pt x="450278" y="470675"/>
                  </a:lnTo>
                  <a:lnTo>
                    <a:pt x="412059" y="496987"/>
                  </a:lnTo>
                  <a:lnTo>
                    <a:pt x="369398" y="516714"/>
                  </a:lnTo>
                  <a:lnTo>
                    <a:pt x="323071" y="529103"/>
                  </a:lnTo>
                  <a:lnTo>
                    <a:pt x="273850" y="533400"/>
                  </a:lnTo>
                  <a:lnTo>
                    <a:pt x="224624" y="529103"/>
                  </a:lnTo>
                  <a:lnTo>
                    <a:pt x="178294" y="516714"/>
                  </a:lnTo>
                  <a:lnTo>
                    <a:pt x="135632" y="496987"/>
                  </a:lnTo>
                  <a:lnTo>
                    <a:pt x="97411" y="470675"/>
                  </a:lnTo>
                  <a:lnTo>
                    <a:pt x="64405" y="438531"/>
                  </a:lnTo>
                  <a:lnTo>
                    <a:pt x="37388" y="401308"/>
                  </a:lnTo>
                  <a:lnTo>
                    <a:pt x="17132" y="359760"/>
                  </a:lnTo>
                  <a:lnTo>
                    <a:pt x="4412" y="314639"/>
                  </a:lnTo>
                  <a:lnTo>
                    <a:pt x="0" y="2667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4054182" y="1428877"/>
            <a:ext cx="406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7,6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858517" y="2278062"/>
            <a:ext cx="824865" cy="620395"/>
            <a:chOff x="1858517" y="2278062"/>
            <a:chExt cx="824865" cy="620395"/>
          </a:xfrm>
        </p:grpSpPr>
        <p:sp>
          <p:nvSpPr>
            <p:cNvPr id="13" name="object 13"/>
            <p:cNvSpPr/>
            <p:nvPr/>
          </p:nvSpPr>
          <p:spPr>
            <a:xfrm>
              <a:off x="1952243" y="2353818"/>
              <a:ext cx="560069" cy="5440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216213" y="2350769"/>
              <a:ext cx="466788" cy="45872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858517" y="2350769"/>
              <a:ext cx="236715" cy="45872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881187" y="2282825"/>
              <a:ext cx="549275" cy="533400"/>
            </a:xfrm>
            <a:custGeom>
              <a:avLst/>
              <a:gdLst/>
              <a:ahLst/>
              <a:cxnLst/>
              <a:rect l="l" t="t" r="r" b="b"/>
              <a:pathLst>
                <a:path w="549275" h="533400">
                  <a:moveTo>
                    <a:pt x="274637" y="0"/>
                  </a:moveTo>
                  <a:lnTo>
                    <a:pt x="225271" y="4296"/>
                  </a:lnTo>
                  <a:lnTo>
                    <a:pt x="178808" y="16685"/>
                  </a:lnTo>
                  <a:lnTo>
                    <a:pt x="136023" y="36412"/>
                  </a:lnTo>
                  <a:lnTo>
                    <a:pt x="97692" y="62724"/>
                  </a:lnTo>
                  <a:lnTo>
                    <a:pt x="64591" y="94868"/>
                  </a:lnTo>
                  <a:lnTo>
                    <a:pt x="37496" y="132091"/>
                  </a:lnTo>
                  <a:lnTo>
                    <a:pt x="17182" y="173639"/>
                  </a:lnTo>
                  <a:lnTo>
                    <a:pt x="4424" y="218760"/>
                  </a:lnTo>
                  <a:lnTo>
                    <a:pt x="0" y="266700"/>
                  </a:lnTo>
                  <a:lnTo>
                    <a:pt x="4424" y="314639"/>
                  </a:lnTo>
                  <a:lnTo>
                    <a:pt x="17182" y="359760"/>
                  </a:lnTo>
                  <a:lnTo>
                    <a:pt x="37496" y="401308"/>
                  </a:lnTo>
                  <a:lnTo>
                    <a:pt x="64591" y="438531"/>
                  </a:lnTo>
                  <a:lnTo>
                    <a:pt x="97692" y="470675"/>
                  </a:lnTo>
                  <a:lnTo>
                    <a:pt x="136023" y="496987"/>
                  </a:lnTo>
                  <a:lnTo>
                    <a:pt x="178808" y="516714"/>
                  </a:lnTo>
                  <a:lnTo>
                    <a:pt x="225271" y="529103"/>
                  </a:lnTo>
                  <a:lnTo>
                    <a:pt x="274637" y="533400"/>
                  </a:lnTo>
                  <a:lnTo>
                    <a:pt x="324003" y="529103"/>
                  </a:lnTo>
                  <a:lnTo>
                    <a:pt x="370466" y="516714"/>
                  </a:lnTo>
                  <a:lnTo>
                    <a:pt x="413251" y="496987"/>
                  </a:lnTo>
                  <a:lnTo>
                    <a:pt x="451582" y="470675"/>
                  </a:lnTo>
                  <a:lnTo>
                    <a:pt x="484683" y="438531"/>
                  </a:lnTo>
                  <a:lnTo>
                    <a:pt x="511778" y="401308"/>
                  </a:lnTo>
                  <a:lnTo>
                    <a:pt x="532092" y="359760"/>
                  </a:lnTo>
                  <a:lnTo>
                    <a:pt x="544850" y="314639"/>
                  </a:lnTo>
                  <a:lnTo>
                    <a:pt x="549275" y="266700"/>
                  </a:lnTo>
                  <a:lnTo>
                    <a:pt x="544850" y="218760"/>
                  </a:lnTo>
                  <a:lnTo>
                    <a:pt x="532092" y="173639"/>
                  </a:lnTo>
                  <a:lnTo>
                    <a:pt x="511778" y="132091"/>
                  </a:lnTo>
                  <a:lnTo>
                    <a:pt x="484683" y="94868"/>
                  </a:lnTo>
                  <a:lnTo>
                    <a:pt x="451582" y="62724"/>
                  </a:lnTo>
                  <a:lnTo>
                    <a:pt x="413251" y="36412"/>
                  </a:lnTo>
                  <a:lnTo>
                    <a:pt x="370466" y="16685"/>
                  </a:lnTo>
                  <a:lnTo>
                    <a:pt x="324003" y="4296"/>
                  </a:lnTo>
                  <a:lnTo>
                    <a:pt x="274637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881187" y="2282825"/>
              <a:ext cx="549275" cy="533400"/>
            </a:xfrm>
            <a:custGeom>
              <a:avLst/>
              <a:gdLst/>
              <a:ahLst/>
              <a:cxnLst/>
              <a:rect l="l" t="t" r="r" b="b"/>
              <a:pathLst>
                <a:path w="549275" h="533400">
                  <a:moveTo>
                    <a:pt x="0" y="266700"/>
                  </a:moveTo>
                  <a:lnTo>
                    <a:pt x="4424" y="218760"/>
                  </a:lnTo>
                  <a:lnTo>
                    <a:pt x="17182" y="173639"/>
                  </a:lnTo>
                  <a:lnTo>
                    <a:pt x="37496" y="132091"/>
                  </a:lnTo>
                  <a:lnTo>
                    <a:pt x="64591" y="94868"/>
                  </a:lnTo>
                  <a:lnTo>
                    <a:pt x="97692" y="62724"/>
                  </a:lnTo>
                  <a:lnTo>
                    <a:pt x="136023" y="36412"/>
                  </a:lnTo>
                  <a:lnTo>
                    <a:pt x="178808" y="16685"/>
                  </a:lnTo>
                  <a:lnTo>
                    <a:pt x="225271" y="4296"/>
                  </a:lnTo>
                  <a:lnTo>
                    <a:pt x="274637" y="0"/>
                  </a:lnTo>
                  <a:lnTo>
                    <a:pt x="324003" y="4296"/>
                  </a:lnTo>
                  <a:lnTo>
                    <a:pt x="370466" y="16685"/>
                  </a:lnTo>
                  <a:lnTo>
                    <a:pt x="413251" y="36412"/>
                  </a:lnTo>
                  <a:lnTo>
                    <a:pt x="451582" y="62724"/>
                  </a:lnTo>
                  <a:lnTo>
                    <a:pt x="484683" y="94868"/>
                  </a:lnTo>
                  <a:lnTo>
                    <a:pt x="511778" y="132091"/>
                  </a:lnTo>
                  <a:lnTo>
                    <a:pt x="532092" y="173639"/>
                  </a:lnTo>
                  <a:lnTo>
                    <a:pt x="544850" y="218760"/>
                  </a:lnTo>
                  <a:lnTo>
                    <a:pt x="549275" y="266700"/>
                  </a:lnTo>
                  <a:lnTo>
                    <a:pt x="544850" y="314639"/>
                  </a:lnTo>
                  <a:lnTo>
                    <a:pt x="532092" y="359760"/>
                  </a:lnTo>
                  <a:lnTo>
                    <a:pt x="511778" y="401308"/>
                  </a:lnTo>
                  <a:lnTo>
                    <a:pt x="484683" y="438531"/>
                  </a:lnTo>
                  <a:lnTo>
                    <a:pt x="451582" y="470675"/>
                  </a:lnTo>
                  <a:lnTo>
                    <a:pt x="413251" y="496987"/>
                  </a:lnTo>
                  <a:lnTo>
                    <a:pt x="370466" y="516714"/>
                  </a:lnTo>
                  <a:lnTo>
                    <a:pt x="324003" y="529103"/>
                  </a:lnTo>
                  <a:lnTo>
                    <a:pt x="274637" y="533400"/>
                  </a:lnTo>
                  <a:lnTo>
                    <a:pt x="225271" y="529103"/>
                  </a:lnTo>
                  <a:lnTo>
                    <a:pt x="178808" y="516714"/>
                  </a:lnTo>
                  <a:lnTo>
                    <a:pt x="136023" y="496987"/>
                  </a:lnTo>
                  <a:lnTo>
                    <a:pt x="97692" y="470675"/>
                  </a:lnTo>
                  <a:lnTo>
                    <a:pt x="64591" y="438531"/>
                  </a:lnTo>
                  <a:lnTo>
                    <a:pt x="37496" y="401308"/>
                  </a:lnTo>
                  <a:lnTo>
                    <a:pt x="17182" y="359760"/>
                  </a:lnTo>
                  <a:lnTo>
                    <a:pt x="4424" y="314639"/>
                  </a:lnTo>
                  <a:lnTo>
                    <a:pt x="0" y="2667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952942" y="2343277"/>
            <a:ext cx="406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6,6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090612" y="2278062"/>
            <a:ext cx="5793740" cy="933450"/>
            <a:chOff x="1090612" y="2278062"/>
            <a:chExt cx="5793740" cy="933450"/>
          </a:xfrm>
        </p:grpSpPr>
        <p:sp>
          <p:nvSpPr>
            <p:cNvPr id="20" name="object 20"/>
            <p:cNvSpPr/>
            <p:nvPr/>
          </p:nvSpPr>
          <p:spPr>
            <a:xfrm>
              <a:off x="1104900" y="2738437"/>
              <a:ext cx="857250" cy="459105"/>
            </a:xfrm>
            <a:custGeom>
              <a:avLst/>
              <a:gdLst/>
              <a:ahLst/>
              <a:cxnLst/>
              <a:rect l="l" t="t" r="r" b="b"/>
              <a:pathLst>
                <a:path w="857250" h="459105">
                  <a:moveTo>
                    <a:pt x="0" y="458787"/>
                  </a:moveTo>
                  <a:lnTo>
                    <a:pt x="85725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349500" y="2738437"/>
              <a:ext cx="857250" cy="459105"/>
            </a:xfrm>
            <a:custGeom>
              <a:avLst/>
              <a:gdLst/>
              <a:ahLst/>
              <a:cxnLst/>
              <a:rect l="l" t="t" r="r" b="b"/>
              <a:pathLst>
                <a:path w="857250" h="459105">
                  <a:moveTo>
                    <a:pt x="0" y="0"/>
                  </a:moveTo>
                  <a:lnTo>
                    <a:pt x="857250" y="458787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153911" y="2353818"/>
              <a:ext cx="558545" cy="54406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417538" y="2350769"/>
              <a:ext cx="466369" cy="45872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059423" y="2350769"/>
              <a:ext cx="237375" cy="45872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083300" y="2282825"/>
              <a:ext cx="548005" cy="533400"/>
            </a:xfrm>
            <a:custGeom>
              <a:avLst/>
              <a:gdLst/>
              <a:ahLst/>
              <a:cxnLst/>
              <a:rect l="l" t="t" r="r" b="b"/>
              <a:pathLst>
                <a:path w="548004" h="533400">
                  <a:moveTo>
                    <a:pt x="273850" y="0"/>
                  </a:moveTo>
                  <a:lnTo>
                    <a:pt x="224624" y="4296"/>
                  </a:lnTo>
                  <a:lnTo>
                    <a:pt x="178294" y="16685"/>
                  </a:lnTo>
                  <a:lnTo>
                    <a:pt x="135632" y="36412"/>
                  </a:lnTo>
                  <a:lnTo>
                    <a:pt x="97411" y="62724"/>
                  </a:lnTo>
                  <a:lnTo>
                    <a:pt x="64405" y="94868"/>
                  </a:lnTo>
                  <a:lnTo>
                    <a:pt x="37388" y="132091"/>
                  </a:lnTo>
                  <a:lnTo>
                    <a:pt x="17132" y="173639"/>
                  </a:lnTo>
                  <a:lnTo>
                    <a:pt x="4412" y="218760"/>
                  </a:lnTo>
                  <a:lnTo>
                    <a:pt x="0" y="266700"/>
                  </a:lnTo>
                  <a:lnTo>
                    <a:pt x="4412" y="314639"/>
                  </a:lnTo>
                  <a:lnTo>
                    <a:pt x="17132" y="359760"/>
                  </a:lnTo>
                  <a:lnTo>
                    <a:pt x="37388" y="401308"/>
                  </a:lnTo>
                  <a:lnTo>
                    <a:pt x="64405" y="438531"/>
                  </a:lnTo>
                  <a:lnTo>
                    <a:pt x="97411" y="470675"/>
                  </a:lnTo>
                  <a:lnTo>
                    <a:pt x="135632" y="496987"/>
                  </a:lnTo>
                  <a:lnTo>
                    <a:pt x="178294" y="516714"/>
                  </a:lnTo>
                  <a:lnTo>
                    <a:pt x="224624" y="529103"/>
                  </a:lnTo>
                  <a:lnTo>
                    <a:pt x="273850" y="533400"/>
                  </a:lnTo>
                  <a:lnTo>
                    <a:pt x="323071" y="529103"/>
                  </a:lnTo>
                  <a:lnTo>
                    <a:pt x="369398" y="516714"/>
                  </a:lnTo>
                  <a:lnTo>
                    <a:pt x="412059" y="496987"/>
                  </a:lnTo>
                  <a:lnTo>
                    <a:pt x="450278" y="470675"/>
                  </a:lnTo>
                  <a:lnTo>
                    <a:pt x="483282" y="438531"/>
                  </a:lnTo>
                  <a:lnTo>
                    <a:pt x="510299" y="401308"/>
                  </a:lnTo>
                  <a:lnTo>
                    <a:pt x="530555" y="359760"/>
                  </a:lnTo>
                  <a:lnTo>
                    <a:pt x="543275" y="314639"/>
                  </a:lnTo>
                  <a:lnTo>
                    <a:pt x="547687" y="266700"/>
                  </a:lnTo>
                  <a:lnTo>
                    <a:pt x="543275" y="218760"/>
                  </a:lnTo>
                  <a:lnTo>
                    <a:pt x="530555" y="173639"/>
                  </a:lnTo>
                  <a:lnTo>
                    <a:pt x="510299" y="132091"/>
                  </a:lnTo>
                  <a:lnTo>
                    <a:pt x="483282" y="94868"/>
                  </a:lnTo>
                  <a:lnTo>
                    <a:pt x="450278" y="62724"/>
                  </a:lnTo>
                  <a:lnTo>
                    <a:pt x="412059" y="36412"/>
                  </a:lnTo>
                  <a:lnTo>
                    <a:pt x="369398" y="16685"/>
                  </a:lnTo>
                  <a:lnTo>
                    <a:pt x="323071" y="4296"/>
                  </a:lnTo>
                  <a:lnTo>
                    <a:pt x="273850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083300" y="2282825"/>
              <a:ext cx="548005" cy="533400"/>
            </a:xfrm>
            <a:custGeom>
              <a:avLst/>
              <a:gdLst/>
              <a:ahLst/>
              <a:cxnLst/>
              <a:rect l="l" t="t" r="r" b="b"/>
              <a:pathLst>
                <a:path w="548004" h="533400">
                  <a:moveTo>
                    <a:pt x="0" y="266700"/>
                  </a:moveTo>
                  <a:lnTo>
                    <a:pt x="4412" y="218760"/>
                  </a:lnTo>
                  <a:lnTo>
                    <a:pt x="17132" y="173639"/>
                  </a:lnTo>
                  <a:lnTo>
                    <a:pt x="37388" y="132091"/>
                  </a:lnTo>
                  <a:lnTo>
                    <a:pt x="64405" y="94868"/>
                  </a:lnTo>
                  <a:lnTo>
                    <a:pt x="97411" y="62724"/>
                  </a:lnTo>
                  <a:lnTo>
                    <a:pt x="135632" y="36412"/>
                  </a:lnTo>
                  <a:lnTo>
                    <a:pt x="178294" y="16685"/>
                  </a:lnTo>
                  <a:lnTo>
                    <a:pt x="224624" y="4296"/>
                  </a:lnTo>
                  <a:lnTo>
                    <a:pt x="273850" y="0"/>
                  </a:lnTo>
                  <a:lnTo>
                    <a:pt x="323071" y="4296"/>
                  </a:lnTo>
                  <a:lnTo>
                    <a:pt x="369398" y="16685"/>
                  </a:lnTo>
                  <a:lnTo>
                    <a:pt x="412059" y="36412"/>
                  </a:lnTo>
                  <a:lnTo>
                    <a:pt x="450278" y="62724"/>
                  </a:lnTo>
                  <a:lnTo>
                    <a:pt x="483282" y="94868"/>
                  </a:lnTo>
                  <a:lnTo>
                    <a:pt x="510299" y="132091"/>
                  </a:lnTo>
                  <a:lnTo>
                    <a:pt x="530555" y="173639"/>
                  </a:lnTo>
                  <a:lnTo>
                    <a:pt x="543275" y="218760"/>
                  </a:lnTo>
                  <a:lnTo>
                    <a:pt x="547687" y="266700"/>
                  </a:lnTo>
                  <a:lnTo>
                    <a:pt x="543275" y="314639"/>
                  </a:lnTo>
                  <a:lnTo>
                    <a:pt x="530555" y="359760"/>
                  </a:lnTo>
                  <a:lnTo>
                    <a:pt x="510299" y="401308"/>
                  </a:lnTo>
                  <a:lnTo>
                    <a:pt x="483282" y="438531"/>
                  </a:lnTo>
                  <a:lnTo>
                    <a:pt x="450278" y="470675"/>
                  </a:lnTo>
                  <a:lnTo>
                    <a:pt x="412059" y="496987"/>
                  </a:lnTo>
                  <a:lnTo>
                    <a:pt x="369398" y="516714"/>
                  </a:lnTo>
                  <a:lnTo>
                    <a:pt x="323071" y="529103"/>
                  </a:lnTo>
                  <a:lnTo>
                    <a:pt x="273850" y="533400"/>
                  </a:lnTo>
                  <a:lnTo>
                    <a:pt x="224624" y="529103"/>
                  </a:lnTo>
                  <a:lnTo>
                    <a:pt x="178294" y="516714"/>
                  </a:lnTo>
                  <a:lnTo>
                    <a:pt x="135632" y="496987"/>
                  </a:lnTo>
                  <a:lnTo>
                    <a:pt x="97411" y="470675"/>
                  </a:lnTo>
                  <a:lnTo>
                    <a:pt x="64405" y="438531"/>
                  </a:lnTo>
                  <a:lnTo>
                    <a:pt x="37388" y="401308"/>
                  </a:lnTo>
                  <a:lnTo>
                    <a:pt x="17132" y="359760"/>
                  </a:lnTo>
                  <a:lnTo>
                    <a:pt x="4412" y="314639"/>
                  </a:lnTo>
                  <a:lnTo>
                    <a:pt x="0" y="2667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6154445" y="2343277"/>
            <a:ext cx="406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7,5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2141537" y="1809750"/>
            <a:ext cx="5280025" cy="2002789"/>
            <a:chOff x="2141537" y="1809750"/>
            <a:chExt cx="5280025" cy="2002789"/>
          </a:xfrm>
        </p:grpSpPr>
        <p:sp>
          <p:nvSpPr>
            <p:cNvPr id="29" name="object 29"/>
            <p:cNvSpPr/>
            <p:nvPr/>
          </p:nvSpPr>
          <p:spPr>
            <a:xfrm>
              <a:off x="2155825" y="1824037"/>
              <a:ext cx="1908175" cy="459105"/>
            </a:xfrm>
            <a:custGeom>
              <a:avLst/>
              <a:gdLst/>
              <a:ahLst/>
              <a:cxnLst/>
              <a:rect l="l" t="t" r="r" b="b"/>
              <a:pathLst>
                <a:path w="1908175" h="459105">
                  <a:moveTo>
                    <a:pt x="1908175" y="0"/>
                  </a:moveTo>
                  <a:lnTo>
                    <a:pt x="0" y="458787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307012" y="2738437"/>
              <a:ext cx="857250" cy="459105"/>
            </a:xfrm>
            <a:custGeom>
              <a:avLst/>
              <a:gdLst/>
              <a:ahLst/>
              <a:cxnLst/>
              <a:rect l="l" t="t" r="r" b="b"/>
              <a:pathLst>
                <a:path w="857250" h="459105">
                  <a:moveTo>
                    <a:pt x="857250" y="0"/>
                  </a:moveTo>
                  <a:lnTo>
                    <a:pt x="0" y="458787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550025" y="2738437"/>
              <a:ext cx="857250" cy="459105"/>
            </a:xfrm>
            <a:custGeom>
              <a:avLst/>
              <a:gdLst/>
              <a:ahLst/>
              <a:cxnLst/>
              <a:rect l="l" t="t" r="r" b="b"/>
              <a:pathLst>
                <a:path w="857250" h="459105">
                  <a:moveTo>
                    <a:pt x="0" y="0"/>
                  </a:moveTo>
                  <a:lnTo>
                    <a:pt x="857250" y="458787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449762" y="1824037"/>
              <a:ext cx="1908175" cy="459105"/>
            </a:xfrm>
            <a:custGeom>
              <a:avLst/>
              <a:gdLst/>
              <a:ahLst/>
              <a:cxnLst/>
              <a:rect l="l" t="t" r="r" b="b"/>
              <a:pathLst>
                <a:path w="1908175" h="459105">
                  <a:moveTo>
                    <a:pt x="0" y="0"/>
                  </a:moveTo>
                  <a:lnTo>
                    <a:pt x="1908175" y="458787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003041" y="3268217"/>
              <a:ext cx="558545" cy="544067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268065" y="3265169"/>
              <a:ext cx="464972" cy="458723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908554" y="3265169"/>
              <a:ext cx="235496" cy="45872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932112" y="3197225"/>
              <a:ext cx="548005" cy="533400"/>
            </a:xfrm>
            <a:custGeom>
              <a:avLst/>
              <a:gdLst/>
              <a:ahLst/>
              <a:cxnLst/>
              <a:rect l="l" t="t" r="r" b="b"/>
              <a:pathLst>
                <a:path w="548004" h="533400">
                  <a:moveTo>
                    <a:pt x="273850" y="0"/>
                  </a:moveTo>
                  <a:lnTo>
                    <a:pt x="224624" y="4296"/>
                  </a:lnTo>
                  <a:lnTo>
                    <a:pt x="178294" y="16685"/>
                  </a:lnTo>
                  <a:lnTo>
                    <a:pt x="135632" y="36412"/>
                  </a:lnTo>
                  <a:lnTo>
                    <a:pt x="97411" y="62724"/>
                  </a:lnTo>
                  <a:lnTo>
                    <a:pt x="64405" y="94868"/>
                  </a:lnTo>
                  <a:lnTo>
                    <a:pt x="37388" y="132091"/>
                  </a:lnTo>
                  <a:lnTo>
                    <a:pt x="17132" y="173639"/>
                  </a:lnTo>
                  <a:lnTo>
                    <a:pt x="4412" y="218760"/>
                  </a:lnTo>
                  <a:lnTo>
                    <a:pt x="0" y="266700"/>
                  </a:lnTo>
                  <a:lnTo>
                    <a:pt x="4412" y="314639"/>
                  </a:lnTo>
                  <a:lnTo>
                    <a:pt x="17132" y="359760"/>
                  </a:lnTo>
                  <a:lnTo>
                    <a:pt x="37388" y="401308"/>
                  </a:lnTo>
                  <a:lnTo>
                    <a:pt x="64405" y="438531"/>
                  </a:lnTo>
                  <a:lnTo>
                    <a:pt x="97411" y="470675"/>
                  </a:lnTo>
                  <a:lnTo>
                    <a:pt x="135632" y="496987"/>
                  </a:lnTo>
                  <a:lnTo>
                    <a:pt x="178294" y="516714"/>
                  </a:lnTo>
                  <a:lnTo>
                    <a:pt x="224624" y="529103"/>
                  </a:lnTo>
                  <a:lnTo>
                    <a:pt x="273850" y="533400"/>
                  </a:lnTo>
                  <a:lnTo>
                    <a:pt x="323071" y="529103"/>
                  </a:lnTo>
                  <a:lnTo>
                    <a:pt x="369398" y="516714"/>
                  </a:lnTo>
                  <a:lnTo>
                    <a:pt x="412059" y="496987"/>
                  </a:lnTo>
                  <a:lnTo>
                    <a:pt x="450278" y="470675"/>
                  </a:lnTo>
                  <a:lnTo>
                    <a:pt x="483282" y="438531"/>
                  </a:lnTo>
                  <a:lnTo>
                    <a:pt x="510299" y="401308"/>
                  </a:lnTo>
                  <a:lnTo>
                    <a:pt x="530555" y="359760"/>
                  </a:lnTo>
                  <a:lnTo>
                    <a:pt x="543275" y="314639"/>
                  </a:lnTo>
                  <a:lnTo>
                    <a:pt x="547687" y="266700"/>
                  </a:lnTo>
                  <a:lnTo>
                    <a:pt x="543275" y="218760"/>
                  </a:lnTo>
                  <a:lnTo>
                    <a:pt x="530555" y="173639"/>
                  </a:lnTo>
                  <a:lnTo>
                    <a:pt x="510299" y="132091"/>
                  </a:lnTo>
                  <a:lnTo>
                    <a:pt x="483282" y="94868"/>
                  </a:lnTo>
                  <a:lnTo>
                    <a:pt x="450278" y="62724"/>
                  </a:lnTo>
                  <a:lnTo>
                    <a:pt x="412059" y="36412"/>
                  </a:lnTo>
                  <a:lnTo>
                    <a:pt x="369398" y="16685"/>
                  </a:lnTo>
                  <a:lnTo>
                    <a:pt x="323071" y="4296"/>
                  </a:lnTo>
                  <a:lnTo>
                    <a:pt x="273850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932112" y="3197225"/>
              <a:ext cx="548005" cy="533400"/>
            </a:xfrm>
            <a:custGeom>
              <a:avLst/>
              <a:gdLst/>
              <a:ahLst/>
              <a:cxnLst/>
              <a:rect l="l" t="t" r="r" b="b"/>
              <a:pathLst>
                <a:path w="548004" h="533400">
                  <a:moveTo>
                    <a:pt x="0" y="266700"/>
                  </a:moveTo>
                  <a:lnTo>
                    <a:pt x="4412" y="218760"/>
                  </a:lnTo>
                  <a:lnTo>
                    <a:pt x="17132" y="173639"/>
                  </a:lnTo>
                  <a:lnTo>
                    <a:pt x="37388" y="132091"/>
                  </a:lnTo>
                  <a:lnTo>
                    <a:pt x="64405" y="94868"/>
                  </a:lnTo>
                  <a:lnTo>
                    <a:pt x="97411" y="62724"/>
                  </a:lnTo>
                  <a:lnTo>
                    <a:pt x="135632" y="36412"/>
                  </a:lnTo>
                  <a:lnTo>
                    <a:pt x="178294" y="16685"/>
                  </a:lnTo>
                  <a:lnTo>
                    <a:pt x="224624" y="4296"/>
                  </a:lnTo>
                  <a:lnTo>
                    <a:pt x="273850" y="0"/>
                  </a:lnTo>
                  <a:lnTo>
                    <a:pt x="323071" y="4296"/>
                  </a:lnTo>
                  <a:lnTo>
                    <a:pt x="369398" y="16685"/>
                  </a:lnTo>
                  <a:lnTo>
                    <a:pt x="412059" y="36412"/>
                  </a:lnTo>
                  <a:lnTo>
                    <a:pt x="450278" y="62724"/>
                  </a:lnTo>
                  <a:lnTo>
                    <a:pt x="483282" y="94868"/>
                  </a:lnTo>
                  <a:lnTo>
                    <a:pt x="510299" y="132091"/>
                  </a:lnTo>
                  <a:lnTo>
                    <a:pt x="530555" y="173639"/>
                  </a:lnTo>
                  <a:lnTo>
                    <a:pt x="543275" y="218760"/>
                  </a:lnTo>
                  <a:lnTo>
                    <a:pt x="547687" y="266700"/>
                  </a:lnTo>
                  <a:lnTo>
                    <a:pt x="543275" y="314639"/>
                  </a:lnTo>
                  <a:lnTo>
                    <a:pt x="530555" y="359760"/>
                  </a:lnTo>
                  <a:lnTo>
                    <a:pt x="510299" y="401308"/>
                  </a:lnTo>
                  <a:lnTo>
                    <a:pt x="483282" y="438531"/>
                  </a:lnTo>
                  <a:lnTo>
                    <a:pt x="450278" y="470675"/>
                  </a:lnTo>
                  <a:lnTo>
                    <a:pt x="412059" y="496987"/>
                  </a:lnTo>
                  <a:lnTo>
                    <a:pt x="369398" y="516714"/>
                  </a:lnTo>
                  <a:lnTo>
                    <a:pt x="323071" y="529103"/>
                  </a:lnTo>
                  <a:lnTo>
                    <a:pt x="273850" y="533400"/>
                  </a:lnTo>
                  <a:lnTo>
                    <a:pt x="224624" y="529103"/>
                  </a:lnTo>
                  <a:lnTo>
                    <a:pt x="178294" y="516714"/>
                  </a:lnTo>
                  <a:lnTo>
                    <a:pt x="135632" y="496987"/>
                  </a:lnTo>
                  <a:lnTo>
                    <a:pt x="97411" y="470675"/>
                  </a:lnTo>
                  <a:lnTo>
                    <a:pt x="64405" y="438531"/>
                  </a:lnTo>
                  <a:lnTo>
                    <a:pt x="37388" y="401308"/>
                  </a:lnTo>
                  <a:lnTo>
                    <a:pt x="17132" y="359760"/>
                  </a:lnTo>
                  <a:lnTo>
                    <a:pt x="4412" y="314639"/>
                  </a:lnTo>
                  <a:lnTo>
                    <a:pt x="0" y="2667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3003257" y="3257677"/>
            <a:ext cx="406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6,5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2382773" y="4106862"/>
            <a:ext cx="824865" cy="620395"/>
            <a:chOff x="2382773" y="4106862"/>
            <a:chExt cx="824865" cy="620395"/>
          </a:xfrm>
        </p:grpSpPr>
        <p:sp>
          <p:nvSpPr>
            <p:cNvPr id="40" name="object 40"/>
            <p:cNvSpPr/>
            <p:nvPr/>
          </p:nvSpPr>
          <p:spPr>
            <a:xfrm>
              <a:off x="2477261" y="4182618"/>
              <a:ext cx="558545" cy="544068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741993" y="4179569"/>
              <a:ext cx="465264" cy="45872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382773" y="4179569"/>
              <a:ext cx="236308" cy="45872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406649" y="4111625"/>
              <a:ext cx="548005" cy="533400"/>
            </a:xfrm>
            <a:custGeom>
              <a:avLst/>
              <a:gdLst/>
              <a:ahLst/>
              <a:cxnLst/>
              <a:rect l="l" t="t" r="r" b="b"/>
              <a:pathLst>
                <a:path w="548005" h="533400">
                  <a:moveTo>
                    <a:pt x="273850" y="0"/>
                  </a:moveTo>
                  <a:lnTo>
                    <a:pt x="224624" y="4296"/>
                  </a:lnTo>
                  <a:lnTo>
                    <a:pt x="178294" y="16685"/>
                  </a:lnTo>
                  <a:lnTo>
                    <a:pt x="135632" y="36412"/>
                  </a:lnTo>
                  <a:lnTo>
                    <a:pt x="97411" y="62724"/>
                  </a:lnTo>
                  <a:lnTo>
                    <a:pt x="64405" y="94868"/>
                  </a:lnTo>
                  <a:lnTo>
                    <a:pt x="37388" y="132091"/>
                  </a:lnTo>
                  <a:lnTo>
                    <a:pt x="17132" y="173639"/>
                  </a:lnTo>
                  <a:lnTo>
                    <a:pt x="4412" y="218760"/>
                  </a:lnTo>
                  <a:lnTo>
                    <a:pt x="0" y="266700"/>
                  </a:lnTo>
                  <a:lnTo>
                    <a:pt x="4412" y="314639"/>
                  </a:lnTo>
                  <a:lnTo>
                    <a:pt x="17132" y="359760"/>
                  </a:lnTo>
                  <a:lnTo>
                    <a:pt x="37388" y="401308"/>
                  </a:lnTo>
                  <a:lnTo>
                    <a:pt x="64405" y="438531"/>
                  </a:lnTo>
                  <a:lnTo>
                    <a:pt x="97411" y="470675"/>
                  </a:lnTo>
                  <a:lnTo>
                    <a:pt x="135632" y="496987"/>
                  </a:lnTo>
                  <a:lnTo>
                    <a:pt x="178294" y="516714"/>
                  </a:lnTo>
                  <a:lnTo>
                    <a:pt x="224624" y="529103"/>
                  </a:lnTo>
                  <a:lnTo>
                    <a:pt x="273850" y="533400"/>
                  </a:lnTo>
                  <a:lnTo>
                    <a:pt x="323071" y="529103"/>
                  </a:lnTo>
                  <a:lnTo>
                    <a:pt x="369398" y="516714"/>
                  </a:lnTo>
                  <a:lnTo>
                    <a:pt x="412059" y="496987"/>
                  </a:lnTo>
                  <a:lnTo>
                    <a:pt x="450278" y="470675"/>
                  </a:lnTo>
                  <a:lnTo>
                    <a:pt x="483282" y="438531"/>
                  </a:lnTo>
                  <a:lnTo>
                    <a:pt x="510299" y="401308"/>
                  </a:lnTo>
                  <a:lnTo>
                    <a:pt x="530555" y="359760"/>
                  </a:lnTo>
                  <a:lnTo>
                    <a:pt x="543275" y="314639"/>
                  </a:lnTo>
                  <a:lnTo>
                    <a:pt x="547687" y="266700"/>
                  </a:lnTo>
                  <a:lnTo>
                    <a:pt x="543275" y="218760"/>
                  </a:lnTo>
                  <a:lnTo>
                    <a:pt x="530555" y="173639"/>
                  </a:lnTo>
                  <a:lnTo>
                    <a:pt x="510299" y="132091"/>
                  </a:lnTo>
                  <a:lnTo>
                    <a:pt x="483282" y="94868"/>
                  </a:lnTo>
                  <a:lnTo>
                    <a:pt x="450278" y="62724"/>
                  </a:lnTo>
                  <a:lnTo>
                    <a:pt x="412059" y="36412"/>
                  </a:lnTo>
                  <a:lnTo>
                    <a:pt x="369398" y="16685"/>
                  </a:lnTo>
                  <a:lnTo>
                    <a:pt x="323071" y="4296"/>
                  </a:lnTo>
                  <a:lnTo>
                    <a:pt x="273850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406649" y="4111625"/>
              <a:ext cx="548005" cy="533400"/>
            </a:xfrm>
            <a:custGeom>
              <a:avLst/>
              <a:gdLst/>
              <a:ahLst/>
              <a:cxnLst/>
              <a:rect l="l" t="t" r="r" b="b"/>
              <a:pathLst>
                <a:path w="548005" h="533400">
                  <a:moveTo>
                    <a:pt x="0" y="266700"/>
                  </a:moveTo>
                  <a:lnTo>
                    <a:pt x="4412" y="218760"/>
                  </a:lnTo>
                  <a:lnTo>
                    <a:pt x="17132" y="173639"/>
                  </a:lnTo>
                  <a:lnTo>
                    <a:pt x="37388" y="132091"/>
                  </a:lnTo>
                  <a:lnTo>
                    <a:pt x="64405" y="94868"/>
                  </a:lnTo>
                  <a:lnTo>
                    <a:pt x="97411" y="62724"/>
                  </a:lnTo>
                  <a:lnTo>
                    <a:pt x="135632" y="36412"/>
                  </a:lnTo>
                  <a:lnTo>
                    <a:pt x="178294" y="16685"/>
                  </a:lnTo>
                  <a:lnTo>
                    <a:pt x="224624" y="4296"/>
                  </a:lnTo>
                  <a:lnTo>
                    <a:pt x="273850" y="0"/>
                  </a:lnTo>
                  <a:lnTo>
                    <a:pt x="323071" y="4296"/>
                  </a:lnTo>
                  <a:lnTo>
                    <a:pt x="369398" y="16685"/>
                  </a:lnTo>
                  <a:lnTo>
                    <a:pt x="412059" y="36412"/>
                  </a:lnTo>
                  <a:lnTo>
                    <a:pt x="450278" y="62724"/>
                  </a:lnTo>
                  <a:lnTo>
                    <a:pt x="483282" y="94868"/>
                  </a:lnTo>
                  <a:lnTo>
                    <a:pt x="510299" y="132091"/>
                  </a:lnTo>
                  <a:lnTo>
                    <a:pt x="530555" y="173639"/>
                  </a:lnTo>
                  <a:lnTo>
                    <a:pt x="543275" y="218760"/>
                  </a:lnTo>
                  <a:lnTo>
                    <a:pt x="547687" y="266700"/>
                  </a:lnTo>
                  <a:lnTo>
                    <a:pt x="543275" y="314639"/>
                  </a:lnTo>
                  <a:lnTo>
                    <a:pt x="530555" y="359760"/>
                  </a:lnTo>
                  <a:lnTo>
                    <a:pt x="510299" y="401308"/>
                  </a:lnTo>
                  <a:lnTo>
                    <a:pt x="483282" y="438531"/>
                  </a:lnTo>
                  <a:lnTo>
                    <a:pt x="450278" y="470675"/>
                  </a:lnTo>
                  <a:lnTo>
                    <a:pt x="412059" y="496987"/>
                  </a:lnTo>
                  <a:lnTo>
                    <a:pt x="369398" y="516714"/>
                  </a:lnTo>
                  <a:lnTo>
                    <a:pt x="323071" y="529103"/>
                  </a:lnTo>
                  <a:lnTo>
                    <a:pt x="273850" y="533400"/>
                  </a:lnTo>
                  <a:lnTo>
                    <a:pt x="224624" y="529103"/>
                  </a:lnTo>
                  <a:lnTo>
                    <a:pt x="178294" y="516714"/>
                  </a:lnTo>
                  <a:lnTo>
                    <a:pt x="135632" y="496987"/>
                  </a:lnTo>
                  <a:lnTo>
                    <a:pt x="97411" y="470675"/>
                  </a:lnTo>
                  <a:lnTo>
                    <a:pt x="64405" y="438531"/>
                  </a:lnTo>
                  <a:lnTo>
                    <a:pt x="37388" y="401308"/>
                  </a:lnTo>
                  <a:lnTo>
                    <a:pt x="17132" y="359760"/>
                  </a:lnTo>
                  <a:lnTo>
                    <a:pt x="4412" y="314639"/>
                  </a:lnTo>
                  <a:lnTo>
                    <a:pt x="0" y="2667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2477808" y="4172077"/>
            <a:ext cx="406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5,5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3432809" y="4106862"/>
            <a:ext cx="824865" cy="620395"/>
            <a:chOff x="3432809" y="4106862"/>
            <a:chExt cx="824865" cy="620395"/>
          </a:xfrm>
        </p:grpSpPr>
        <p:sp>
          <p:nvSpPr>
            <p:cNvPr id="47" name="object 47"/>
            <p:cNvSpPr/>
            <p:nvPr/>
          </p:nvSpPr>
          <p:spPr>
            <a:xfrm>
              <a:off x="3526535" y="4182618"/>
              <a:ext cx="560831" cy="544068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792359" y="4179569"/>
              <a:ext cx="464934" cy="458724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3432809" y="4179569"/>
              <a:ext cx="236054" cy="45872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455987" y="4111625"/>
              <a:ext cx="549275" cy="533400"/>
            </a:xfrm>
            <a:custGeom>
              <a:avLst/>
              <a:gdLst/>
              <a:ahLst/>
              <a:cxnLst/>
              <a:rect l="l" t="t" r="r" b="b"/>
              <a:pathLst>
                <a:path w="549275" h="533400">
                  <a:moveTo>
                    <a:pt x="274637" y="0"/>
                  </a:moveTo>
                  <a:lnTo>
                    <a:pt x="225271" y="4296"/>
                  </a:lnTo>
                  <a:lnTo>
                    <a:pt x="178808" y="16685"/>
                  </a:lnTo>
                  <a:lnTo>
                    <a:pt x="136023" y="36412"/>
                  </a:lnTo>
                  <a:lnTo>
                    <a:pt x="97692" y="62724"/>
                  </a:lnTo>
                  <a:lnTo>
                    <a:pt x="64591" y="94868"/>
                  </a:lnTo>
                  <a:lnTo>
                    <a:pt x="37496" y="132091"/>
                  </a:lnTo>
                  <a:lnTo>
                    <a:pt x="17182" y="173639"/>
                  </a:lnTo>
                  <a:lnTo>
                    <a:pt x="4424" y="218760"/>
                  </a:lnTo>
                  <a:lnTo>
                    <a:pt x="0" y="266700"/>
                  </a:lnTo>
                  <a:lnTo>
                    <a:pt x="4424" y="314639"/>
                  </a:lnTo>
                  <a:lnTo>
                    <a:pt x="17182" y="359760"/>
                  </a:lnTo>
                  <a:lnTo>
                    <a:pt x="37496" y="401308"/>
                  </a:lnTo>
                  <a:lnTo>
                    <a:pt x="64591" y="438531"/>
                  </a:lnTo>
                  <a:lnTo>
                    <a:pt x="97692" y="470675"/>
                  </a:lnTo>
                  <a:lnTo>
                    <a:pt x="136023" y="496987"/>
                  </a:lnTo>
                  <a:lnTo>
                    <a:pt x="178808" y="516714"/>
                  </a:lnTo>
                  <a:lnTo>
                    <a:pt x="225271" y="529103"/>
                  </a:lnTo>
                  <a:lnTo>
                    <a:pt x="274637" y="533400"/>
                  </a:lnTo>
                  <a:lnTo>
                    <a:pt x="324003" y="529103"/>
                  </a:lnTo>
                  <a:lnTo>
                    <a:pt x="370466" y="516714"/>
                  </a:lnTo>
                  <a:lnTo>
                    <a:pt x="413251" y="496987"/>
                  </a:lnTo>
                  <a:lnTo>
                    <a:pt x="451582" y="470675"/>
                  </a:lnTo>
                  <a:lnTo>
                    <a:pt x="484683" y="438531"/>
                  </a:lnTo>
                  <a:lnTo>
                    <a:pt x="511778" y="401308"/>
                  </a:lnTo>
                  <a:lnTo>
                    <a:pt x="532092" y="359760"/>
                  </a:lnTo>
                  <a:lnTo>
                    <a:pt x="544850" y="314639"/>
                  </a:lnTo>
                  <a:lnTo>
                    <a:pt x="549275" y="266700"/>
                  </a:lnTo>
                  <a:lnTo>
                    <a:pt x="544850" y="218760"/>
                  </a:lnTo>
                  <a:lnTo>
                    <a:pt x="532092" y="173639"/>
                  </a:lnTo>
                  <a:lnTo>
                    <a:pt x="511778" y="132091"/>
                  </a:lnTo>
                  <a:lnTo>
                    <a:pt x="484683" y="94868"/>
                  </a:lnTo>
                  <a:lnTo>
                    <a:pt x="451582" y="62724"/>
                  </a:lnTo>
                  <a:lnTo>
                    <a:pt x="413251" y="36412"/>
                  </a:lnTo>
                  <a:lnTo>
                    <a:pt x="370466" y="16685"/>
                  </a:lnTo>
                  <a:lnTo>
                    <a:pt x="324003" y="4296"/>
                  </a:lnTo>
                  <a:lnTo>
                    <a:pt x="274637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455987" y="4111625"/>
              <a:ext cx="549275" cy="533400"/>
            </a:xfrm>
            <a:custGeom>
              <a:avLst/>
              <a:gdLst/>
              <a:ahLst/>
              <a:cxnLst/>
              <a:rect l="l" t="t" r="r" b="b"/>
              <a:pathLst>
                <a:path w="549275" h="533400">
                  <a:moveTo>
                    <a:pt x="0" y="266700"/>
                  </a:moveTo>
                  <a:lnTo>
                    <a:pt x="4424" y="218760"/>
                  </a:lnTo>
                  <a:lnTo>
                    <a:pt x="17182" y="173639"/>
                  </a:lnTo>
                  <a:lnTo>
                    <a:pt x="37496" y="132091"/>
                  </a:lnTo>
                  <a:lnTo>
                    <a:pt x="64591" y="94868"/>
                  </a:lnTo>
                  <a:lnTo>
                    <a:pt x="97692" y="62724"/>
                  </a:lnTo>
                  <a:lnTo>
                    <a:pt x="136023" y="36412"/>
                  </a:lnTo>
                  <a:lnTo>
                    <a:pt x="178808" y="16685"/>
                  </a:lnTo>
                  <a:lnTo>
                    <a:pt x="225271" y="4296"/>
                  </a:lnTo>
                  <a:lnTo>
                    <a:pt x="274637" y="0"/>
                  </a:lnTo>
                  <a:lnTo>
                    <a:pt x="324003" y="4296"/>
                  </a:lnTo>
                  <a:lnTo>
                    <a:pt x="370466" y="16685"/>
                  </a:lnTo>
                  <a:lnTo>
                    <a:pt x="413251" y="36412"/>
                  </a:lnTo>
                  <a:lnTo>
                    <a:pt x="451582" y="62724"/>
                  </a:lnTo>
                  <a:lnTo>
                    <a:pt x="484683" y="94868"/>
                  </a:lnTo>
                  <a:lnTo>
                    <a:pt x="511778" y="132091"/>
                  </a:lnTo>
                  <a:lnTo>
                    <a:pt x="532092" y="173639"/>
                  </a:lnTo>
                  <a:lnTo>
                    <a:pt x="544850" y="218760"/>
                  </a:lnTo>
                  <a:lnTo>
                    <a:pt x="549275" y="266700"/>
                  </a:lnTo>
                  <a:lnTo>
                    <a:pt x="544850" y="314639"/>
                  </a:lnTo>
                  <a:lnTo>
                    <a:pt x="532092" y="359760"/>
                  </a:lnTo>
                  <a:lnTo>
                    <a:pt x="511778" y="401308"/>
                  </a:lnTo>
                  <a:lnTo>
                    <a:pt x="484683" y="438531"/>
                  </a:lnTo>
                  <a:lnTo>
                    <a:pt x="451582" y="470675"/>
                  </a:lnTo>
                  <a:lnTo>
                    <a:pt x="413251" y="496987"/>
                  </a:lnTo>
                  <a:lnTo>
                    <a:pt x="370466" y="516714"/>
                  </a:lnTo>
                  <a:lnTo>
                    <a:pt x="324003" y="529103"/>
                  </a:lnTo>
                  <a:lnTo>
                    <a:pt x="274637" y="533400"/>
                  </a:lnTo>
                  <a:lnTo>
                    <a:pt x="225271" y="529103"/>
                  </a:lnTo>
                  <a:lnTo>
                    <a:pt x="178808" y="516714"/>
                  </a:lnTo>
                  <a:lnTo>
                    <a:pt x="136023" y="496987"/>
                  </a:lnTo>
                  <a:lnTo>
                    <a:pt x="97692" y="470675"/>
                  </a:lnTo>
                  <a:lnTo>
                    <a:pt x="64591" y="438531"/>
                  </a:lnTo>
                  <a:lnTo>
                    <a:pt x="37496" y="401308"/>
                  </a:lnTo>
                  <a:lnTo>
                    <a:pt x="17182" y="359760"/>
                  </a:lnTo>
                  <a:lnTo>
                    <a:pt x="4424" y="314639"/>
                  </a:lnTo>
                  <a:lnTo>
                    <a:pt x="0" y="2667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3527742" y="4172077"/>
            <a:ext cx="406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6,4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2312987" y="3192462"/>
            <a:ext cx="3520440" cy="1771650"/>
            <a:chOff x="2312987" y="3192462"/>
            <a:chExt cx="3520440" cy="1771650"/>
          </a:xfrm>
        </p:grpSpPr>
        <p:sp>
          <p:nvSpPr>
            <p:cNvPr id="54" name="object 54"/>
            <p:cNvSpPr/>
            <p:nvPr/>
          </p:nvSpPr>
          <p:spPr>
            <a:xfrm>
              <a:off x="2681287" y="3652837"/>
              <a:ext cx="332105" cy="459105"/>
            </a:xfrm>
            <a:custGeom>
              <a:avLst/>
              <a:gdLst/>
              <a:ahLst/>
              <a:cxnLst/>
              <a:rect l="l" t="t" r="r" b="b"/>
              <a:pathLst>
                <a:path w="332105" h="459104">
                  <a:moveTo>
                    <a:pt x="331787" y="0"/>
                  </a:moveTo>
                  <a:lnTo>
                    <a:pt x="0" y="458787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398837" y="3652837"/>
              <a:ext cx="332105" cy="459105"/>
            </a:xfrm>
            <a:custGeom>
              <a:avLst/>
              <a:gdLst/>
              <a:ahLst/>
              <a:cxnLst/>
              <a:rect l="l" t="t" r="r" b="b"/>
              <a:pathLst>
                <a:path w="332104" h="459104">
                  <a:moveTo>
                    <a:pt x="0" y="0"/>
                  </a:moveTo>
                  <a:lnTo>
                    <a:pt x="331787" y="458787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2327275" y="4567237"/>
              <a:ext cx="160655" cy="382905"/>
            </a:xfrm>
            <a:custGeom>
              <a:avLst/>
              <a:gdLst/>
              <a:ahLst/>
              <a:cxnLst/>
              <a:rect l="l" t="t" r="r" b="b"/>
              <a:pathLst>
                <a:path w="160655" h="382904">
                  <a:moveTo>
                    <a:pt x="160337" y="0"/>
                  </a:moveTo>
                  <a:lnTo>
                    <a:pt x="0" y="382587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2873375" y="4567237"/>
              <a:ext cx="160655" cy="382905"/>
            </a:xfrm>
            <a:custGeom>
              <a:avLst/>
              <a:gdLst/>
              <a:ahLst/>
              <a:cxnLst/>
              <a:rect l="l" t="t" r="r" b="b"/>
              <a:pathLst>
                <a:path w="160655" h="382904">
                  <a:moveTo>
                    <a:pt x="0" y="0"/>
                  </a:moveTo>
                  <a:lnTo>
                    <a:pt x="160337" y="382587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3387725" y="4567237"/>
              <a:ext cx="149225" cy="382905"/>
            </a:xfrm>
            <a:custGeom>
              <a:avLst/>
              <a:gdLst/>
              <a:ahLst/>
              <a:cxnLst/>
              <a:rect l="l" t="t" r="r" b="b"/>
              <a:pathLst>
                <a:path w="149225" h="382904">
                  <a:moveTo>
                    <a:pt x="149225" y="0"/>
                  </a:moveTo>
                  <a:lnTo>
                    <a:pt x="0" y="382587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3924300" y="4567237"/>
              <a:ext cx="179705" cy="373380"/>
            </a:xfrm>
            <a:custGeom>
              <a:avLst/>
              <a:gdLst/>
              <a:ahLst/>
              <a:cxnLst/>
              <a:rect l="l" t="t" r="r" b="b"/>
              <a:pathLst>
                <a:path w="179704" h="373379">
                  <a:moveTo>
                    <a:pt x="0" y="0"/>
                  </a:moveTo>
                  <a:lnTo>
                    <a:pt x="179387" y="373062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5103114" y="3268218"/>
              <a:ext cx="558546" cy="54406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5368226" y="3265169"/>
              <a:ext cx="464883" cy="458723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5008626" y="3265169"/>
              <a:ext cx="235419" cy="45872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5032375" y="3197225"/>
              <a:ext cx="548005" cy="533400"/>
            </a:xfrm>
            <a:custGeom>
              <a:avLst/>
              <a:gdLst/>
              <a:ahLst/>
              <a:cxnLst/>
              <a:rect l="l" t="t" r="r" b="b"/>
              <a:pathLst>
                <a:path w="548004" h="533400">
                  <a:moveTo>
                    <a:pt x="273850" y="0"/>
                  </a:moveTo>
                  <a:lnTo>
                    <a:pt x="224624" y="4296"/>
                  </a:lnTo>
                  <a:lnTo>
                    <a:pt x="178294" y="16685"/>
                  </a:lnTo>
                  <a:lnTo>
                    <a:pt x="135632" y="36412"/>
                  </a:lnTo>
                  <a:lnTo>
                    <a:pt x="97411" y="62724"/>
                  </a:lnTo>
                  <a:lnTo>
                    <a:pt x="64405" y="94868"/>
                  </a:lnTo>
                  <a:lnTo>
                    <a:pt x="37388" y="132091"/>
                  </a:lnTo>
                  <a:lnTo>
                    <a:pt x="17132" y="173639"/>
                  </a:lnTo>
                  <a:lnTo>
                    <a:pt x="4412" y="218760"/>
                  </a:lnTo>
                  <a:lnTo>
                    <a:pt x="0" y="266700"/>
                  </a:lnTo>
                  <a:lnTo>
                    <a:pt x="4412" y="314639"/>
                  </a:lnTo>
                  <a:lnTo>
                    <a:pt x="17132" y="359760"/>
                  </a:lnTo>
                  <a:lnTo>
                    <a:pt x="37388" y="401308"/>
                  </a:lnTo>
                  <a:lnTo>
                    <a:pt x="64405" y="438531"/>
                  </a:lnTo>
                  <a:lnTo>
                    <a:pt x="97411" y="470675"/>
                  </a:lnTo>
                  <a:lnTo>
                    <a:pt x="135632" y="496987"/>
                  </a:lnTo>
                  <a:lnTo>
                    <a:pt x="178294" y="516714"/>
                  </a:lnTo>
                  <a:lnTo>
                    <a:pt x="224624" y="529103"/>
                  </a:lnTo>
                  <a:lnTo>
                    <a:pt x="273850" y="533400"/>
                  </a:lnTo>
                  <a:lnTo>
                    <a:pt x="323071" y="529103"/>
                  </a:lnTo>
                  <a:lnTo>
                    <a:pt x="369398" y="516714"/>
                  </a:lnTo>
                  <a:lnTo>
                    <a:pt x="412059" y="496987"/>
                  </a:lnTo>
                  <a:lnTo>
                    <a:pt x="450278" y="470675"/>
                  </a:lnTo>
                  <a:lnTo>
                    <a:pt x="483282" y="438531"/>
                  </a:lnTo>
                  <a:lnTo>
                    <a:pt x="510299" y="401308"/>
                  </a:lnTo>
                  <a:lnTo>
                    <a:pt x="530555" y="359760"/>
                  </a:lnTo>
                  <a:lnTo>
                    <a:pt x="543275" y="314639"/>
                  </a:lnTo>
                  <a:lnTo>
                    <a:pt x="547687" y="266700"/>
                  </a:lnTo>
                  <a:lnTo>
                    <a:pt x="543275" y="218760"/>
                  </a:lnTo>
                  <a:lnTo>
                    <a:pt x="530555" y="173639"/>
                  </a:lnTo>
                  <a:lnTo>
                    <a:pt x="510299" y="132091"/>
                  </a:lnTo>
                  <a:lnTo>
                    <a:pt x="483282" y="94868"/>
                  </a:lnTo>
                  <a:lnTo>
                    <a:pt x="450278" y="62724"/>
                  </a:lnTo>
                  <a:lnTo>
                    <a:pt x="412059" y="36412"/>
                  </a:lnTo>
                  <a:lnTo>
                    <a:pt x="369398" y="16685"/>
                  </a:lnTo>
                  <a:lnTo>
                    <a:pt x="323071" y="4296"/>
                  </a:lnTo>
                  <a:lnTo>
                    <a:pt x="273850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5032375" y="3197225"/>
              <a:ext cx="548005" cy="533400"/>
            </a:xfrm>
            <a:custGeom>
              <a:avLst/>
              <a:gdLst/>
              <a:ahLst/>
              <a:cxnLst/>
              <a:rect l="l" t="t" r="r" b="b"/>
              <a:pathLst>
                <a:path w="548004" h="533400">
                  <a:moveTo>
                    <a:pt x="0" y="266700"/>
                  </a:moveTo>
                  <a:lnTo>
                    <a:pt x="4412" y="218760"/>
                  </a:lnTo>
                  <a:lnTo>
                    <a:pt x="17132" y="173639"/>
                  </a:lnTo>
                  <a:lnTo>
                    <a:pt x="37388" y="132091"/>
                  </a:lnTo>
                  <a:lnTo>
                    <a:pt x="64405" y="94868"/>
                  </a:lnTo>
                  <a:lnTo>
                    <a:pt x="97411" y="62724"/>
                  </a:lnTo>
                  <a:lnTo>
                    <a:pt x="135632" y="36412"/>
                  </a:lnTo>
                  <a:lnTo>
                    <a:pt x="178294" y="16685"/>
                  </a:lnTo>
                  <a:lnTo>
                    <a:pt x="224624" y="4296"/>
                  </a:lnTo>
                  <a:lnTo>
                    <a:pt x="273850" y="0"/>
                  </a:lnTo>
                  <a:lnTo>
                    <a:pt x="323071" y="4296"/>
                  </a:lnTo>
                  <a:lnTo>
                    <a:pt x="369398" y="16685"/>
                  </a:lnTo>
                  <a:lnTo>
                    <a:pt x="412059" y="36412"/>
                  </a:lnTo>
                  <a:lnTo>
                    <a:pt x="450278" y="62724"/>
                  </a:lnTo>
                  <a:lnTo>
                    <a:pt x="483282" y="94868"/>
                  </a:lnTo>
                  <a:lnTo>
                    <a:pt x="510299" y="132091"/>
                  </a:lnTo>
                  <a:lnTo>
                    <a:pt x="530555" y="173639"/>
                  </a:lnTo>
                  <a:lnTo>
                    <a:pt x="543275" y="218760"/>
                  </a:lnTo>
                  <a:lnTo>
                    <a:pt x="547687" y="266700"/>
                  </a:lnTo>
                  <a:lnTo>
                    <a:pt x="543275" y="314639"/>
                  </a:lnTo>
                  <a:lnTo>
                    <a:pt x="530555" y="359760"/>
                  </a:lnTo>
                  <a:lnTo>
                    <a:pt x="510299" y="401308"/>
                  </a:lnTo>
                  <a:lnTo>
                    <a:pt x="483282" y="438531"/>
                  </a:lnTo>
                  <a:lnTo>
                    <a:pt x="450278" y="470675"/>
                  </a:lnTo>
                  <a:lnTo>
                    <a:pt x="412059" y="496987"/>
                  </a:lnTo>
                  <a:lnTo>
                    <a:pt x="369398" y="516714"/>
                  </a:lnTo>
                  <a:lnTo>
                    <a:pt x="323071" y="529103"/>
                  </a:lnTo>
                  <a:lnTo>
                    <a:pt x="273850" y="533400"/>
                  </a:lnTo>
                  <a:lnTo>
                    <a:pt x="224624" y="529103"/>
                  </a:lnTo>
                  <a:lnTo>
                    <a:pt x="178294" y="516714"/>
                  </a:lnTo>
                  <a:lnTo>
                    <a:pt x="135632" y="496987"/>
                  </a:lnTo>
                  <a:lnTo>
                    <a:pt x="97411" y="470675"/>
                  </a:lnTo>
                  <a:lnTo>
                    <a:pt x="64405" y="438531"/>
                  </a:lnTo>
                  <a:lnTo>
                    <a:pt x="37388" y="401308"/>
                  </a:lnTo>
                  <a:lnTo>
                    <a:pt x="17132" y="359760"/>
                  </a:lnTo>
                  <a:lnTo>
                    <a:pt x="4412" y="314639"/>
                  </a:lnTo>
                  <a:lnTo>
                    <a:pt x="0" y="2667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5" name="object 65"/>
          <p:cNvSpPr txBox="1"/>
          <p:nvPr/>
        </p:nvSpPr>
        <p:spPr>
          <a:xfrm>
            <a:off x="5103520" y="3257677"/>
            <a:ext cx="406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6,5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66" name="object 66"/>
          <p:cNvGrpSpPr/>
          <p:nvPr/>
        </p:nvGrpSpPr>
        <p:grpSpPr>
          <a:xfrm>
            <a:off x="4483608" y="4106862"/>
            <a:ext cx="824865" cy="620395"/>
            <a:chOff x="4483608" y="4106862"/>
            <a:chExt cx="824865" cy="620395"/>
          </a:xfrm>
        </p:grpSpPr>
        <p:sp>
          <p:nvSpPr>
            <p:cNvPr id="67" name="object 67"/>
            <p:cNvSpPr/>
            <p:nvPr/>
          </p:nvSpPr>
          <p:spPr>
            <a:xfrm>
              <a:off x="4577334" y="4182618"/>
              <a:ext cx="559307" cy="544068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4842141" y="4179569"/>
              <a:ext cx="465950" cy="458724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4483608" y="4179569"/>
              <a:ext cx="235623" cy="45872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4506912" y="4111625"/>
              <a:ext cx="548005" cy="533400"/>
            </a:xfrm>
            <a:custGeom>
              <a:avLst/>
              <a:gdLst/>
              <a:ahLst/>
              <a:cxnLst/>
              <a:rect l="l" t="t" r="r" b="b"/>
              <a:pathLst>
                <a:path w="548004" h="533400">
                  <a:moveTo>
                    <a:pt x="273850" y="0"/>
                  </a:moveTo>
                  <a:lnTo>
                    <a:pt x="224624" y="4296"/>
                  </a:lnTo>
                  <a:lnTo>
                    <a:pt x="178294" y="16685"/>
                  </a:lnTo>
                  <a:lnTo>
                    <a:pt x="135632" y="36412"/>
                  </a:lnTo>
                  <a:lnTo>
                    <a:pt x="97411" y="62724"/>
                  </a:lnTo>
                  <a:lnTo>
                    <a:pt x="64405" y="94868"/>
                  </a:lnTo>
                  <a:lnTo>
                    <a:pt x="37388" y="132091"/>
                  </a:lnTo>
                  <a:lnTo>
                    <a:pt x="17132" y="173639"/>
                  </a:lnTo>
                  <a:lnTo>
                    <a:pt x="4412" y="218760"/>
                  </a:lnTo>
                  <a:lnTo>
                    <a:pt x="0" y="266700"/>
                  </a:lnTo>
                  <a:lnTo>
                    <a:pt x="4412" y="314639"/>
                  </a:lnTo>
                  <a:lnTo>
                    <a:pt x="17132" y="359760"/>
                  </a:lnTo>
                  <a:lnTo>
                    <a:pt x="37388" y="401308"/>
                  </a:lnTo>
                  <a:lnTo>
                    <a:pt x="64405" y="438531"/>
                  </a:lnTo>
                  <a:lnTo>
                    <a:pt x="97411" y="470675"/>
                  </a:lnTo>
                  <a:lnTo>
                    <a:pt x="135632" y="496987"/>
                  </a:lnTo>
                  <a:lnTo>
                    <a:pt x="178294" y="516714"/>
                  </a:lnTo>
                  <a:lnTo>
                    <a:pt x="224624" y="529103"/>
                  </a:lnTo>
                  <a:lnTo>
                    <a:pt x="273850" y="533400"/>
                  </a:lnTo>
                  <a:lnTo>
                    <a:pt x="323071" y="529103"/>
                  </a:lnTo>
                  <a:lnTo>
                    <a:pt x="369398" y="516714"/>
                  </a:lnTo>
                  <a:lnTo>
                    <a:pt x="412059" y="496987"/>
                  </a:lnTo>
                  <a:lnTo>
                    <a:pt x="450278" y="470675"/>
                  </a:lnTo>
                  <a:lnTo>
                    <a:pt x="483282" y="438531"/>
                  </a:lnTo>
                  <a:lnTo>
                    <a:pt x="510299" y="401308"/>
                  </a:lnTo>
                  <a:lnTo>
                    <a:pt x="530555" y="359760"/>
                  </a:lnTo>
                  <a:lnTo>
                    <a:pt x="543275" y="314639"/>
                  </a:lnTo>
                  <a:lnTo>
                    <a:pt x="547687" y="266700"/>
                  </a:lnTo>
                  <a:lnTo>
                    <a:pt x="543275" y="218760"/>
                  </a:lnTo>
                  <a:lnTo>
                    <a:pt x="530555" y="173639"/>
                  </a:lnTo>
                  <a:lnTo>
                    <a:pt x="510299" y="132091"/>
                  </a:lnTo>
                  <a:lnTo>
                    <a:pt x="483282" y="94868"/>
                  </a:lnTo>
                  <a:lnTo>
                    <a:pt x="450278" y="62724"/>
                  </a:lnTo>
                  <a:lnTo>
                    <a:pt x="412059" y="36412"/>
                  </a:lnTo>
                  <a:lnTo>
                    <a:pt x="369398" y="16685"/>
                  </a:lnTo>
                  <a:lnTo>
                    <a:pt x="323071" y="4296"/>
                  </a:lnTo>
                  <a:lnTo>
                    <a:pt x="273850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4506912" y="4111625"/>
              <a:ext cx="548005" cy="533400"/>
            </a:xfrm>
            <a:custGeom>
              <a:avLst/>
              <a:gdLst/>
              <a:ahLst/>
              <a:cxnLst/>
              <a:rect l="l" t="t" r="r" b="b"/>
              <a:pathLst>
                <a:path w="548004" h="533400">
                  <a:moveTo>
                    <a:pt x="0" y="266700"/>
                  </a:moveTo>
                  <a:lnTo>
                    <a:pt x="4412" y="218760"/>
                  </a:lnTo>
                  <a:lnTo>
                    <a:pt x="17132" y="173639"/>
                  </a:lnTo>
                  <a:lnTo>
                    <a:pt x="37388" y="132091"/>
                  </a:lnTo>
                  <a:lnTo>
                    <a:pt x="64405" y="94868"/>
                  </a:lnTo>
                  <a:lnTo>
                    <a:pt x="97411" y="62724"/>
                  </a:lnTo>
                  <a:lnTo>
                    <a:pt x="135632" y="36412"/>
                  </a:lnTo>
                  <a:lnTo>
                    <a:pt x="178294" y="16685"/>
                  </a:lnTo>
                  <a:lnTo>
                    <a:pt x="224624" y="4296"/>
                  </a:lnTo>
                  <a:lnTo>
                    <a:pt x="273850" y="0"/>
                  </a:lnTo>
                  <a:lnTo>
                    <a:pt x="323071" y="4296"/>
                  </a:lnTo>
                  <a:lnTo>
                    <a:pt x="369398" y="16685"/>
                  </a:lnTo>
                  <a:lnTo>
                    <a:pt x="412059" y="36412"/>
                  </a:lnTo>
                  <a:lnTo>
                    <a:pt x="450278" y="62724"/>
                  </a:lnTo>
                  <a:lnTo>
                    <a:pt x="483282" y="94868"/>
                  </a:lnTo>
                  <a:lnTo>
                    <a:pt x="510299" y="132091"/>
                  </a:lnTo>
                  <a:lnTo>
                    <a:pt x="530555" y="173639"/>
                  </a:lnTo>
                  <a:lnTo>
                    <a:pt x="543275" y="218760"/>
                  </a:lnTo>
                  <a:lnTo>
                    <a:pt x="547687" y="266700"/>
                  </a:lnTo>
                  <a:lnTo>
                    <a:pt x="543275" y="314639"/>
                  </a:lnTo>
                  <a:lnTo>
                    <a:pt x="530555" y="359760"/>
                  </a:lnTo>
                  <a:lnTo>
                    <a:pt x="510299" y="401308"/>
                  </a:lnTo>
                  <a:lnTo>
                    <a:pt x="483282" y="438531"/>
                  </a:lnTo>
                  <a:lnTo>
                    <a:pt x="450278" y="470675"/>
                  </a:lnTo>
                  <a:lnTo>
                    <a:pt x="412059" y="496987"/>
                  </a:lnTo>
                  <a:lnTo>
                    <a:pt x="369398" y="516714"/>
                  </a:lnTo>
                  <a:lnTo>
                    <a:pt x="323071" y="529103"/>
                  </a:lnTo>
                  <a:lnTo>
                    <a:pt x="273850" y="533400"/>
                  </a:lnTo>
                  <a:lnTo>
                    <a:pt x="224624" y="529103"/>
                  </a:lnTo>
                  <a:lnTo>
                    <a:pt x="178294" y="516714"/>
                  </a:lnTo>
                  <a:lnTo>
                    <a:pt x="135632" y="496987"/>
                  </a:lnTo>
                  <a:lnTo>
                    <a:pt x="97411" y="470675"/>
                  </a:lnTo>
                  <a:lnTo>
                    <a:pt x="64405" y="438531"/>
                  </a:lnTo>
                  <a:lnTo>
                    <a:pt x="37388" y="401308"/>
                  </a:lnTo>
                  <a:lnTo>
                    <a:pt x="17132" y="359760"/>
                  </a:lnTo>
                  <a:lnTo>
                    <a:pt x="4412" y="314639"/>
                  </a:lnTo>
                  <a:lnTo>
                    <a:pt x="0" y="2667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2" name="object 72"/>
          <p:cNvSpPr txBox="1"/>
          <p:nvPr/>
        </p:nvSpPr>
        <p:spPr>
          <a:xfrm>
            <a:off x="4578057" y="4172077"/>
            <a:ext cx="406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5,5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73" name="object 73"/>
          <p:cNvGrpSpPr/>
          <p:nvPr/>
        </p:nvGrpSpPr>
        <p:grpSpPr>
          <a:xfrm>
            <a:off x="5532882" y="4106862"/>
            <a:ext cx="824865" cy="620395"/>
            <a:chOff x="5532882" y="4106862"/>
            <a:chExt cx="824865" cy="620395"/>
          </a:xfrm>
        </p:grpSpPr>
        <p:sp>
          <p:nvSpPr>
            <p:cNvPr id="74" name="object 74"/>
            <p:cNvSpPr/>
            <p:nvPr/>
          </p:nvSpPr>
          <p:spPr>
            <a:xfrm>
              <a:off x="5626608" y="4182618"/>
              <a:ext cx="560831" cy="544068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5892685" y="4179569"/>
              <a:ext cx="464680" cy="458724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5532882" y="4179569"/>
              <a:ext cx="236473" cy="45872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5556250" y="4111625"/>
              <a:ext cx="549275" cy="533400"/>
            </a:xfrm>
            <a:custGeom>
              <a:avLst/>
              <a:gdLst/>
              <a:ahLst/>
              <a:cxnLst/>
              <a:rect l="l" t="t" r="r" b="b"/>
              <a:pathLst>
                <a:path w="549275" h="533400">
                  <a:moveTo>
                    <a:pt x="274637" y="0"/>
                  </a:moveTo>
                  <a:lnTo>
                    <a:pt x="225271" y="4296"/>
                  </a:lnTo>
                  <a:lnTo>
                    <a:pt x="178808" y="16685"/>
                  </a:lnTo>
                  <a:lnTo>
                    <a:pt x="136023" y="36412"/>
                  </a:lnTo>
                  <a:lnTo>
                    <a:pt x="97692" y="62724"/>
                  </a:lnTo>
                  <a:lnTo>
                    <a:pt x="64591" y="94868"/>
                  </a:lnTo>
                  <a:lnTo>
                    <a:pt x="37496" y="132091"/>
                  </a:lnTo>
                  <a:lnTo>
                    <a:pt x="17182" y="173639"/>
                  </a:lnTo>
                  <a:lnTo>
                    <a:pt x="4424" y="218760"/>
                  </a:lnTo>
                  <a:lnTo>
                    <a:pt x="0" y="266700"/>
                  </a:lnTo>
                  <a:lnTo>
                    <a:pt x="4424" y="314639"/>
                  </a:lnTo>
                  <a:lnTo>
                    <a:pt x="17182" y="359760"/>
                  </a:lnTo>
                  <a:lnTo>
                    <a:pt x="37496" y="401308"/>
                  </a:lnTo>
                  <a:lnTo>
                    <a:pt x="64591" y="438531"/>
                  </a:lnTo>
                  <a:lnTo>
                    <a:pt x="97692" y="470675"/>
                  </a:lnTo>
                  <a:lnTo>
                    <a:pt x="136023" y="496987"/>
                  </a:lnTo>
                  <a:lnTo>
                    <a:pt x="178808" y="516714"/>
                  </a:lnTo>
                  <a:lnTo>
                    <a:pt x="225271" y="529103"/>
                  </a:lnTo>
                  <a:lnTo>
                    <a:pt x="274637" y="533400"/>
                  </a:lnTo>
                  <a:lnTo>
                    <a:pt x="324003" y="529103"/>
                  </a:lnTo>
                  <a:lnTo>
                    <a:pt x="370466" y="516714"/>
                  </a:lnTo>
                  <a:lnTo>
                    <a:pt x="413251" y="496987"/>
                  </a:lnTo>
                  <a:lnTo>
                    <a:pt x="451582" y="470675"/>
                  </a:lnTo>
                  <a:lnTo>
                    <a:pt x="484683" y="438531"/>
                  </a:lnTo>
                  <a:lnTo>
                    <a:pt x="511778" y="401308"/>
                  </a:lnTo>
                  <a:lnTo>
                    <a:pt x="532092" y="359760"/>
                  </a:lnTo>
                  <a:lnTo>
                    <a:pt x="544850" y="314639"/>
                  </a:lnTo>
                  <a:lnTo>
                    <a:pt x="549275" y="266700"/>
                  </a:lnTo>
                  <a:lnTo>
                    <a:pt x="544850" y="218760"/>
                  </a:lnTo>
                  <a:lnTo>
                    <a:pt x="532092" y="173639"/>
                  </a:lnTo>
                  <a:lnTo>
                    <a:pt x="511778" y="132091"/>
                  </a:lnTo>
                  <a:lnTo>
                    <a:pt x="484683" y="94868"/>
                  </a:lnTo>
                  <a:lnTo>
                    <a:pt x="451582" y="62724"/>
                  </a:lnTo>
                  <a:lnTo>
                    <a:pt x="413251" y="36412"/>
                  </a:lnTo>
                  <a:lnTo>
                    <a:pt x="370466" y="16685"/>
                  </a:lnTo>
                  <a:lnTo>
                    <a:pt x="324003" y="4296"/>
                  </a:lnTo>
                  <a:lnTo>
                    <a:pt x="274637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5556250" y="4111625"/>
              <a:ext cx="549275" cy="533400"/>
            </a:xfrm>
            <a:custGeom>
              <a:avLst/>
              <a:gdLst/>
              <a:ahLst/>
              <a:cxnLst/>
              <a:rect l="l" t="t" r="r" b="b"/>
              <a:pathLst>
                <a:path w="549275" h="533400">
                  <a:moveTo>
                    <a:pt x="0" y="266700"/>
                  </a:moveTo>
                  <a:lnTo>
                    <a:pt x="4424" y="218760"/>
                  </a:lnTo>
                  <a:lnTo>
                    <a:pt x="17182" y="173639"/>
                  </a:lnTo>
                  <a:lnTo>
                    <a:pt x="37496" y="132091"/>
                  </a:lnTo>
                  <a:lnTo>
                    <a:pt x="64591" y="94868"/>
                  </a:lnTo>
                  <a:lnTo>
                    <a:pt x="97692" y="62724"/>
                  </a:lnTo>
                  <a:lnTo>
                    <a:pt x="136023" y="36412"/>
                  </a:lnTo>
                  <a:lnTo>
                    <a:pt x="178808" y="16685"/>
                  </a:lnTo>
                  <a:lnTo>
                    <a:pt x="225271" y="4296"/>
                  </a:lnTo>
                  <a:lnTo>
                    <a:pt x="274637" y="0"/>
                  </a:lnTo>
                  <a:lnTo>
                    <a:pt x="324003" y="4296"/>
                  </a:lnTo>
                  <a:lnTo>
                    <a:pt x="370466" y="16685"/>
                  </a:lnTo>
                  <a:lnTo>
                    <a:pt x="413251" y="36412"/>
                  </a:lnTo>
                  <a:lnTo>
                    <a:pt x="451582" y="62724"/>
                  </a:lnTo>
                  <a:lnTo>
                    <a:pt x="484683" y="94868"/>
                  </a:lnTo>
                  <a:lnTo>
                    <a:pt x="511778" y="132091"/>
                  </a:lnTo>
                  <a:lnTo>
                    <a:pt x="532092" y="173639"/>
                  </a:lnTo>
                  <a:lnTo>
                    <a:pt x="544850" y="218760"/>
                  </a:lnTo>
                  <a:lnTo>
                    <a:pt x="549275" y="266700"/>
                  </a:lnTo>
                  <a:lnTo>
                    <a:pt x="544850" y="314639"/>
                  </a:lnTo>
                  <a:lnTo>
                    <a:pt x="532092" y="359760"/>
                  </a:lnTo>
                  <a:lnTo>
                    <a:pt x="511778" y="401308"/>
                  </a:lnTo>
                  <a:lnTo>
                    <a:pt x="484683" y="438531"/>
                  </a:lnTo>
                  <a:lnTo>
                    <a:pt x="451582" y="470675"/>
                  </a:lnTo>
                  <a:lnTo>
                    <a:pt x="413251" y="496987"/>
                  </a:lnTo>
                  <a:lnTo>
                    <a:pt x="370466" y="516714"/>
                  </a:lnTo>
                  <a:lnTo>
                    <a:pt x="324003" y="529103"/>
                  </a:lnTo>
                  <a:lnTo>
                    <a:pt x="274637" y="533400"/>
                  </a:lnTo>
                  <a:lnTo>
                    <a:pt x="225271" y="529103"/>
                  </a:lnTo>
                  <a:lnTo>
                    <a:pt x="178808" y="516714"/>
                  </a:lnTo>
                  <a:lnTo>
                    <a:pt x="136023" y="496987"/>
                  </a:lnTo>
                  <a:lnTo>
                    <a:pt x="97692" y="470675"/>
                  </a:lnTo>
                  <a:lnTo>
                    <a:pt x="64591" y="438531"/>
                  </a:lnTo>
                  <a:lnTo>
                    <a:pt x="37496" y="401308"/>
                  </a:lnTo>
                  <a:lnTo>
                    <a:pt x="17182" y="359760"/>
                  </a:lnTo>
                  <a:lnTo>
                    <a:pt x="4424" y="314639"/>
                  </a:lnTo>
                  <a:lnTo>
                    <a:pt x="0" y="2667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9" name="object 79"/>
          <p:cNvSpPr txBox="1"/>
          <p:nvPr/>
        </p:nvSpPr>
        <p:spPr>
          <a:xfrm>
            <a:off x="5628004" y="4172077"/>
            <a:ext cx="406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6,4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80" name="object 80"/>
          <p:cNvGrpSpPr/>
          <p:nvPr/>
        </p:nvGrpSpPr>
        <p:grpSpPr>
          <a:xfrm>
            <a:off x="806958" y="3192462"/>
            <a:ext cx="5379720" cy="1771650"/>
            <a:chOff x="806958" y="3192462"/>
            <a:chExt cx="5379720" cy="1771650"/>
          </a:xfrm>
        </p:grpSpPr>
        <p:sp>
          <p:nvSpPr>
            <p:cNvPr id="81" name="object 81"/>
            <p:cNvSpPr/>
            <p:nvPr/>
          </p:nvSpPr>
          <p:spPr>
            <a:xfrm>
              <a:off x="4781549" y="3652837"/>
              <a:ext cx="332105" cy="459105"/>
            </a:xfrm>
            <a:custGeom>
              <a:avLst/>
              <a:gdLst/>
              <a:ahLst/>
              <a:cxnLst/>
              <a:rect l="l" t="t" r="r" b="b"/>
              <a:pathLst>
                <a:path w="332104" h="459104">
                  <a:moveTo>
                    <a:pt x="331787" y="0"/>
                  </a:moveTo>
                  <a:lnTo>
                    <a:pt x="0" y="458787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5499099" y="3652837"/>
              <a:ext cx="332105" cy="459105"/>
            </a:xfrm>
            <a:custGeom>
              <a:avLst/>
              <a:gdLst/>
              <a:ahLst/>
              <a:cxnLst/>
              <a:rect l="l" t="t" r="r" b="b"/>
              <a:pathLst>
                <a:path w="332104" h="459104">
                  <a:moveTo>
                    <a:pt x="0" y="0"/>
                  </a:moveTo>
                  <a:lnTo>
                    <a:pt x="331787" y="458787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4427537" y="4567237"/>
              <a:ext cx="160655" cy="382905"/>
            </a:xfrm>
            <a:custGeom>
              <a:avLst/>
              <a:gdLst/>
              <a:ahLst/>
              <a:cxnLst/>
              <a:rect l="l" t="t" r="r" b="b"/>
              <a:pathLst>
                <a:path w="160654" h="382904">
                  <a:moveTo>
                    <a:pt x="160337" y="0"/>
                  </a:moveTo>
                  <a:lnTo>
                    <a:pt x="0" y="382587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4973637" y="4567237"/>
              <a:ext cx="160655" cy="382905"/>
            </a:xfrm>
            <a:custGeom>
              <a:avLst/>
              <a:gdLst/>
              <a:ahLst/>
              <a:cxnLst/>
              <a:rect l="l" t="t" r="r" b="b"/>
              <a:pathLst>
                <a:path w="160654" h="382904">
                  <a:moveTo>
                    <a:pt x="0" y="0"/>
                  </a:moveTo>
                  <a:lnTo>
                    <a:pt x="160337" y="382587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5487987" y="4567237"/>
              <a:ext cx="149225" cy="382905"/>
            </a:xfrm>
            <a:custGeom>
              <a:avLst/>
              <a:gdLst/>
              <a:ahLst/>
              <a:cxnLst/>
              <a:rect l="l" t="t" r="r" b="b"/>
              <a:pathLst>
                <a:path w="149225" h="382904">
                  <a:moveTo>
                    <a:pt x="149225" y="0"/>
                  </a:moveTo>
                  <a:lnTo>
                    <a:pt x="0" y="382587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6024562" y="4567237"/>
              <a:ext cx="147955" cy="382905"/>
            </a:xfrm>
            <a:custGeom>
              <a:avLst/>
              <a:gdLst/>
              <a:ahLst/>
              <a:cxnLst/>
              <a:rect l="l" t="t" r="r" b="b"/>
              <a:pathLst>
                <a:path w="147954" h="382904">
                  <a:moveTo>
                    <a:pt x="0" y="0"/>
                  </a:moveTo>
                  <a:lnTo>
                    <a:pt x="147637" y="382587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900684" y="3268218"/>
              <a:ext cx="559307" cy="544067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1166152" y="3265169"/>
              <a:ext cx="465289" cy="458723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806958" y="3265169"/>
              <a:ext cx="235013" cy="45872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830262" y="3197225"/>
              <a:ext cx="548005" cy="533400"/>
            </a:xfrm>
            <a:custGeom>
              <a:avLst/>
              <a:gdLst/>
              <a:ahLst/>
              <a:cxnLst/>
              <a:rect l="l" t="t" r="r" b="b"/>
              <a:pathLst>
                <a:path w="548005" h="533400">
                  <a:moveTo>
                    <a:pt x="273850" y="0"/>
                  </a:moveTo>
                  <a:lnTo>
                    <a:pt x="224624" y="4296"/>
                  </a:lnTo>
                  <a:lnTo>
                    <a:pt x="178294" y="16685"/>
                  </a:lnTo>
                  <a:lnTo>
                    <a:pt x="135632" y="36412"/>
                  </a:lnTo>
                  <a:lnTo>
                    <a:pt x="97411" y="62724"/>
                  </a:lnTo>
                  <a:lnTo>
                    <a:pt x="64405" y="94868"/>
                  </a:lnTo>
                  <a:lnTo>
                    <a:pt x="37388" y="132091"/>
                  </a:lnTo>
                  <a:lnTo>
                    <a:pt x="17132" y="173639"/>
                  </a:lnTo>
                  <a:lnTo>
                    <a:pt x="4412" y="218760"/>
                  </a:lnTo>
                  <a:lnTo>
                    <a:pt x="0" y="266700"/>
                  </a:lnTo>
                  <a:lnTo>
                    <a:pt x="4412" y="314639"/>
                  </a:lnTo>
                  <a:lnTo>
                    <a:pt x="17132" y="359760"/>
                  </a:lnTo>
                  <a:lnTo>
                    <a:pt x="37388" y="401308"/>
                  </a:lnTo>
                  <a:lnTo>
                    <a:pt x="64405" y="438531"/>
                  </a:lnTo>
                  <a:lnTo>
                    <a:pt x="97411" y="470675"/>
                  </a:lnTo>
                  <a:lnTo>
                    <a:pt x="135632" y="496987"/>
                  </a:lnTo>
                  <a:lnTo>
                    <a:pt x="178294" y="516714"/>
                  </a:lnTo>
                  <a:lnTo>
                    <a:pt x="224624" y="529103"/>
                  </a:lnTo>
                  <a:lnTo>
                    <a:pt x="273850" y="533400"/>
                  </a:lnTo>
                  <a:lnTo>
                    <a:pt x="323071" y="529103"/>
                  </a:lnTo>
                  <a:lnTo>
                    <a:pt x="369398" y="516714"/>
                  </a:lnTo>
                  <a:lnTo>
                    <a:pt x="412059" y="496987"/>
                  </a:lnTo>
                  <a:lnTo>
                    <a:pt x="450278" y="470675"/>
                  </a:lnTo>
                  <a:lnTo>
                    <a:pt x="483282" y="438531"/>
                  </a:lnTo>
                  <a:lnTo>
                    <a:pt x="510299" y="401308"/>
                  </a:lnTo>
                  <a:lnTo>
                    <a:pt x="530555" y="359760"/>
                  </a:lnTo>
                  <a:lnTo>
                    <a:pt x="543275" y="314639"/>
                  </a:lnTo>
                  <a:lnTo>
                    <a:pt x="547687" y="266700"/>
                  </a:lnTo>
                  <a:lnTo>
                    <a:pt x="543275" y="218760"/>
                  </a:lnTo>
                  <a:lnTo>
                    <a:pt x="530555" y="173639"/>
                  </a:lnTo>
                  <a:lnTo>
                    <a:pt x="510299" y="132091"/>
                  </a:lnTo>
                  <a:lnTo>
                    <a:pt x="483282" y="94868"/>
                  </a:lnTo>
                  <a:lnTo>
                    <a:pt x="450278" y="62724"/>
                  </a:lnTo>
                  <a:lnTo>
                    <a:pt x="412059" y="36412"/>
                  </a:lnTo>
                  <a:lnTo>
                    <a:pt x="369398" y="16685"/>
                  </a:lnTo>
                  <a:lnTo>
                    <a:pt x="323071" y="4296"/>
                  </a:lnTo>
                  <a:lnTo>
                    <a:pt x="273850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830262" y="3197225"/>
              <a:ext cx="548005" cy="533400"/>
            </a:xfrm>
            <a:custGeom>
              <a:avLst/>
              <a:gdLst/>
              <a:ahLst/>
              <a:cxnLst/>
              <a:rect l="l" t="t" r="r" b="b"/>
              <a:pathLst>
                <a:path w="548005" h="533400">
                  <a:moveTo>
                    <a:pt x="0" y="266700"/>
                  </a:moveTo>
                  <a:lnTo>
                    <a:pt x="4412" y="218760"/>
                  </a:lnTo>
                  <a:lnTo>
                    <a:pt x="17132" y="173639"/>
                  </a:lnTo>
                  <a:lnTo>
                    <a:pt x="37388" y="132091"/>
                  </a:lnTo>
                  <a:lnTo>
                    <a:pt x="64405" y="94868"/>
                  </a:lnTo>
                  <a:lnTo>
                    <a:pt x="97411" y="62724"/>
                  </a:lnTo>
                  <a:lnTo>
                    <a:pt x="135632" y="36412"/>
                  </a:lnTo>
                  <a:lnTo>
                    <a:pt x="178294" y="16685"/>
                  </a:lnTo>
                  <a:lnTo>
                    <a:pt x="224624" y="4296"/>
                  </a:lnTo>
                  <a:lnTo>
                    <a:pt x="273850" y="0"/>
                  </a:lnTo>
                  <a:lnTo>
                    <a:pt x="323071" y="4296"/>
                  </a:lnTo>
                  <a:lnTo>
                    <a:pt x="369398" y="16685"/>
                  </a:lnTo>
                  <a:lnTo>
                    <a:pt x="412059" y="36412"/>
                  </a:lnTo>
                  <a:lnTo>
                    <a:pt x="450278" y="62724"/>
                  </a:lnTo>
                  <a:lnTo>
                    <a:pt x="483282" y="94868"/>
                  </a:lnTo>
                  <a:lnTo>
                    <a:pt x="510299" y="132091"/>
                  </a:lnTo>
                  <a:lnTo>
                    <a:pt x="530555" y="173639"/>
                  </a:lnTo>
                  <a:lnTo>
                    <a:pt x="543275" y="218760"/>
                  </a:lnTo>
                  <a:lnTo>
                    <a:pt x="547687" y="266700"/>
                  </a:lnTo>
                  <a:lnTo>
                    <a:pt x="543275" y="314639"/>
                  </a:lnTo>
                  <a:lnTo>
                    <a:pt x="530555" y="359760"/>
                  </a:lnTo>
                  <a:lnTo>
                    <a:pt x="510299" y="401308"/>
                  </a:lnTo>
                  <a:lnTo>
                    <a:pt x="483282" y="438531"/>
                  </a:lnTo>
                  <a:lnTo>
                    <a:pt x="450278" y="470675"/>
                  </a:lnTo>
                  <a:lnTo>
                    <a:pt x="412059" y="496987"/>
                  </a:lnTo>
                  <a:lnTo>
                    <a:pt x="369398" y="516714"/>
                  </a:lnTo>
                  <a:lnTo>
                    <a:pt x="323071" y="529103"/>
                  </a:lnTo>
                  <a:lnTo>
                    <a:pt x="273850" y="533400"/>
                  </a:lnTo>
                  <a:lnTo>
                    <a:pt x="224624" y="529103"/>
                  </a:lnTo>
                  <a:lnTo>
                    <a:pt x="178294" y="516714"/>
                  </a:lnTo>
                  <a:lnTo>
                    <a:pt x="135632" y="496987"/>
                  </a:lnTo>
                  <a:lnTo>
                    <a:pt x="97411" y="470675"/>
                  </a:lnTo>
                  <a:lnTo>
                    <a:pt x="64405" y="438531"/>
                  </a:lnTo>
                  <a:lnTo>
                    <a:pt x="37388" y="401308"/>
                  </a:lnTo>
                  <a:lnTo>
                    <a:pt x="17132" y="359760"/>
                  </a:lnTo>
                  <a:lnTo>
                    <a:pt x="4412" y="314639"/>
                  </a:lnTo>
                  <a:lnTo>
                    <a:pt x="0" y="2667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2" name="object 92"/>
          <p:cNvSpPr txBox="1"/>
          <p:nvPr/>
        </p:nvSpPr>
        <p:spPr>
          <a:xfrm>
            <a:off x="901414" y="3257677"/>
            <a:ext cx="406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5,6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93" name="object 93"/>
          <p:cNvGrpSpPr/>
          <p:nvPr/>
        </p:nvGrpSpPr>
        <p:grpSpPr>
          <a:xfrm>
            <a:off x="281177" y="4106862"/>
            <a:ext cx="824865" cy="620395"/>
            <a:chOff x="281177" y="4106862"/>
            <a:chExt cx="824865" cy="620395"/>
          </a:xfrm>
        </p:grpSpPr>
        <p:sp>
          <p:nvSpPr>
            <p:cNvPr id="94" name="object 94"/>
            <p:cNvSpPr/>
            <p:nvPr/>
          </p:nvSpPr>
          <p:spPr>
            <a:xfrm>
              <a:off x="375665" y="4182618"/>
              <a:ext cx="558546" cy="544068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640067" y="4179569"/>
              <a:ext cx="465594" cy="458724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281177" y="4179569"/>
              <a:ext cx="235978" cy="45872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304799" y="4111625"/>
              <a:ext cx="548005" cy="533400"/>
            </a:xfrm>
            <a:custGeom>
              <a:avLst/>
              <a:gdLst/>
              <a:ahLst/>
              <a:cxnLst/>
              <a:rect l="l" t="t" r="r" b="b"/>
              <a:pathLst>
                <a:path w="548005" h="533400">
                  <a:moveTo>
                    <a:pt x="273850" y="0"/>
                  </a:moveTo>
                  <a:lnTo>
                    <a:pt x="224624" y="4296"/>
                  </a:lnTo>
                  <a:lnTo>
                    <a:pt x="178294" y="16685"/>
                  </a:lnTo>
                  <a:lnTo>
                    <a:pt x="135632" y="36412"/>
                  </a:lnTo>
                  <a:lnTo>
                    <a:pt x="97411" y="62724"/>
                  </a:lnTo>
                  <a:lnTo>
                    <a:pt x="64405" y="94868"/>
                  </a:lnTo>
                  <a:lnTo>
                    <a:pt x="37388" y="132091"/>
                  </a:lnTo>
                  <a:lnTo>
                    <a:pt x="17132" y="173639"/>
                  </a:lnTo>
                  <a:lnTo>
                    <a:pt x="4412" y="218760"/>
                  </a:lnTo>
                  <a:lnTo>
                    <a:pt x="0" y="266700"/>
                  </a:lnTo>
                  <a:lnTo>
                    <a:pt x="4412" y="314639"/>
                  </a:lnTo>
                  <a:lnTo>
                    <a:pt x="17132" y="359760"/>
                  </a:lnTo>
                  <a:lnTo>
                    <a:pt x="37388" y="401308"/>
                  </a:lnTo>
                  <a:lnTo>
                    <a:pt x="64405" y="438531"/>
                  </a:lnTo>
                  <a:lnTo>
                    <a:pt x="97411" y="470675"/>
                  </a:lnTo>
                  <a:lnTo>
                    <a:pt x="135632" y="496987"/>
                  </a:lnTo>
                  <a:lnTo>
                    <a:pt x="178294" y="516714"/>
                  </a:lnTo>
                  <a:lnTo>
                    <a:pt x="224624" y="529103"/>
                  </a:lnTo>
                  <a:lnTo>
                    <a:pt x="273850" y="533400"/>
                  </a:lnTo>
                  <a:lnTo>
                    <a:pt x="323071" y="529103"/>
                  </a:lnTo>
                  <a:lnTo>
                    <a:pt x="369398" y="516714"/>
                  </a:lnTo>
                  <a:lnTo>
                    <a:pt x="412059" y="496987"/>
                  </a:lnTo>
                  <a:lnTo>
                    <a:pt x="450278" y="470675"/>
                  </a:lnTo>
                  <a:lnTo>
                    <a:pt x="483282" y="438531"/>
                  </a:lnTo>
                  <a:lnTo>
                    <a:pt x="510299" y="401308"/>
                  </a:lnTo>
                  <a:lnTo>
                    <a:pt x="530555" y="359760"/>
                  </a:lnTo>
                  <a:lnTo>
                    <a:pt x="543275" y="314639"/>
                  </a:lnTo>
                  <a:lnTo>
                    <a:pt x="547687" y="266700"/>
                  </a:lnTo>
                  <a:lnTo>
                    <a:pt x="543275" y="218760"/>
                  </a:lnTo>
                  <a:lnTo>
                    <a:pt x="530555" y="173639"/>
                  </a:lnTo>
                  <a:lnTo>
                    <a:pt x="510299" y="132091"/>
                  </a:lnTo>
                  <a:lnTo>
                    <a:pt x="483282" y="94868"/>
                  </a:lnTo>
                  <a:lnTo>
                    <a:pt x="450278" y="62724"/>
                  </a:lnTo>
                  <a:lnTo>
                    <a:pt x="412059" y="36412"/>
                  </a:lnTo>
                  <a:lnTo>
                    <a:pt x="369398" y="16685"/>
                  </a:lnTo>
                  <a:lnTo>
                    <a:pt x="323071" y="4296"/>
                  </a:lnTo>
                  <a:lnTo>
                    <a:pt x="273850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304799" y="4111625"/>
              <a:ext cx="548005" cy="533400"/>
            </a:xfrm>
            <a:custGeom>
              <a:avLst/>
              <a:gdLst/>
              <a:ahLst/>
              <a:cxnLst/>
              <a:rect l="l" t="t" r="r" b="b"/>
              <a:pathLst>
                <a:path w="548005" h="533400">
                  <a:moveTo>
                    <a:pt x="0" y="266700"/>
                  </a:moveTo>
                  <a:lnTo>
                    <a:pt x="4412" y="218760"/>
                  </a:lnTo>
                  <a:lnTo>
                    <a:pt x="17132" y="173639"/>
                  </a:lnTo>
                  <a:lnTo>
                    <a:pt x="37388" y="132091"/>
                  </a:lnTo>
                  <a:lnTo>
                    <a:pt x="64405" y="94868"/>
                  </a:lnTo>
                  <a:lnTo>
                    <a:pt x="97411" y="62724"/>
                  </a:lnTo>
                  <a:lnTo>
                    <a:pt x="135632" y="36412"/>
                  </a:lnTo>
                  <a:lnTo>
                    <a:pt x="178294" y="16685"/>
                  </a:lnTo>
                  <a:lnTo>
                    <a:pt x="224624" y="4296"/>
                  </a:lnTo>
                  <a:lnTo>
                    <a:pt x="273850" y="0"/>
                  </a:lnTo>
                  <a:lnTo>
                    <a:pt x="323071" y="4296"/>
                  </a:lnTo>
                  <a:lnTo>
                    <a:pt x="369398" y="16685"/>
                  </a:lnTo>
                  <a:lnTo>
                    <a:pt x="412059" y="36412"/>
                  </a:lnTo>
                  <a:lnTo>
                    <a:pt x="450278" y="62724"/>
                  </a:lnTo>
                  <a:lnTo>
                    <a:pt x="483282" y="94868"/>
                  </a:lnTo>
                  <a:lnTo>
                    <a:pt x="510299" y="132091"/>
                  </a:lnTo>
                  <a:lnTo>
                    <a:pt x="530555" y="173639"/>
                  </a:lnTo>
                  <a:lnTo>
                    <a:pt x="543275" y="218760"/>
                  </a:lnTo>
                  <a:lnTo>
                    <a:pt x="547687" y="266700"/>
                  </a:lnTo>
                  <a:lnTo>
                    <a:pt x="543275" y="314639"/>
                  </a:lnTo>
                  <a:lnTo>
                    <a:pt x="530555" y="359760"/>
                  </a:lnTo>
                  <a:lnTo>
                    <a:pt x="510299" y="401308"/>
                  </a:lnTo>
                  <a:lnTo>
                    <a:pt x="483282" y="438531"/>
                  </a:lnTo>
                  <a:lnTo>
                    <a:pt x="450278" y="470675"/>
                  </a:lnTo>
                  <a:lnTo>
                    <a:pt x="412059" y="496987"/>
                  </a:lnTo>
                  <a:lnTo>
                    <a:pt x="369398" y="516714"/>
                  </a:lnTo>
                  <a:lnTo>
                    <a:pt x="323071" y="529103"/>
                  </a:lnTo>
                  <a:lnTo>
                    <a:pt x="273850" y="533400"/>
                  </a:lnTo>
                  <a:lnTo>
                    <a:pt x="224624" y="529103"/>
                  </a:lnTo>
                  <a:lnTo>
                    <a:pt x="178294" y="516714"/>
                  </a:lnTo>
                  <a:lnTo>
                    <a:pt x="135632" y="496987"/>
                  </a:lnTo>
                  <a:lnTo>
                    <a:pt x="97411" y="470675"/>
                  </a:lnTo>
                  <a:lnTo>
                    <a:pt x="64405" y="438531"/>
                  </a:lnTo>
                  <a:lnTo>
                    <a:pt x="37388" y="401308"/>
                  </a:lnTo>
                  <a:lnTo>
                    <a:pt x="17132" y="359760"/>
                  </a:lnTo>
                  <a:lnTo>
                    <a:pt x="4412" y="314639"/>
                  </a:lnTo>
                  <a:lnTo>
                    <a:pt x="0" y="2667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9" name="object 99"/>
          <p:cNvSpPr txBox="1"/>
          <p:nvPr/>
        </p:nvSpPr>
        <p:spPr>
          <a:xfrm>
            <a:off x="375951" y="4172077"/>
            <a:ext cx="406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4,6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00" name="object 100"/>
          <p:cNvGrpSpPr/>
          <p:nvPr/>
        </p:nvGrpSpPr>
        <p:grpSpPr>
          <a:xfrm>
            <a:off x="1331213" y="4106862"/>
            <a:ext cx="824865" cy="620395"/>
            <a:chOff x="1331213" y="4106862"/>
            <a:chExt cx="824865" cy="620395"/>
          </a:xfrm>
        </p:grpSpPr>
        <p:sp>
          <p:nvSpPr>
            <p:cNvPr id="101" name="object 101"/>
            <p:cNvSpPr/>
            <p:nvPr/>
          </p:nvSpPr>
          <p:spPr>
            <a:xfrm>
              <a:off x="1424939" y="4182618"/>
              <a:ext cx="560070" cy="544068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1690585" y="4179569"/>
              <a:ext cx="465112" cy="458724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1331213" y="4179569"/>
              <a:ext cx="236080" cy="45872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1354137" y="4111625"/>
              <a:ext cx="549275" cy="533400"/>
            </a:xfrm>
            <a:custGeom>
              <a:avLst/>
              <a:gdLst/>
              <a:ahLst/>
              <a:cxnLst/>
              <a:rect l="l" t="t" r="r" b="b"/>
              <a:pathLst>
                <a:path w="549275" h="533400">
                  <a:moveTo>
                    <a:pt x="274637" y="0"/>
                  </a:moveTo>
                  <a:lnTo>
                    <a:pt x="225271" y="4296"/>
                  </a:lnTo>
                  <a:lnTo>
                    <a:pt x="178808" y="16685"/>
                  </a:lnTo>
                  <a:lnTo>
                    <a:pt x="136023" y="36412"/>
                  </a:lnTo>
                  <a:lnTo>
                    <a:pt x="97692" y="62724"/>
                  </a:lnTo>
                  <a:lnTo>
                    <a:pt x="64591" y="94868"/>
                  </a:lnTo>
                  <a:lnTo>
                    <a:pt x="37496" y="132091"/>
                  </a:lnTo>
                  <a:lnTo>
                    <a:pt x="17182" y="173639"/>
                  </a:lnTo>
                  <a:lnTo>
                    <a:pt x="4424" y="218760"/>
                  </a:lnTo>
                  <a:lnTo>
                    <a:pt x="0" y="266700"/>
                  </a:lnTo>
                  <a:lnTo>
                    <a:pt x="4424" y="314639"/>
                  </a:lnTo>
                  <a:lnTo>
                    <a:pt x="17182" y="359760"/>
                  </a:lnTo>
                  <a:lnTo>
                    <a:pt x="37496" y="401308"/>
                  </a:lnTo>
                  <a:lnTo>
                    <a:pt x="64591" y="438531"/>
                  </a:lnTo>
                  <a:lnTo>
                    <a:pt x="97692" y="470675"/>
                  </a:lnTo>
                  <a:lnTo>
                    <a:pt x="136023" y="496987"/>
                  </a:lnTo>
                  <a:lnTo>
                    <a:pt x="178808" y="516714"/>
                  </a:lnTo>
                  <a:lnTo>
                    <a:pt x="225271" y="529103"/>
                  </a:lnTo>
                  <a:lnTo>
                    <a:pt x="274637" y="533400"/>
                  </a:lnTo>
                  <a:lnTo>
                    <a:pt x="324003" y="529103"/>
                  </a:lnTo>
                  <a:lnTo>
                    <a:pt x="370466" y="516714"/>
                  </a:lnTo>
                  <a:lnTo>
                    <a:pt x="413251" y="496987"/>
                  </a:lnTo>
                  <a:lnTo>
                    <a:pt x="451582" y="470675"/>
                  </a:lnTo>
                  <a:lnTo>
                    <a:pt x="484683" y="438531"/>
                  </a:lnTo>
                  <a:lnTo>
                    <a:pt x="511778" y="401308"/>
                  </a:lnTo>
                  <a:lnTo>
                    <a:pt x="532092" y="359760"/>
                  </a:lnTo>
                  <a:lnTo>
                    <a:pt x="544850" y="314639"/>
                  </a:lnTo>
                  <a:lnTo>
                    <a:pt x="549275" y="266700"/>
                  </a:lnTo>
                  <a:lnTo>
                    <a:pt x="544850" y="218760"/>
                  </a:lnTo>
                  <a:lnTo>
                    <a:pt x="532092" y="173639"/>
                  </a:lnTo>
                  <a:lnTo>
                    <a:pt x="511778" y="132091"/>
                  </a:lnTo>
                  <a:lnTo>
                    <a:pt x="484683" y="94868"/>
                  </a:lnTo>
                  <a:lnTo>
                    <a:pt x="451582" y="62724"/>
                  </a:lnTo>
                  <a:lnTo>
                    <a:pt x="413251" y="36412"/>
                  </a:lnTo>
                  <a:lnTo>
                    <a:pt x="370466" y="16685"/>
                  </a:lnTo>
                  <a:lnTo>
                    <a:pt x="324003" y="4296"/>
                  </a:lnTo>
                  <a:lnTo>
                    <a:pt x="274637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1354137" y="4111625"/>
              <a:ext cx="549275" cy="533400"/>
            </a:xfrm>
            <a:custGeom>
              <a:avLst/>
              <a:gdLst/>
              <a:ahLst/>
              <a:cxnLst/>
              <a:rect l="l" t="t" r="r" b="b"/>
              <a:pathLst>
                <a:path w="549275" h="533400">
                  <a:moveTo>
                    <a:pt x="0" y="266700"/>
                  </a:moveTo>
                  <a:lnTo>
                    <a:pt x="4424" y="218760"/>
                  </a:lnTo>
                  <a:lnTo>
                    <a:pt x="17182" y="173639"/>
                  </a:lnTo>
                  <a:lnTo>
                    <a:pt x="37496" y="132091"/>
                  </a:lnTo>
                  <a:lnTo>
                    <a:pt x="64591" y="94868"/>
                  </a:lnTo>
                  <a:lnTo>
                    <a:pt x="97692" y="62724"/>
                  </a:lnTo>
                  <a:lnTo>
                    <a:pt x="136023" y="36412"/>
                  </a:lnTo>
                  <a:lnTo>
                    <a:pt x="178808" y="16685"/>
                  </a:lnTo>
                  <a:lnTo>
                    <a:pt x="225271" y="4296"/>
                  </a:lnTo>
                  <a:lnTo>
                    <a:pt x="274637" y="0"/>
                  </a:lnTo>
                  <a:lnTo>
                    <a:pt x="324003" y="4296"/>
                  </a:lnTo>
                  <a:lnTo>
                    <a:pt x="370466" y="16685"/>
                  </a:lnTo>
                  <a:lnTo>
                    <a:pt x="413251" y="36412"/>
                  </a:lnTo>
                  <a:lnTo>
                    <a:pt x="451582" y="62724"/>
                  </a:lnTo>
                  <a:lnTo>
                    <a:pt x="484683" y="94868"/>
                  </a:lnTo>
                  <a:lnTo>
                    <a:pt x="511778" y="132091"/>
                  </a:lnTo>
                  <a:lnTo>
                    <a:pt x="532092" y="173639"/>
                  </a:lnTo>
                  <a:lnTo>
                    <a:pt x="544850" y="218760"/>
                  </a:lnTo>
                  <a:lnTo>
                    <a:pt x="549275" y="266700"/>
                  </a:lnTo>
                  <a:lnTo>
                    <a:pt x="544850" y="314639"/>
                  </a:lnTo>
                  <a:lnTo>
                    <a:pt x="532092" y="359760"/>
                  </a:lnTo>
                  <a:lnTo>
                    <a:pt x="511778" y="401308"/>
                  </a:lnTo>
                  <a:lnTo>
                    <a:pt x="484683" y="438531"/>
                  </a:lnTo>
                  <a:lnTo>
                    <a:pt x="451582" y="470675"/>
                  </a:lnTo>
                  <a:lnTo>
                    <a:pt x="413251" y="496987"/>
                  </a:lnTo>
                  <a:lnTo>
                    <a:pt x="370466" y="516714"/>
                  </a:lnTo>
                  <a:lnTo>
                    <a:pt x="324003" y="529103"/>
                  </a:lnTo>
                  <a:lnTo>
                    <a:pt x="274637" y="533400"/>
                  </a:lnTo>
                  <a:lnTo>
                    <a:pt x="225271" y="529103"/>
                  </a:lnTo>
                  <a:lnTo>
                    <a:pt x="178808" y="516714"/>
                  </a:lnTo>
                  <a:lnTo>
                    <a:pt x="136023" y="496987"/>
                  </a:lnTo>
                  <a:lnTo>
                    <a:pt x="97692" y="470675"/>
                  </a:lnTo>
                  <a:lnTo>
                    <a:pt x="64591" y="438531"/>
                  </a:lnTo>
                  <a:lnTo>
                    <a:pt x="37496" y="401308"/>
                  </a:lnTo>
                  <a:lnTo>
                    <a:pt x="17182" y="359760"/>
                  </a:lnTo>
                  <a:lnTo>
                    <a:pt x="4424" y="314639"/>
                  </a:lnTo>
                  <a:lnTo>
                    <a:pt x="0" y="2667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6" name="object 106"/>
          <p:cNvSpPr txBox="1"/>
          <p:nvPr/>
        </p:nvSpPr>
        <p:spPr>
          <a:xfrm>
            <a:off x="1425892" y="4172077"/>
            <a:ext cx="406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5,5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07" name="object 107"/>
          <p:cNvGrpSpPr/>
          <p:nvPr/>
        </p:nvGrpSpPr>
        <p:grpSpPr>
          <a:xfrm>
            <a:off x="211137" y="3192462"/>
            <a:ext cx="7722234" cy="1771650"/>
            <a:chOff x="211137" y="3192462"/>
            <a:chExt cx="7722234" cy="1771650"/>
          </a:xfrm>
        </p:grpSpPr>
        <p:sp>
          <p:nvSpPr>
            <p:cNvPr id="108" name="object 108"/>
            <p:cNvSpPr/>
            <p:nvPr/>
          </p:nvSpPr>
          <p:spPr>
            <a:xfrm>
              <a:off x="579437" y="3652837"/>
              <a:ext cx="332105" cy="459105"/>
            </a:xfrm>
            <a:custGeom>
              <a:avLst/>
              <a:gdLst/>
              <a:ahLst/>
              <a:cxnLst/>
              <a:rect l="l" t="t" r="r" b="b"/>
              <a:pathLst>
                <a:path w="332105" h="459104">
                  <a:moveTo>
                    <a:pt x="331787" y="0"/>
                  </a:moveTo>
                  <a:lnTo>
                    <a:pt x="0" y="458787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1296987" y="3652837"/>
              <a:ext cx="332105" cy="459105"/>
            </a:xfrm>
            <a:custGeom>
              <a:avLst/>
              <a:gdLst/>
              <a:ahLst/>
              <a:cxnLst/>
              <a:rect l="l" t="t" r="r" b="b"/>
              <a:pathLst>
                <a:path w="332105" h="459104">
                  <a:moveTo>
                    <a:pt x="0" y="0"/>
                  </a:moveTo>
                  <a:lnTo>
                    <a:pt x="331787" y="458787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225425" y="4567237"/>
              <a:ext cx="160655" cy="382905"/>
            </a:xfrm>
            <a:custGeom>
              <a:avLst/>
              <a:gdLst/>
              <a:ahLst/>
              <a:cxnLst/>
              <a:rect l="l" t="t" r="r" b="b"/>
              <a:pathLst>
                <a:path w="160654" h="382904">
                  <a:moveTo>
                    <a:pt x="160337" y="0"/>
                  </a:moveTo>
                  <a:lnTo>
                    <a:pt x="0" y="382587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771525" y="4567237"/>
              <a:ext cx="160655" cy="382905"/>
            </a:xfrm>
            <a:custGeom>
              <a:avLst/>
              <a:gdLst/>
              <a:ahLst/>
              <a:cxnLst/>
              <a:rect l="l" t="t" r="r" b="b"/>
              <a:pathLst>
                <a:path w="160655" h="382904">
                  <a:moveTo>
                    <a:pt x="0" y="0"/>
                  </a:moveTo>
                  <a:lnTo>
                    <a:pt x="160337" y="382587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1285875" y="4567237"/>
              <a:ext cx="149225" cy="382905"/>
            </a:xfrm>
            <a:custGeom>
              <a:avLst/>
              <a:gdLst/>
              <a:ahLst/>
              <a:cxnLst/>
              <a:rect l="l" t="t" r="r" b="b"/>
              <a:pathLst>
                <a:path w="149225" h="382904">
                  <a:moveTo>
                    <a:pt x="149225" y="0"/>
                  </a:moveTo>
                  <a:lnTo>
                    <a:pt x="0" y="382587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1822450" y="4567237"/>
              <a:ext cx="179705" cy="373380"/>
            </a:xfrm>
            <a:custGeom>
              <a:avLst/>
              <a:gdLst/>
              <a:ahLst/>
              <a:cxnLst/>
              <a:rect l="l" t="t" r="r" b="b"/>
              <a:pathLst>
                <a:path w="179705" h="373379">
                  <a:moveTo>
                    <a:pt x="0" y="0"/>
                  </a:moveTo>
                  <a:lnTo>
                    <a:pt x="179387" y="373062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7203185" y="3268218"/>
              <a:ext cx="558546" cy="544067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7468527" y="3265169"/>
              <a:ext cx="464654" cy="458723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7108697" y="3265169"/>
              <a:ext cx="235813" cy="45872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7132637" y="3197225"/>
              <a:ext cx="548005" cy="533400"/>
            </a:xfrm>
            <a:custGeom>
              <a:avLst/>
              <a:gdLst/>
              <a:ahLst/>
              <a:cxnLst/>
              <a:rect l="l" t="t" r="r" b="b"/>
              <a:pathLst>
                <a:path w="548004" h="533400">
                  <a:moveTo>
                    <a:pt x="273837" y="0"/>
                  </a:moveTo>
                  <a:lnTo>
                    <a:pt x="224615" y="4296"/>
                  </a:lnTo>
                  <a:lnTo>
                    <a:pt x="178288" y="16685"/>
                  </a:lnTo>
                  <a:lnTo>
                    <a:pt x="135628" y="36412"/>
                  </a:lnTo>
                  <a:lnTo>
                    <a:pt x="97409" y="62724"/>
                  </a:lnTo>
                  <a:lnTo>
                    <a:pt x="64404" y="94868"/>
                  </a:lnTo>
                  <a:lnTo>
                    <a:pt x="37387" y="132091"/>
                  </a:lnTo>
                  <a:lnTo>
                    <a:pt x="17132" y="173639"/>
                  </a:lnTo>
                  <a:lnTo>
                    <a:pt x="4412" y="218760"/>
                  </a:lnTo>
                  <a:lnTo>
                    <a:pt x="0" y="266700"/>
                  </a:lnTo>
                  <a:lnTo>
                    <a:pt x="4412" y="314639"/>
                  </a:lnTo>
                  <a:lnTo>
                    <a:pt x="17132" y="359760"/>
                  </a:lnTo>
                  <a:lnTo>
                    <a:pt x="37387" y="401308"/>
                  </a:lnTo>
                  <a:lnTo>
                    <a:pt x="64404" y="438531"/>
                  </a:lnTo>
                  <a:lnTo>
                    <a:pt x="97409" y="470675"/>
                  </a:lnTo>
                  <a:lnTo>
                    <a:pt x="135628" y="496987"/>
                  </a:lnTo>
                  <a:lnTo>
                    <a:pt x="178288" y="516714"/>
                  </a:lnTo>
                  <a:lnTo>
                    <a:pt x="224615" y="529103"/>
                  </a:lnTo>
                  <a:lnTo>
                    <a:pt x="273837" y="533400"/>
                  </a:lnTo>
                  <a:lnTo>
                    <a:pt x="323062" y="529103"/>
                  </a:lnTo>
                  <a:lnTo>
                    <a:pt x="369393" y="516714"/>
                  </a:lnTo>
                  <a:lnTo>
                    <a:pt x="412055" y="496987"/>
                  </a:lnTo>
                  <a:lnTo>
                    <a:pt x="450275" y="470675"/>
                  </a:lnTo>
                  <a:lnTo>
                    <a:pt x="483281" y="438531"/>
                  </a:lnTo>
                  <a:lnTo>
                    <a:pt x="510299" y="401308"/>
                  </a:lnTo>
                  <a:lnTo>
                    <a:pt x="530554" y="359760"/>
                  </a:lnTo>
                  <a:lnTo>
                    <a:pt x="543275" y="314639"/>
                  </a:lnTo>
                  <a:lnTo>
                    <a:pt x="547687" y="266700"/>
                  </a:lnTo>
                  <a:lnTo>
                    <a:pt x="543275" y="218760"/>
                  </a:lnTo>
                  <a:lnTo>
                    <a:pt x="530554" y="173639"/>
                  </a:lnTo>
                  <a:lnTo>
                    <a:pt x="510299" y="132091"/>
                  </a:lnTo>
                  <a:lnTo>
                    <a:pt x="483281" y="94868"/>
                  </a:lnTo>
                  <a:lnTo>
                    <a:pt x="450275" y="62724"/>
                  </a:lnTo>
                  <a:lnTo>
                    <a:pt x="412055" y="36412"/>
                  </a:lnTo>
                  <a:lnTo>
                    <a:pt x="369393" y="16685"/>
                  </a:lnTo>
                  <a:lnTo>
                    <a:pt x="323062" y="4296"/>
                  </a:lnTo>
                  <a:lnTo>
                    <a:pt x="273837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7132637" y="3197225"/>
              <a:ext cx="548005" cy="533400"/>
            </a:xfrm>
            <a:custGeom>
              <a:avLst/>
              <a:gdLst/>
              <a:ahLst/>
              <a:cxnLst/>
              <a:rect l="l" t="t" r="r" b="b"/>
              <a:pathLst>
                <a:path w="548004" h="533400">
                  <a:moveTo>
                    <a:pt x="0" y="266700"/>
                  </a:moveTo>
                  <a:lnTo>
                    <a:pt x="4412" y="218760"/>
                  </a:lnTo>
                  <a:lnTo>
                    <a:pt x="17132" y="173639"/>
                  </a:lnTo>
                  <a:lnTo>
                    <a:pt x="37387" y="132091"/>
                  </a:lnTo>
                  <a:lnTo>
                    <a:pt x="64404" y="94868"/>
                  </a:lnTo>
                  <a:lnTo>
                    <a:pt x="97409" y="62724"/>
                  </a:lnTo>
                  <a:lnTo>
                    <a:pt x="135628" y="36412"/>
                  </a:lnTo>
                  <a:lnTo>
                    <a:pt x="178288" y="16685"/>
                  </a:lnTo>
                  <a:lnTo>
                    <a:pt x="224615" y="4296"/>
                  </a:lnTo>
                  <a:lnTo>
                    <a:pt x="273837" y="0"/>
                  </a:lnTo>
                  <a:lnTo>
                    <a:pt x="323062" y="4296"/>
                  </a:lnTo>
                  <a:lnTo>
                    <a:pt x="369393" y="16685"/>
                  </a:lnTo>
                  <a:lnTo>
                    <a:pt x="412055" y="36412"/>
                  </a:lnTo>
                  <a:lnTo>
                    <a:pt x="450275" y="62724"/>
                  </a:lnTo>
                  <a:lnTo>
                    <a:pt x="483281" y="94868"/>
                  </a:lnTo>
                  <a:lnTo>
                    <a:pt x="510299" y="132091"/>
                  </a:lnTo>
                  <a:lnTo>
                    <a:pt x="530554" y="173639"/>
                  </a:lnTo>
                  <a:lnTo>
                    <a:pt x="543275" y="218760"/>
                  </a:lnTo>
                  <a:lnTo>
                    <a:pt x="547687" y="266700"/>
                  </a:lnTo>
                  <a:lnTo>
                    <a:pt x="543275" y="314639"/>
                  </a:lnTo>
                  <a:lnTo>
                    <a:pt x="530554" y="359760"/>
                  </a:lnTo>
                  <a:lnTo>
                    <a:pt x="510299" y="401308"/>
                  </a:lnTo>
                  <a:lnTo>
                    <a:pt x="483281" y="438531"/>
                  </a:lnTo>
                  <a:lnTo>
                    <a:pt x="450275" y="470675"/>
                  </a:lnTo>
                  <a:lnTo>
                    <a:pt x="412055" y="496987"/>
                  </a:lnTo>
                  <a:lnTo>
                    <a:pt x="369393" y="516714"/>
                  </a:lnTo>
                  <a:lnTo>
                    <a:pt x="323062" y="529103"/>
                  </a:lnTo>
                  <a:lnTo>
                    <a:pt x="273837" y="533400"/>
                  </a:lnTo>
                  <a:lnTo>
                    <a:pt x="224615" y="529103"/>
                  </a:lnTo>
                  <a:lnTo>
                    <a:pt x="178288" y="516714"/>
                  </a:lnTo>
                  <a:lnTo>
                    <a:pt x="135628" y="496987"/>
                  </a:lnTo>
                  <a:lnTo>
                    <a:pt x="97409" y="470675"/>
                  </a:lnTo>
                  <a:lnTo>
                    <a:pt x="64404" y="438531"/>
                  </a:lnTo>
                  <a:lnTo>
                    <a:pt x="37387" y="401308"/>
                  </a:lnTo>
                  <a:lnTo>
                    <a:pt x="17132" y="359760"/>
                  </a:lnTo>
                  <a:lnTo>
                    <a:pt x="4412" y="314639"/>
                  </a:lnTo>
                  <a:lnTo>
                    <a:pt x="0" y="2667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9" name="object 119"/>
          <p:cNvSpPr txBox="1"/>
          <p:nvPr/>
        </p:nvSpPr>
        <p:spPr>
          <a:xfrm>
            <a:off x="7203782" y="3257677"/>
            <a:ext cx="406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7,4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20" name="object 120"/>
          <p:cNvGrpSpPr/>
          <p:nvPr/>
        </p:nvGrpSpPr>
        <p:grpSpPr>
          <a:xfrm>
            <a:off x="6583680" y="4106862"/>
            <a:ext cx="824865" cy="620395"/>
            <a:chOff x="6583680" y="4106862"/>
            <a:chExt cx="824865" cy="620395"/>
          </a:xfrm>
        </p:grpSpPr>
        <p:sp>
          <p:nvSpPr>
            <p:cNvPr id="121" name="object 121"/>
            <p:cNvSpPr/>
            <p:nvPr/>
          </p:nvSpPr>
          <p:spPr>
            <a:xfrm>
              <a:off x="6678168" y="4182618"/>
              <a:ext cx="558546" cy="544068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6942607" y="4179569"/>
              <a:ext cx="465556" cy="458724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6583680" y="4179569"/>
              <a:ext cx="235851" cy="45872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6607175" y="4111625"/>
              <a:ext cx="548005" cy="533400"/>
            </a:xfrm>
            <a:custGeom>
              <a:avLst/>
              <a:gdLst/>
              <a:ahLst/>
              <a:cxnLst/>
              <a:rect l="l" t="t" r="r" b="b"/>
              <a:pathLst>
                <a:path w="548004" h="533400">
                  <a:moveTo>
                    <a:pt x="273837" y="0"/>
                  </a:moveTo>
                  <a:lnTo>
                    <a:pt x="224615" y="4296"/>
                  </a:lnTo>
                  <a:lnTo>
                    <a:pt x="178288" y="16685"/>
                  </a:lnTo>
                  <a:lnTo>
                    <a:pt x="135628" y="36412"/>
                  </a:lnTo>
                  <a:lnTo>
                    <a:pt x="97409" y="62724"/>
                  </a:lnTo>
                  <a:lnTo>
                    <a:pt x="64404" y="94868"/>
                  </a:lnTo>
                  <a:lnTo>
                    <a:pt x="37387" y="132091"/>
                  </a:lnTo>
                  <a:lnTo>
                    <a:pt x="17132" y="173639"/>
                  </a:lnTo>
                  <a:lnTo>
                    <a:pt x="4412" y="218760"/>
                  </a:lnTo>
                  <a:lnTo>
                    <a:pt x="0" y="266700"/>
                  </a:lnTo>
                  <a:lnTo>
                    <a:pt x="4412" y="314639"/>
                  </a:lnTo>
                  <a:lnTo>
                    <a:pt x="17132" y="359760"/>
                  </a:lnTo>
                  <a:lnTo>
                    <a:pt x="37387" y="401308"/>
                  </a:lnTo>
                  <a:lnTo>
                    <a:pt x="64404" y="438531"/>
                  </a:lnTo>
                  <a:lnTo>
                    <a:pt x="97409" y="470675"/>
                  </a:lnTo>
                  <a:lnTo>
                    <a:pt x="135628" y="496987"/>
                  </a:lnTo>
                  <a:lnTo>
                    <a:pt x="178288" y="516714"/>
                  </a:lnTo>
                  <a:lnTo>
                    <a:pt x="224615" y="529103"/>
                  </a:lnTo>
                  <a:lnTo>
                    <a:pt x="273837" y="533400"/>
                  </a:lnTo>
                  <a:lnTo>
                    <a:pt x="323062" y="529103"/>
                  </a:lnTo>
                  <a:lnTo>
                    <a:pt x="369393" y="516714"/>
                  </a:lnTo>
                  <a:lnTo>
                    <a:pt x="412055" y="496987"/>
                  </a:lnTo>
                  <a:lnTo>
                    <a:pt x="450275" y="470675"/>
                  </a:lnTo>
                  <a:lnTo>
                    <a:pt x="483281" y="438531"/>
                  </a:lnTo>
                  <a:lnTo>
                    <a:pt x="510299" y="401308"/>
                  </a:lnTo>
                  <a:lnTo>
                    <a:pt x="530554" y="359760"/>
                  </a:lnTo>
                  <a:lnTo>
                    <a:pt x="543275" y="314639"/>
                  </a:lnTo>
                  <a:lnTo>
                    <a:pt x="547687" y="266700"/>
                  </a:lnTo>
                  <a:lnTo>
                    <a:pt x="543275" y="218760"/>
                  </a:lnTo>
                  <a:lnTo>
                    <a:pt x="530554" y="173639"/>
                  </a:lnTo>
                  <a:lnTo>
                    <a:pt x="510299" y="132091"/>
                  </a:lnTo>
                  <a:lnTo>
                    <a:pt x="483281" y="94868"/>
                  </a:lnTo>
                  <a:lnTo>
                    <a:pt x="450275" y="62724"/>
                  </a:lnTo>
                  <a:lnTo>
                    <a:pt x="412055" y="36412"/>
                  </a:lnTo>
                  <a:lnTo>
                    <a:pt x="369393" y="16685"/>
                  </a:lnTo>
                  <a:lnTo>
                    <a:pt x="323062" y="4296"/>
                  </a:lnTo>
                  <a:lnTo>
                    <a:pt x="273837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6607175" y="4111625"/>
              <a:ext cx="548005" cy="533400"/>
            </a:xfrm>
            <a:custGeom>
              <a:avLst/>
              <a:gdLst/>
              <a:ahLst/>
              <a:cxnLst/>
              <a:rect l="l" t="t" r="r" b="b"/>
              <a:pathLst>
                <a:path w="548004" h="533400">
                  <a:moveTo>
                    <a:pt x="0" y="266700"/>
                  </a:moveTo>
                  <a:lnTo>
                    <a:pt x="4412" y="218760"/>
                  </a:lnTo>
                  <a:lnTo>
                    <a:pt x="17132" y="173639"/>
                  </a:lnTo>
                  <a:lnTo>
                    <a:pt x="37387" y="132091"/>
                  </a:lnTo>
                  <a:lnTo>
                    <a:pt x="64404" y="94868"/>
                  </a:lnTo>
                  <a:lnTo>
                    <a:pt x="97409" y="62724"/>
                  </a:lnTo>
                  <a:lnTo>
                    <a:pt x="135628" y="36412"/>
                  </a:lnTo>
                  <a:lnTo>
                    <a:pt x="178288" y="16685"/>
                  </a:lnTo>
                  <a:lnTo>
                    <a:pt x="224615" y="4296"/>
                  </a:lnTo>
                  <a:lnTo>
                    <a:pt x="273837" y="0"/>
                  </a:lnTo>
                  <a:lnTo>
                    <a:pt x="323062" y="4296"/>
                  </a:lnTo>
                  <a:lnTo>
                    <a:pt x="369393" y="16685"/>
                  </a:lnTo>
                  <a:lnTo>
                    <a:pt x="412055" y="36412"/>
                  </a:lnTo>
                  <a:lnTo>
                    <a:pt x="450275" y="62724"/>
                  </a:lnTo>
                  <a:lnTo>
                    <a:pt x="483281" y="94868"/>
                  </a:lnTo>
                  <a:lnTo>
                    <a:pt x="510299" y="132091"/>
                  </a:lnTo>
                  <a:lnTo>
                    <a:pt x="530554" y="173639"/>
                  </a:lnTo>
                  <a:lnTo>
                    <a:pt x="543275" y="218760"/>
                  </a:lnTo>
                  <a:lnTo>
                    <a:pt x="547687" y="266700"/>
                  </a:lnTo>
                  <a:lnTo>
                    <a:pt x="543275" y="314639"/>
                  </a:lnTo>
                  <a:lnTo>
                    <a:pt x="530554" y="359760"/>
                  </a:lnTo>
                  <a:lnTo>
                    <a:pt x="510299" y="401308"/>
                  </a:lnTo>
                  <a:lnTo>
                    <a:pt x="483281" y="438531"/>
                  </a:lnTo>
                  <a:lnTo>
                    <a:pt x="450275" y="470675"/>
                  </a:lnTo>
                  <a:lnTo>
                    <a:pt x="412055" y="496987"/>
                  </a:lnTo>
                  <a:lnTo>
                    <a:pt x="369393" y="516714"/>
                  </a:lnTo>
                  <a:lnTo>
                    <a:pt x="323062" y="529103"/>
                  </a:lnTo>
                  <a:lnTo>
                    <a:pt x="273837" y="533400"/>
                  </a:lnTo>
                  <a:lnTo>
                    <a:pt x="224615" y="529103"/>
                  </a:lnTo>
                  <a:lnTo>
                    <a:pt x="178288" y="516714"/>
                  </a:lnTo>
                  <a:lnTo>
                    <a:pt x="135628" y="496987"/>
                  </a:lnTo>
                  <a:lnTo>
                    <a:pt x="97409" y="470675"/>
                  </a:lnTo>
                  <a:lnTo>
                    <a:pt x="64404" y="438531"/>
                  </a:lnTo>
                  <a:lnTo>
                    <a:pt x="37387" y="401308"/>
                  </a:lnTo>
                  <a:lnTo>
                    <a:pt x="17132" y="359760"/>
                  </a:lnTo>
                  <a:lnTo>
                    <a:pt x="4412" y="314639"/>
                  </a:lnTo>
                  <a:lnTo>
                    <a:pt x="0" y="2667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6" name="object 126"/>
          <p:cNvSpPr txBox="1"/>
          <p:nvPr/>
        </p:nvSpPr>
        <p:spPr>
          <a:xfrm>
            <a:off x="6678320" y="4172077"/>
            <a:ext cx="406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6,4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27" name="object 127"/>
          <p:cNvGrpSpPr/>
          <p:nvPr/>
        </p:nvGrpSpPr>
        <p:grpSpPr>
          <a:xfrm>
            <a:off x="7633716" y="4106862"/>
            <a:ext cx="824865" cy="620395"/>
            <a:chOff x="7633716" y="4106862"/>
            <a:chExt cx="824865" cy="620395"/>
          </a:xfrm>
        </p:grpSpPr>
        <p:sp>
          <p:nvSpPr>
            <p:cNvPr id="128" name="object 128"/>
            <p:cNvSpPr/>
            <p:nvPr/>
          </p:nvSpPr>
          <p:spPr>
            <a:xfrm>
              <a:off x="7727442" y="4182618"/>
              <a:ext cx="560069" cy="544068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7992821" y="4179569"/>
              <a:ext cx="465378" cy="458724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7633716" y="4179569"/>
              <a:ext cx="235775" cy="45872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7656512" y="4111625"/>
              <a:ext cx="549275" cy="533400"/>
            </a:xfrm>
            <a:custGeom>
              <a:avLst/>
              <a:gdLst/>
              <a:ahLst/>
              <a:cxnLst/>
              <a:rect l="l" t="t" r="r" b="b"/>
              <a:pathLst>
                <a:path w="549275" h="533400">
                  <a:moveTo>
                    <a:pt x="274637" y="0"/>
                  </a:moveTo>
                  <a:lnTo>
                    <a:pt x="225271" y="4296"/>
                  </a:lnTo>
                  <a:lnTo>
                    <a:pt x="178808" y="16685"/>
                  </a:lnTo>
                  <a:lnTo>
                    <a:pt x="136023" y="36412"/>
                  </a:lnTo>
                  <a:lnTo>
                    <a:pt x="97692" y="62724"/>
                  </a:lnTo>
                  <a:lnTo>
                    <a:pt x="64591" y="94868"/>
                  </a:lnTo>
                  <a:lnTo>
                    <a:pt x="37496" y="132091"/>
                  </a:lnTo>
                  <a:lnTo>
                    <a:pt x="17182" y="173639"/>
                  </a:lnTo>
                  <a:lnTo>
                    <a:pt x="4424" y="218760"/>
                  </a:lnTo>
                  <a:lnTo>
                    <a:pt x="0" y="266700"/>
                  </a:lnTo>
                  <a:lnTo>
                    <a:pt x="4424" y="314639"/>
                  </a:lnTo>
                  <a:lnTo>
                    <a:pt x="17182" y="359760"/>
                  </a:lnTo>
                  <a:lnTo>
                    <a:pt x="37496" y="401308"/>
                  </a:lnTo>
                  <a:lnTo>
                    <a:pt x="64591" y="438531"/>
                  </a:lnTo>
                  <a:lnTo>
                    <a:pt x="97692" y="470675"/>
                  </a:lnTo>
                  <a:lnTo>
                    <a:pt x="136023" y="496987"/>
                  </a:lnTo>
                  <a:lnTo>
                    <a:pt x="178808" y="516714"/>
                  </a:lnTo>
                  <a:lnTo>
                    <a:pt x="225271" y="529103"/>
                  </a:lnTo>
                  <a:lnTo>
                    <a:pt x="274637" y="533400"/>
                  </a:lnTo>
                  <a:lnTo>
                    <a:pt x="324003" y="529103"/>
                  </a:lnTo>
                  <a:lnTo>
                    <a:pt x="370466" y="516714"/>
                  </a:lnTo>
                  <a:lnTo>
                    <a:pt x="413251" y="496987"/>
                  </a:lnTo>
                  <a:lnTo>
                    <a:pt x="451582" y="470675"/>
                  </a:lnTo>
                  <a:lnTo>
                    <a:pt x="484683" y="438531"/>
                  </a:lnTo>
                  <a:lnTo>
                    <a:pt x="511778" y="401308"/>
                  </a:lnTo>
                  <a:lnTo>
                    <a:pt x="532092" y="359760"/>
                  </a:lnTo>
                  <a:lnTo>
                    <a:pt x="544850" y="314639"/>
                  </a:lnTo>
                  <a:lnTo>
                    <a:pt x="549275" y="266700"/>
                  </a:lnTo>
                  <a:lnTo>
                    <a:pt x="544850" y="218760"/>
                  </a:lnTo>
                  <a:lnTo>
                    <a:pt x="532092" y="173639"/>
                  </a:lnTo>
                  <a:lnTo>
                    <a:pt x="511778" y="132091"/>
                  </a:lnTo>
                  <a:lnTo>
                    <a:pt x="484683" y="94868"/>
                  </a:lnTo>
                  <a:lnTo>
                    <a:pt x="451582" y="62724"/>
                  </a:lnTo>
                  <a:lnTo>
                    <a:pt x="413251" y="36412"/>
                  </a:lnTo>
                  <a:lnTo>
                    <a:pt x="370466" y="16685"/>
                  </a:lnTo>
                  <a:lnTo>
                    <a:pt x="324003" y="4296"/>
                  </a:lnTo>
                  <a:lnTo>
                    <a:pt x="274637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7656512" y="4111625"/>
              <a:ext cx="549275" cy="533400"/>
            </a:xfrm>
            <a:custGeom>
              <a:avLst/>
              <a:gdLst/>
              <a:ahLst/>
              <a:cxnLst/>
              <a:rect l="l" t="t" r="r" b="b"/>
              <a:pathLst>
                <a:path w="549275" h="533400">
                  <a:moveTo>
                    <a:pt x="0" y="266700"/>
                  </a:moveTo>
                  <a:lnTo>
                    <a:pt x="4424" y="218760"/>
                  </a:lnTo>
                  <a:lnTo>
                    <a:pt x="17182" y="173639"/>
                  </a:lnTo>
                  <a:lnTo>
                    <a:pt x="37496" y="132091"/>
                  </a:lnTo>
                  <a:lnTo>
                    <a:pt x="64591" y="94868"/>
                  </a:lnTo>
                  <a:lnTo>
                    <a:pt x="97692" y="62724"/>
                  </a:lnTo>
                  <a:lnTo>
                    <a:pt x="136023" y="36412"/>
                  </a:lnTo>
                  <a:lnTo>
                    <a:pt x="178808" y="16685"/>
                  </a:lnTo>
                  <a:lnTo>
                    <a:pt x="225271" y="4296"/>
                  </a:lnTo>
                  <a:lnTo>
                    <a:pt x="274637" y="0"/>
                  </a:lnTo>
                  <a:lnTo>
                    <a:pt x="324003" y="4296"/>
                  </a:lnTo>
                  <a:lnTo>
                    <a:pt x="370466" y="16685"/>
                  </a:lnTo>
                  <a:lnTo>
                    <a:pt x="413251" y="36412"/>
                  </a:lnTo>
                  <a:lnTo>
                    <a:pt x="451582" y="62724"/>
                  </a:lnTo>
                  <a:lnTo>
                    <a:pt x="484683" y="94868"/>
                  </a:lnTo>
                  <a:lnTo>
                    <a:pt x="511778" y="132091"/>
                  </a:lnTo>
                  <a:lnTo>
                    <a:pt x="532092" y="173639"/>
                  </a:lnTo>
                  <a:lnTo>
                    <a:pt x="544850" y="218760"/>
                  </a:lnTo>
                  <a:lnTo>
                    <a:pt x="549275" y="266700"/>
                  </a:lnTo>
                  <a:lnTo>
                    <a:pt x="544850" y="314639"/>
                  </a:lnTo>
                  <a:lnTo>
                    <a:pt x="532092" y="359760"/>
                  </a:lnTo>
                  <a:lnTo>
                    <a:pt x="511778" y="401308"/>
                  </a:lnTo>
                  <a:lnTo>
                    <a:pt x="484683" y="438531"/>
                  </a:lnTo>
                  <a:lnTo>
                    <a:pt x="451582" y="470675"/>
                  </a:lnTo>
                  <a:lnTo>
                    <a:pt x="413251" y="496987"/>
                  </a:lnTo>
                  <a:lnTo>
                    <a:pt x="370466" y="516714"/>
                  </a:lnTo>
                  <a:lnTo>
                    <a:pt x="324003" y="529103"/>
                  </a:lnTo>
                  <a:lnTo>
                    <a:pt x="274637" y="533400"/>
                  </a:lnTo>
                  <a:lnTo>
                    <a:pt x="225271" y="529103"/>
                  </a:lnTo>
                  <a:lnTo>
                    <a:pt x="178808" y="516714"/>
                  </a:lnTo>
                  <a:lnTo>
                    <a:pt x="136023" y="496987"/>
                  </a:lnTo>
                  <a:lnTo>
                    <a:pt x="97692" y="470675"/>
                  </a:lnTo>
                  <a:lnTo>
                    <a:pt x="64591" y="438531"/>
                  </a:lnTo>
                  <a:lnTo>
                    <a:pt x="37496" y="401308"/>
                  </a:lnTo>
                  <a:lnTo>
                    <a:pt x="17182" y="359760"/>
                  </a:lnTo>
                  <a:lnTo>
                    <a:pt x="4424" y="314639"/>
                  </a:lnTo>
                  <a:lnTo>
                    <a:pt x="0" y="2667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3" name="object 133"/>
          <p:cNvSpPr txBox="1"/>
          <p:nvPr/>
        </p:nvSpPr>
        <p:spPr>
          <a:xfrm>
            <a:off x="7728267" y="4172077"/>
            <a:ext cx="406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7,3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34" name="object 134"/>
          <p:cNvGrpSpPr/>
          <p:nvPr/>
        </p:nvGrpSpPr>
        <p:grpSpPr>
          <a:xfrm>
            <a:off x="6513512" y="3638550"/>
            <a:ext cx="1773555" cy="1325880"/>
            <a:chOff x="6513512" y="3638550"/>
            <a:chExt cx="1773555" cy="1325880"/>
          </a:xfrm>
        </p:grpSpPr>
        <p:sp>
          <p:nvSpPr>
            <p:cNvPr id="135" name="object 135"/>
            <p:cNvSpPr/>
            <p:nvPr/>
          </p:nvSpPr>
          <p:spPr>
            <a:xfrm>
              <a:off x="6881812" y="3652837"/>
              <a:ext cx="332105" cy="459105"/>
            </a:xfrm>
            <a:custGeom>
              <a:avLst/>
              <a:gdLst/>
              <a:ahLst/>
              <a:cxnLst/>
              <a:rect l="l" t="t" r="r" b="b"/>
              <a:pathLst>
                <a:path w="332104" h="459104">
                  <a:moveTo>
                    <a:pt x="331787" y="0"/>
                  </a:moveTo>
                  <a:lnTo>
                    <a:pt x="0" y="458787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7599362" y="3652837"/>
              <a:ext cx="332105" cy="459105"/>
            </a:xfrm>
            <a:custGeom>
              <a:avLst/>
              <a:gdLst/>
              <a:ahLst/>
              <a:cxnLst/>
              <a:rect l="l" t="t" r="r" b="b"/>
              <a:pathLst>
                <a:path w="332104" h="459104">
                  <a:moveTo>
                    <a:pt x="0" y="0"/>
                  </a:moveTo>
                  <a:lnTo>
                    <a:pt x="331787" y="458787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6527800" y="4567237"/>
              <a:ext cx="160655" cy="382905"/>
            </a:xfrm>
            <a:custGeom>
              <a:avLst/>
              <a:gdLst/>
              <a:ahLst/>
              <a:cxnLst/>
              <a:rect l="l" t="t" r="r" b="b"/>
              <a:pathLst>
                <a:path w="160654" h="382904">
                  <a:moveTo>
                    <a:pt x="160337" y="0"/>
                  </a:moveTo>
                  <a:lnTo>
                    <a:pt x="0" y="382587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7073900" y="4567237"/>
              <a:ext cx="160655" cy="382905"/>
            </a:xfrm>
            <a:custGeom>
              <a:avLst/>
              <a:gdLst/>
              <a:ahLst/>
              <a:cxnLst/>
              <a:rect l="l" t="t" r="r" b="b"/>
              <a:pathLst>
                <a:path w="160654" h="382904">
                  <a:moveTo>
                    <a:pt x="0" y="0"/>
                  </a:moveTo>
                  <a:lnTo>
                    <a:pt x="160337" y="382587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7588250" y="4567237"/>
              <a:ext cx="149225" cy="382905"/>
            </a:xfrm>
            <a:custGeom>
              <a:avLst/>
              <a:gdLst/>
              <a:ahLst/>
              <a:cxnLst/>
              <a:rect l="l" t="t" r="r" b="b"/>
              <a:pathLst>
                <a:path w="149225" h="382904">
                  <a:moveTo>
                    <a:pt x="149225" y="0"/>
                  </a:moveTo>
                  <a:lnTo>
                    <a:pt x="0" y="382587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8124825" y="4567237"/>
              <a:ext cx="147955" cy="382905"/>
            </a:xfrm>
            <a:custGeom>
              <a:avLst/>
              <a:gdLst/>
              <a:ahLst/>
              <a:cxnLst/>
              <a:rect l="l" t="t" r="r" b="b"/>
              <a:pathLst>
                <a:path w="147954" h="382904">
                  <a:moveTo>
                    <a:pt x="0" y="0"/>
                  </a:moveTo>
                  <a:lnTo>
                    <a:pt x="147637" y="382587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1" name="object 141"/>
          <p:cNvGrpSpPr/>
          <p:nvPr/>
        </p:nvGrpSpPr>
        <p:grpSpPr>
          <a:xfrm>
            <a:off x="8542337" y="3627437"/>
            <a:ext cx="142875" cy="1554480"/>
            <a:chOff x="8542337" y="3627437"/>
            <a:chExt cx="142875" cy="1554480"/>
          </a:xfrm>
        </p:grpSpPr>
        <p:sp>
          <p:nvSpPr>
            <p:cNvPr id="142" name="object 142"/>
            <p:cNvSpPr/>
            <p:nvPr/>
          </p:nvSpPr>
          <p:spPr>
            <a:xfrm>
              <a:off x="8613775" y="3627437"/>
              <a:ext cx="0" cy="1468755"/>
            </a:xfrm>
            <a:custGeom>
              <a:avLst/>
              <a:gdLst/>
              <a:ahLst/>
              <a:cxnLst/>
              <a:rect l="l" t="t" r="r" b="b"/>
              <a:pathLst>
                <a:path h="1468754">
                  <a:moveTo>
                    <a:pt x="0" y="0"/>
                  </a:moveTo>
                  <a:lnTo>
                    <a:pt x="0" y="1468437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8542337" y="5038725"/>
              <a:ext cx="142875" cy="142875"/>
            </a:xfrm>
            <a:custGeom>
              <a:avLst/>
              <a:gdLst/>
              <a:ahLst/>
              <a:cxnLst/>
              <a:rect l="l" t="t" r="r" b="b"/>
              <a:pathLst>
                <a:path w="142875" h="142875">
                  <a:moveTo>
                    <a:pt x="142875" y="0"/>
                  </a:moveTo>
                  <a:lnTo>
                    <a:pt x="71437" y="57150"/>
                  </a:lnTo>
                  <a:lnTo>
                    <a:pt x="0" y="0"/>
                  </a:lnTo>
                  <a:lnTo>
                    <a:pt x="71437" y="142875"/>
                  </a:lnTo>
                  <a:lnTo>
                    <a:pt x="1428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4" name="object 144"/>
          <p:cNvGrpSpPr/>
          <p:nvPr/>
        </p:nvGrpSpPr>
        <p:grpSpPr>
          <a:xfrm>
            <a:off x="8542325" y="1371600"/>
            <a:ext cx="142875" cy="1676400"/>
            <a:chOff x="8542325" y="1371600"/>
            <a:chExt cx="142875" cy="1676400"/>
          </a:xfrm>
        </p:grpSpPr>
        <p:sp>
          <p:nvSpPr>
            <p:cNvPr id="145" name="object 145"/>
            <p:cNvSpPr/>
            <p:nvPr/>
          </p:nvSpPr>
          <p:spPr>
            <a:xfrm>
              <a:off x="8613775" y="1457325"/>
              <a:ext cx="0" cy="1590675"/>
            </a:xfrm>
            <a:custGeom>
              <a:avLst/>
              <a:gdLst/>
              <a:ahLst/>
              <a:cxnLst/>
              <a:rect l="l" t="t" r="r" b="b"/>
              <a:pathLst>
                <a:path h="1590675">
                  <a:moveTo>
                    <a:pt x="0" y="0"/>
                  </a:moveTo>
                  <a:lnTo>
                    <a:pt x="0" y="1590675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8542325" y="1371600"/>
              <a:ext cx="142875" cy="143510"/>
            </a:xfrm>
            <a:custGeom>
              <a:avLst/>
              <a:gdLst/>
              <a:ahLst/>
              <a:cxnLst/>
              <a:rect l="l" t="t" r="r" b="b"/>
              <a:pathLst>
                <a:path w="142875" h="143509">
                  <a:moveTo>
                    <a:pt x="71450" y="0"/>
                  </a:moveTo>
                  <a:lnTo>
                    <a:pt x="0" y="142862"/>
                  </a:lnTo>
                  <a:lnTo>
                    <a:pt x="71437" y="85725"/>
                  </a:lnTo>
                  <a:lnTo>
                    <a:pt x="142875" y="142887"/>
                  </a:lnTo>
                  <a:lnTo>
                    <a:pt x="714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7" name="object 147"/>
          <p:cNvSpPr txBox="1"/>
          <p:nvPr/>
        </p:nvSpPr>
        <p:spPr>
          <a:xfrm>
            <a:off x="8237410" y="3067304"/>
            <a:ext cx="75120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m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+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48" name="object 148"/>
          <p:cNvSpPr txBox="1"/>
          <p:nvPr/>
        </p:nvSpPr>
        <p:spPr>
          <a:xfrm>
            <a:off x="764540" y="6523256"/>
            <a:ext cx="1354455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spc="-5" dirty="0">
                <a:latin typeface="Times New Roman"/>
                <a:cs typeface="Times New Roman"/>
              </a:rPr>
              <a:t>November 7,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2005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50" name="object 150"/>
          <p:cNvSpPr txBox="1"/>
          <p:nvPr/>
        </p:nvSpPr>
        <p:spPr>
          <a:xfrm>
            <a:off x="7843653" y="6523256"/>
            <a:ext cx="560070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spc="-5" dirty="0">
                <a:latin typeface="Times New Roman"/>
                <a:cs typeface="Times New Roman"/>
              </a:rPr>
              <a:t>L15.21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51" name="Slide Number Placeholder 150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46B8EC2-79DC-4D91-A125-9987AE897EFA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900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44725" y="2971799"/>
            <a:ext cx="4165600" cy="2280285"/>
          </a:xfrm>
          <a:custGeom>
            <a:avLst/>
            <a:gdLst/>
            <a:ahLst/>
            <a:cxnLst/>
            <a:rect l="l" t="t" r="r" b="b"/>
            <a:pathLst>
              <a:path w="4165600" h="2280285">
                <a:moveTo>
                  <a:pt x="2104796" y="1887308"/>
                </a:moveTo>
                <a:lnTo>
                  <a:pt x="2104682" y="1843049"/>
                </a:lnTo>
                <a:lnTo>
                  <a:pt x="2102065" y="1796656"/>
                </a:lnTo>
                <a:lnTo>
                  <a:pt x="2097100" y="1748434"/>
                </a:lnTo>
                <a:lnTo>
                  <a:pt x="2090026" y="1698637"/>
                </a:lnTo>
                <a:lnTo>
                  <a:pt x="2080996" y="1647558"/>
                </a:lnTo>
                <a:lnTo>
                  <a:pt x="2070239" y="1595475"/>
                </a:lnTo>
                <a:lnTo>
                  <a:pt x="2057933" y="1542656"/>
                </a:lnTo>
                <a:lnTo>
                  <a:pt x="2044280" y="1489405"/>
                </a:lnTo>
                <a:lnTo>
                  <a:pt x="2029485" y="1435976"/>
                </a:lnTo>
                <a:lnTo>
                  <a:pt x="2013712" y="1382661"/>
                </a:lnTo>
                <a:lnTo>
                  <a:pt x="1997189" y="1329740"/>
                </a:lnTo>
                <a:lnTo>
                  <a:pt x="1980095" y="1277493"/>
                </a:lnTo>
                <a:lnTo>
                  <a:pt x="1962632" y="1226197"/>
                </a:lnTo>
                <a:lnTo>
                  <a:pt x="1945005" y="1176134"/>
                </a:lnTo>
                <a:lnTo>
                  <a:pt x="1927377" y="1127582"/>
                </a:lnTo>
                <a:lnTo>
                  <a:pt x="1909978" y="1080833"/>
                </a:lnTo>
                <a:lnTo>
                  <a:pt x="1892985" y="1036142"/>
                </a:lnTo>
                <a:lnTo>
                  <a:pt x="1861032" y="954087"/>
                </a:lnTo>
                <a:lnTo>
                  <a:pt x="1839595" y="903439"/>
                </a:lnTo>
                <a:lnTo>
                  <a:pt x="1815769" y="853643"/>
                </a:lnTo>
                <a:lnTo>
                  <a:pt x="1789836" y="804760"/>
                </a:lnTo>
                <a:lnTo>
                  <a:pt x="1762086" y="756869"/>
                </a:lnTo>
                <a:lnTo>
                  <a:pt x="1732788" y="710018"/>
                </a:lnTo>
                <a:lnTo>
                  <a:pt x="1702206" y="664286"/>
                </a:lnTo>
                <a:lnTo>
                  <a:pt x="1670646" y="619734"/>
                </a:lnTo>
                <a:lnTo>
                  <a:pt x="1638363" y="576414"/>
                </a:lnTo>
                <a:lnTo>
                  <a:pt x="1605648" y="534403"/>
                </a:lnTo>
                <a:lnTo>
                  <a:pt x="1572768" y="493750"/>
                </a:lnTo>
                <a:lnTo>
                  <a:pt x="1540014" y="454533"/>
                </a:lnTo>
                <a:lnTo>
                  <a:pt x="1507655" y="416814"/>
                </a:lnTo>
                <a:lnTo>
                  <a:pt x="1475968" y="380644"/>
                </a:lnTo>
                <a:lnTo>
                  <a:pt x="1445234" y="346113"/>
                </a:lnTo>
                <a:lnTo>
                  <a:pt x="1361567" y="252844"/>
                </a:lnTo>
                <a:lnTo>
                  <a:pt x="1289024" y="170167"/>
                </a:lnTo>
                <a:lnTo>
                  <a:pt x="1246365" y="123240"/>
                </a:lnTo>
                <a:lnTo>
                  <a:pt x="1208074" y="84340"/>
                </a:lnTo>
                <a:lnTo>
                  <a:pt x="1172743" y="53187"/>
                </a:lnTo>
                <a:lnTo>
                  <a:pt x="1138948" y="29476"/>
                </a:lnTo>
                <a:lnTo>
                  <a:pt x="1070419" y="3175"/>
                </a:lnTo>
                <a:lnTo>
                  <a:pt x="1032865" y="0"/>
                </a:lnTo>
                <a:lnTo>
                  <a:pt x="994981" y="1422"/>
                </a:lnTo>
                <a:lnTo>
                  <a:pt x="923937" y="18173"/>
                </a:lnTo>
                <a:lnTo>
                  <a:pt x="887984" y="37109"/>
                </a:lnTo>
                <a:lnTo>
                  <a:pt x="849896" y="65506"/>
                </a:lnTo>
                <a:lnTo>
                  <a:pt x="808278" y="105156"/>
                </a:lnTo>
                <a:lnTo>
                  <a:pt x="761746" y="157861"/>
                </a:lnTo>
                <a:lnTo>
                  <a:pt x="708901" y="225425"/>
                </a:lnTo>
                <a:lnTo>
                  <a:pt x="689330" y="251904"/>
                </a:lnTo>
                <a:lnTo>
                  <a:pt x="666623" y="280466"/>
                </a:lnTo>
                <a:lnTo>
                  <a:pt x="641159" y="311048"/>
                </a:lnTo>
                <a:lnTo>
                  <a:pt x="613346" y="343547"/>
                </a:lnTo>
                <a:lnTo>
                  <a:pt x="519645" y="451764"/>
                </a:lnTo>
                <a:lnTo>
                  <a:pt x="486283" y="491134"/>
                </a:lnTo>
                <a:lnTo>
                  <a:pt x="452526" y="532015"/>
                </a:lnTo>
                <a:lnTo>
                  <a:pt x="418731" y="574319"/>
                </a:lnTo>
                <a:lnTo>
                  <a:pt x="385318" y="617969"/>
                </a:lnTo>
                <a:lnTo>
                  <a:pt x="352653" y="662876"/>
                </a:lnTo>
                <a:lnTo>
                  <a:pt x="321144" y="708952"/>
                </a:lnTo>
                <a:lnTo>
                  <a:pt x="291160" y="756132"/>
                </a:lnTo>
                <a:lnTo>
                  <a:pt x="263118" y="804316"/>
                </a:lnTo>
                <a:lnTo>
                  <a:pt x="237388" y="853427"/>
                </a:lnTo>
                <a:lnTo>
                  <a:pt x="214363" y="903376"/>
                </a:lnTo>
                <a:lnTo>
                  <a:pt x="194437" y="954087"/>
                </a:lnTo>
                <a:lnTo>
                  <a:pt x="180441" y="993800"/>
                </a:lnTo>
                <a:lnTo>
                  <a:pt x="165963" y="1036142"/>
                </a:lnTo>
                <a:lnTo>
                  <a:pt x="151155" y="1080833"/>
                </a:lnTo>
                <a:lnTo>
                  <a:pt x="136182" y="1127582"/>
                </a:lnTo>
                <a:lnTo>
                  <a:pt x="121196" y="1176134"/>
                </a:lnTo>
                <a:lnTo>
                  <a:pt x="106375" y="1226197"/>
                </a:lnTo>
                <a:lnTo>
                  <a:pt x="91884" y="1277493"/>
                </a:lnTo>
                <a:lnTo>
                  <a:pt x="77863" y="1329740"/>
                </a:lnTo>
                <a:lnTo>
                  <a:pt x="64490" y="1382661"/>
                </a:lnTo>
                <a:lnTo>
                  <a:pt x="51930" y="1435976"/>
                </a:lnTo>
                <a:lnTo>
                  <a:pt x="40335" y="1489405"/>
                </a:lnTo>
                <a:lnTo>
                  <a:pt x="29883" y="1542656"/>
                </a:lnTo>
                <a:lnTo>
                  <a:pt x="20713" y="1595475"/>
                </a:lnTo>
                <a:lnTo>
                  <a:pt x="13004" y="1647558"/>
                </a:lnTo>
                <a:lnTo>
                  <a:pt x="6921" y="1698637"/>
                </a:lnTo>
                <a:lnTo>
                  <a:pt x="2616" y="1748434"/>
                </a:lnTo>
                <a:lnTo>
                  <a:pt x="254" y="1796656"/>
                </a:lnTo>
                <a:lnTo>
                  <a:pt x="0" y="1843049"/>
                </a:lnTo>
                <a:lnTo>
                  <a:pt x="2019" y="1887308"/>
                </a:lnTo>
                <a:lnTo>
                  <a:pt x="6477" y="1929155"/>
                </a:lnTo>
                <a:lnTo>
                  <a:pt x="13512" y="1968322"/>
                </a:lnTo>
                <a:lnTo>
                  <a:pt x="36029" y="2037499"/>
                </a:lnTo>
                <a:lnTo>
                  <a:pt x="73050" y="2095627"/>
                </a:lnTo>
                <a:lnTo>
                  <a:pt x="127952" y="2145055"/>
                </a:lnTo>
                <a:lnTo>
                  <a:pt x="161036" y="2166048"/>
                </a:lnTo>
                <a:lnTo>
                  <a:pt x="197459" y="2184730"/>
                </a:lnTo>
                <a:lnTo>
                  <a:pt x="236931" y="2201265"/>
                </a:lnTo>
                <a:lnTo>
                  <a:pt x="279133" y="2215756"/>
                </a:lnTo>
                <a:lnTo>
                  <a:pt x="323773" y="2228342"/>
                </a:lnTo>
                <a:lnTo>
                  <a:pt x="370535" y="2239162"/>
                </a:lnTo>
                <a:lnTo>
                  <a:pt x="419112" y="2248357"/>
                </a:lnTo>
                <a:lnTo>
                  <a:pt x="469201" y="2256040"/>
                </a:lnTo>
                <a:lnTo>
                  <a:pt x="520509" y="2262365"/>
                </a:lnTo>
                <a:lnTo>
                  <a:pt x="572719" y="2267445"/>
                </a:lnTo>
                <a:lnTo>
                  <a:pt x="625513" y="2271433"/>
                </a:lnTo>
                <a:lnTo>
                  <a:pt x="678611" y="2274443"/>
                </a:lnTo>
                <a:lnTo>
                  <a:pt x="731697" y="2276627"/>
                </a:lnTo>
                <a:lnTo>
                  <a:pt x="784466" y="2278113"/>
                </a:lnTo>
                <a:lnTo>
                  <a:pt x="836612" y="2279027"/>
                </a:lnTo>
                <a:lnTo>
                  <a:pt x="887831" y="2279497"/>
                </a:lnTo>
                <a:lnTo>
                  <a:pt x="937818" y="2279675"/>
                </a:lnTo>
                <a:lnTo>
                  <a:pt x="1124648" y="2279675"/>
                </a:lnTo>
                <a:lnTo>
                  <a:pt x="1223962" y="2279129"/>
                </a:lnTo>
                <a:lnTo>
                  <a:pt x="1275651" y="2278354"/>
                </a:lnTo>
                <a:lnTo>
                  <a:pt x="1328267" y="2277072"/>
                </a:lnTo>
                <a:lnTo>
                  <a:pt x="1381506" y="2275192"/>
                </a:lnTo>
                <a:lnTo>
                  <a:pt x="1435061" y="2272588"/>
                </a:lnTo>
                <a:lnTo>
                  <a:pt x="1488592" y="2269134"/>
                </a:lnTo>
                <a:lnTo>
                  <a:pt x="1541805" y="2264714"/>
                </a:lnTo>
                <a:lnTo>
                  <a:pt x="1594383" y="2259228"/>
                </a:lnTo>
                <a:lnTo>
                  <a:pt x="1645996" y="2252548"/>
                </a:lnTo>
                <a:lnTo>
                  <a:pt x="1696339" y="2244547"/>
                </a:lnTo>
                <a:lnTo>
                  <a:pt x="1745107" y="2235136"/>
                </a:lnTo>
                <a:lnTo>
                  <a:pt x="1791970" y="2224176"/>
                </a:lnTo>
                <a:lnTo>
                  <a:pt x="1836610" y="2211552"/>
                </a:lnTo>
                <a:lnTo>
                  <a:pt x="1878723" y="2197150"/>
                </a:lnTo>
                <a:lnTo>
                  <a:pt x="1918004" y="2180856"/>
                </a:lnTo>
                <a:lnTo>
                  <a:pt x="1954110" y="2162556"/>
                </a:lnTo>
                <a:lnTo>
                  <a:pt x="1986737" y="2142134"/>
                </a:lnTo>
                <a:lnTo>
                  <a:pt x="2040331" y="2094433"/>
                </a:lnTo>
                <a:lnTo>
                  <a:pt x="2076081" y="2037499"/>
                </a:lnTo>
                <a:lnTo>
                  <a:pt x="2096655" y="1968322"/>
                </a:lnTo>
                <a:lnTo>
                  <a:pt x="2102180" y="1929155"/>
                </a:lnTo>
                <a:lnTo>
                  <a:pt x="2104796" y="1887308"/>
                </a:lnTo>
                <a:close/>
              </a:path>
              <a:path w="4165600" h="2280285">
                <a:moveTo>
                  <a:pt x="4165320" y="1887308"/>
                </a:moveTo>
                <a:lnTo>
                  <a:pt x="4165219" y="1843049"/>
                </a:lnTo>
                <a:lnTo>
                  <a:pt x="4162679" y="1796656"/>
                </a:lnTo>
                <a:lnTo>
                  <a:pt x="4157891" y="1748434"/>
                </a:lnTo>
                <a:lnTo>
                  <a:pt x="4151033" y="1698637"/>
                </a:lnTo>
                <a:lnTo>
                  <a:pt x="4142321" y="1647558"/>
                </a:lnTo>
                <a:lnTo>
                  <a:pt x="4131919" y="1595475"/>
                </a:lnTo>
                <a:lnTo>
                  <a:pt x="4120019" y="1542656"/>
                </a:lnTo>
                <a:lnTo>
                  <a:pt x="4106824" y="1489405"/>
                </a:lnTo>
                <a:lnTo>
                  <a:pt x="4092511" y="1435976"/>
                </a:lnTo>
                <a:lnTo>
                  <a:pt x="4077271" y="1382661"/>
                </a:lnTo>
                <a:lnTo>
                  <a:pt x="4061307" y="1329740"/>
                </a:lnTo>
                <a:lnTo>
                  <a:pt x="4044785" y="1277493"/>
                </a:lnTo>
                <a:lnTo>
                  <a:pt x="4027894" y="1226197"/>
                </a:lnTo>
                <a:lnTo>
                  <a:pt x="4010850" y="1176134"/>
                </a:lnTo>
                <a:lnTo>
                  <a:pt x="3993819" y="1127582"/>
                </a:lnTo>
                <a:lnTo>
                  <a:pt x="3977005" y="1080833"/>
                </a:lnTo>
                <a:lnTo>
                  <a:pt x="3960571" y="1036142"/>
                </a:lnTo>
                <a:lnTo>
                  <a:pt x="3929684" y="954087"/>
                </a:lnTo>
                <a:lnTo>
                  <a:pt x="3908958" y="903439"/>
                </a:lnTo>
                <a:lnTo>
                  <a:pt x="3885933" y="853643"/>
                </a:lnTo>
                <a:lnTo>
                  <a:pt x="3860863" y="804760"/>
                </a:lnTo>
                <a:lnTo>
                  <a:pt x="3834041" y="756869"/>
                </a:lnTo>
                <a:lnTo>
                  <a:pt x="3805707" y="710018"/>
                </a:lnTo>
                <a:lnTo>
                  <a:pt x="3776154" y="664286"/>
                </a:lnTo>
                <a:lnTo>
                  <a:pt x="3745636" y="619734"/>
                </a:lnTo>
                <a:lnTo>
                  <a:pt x="3714432" y="576414"/>
                </a:lnTo>
                <a:lnTo>
                  <a:pt x="3682809" y="534403"/>
                </a:lnTo>
                <a:lnTo>
                  <a:pt x="3651021" y="493750"/>
                </a:lnTo>
                <a:lnTo>
                  <a:pt x="3619360" y="454533"/>
                </a:lnTo>
                <a:lnTo>
                  <a:pt x="3588080" y="416814"/>
                </a:lnTo>
                <a:lnTo>
                  <a:pt x="3557447" y="380644"/>
                </a:lnTo>
                <a:lnTo>
                  <a:pt x="3527755" y="346113"/>
                </a:lnTo>
                <a:lnTo>
                  <a:pt x="3446856" y="252844"/>
                </a:lnTo>
                <a:lnTo>
                  <a:pt x="3376739" y="170167"/>
                </a:lnTo>
                <a:lnTo>
                  <a:pt x="3335502" y="123240"/>
                </a:lnTo>
                <a:lnTo>
                  <a:pt x="3298494" y="84340"/>
                </a:lnTo>
                <a:lnTo>
                  <a:pt x="3264331" y="53187"/>
                </a:lnTo>
                <a:lnTo>
                  <a:pt x="3231680" y="29476"/>
                </a:lnTo>
                <a:lnTo>
                  <a:pt x="3165424" y="3175"/>
                </a:lnTo>
                <a:lnTo>
                  <a:pt x="3129127" y="0"/>
                </a:lnTo>
                <a:lnTo>
                  <a:pt x="3092513" y="1422"/>
                </a:lnTo>
                <a:lnTo>
                  <a:pt x="3023832" y="18173"/>
                </a:lnTo>
                <a:lnTo>
                  <a:pt x="2989072" y="37109"/>
                </a:lnTo>
                <a:lnTo>
                  <a:pt x="2952254" y="65506"/>
                </a:lnTo>
                <a:lnTo>
                  <a:pt x="2912021" y="105156"/>
                </a:lnTo>
                <a:lnTo>
                  <a:pt x="2867037" y="157861"/>
                </a:lnTo>
                <a:lnTo>
                  <a:pt x="2815958" y="225425"/>
                </a:lnTo>
                <a:lnTo>
                  <a:pt x="2797035" y="251904"/>
                </a:lnTo>
                <a:lnTo>
                  <a:pt x="2775077" y="280466"/>
                </a:lnTo>
                <a:lnTo>
                  <a:pt x="2750477" y="311048"/>
                </a:lnTo>
                <a:lnTo>
                  <a:pt x="2723578" y="343547"/>
                </a:lnTo>
                <a:lnTo>
                  <a:pt x="2633002" y="451764"/>
                </a:lnTo>
                <a:lnTo>
                  <a:pt x="2600756" y="491134"/>
                </a:lnTo>
                <a:lnTo>
                  <a:pt x="2568117" y="532015"/>
                </a:lnTo>
                <a:lnTo>
                  <a:pt x="2535466" y="574319"/>
                </a:lnTo>
                <a:lnTo>
                  <a:pt x="2503157" y="617969"/>
                </a:lnTo>
                <a:lnTo>
                  <a:pt x="2471585" y="662876"/>
                </a:lnTo>
                <a:lnTo>
                  <a:pt x="2441117" y="708952"/>
                </a:lnTo>
                <a:lnTo>
                  <a:pt x="2412149" y="756132"/>
                </a:lnTo>
                <a:lnTo>
                  <a:pt x="2385034" y="804316"/>
                </a:lnTo>
                <a:lnTo>
                  <a:pt x="2360155" y="853427"/>
                </a:lnTo>
                <a:lnTo>
                  <a:pt x="2337905" y="903376"/>
                </a:lnTo>
                <a:lnTo>
                  <a:pt x="2318639" y="954087"/>
                </a:lnTo>
                <a:lnTo>
                  <a:pt x="2304516" y="995591"/>
                </a:lnTo>
                <a:lnTo>
                  <a:pt x="2289886" y="1039939"/>
                </a:lnTo>
                <a:lnTo>
                  <a:pt x="2274913" y="1086815"/>
                </a:lnTo>
                <a:lnTo>
                  <a:pt x="2259800" y="1135913"/>
                </a:lnTo>
                <a:lnTo>
                  <a:pt x="2244712" y="1186903"/>
                </a:lnTo>
                <a:lnTo>
                  <a:pt x="2229828" y="1239469"/>
                </a:lnTo>
                <a:lnTo>
                  <a:pt x="2215324" y="1293304"/>
                </a:lnTo>
                <a:lnTo>
                  <a:pt x="2201380" y="1348092"/>
                </a:lnTo>
                <a:lnTo>
                  <a:pt x="2188172" y="1403489"/>
                </a:lnTo>
                <a:lnTo>
                  <a:pt x="2175891" y="1459204"/>
                </a:lnTo>
                <a:lnTo>
                  <a:pt x="2164702" y="1514906"/>
                </a:lnTo>
                <a:lnTo>
                  <a:pt x="2154783" y="1570291"/>
                </a:lnTo>
                <a:lnTo>
                  <a:pt x="2146325" y="1625015"/>
                </a:lnTo>
                <a:lnTo>
                  <a:pt x="2139480" y="1678787"/>
                </a:lnTo>
                <a:lnTo>
                  <a:pt x="2134463" y="1731276"/>
                </a:lnTo>
                <a:lnTo>
                  <a:pt x="2131428" y="1782165"/>
                </a:lnTo>
                <a:lnTo>
                  <a:pt x="2130552" y="1831136"/>
                </a:lnTo>
                <a:lnTo>
                  <a:pt x="2132025" y="1877872"/>
                </a:lnTo>
                <a:lnTo>
                  <a:pt x="2136025" y="1922068"/>
                </a:lnTo>
                <a:lnTo>
                  <a:pt x="2142718" y="1963381"/>
                </a:lnTo>
                <a:lnTo>
                  <a:pt x="2152294" y="2001507"/>
                </a:lnTo>
                <a:lnTo>
                  <a:pt x="2180806" y="2066925"/>
                </a:lnTo>
                <a:lnTo>
                  <a:pt x="2228481" y="2123960"/>
                </a:lnTo>
                <a:lnTo>
                  <a:pt x="2258733" y="2148192"/>
                </a:lnTo>
                <a:lnTo>
                  <a:pt x="2292820" y="2169782"/>
                </a:lnTo>
                <a:lnTo>
                  <a:pt x="2330399" y="2188857"/>
                </a:lnTo>
                <a:lnTo>
                  <a:pt x="2371115" y="2205609"/>
                </a:lnTo>
                <a:lnTo>
                  <a:pt x="2414651" y="2220150"/>
                </a:lnTo>
                <a:lnTo>
                  <a:pt x="2460663" y="2232672"/>
                </a:lnTo>
                <a:lnTo>
                  <a:pt x="2508796" y="2243302"/>
                </a:lnTo>
                <a:lnTo>
                  <a:pt x="2558719" y="2252192"/>
                </a:lnTo>
                <a:lnTo>
                  <a:pt x="2610104" y="2259520"/>
                </a:lnTo>
                <a:lnTo>
                  <a:pt x="2662593" y="2265413"/>
                </a:lnTo>
                <a:lnTo>
                  <a:pt x="2715857" y="2270036"/>
                </a:lnTo>
                <a:lnTo>
                  <a:pt x="2769565" y="2273541"/>
                </a:lnTo>
                <a:lnTo>
                  <a:pt x="2823362" y="2276081"/>
                </a:lnTo>
                <a:lnTo>
                  <a:pt x="2876905" y="2277808"/>
                </a:lnTo>
                <a:lnTo>
                  <a:pt x="2929877" y="2278888"/>
                </a:lnTo>
                <a:lnTo>
                  <a:pt x="2981922" y="2279446"/>
                </a:lnTo>
                <a:lnTo>
                  <a:pt x="3032696" y="2279662"/>
                </a:lnTo>
                <a:lnTo>
                  <a:pt x="3271659" y="2279497"/>
                </a:lnTo>
                <a:lnTo>
                  <a:pt x="3322853" y="2279027"/>
                </a:lnTo>
                <a:lnTo>
                  <a:pt x="3375304" y="2278113"/>
                </a:lnTo>
                <a:lnTo>
                  <a:pt x="3428669" y="2276627"/>
                </a:lnTo>
                <a:lnTo>
                  <a:pt x="3482606" y="2274443"/>
                </a:lnTo>
                <a:lnTo>
                  <a:pt x="3536746" y="2271433"/>
                </a:lnTo>
                <a:lnTo>
                  <a:pt x="3590760" y="2267445"/>
                </a:lnTo>
                <a:lnTo>
                  <a:pt x="3644303" y="2262365"/>
                </a:lnTo>
                <a:lnTo>
                  <a:pt x="3697008" y="2256040"/>
                </a:lnTo>
                <a:lnTo>
                  <a:pt x="3748532" y="2248357"/>
                </a:lnTo>
                <a:lnTo>
                  <a:pt x="3798544" y="2239162"/>
                </a:lnTo>
                <a:lnTo>
                  <a:pt x="3846677" y="2228342"/>
                </a:lnTo>
                <a:lnTo>
                  <a:pt x="3892600" y="2215756"/>
                </a:lnTo>
                <a:lnTo>
                  <a:pt x="3935946" y="2201265"/>
                </a:lnTo>
                <a:lnTo>
                  <a:pt x="3976382" y="2184730"/>
                </a:lnTo>
                <a:lnTo>
                  <a:pt x="4013555" y="2166048"/>
                </a:lnTo>
                <a:lnTo>
                  <a:pt x="4047109" y="2145055"/>
                </a:lnTo>
                <a:lnTo>
                  <a:pt x="4101998" y="2095627"/>
                </a:lnTo>
                <a:lnTo>
                  <a:pt x="4137571" y="2037499"/>
                </a:lnTo>
                <a:lnTo>
                  <a:pt x="4157446" y="1968322"/>
                </a:lnTo>
                <a:lnTo>
                  <a:pt x="4162793" y="1929155"/>
                </a:lnTo>
                <a:lnTo>
                  <a:pt x="4165320" y="1887308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06180" y="5404484"/>
            <a:ext cx="7899400" cy="941069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 marR="5080" indent="18415">
              <a:lnSpc>
                <a:spcPts val="3370"/>
              </a:lnSpc>
              <a:spcBef>
                <a:spcPts val="600"/>
              </a:spcBef>
            </a:pPr>
            <a:r>
              <a:rPr sz="3200" spc="-5" dirty="0">
                <a:latin typeface="Times New Roman"/>
                <a:cs typeface="Times New Roman"/>
              </a:rPr>
              <a:t>Height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=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m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+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n </a:t>
            </a:r>
            <a:r>
              <a:rPr sz="3200" spc="-5" dirty="0">
                <a:latin typeface="Symbol"/>
                <a:cs typeface="Symbol"/>
              </a:rPr>
              <a:t></a:t>
            </a:r>
            <a:r>
              <a:rPr sz="3200" spc="-5" dirty="0">
                <a:latin typeface="Times New Roman"/>
                <a:cs typeface="Times New Roman"/>
              </a:rPr>
              <a:t> work potentially </a:t>
            </a:r>
            <a:r>
              <a:rPr sz="3200" spc="-60" dirty="0">
                <a:latin typeface="Times New Roman"/>
                <a:cs typeface="Times New Roman"/>
              </a:rPr>
              <a:t>exponential.</a:t>
            </a:r>
            <a:r>
              <a:rPr sz="4800" spc="-89" baseline="1736" dirty="0">
                <a:latin typeface="Times New Roman"/>
                <a:cs typeface="Times New Roman"/>
              </a:rPr>
              <a:t>,  </a:t>
            </a:r>
            <a:r>
              <a:rPr sz="3200" spc="-5" dirty="0">
                <a:latin typeface="Times New Roman"/>
                <a:cs typeface="Times New Roman"/>
              </a:rPr>
              <a:t>but we’re solving subproblems already</a:t>
            </a:r>
            <a:r>
              <a:rPr sz="3200" spc="2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solved!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526539" y="289813"/>
            <a:ext cx="351472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Recursion</a:t>
            </a:r>
            <a:r>
              <a:rPr spc="-70" dirty="0"/>
              <a:t> </a:t>
            </a:r>
            <a:r>
              <a:rPr spc="-5" dirty="0"/>
              <a:t>tree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233" y="1314594"/>
            <a:ext cx="210883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m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= 7,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n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3200" spc="-7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6: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959352" y="1363662"/>
            <a:ext cx="824865" cy="620395"/>
            <a:chOff x="3959352" y="1363662"/>
            <a:chExt cx="824865" cy="620395"/>
          </a:xfrm>
        </p:grpSpPr>
        <p:sp>
          <p:nvSpPr>
            <p:cNvPr id="7" name="object 7"/>
            <p:cNvSpPr/>
            <p:nvPr/>
          </p:nvSpPr>
          <p:spPr>
            <a:xfrm>
              <a:off x="4053840" y="1439418"/>
              <a:ext cx="558546" cy="5440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317517" y="1436369"/>
              <a:ext cx="466318" cy="4587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959352" y="1436369"/>
              <a:ext cx="236689" cy="45872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983037" y="1368425"/>
              <a:ext cx="548005" cy="533400"/>
            </a:xfrm>
            <a:custGeom>
              <a:avLst/>
              <a:gdLst/>
              <a:ahLst/>
              <a:cxnLst/>
              <a:rect l="l" t="t" r="r" b="b"/>
              <a:pathLst>
                <a:path w="548004" h="533400">
                  <a:moveTo>
                    <a:pt x="273850" y="0"/>
                  </a:moveTo>
                  <a:lnTo>
                    <a:pt x="224624" y="4296"/>
                  </a:lnTo>
                  <a:lnTo>
                    <a:pt x="178294" y="16685"/>
                  </a:lnTo>
                  <a:lnTo>
                    <a:pt x="135632" y="36412"/>
                  </a:lnTo>
                  <a:lnTo>
                    <a:pt x="97411" y="62724"/>
                  </a:lnTo>
                  <a:lnTo>
                    <a:pt x="64405" y="94868"/>
                  </a:lnTo>
                  <a:lnTo>
                    <a:pt x="37388" y="132091"/>
                  </a:lnTo>
                  <a:lnTo>
                    <a:pt x="17132" y="173639"/>
                  </a:lnTo>
                  <a:lnTo>
                    <a:pt x="4412" y="218760"/>
                  </a:lnTo>
                  <a:lnTo>
                    <a:pt x="0" y="266700"/>
                  </a:lnTo>
                  <a:lnTo>
                    <a:pt x="4412" y="314639"/>
                  </a:lnTo>
                  <a:lnTo>
                    <a:pt x="17132" y="359760"/>
                  </a:lnTo>
                  <a:lnTo>
                    <a:pt x="37388" y="401308"/>
                  </a:lnTo>
                  <a:lnTo>
                    <a:pt x="64405" y="438531"/>
                  </a:lnTo>
                  <a:lnTo>
                    <a:pt x="97411" y="470675"/>
                  </a:lnTo>
                  <a:lnTo>
                    <a:pt x="135632" y="496987"/>
                  </a:lnTo>
                  <a:lnTo>
                    <a:pt x="178294" y="516714"/>
                  </a:lnTo>
                  <a:lnTo>
                    <a:pt x="224624" y="529103"/>
                  </a:lnTo>
                  <a:lnTo>
                    <a:pt x="273850" y="533400"/>
                  </a:lnTo>
                  <a:lnTo>
                    <a:pt x="323071" y="529103"/>
                  </a:lnTo>
                  <a:lnTo>
                    <a:pt x="369398" y="516714"/>
                  </a:lnTo>
                  <a:lnTo>
                    <a:pt x="412059" y="496987"/>
                  </a:lnTo>
                  <a:lnTo>
                    <a:pt x="450278" y="470675"/>
                  </a:lnTo>
                  <a:lnTo>
                    <a:pt x="483282" y="438531"/>
                  </a:lnTo>
                  <a:lnTo>
                    <a:pt x="510299" y="401308"/>
                  </a:lnTo>
                  <a:lnTo>
                    <a:pt x="530555" y="359760"/>
                  </a:lnTo>
                  <a:lnTo>
                    <a:pt x="543275" y="314639"/>
                  </a:lnTo>
                  <a:lnTo>
                    <a:pt x="547687" y="266700"/>
                  </a:lnTo>
                  <a:lnTo>
                    <a:pt x="543275" y="218760"/>
                  </a:lnTo>
                  <a:lnTo>
                    <a:pt x="530555" y="173639"/>
                  </a:lnTo>
                  <a:lnTo>
                    <a:pt x="510299" y="132091"/>
                  </a:lnTo>
                  <a:lnTo>
                    <a:pt x="483282" y="94868"/>
                  </a:lnTo>
                  <a:lnTo>
                    <a:pt x="450278" y="62724"/>
                  </a:lnTo>
                  <a:lnTo>
                    <a:pt x="412059" y="36412"/>
                  </a:lnTo>
                  <a:lnTo>
                    <a:pt x="369398" y="16685"/>
                  </a:lnTo>
                  <a:lnTo>
                    <a:pt x="323071" y="4296"/>
                  </a:lnTo>
                  <a:lnTo>
                    <a:pt x="273850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983037" y="1368425"/>
              <a:ext cx="548005" cy="533400"/>
            </a:xfrm>
            <a:custGeom>
              <a:avLst/>
              <a:gdLst/>
              <a:ahLst/>
              <a:cxnLst/>
              <a:rect l="l" t="t" r="r" b="b"/>
              <a:pathLst>
                <a:path w="548004" h="533400">
                  <a:moveTo>
                    <a:pt x="0" y="266700"/>
                  </a:moveTo>
                  <a:lnTo>
                    <a:pt x="4412" y="218760"/>
                  </a:lnTo>
                  <a:lnTo>
                    <a:pt x="17132" y="173639"/>
                  </a:lnTo>
                  <a:lnTo>
                    <a:pt x="37388" y="132091"/>
                  </a:lnTo>
                  <a:lnTo>
                    <a:pt x="64405" y="94868"/>
                  </a:lnTo>
                  <a:lnTo>
                    <a:pt x="97411" y="62724"/>
                  </a:lnTo>
                  <a:lnTo>
                    <a:pt x="135632" y="36412"/>
                  </a:lnTo>
                  <a:lnTo>
                    <a:pt x="178294" y="16685"/>
                  </a:lnTo>
                  <a:lnTo>
                    <a:pt x="224624" y="4296"/>
                  </a:lnTo>
                  <a:lnTo>
                    <a:pt x="273850" y="0"/>
                  </a:lnTo>
                  <a:lnTo>
                    <a:pt x="323071" y="4296"/>
                  </a:lnTo>
                  <a:lnTo>
                    <a:pt x="369398" y="16685"/>
                  </a:lnTo>
                  <a:lnTo>
                    <a:pt x="412059" y="36412"/>
                  </a:lnTo>
                  <a:lnTo>
                    <a:pt x="450278" y="62724"/>
                  </a:lnTo>
                  <a:lnTo>
                    <a:pt x="483282" y="94868"/>
                  </a:lnTo>
                  <a:lnTo>
                    <a:pt x="510299" y="132091"/>
                  </a:lnTo>
                  <a:lnTo>
                    <a:pt x="530555" y="173639"/>
                  </a:lnTo>
                  <a:lnTo>
                    <a:pt x="543275" y="218760"/>
                  </a:lnTo>
                  <a:lnTo>
                    <a:pt x="547687" y="266700"/>
                  </a:lnTo>
                  <a:lnTo>
                    <a:pt x="543275" y="314639"/>
                  </a:lnTo>
                  <a:lnTo>
                    <a:pt x="530555" y="359760"/>
                  </a:lnTo>
                  <a:lnTo>
                    <a:pt x="510299" y="401308"/>
                  </a:lnTo>
                  <a:lnTo>
                    <a:pt x="483282" y="438531"/>
                  </a:lnTo>
                  <a:lnTo>
                    <a:pt x="450278" y="470675"/>
                  </a:lnTo>
                  <a:lnTo>
                    <a:pt x="412059" y="496987"/>
                  </a:lnTo>
                  <a:lnTo>
                    <a:pt x="369398" y="516714"/>
                  </a:lnTo>
                  <a:lnTo>
                    <a:pt x="323071" y="529103"/>
                  </a:lnTo>
                  <a:lnTo>
                    <a:pt x="273850" y="533400"/>
                  </a:lnTo>
                  <a:lnTo>
                    <a:pt x="224624" y="529103"/>
                  </a:lnTo>
                  <a:lnTo>
                    <a:pt x="178294" y="516714"/>
                  </a:lnTo>
                  <a:lnTo>
                    <a:pt x="135632" y="496987"/>
                  </a:lnTo>
                  <a:lnTo>
                    <a:pt x="97411" y="470675"/>
                  </a:lnTo>
                  <a:lnTo>
                    <a:pt x="64405" y="438531"/>
                  </a:lnTo>
                  <a:lnTo>
                    <a:pt x="37388" y="401308"/>
                  </a:lnTo>
                  <a:lnTo>
                    <a:pt x="17132" y="359760"/>
                  </a:lnTo>
                  <a:lnTo>
                    <a:pt x="4412" y="314639"/>
                  </a:lnTo>
                  <a:lnTo>
                    <a:pt x="0" y="2667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054182" y="1428877"/>
            <a:ext cx="406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7,6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858517" y="2278062"/>
            <a:ext cx="824865" cy="620395"/>
            <a:chOff x="1858517" y="2278062"/>
            <a:chExt cx="824865" cy="620395"/>
          </a:xfrm>
        </p:grpSpPr>
        <p:sp>
          <p:nvSpPr>
            <p:cNvPr id="14" name="object 14"/>
            <p:cNvSpPr/>
            <p:nvPr/>
          </p:nvSpPr>
          <p:spPr>
            <a:xfrm>
              <a:off x="1952243" y="2353818"/>
              <a:ext cx="560069" cy="5440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216213" y="2350769"/>
              <a:ext cx="466788" cy="45872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858517" y="2350769"/>
              <a:ext cx="236715" cy="45872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881187" y="2282825"/>
              <a:ext cx="549275" cy="533400"/>
            </a:xfrm>
            <a:custGeom>
              <a:avLst/>
              <a:gdLst/>
              <a:ahLst/>
              <a:cxnLst/>
              <a:rect l="l" t="t" r="r" b="b"/>
              <a:pathLst>
                <a:path w="549275" h="533400">
                  <a:moveTo>
                    <a:pt x="274637" y="0"/>
                  </a:moveTo>
                  <a:lnTo>
                    <a:pt x="225271" y="4296"/>
                  </a:lnTo>
                  <a:lnTo>
                    <a:pt x="178808" y="16685"/>
                  </a:lnTo>
                  <a:lnTo>
                    <a:pt x="136023" y="36412"/>
                  </a:lnTo>
                  <a:lnTo>
                    <a:pt x="97692" y="62724"/>
                  </a:lnTo>
                  <a:lnTo>
                    <a:pt x="64591" y="94868"/>
                  </a:lnTo>
                  <a:lnTo>
                    <a:pt x="37496" y="132091"/>
                  </a:lnTo>
                  <a:lnTo>
                    <a:pt x="17182" y="173639"/>
                  </a:lnTo>
                  <a:lnTo>
                    <a:pt x="4424" y="218760"/>
                  </a:lnTo>
                  <a:lnTo>
                    <a:pt x="0" y="266700"/>
                  </a:lnTo>
                  <a:lnTo>
                    <a:pt x="4424" y="314639"/>
                  </a:lnTo>
                  <a:lnTo>
                    <a:pt x="17182" y="359760"/>
                  </a:lnTo>
                  <a:lnTo>
                    <a:pt x="37496" y="401308"/>
                  </a:lnTo>
                  <a:lnTo>
                    <a:pt x="64591" y="438531"/>
                  </a:lnTo>
                  <a:lnTo>
                    <a:pt x="97692" y="470675"/>
                  </a:lnTo>
                  <a:lnTo>
                    <a:pt x="136023" y="496987"/>
                  </a:lnTo>
                  <a:lnTo>
                    <a:pt x="178808" y="516714"/>
                  </a:lnTo>
                  <a:lnTo>
                    <a:pt x="225271" y="529103"/>
                  </a:lnTo>
                  <a:lnTo>
                    <a:pt x="274637" y="533400"/>
                  </a:lnTo>
                  <a:lnTo>
                    <a:pt x="324003" y="529103"/>
                  </a:lnTo>
                  <a:lnTo>
                    <a:pt x="370466" y="516714"/>
                  </a:lnTo>
                  <a:lnTo>
                    <a:pt x="413251" y="496987"/>
                  </a:lnTo>
                  <a:lnTo>
                    <a:pt x="451582" y="470675"/>
                  </a:lnTo>
                  <a:lnTo>
                    <a:pt x="484683" y="438531"/>
                  </a:lnTo>
                  <a:lnTo>
                    <a:pt x="511778" y="401308"/>
                  </a:lnTo>
                  <a:lnTo>
                    <a:pt x="532092" y="359760"/>
                  </a:lnTo>
                  <a:lnTo>
                    <a:pt x="544850" y="314639"/>
                  </a:lnTo>
                  <a:lnTo>
                    <a:pt x="549275" y="266700"/>
                  </a:lnTo>
                  <a:lnTo>
                    <a:pt x="544850" y="218760"/>
                  </a:lnTo>
                  <a:lnTo>
                    <a:pt x="532092" y="173639"/>
                  </a:lnTo>
                  <a:lnTo>
                    <a:pt x="511778" y="132091"/>
                  </a:lnTo>
                  <a:lnTo>
                    <a:pt x="484683" y="94868"/>
                  </a:lnTo>
                  <a:lnTo>
                    <a:pt x="451582" y="62724"/>
                  </a:lnTo>
                  <a:lnTo>
                    <a:pt x="413251" y="36412"/>
                  </a:lnTo>
                  <a:lnTo>
                    <a:pt x="370466" y="16685"/>
                  </a:lnTo>
                  <a:lnTo>
                    <a:pt x="324003" y="4296"/>
                  </a:lnTo>
                  <a:lnTo>
                    <a:pt x="274637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881187" y="2282825"/>
              <a:ext cx="549275" cy="533400"/>
            </a:xfrm>
            <a:custGeom>
              <a:avLst/>
              <a:gdLst/>
              <a:ahLst/>
              <a:cxnLst/>
              <a:rect l="l" t="t" r="r" b="b"/>
              <a:pathLst>
                <a:path w="549275" h="533400">
                  <a:moveTo>
                    <a:pt x="0" y="266700"/>
                  </a:moveTo>
                  <a:lnTo>
                    <a:pt x="4424" y="218760"/>
                  </a:lnTo>
                  <a:lnTo>
                    <a:pt x="17182" y="173639"/>
                  </a:lnTo>
                  <a:lnTo>
                    <a:pt x="37496" y="132091"/>
                  </a:lnTo>
                  <a:lnTo>
                    <a:pt x="64591" y="94868"/>
                  </a:lnTo>
                  <a:lnTo>
                    <a:pt x="97692" y="62724"/>
                  </a:lnTo>
                  <a:lnTo>
                    <a:pt x="136023" y="36412"/>
                  </a:lnTo>
                  <a:lnTo>
                    <a:pt x="178808" y="16685"/>
                  </a:lnTo>
                  <a:lnTo>
                    <a:pt x="225271" y="4296"/>
                  </a:lnTo>
                  <a:lnTo>
                    <a:pt x="274637" y="0"/>
                  </a:lnTo>
                  <a:lnTo>
                    <a:pt x="324003" y="4296"/>
                  </a:lnTo>
                  <a:lnTo>
                    <a:pt x="370466" y="16685"/>
                  </a:lnTo>
                  <a:lnTo>
                    <a:pt x="413251" y="36412"/>
                  </a:lnTo>
                  <a:lnTo>
                    <a:pt x="451582" y="62724"/>
                  </a:lnTo>
                  <a:lnTo>
                    <a:pt x="484683" y="94868"/>
                  </a:lnTo>
                  <a:lnTo>
                    <a:pt x="511778" y="132091"/>
                  </a:lnTo>
                  <a:lnTo>
                    <a:pt x="532092" y="173639"/>
                  </a:lnTo>
                  <a:lnTo>
                    <a:pt x="544850" y="218760"/>
                  </a:lnTo>
                  <a:lnTo>
                    <a:pt x="549275" y="266700"/>
                  </a:lnTo>
                  <a:lnTo>
                    <a:pt x="544850" y="314639"/>
                  </a:lnTo>
                  <a:lnTo>
                    <a:pt x="532092" y="359760"/>
                  </a:lnTo>
                  <a:lnTo>
                    <a:pt x="511778" y="401308"/>
                  </a:lnTo>
                  <a:lnTo>
                    <a:pt x="484683" y="438531"/>
                  </a:lnTo>
                  <a:lnTo>
                    <a:pt x="451582" y="470675"/>
                  </a:lnTo>
                  <a:lnTo>
                    <a:pt x="413251" y="496987"/>
                  </a:lnTo>
                  <a:lnTo>
                    <a:pt x="370466" y="516714"/>
                  </a:lnTo>
                  <a:lnTo>
                    <a:pt x="324003" y="529103"/>
                  </a:lnTo>
                  <a:lnTo>
                    <a:pt x="274637" y="533400"/>
                  </a:lnTo>
                  <a:lnTo>
                    <a:pt x="225271" y="529103"/>
                  </a:lnTo>
                  <a:lnTo>
                    <a:pt x="178808" y="516714"/>
                  </a:lnTo>
                  <a:lnTo>
                    <a:pt x="136023" y="496987"/>
                  </a:lnTo>
                  <a:lnTo>
                    <a:pt x="97692" y="470675"/>
                  </a:lnTo>
                  <a:lnTo>
                    <a:pt x="64591" y="438531"/>
                  </a:lnTo>
                  <a:lnTo>
                    <a:pt x="37496" y="401308"/>
                  </a:lnTo>
                  <a:lnTo>
                    <a:pt x="17182" y="359760"/>
                  </a:lnTo>
                  <a:lnTo>
                    <a:pt x="4424" y="314639"/>
                  </a:lnTo>
                  <a:lnTo>
                    <a:pt x="0" y="2667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952942" y="2343277"/>
            <a:ext cx="406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6,6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090612" y="2278062"/>
            <a:ext cx="5793740" cy="933450"/>
            <a:chOff x="1090612" y="2278062"/>
            <a:chExt cx="5793740" cy="933450"/>
          </a:xfrm>
        </p:grpSpPr>
        <p:sp>
          <p:nvSpPr>
            <p:cNvPr id="21" name="object 21"/>
            <p:cNvSpPr/>
            <p:nvPr/>
          </p:nvSpPr>
          <p:spPr>
            <a:xfrm>
              <a:off x="1104900" y="2738437"/>
              <a:ext cx="857250" cy="459105"/>
            </a:xfrm>
            <a:custGeom>
              <a:avLst/>
              <a:gdLst/>
              <a:ahLst/>
              <a:cxnLst/>
              <a:rect l="l" t="t" r="r" b="b"/>
              <a:pathLst>
                <a:path w="857250" h="459105">
                  <a:moveTo>
                    <a:pt x="0" y="458787"/>
                  </a:moveTo>
                  <a:lnTo>
                    <a:pt x="85725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349500" y="2738437"/>
              <a:ext cx="857250" cy="459105"/>
            </a:xfrm>
            <a:custGeom>
              <a:avLst/>
              <a:gdLst/>
              <a:ahLst/>
              <a:cxnLst/>
              <a:rect l="l" t="t" r="r" b="b"/>
              <a:pathLst>
                <a:path w="857250" h="459105">
                  <a:moveTo>
                    <a:pt x="0" y="0"/>
                  </a:moveTo>
                  <a:lnTo>
                    <a:pt x="857250" y="458787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153911" y="2353818"/>
              <a:ext cx="558545" cy="54406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417538" y="2350769"/>
              <a:ext cx="466369" cy="45872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059423" y="2350769"/>
              <a:ext cx="237375" cy="45872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083300" y="2282825"/>
              <a:ext cx="548005" cy="533400"/>
            </a:xfrm>
            <a:custGeom>
              <a:avLst/>
              <a:gdLst/>
              <a:ahLst/>
              <a:cxnLst/>
              <a:rect l="l" t="t" r="r" b="b"/>
              <a:pathLst>
                <a:path w="548004" h="533400">
                  <a:moveTo>
                    <a:pt x="273850" y="0"/>
                  </a:moveTo>
                  <a:lnTo>
                    <a:pt x="224624" y="4296"/>
                  </a:lnTo>
                  <a:lnTo>
                    <a:pt x="178294" y="16685"/>
                  </a:lnTo>
                  <a:lnTo>
                    <a:pt x="135632" y="36412"/>
                  </a:lnTo>
                  <a:lnTo>
                    <a:pt x="97411" y="62724"/>
                  </a:lnTo>
                  <a:lnTo>
                    <a:pt x="64405" y="94868"/>
                  </a:lnTo>
                  <a:lnTo>
                    <a:pt x="37388" y="132091"/>
                  </a:lnTo>
                  <a:lnTo>
                    <a:pt x="17132" y="173639"/>
                  </a:lnTo>
                  <a:lnTo>
                    <a:pt x="4412" y="218760"/>
                  </a:lnTo>
                  <a:lnTo>
                    <a:pt x="0" y="266700"/>
                  </a:lnTo>
                  <a:lnTo>
                    <a:pt x="4412" y="314639"/>
                  </a:lnTo>
                  <a:lnTo>
                    <a:pt x="17132" y="359760"/>
                  </a:lnTo>
                  <a:lnTo>
                    <a:pt x="37388" y="401308"/>
                  </a:lnTo>
                  <a:lnTo>
                    <a:pt x="64405" y="438531"/>
                  </a:lnTo>
                  <a:lnTo>
                    <a:pt x="97411" y="470675"/>
                  </a:lnTo>
                  <a:lnTo>
                    <a:pt x="135632" y="496987"/>
                  </a:lnTo>
                  <a:lnTo>
                    <a:pt x="178294" y="516714"/>
                  </a:lnTo>
                  <a:lnTo>
                    <a:pt x="224624" y="529103"/>
                  </a:lnTo>
                  <a:lnTo>
                    <a:pt x="273850" y="533400"/>
                  </a:lnTo>
                  <a:lnTo>
                    <a:pt x="323071" y="529103"/>
                  </a:lnTo>
                  <a:lnTo>
                    <a:pt x="369398" y="516714"/>
                  </a:lnTo>
                  <a:lnTo>
                    <a:pt x="412059" y="496987"/>
                  </a:lnTo>
                  <a:lnTo>
                    <a:pt x="450278" y="470675"/>
                  </a:lnTo>
                  <a:lnTo>
                    <a:pt x="483282" y="438531"/>
                  </a:lnTo>
                  <a:lnTo>
                    <a:pt x="510299" y="401308"/>
                  </a:lnTo>
                  <a:lnTo>
                    <a:pt x="530555" y="359760"/>
                  </a:lnTo>
                  <a:lnTo>
                    <a:pt x="543275" y="314639"/>
                  </a:lnTo>
                  <a:lnTo>
                    <a:pt x="547687" y="266700"/>
                  </a:lnTo>
                  <a:lnTo>
                    <a:pt x="543275" y="218760"/>
                  </a:lnTo>
                  <a:lnTo>
                    <a:pt x="530555" y="173639"/>
                  </a:lnTo>
                  <a:lnTo>
                    <a:pt x="510299" y="132091"/>
                  </a:lnTo>
                  <a:lnTo>
                    <a:pt x="483282" y="94868"/>
                  </a:lnTo>
                  <a:lnTo>
                    <a:pt x="450278" y="62724"/>
                  </a:lnTo>
                  <a:lnTo>
                    <a:pt x="412059" y="36412"/>
                  </a:lnTo>
                  <a:lnTo>
                    <a:pt x="369398" y="16685"/>
                  </a:lnTo>
                  <a:lnTo>
                    <a:pt x="323071" y="4296"/>
                  </a:lnTo>
                  <a:lnTo>
                    <a:pt x="273850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083300" y="2282825"/>
              <a:ext cx="548005" cy="533400"/>
            </a:xfrm>
            <a:custGeom>
              <a:avLst/>
              <a:gdLst/>
              <a:ahLst/>
              <a:cxnLst/>
              <a:rect l="l" t="t" r="r" b="b"/>
              <a:pathLst>
                <a:path w="548004" h="533400">
                  <a:moveTo>
                    <a:pt x="0" y="266700"/>
                  </a:moveTo>
                  <a:lnTo>
                    <a:pt x="4412" y="218760"/>
                  </a:lnTo>
                  <a:lnTo>
                    <a:pt x="17132" y="173639"/>
                  </a:lnTo>
                  <a:lnTo>
                    <a:pt x="37388" y="132091"/>
                  </a:lnTo>
                  <a:lnTo>
                    <a:pt x="64405" y="94868"/>
                  </a:lnTo>
                  <a:lnTo>
                    <a:pt x="97411" y="62724"/>
                  </a:lnTo>
                  <a:lnTo>
                    <a:pt x="135632" y="36412"/>
                  </a:lnTo>
                  <a:lnTo>
                    <a:pt x="178294" y="16685"/>
                  </a:lnTo>
                  <a:lnTo>
                    <a:pt x="224624" y="4296"/>
                  </a:lnTo>
                  <a:lnTo>
                    <a:pt x="273850" y="0"/>
                  </a:lnTo>
                  <a:lnTo>
                    <a:pt x="323071" y="4296"/>
                  </a:lnTo>
                  <a:lnTo>
                    <a:pt x="369398" y="16685"/>
                  </a:lnTo>
                  <a:lnTo>
                    <a:pt x="412059" y="36412"/>
                  </a:lnTo>
                  <a:lnTo>
                    <a:pt x="450278" y="62724"/>
                  </a:lnTo>
                  <a:lnTo>
                    <a:pt x="483282" y="94868"/>
                  </a:lnTo>
                  <a:lnTo>
                    <a:pt x="510299" y="132091"/>
                  </a:lnTo>
                  <a:lnTo>
                    <a:pt x="530555" y="173639"/>
                  </a:lnTo>
                  <a:lnTo>
                    <a:pt x="543275" y="218760"/>
                  </a:lnTo>
                  <a:lnTo>
                    <a:pt x="547687" y="266700"/>
                  </a:lnTo>
                  <a:lnTo>
                    <a:pt x="543275" y="314639"/>
                  </a:lnTo>
                  <a:lnTo>
                    <a:pt x="530555" y="359760"/>
                  </a:lnTo>
                  <a:lnTo>
                    <a:pt x="510299" y="401308"/>
                  </a:lnTo>
                  <a:lnTo>
                    <a:pt x="483282" y="438531"/>
                  </a:lnTo>
                  <a:lnTo>
                    <a:pt x="450278" y="470675"/>
                  </a:lnTo>
                  <a:lnTo>
                    <a:pt x="412059" y="496987"/>
                  </a:lnTo>
                  <a:lnTo>
                    <a:pt x="369398" y="516714"/>
                  </a:lnTo>
                  <a:lnTo>
                    <a:pt x="323071" y="529103"/>
                  </a:lnTo>
                  <a:lnTo>
                    <a:pt x="273850" y="533400"/>
                  </a:lnTo>
                  <a:lnTo>
                    <a:pt x="224624" y="529103"/>
                  </a:lnTo>
                  <a:lnTo>
                    <a:pt x="178294" y="516714"/>
                  </a:lnTo>
                  <a:lnTo>
                    <a:pt x="135632" y="496987"/>
                  </a:lnTo>
                  <a:lnTo>
                    <a:pt x="97411" y="470675"/>
                  </a:lnTo>
                  <a:lnTo>
                    <a:pt x="64405" y="438531"/>
                  </a:lnTo>
                  <a:lnTo>
                    <a:pt x="37388" y="401308"/>
                  </a:lnTo>
                  <a:lnTo>
                    <a:pt x="17132" y="359760"/>
                  </a:lnTo>
                  <a:lnTo>
                    <a:pt x="4412" y="314639"/>
                  </a:lnTo>
                  <a:lnTo>
                    <a:pt x="0" y="2667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154445" y="2343277"/>
            <a:ext cx="406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7,5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2141537" y="1809750"/>
            <a:ext cx="5280025" cy="2917190"/>
            <a:chOff x="2141537" y="1809750"/>
            <a:chExt cx="5280025" cy="2917190"/>
          </a:xfrm>
        </p:grpSpPr>
        <p:sp>
          <p:nvSpPr>
            <p:cNvPr id="30" name="object 30"/>
            <p:cNvSpPr/>
            <p:nvPr/>
          </p:nvSpPr>
          <p:spPr>
            <a:xfrm>
              <a:off x="5307012" y="2738437"/>
              <a:ext cx="857250" cy="459105"/>
            </a:xfrm>
            <a:custGeom>
              <a:avLst/>
              <a:gdLst/>
              <a:ahLst/>
              <a:cxnLst/>
              <a:rect l="l" t="t" r="r" b="b"/>
              <a:pathLst>
                <a:path w="857250" h="459105">
                  <a:moveTo>
                    <a:pt x="857250" y="0"/>
                  </a:moveTo>
                  <a:lnTo>
                    <a:pt x="0" y="458787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550025" y="2738437"/>
              <a:ext cx="857250" cy="459105"/>
            </a:xfrm>
            <a:custGeom>
              <a:avLst/>
              <a:gdLst/>
              <a:ahLst/>
              <a:cxnLst/>
              <a:rect l="l" t="t" r="r" b="b"/>
              <a:pathLst>
                <a:path w="857250" h="459105">
                  <a:moveTo>
                    <a:pt x="0" y="0"/>
                  </a:moveTo>
                  <a:lnTo>
                    <a:pt x="857250" y="458787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155825" y="1824037"/>
              <a:ext cx="1908175" cy="459105"/>
            </a:xfrm>
            <a:custGeom>
              <a:avLst/>
              <a:gdLst/>
              <a:ahLst/>
              <a:cxnLst/>
              <a:rect l="l" t="t" r="r" b="b"/>
              <a:pathLst>
                <a:path w="1908175" h="459105">
                  <a:moveTo>
                    <a:pt x="1908175" y="0"/>
                  </a:moveTo>
                  <a:lnTo>
                    <a:pt x="0" y="458787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449762" y="1824037"/>
              <a:ext cx="1908175" cy="459105"/>
            </a:xfrm>
            <a:custGeom>
              <a:avLst/>
              <a:gdLst/>
              <a:ahLst/>
              <a:cxnLst/>
              <a:rect l="l" t="t" r="r" b="b"/>
              <a:pathLst>
                <a:path w="1908175" h="459105">
                  <a:moveTo>
                    <a:pt x="0" y="0"/>
                  </a:moveTo>
                  <a:lnTo>
                    <a:pt x="1908175" y="458787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003041" y="3268217"/>
              <a:ext cx="558545" cy="544067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268065" y="3265169"/>
              <a:ext cx="464972" cy="458723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908554" y="3265169"/>
              <a:ext cx="235496" cy="45872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932112" y="3197225"/>
              <a:ext cx="548005" cy="533400"/>
            </a:xfrm>
            <a:custGeom>
              <a:avLst/>
              <a:gdLst/>
              <a:ahLst/>
              <a:cxnLst/>
              <a:rect l="l" t="t" r="r" b="b"/>
              <a:pathLst>
                <a:path w="548004" h="533400">
                  <a:moveTo>
                    <a:pt x="273850" y="0"/>
                  </a:moveTo>
                  <a:lnTo>
                    <a:pt x="224624" y="4296"/>
                  </a:lnTo>
                  <a:lnTo>
                    <a:pt x="178294" y="16685"/>
                  </a:lnTo>
                  <a:lnTo>
                    <a:pt x="135632" y="36412"/>
                  </a:lnTo>
                  <a:lnTo>
                    <a:pt x="97411" y="62724"/>
                  </a:lnTo>
                  <a:lnTo>
                    <a:pt x="64405" y="94868"/>
                  </a:lnTo>
                  <a:lnTo>
                    <a:pt x="37388" y="132091"/>
                  </a:lnTo>
                  <a:lnTo>
                    <a:pt x="17132" y="173639"/>
                  </a:lnTo>
                  <a:lnTo>
                    <a:pt x="4412" y="218760"/>
                  </a:lnTo>
                  <a:lnTo>
                    <a:pt x="0" y="266700"/>
                  </a:lnTo>
                  <a:lnTo>
                    <a:pt x="4412" y="314639"/>
                  </a:lnTo>
                  <a:lnTo>
                    <a:pt x="17132" y="359760"/>
                  </a:lnTo>
                  <a:lnTo>
                    <a:pt x="37388" y="401308"/>
                  </a:lnTo>
                  <a:lnTo>
                    <a:pt x="64405" y="438531"/>
                  </a:lnTo>
                  <a:lnTo>
                    <a:pt x="97411" y="470675"/>
                  </a:lnTo>
                  <a:lnTo>
                    <a:pt x="135632" y="496987"/>
                  </a:lnTo>
                  <a:lnTo>
                    <a:pt x="178294" y="516714"/>
                  </a:lnTo>
                  <a:lnTo>
                    <a:pt x="224624" y="529103"/>
                  </a:lnTo>
                  <a:lnTo>
                    <a:pt x="273850" y="533400"/>
                  </a:lnTo>
                  <a:lnTo>
                    <a:pt x="323071" y="529103"/>
                  </a:lnTo>
                  <a:lnTo>
                    <a:pt x="369398" y="516714"/>
                  </a:lnTo>
                  <a:lnTo>
                    <a:pt x="412059" y="496987"/>
                  </a:lnTo>
                  <a:lnTo>
                    <a:pt x="450278" y="470675"/>
                  </a:lnTo>
                  <a:lnTo>
                    <a:pt x="483282" y="438531"/>
                  </a:lnTo>
                  <a:lnTo>
                    <a:pt x="510299" y="401308"/>
                  </a:lnTo>
                  <a:lnTo>
                    <a:pt x="530555" y="359760"/>
                  </a:lnTo>
                  <a:lnTo>
                    <a:pt x="543275" y="314639"/>
                  </a:lnTo>
                  <a:lnTo>
                    <a:pt x="547687" y="266700"/>
                  </a:lnTo>
                  <a:lnTo>
                    <a:pt x="543275" y="218760"/>
                  </a:lnTo>
                  <a:lnTo>
                    <a:pt x="530555" y="173639"/>
                  </a:lnTo>
                  <a:lnTo>
                    <a:pt x="510299" y="132091"/>
                  </a:lnTo>
                  <a:lnTo>
                    <a:pt x="483282" y="94868"/>
                  </a:lnTo>
                  <a:lnTo>
                    <a:pt x="450278" y="62724"/>
                  </a:lnTo>
                  <a:lnTo>
                    <a:pt x="412059" y="36412"/>
                  </a:lnTo>
                  <a:lnTo>
                    <a:pt x="369398" y="16685"/>
                  </a:lnTo>
                  <a:lnTo>
                    <a:pt x="323071" y="4296"/>
                  </a:lnTo>
                  <a:lnTo>
                    <a:pt x="273850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932112" y="3197225"/>
              <a:ext cx="548005" cy="533400"/>
            </a:xfrm>
            <a:custGeom>
              <a:avLst/>
              <a:gdLst/>
              <a:ahLst/>
              <a:cxnLst/>
              <a:rect l="l" t="t" r="r" b="b"/>
              <a:pathLst>
                <a:path w="548004" h="533400">
                  <a:moveTo>
                    <a:pt x="0" y="266700"/>
                  </a:moveTo>
                  <a:lnTo>
                    <a:pt x="4412" y="218760"/>
                  </a:lnTo>
                  <a:lnTo>
                    <a:pt x="17132" y="173639"/>
                  </a:lnTo>
                  <a:lnTo>
                    <a:pt x="37388" y="132091"/>
                  </a:lnTo>
                  <a:lnTo>
                    <a:pt x="64405" y="94868"/>
                  </a:lnTo>
                  <a:lnTo>
                    <a:pt x="97411" y="62724"/>
                  </a:lnTo>
                  <a:lnTo>
                    <a:pt x="135632" y="36412"/>
                  </a:lnTo>
                  <a:lnTo>
                    <a:pt x="178294" y="16685"/>
                  </a:lnTo>
                  <a:lnTo>
                    <a:pt x="224624" y="4296"/>
                  </a:lnTo>
                  <a:lnTo>
                    <a:pt x="273850" y="0"/>
                  </a:lnTo>
                  <a:lnTo>
                    <a:pt x="323071" y="4296"/>
                  </a:lnTo>
                  <a:lnTo>
                    <a:pt x="369398" y="16685"/>
                  </a:lnTo>
                  <a:lnTo>
                    <a:pt x="412059" y="36412"/>
                  </a:lnTo>
                  <a:lnTo>
                    <a:pt x="450278" y="62724"/>
                  </a:lnTo>
                  <a:lnTo>
                    <a:pt x="483282" y="94868"/>
                  </a:lnTo>
                  <a:lnTo>
                    <a:pt x="510299" y="132091"/>
                  </a:lnTo>
                  <a:lnTo>
                    <a:pt x="530555" y="173639"/>
                  </a:lnTo>
                  <a:lnTo>
                    <a:pt x="543275" y="218760"/>
                  </a:lnTo>
                  <a:lnTo>
                    <a:pt x="547687" y="266700"/>
                  </a:lnTo>
                  <a:lnTo>
                    <a:pt x="543275" y="314639"/>
                  </a:lnTo>
                  <a:lnTo>
                    <a:pt x="530555" y="359760"/>
                  </a:lnTo>
                  <a:lnTo>
                    <a:pt x="510299" y="401308"/>
                  </a:lnTo>
                  <a:lnTo>
                    <a:pt x="483282" y="438531"/>
                  </a:lnTo>
                  <a:lnTo>
                    <a:pt x="450278" y="470675"/>
                  </a:lnTo>
                  <a:lnTo>
                    <a:pt x="412059" y="496987"/>
                  </a:lnTo>
                  <a:lnTo>
                    <a:pt x="369398" y="516714"/>
                  </a:lnTo>
                  <a:lnTo>
                    <a:pt x="323071" y="529103"/>
                  </a:lnTo>
                  <a:lnTo>
                    <a:pt x="273850" y="533400"/>
                  </a:lnTo>
                  <a:lnTo>
                    <a:pt x="224624" y="529103"/>
                  </a:lnTo>
                  <a:lnTo>
                    <a:pt x="178294" y="516714"/>
                  </a:lnTo>
                  <a:lnTo>
                    <a:pt x="135632" y="496987"/>
                  </a:lnTo>
                  <a:lnTo>
                    <a:pt x="97411" y="470675"/>
                  </a:lnTo>
                  <a:lnTo>
                    <a:pt x="64405" y="438531"/>
                  </a:lnTo>
                  <a:lnTo>
                    <a:pt x="37388" y="401308"/>
                  </a:lnTo>
                  <a:lnTo>
                    <a:pt x="17132" y="359760"/>
                  </a:lnTo>
                  <a:lnTo>
                    <a:pt x="4412" y="314639"/>
                  </a:lnTo>
                  <a:lnTo>
                    <a:pt x="0" y="2667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477261" y="4182617"/>
              <a:ext cx="558545" cy="544068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741993" y="4179570"/>
              <a:ext cx="465264" cy="45872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382774" y="4179570"/>
              <a:ext cx="236308" cy="45872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406650" y="4111625"/>
              <a:ext cx="548005" cy="533400"/>
            </a:xfrm>
            <a:custGeom>
              <a:avLst/>
              <a:gdLst/>
              <a:ahLst/>
              <a:cxnLst/>
              <a:rect l="l" t="t" r="r" b="b"/>
              <a:pathLst>
                <a:path w="548005" h="533400">
                  <a:moveTo>
                    <a:pt x="273850" y="0"/>
                  </a:moveTo>
                  <a:lnTo>
                    <a:pt x="224624" y="4296"/>
                  </a:lnTo>
                  <a:lnTo>
                    <a:pt x="178294" y="16685"/>
                  </a:lnTo>
                  <a:lnTo>
                    <a:pt x="135632" y="36412"/>
                  </a:lnTo>
                  <a:lnTo>
                    <a:pt x="97411" y="62724"/>
                  </a:lnTo>
                  <a:lnTo>
                    <a:pt x="64405" y="94868"/>
                  </a:lnTo>
                  <a:lnTo>
                    <a:pt x="37388" y="132091"/>
                  </a:lnTo>
                  <a:lnTo>
                    <a:pt x="17132" y="173639"/>
                  </a:lnTo>
                  <a:lnTo>
                    <a:pt x="4412" y="218760"/>
                  </a:lnTo>
                  <a:lnTo>
                    <a:pt x="0" y="266700"/>
                  </a:lnTo>
                  <a:lnTo>
                    <a:pt x="4412" y="314639"/>
                  </a:lnTo>
                  <a:lnTo>
                    <a:pt x="17132" y="359760"/>
                  </a:lnTo>
                  <a:lnTo>
                    <a:pt x="37388" y="401308"/>
                  </a:lnTo>
                  <a:lnTo>
                    <a:pt x="64405" y="438531"/>
                  </a:lnTo>
                  <a:lnTo>
                    <a:pt x="97411" y="470675"/>
                  </a:lnTo>
                  <a:lnTo>
                    <a:pt x="135632" y="496987"/>
                  </a:lnTo>
                  <a:lnTo>
                    <a:pt x="178294" y="516714"/>
                  </a:lnTo>
                  <a:lnTo>
                    <a:pt x="224624" y="529103"/>
                  </a:lnTo>
                  <a:lnTo>
                    <a:pt x="273850" y="533400"/>
                  </a:lnTo>
                  <a:lnTo>
                    <a:pt x="323071" y="529103"/>
                  </a:lnTo>
                  <a:lnTo>
                    <a:pt x="369398" y="516714"/>
                  </a:lnTo>
                  <a:lnTo>
                    <a:pt x="412059" y="496987"/>
                  </a:lnTo>
                  <a:lnTo>
                    <a:pt x="450278" y="470675"/>
                  </a:lnTo>
                  <a:lnTo>
                    <a:pt x="483282" y="438531"/>
                  </a:lnTo>
                  <a:lnTo>
                    <a:pt x="510299" y="401308"/>
                  </a:lnTo>
                  <a:lnTo>
                    <a:pt x="530555" y="359760"/>
                  </a:lnTo>
                  <a:lnTo>
                    <a:pt x="543275" y="314639"/>
                  </a:lnTo>
                  <a:lnTo>
                    <a:pt x="547687" y="266700"/>
                  </a:lnTo>
                  <a:lnTo>
                    <a:pt x="543275" y="218760"/>
                  </a:lnTo>
                  <a:lnTo>
                    <a:pt x="530555" y="173639"/>
                  </a:lnTo>
                  <a:lnTo>
                    <a:pt x="510299" y="132091"/>
                  </a:lnTo>
                  <a:lnTo>
                    <a:pt x="483282" y="94868"/>
                  </a:lnTo>
                  <a:lnTo>
                    <a:pt x="450278" y="62724"/>
                  </a:lnTo>
                  <a:lnTo>
                    <a:pt x="412059" y="36412"/>
                  </a:lnTo>
                  <a:lnTo>
                    <a:pt x="369398" y="16685"/>
                  </a:lnTo>
                  <a:lnTo>
                    <a:pt x="323071" y="4296"/>
                  </a:lnTo>
                  <a:lnTo>
                    <a:pt x="273850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406650" y="4111625"/>
              <a:ext cx="548005" cy="533400"/>
            </a:xfrm>
            <a:custGeom>
              <a:avLst/>
              <a:gdLst/>
              <a:ahLst/>
              <a:cxnLst/>
              <a:rect l="l" t="t" r="r" b="b"/>
              <a:pathLst>
                <a:path w="548005" h="533400">
                  <a:moveTo>
                    <a:pt x="0" y="266700"/>
                  </a:moveTo>
                  <a:lnTo>
                    <a:pt x="4412" y="218760"/>
                  </a:lnTo>
                  <a:lnTo>
                    <a:pt x="17132" y="173639"/>
                  </a:lnTo>
                  <a:lnTo>
                    <a:pt x="37388" y="132091"/>
                  </a:lnTo>
                  <a:lnTo>
                    <a:pt x="64405" y="94868"/>
                  </a:lnTo>
                  <a:lnTo>
                    <a:pt x="97411" y="62724"/>
                  </a:lnTo>
                  <a:lnTo>
                    <a:pt x="135632" y="36412"/>
                  </a:lnTo>
                  <a:lnTo>
                    <a:pt x="178294" y="16685"/>
                  </a:lnTo>
                  <a:lnTo>
                    <a:pt x="224624" y="4296"/>
                  </a:lnTo>
                  <a:lnTo>
                    <a:pt x="273850" y="0"/>
                  </a:lnTo>
                  <a:lnTo>
                    <a:pt x="323071" y="4296"/>
                  </a:lnTo>
                  <a:lnTo>
                    <a:pt x="369398" y="16685"/>
                  </a:lnTo>
                  <a:lnTo>
                    <a:pt x="412059" y="36412"/>
                  </a:lnTo>
                  <a:lnTo>
                    <a:pt x="450278" y="62724"/>
                  </a:lnTo>
                  <a:lnTo>
                    <a:pt x="483282" y="94868"/>
                  </a:lnTo>
                  <a:lnTo>
                    <a:pt x="510299" y="132091"/>
                  </a:lnTo>
                  <a:lnTo>
                    <a:pt x="530555" y="173639"/>
                  </a:lnTo>
                  <a:lnTo>
                    <a:pt x="543275" y="218760"/>
                  </a:lnTo>
                  <a:lnTo>
                    <a:pt x="547687" y="266700"/>
                  </a:lnTo>
                  <a:lnTo>
                    <a:pt x="543275" y="314639"/>
                  </a:lnTo>
                  <a:lnTo>
                    <a:pt x="530555" y="359760"/>
                  </a:lnTo>
                  <a:lnTo>
                    <a:pt x="510299" y="401308"/>
                  </a:lnTo>
                  <a:lnTo>
                    <a:pt x="483282" y="438531"/>
                  </a:lnTo>
                  <a:lnTo>
                    <a:pt x="450278" y="470675"/>
                  </a:lnTo>
                  <a:lnTo>
                    <a:pt x="412059" y="496987"/>
                  </a:lnTo>
                  <a:lnTo>
                    <a:pt x="369398" y="516714"/>
                  </a:lnTo>
                  <a:lnTo>
                    <a:pt x="323071" y="529103"/>
                  </a:lnTo>
                  <a:lnTo>
                    <a:pt x="273850" y="533400"/>
                  </a:lnTo>
                  <a:lnTo>
                    <a:pt x="224624" y="529103"/>
                  </a:lnTo>
                  <a:lnTo>
                    <a:pt x="178294" y="516714"/>
                  </a:lnTo>
                  <a:lnTo>
                    <a:pt x="135632" y="496987"/>
                  </a:lnTo>
                  <a:lnTo>
                    <a:pt x="97411" y="470675"/>
                  </a:lnTo>
                  <a:lnTo>
                    <a:pt x="64405" y="438531"/>
                  </a:lnTo>
                  <a:lnTo>
                    <a:pt x="37388" y="401308"/>
                  </a:lnTo>
                  <a:lnTo>
                    <a:pt x="17132" y="359760"/>
                  </a:lnTo>
                  <a:lnTo>
                    <a:pt x="4412" y="314639"/>
                  </a:lnTo>
                  <a:lnTo>
                    <a:pt x="0" y="2667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2477808" y="4172077"/>
            <a:ext cx="406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5,5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2312987" y="3192462"/>
            <a:ext cx="3520440" cy="1771650"/>
            <a:chOff x="2312987" y="3192462"/>
            <a:chExt cx="3520440" cy="1771650"/>
          </a:xfrm>
        </p:grpSpPr>
        <p:sp>
          <p:nvSpPr>
            <p:cNvPr id="46" name="object 46"/>
            <p:cNvSpPr/>
            <p:nvPr/>
          </p:nvSpPr>
          <p:spPr>
            <a:xfrm>
              <a:off x="3526536" y="4182617"/>
              <a:ext cx="560831" cy="544068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792359" y="4179569"/>
              <a:ext cx="464934" cy="458724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432810" y="4179569"/>
              <a:ext cx="236054" cy="45872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3455987" y="4111625"/>
              <a:ext cx="549275" cy="533400"/>
            </a:xfrm>
            <a:custGeom>
              <a:avLst/>
              <a:gdLst/>
              <a:ahLst/>
              <a:cxnLst/>
              <a:rect l="l" t="t" r="r" b="b"/>
              <a:pathLst>
                <a:path w="549275" h="533400">
                  <a:moveTo>
                    <a:pt x="274637" y="0"/>
                  </a:moveTo>
                  <a:lnTo>
                    <a:pt x="225271" y="4296"/>
                  </a:lnTo>
                  <a:lnTo>
                    <a:pt x="178808" y="16685"/>
                  </a:lnTo>
                  <a:lnTo>
                    <a:pt x="136023" y="36412"/>
                  </a:lnTo>
                  <a:lnTo>
                    <a:pt x="97692" y="62724"/>
                  </a:lnTo>
                  <a:lnTo>
                    <a:pt x="64591" y="94868"/>
                  </a:lnTo>
                  <a:lnTo>
                    <a:pt x="37496" y="132091"/>
                  </a:lnTo>
                  <a:lnTo>
                    <a:pt x="17182" y="173639"/>
                  </a:lnTo>
                  <a:lnTo>
                    <a:pt x="4424" y="218760"/>
                  </a:lnTo>
                  <a:lnTo>
                    <a:pt x="0" y="266700"/>
                  </a:lnTo>
                  <a:lnTo>
                    <a:pt x="4424" y="314639"/>
                  </a:lnTo>
                  <a:lnTo>
                    <a:pt x="17182" y="359760"/>
                  </a:lnTo>
                  <a:lnTo>
                    <a:pt x="37496" y="401308"/>
                  </a:lnTo>
                  <a:lnTo>
                    <a:pt x="64591" y="438531"/>
                  </a:lnTo>
                  <a:lnTo>
                    <a:pt x="97692" y="470675"/>
                  </a:lnTo>
                  <a:lnTo>
                    <a:pt x="136023" y="496987"/>
                  </a:lnTo>
                  <a:lnTo>
                    <a:pt x="178808" y="516714"/>
                  </a:lnTo>
                  <a:lnTo>
                    <a:pt x="225271" y="529103"/>
                  </a:lnTo>
                  <a:lnTo>
                    <a:pt x="274637" y="533400"/>
                  </a:lnTo>
                  <a:lnTo>
                    <a:pt x="324003" y="529103"/>
                  </a:lnTo>
                  <a:lnTo>
                    <a:pt x="370466" y="516714"/>
                  </a:lnTo>
                  <a:lnTo>
                    <a:pt x="413251" y="496987"/>
                  </a:lnTo>
                  <a:lnTo>
                    <a:pt x="451582" y="470675"/>
                  </a:lnTo>
                  <a:lnTo>
                    <a:pt x="484683" y="438531"/>
                  </a:lnTo>
                  <a:lnTo>
                    <a:pt x="511778" y="401308"/>
                  </a:lnTo>
                  <a:lnTo>
                    <a:pt x="532092" y="359760"/>
                  </a:lnTo>
                  <a:lnTo>
                    <a:pt x="544850" y="314639"/>
                  </a:lnTo>
                  <a:lnTo>
                    <a:pt x="549275" y="266700"/>
                  </a:lnTo>
                  <a:lnTo>
                    <a:pt x="544850" y="218760"/>
                  </a:lnTo>
                  <a:lnTo>
                    <a:pt x="532092" y="173639"/>
                  </a:lnTo>
                  <a:lnTo>
                    <a:pt x="511778" y="132091"/>
                  </a:lnTo>
                  <a:lnTo>
                    <a:pt x="484683" y="94868"/>
                  </a:lnTo>
                  <a:lnTo>
                    <a:pt x="451582" y="62724"/>
                  </a:lnTo>
                  <a:lnTo>
                    <a:pt x="413251" y="36412"/>
                  </a:lnTo>
                  <a:lnTo>
                    <a:pt x="370466" y="16685"/>
                  </a:lnTo>
                  <a:lnTo>
                    <a:pt x="324003" y="4296"/>
                  </a:lnTo>
                  <a:lnTo>
                    <a:pt x="274637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455987" y="4111625"/>
              <a:ext cx="549275" cy="533400"/>
            </a:xfrm>
            <a:custGeom>
              <a:avLst/>
              <a:gdLst/>
              <a:ahLst/>
              <a:cxnLst/>
              <a:rect l="l" t="t" r="r" b="b"/>
              <a:pathLst>
                <a:path w="549275" h="533400">
                  <a:moveTo>
                    <a:pt x="0" y="266700"/>
                  </a:moveTo>
                  <a:lnTo>
                    <a:pt x="4424" y="218760"/>
                  </a:lnTo>
                  <a:lnTo>
                    <a:pt x="17182" y="173639"/>
                  </a:lnTo>
                  <a:lnTo>
                    <a:pt x="37496" y="132091"/>
                  </a:lnTo>
                  <a:lnTo>
                    <a:pt x="64591" y="94868"/>
                  </a:lnTo>
                  <a:lnTo>
                    <a:pt x="97692" y="62724"/>
                  </a:lnTo>
                  <a:lnTo>
                    <a:pt x="136023" y="36412"/>
                  </a:lnTo>
                  <a:lnTo>
                    <a:pt x="178808" y="16685"/>
                  </a:lnTo>
                  <a:lnTo>
                    <a:pt x="225271" y="4296"/>
                  </a:lnTo>
                  <a:lnTo>
                    <a:pt x="274637" y="0"/>
                  </a:lnTo>
                  <a:lnTo>
                    <a:pt x="324003" y="4296"/>
                  </a:lnTo>
                  <a:lnTo>
                    <a:pt x="370466" y="16685"/>
                  </a:lnTo>
                  <a:lnTo>
                    <a:pt x="413251" y="36412"/>
                  </a:lnTo>
                  <a:lnTo>
                    <a:pt x="451582" y="62724"/>
                  </a:lnTo>
                  <a:lnTo>
                    <a:pt x="484683" y="94868"/>
                  </a:lnTo>
                  <a:lnTo>
                    <a:pt x="511778" y="132091"/>
                  </a:lnTo>
                  <a:lnTo>
                    <a:pt x="532092" y="173639"/>
                  </a:lnTo>
                  <a:lnTo>
                    <a:pt x="544850" y="218760"/>
                  </a:lnTo>
                  <a:lnTo>
                    <a:pt x="549275" y="266700"/>
                  </a:lnTo>
                  <a:lnTo>
                    <a:pt x="544850" y="314639"/>
                  </a:lnTo>
                  <a:lnTo>
                    <a:pt x="532092" y="359760"/>
                  </a:lnTo>
                  <a:lnTo>
                    <a:pt x="511778" y="401308"/>
                  </a:lnTo>
                  <a:lnTo>
                    <a:pt x="484683" y="438531"/>
                  </a:lnTo>
                  <a:lnTo>
                    <a:pt x="451582" y="470675"/>
                  </a:lnTo>
                  <a:lnTo>
                    <a:pt x="413251" y="496987"/>
                  </a:lnTo>
                  <a:lnTo>
                    <a:pt x="370466" y="516714"/>
                  </a:lnTo>
                  <a:lnTo>
                    <a:pt x="324003" y="529103"/>
                  </a:lnTo>
                  <a:lnTo>
                    <a:pt x="274637" y="533400"/>
                  </a:lnTo>
                  <a:lnTo>
                    <a:pt x="225271" y="529103"/>
                  </a:lnTo>
                  <a:lnTo>
                    <a:pt x="178808" y="516714"/>
                  </a:lnTo>
                  <a:lnTo>
                    <a:pt x="136023" y="496987"/>
                  </a:lnTo>
                  <a:lnTo>
                    <a:pt x="97692" y="470675"/>
                  </a:lnTo>
                  <a:lnTo>
                    <a:pt x="64591" y="438531"/>
                  </a:lnTo>
                  <a:lnTo>
                    <a:pt x="37496" y="401308"/>
                  </a:lnTo>
                  <a:lnTo>
                    <a:pt x="17182" y="359760"/>
                  </a:lnTo>
                  <a:lnTo>
                    <a:pt x="4424" y="314639"/>
                  </a:lnTo>
                  <a:lnTo>
                    <a:pt x="0" y="2667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2681287" y="3652837"/>
              <a:ext cx="332105" cy="459105"/>
            </a:xfrm>
            <a:custGeom>
              <a:avLst/>
              <a:gdLst/>
              <a:ahLst/>
              <a:cxnLst/>
              <a:rect l="l" t="t" r="r" b="b"/>
              <a:pathLst>
                <a:path w="332105" h="459104">
                  <a:moveTo>
                    <a:pt x="331787" y="0"/>
                  </a:moveTo>
                  <a:lnTo>
                    <a:pt x="0" y="458787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398837" y="3652837"/>
              <a:ext cx="332105" cy="459105"/>
            </a:xfrm>
            <a:custGeom>
              <a:avLst/>
              <a:gdLst/>
              <a:ahLst/>
              <a:cxnLst/>
              <a:rect l="l" t="t" r="r" b="b"/>
              <a:pathLst>
                <a:path w="332104" h="459104">
                  <a:moveTo>
                    <a:pt x="0" y="0"/>
                  </a:moveTo>
                  <a:lnTo>
                    <a:pt x="331787" y="458787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2327275" y="4567237"/>
              <a:ext cx="160655" cy="382905"/>
            </a:xfrm>
            <a:custGeom>
              <a:avLst/>
              <a:gdLst/>
              <a:ahLst/>
              <a:cxnLst/>
              <a:rect l="l" t="t" r="r" b="b"/>
              <a:pathLst>
                <a:path w="160655" h="382904">
                  <a:moveTo>
                    <a:pt x="160337" y="0"/>
                  </a:moveTo>
                  <a:lnTo>
                    <a:pt x="0" y="382587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2873375" y="4567237"/>
              <a:ext cx="160655" cy="382905"/>
            </a:xfrm>
            <a:custGeom>
              <a:avLst/>
              <a:gdLst/>
              <a:ahLst/>
              <a:cxnLst/>
              <a:rect l="l" t="t" r="r" b="b"/>
              <a:pathLst>
                <a:path w="160655" h="382904">
                  <a:moveTo>
                    <a:pt x="0" y="0"/>
                  </a:moveTo>
                  <a:lnTo>
                    <a:pt x="160337" y="382587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387725" y="4567237"/>
              <a:ext cx="149225" cy="382905"/>
            </a:xfrm>
            <a:custGeom>
              <a:avLst/>
              <a:gdLst/>
              <a:ahLst/>
              <a:cxnLst/>
              <a:rect l="l" t="t" r="r" b="b"/>
              <a:pathLst>
                <a:path w="149225" h="382904">
                  <a:moveTo>
                    <a:pt x="149225" y="0"/>
                  </a:moveTo>
                  <a:lnTo>
                    <a:pt x="0" y="382587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3924300" y="4567237"/>
              <a:ext cx="179705" cy="373380"/>
            </a:xfrm>
            <a:custGeom>
              <a:avLst/>
              <a:gdLst/>
              <a:ahLst/>
              <a:cxnLst/>
              <a:rect l="l" t="t" r="r" b="b"/>
              <a:pathLst>
                <a:path w="179704" h="373379">
                  <a:moveTo>
                    <a:pt x="0" y="0"/>
                  </a:moveTo>
                  <a:lnTo>
                    <a:pt x="179387" y="373062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5103114" y="3268218"/>
              <a:ext cx="558546" cy="54406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5368226" y="3265169"/>
              <a:ext cx="464883" cy="458723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5008626" y="3265169"/>
              <a:ext cx="235419" cy="45872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5032375" y="3197225"/>
              <a:ext cx="548005" cy="533400"/>
            </a:xfrm>
            <a:custGeom>
              <a:avLst/>
              <a:gdLst/>
              <a:ahLst/>
              <a:cxnLst/>
              <a:rect l="l" t="t" r="r" b="b"/>
              <a:pathLst>
                <a:path w="548004" h="533400">
                  <a:moveTo>
                    <a:pt x="273850" y="0"/>
                  </a:moveTo>
                  <a:lnTo>
                    <a:pt x="224624" y="4296"/>
                  </a:lnTo>
                  <a:lnTo>
                    <a:pt x="178294" y="16685"/>
                  </a:lnTo>
                  <a:lnTo>
                    <a:pt x="135632" y="36412"/>
                  </a:lnTo>
                  <a:lnTo>
                    <a:pt x="97411" y="62724"/>
                  </a:lnTo>
                  <a:lnTo>
                    <a:pt x="64405" y="94868"/>
                  </a:lnTo>
                  <a:lnTo>
                    <a:pt x="37388" y="132091"/>
                  </a:lnTo>
                  <a:lnTo>
                    <a:pt x="17132" y="173639"/>
                  </a:lnTo>
                  <a:lnTo>
                    <a:pt x="4412" y="218760"/>
                  </a:lnTo>
                  <a:lnTo>
                    <a:pt x="0" y="266700"/>
                  </a:lnTo>
                  <a:lnTo>
                    <a:pt x="4412" y="314639"/>
                  </a:lnTo>
                  <a:lnTo>
                    <a:pt x="17132" y="359760"/>
                  </a:lnTo>
                  <a:lnTo>
                    <a:pt x="37388" y="401308"/>
                  </a:lnTo>
                  <a:lnTo>
                    <a:pt x="64405" y="438531"/>
                  </a:lnTo>
                  <a:lnTo>
                    <a:pt x="97411" y="470675"/>
                  </a:lnTo>
                  <a:lnTo>
                    <a:pt x="135632" y="496987"/>
                  </a:lnTo>
                  <a:lnTo>
                    <a:pt x="178294" y="516714"/>
                  </a:lnTo>
                  <a:lnTo>
                    <a:pt x="224624" y="529103"/>
                  </a:lnTo>
                  <a:lnTo>
                    <a:pt x="273850" y="533400"/>
                  </a:lnTo>
                  <a:lnTo>
                    <a:pt x="323071" y="529103"/>
                  </a:lnTo>
                  <a:lnTo>
                    <a:pt x="369398" y="516714"/>
                  </a:lnTo>
                  <a:lnTo>
                    <a:pt x="412059" y="496987"/>
                  </a:lnTo>
                  <a:lnTo>
                    <a:pt x="450278" y="470675"/>
                  </a:lnTo>
                  <a:lnTo>
                    <a:pt x="483282" y="438531"/>
                  </a:lnTo>
                  <a:lnTo>
                    <a:pt x="510299" y="401308"/>
                  </a:lnTo>
                  <a:lnTo>
                    <a:pt x="530555" y="359760"/>
                  </a:lnTo>
                  <a:lnTo>
                    <a:pt x="543275" y="314639"/>
                  </a:lnTo>
                  <a:lnTo>
                    <a:pt x="547687" y="266700"/>
                  </a:lnTo>
                  <a:lnTo>
                    <a:pt x="543275" y="218760"/>
                  </a:lnTo>
                  <a:lnTo>
                    <a:pt x="530555" y="173639"/>
                  </a:lnTo>
                  <a:lnTo>
                    <a:pt x="510299" y="132091"/>
                  </a:lnTo>
                  <a:lnTo>
                    <a:pt x="483282" y="94868"/>
                  </a:lnTo>
                  <a:lnTo>
                    <a:pt x="450278" y="62724"/>
                  </a:lnTo>
                  <a:lnTo>
                    <a:pt x="412059" y="36412"/>
                  </a:lnTo>
                  <a:lnTo>
                    <a:pt x="369398" y="16685"/>
                  </a:lnTo>
                  <a:lnTo>
                    <a:pt x="323071" y="4296"/>
                  </a:lnTo>
                  <a:lnTo>
                    <a:pt x="273850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5032375" y="3197225"/>
              <a:ext cx="548005" cy="533400"/>
            </a:xfrm>
            <a:custGeom>
              <a:avLst/>
              <a:gdLst/>
              <a:ahLst/>
              <a:cxnLst/>
              <a:rect l="l" t="t" r="r" b="b"/>
              <a:pathLst>
                <a:path w="548004" h="533400">
                  <a:moveTo>
                    <a:pt x="0" y="266700"/>
                  </a:moveTo>
                  <a:lnTo>
                    <a:pt x="4412" y="218760"/>
                  </a:lnTo>
                  <a:lnTo>
                    <a:pt x="17132" y="173639"/>
                  </a:lnTo>
                  <a:lnTo>
                    <a:pt x="37388" y="132091"/>
                  </a:lnTo>
                  <a:lnTo>
                    <a:pt x="64405" y="94868"/>
                  </a:lnTo>
                  <a:lnTo>
                    <a:pt x="97411" y="62724"/>
                  </a:lnTo>
                  <a:lnTo>
                    <a:pt x="135632" y="36412"/>
                  </a:lnTo>
                  <a:lnTo>
                    <a:pt x="178294" y="16685"/>
                  </a:lnTo>
                  <a:lnTo>
                    <a:pt x="224624" y="4296"/>
                  </a:lnTo>
                  <a:lnTo>
                    <a:pt x="273850" y="0"/>
                  </a:lnTo>
                  <a:lnTo>
                    <a:pt x="323071" y="4296"/>
                  </a:lnTo>
                  <a:lnTo>
                    <a:pt x="369398" y="16685"/>
                  </a:lnTo>
                  <a:lnTo>
                    <a:pt x="412059" y="36412"/>
                  </a:lnTo>
                  <a:lnTo>
                    <a:pt x="450278" y="62724"/>
                  </a:lnTo>
                  <a:lnTo>
                    <a:pt x="483282" y="94868"/>
                  </a:lnTo>
                  <a:lnTo>
                    <a:pt x="510299" y="132091"/>
                  </a:lnTo>
                  <a:lnTo>
                    <a:pt x="530555" y="173639"/>
                  </a:lnTo>
                  <a:lnTo>
                    <a:pt x="543275" y="218760"/>
                  </a:lnTo>
                  <a:lnTo>
                    <a:pt x="547687" y="266700"/>
                  </a:lnTo>
                  <a:lnTo>
                    <a:pt x="543275" y="314639"/>
                  </a:lnTo>
                  <a:lnTo>
                    <a:pt x="530555" y="359760"/>
                  </a:lnTo>
                  <a:lnTo>
                    <a:pt x="510299" y="401308"/>
                  </a:lnTo>
                  <a:lnTo>
                    <a:pt x="483282" y="438531"/>
                  </a:lnTo>
                  <a:lnTo>
                    <a:pt x="450278" y="470675"/>
                  </a:lnTo>
                  <a:lnTo>
                    <a:pt x="412059" y="496987"/>
                  </a:lnTo>
                  <a:lnTo>
                    <a:pt x="369398" y="516714"/>
                  </a:lnTo>
                  <a:lnTo>
                    <a:pt x="323071" y="529103"/>
                  </a:lnTo>
                  <a:lnTo>
                    <a:pt x="273850" y="533400"/>
                  </a:lnTo>
                  <a:lnTo>
                    <a:pt x="224624" y="529103"/>
                  </a:lnTo>
                  <a:lnTo>
                    <a:pt x="178294" y="516714"/>
                  </a:lnTo>
                  <a:lnTo>
                    <a:pt x="135632" y="496987"/>
                  </a:lnTo>
                  <a:lnTo>
                    <a:pt x="97411" y="470675"/>
                  </a:lnTo>
                  <a:lnTo>
                    <a:pt x="64405" y="438531"/>
                  </a:lnTo>
                  <a:lnTo>
                    <a:pt x="37388" y="401308"/>
                  </a:lnTo>
                  <a:lnTo>
                    <a:pt x="17132" y="359760"/>
                  </a:lnTo>
                  <a:lnTo>
                    <a:pt x="4412" y="314639"/>
                  </a:lnTo>
                  <a:lnTo>
                    <a:pt x="0" y="2667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2" name="object 62"/>
          <p:cNvSpPr txBox="1"/>
          <p:nvPr/>
        </p:nvSpPr>
        <p:spPr>
          <a:xfrm>
            <a:off x="5103520" y="3257677"/>
            <a:ext cx="406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6,5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4483608" y="4106862"/>
            <a:ext cx="824865" cy="620395"/>
            <a:chOff x="4483608" y="4106862"/>
            <a:chExt cx="824865" cy="620395"/>
          </a:xfrm>
        </p:grpSpPr>
        <p:sp>
          <p:nvSpPr>
            <p:cNvPr id="64" name="object 64"/>
            <p:cNvSpPr/>
            <p:nvPr/>
          </p:nvSpPr>
          <p:spPr>
            <a:xfrm>
              <a:off x="4577334" y="4182618"/>
              <a:ext cx="559307" cy="544068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4842141" y="4179569"/>
              <a:ext cx="465950" cy="458724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4483608" y="4179569"/>
              <a:ext cx="235623" cy="45872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4506912" y="4111625"/>
              <a:ext cx="548005" cy="533400"/>
            </a:xfrm>
            <a:custGeom>
              <a:avLst/>
              <a:gdLst/>
              <a:ahLst/>
              <a:cxnLst/>
              <a:rect l="l" t="t" r="r" b="b"/>
              <a:pathLst>
                <a:path w="548004" h="533400">
                  <a:moveTo>
                    <a:pt x="273850" y="0"/>
                  </a:moveTo>
                  <a:lnTo>
                    <a:pt x="224624" y="4296"/>
                  </a:lnTo>
                  <a:lnTo>
                    <a:pt x="178294" y="16685"/>
                  </a:lnTo>
                  <a:lnTo>
                    <a:pt x="135632" y="36412"/>
                  </a:lnTo>
                  <a:lnTo>
                    <a:pt x="97411" y="62724"/>
                  </a:lnTo>
                  <a:lnTo>
                    <a:pt x="64405" y="94868"/>
                  </a:lnTo>
                  <a:lnTo>
                    <a:pt x="37388" y="132091"/>
                  </a:lnTo>
                  <a:lnTo>
                    <a:pt x="17132" y="173639"/>
                  </a:lnTo>
                  <a:lnTo>
                    <a:pt x="4412" y="218760"/>
                  </a:lnTo>
                  <a:lnTo>
                    <a:pt x="0" y="266700"/>
                  </a:lnTo>
                  <a:lnTo>
                    <a:pt x="4412" y="314639"/>
                  </a:lnTo>
                  <a:lnTo>
                    <a:pt x="17132" y="359760"/>
                  </a:lnTo>
                  <a:lnTo>
                    <a:pt x="37388" y="401308"/>
                  </a:lnTo>
                  <a:lnTo>
                    <a:pt x="64405" y="438531"/>
                  </a:lnTo>
                  <a:lnTo>
                    <a:pt x="97411" y="470675"/>
                  </a:lnTo>
                  <a:lnTo>
                    <a:pt x="135632" y="496987"/>
                  </a:lnTo>
                  <a:lnTo>
                    <a:pt x="178294" y="516714"/>
                  </a:lnTo>
                  <a:lnTo>
                    <a:pt x="224624" y="529103"/>
                  </a:lnTo>
                  <a:lnTo>
                    <a:pt x="273850" y="533400"/>
                  </a:lnTo>
                  <a:lnTo>
                    <a:pt x="323071" y="529103"/>
                  </a:lnTo>
                  <a:lnTo>
                    <a:pt x="369398" y="516714"/>
                  </a:lnTo>
                  <a:lnTo>
                    <a:pt x="412059" y="496987"/>
                  </a:lnTo>
                  <a:lnTo>
                    <a:pt x="450278" y="470675"/>
                  </a:lnTo>
                  <a:lnTo>
                    <a:pt x="483282" y="438531"/>
                  </a:lnTo>
                  <a:lnTo>
                    <a:pt x="510299" y="401308"/>
                  </a:lnTo>
                  <a:lnTo>
                    <a:pt x="530555" y="359760"/>
                  </a:lnTo>
                  <a:lnTo>
                    <a:pt x="543275" y="314639"/>
                  </a:lnTo>
                  <a:lnTo>
                    <a:pt x="547687" y="266700"/>
                  </a:lnTo>
                  <a:lnTo>
                    <a:pt x="543275" y="218760"/>
                  </a:lnTo>
                  <a:lnTo>
                    <a:pt x="530555" y="173639"/>
                  </a:lnTo>
                  <a:lnTo>
                    <a:pt x="510299" y="132091"/>
                  </a:lnTo>
                  <a:lnTo>
                    <a:pt x="483282" y="94868"/>
                  </a:lnTo>
                  <a:lnTo>
                    <a:pt x="450278" y="62724"/>
                  </a:lnTo>
                  <a:lnTo>
                    <a:pt x="412059" y="36412"/>
                  </a:lnTo>
                  <a:lnTo>
                    <a:pt x="369398" y="16685"/>
                  </a:lnTo>
                  <a:lnTo>
                    <a:pt x="323071" y="4296"/>
                  </a:lnTo>
                  <a:lnTo>
                    <a:pt x="273850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4506912" y="4111625"/>
              <a:ext cx="548005" cy="533400"/>
            </a:xfrm>
            <a:custGeom>
              <a:avLst/>
              <a:gdLst/>
              <a:ahLst/>
              <a:cxnLst/>
              <a:rect l="l" t="t" r="r" b="b"/>
              <a:pathLst>
                <a:path w="548004" h="533400">
                  <a:moveTo>
                    <a:pt x="0" y="266700"/>
                  </a:moveTo>
                  <a:lnTo>
                    <a:pt x="4412" y="218760"/>
                  </a:lnTo>
                  <a:lnTo>
                    <a:pt x="17132" y="173639"/>
                  </a:lnTo>
                  <a:lnTo>
                    <a:pt x="37388" y="132091"/>
                  </a:lnTo>
                  <a:lnTo>
                    <a:pt x="64405" y="94868"/>
                  </a:lnTo>
                  <a:lnTo>
                    <a:pt x="97411" y="62724"/>
                  </a:lnTo>
                  <a:lnTo>
                    <a:pt x="135632" y="36412"/>
                  </a:lnTo>
                  <a:lnTo>
                    <a:pt x="178294" y="16685"/>
                  </a:lnTo>
                  <a:lnTo>
                    <a:pt x="224624" y="4296"/>
                  </a:lnTo>
                  <a:lnTo>
                    <a:pt x="273850" y="0"/>
                  </a:lnTo>
                  <a:lnTo>
                    <a:pt x="323071" y="4296"/>
                  </a:lnTo>
                  <a:lnTo>
                    <a:pt x="369398" y="16685"/>
                  </a:lnTo>
                  <a:lnTo>
                    <a:pt x="412059" y="36412"/>
                  </a:lnTo>
                  <a:lnTo>
                    <a:pt x="450278" y="62724"/>
                  </a:lnTo>
                  <a:lnTo>
                    <a:pt x="483282" y="94868"/>
                  </a:lnTo>
                  <a:lnTo>
                    <a:pt x="510299" y="132091"/>
                  </a:lnTo>
                  <a:lnTo>
                    <a:pt x="530555" y="173639"/>
                  </a:lnTo>
                  <a:lnTo>
                    <a:pt x="543275" y="218760"/>
                  </a:lnTo>
                  <a:lnTo>
                    <a:pt x="547687" y="266700"/>
                  </a:lnTo>
                  <a:lnTo>
                    <a:pt x="543275" y="314639"/>
                  </a:lnTo>
                  <a:lnTo>
                    <a:pt x="530555" y="359760"/>
                  </a:lnTo>
                  <a:lnTo>
                    <a:pt x="510299" y="401308"/>
                  </a:lnTo>
                  <a:lnTo>
                    <a:pt x="483282" y="438531"/>
                  </a:lnTo>
                  <a:lnTo>
                    <a:pt x="450278" y="470675"/>
                  </a:lnTo>
                  <a:lnTo>
                    <a:pt x="412059" y="496987"/>
                  </a:lnTo>
                  <a:lnTo>
                    <a:pt x="369398" y="516714"/>
                  </a:lnTo>
                  <a:lnTo>
                    <a:pt x="323071" y="529103"/>
                  </a:lnTo>
                  <a:lnTo>
                    <a:pt x="273850" y="533400"/>
                  </a:lnTo>
                  <a:lnTo>
                    <a:pt x="224624" y="529103"/>
                  </a:lnTo>
                  <a:lnTo>
                    <a:pt x="178294" y="516714"/>
                  </a:lnTo>
                  <a:lnTo>
                    <a:pt x="135632" y="496987"/>
                  </a:lnTo>
                  <a:lnTo>
                    <a:pt x="97411" y="470675"/>
                  </a:lnTo>
                  <a:lnTo>
                    <a:pt x="64405" y="438531"/>
                  </a:lnTo>
                  <a:lnTo>
                    <a:pt x="37388" y="401308"/>
                  </a:lnTo>
                  <a:lnTo>
                    <a:pt x="17132" y="359760"/>
                  </a:lnTo>
                  <a:lnTo>
                    <a:pt x="4412" y="314639"/>
                  </a:lnTo>
                  <a:lnTo>
                    <a:pt x="0" y="2667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9" name="object 69"/>
          <p:cNvSpPr txBox="1"/>
          <p:nvPr/>
        </p:nvSpPr>
        <p:spPr>
          <a:xfrm>
            <a:off x="3003257" y="2221483"/>
            <a:ext cx="2033270" cy="234188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353695" marR="5080" indent="467359">
              <a:lnSpc>
                <a:spcPct val="80000"/>
              </a:lnSpc>
              <a:spcBef>
                <a:spcPts val="775"/>
              </a:spcBef>
            </a:pPr>
            <a:r>
              <a:rPr sz="2800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same  </a:t>
            </a:r>
            <a:r>
              <a:rPr sz="2800" i="1" dirty="0">
                <a:solidFill>
                  <a:srgbClr val="CC0000"/>
                </a:solidFill>
                <a:latin typeface="Times New Roman"/>
                <a:cs typeface="Times New Roman"/>
              </a:rPr>
              <a:t>subp</a:t>
            </a:r>
            <a:r>
              <a:rPr sz="2800" i="1" spc="-110" dirty="0">
                <a:solidFill>
                  <a:srgbClr val="CC0000"/>
                </a:solidFill>
                <a:latin typeface="Times New Roman"/>
                <a:cs typeface="Times New Roman"/>
              </a:rPr>
              <a:t>r</a:t>
            </a:r>
            <a:r>
              <a:rPr sz="2800" i="1" dirty="0">
                <a:solidFill>
                  <a:srgbClr val="CC0000"/>
                </a:solidFill>
                <a:latin typeface="Times New Roman"/>
                <a:cs typeface="Times New Roman"/>
              </a:rPr>
              <a:t>o</a:t>
            </a:r>
            <a:r>
              <a:rPr sz="2800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bl</a:t>
            </a:r>
            <a:r>
              <a:rPr sz="2800" i="1" spc="-10" dirty="0">
                <a:solidFill>
                  <a:srgbClr val="CC0000"/>
                </a:solidFill>
                <a:latin typeface="Times New Roman"/>
                <a:cs typeface="Times New Roman"/>
              </a:rPr>
              <a:t>e</a:t>
            </a:r>
            <a:r>
              <a:rPr sz="2800" i="1" dirty="0">
                <a:solidFill>
                  <a:srgbClr val="CC0000"/>
                </a:solidFill>
                <a:latin typeface="Times New Roman"/>
                <a:cs typeface="Times New Roman"/>
              </a:rPr>
              <a:t>m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105"/>
              </a:spcBef>
            </a:pP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6,5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750">
              <a:latin typeface="Times New Roman"/>
              <a:cs typeface="Times New Roman"/>
            </a:endParaRPr>
          </a:p>
          <a:p>
            <a:pPr marL="536575">
              <a:lnSpc>
                <a:spcPct val="100000"/>
              </a:lnSpc>
              <a:tabLst>
                <a:tab pos="1586865" algn="l"/>
              </a:tabLst>
            </a:pP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6,4	5,5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70" name="object 70"/>
          <p:cNvGrpSpPr/>
          <p:nvPr/>
        </p:nvGrpSpPr>
        <p:grpSpPr>
          <a:xfrm>
            <a:off x="5532882" y="4106862"/>
            <a:ext cx="824865" cy="620395"/>
            <a:chOff x="5532882" y="4106862"/>
            <a:chExt cx="824865" cy="620395"/>
          </a:xfrm>
        </p:grpSpPr>
        <p:sp>
          <p:nvSpPr>
            <p:cNvPr id="71" name="object 71"/>
            <p:cNvSpPr/>
            <p:nvPr/>
          </p:nvSpPr>
          <p:spPr>
            <a:xfrm>
              <a:off x="5626608" y="4182618"/>
              <a:ext cx="560831" cy="544068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5892685" y="4179569"/>
              <a:ext cx="464680" cy="458724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5532882" y="4179569"/>
              <a:ext cx="236473" cy="45872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5556250" y="4111625"/>
              <a:ext cx="549275" cy="533400"/>
            </a:xfrm>
            <a:custGeom>
              <a:avLst/>
              <a:gdLst/>
              <a:ahLst/>
              <a:cxnLst/>
              <a:rect l="l" t="t" r="r" b="b"/>
              <a:pathLst>
                <a:path w="549275" h="533400">
                  <a:moveTo>
                    <a:pt x="274637" y="0"/>
                  </a:moveTo>
                  <a:lnTo>
                    <a:pt x="225271" y="4296"/>
                  </a:lnTo>
                  <a:lnTo>
                    <a:pt x="178808" y="16685"/>
                  </a:lnTo>
                  <a:lnTo>
                    <a:pt x="136023" y="36412"/>
                  </a:lnTo>
                  <a:lnTo>
                    <a:pt x="97692" y="62724"/>
                  </a:lnTo>
                  <a:lnTo>
                    <a:pt x="64591" y="94868"/>
                  </a:lnTo>
                  <a:lnTo>
                    <a:pt x="37496" y="132091"/>
                  </a:lnTo>
                  <a:lnTo>
                    <a:pt x="17182" y="173639"/>
                  </a:lnTo>
                  <a:lnTo>
                    <a:pt x="4424" y="218760"/>
                  </a:lnTo>
                  <a:lnTo>
                    <a:pt x="0" y="266700"/>
                  </a:lnTo>
                  <a:lnTo>
                    <a:pt x="4424" y="314639"/>
                  </a:lnTo>
                  <a:lnTo>
                    <a:pt x="17182" y="359760"/>
                  </a:lnTo>
                  <a:lnTo>
                    <a:pt x="37496" y="401308"/>
                  </a:lnTo>
                  <a:lnTo>
                    <a:pt x="64591" y="438531"/>
                  </a:lnTo>
                  <a:lnTo>
                    <a:pt x="97692" y="470675"/>
                  </a:lnTo>
                  <a:lnTo>
                    <a:pt x="136023" y="496987"/>
                  </a:lnTo>
                  <a:lnTo>
                    <a:pt x="178808" y="516714"/>
                  </a:lnTo>
                  <a:lnTo>
                    <a:pt x="225271" y="529103"/>
                  </a:lnTo>
                  <a:lnTo>
                    <a:pt x="274637" y="533400"/>
                  </a:lnTo>
                  <a:lnTo>
                    <a:pt x="324003" y="529103"/>
                  </a:lnTo>
                  <a:lnTo>
                    <a:pt x="370466" y="516714"/>
                  </a:lnTo>
                  <a:lnTo>
                    <a:pt x="413251" y="496987"/>
                  </a:lnTo>
                  <a:lnTo>
                    <a:pt x="451582" y="470675"/>
                  </a:lnTo>
                  <a:lnTo>
                    <a:pt x="484683" y="438531"/>
                  </a:lnTo>
                  <a:lnTo>
                    <a:pt x="511778" y="401308"/>
                  </a:lnTo>
                  <a:lnTo>
                    <a:pt x="532092" y="359760"/>
                  </a:lnTo>
                  <a:lnTo>
                    <a:pt x="544850" y="314639"/>
                  </a:lnTo>
                  <a:lnTo>
                    <a:pt x="549275" y="266700"/>
                  </a:lnTo>
                  <a:lnTo>
                    <a:pt x="544850" y="218760"/>
                  </a:lnTo>
                  <a:lnTo>
                    <a:pt x="532092" y="173639"/>
                  </a:lnTo>
                  <a:lnTo>
                    <a:pt x="511778" y="132091"/>
                  </a:lnTo>
                  <a:lnTo>
                    <a:pt x="484683" y="94868"/>
                  </a:lnTo>
                  <a:lnTo>
                    <a:pt x="451582" y="62724"/>
                  </a:lnTo>
                  <a:lnTo>
                    <a:pt x="413251" y="36412"/>
                  </a:lnTo>
                  <a:lnTo>
                    <a:pt x="370466" y="16685"/>
                  </a:lnTo>
                  <a:lnTo>
                    <a:pt x="324003" y="4296"/>
                  </a:lnTo>
                  <a:lnTo>
                    <a:pt x="274637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5556250" y="4111625"/>
              <a:ext cx="549275" cy="533400"/>
            </a:xfrm>
            <a:custGeom>
              <a:avLst/>
              <a:gdLst/>
              <a:ahLst/>
              <a:cxnLst/>
              <a:rect l="l" t="t" r="r" b="b"/>
              <a:pathLst>
                <a:path w="549275" h="533400">
                  <a:moveTo>
                    <a:pt x="0" y="266700"/>
                  </a:moveTo>
                  <a:lnTo>
                    <a:pt x="4424" y="218760"/>
                  </a:lnTo>
                  <a:lnTo>
                    <a:pt x="17182" y="173639"/>
                  </a:lnTo>
                  <a:lnTo>
                    <a:pt x="37496" y="132091"/>
                  </a:lnTo>
                  <a:lnTo>
                    <a:pt x="64591" y="94868"/>
                  </a:lnTo>
                  <a:lnTo>
                    <a:pt x="97692" y="62724"/>
                  </a:lnTo>
                  <a:lnTo>
                    <a:pt x="136023" y="36412"/>
                  </a:lnTo>
                  <a:lnTo>
                    <a:pt x="178808" y="16685"/>
                  </a:lnTo>
                  <a:lnTo>
                    <a:pt x="225271" y="4296"/>
                  </a:lnTo>
                  <a:lnTo>
                    <a:pt x="274637" y="0"/>
                  </a:lnTo>
                  <a:lnTo>
                    <a:pt x="324003" y="4296"/>
                  </a:lnTo>
                  <a:lnTo>
                    <a:pt x="370466" y="16685"/>
                  </a:lnTo>
                  <a:lnTo>
                    <a:pt x="413251" y="36412"/>
                  </a:lnTo>
                  <a:lnTo>
                    <a:pt x="451582" y="62724"/>
                  </a:lnTo>
                  <a:lnTo>
                    <a:pt x="484683" y="94868"/>
                  </a:lnTo>
                  <a:lnTo>
                    <a:pt x="511778" y="132091"/>
                  </a:lnTo>
                  <a:lnTo>
                    <a:pt x="532092" y="173639"/>
                  </a:lnTo>
                  <a:lnTo>
                    <a:pt x="544850" y="218760"/>
                  </a:lnTo>
                  <a:lnTo>
                    <a:pt x="549275" y="266700"/>
                  </a:lnTo>
                  <a:lnTo>
                    <a:pt x="544850" y="314639"/>
                  </a:lnTo>
                  <a:lnTo>
                    <a:pt x="532092" y="359760"/>
                  </a:lnTo>
                  <a:lnTo>
                    <a:pt x="511778" y="401308"/>
                  </a:lnTo>
                  <a:lnTo>
                    <a:pt x="484683" y="438531"/>
                  </a:lnTo>
                  <a:lnTo>
                    <a:pt x="451582" y="470675"/>
                  </a:lnTo>
                  <a:lnTo>
                    <a:pt x="413251" y="496987"/>
                  </a:lnTo>
                  <a:lnTo>
                    <a:pt x="370466" y="516714"/>
                  </a:lnTo>
                  <a:lnTo>
                    <a:pt x="324003" y="529103"/>
                  </a:lnTo>
                  <a:lnTo>
                    <a:pt x="274637" y="533400"/>
                  </a:lnTo>
                  <a:lnTo>
                    <a:pt x="225271" y="529103"/>
                  </a:lnTo>
                  <a:lnTo>
                    <a:pt x="178808" y="516714"/>
                  </a:lnTo>
                  <a:lnTo>
                    <a:pt x="136023" y="496987"/>
                  </a:lnTo>
                  <a:lnTo>
                    <a:pt x="97692" y="470675"/>
                  </a:lnTo>
                  <a:lnTo>
                    <a:pt x="64591" y="438531"/>
                  </a:lnTo>
                  <a:lnTo>
                    <a:pt x="37496" y="401308"/>
                  </a:lnTo>
                  <a:lnTo>
                    <a:pt x="17182" y="359760"/>
                  </a:lnTo>
                  <a:lnTo>
                    <a:pt x="4424" y="314639"/>
                  </a:lnTo>
                  <a:lnTo>
                    <a:pt x="0" y="2667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6" name="object 76"/>
          <p:cNvSpPr txBox="1"/>
          <p:nvPr/>
        </p:nvSpPr>
        <p:spPr>
          <a:xfrm>
            <a:off x="5628004" y="4172077"/>
            <a:ext cx="406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6,4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77" name="object 77"/>
          <p:cNvGrpSpPr/>
          <p:nvPr/>
        </p:nvGrpSpPr>
        <p:grpSpPr>
          <a:xfrm>
            <a:off x="806958" y="3192462"/>
            <a:ext cx="5379720" cy="1771650"/>
            <a:chOff x="806958" y="3192462"/>
            <a:chExt cx="5379720" cy="1771650"/>
          </a:xfrm>
        </p:grpSpPr>
        <p:sp>
          <p:nvSpPr>
            <p:cNvPr id="78" name="object 78"/>
            <p:cNvSpPr/>
            <p:nvPr/>
          </p:nvSpPr>
          <p:spPr>
            <a:xfrm>
              <a:off x="4781549" y="3652837"/>
              <a:ext cx="332105" cy="459105"/>
            </a:xfrm>
            <a:custGeom>
              <a:avLst/>
              <a:gdLst/>
              <a:ahLst/>
              <a:cxnLst/>
              <a:rect l="l" t="t" r="r" b="b"/>
              <a:pathLst>
                <a:path w="332104" h="459104">
                  <a:moveTo>
                    <a:pt x="331787" y="0"/>
                  </a:moveTo>
                  <a:lnTo>
                    <a:pt x="0" y="458787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5499099" y="3652837"/>
              <a:ext cx="332105" cy="459105"/>
            </a:xfrm>
            <a:custGeom>
              <a:avLst/>
              <a:gdLst/>
              <a:ahLst/>
              <a:cxnLst/>
              <a:rect l="l" t="t" r="r" b="b"/>
              <a:pathLst>
                <a:path w="332104" h="459104">
                  <a:moveTo>
                    <a:pt x="0" y="0"/>
                  </a:moveTo>
                  <a:lnTo>
                    <a:pt x="331787" y="458787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4427537" y="4567237"/>
              <a:ext cx="160655" cy="382905"/>
            </a:xfrm>
            <a:custGeom>
              <a:avLst/>
              <a:gdLst/>
              <a:ahLst/>
              <a:cxnLst/>
              <a:rect l="l" t="t" r="r" b="b"/>
              <a:pathLst>
                <a:path w="160654" h="382904">
                  <a:moveTo>
                    <a:pt x="160337" y="0"/>
                  </a:moveTo>
                  <a:lnTo>
                    <a:pt x="0" y="382587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4973637" y="4567237"/>
              <a:ext cx="160655" cy="382905"/>
            </a:xfrm>
            <a:custGeom>
              <a:avLst/>
              <a:gdLst/>
              <a:ahLst/>
              <a:cxnLst/>
              <a:rect l="l" t="t" r="r" b="b"/>
              <a:pathLst>
                <a:path w="160654" h="382904">
                  <a:moveTo>
                    <a:pt x="0" y="0"/>
                  </a:moveTo>
                  <a:lnTo>
                    <a:pt x="160337" y="382587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5487987" y="4567237"/>
              <a:ext cx="149225" cy="382905"/>
            </a:xfrm>
            <a:custGeom>
              <a:avLst/>
              <a:gdLst/>
              <a:ahLst/>
              <a:cxnLst/>
              <a:rect l="l" t="t" r="r" b="b"/>
              <a:pathLst>
                <a:path w="149225" h="382904">
                  <a:moveTo>
                    <a:pt x="149225" y="0"/>
                  </a:moveTo>
                  <a:lnTo>
                    <a:pt x="0" y="382587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6024562" y="4567237"/>
              <a:ext cx="147955" cy="382905"/>
            </a:xfrm>
            <a:custGeom>
              <a:avLst/>
              <a:gdLst/>
              <a:ahLst/>
              <a:cxnLst/>
              <a:rect l="l" t="t" r="r" b="b"/>
              <a:pathLst>
                <a:path w="147954" h="382904">
                  <a:moveTo>
                    <a:pt x="0" y="0"/>
                  </a:moveTo>
                  <a:lnTo>
                    <a:pt x="147637" y="382587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900684" y="3268218"/>
              <a:ext cx="559307" cy="544067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1166152" y="3265169"/>
              <a:ext cx="465289" cy="458723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806958" y="3265169"/>
              <a:ext cx="235013" cy="45872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830262" y="3197225"/>
              <a:ext cx="548005" cy="533400"/>
            </a:xfrm>
            <a:custGeom>
              <a:avLst/>
              <a:gdLst/>
              <a:ahLst/>
              <a:cxnLst/>
              <a:rect l="l" t="t" r="r" b="b"/>
              <a:pathLst>
                <a:path w="548005" h="533400">
                  <a:moveTo>
                    <a:pt x="273850" y="0"/>
                  </a:moveTo>
                  <a:lnTo>
                    <a:pt x="224624" y="4296"/>
                  </a:lnTo>
                  <a:lnTo>
                    <a:pt x="178294" y="16685"/>
                  </a:lnTo>
                  <a:lnTo>
                    <a:pt x="135632" y="36412"/>
                  </a:lnTo>
                  <a:lnTo>
                    <a:pt x="97411" y="62724"/>
                  </a:lnTo>
                  <a:lnTo>
                    <a:pt x="64405" y="94868"/>
                  </a:lnTo>
                  <a:lnTo>
                    <a:pt x="37388" y="132091"/>
                  </a:lnTo>
                  <a:lnTo>
                    <a:pt x="17132" y="173639"/>
                  </a:lnTo>
                  <a:lnTo>
                    <a:pt x="4412" y="218760"/>
                  </a:lnTo>
                  <a:lnTo>
                    <a:pt x="0" y="266700"/>
                  </a:lnTo>
                  <a:lnTo>
                    <a:pt x="4412" y="314639"/>
                  </a:lnTo>
                  <a:lnTo>
                    <a:pt x="17132" y="359760"/>
                  </a:lnTo>
                  <a:lnTo>
                    <a:pt x="37388" y="401308"/>
                  </a:lnTo>
                  <a:lnTo>
                    <a:pt x="64405" y="438531"/>
                  </a:lnTo>
                  <a:lnTo>
                    <a:pt x="97411" y="470675"/>
                  </a:lnTo>
                  <a:lnTo>
                    <a:pt x="135632" y="496987"/>
                  </a:lnTo>
                  <a:lnTo>
                    <a:pt x="178294" y="516714"/>
                  </a:lnTo>
                  <a:lnTo>
                    <a:pt x="224624" y="529103"/>
                  </a:lnTo>
                  <a:lnTo>
                    <a:pt x="273850" y="533400"/>
                  </a:lnTo>
                  <a:lnTo>
                    <a:pt x="323071" y="529103"/>
                  </a:lnTo>
                  <a:lnTo>
                    <a:pt x="369398" y="516714"/>
                  </a:lnTo>
                  <a:lnTo>
                    <a:pt x="412059" y="496987"/>
                  </a:lnTo>
                  <a:lnTo>
                    <a:pt x="450278" y="470675"/>
                  </a:lnTo>
                  <a:lnTo>
                    <a:pt x="483282" y="438531"/>
                  </a:lnTo>
                  <a:lnTo>
                    <a:pt x="510299" y="401308"/>
                  </a:lnTo>
                  <a:lnTo>
                    <a:pt x="530555" y="359760"/>
                  </a:lnTo>
                  <a:lnTo>
                    <a:pt x="543275" y="314639"/>
                  </a:lnTo>
                  <a:lnTo>
                    <a:pt x="547687" y="266700"/>
                  </a:lnTo>
                  <a:lnTo>
                    <a:pt x="543275" y="218760"/>
                  </a:lnTo>
                  <a:lnTo>
                    <a:pt x="530555" y="173639"/>
                  </a:lnTo>
                  <a:lnTo>
                    <a:pt x="510299" y="132091"/>
                  </a:lnTo>
                  <a:lnTo>
                    <a:pt x="483282" y="94868"/>
                  </a:lnTo>
                  <a:lnTo>
                    <a:pt x="450278" y="62724"/>
                  </a:lnTo>
                  <a:lnTo>
                    <a:pt x="412059" y="36412"/>
                  </a:lnTo>
                  <a:lnTo>
                    <a:pt x="369398" y="16685"/>
                  </a:lnTo>
                  <a:lnTo>
                    <a:pt x="323071" y="4296"/>
                  </a:lnTo>
                  <a:lnTo>
                    <a:pt x="273850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830262" y="3197225"/>
              <a:ext cx="548005" cy="533400"/>
            </a:xfrm>
            <a:custGeom>
              <a:avLst/>
              <a:gdLst/>
              <a:ahLst/>
              <a:cxnLst/>
              <a:rect l="l" t="t" r="r" b="b"/>
              <a:pathLst>
                <a:path w="548005" h="533400">
                  <a:moveTo>
                    <a:pt x="0" y="266700"/>
                  </a:moveTo>
                  <a:lnTo>
                    <a:pt x="4412" y="218760"/>
                  </a:lnTo>
                  <a:lnTo>
                    <a:pt x="17132" y="173639"/>
                  </a:lnTo>
                  <a:lnTo>
                    <a:pt x="37388" y="132091"/>
                  </a:lnTo>
                  <a:lnTo>
                    <a:pt x="64405" y="94868"/>
                  </a:lnTo>
                  <a:lnTo>
                    <a:pt x="97411" y="62724"/>
                  </a:lnTo>
                  <a:lnTo>
                    <a:pt x="135632" y="36412"/>
                  </a:lnTo>
                  <a:lnTo>
                    <a:pt x="178294" y="16685"/>
                  </a:lnTo>
                  <a:lnTo>
                    <a:pt x="224624" y="4296"/>
                  </a:lnTo>
                  <a:lnTo>
                    <a:pt x="273850" y="0"/>
                  </a:lnTo>
                  <a:lnTo>
                    <a:pt x="323071" y="4296"/>
                  </a:lnTo>
                  <a:lnTo>
                    <a:pt x="369398" y="16685"/>
                  </a:lnTo>
                  <a:lnTo>
                    <a:pt x="412059" y="36412"/>
                  </a:lnTo>
                  <a:lnTo>
                    <a:pt x="450278" y="62724"/>
                  </a:lnTo>
                  <a:lnTo>
                    <a:pt x="483282" y="94868"/>
                  </a:lnTo>
                  <a:lnTo>
                    <a:pt x="510299" y="132091"/>
                  </a:lnTo>
                  <a:lnTo>
                    <a:pt x="530555" y="173639"/>
                  </a:lnTo>
                  <a:lnTo>
                    <a:pt x="543275" y="218760"/>
                  </a:lnTo>
                  <a:lnTo>
                    <a:pt x="547687" y="266700"/>
                  </a:lnTo>
                  <a:lnTo>
                    <a:pt x="543275" y="314639"/>
                  </a:lnTo>
                  <a:lnTo>
                    <a:pt x="530555" y="359760"/>
                  </a:lnTo>
                  <a:lnTo>
                    <a:pt x="510299" y="401308"/>
                  </a:lnTo>
                  <a:lnTo>
                    <a:pt x="483282" y="438531"/>
                  </a:lnTo>
                  <a:lnTo>
                    <a:pt x="450278" y="470675"/>
                  </a:lnTo>
                  <a:lnTo>
                    <a:pt x="412059" y="496987"/>
                  </a:lnTo>
                  <a:lnTo>
                    <a:pt x="369398" y="516714"/>
                  </a:lnTo>
                  <a:lnTo>
                    <a:pt x="323071" y="529103"/>
                  </a:lnTo>
                  <a:lnTo>
                    <a:pt x="273850" y="533400"/>
                  </a:lnTo>
                  <a:lnTo>
                    <a:pt x="224624" y="529103"/>
                  </a:lnTo>
                  <a:lnTo>
                    <a:pt x="178294" y="516714"/>
                  </a:lnTo>
                  <a:lnTo>
                    <a:pt x="135632" y="496987"/>
                  </a:lnTo>
                  <a:lnTo>
                    <a:pt x="97411" y="470675"/>
                  </a:lnTo>
                  <a:lnTo>
                    <a:pt x="64405" y="438531"/>
                  </a:lnTo>
                  <a:lnTo>
                    <a:pt x="37388" y="401308"/>
                  </a:lnTo>
                  <a:lnTo>
                    <a:pt x="17132" y="359760"/>
                  </a:lnTo>
                  <a:lnTo>
                    <a:pt x="4412" y="314639"/>
                  </a:lnTo>
                  <a:lnTo>
                    <a:pt x="0" y="2667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9" name="object 89"/>
          <p:cNvSpPr txBox="1"/>
          <p:nvPr/>
        </p:nvSpPr>
        <p:spPr>
          <a:xfrm>
            <a:off x="901414" y="3257677"/>
            <a:ext cx="406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5,6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90" name="object 90"/>
          <p:cNvGrpSpPr/>
          <p:nvPr/>
        </p:nvGrpSpPr>
        <p:grpSpPr>
          <a:xfrm>
            <a:off x="281177" y="4106862"/>
            <a:ext cx="824865" cy="620395"/>
            <a:chOff x="281177" y="4106862"/>
            <a:chExt cx="824865" cy="620395"/>
          </a:xfrm>
        </p:grpSpPr>
        <p:sp>
          <p:nvSpPr>
            <p:cNvPr id="91" name="object 91"/>
            <p:cNvSpPr/>
            <p:nvPr/>
          </p:nvSpPr>
          <p:spPr>
            <a:xfrm>
              <a:off x="375665" y="4182618"/>
              <a:ext cx="558546" cy="544068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640067" y="4179569"/>
              <a:ext cx="465594" cy="458724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281177" y="4179569"/>
              <a:ext cx="235978" cy="45872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304799" y="4111625"/>
              <a:ext cx="548005" cy="533400"/>
            </a:xfrm>
            <a:custGeom>
              <a:avLst/>
              <a:gdLst/>
              <a:ahLst/>
              <a:cxnLst/>
              <a:rect l="l" t="t" r="r" b="b"/>
              <a:pathLst>
                <a:path w="548005" h="533400">
                  <a:moveTo>
                    <a:pt x="273850" y="0"/>
                  </a:moveTo>
                  <a:lnTo>
                    <a:pt x="224624" y="4296"/>
                  </a:lnTo>
                  <a:lnTo>
                    <a:pt x="178294" y="16685"/>
                  </a:lnTo>
                  <a:lnTo>
                    <a:pt x="135632" y="36412"/>
                  </a:lnTo>
                  <a:lnTo>
                    <a:pt x="97411" y="62724"/>
                  </a:lnTo>
                  <a:lnTo>
                    <a:pt x="64405" y="94868"/>
                  </a:lnTo>
                  <a:lnTo>
                    <a:pt x="37388" y="132091"/>
                  </a:lnTo>
                  <a:lnTo>
                    <a:pt x="17132" y="173639"/>
                  </a:lnTo>
                  <a:lnTo>
                    <a:pt x="4412" y="218760"/>
                  </a:lnTo>
                  <a:lnTo>
                    <a:pt x="0" y="266700"/>
                  </a:lnTo>
                  <a:lnTo>
                    <a:pt x="4412" y="314639"/>
                  </a:lnTo>
                  <a:lnTo>
                    <a:pt x="17132" y="359760"/>
                  </a:lnTo>
                  <a:lnTo>
                    <a:pt x="37388" y="401308"/>
                  </a:lnTo>
                  <a:lnTo>
                    <a:pt x="64405" y="438531"/>
                  </a:lnTo>
                  <a:lnTo>
                    <a:pt x="97411" y="470675"/>
                  </a:lnTo>
                  <a:lnTo>
                    <a:pt x="135632" y="496987"/>
                  </a:lnTo>
                  <a:lnTo>
                    <a:pt x="178294" y="516714"/>
                  </a:lnTo>
                  <a:lnTo>
                    <a:pt x="224624" y="529103"/>
                  </a:lnTo>
                  <a:lnTo>
                    <a:pt x="273850" y="533400"/>
                  </a:lnTo>
                  <a:lnTo>
                    <a:pt x="323071" y="529103"/>
                  </a:lnTo>
                  <a:lnTo>
                    <a:pt x="369398" y="516714"/>
                  </a:lnTo>
                  <a:lnTo>
                    <a:pt x="412059" y="496987"/>
                  </a:lnTo>
                  <a:lnTo>
                    <a:pt x="450278" y="470675"/>
                  </a:lnTo>
                  <a:lnTo>
                    <a:pt x="483282" y="438531"/>
                  </a:lnTo>
                  <a:lnTo>
                    <a:pt x="510299" y="401308"/>
                  </a:lnTo>
                  <a:lnTo>
                    <a:pt x="530555" y="359760"/>
                  </a:lnTo>
                  <a:lnTo>
                    <a:pt x="543275" y="314639"/>
                  </a:lnTo>
                  <a:lnTo>
                    <a:pt x="547687" y="266700"/>
                  </a:lnTo>
                  <a:lnTo>
                    <a:pt x="543275" y="218760"/>
                  </a:lnTo>
                  <a:lnTo>
                    <a:pt x="530555" y="173639"/>
                  </a:lnTo>
                  <a:lnTo>
                    <a:pt x="510299" y="132091"/>
                  </a:lnTo>
                  <a:lnTo>
                    <a:pt x="483282" y="94868"/>
                  </a:lnTo>
                  <a:lnTo>
                    <a:pt x="450278" y="62724"/>
                  </a:lnTo>
                  <a:lnTo>
                    <a:pt x="412059" y="36412"/>
                  </a:lnTo>
                  <a:lnTo>
                    <a:pt x="369398" y="16685"/>
                  </a:lnTo>
                  <a:lnTo>
                    <a:pt x="323071" y="4296"/>
                  </a:lnTo>
                  <a:lnTo>
                    <a:pt x="273850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304799" y="4111625"/>
              <a:ext cx="548005" cy="533400"/>
            </a:xfrm>
            <a:custGeom>
              <a:avLst/>
              <a:gdLst/>
              <a:ahLst/>
              <a:cxnLst/>
              <a:rect l="l" t="t" r="r" b="b"/>
              <a:pathLst>
                <a:path w="548005" h="533400">
                  <a:moveTo>
                    <a:pt x="0" y="266700"/>
                  </a:moveTo>
                  <a:lnTo>
                    <a:pt x="4412" y="218760"/>
                  </a:lnTo>
                  <a:lnTo>
                    <a:pt x="17132" y="173639"/>
                  </a:lnTo>
                  <a:lnTo>
                    <a:pt x="37388" y="132091"/>
                  </a:lnTo>
                  <a:lnTo>
                    <a:pt x="64405" y="94868"/>
                  </a:lnTo>
                  <a:lnTo>
                    <a:pt x="97411" y="62724"/>
                  </a:lnTo>
                  <a:lnTo>
                    <a:pt x="135632" y="36412"/>
                  </a:lnTo>
                  <a:lnTo>
                    <a:pt x="178294" y="16685"/>
                  </a:lnTo>
                  <a:lnTo>
                    <a:pt x="224624" y="4296"/>
                  </a:lnTo>
                  <a:lnTo>
                    <a:pt x="273850" y="0"/>
                  </a:lnTo>
                  <a:lnTo>
                    <a:pt x="323071" y="4296"/>
                  </a:lnTo>
                  <a:lnTo>
                    <a:pt x="369398" y="16685"/>
                  </a:lnTo>
                  <a:lnTo>
                    <a:pt x="412059" y="36412"/>
                  </a:lnTo>
                  <a:lnTo>
                    <a:pt x="450278" y="62724"/>
                  </a:lnTo>
                  <a:lnTo>
                    <a:pt x="483282" y="94868"/>
                  </a:lnTo>
                  <a:lnTo>
                    <a:pt x="510299" y="132091"/>
                  </a:lnTo>
                  <a:lnTo>
                    <a:pt x="530555" y="173639"/>
                  </a:lnTo>
                  <a:lnTo>
                    <a:pt x="543275" y="218760"/>
                  </a:lnTo>
                  <a:lnTo>
                    <a:pt x="547687" y="266700"/>
                  </a:lnTo>
                  <a:lnTo>
                    <a:pt x="543275" y="314639"/>
                  </a:lnTo>
                  <a:lnTo>
                    <a:pt x="530555" y="359760"/>
                  </a:lnTo>
                  <a:lnTo>
                    <a:pt x="510299" y="401308"/>
                  </a:lnTo>
                  <a:lnTo>
                    <a:pt x="483282" y="438531"/>
                  </a:lnTo>
                  <a:lnTo>
                    <a:pt x="450278" y="470675"/>
                  </a:lnTo>
                  <a:lnTo>
                    <a:pt x="412059" y="496987"/>
                  </a:lnTo>
                  <a:lnTo>
                    <a:pt x="369398" y="516714"/>
                  </a:lnTo>
                  <a:lnTo>
                    <a:pt x="323071" y="529103"/>
                  </a:lnTo>
                  <a:lnTo>
                    <a:pt x="273850" y="533400"/>
                  </a:lnTo>
                  <a:lnTo>
                    <a:pt x="224624" y="529103"/>
                  </a:lnTo>
                  <a:lnTo>
                    <a:pt x="178294" y="516714"/>
                  </a:lnTo>
                  <a:lnTo>
                    <a:pt x="135632" y="496987"/>
                  </a:lnTo>
                  <a:lnTo>
                    <a:pt x="97411" y="470675"/>
                  </a:lnTo>
                  <a:lnTo>
                    <a:pt x="64405" y="438531"/>
                  </a:lnTo>
                  <a:lnTo>
                    <a:pt x="37388" y="401308"/>
                  </a:lnTo>
                  <a:lnTo>
                    <a:pt x="17132" y="359760"/>
                  </a:lnTo>
                  <a:lnTo>
                    <a:pt x="4412" y="314639"/>
                  </a:lnTo>
                  <a:lnTo>
                    <a:pt x="0" y="2667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6" name="object 96"/>
          <p:cNvSpPr txBox="1"/>
          <p:nvPr/>
        </p:nvSpPr>
        <p:spPr>
          <a:xfrm>
            <a:off x="375951" y="4172077"/>
            <a:ext cx="406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4,6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97" name="object 97"/>
          <p:cNvGrpSpPr/>
          <p:nvPr/>
        </p:nvGrpSpPr>
        <p:grpSpPr>
          <a:xfrm>
            <a:off x="1331213" y="4106862"/>
            <a:ext cx="824865" cy="620395"/>
            <a:chOff x="1331213" y="4106862"/>
            <a:chExt cx="824865" cy="620395"/>
          </a:xfrm>
        </p:grpSpPr>
        <p:sp>
          <p:nvSpPr>
            <p:cNvPr id="98" name="object 98"/>
            <p:cNvSpPr/>
            <p:nvPr/>
          </p:nvSpPr>
          <p:spPr>
            <a:xfrm>
              <a:off x="1424939" y="4182618"/>
              <a:ext cx="560070" cy="544068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1690585" y="4179569"/>
              <a:ext cx="465112" cy="458724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1331213" y="4179569"/>
              <a:ext cx="236080" cy="45872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1354137" y="4111625"/>
              <a:ext cx="549275" cy="533400"/>
            </a:xfrm>
            <a:custGeom>
              <a:avLst/>
              <a:gdLst/>
              <a:ahLst/>
              <a:cxnLst/>
              <a:rect l="l" t="t" r="r" b="b"/>
              <a:pathLst>
                <a:path w="549275" h="533400">
                  <a:moveTo>
                    <a:pt x="274637" y="0"/>
                  </a:moveTo>
                  <a:lnTo>
                    <a:pt x="225271" y="4296"/>
                  </a:lnTo>
                  <a:lnTo>
                    <a:pt x="178808" y="16685"/>
                  </a:lnTo>
                  <a:lnTo>
                    <a:pt x="136023" y="36412"/>
                  </a:lnTo>
                  <a:lnTo>
                    <a:pt x="97692" y="62724"/>
                  </a:lnTo>
                  <a:lnTo>
                    <a:pt x="64591" y="94868"/>
                  </a:lnTo>
                  <a:lnTo>
                    <a:pt x="37496" y="132091"/>
                  </a:lnTo>
                  <a:lnTo>
                    <a:pt x="17182" y="173639"/>
                  </a:lnTo>
                  <a:lnTo>
                    <a:pt x="4424" y="218760"/>
                  </a:lnTo>
                  <a:lnTo>
                    <a:pt x="0" y="266700"/>
                  </a:lnTo>
                  <a:lnTo>
                    <a:pt x="4424" y="314639"/>
                  </a:lnTo>
                  <a:lnTo>
                    <a:pt x="17182" y="359760"/>
                  </a:lnTo>
                  <a:lnTo>
                    <a:pt x="37496" y="401308"/>
                  </a:lnTo>
                  <a:lnTo>
                    <a:pt x="64591" y="438531"/>
                  </a:lnTo>
                  <a:lnTo>
                    <a:pt x="97692" y="470675"/>
                  </a:lnTo>
                  <a:lnTo>
                    <a:pt x="136023" y="496987"/>
                  </a:lnTo>
                  <a:lnTo>
                    <a:pt x="178808" y="516714"/>
                  </a:lnTo>
                  <a:lnTo>
                    <a:pt x="225271" y="529103"/>
                  </a:lnTo>
                  <a:lnTo>
                    <a:pt x="274637" y="533400"/>
                  </a:lnTo>
                  <a:lnTo>
                    <a:pt x="324003" y="529103"/>
                  </a:lnTo>
                  <a:lnTo>
                    <a:pt x="370466" y="516714"/>
                  </a:lnTo>
                  <a:lnTo>
                    <a:pt x="413251" y="496987"/>
                  </a:lnTo>
                  <a:lnTo>
                    <a:pt x="451582" y="470675"/>
                  </a:lnTo>
                  <a:lnTo>
                    <a:pt x="484683" y="438531"/>
                  </a:lnTo>
                  <a:lnTo>
                    <a:pt x="511778" y="401308"/>
                  </a:lnTo>
                  <a:lnTo>
                    <a:pt x="532092" y="359760"/>
                  </a:lnTo>
                  <a:lnTo>
                    <a:pt x="544850" y="314639"/>
                  </a:lnTo>
                  <a:lnTo>
                    <a:pt x="549275" y="266700"/>
                  </a:lnTo>
                  <a:lnTo>
                    <a:pt x="544850" y="218760"/>
                  </a:lnTo>
                  <a:lnTo>
                    <a:pt x="532092" y="173639"/>
                  </a:lnTo>
                  <a:lnTo>
                    <a:pt x="511778" y="132091"/>
                  </a:lnTo>
                  <a:lnTo>
                    <a:pt x="484683" y="94868"/>
                  </a:lnTo>
                  <a:lnTo>
                    <a:pt x="451582" y="62724"/>
                  </a:lnTo>
                  <a:lnTo>
                    <a:pt x="413251" y="36412"/>
                  </a:lnTo>
                  <a:lnTo>
                    <a:pt x="370466" y="16685"/>
                  </a:lnTo>
                  <a:lnTo>
                    <a:pt x="324003" y="4296"/>
                  </a:lnTo>
                  <a:lnTo>
                    <a:pt x="274637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1354137" y="4111625"/>
              <a:ext cx="549275" cy="533400"/>
            </a:xfrm>
            <a:custGeom>
              <a:avLst/>
              <a:gdLst/>
              <a:ahLst/>
              <a:cxnLst/>
              <a:rect l="l" t="t" r="r" b="b"/>
              <a:pathLst>
                <a:path w="549275" h="533400">
                  <a:moveTo>
                    <a:pt x="0" y="266700"/>
                  </a:moveTo>
                  <a:lnTo>
                    <a:pt x="4424" y="218760"/>
                  </a:lnTo>
                  <a:lnTo>
                    <a:pt x="17182" y="173639"/>
                  </a:lnTo>
                  <a:lnTo>
                    <a:pt x="37496" y="132091"/>
                  </a:lnTo>
                  <a:lnTo>
                    <a:pt x="64591" y="94868"/>
                  </a:lnTo>
                  <a:lnTo>
                    <a:pt x="97692" y="62724"/>
                  </a:lnTo>
                  <a:lnTo>
                    <a:pt x="136023" y="36412"/>
                  </a:lnTo>
                  <a:lnTo>
                    <a:pt x="178808" y="16685"/>
                  </a:lnTo>
                  <a:lnTo>
                    <a:pt x="225271" y="4296"/>
                  </a:lnTo>
                  <a:lnTo>
                    <a:pt x="274637" y="0"/>
                  </a:lnTo>
                  <a:lnTo>
                    <a:pt x="324003" y="4296"/>
                  </a:lnTo>
                  <a:lnTo>
                    <a:pt x="370466" y="16685"/>
                  </a:lnTo>
                  <a:lnTo>
                    <a:pt x="413251" y="36412"/>
                  </a:lnTo>
                  <a:lnTo>
                    <a:pt x="451582" y="62724"/>
                  </a:lnTo>
                  <a:lnTo>
                    <a:pt x="484683" y="94868"/>
                  </a:lnTo>
                  <a:lnTo>
                    <a:pt x="511778" y="132091"/>
                  </a:lnTo>
                  <a:lnTo>
                    <a:pt x="532092" y="173639"/>
                  </a:lnTo>
                  <a:lnTo>
                    <a:pt x="544850" y="218760"/>
                  </a:lnTo>
                  <a:lnTo>
                    <a:pt x="549275" y="266700"/>
                  </a:lnTo>
                  <a:lnTo>
                    <a:pt x="544850" y="314639"/>
                  </a:lnTo>
                  <a:lnTo>
                    <a:pt x="532092" y="359760"/>
                  </a:lnTo>
                  <a:lnTo>
                    <a:pt x="511778" y="401308"/>
                  </a:lnTo>
                  <a:lnTo>
                    <a:pt x="484683" y="438531"/>
                  </a:lnTo>
                  <a:lnTo>
                    <a:pt x="451582" y="470675"/>
                  </a:lnTo>
                  <a:lnTo>
                    <a:pt x="413251" y="496987"/>
                  </a:lnTo>
                  <a:lnTo>
                    <a:pt x="370466" y="516714"/>
                  </a:lnTo>
                  <a:lnTo>
                    <a:pt x="324003" y="529103"/>
                  </a:lnTo>
                  <a:lnTo>
                    <a:pt x="274637" y="533400"/>
                  </a:lnTo>
                  <a:lnTo>
                    <a:pt x="225271" y="529103"/>
                  </a:lnTo>
                  <a:lnTo>
                    <a:pt x="178808" y="516714"/>
                  </a:lnTo>
                  <a:lnTo>
                    <a:pt x="136023" y="496987"/>
                  </a:lnTo>
                  <a:lnTo>
                    <a:pt x="97692" y="470675"/>
                  </a:lnTo>
                  <a:lnTo>
                    <a:pt x="64591" y="438531"/>
                  </a:lnTo>
                  <a:lnTo>
                    <a:pt x="37496" y="401308"/>
                  </a:lnTo>
                  <a:lnTo>
                    <a:pt x="17182" y="359760"/>
                  </a:lnTo>
                  <a:lnTo>
                    <a:pt x="4424" y="314639"/>
                  </a:lnTo>
                  <a:lnTo>
                    <a:pt x="0" y="2667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3" name="object 103"/>
          <p:cNvSpPr txBox="1"/>
          <p:nvPr/>
        </p:nvSpPr>
        <p:spPr>
          <a:xfrm>
            <a:off x="1425892" y="4172077"/>
            <a:ext cx="406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5,5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04" name="object 104"/>
          <p:cNvGrpSpPr/>
          <p:nvPr/>
        </p:nvGrpSpPr>
        <p:grpSpPr>
          <a:xfrm>
            <a:off x="211137" y="3192462"/>
            <a:ext cx="7722234" cy="1771650"/>
            <a:chOff x="211137" y="3192462"/>
            <a:chExt cx="7722234" cy="1771650"/>
          </a:xfrm>
        </p:grpSpPr>
        <p:sp>
          <p:nvSpPr>
            <p:cNvPr id="105" name="object 105"/>
            <p:cNvSpPr/>
            <p:nvPr/>
          </p:nvSpPr>
          <p:spPr>
            <a:xfrm>
              <a:off x="579437" y="3652837"/>
              <a:ext cx="332105" cy="459105"/>
            </a:xfrm>
            <a:custGeom>
              <a:avLst/>
              <a:gdLst/>
              <a:ahLst/>
              <a:cxnLst/>
              <a:rect l="l" t="t" r="r" b="b"/>
              <a:pathLst>
                <a:path w="332105" h="459104">
                  <a:moveTo>
                    <a:pt x="331787" y="0"/>
                  </a:moveTo>
                  <a:lnTo>
                    <a:pt x="0" y="458787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1296987" y="3652837"/>
              <a:ext cx="332105" cy="459105"/>
            </a:xfrm>
            <a:custGeom>
              <a:avLst/>
              <a:gdLst/>
              <a:ahLst/>
              <a:cxnLst/>
              <a:rect l="l" t="t" r="r" b="b"/>
              <a:pathLst>
                <a:path w="332105" h="459104">
                  <a:moveTo>
                    <a:pt x="0" y="0"/>
                  </a:moveTo>
                  <a:lnTo>
                    <a:pt x="331787" y="458787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225425" y="4567237"/>
              <a:ext cx="160655" cy="382905"/>
            </a:xfrm>
            <a:custGeom>
              <a:avLst/>
              <a:gdLst/>
              <a:ahLst/>
              <a:cxnLst/>
              <a:rect l="l" t="t" r="r" b="b"/>
              <a:pathLst>
                <a:path w="160654" h="382904">
                  <a:moveTo>
                    <a:pt x="160337" y="0"/>
                  </a:moveTo>
                  <a:lnTo>
                    <a:pt x="0" y="382587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771525" y="4567237"/>
              <a:ext cx="160655" cy="382905"/>
            </a:xfrm>
            <a:custGeom>
              <a:avLst/>
              <a:gdLst/>
              <a:ahLst/>
              <a:cxnLst/>
              <a:rect l="l" t="t" r="r" b="b"/>
              <a:pathLst>
                <a:path w="160655" h="382904">
                  <a:moveTo>
                    <a:pt x="0" y="0"/>
                  </a:moveTo>
                  <a:lnTo>
                    <a:pt x="160337" y="382587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1285875" y="4567237"/>
              <a:ext cx="149225" cy="382905"/>
            </a:xfrm>
            <a:custGeom>
              <a:avLst/>
              <a:gdLst/>
              <a:ahLst/>
              <a:cxnLst/>
              <a:rect l="l" t="t" r="r" b="b"/>
              <a:pathLst>
                <a:path w="149225" h="382904">
                  <a:moveTo>
                    <a:pt x="149225" y="0"/>
                  </a:moveTo>
                  <a:lnTo>
                    <a:pt x="0" y="382587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1822450" y="4567237"/>
              <a:ext cx="179705" cy="373380"/>
            </a:xfrm>
            <a:custGeom>
              <a:avLst/>
              <a:gdLst/>
              <a:ahLst/>
              <a:cxnLst/>
              <a:rect l="l" t="t" r="r" b="b"/>
              <a:pathLst>
                <a:path w="179705" h="373379">
                  <a:moveTo>
                    <a:pt x="0" y="0"/>
                  </a:moveTo>
                  <a:lnTo>
                    <a:pt x="179387" y="373062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7203185" y="3268218"/>
              <a:ext cx="558546" cy="544067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7468527" y="3265169"/>
              <a:ext cx="464654" cy="458723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7108697" y="3265169"/>
              <a:ext cx="235813" cy="45872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7132637" y="3197225"/>
              <a:ext cx="548005" cy="533400"/>
            </a:xfrm>
            <a:custGeom>
              <a:avLst/>
              <a:gdLst/>
              <a:ahLst/>
              <a:cxnLst/>
              <a:rect l="l" t="t" r="r" b="b"/>
              <a:pathLst>
                <a:path w="548004" h="533400">
                  <a:moveTo>
                    <a:pt x="273837" y="0"/>
                  </a:moveTo>
                  <a:lnTo>
                    <a:pt x="224615" y="4296"/>
                  </a:lnTo>
                  <a:lnTo>
                    <a:pt x="178288" y="16685"/>
                  </a:lnTo>
                  <a:lnTo>
                    <a:pt x="135628" y="36412"/>
                  </a:lnTo>
                  <a:lnTo>
                    <a:pt x="97409" y="62724"/>
                  </a:lnTo>
                  <a:lnTo>
                    <a:pt x="64404" y="94868"/>
                  </a:lnTo>
                  <a:lnTo>
                    <a:pt x="37387" y="132091"/>
                  </a:lnTo>
                  <a:lnTo>
                    <a:pt x="17132" y="173639"/>
                  </a:lnTo>
                  <a:lnTo>
                    <a:pt x="4412" y="218760"/>
                  </a:lnTo>
                  <a:lnTo>
                    <a:pt x="0" y="266700"/>
                  </a:lnTo>
                  <a:lnTo>
                    <a:pt x="4412" y="314639"/>
                  </a:lnTo>
                  <a:lnTo>
                    <a:pt x="17132" y="359760"/>
                  </a:lnTo>
                  <a:lnTo>
                    <a:pt x="37387" y="401308"/>
                  </a:lnTo>
                  <a:lnTo>
                    <a:pt x="64404" y="438531"/>
                  </a:lnTo>
                  <a:lnTo>
                    <a:pt x="97409" y="470675"/>
                  </a:lnTo>
                  <a:lnTo>
                    <a:pt x="135628" y="496987"/>
                  </a:lnTo>
                  <a:lnTo>
                    <a:pt x="178288" y="516714"/>
                  </a:lnTo>
                  <a:lnTo>
                    <a:pt x="224615" y="529103"/>
                  </a:lnTo>
                  <a:lnTo>
                    <a:pt x="273837" y="533400"/>
                  </a:lnTo>
                  <a:lnTo>
                    <a:pt x="323062" y="529103"/>
                  </a:lnTo>
                  <a:lnTo>
                    <a:pt x="369393" y="516714"/>
                  </a:lnTo>
                  <a:lnTo>
                    <a:pt x="412055" y="496987"/>
                  </a:lnTo>
                  <a:lnTo>
                    <a:pt x="450275" y="470675"/>
                  </a:lnTo>
                  <a:lnTo>
                    <a:pt x="483281" y="438531"/>
                  </a:lnTo>
                  <a:lnTo>
                    <a:pt x="510299" y="401308"/>
                  </a:lnTo>
                  <a:lnTo>
                    <a:pt x="530554" y="359760"/>
                  </a:lnTo>
                  <a:lnTo>
                    <a:pt x="543275" y="314639"/>
                  </a:lnTo>
                  <a:lnTo>
                    <a:pt x="547687" y="266700"/>
                  </a:lnTo>
                  <a:lnTo>
                    <a:pt x="543275" y="218760"/>
                  </a:lnTo>
                  <a:lnTo>
                    <a:pt x="530554" y="173639"/>
                  </a:lnTo>
                  <a:lnTo>
                    <a:pt x="510299" y="132091"/>
                  </a:lnTo>
                  <a:lnTo>
                    <a:pt x="483281" y="94868"/>
                  </a:lnTo>
                  <a:lnTo>
                    <a:pt x="450275" y="62724"/>
                  </a:lnTo>
                  <a:lnTo>
                    <a:pt x="412055" y="36412"/>
                  </a:lnTo>
                  <a:lnTo>
                    <a:pt x="369393" y="16685"/>
                  </a:lnTo>
                  <a:lnTo>
                    <a:pt x="323062" y="4296"/>
                  </a:lnTo>
                  <a:lnTo>
                    <a:pt x="273837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7132637" y="3197225"/>
              <a:ext cx="548005" cy="533400"/>
            </a:xfrm>
            <a:custGeom>
              <a:avLst/>
              <a:gdLst/>
              <a:ahLst/>
              <a:cxnLst/>
              <a:rect l="l" t="t" r="r" b="b"/>
              <a:pathLst>
                <a:path w="548004" h="533400">
                  <a:moveTo>
                    <a:pt x="0" y="266700"/>
                  </a:moveTo>
                  <a:lnTo>
                    <a:pt x="4412" y="218760"/>
                  </a:lnTo>
                  <a:lnTo>
                    <a:pt x="17132" y="173639"/>
                  </a:lnTo>
                  <a:lnTo>
                    <a:pt x="37387" y="132091"/>
                  </a:lnTo>
                  <a:lnTo>
                    <a:pt x="64404" y="94868"/>
                  </a:lnTo>
                  <a:lnTo>
                    <a:pt x="97409" y="62724"/>
                  </a:lnTo>
                  <a:lnTo>
                    <a:pt x="135628" y="36412"/>
                  </a:lnTo>
                  <a:lnTo>
                    <a:pt x="178288" y="16685"/>
                  </a:lnTo>
                  <a:lnTo>
                    <a:pt x="224615" y="4296"/>
                  </a:lnTo>
                  <a:lnTo>
                    <a:pt x="273837" y="0"/>
                  </a:lnTo>
                  <a:lnTo>
                    <a:pt x="323062" y="4296"/>
                  </a:lnTo>
                  <a:lnTo>
                    <a:pt x="369393" y="16685"/>
                  </a:lnTo>
                  <a:lnTo>
                    <a:pt x="412055" y="36412"/>
                  </a:lnTo>
                  <a:lnTo>
                    <a:pt x="450275" y="62724"/>
                  </a:lnTo>
                  <a:lnTo>
                    <a:pt x="483281" y="94868"/>
                  </a:lnTo>
                  <a:lnTo>
                    <a:pt x="510299" y="132091"/>
                  </a:lnTo>
                  <a:lnTo>
                    <a:pt x="530554" y="173639"/>
                  </a:lnTo>
                  <a:lnTo>
                    <a:pt x="543275" y="218760"/>
                  </a:lnTo>
                  <a:lnTo>
                    <a:pt x="547687" y="266700"/>
                  </a:lnTo>
                  <a:lnTo>
                    <a:pt x="543275" y="314639"/>
                  </a:lnTo>
                  <a:lnTo>
                    <a:pt x="530554" y="359760"/>
                  </a:lnTo>
                  <a:lnTo>
                    <a:pt x="510299" y="401308"/>
                  </a:lnTo>
                  <a:lnTo>
                    <a:pt x="483281" y="438531"/>
                  </a:lnTo>
                  <a:lnTo>
                    <a:pt x="450275" y="470675"/>
                  </a:lnTo>
                  <a:lnTo>
                    <a:pt x="412055" y="496987"/>
                  </a:lnTo>
                  <a:lnTo>
                    <a:pt x="369393" y="516714"/>
                  </a:lnTo>
                  <a:lnTo>
                    <a:pt x="323062" y="529103"/>
                  </a:lnTo>
                  <a:lnTo>
                    <a:pt x="273837" y="533400"/>
                  </a:lnTo>
                  <a:lnTo>
                    <a:pt x="224615" y="529103"/>
                  </a:lnTo>
                  <a:lnTo>
                    <a:pt x="178288" y="516714"/>
                  </a:lnTo>
                  <a:lnTo>
                    <a:pt x="135628" y="496987"/>
                  </a:lnTo>
                  <a:lnTo>
                    <a:pt x="97409" y="470675"/>
                  </a:lnTo>
                  <a:lnTo>
                    <a:pt x="64404" y="438531"/>
                  </a:lnTo>
                  <a:lnTo>
                    <a:pt x="37387" y="401308"/>
                  </a:lnTo>
                  <a:lnTo>
                    <a:pt x="17132" y="359760"/>
                  </a:lnTo>
                  <a:lnTo>
                    <a:pt x="4412" y="314639"/>
                  </a:lnTo>
                  <a:lnTo>
                    <a:pt x="0" y="2667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6" name="object 116"/>
          <p:cNvSpPr txBox="1"/>
          <p:nvPr/>
        </p:nvSpPr>
        <p:spPr>
          <a:xfrm>
            <a:off x="7203782" y="3257677"/>
            <a:ext cx="406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7,4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17" name="object 117"/>
          <p:cNvGrpSpPr/>
          <p:nvPr/>
        </p:nvGrpSpPr>
        <p:grpSpPr>
          <a:xfrm>
            <a:off x="6583680" y="4106862"/>
            <a:ext cx="824865" cy="620395"/>
            <a:chOff x="6583680" y="4106862"/>
            <a:chExt cx="824865" cy="620395"/>
          </a:xfrm>
        </p:grpSpPr>
        <p:sp>
          <p:nvSpPr>
            <p:cNvPr id="118" name="object 118"/>
            <p:cNvSpPr/>
            <p:nvPr/>
          </p:nvSpPr>
          <p:spPr>
            <a:xfrm>
              <a:off x="6678168" y="4182618"/>
              <a:ext cx="558546" cy="544068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6942607" y="4179569"/>
              <a:ext cx="465556" cy="458724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6583680" y="4179569"/>
              <a:ext cx="235851" cy="45872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6607175" y="4111625"/>
              <a:ext cx="548005" cy="533400"/>
            </a:xfrm>
            <a:custGeom>
              <a:avLst/>
              <a:gdLst/>
              <a:ahLst/>
              <a:cxnLst/>
              <a:rect l="l" t="t" r="r" b="b"/>
              <a:pathLst>
                <a:path w="548004" h="533400">
                  <a:moveTo>
                    <a:pt x="273837" y="0"/>
                  </a:moveTo>
                  <a:lnTo>
                    <a:pt x="224615" y="4296"/>
                  </a:lnTo>
                  <a:lnTo>
                    <a:pt x="178288" y="16685"/>
                  </a:lnTo>
                  <a:lnTo>
                    <a:pt x="135628" y="36412"/>
                  </a:lnTo>
                  <a:lnTo>
                    <a:pt x="97409" y="62724"/>
                  </a:lnTo>
                  <a:lnTo>
                    <a:pt x="64404" y="94868"/>
                  </a:lnTo>
                  <a:lnTo>
                    <a:pt x="37387" y="132091"/>
                  </a:lnTo>
                  <a:lnTo>
                    <a:pt x="17132" y="173639"/>
                  </a:lnTo>
                  <a:lnTo>
                    <a:pt x="4412" y="218760"/>
                  </a:lnTo>
                  <a:lnTo>
                    <a:pt x="0" y="266700"/>
                  </a:lnTo>
                  <a:lnTo>
                    <a:pt x="4412" y="314639"/>
                  </a:lnTo>
                  <a:lnTo>
                    <a:pt x="17132" y="359760"/>
                  </a:lnTo>
                  <a:lnTo>
                    <a:pt x="37387" y="401308"/>
                  </a:lnTo>
                  <a:lnTo>
                    <a:pt x="64404" y="438531"/>
                  </a:lnTo>
                  <a:lnTo>
                    <a:pt x="97409" y="470675"/>
                  </a:lnTo>
                  <a:lnTo>
                    <a:pt x="135628" y="496987"/>
                  </a:lnTo>
                  <a:lnTo>
                    <a:pt x="178288" y="516714"/>
                  </a:lnTo>
                  <a:lnTo>
                    <a:pt x="224615" y="529103"/>
                  </a:lnTo>
                  <a:lnTo>
                    <a:pt x="273837" y="533400"/>
                  </a:lnTo>
                  <a:lnTo>
                    <a:pt x="323062" y="529103"/>
                  </a:lnTo>
                  <a:lnTo>
                    <a:pt x="369393" y="516714"/>
                  </a:lnTo>
                  <a:lnTo>
                    <a:pt x="412055" y="496987"/>
                  </a:lnTo>
                  <a:lnTo>
                    <a:pt x="450275" y="470675"/>
                  </a:lnTo>
                  <a:lnTo>
                    <a:pt x="483281" y="438531"/>
                  </a:lnTo>
                  <a:lnTo>
                    <a:pt x="510299" y="401308"/>
                  </a:lnTo>
                  <a:lnTo>
                    <a:pt x="530554" y="359760"/>
                  </a:lnTo>
                  <a:lnTo>
                    <a:pt x="543275" y="314639"/>
                  </a:lnTo>
                  <a:lnTo>
                    <a:pt x="547687" y="266700"/>
                  </a:lnTo>
                  <a:lnTo>
                    <a:pt x="543275" y="218760"/>
                  </a:lnTo>
                  <a:lnTo>
                    <a:pt x="530554" y="173639"/>
                  </a:lnTo>
                  <a:lnTo>
                    <a:pt x="510299" y="132091"/>
                  </a:lnTo>
                  <a:lnTo>
                    <a:pt x="483281" y="94868"/>
                  </a:lnTo>
                  <a:lnTo>
                    <a:pt x="450275" y="62724"/>
                  </a:lnTo>
                  <a:lnTo>
                    <a:pt x="412055" y="36412"/>
                  </a:lnTo>
                  <a:lnTo>
                    <a:pt x="369393" y="16685"/>
                  </a:lnTo>
                  <a:lnTo>
                    <a:pt x="323062" y="4296"/>
                  </a:lnTo>
                  <a:lnTo>
                    <a:pt x="273837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6607175" y="4111625"/>
              <a:ext cx="548005" cy="533400"/>
            </a:xfrm>
            <a:custGeom>
              <a:avLst/>
              <a:gdLst/>
              <a:ahLst/>
              <a:cxnLst/>
              <a:rect l="l" t="t" r="r" b="b"/>
              <a:pathLst>
                <a:path w="548004" h="533400">
                  <a:moveTo>
                    <a:pt x="0" y="266700"/>
                  </a:moveTo>
                  <a:lnTo>
                    <a:pt x="4412" y="218760"/>
                  </a:lnTo>
                  <a:lnTo>
                    <a:pt x="17132" y="173639"/>
                  </a:lnTo>
                  <a:lnTo>
                    <a:pt x="37387" y="132091"/>
                  </a:lnTo>
                  <a:lnTo>
                    <a:pt x="64404" y="94868"/>
                  </a:lnTo>
                  <a:lnTo>
                    <a:pt x="97409" y="62724"/>
                  </a:lnTo>
                  <a:lnTo>
                    <a:pt x="135628" y="36412"/>
                  </a:lnTo>
                  <a:lnTo>
                    <a:pt x="178288" y="16685"/>
                  </a:lnTo>
                  <a:lnTo>
                    <a:pt x="224615" y="4296"/>
                  </a:lnTo>
                  <a:lnTo>
                    <a:pt x="273837" y="0"/>
                  </a:lnTo>
                  <a:lnTo>
                    <a:pt x="323062" y="4296"/>
                  </a:lnTo>
                  <a:lnTo>
                    <a:pt x="369393" y="16685"/>
                  </a:lnTo>
                  <a:lnTo>
                    <a:pt x="412055" y="36412"/>
                  </a:lnTo>
                  <a:lnTo>
                    <a:pt x="450275" y="62724"/>
                  </a:lnTo>
                  <a:lnTo>
                    <a:pt x="483281" y="94868"/>
                  </a:lnTo>
                  <a:lnTo>
                    <a:pt x="510299" y="132091"/>
                  </a:lnTo>
                  <a:lnTo>
                    <a:pt x="530554" y="173639"/>
                  </a:lnTo>
                  <a:lnTo>
                    <a:pt x="543275" y="218760"/>
                  </a:lnTo>
                  <a:lnTo>
                    <a:pt x="547687" y="266700"/>
                  </a:lnTo>
                  <a:lnTo>
                    <a:pt x="543275" y="314639"/>
                  </a:lnTo>
                  <a:lnTo>
                    <a:pt x="530554" y="359760"/>
                  </a:lnTo>
                  <a:lnTo>
                    <a:pt x="510299" y="401308"/>
                  </a:lnTo>
                  <a:lnTo>
                    <a:pt x="483281" y="438531"/>
                  </a:lnTo>
                  <a:lnTo>
                    <a:pt x="450275" y="470675"/>
                  </a:lnTo>
                  <a:lnTo>
                    <a:pt x="412055" y="496987"/>
                  </a:lnTo>
                  <a:lnTo>
                    <a:pt x="369393" y="516714"/>
                  </a:lnTo>
                  <a:lnTo>
                    <a:pt x="323062" y="529103"/>
                  </a:lnTo>
                  <a:lnTo>
                    <a:pt x="273837" y="533400"/>
                  </a:lnTo>
                  <a:lnTo>
                    <a:pt x="224615" y="529103"/>
                  </a:lnTo>
                  <a:lnTo>
                    <a:pt x="178288" y="516714"/>
                  </a:lnTo>
                  <a:lnTo>
                    <a:pt x="135628" y="496987"/>
                  </a:lnTo>
                  <a:lnTo>
                    <a:pt x="97409" y="470675"/>
                  </a:lnTo>
                  <a:lnTo>
                    <a:pt x="64404" y="438531"/>
                  </a:lnTo>
                  <a:lnTo>
                    <a:pt x="37387" y="401308"/>
                  </a:lnTo>
                  <a:lnTo>
                    <a:pt x="17132" y="359760"/>
                  </a:lnTo>
                  <a:lnTo>
                    <a:pt x="4412" y="314639"/>
                  </a:lnTo>
                  <a:lnTo>
                    <a:pt x="0" y="2667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3" name="object 123"/>
          <p:cNvSpPr txBox="1"/>
          <p:nvPr/>
        </p:nvSpPr>
        <p:spPr>
          <a:xfrm>
            <a:off x="6678320" y="4172077"/>
            <a:ext cx="406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6,4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24" name="object 124"/>
          <p:cNvGrpSpPr/>
          <p:nvPr/>
        </p:nvGrpSpPr>
        <p:grpSpPr>
          <a:xfrm>
            <a:off x="7633716" y="4106862"/>
            <a:ext cx="824865" cy="620395"/>
            <a:chOff x="7633716" y="4106862"/>
            <a:chExt cx="824865" cy="620395"/>
          </a:xfrm>
        </p:grpSpPr>
        <p:sp>
          <p:nvSpPr>
            <p:cNvPr id="125" name="object 125"/>
            <p:cNvSpPr/>
            <p:nvPr/>
          </p:nvSpPr>
          <p:spPr>
            <a:xfrm>
              <a:off x="7727442" y="4182618"/>
              <a:ext cx="560069" cy="544068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7992821" y="4179569"/>
              <a:ext cx="465378" cy="458724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7633716" y="4179569"/>
              <a:ext cx="235775" cy="45872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7656512" y="4111625"/>
              <a:ext cx="549275" cy="533400"/>
            </a:xfrm>
            <a:custGeom>
              <a:avLst/>
              <a:gdLst/>
              <a:ahLst/>
              <a:cxnLst/>
              <a:rect l="l" t="t" r="r" b="b"/>
              <a:pathLst>
                <a:path w="549275" h="533400">
                  <a:moveTo>
                    <a:pt x="274637" y="0"/>
                  </a:moveTo>
                  <a:lnTo>
                    <a:pt x="225271" y="4296"/>
                  </a:lnTo>
                  <a:lnTo>
                    <a:pt x="178808" y="16685"/>
                  </a:lnTo>
                  <a:lnTo>
                    <a:pt x="136023" y="36412"/>
                  </a:lnTo>
                  <a:lnTo>
                    <a:pt x="97692" y="62724"/>
                  </a:lnTo>
                  <a:lnTo>
                    <a:pt x="64591" y="94868"/>
                  </a:lnTo>
                  <a:lnTo>
                    <a:pt x="37496" y="132091"/>
                  </a:lnTo>
                  <a:lnTo>
                    <a:pt x="17182" y="173639"/>
                  </a:lnTo>
                  <a:lnTo>
                    <a:pt x="4424" y="218760"/>
                  </a:lnTo>
                  <a:lnTo>
                    <a:pt x="0" y="266700"/>
                  </a:lnTo>
                  <a:lnTo>
                    <a:pt x="4424" y="314639"/>
                  </a:lnTo>
                  <a:lnTo>
                    <a:pt x="17182" y="359760"/>
                  </a:lnTo>
                  <a:lnTo>
                    <a:pt x="37496" y="401308"/>
                  </a:lnTo>
                  <a:lnTo>
                    <a:pt x="64591" y="438531"/>
                  </a:lnTo>
                  <a:lnTo>
                    <a:pt x="97692" y="470675"/>
                  </a:lnTo>
                  <a:lnTo>
                    <a:pt x="136023" y="496987"/>
                  </a:lnTo>
                  <a:lnTo>
                    <a:pt x="178808" y="516714"/>
                  </a:lnTo>
                  <a:lnTo>
                    <a:pt x="225271" y="529103"/>
                  </a:lnTo>
                  <a:lnTo>
                    <a:pt x="274637" y="533400"/>
                  </a:lnTo>
                  <a:lnTo>
                    <a:pt x="324003" y="529103"/>
                  </a:lnTo>
                  <a:lnTo>
                    <a:pt x="370466" y="516714"/>
                  </a:lnTo>
                  <a:lnTo>
                    <a:pt x="413251" y="496987"/>
                  </a:lnTo>
                  <a:lnTo>
                    <a:pt x="451582" y="470675"/>
                  </a:lnTo>
                  <a:lnTo>
                    <a:pt x="484683" y="438531"/>
                  </a:lnTo>
                  <a:lnTo>
                    <a:pt x="511778" y="401308"/>
                  </a:lnTo>
                  <a:lnTo>
                    <a:pt x="532092" y="359760"/>
                  </a:lnTo>
                  <a:lnTo>
                    <a:pt x="544850" y="314639"/>
                  </a:lnTo>
                  <a:lnTo>
                    <a:pt x="549275" y="266700"/>
                  </a:lnTo>
                  <a:lnTo>
                    <a:pt x="544850" y="218760"/>
                  </a:lnTo>
                  <a:lnTo>
                    <a:pt x="532092" y="173639"/>
                  </a:lnTo>
                  <a:lnTo>
                    <a:pt x="511778" y="132091"/>
                  </a:lnTo>
                  <a:lnTo>
                    <a:pt x="484683" y="94868"/>
                  </a:lnTo>
                  <a:lnTo>
                    <a:pt x="451582" y="62724"/>
                  </a:lnTo>
                  <a:lnTo>
                    <a:pt x="413251" y="36412"/>
                  </a:lnTo>
                  <a:lnTo>
                    <a:pt x="370466" y="16685"/>
                  </a:lnTo>
                  <a:lnTo>
                    <a:pt x="324003" y="4296"/>
                  </a:lnTo>
                  <a:lnTo>
                    <a:pt x="274637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7656512" y="4111625"/>
              <a:ext cx="549275" cy="533400"/>
            </a:xfrm>
            <a:custGeom>
              <a:avLst/>
              <a:gdLst/>
              <a:ahLst/>
              <a:cxnLst/>
              <a:rect l="l" t="t" r="r" b="b"/>
              <a:pathLst>
                <a:path w="549275" h="533400">
                  <a:moveTo>
                    <a:pt x="0" y="266700"/>
                  </a:moveTo>
                  <a:lnTo>
                    <a:pt x="4424" y="218760"/>
                  </a:lnTo>
                  <a:lnTo>
                    <a:pt x="17182" y="173639"/>
                  </a:lnTo>
                  <a:lnTo>
                    <a:pt x="37496" y="132091"/>
                  </a:lnTo>
                  <a:lnTo>
                    <a:pt x="64591" y="94868"/>
                  </a:lnTo>
                  <a:lnTo>
                    <a:pt x="97692" y="62724"/>
                  </a:lnTo>
                  <a:lnTo>
                    <a:pt x="136023" y="36412"/>
                  </a:lnTo>
                  <a:lnTo>
                    <a:pt x="178808" y="16685"/>
                  </a:lnTo>
                  <a:lnTo>
                    <a:pt x="225271" y="4296"/>
                  </a:lnTo>
                  <a:lnTo>
                    <a:pt x="274637" y="0"/>
                  </a:lnTo>
                  <a:lnTo>
                    <a:pt x="324003" y="4296"/>
                  </a:lnTo>
                  <a:lnTo>
                    <a:pt x="370466" y="16685"/>
                  </a:lnTo>
                  <a:lnTo>
                    <a:pt x="413251" y="36412"/>
                  </a:lnTo>
                  <a:lnTo>
                    <a:pt x="451582" y="62724"/>
                  </a:lnTo>
                  <a:lnTo>
                    <a:pt x="484683" y="94868"/>
                  </a:lnTo>
                  <a:lnTo>
                    <a:pt x="511778" y="132091"/>
                  </a:lnTo>
                  <a:lnTo>
                    <a:pt x="532092" y="173639"/>
                  </a:lnTo>
                  <a:lnTo>
                    <a:pt x="544850" y="218760"/>
                  </a:lnTo>
                  <a:lnTo>
                    <a:pt x="549275" y="266700"/>
                  </a:lnTo>
                  <a:lnTo>
                    <a:pt x="544850" y="314639"/>
                  </a:lnTo>
                  <a:lnTo>
                    <a:pt x="532092" y="359760"/>
                  </a:lnTo>
                  <a:lnTo>
                    <a:pt x="511778" y="401308"/>
                  </a:lnTo>
                  <a:lnTo>
                    <a:pt x="484683" y="438531"/>
                  </a:lnTo>
                  <a:lnTo>
                    <a:pt x="451582" y="470675"/>
                  </a:lnTo>
                  <a:lnTo>
                    <a:pt x="413251" y="496987"/>
                  </a:lnTo>
                  <a:lnTo>
                    <a:pt x="370466" y="516714"/>
                  </a:lnTo>
                  <a:lnTo>
                    <a:pt x="324003" y="529103"/>
                  </a:lnTo>
                  <a:lnTo>
                    <a:pt x="274637" y="533400"/>
                  </a:lnTo>
                  <a:lnTo>
                    <a:pt x="225271" y="529103"/>
                  </a:lnTo>
                  <a:lnTo>
                    <a:pt x="178808" y="516714"/>
                  </a:lnTo>
                  <a:lnTo>
                    <a:pt x="136023" y="496987"/>
                  </a:lnTo>
                  <a:lnTo>
                    <a:pt x="97692" y="470675"/>
                  </a:lnTo>
                  <a:lnTo>
                    <a:pt x="64591" y="438531"/>
                  </a:lnTo>
                  <a:lnTo>
                    <a:pt x="37496" y="401308"/>
                  </a:lnTo>
                  <a:lnTo>
                    <a:pt x="17182" y="359760"/>
                  </a:lnTo>
                  <a:lnTo>
                    <a:pt x="4424" y="314639"/>
                  </a:lnTo>
                  <a:lnTo>
                    <a:pt x="0" y="2667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0" name="object 130"/>
          <p:cNvSpPr txBox="1"/>
          <p:nvPr/>
        </p:nvSpPr>
        <p:spPr>
          <a:xfrm>
            <a:off x="7728267" y="4172077"/>
            <a:ext cx="406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7,3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31" name="object 131"/>
          <p:cNvGrpSpPr/>
          <p:nvPr/>
        </p:nvGrpSpPr>
        <p:grpSpPr>
          <a:xfrm>
            <a:off x="6513512" y="3638550"/>
            <a:ext cx="1773555" cy="1325880"/>
            <a:chOff x="6513512" y="3638550"/>
            <a:chExt cx="1773555" cy="1325880"/>
          </a:xfrm>
        </p:grpSpPr>
        <p:sp>
          <p:nvSpPr>
            <p:cNvPr id="132" name="object 132"/>
            <p:cNvSpPr/>
            <p:nvPr/>
          </p:nvSpPr>
          <p:spPr>
            <a:xfrm>
              <a:off x="6881812" y="3652837"/>
              <a:ext cx="332105" cy="459105"/>
            </a:xfrm>
            <a:custGeom>
              <a:avLst/>
              <a:gdLst/>
              <a:ahLst/>
              <a:cxnLst/>
              <a:rect l="l" t="t" r="r" b="b"/>
              <a:pathLst>
                <a:path w="332104" h="459104">
                  <a:moveTo>
                    <a:pt x="331787" y="0"/>
                  </a:moveTo>
                  <a:lnTo>
                    <a:pt x="0" y="458787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7599362" y="3652837"/>
              <a:ext cx="332105" cy="459105"/>
            </a:xfrm>
            <a:custGeom>
              <a:avLst/>
              <a:gdLst/>
              <a:ahLst/>
              <a:cxnLst/>
              <a:rect l="l" t="t" r="r" b="b"/>
              <a:pathLst>
                <a:path w="332104" h="459104">
                  <a:moveTo>
                    <a:pt x="0" y="0"/>
                  </a:moveTo>
                  <a:lnTo>
                    <a:pt x="331787" y="458787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6527800" y="4567237"/>
              <a:ext cx="160655" cy="382905"/>
            </a:xfrm>
            <a:custGeom>
              <a:avLst/>
              <a:gdLst/>
              <a:ahLst/>
              <a:cxnLst/>
              <a:rect l="l" t="t" r="r" b="b"/>
              <a:pathLst>
                <a:path w="160654" h="382904">
                  <a:moveTo>
                    <a:pt x="160337" y="0"/>
                  </a:moveTo>
                  <a:lnTo>
                    <a:pt x="0" y="382587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7073900" y="4567237"/>
              <a:ext cx="160655" cy="382905"/>
            </a:xfrm>
            <a:custGeom>
              <a:avLst/>
              <a:gdLst/>
              <a:ahLst/>
              <a:cxnLst/>
              <a:rect l="l" t="t" r="r" b="b"/>
              <a:pathLst>
                <a:path w="160654" h="382904">
                  <a:moveTo>
                    <a:pt x="0" y="0"/>
                  </a:moveTo>
                  <a:lnTo>
                    <a:pt x="160337" y="382587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7588250" y="4567237"/>
              <a:ext cx="149225" cy="382905"/>
            </a:xfrm>
            <a:custGeom>
              <a:avLst/>
              <a:gdLst/>
              <a:ahLst/>
              <a:cxnLst/>
              <a:rect l="l" t="t" r="r" b="b"/>
              <a:pathLst>
                <a:path w="149225" h="382904">
                  <a:moveTo>
                    <a:pt x="149225" y="0"/>
                  </a:moveTo>
                  <a:lnTo>
                    <a:pt x="0" y="382587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8124825" y="4567237"/>
              <a:ext cx="147955" cy="382905"/>
            </a:xfrm>
            <a:custGeom>
              <a:avLst/>
              <a:gdLst/>
              <a:ahLst/>
              <a:cxnLst/>
              <a:rect l="l" t="t" r="r" b="b"/>
              <a:pathLst>
                <a:path w="147954" h="382904">
                  <a:moveTo>
                    <a:pt x="0" y="0"/>
                  </a:moveTo>
                  <a:lnTo>
                    <a:pt x="147637" y="382587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8" name="object 138"/>
          <p:cNvGrpSpPr/>
          <p:nvPr/>
        </p:nvGrpSpPr>
        <p:grpSpPr>
          <a:xfrm>
            <a:off x="8542337" y="3627437"/>
            <a:ext cx="142875" cy="1554480"/>
            <a:chOff x="8542337" y="3627437"/>
            <a:chExt cx="142875" cy="1554480"/>
          </a:xfrm>
        </p:grpSpPr>
        <p:sp>
          <p:nvSpPr>
            <p:cNvPr id="139" name="object 139"/>
            <p:cNvSpPr/>
            <p:nvPr/>
          </p:nvSpPr>
          <p:spPr>
            <a:xfrm>
              <a:off x="8613775" y="3627437"/>
              <a:ext cx="0" cy="1468755"/>
            </a:xfrm>
            <a:custGeom>
              <a:avLst/>
              <a:gdLst/>
              <a:ahLst/>
              <a:cxnLst/>
              <a:rect l="l" t="t" r="r" b="b"/>
              <a:pathLst>
                <a:path h="1468754">
                  <a:moveTo>
                    <a:pt x="0" y="0"/>
                  </a:moveTo>
                  <a:lnTo>
                    <a:pt x="0" y="1468437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8542337" y="5038725"/>
              <a:ext cx="142875" cy="142875"/>
            </a:xfrm>
            <a:custGeom>
              <a:avLst/>
              <a:gdLst/>
              <a:ahLst/>
              <a:cxnLst/>
              <a:rect l="l" t="t" r="r" b="b"/>
              <a:pathLst>
                <a:path w="142875" h="142875">
                  <a:moveTo>
                    <a:pt x="142875" y="0"/>
                  </a:moveTo>
                  <a:lnTo>
                    <a:pt x="71437" y="57150"/>
                  </a:lnTo>
                  <a:lnTo>
                    <a:pt x="0" y="0"/>
                  </a:lnTo>
                  <a:lnTo>
                    <a:pt x="71437" y="142875"/>
                  </a:lnTo>
                  <a:lnTo>
                    <a:pt x="1428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1" name="object 141"/>
          <p:cNvGrpSpPr/>
          <p:nvPr/>
        </p:nvGrpSpPr>
        <p:grpSpPr>
          <a:xfrm>
            <a:off x="8542325" y="1371600"/>
            <a:ext cx="142875" cy="1676400"/>
            <a:chOff x="8542325" y="1371600"/>
            <a:chExt cx="142875" cy="1676400"/>
          </a:xfrm>
        </p:grpSpPr>
        <p:sp>
          <p:nvSpPr>
            <p:cNvPr id="142" name="object 142"/>
            <p:cNvSpPr/>
            <p:nvPr/>
          </p:nvSpPr>
          <p:spPr>
            <a:xfrm>
              <a:off x="8613775" y="1457325"/>
              <a:ext cx="0" cy="1590675"/>
            </a:xfrm>
            <a:custGeom>
              <a:avLst/>
              <a:gdLst/>
              <a:ahLst/>
              <a:cxnLst/>
              <a:rect l="l" t="t" r="r" b="b"/>
              <a:pathLst>
                <a:path h="1590675">
                  <a:moveTo>
                    <a:pt x="0" y="0"/>
                  </a:moveTo>
                  <a:lnTo>
                    <a:pt x="0" y="1590675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8542325" y="1371600"/>
              <a:ext cx="142875" cy="143510"/>
            </a:xfrm>
            <a:custGeom>
              <a:avLst/>
              <a:gdLst/>
              <a:ahLst/>
              <a:cxnLst/>
              <a:rect l="l" t="t" r="r" b="b"/>
              <a:pathLst>
                <a:path w="142875" h="143509">
                  <a:moveTo>
                    <a:pt x="71450" y="0"/>
                  </a:moveTo>
                  <a:lnTo>
                    <a:pt x="0" y="142862"/>
                  </a:lnTo>
                  <a:lnTo>
                    <a:pt x="71437" y="85725"/>
                  </a:lnTo>
                  <a:lnTo>
                    <a:pt x="142875" y="142887"/>
                  </a:lnTo>
                  <a:lnTo>
                    <a:pt x="714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4" name="object 144"/>
          <p:cNvSpPr txBox="1"/>
          <p:nvPr/>
        </p:nvSpPr>
        <p:spPr>
          <a:xfrm>
            <a:off x="8237410" y="3067304"/>
            <a:ext cx="75120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m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+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45" name="object 145"/>
          <p:cNvSpPr txBox="1"/>
          <p:nvPr/>
        </p:nvSpPr>
        <p:spPr>
          <a:xfrm>
            <a:off x="764540" y="6523256"/>
            <a:ext cx="1354455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spc="-5" dirty="0">
                <a:latin typeface="Times New Roman"/>
                <a:cs typeface="Times New Roman"/>
              </a:rPr>
              <a:t>November 7,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2005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47" name="object 147"/>
          <p:cNvSpPr txBox="1"/>
          <p:nvPr/>
        </p:nvSpPr>
        <p:spPr>
          <a:xfrm>
            <a:off x="7843653" y="6523256"/>
            <a:ext cx="560070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spc="-5" dirty="0">
                <a:latin typeface="Times New Roman"/>
                <a:cs typeface="Times New Roman"/>
              </a:rPr>
              <a:t>L15.22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48" name="Slide Number Placeholder 14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46B8EC2-79DC-4D91-A125-9987AE897EFA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29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6539" y="21589"/>
            <a:ext cx="5676900" cy="1231900"/>
          </a:xfrm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lstStyle/>
          <a:p>
            <a:pPr marL="12700" marR="5080">
              <a:lnSpc>
                <a:spcPct val="80000"/>
              </a:lnSpc>
              <a:spcBef>
                <a:spcPts val="1150"/>
              </a:spcBef>
            </a:pPr>
            <a:r>
              <a:rPr spc="-10" dirty="0"/>
              <a:t>D</a:t>
            </a:r>
            <a:r>
              <a:rPr spc="-5" dirty="0"/>
              <a:t>ynami</a:t>
            </a:r>
            <a:r>
              <a:rPr spc="-15" dirty="0"/>
              <a:t>c</a:t>
            </a:r>
            <a:r>
              <a:rPr spc="-5" dirty="0"/>
              <a:t>-p</a:t>
            </a:r>
            <a:r>
              <a:rPr spc="-10" dirty="0"/>
              <a:t>r</a:t>
            </a:r>
            <a:r>
              <a:rPr spc="-5" dirty="0"/>
              <a:t>og</a:t>
            </a:r>
            <a:r>
              <a:rPr spc="-10" dirty="0"/>
              <a:t>r</a:t>
            </a:r>
            <a:r>
              <a:rPr spc="-5" dirty="0"/>
              <a:t>amming  hallmark</a:t>
            </a:r>
            <a:r>
              <a:rPr spc="-10" dirty="0"/>
              <a:t> </a:t>
            </a:r>
            <a:r>
              <a:rPr spc="-5" dirty="0"/>
              <a:t>#2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366837" y="1595437"/>
            <a:ext cx="6410325" cy="2447925"/>
            <a:chOff x="1366837" y="1595437"/>
            <a:chExt cx="6410325" cy="2447925"/>
          </a:xfrm>
        </p:grpSpPr>
        <p:sp>
          <p:nvSpPr>
            <p:cNvPr id="4" name="object 4"/>
            <p:cNvSpPr/>
            <p:nvPr/>
          </p:nvSpPr>
          <p:spPr>
            <a:xfrm>
              <a:off x="1371600" y="1752600"/>
              <a:ext cx="6400800" cy="2286000"/>
            </a:xfrm>
            <a:custGeom>
              <a:avLst/>
              <a:gdLst/>
              <a:ahLst/>
              <a:cxnLst/>
              <a:rect l="l" t="t" r="r" b="b"/>
              <a:pathLst>
                <a:path w="6400800" h="2286000">
                  <a:moveTo>
                    <a:pt x="6400800" y="0"/>
                  </a:moveTo>
                  <a:lnTo>
                    <a:pt x="6393030" y="48168"/>
                  </a:lnTo>
                  <a:lnTo>
                    <a:pt x="6371394" y="90003"/>
                  </a:lnTo>
                  <a:lnTo>
                    <a:pt x="6338403" y="122994"/>
                  </a:lnTo>
                  <a:lnTo>
                    <a:pt x="6296568" y="144630"/>
                  </a:lnTo>
                  <a:lnTo>
                    <a:pt x="6248400" y="152400"/>
                  </a:lnTo>
                  <a:lnTo>
                    <a:pt x="152400" y="152400"/>
                  </a:lnTo>
                  <a:lnTo>
                    <a:pt x="104231" y="160169"/>
                  </a:lnTo>
                  <a:lnTo>
                    <a:pt x="62396" y="181805"/>
                  </a:lnTo>
                  <a:lnTo>
                    <a:pt x="29405" y="214796"/>
                  </a:lnTo>
                  <a:lnTo>
                    <a:pt x="7769" y="256631"/>
                  </a:lnTo>
                  <a:lnTo>
                    <a:pt x="0" y="304800"/>
                  </a:lnTo>
                  <a:lnTo>
                    <a:pt x="0" y="2133600"/>
                  </a:lnTo>
                  <a:lnTo>
                    <a:pt x="7769" y="2181768"/>
                  </a:lnTo>
                  <a:lnTo>
                    <a:pt x="29405" y="2223603"/>
                  </a:lnTo>
                  <a:lnTo>
                    <a:pt x="62396" y="2256594"/>
                  </a:lnTo>
                  <a:lnTo>
                    <a:pt x="104231" y="2278230"/>
                  </a:lnTo>
                  <a:lnTo>
                    <a:pt x="152400" y="2286000"/>
                  </a:lnTo>
                  <a:lnTo>
                    <a:pt x="200568" y="2278230"/>
                  </a:lnTo>
                  <a:lnTo>
                    <a:pt x="242403" y="2256594"/>
                  </a:lnTo>
                  <a:lnTo>
                    <a:pt x="275394" y="2223603"/>
                  </a:lnTo>
                  <a:lnTo>
                    <a:pt x="297030" y="2181768"/>
                  </a:lnTo>
                  <a:lnTo>
                    <a:pt x="304800" y="2133600"/>
                  </a:lnTo>
                  <a:lnTo>
                    <a:pt x="304800" y="1981200"/>
                  </a:lnTo>
                  <a:lnTo>
                    <a:pt x="6248400" y="1981200"/>
                  </a:lnTo>
                  <a:lnTo>
                    <a:pt x="6296568" y="1973430"/>
                  </a:lnTo>
                  <a:lnTo>
                    <a:pt x="6338403" y="1951794"/>
                  </a:lnTo>
                  <a:lnTo>
                    <a:pt x="6371394" y="1918803"/>
                  </a:lnTo>
                  <a:lnTo>
                    <a:pt x="6393030" y="1876968"/>
                  </a:lnTo>
                  <a:lnTo>
                    <a:pt x="6400800" y="1828800"/>
                  </a:lnTo>
                  <a:lnTo>
                    <a:pt x="6400800" y="457200"/>
                  </a:lnTo>
                  <a:lnTo>
                    <a:pt x="152400" y="457200"/>
                  </a:lnTo>
                  <a:lnTo>
                    <a:pt x="152400" y="304800"/>
                  </a:lnTo>
                  <a:lnTo>
                    <a:pt x="158387" y="275137"/>
                  </a:lnTo>
                  <a:lnTo>
                    <a:pt x="174717" y="250917"/>
                  </a:lnTo>
                  <a:lnTo>
                    <a:pt x="198937" y="234587"/>
                  </a:lnTo>
                  <a:lnTo>
                    <a:pt x="228600" y="228600"/>
                  </a:lnTo>
                  <a:lnTo>
                    <a:pt x="6400800" y="228600"/>
                  </a:lnTo>
                  <a:lnTo>
                    <a:pt x="6400800" y="0"/>
                  </a:lnTo>
                  <a:close/>
                </a:path>
                <a:path w="6400800" h="2286000">
                  <a:moveTo>
                    <a:pt x="6400800" y="228600"/>
                  </a:moveTo>
                  <a:lnTo>
                    <a:pt x="228600" y="228600"/>
                  </a:lnTo>
                  <a:lnTo>
                    <a:pt x="258262" y="234587"/>
                  </a:lnTo>
                  <a:lnTo>
                    <a:pt x="282482" y="250917"/>
                  </a:lnTo>
                  <a:lnTo>
                    <a:pt x="298812" y="275137"/>
                  </a:lnTo>
                  <a:lnTo>
                    <a:pt x="304800" y="304800"/>
                  </a:lnTo>
                  <a:lnTo>
                    <a:pt x="297030" y="352968"/>
                  </a:lnTo>
                  <a:lnTo>
                    <a:pt x="275394" y="394803"/>
                  </a:lnTo>
                  <a:lnTo>
                    <a:pt x="242403" y="427794"/>
                  </a:lnTo>
                  <a:lnTo>
                    <a:pt x="200568" y="449430"/>
                  </a:lnTo>
                  <a:lnTo>
                    <a:pt x="152400" y="457200"/>
                  </a:lnTo>
                  <a:lnTo>
                    <a:pt x="6400800" y="457200"/>
                  </a:lnTo>
                  <a:lnTo>
                    <a:pt x="6400800" y="228600"/>
                  </a:lnTo>
                  <a:close/>
                </a:path>
                <a:path w="6400800" h="2286000">
                  <a:moveTo>
                    <a:pt x="6096000" y="0"/>
                  </a:moveTo>
                  <a:lnTo>
                    <a:pt x="6096000" y="152400"/>
                  </a:lnTo>
                  <a:lnTo>
                    <a:pt x="6248400" y="152400"/>
                  </a:lnTo>
                  <a:lnTo>
                    <a:pt x="6248400" y="76200"/>
                  </a:lnTo>
                  <a:lnTo>
                    <a:pt x="6172200" y="76200"/>
                  </a:lnTo>
                  <a:lnTo>
                    <a:pt x="6142537" y="70212"/>
                  </a:lnTo>
                  <a:lnTo>
                    <a:pt x="6118317" y="53882"/>
                  </a:lnTo>
                  <a:lnTo>
                    <a:pt x="6101987" y="29662"/>
                  </a:lnTo>
                  <a:lnTo>
                    <a:pt x="6096000" y="0"/>
                  </a:lnTo>
                  <a:close/>
                </a:path>
                <a:path w="6400800" h="2286000">
                  <a:moveTo>
                    <a:pt x="6248400" y="0"/>
                  </a:moveTo>
                  <a:lnTo>
                    <a:pt x="6242412" y="29662"/>
                  </a:lnTo>
                  <a:lnTo>
                    <a:pt x="6226082" y="53882"/>
                  </a:lnTo>
                  <a:lnTo>
                    <a:pt x="6201862" y="70212"/>
                  </a:lnTo>
                  <a:lnTo>
                    <a:pt x="6172200" y="76200"/>
                  </a:lnTo>
                  <a:lnTo>
                    <a:pt x="6248400" y="76200"/>
                  </a:lnTo>
                  <a:lnTo>
                    <a:pt x="6248400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24000" y="1600200"/>
              <a:ext cx="6248400" cy="609600"/>
            </a:xfrm>
            <a:custGeom>
              <a:avLst/>
              <a:gdLst/>
              <a:ahLst/>
              <a:cxnLst/>
              <a:rect l="l" t="t" r="r" b="b"/>
              <a:pathLst>
                <a:path w="6248400" h="609600">
                  <a:moveTo>
                    <a:pt x="76200" y="381000"/>
                  </a:moveTo>
                  <a:lnTo>
                    <a:pt x="46537" y="386987"/>
                  </a:lnTo>
                  <a:lnTo>
                    <a:pt x="22317" y="403317"/>
                  </a:lnTo>
                  <a:lnTo>
                    <a:pt x="5987" y="427537"/>
                  </a:lnTo>
                  <a:lnTo>
                    <a:pt x="0" y="457200"/>
                  </a:lnTo>
                  <a:lnTo>
                    <a:pt x="0" y="609600"/>
                  </a:lnTo>
                  <a:lnTo>
                    <a:pt x="48168" y="601830"/>
                  </a:lnTo>
                  <a:lnTo>
                    <a:pt x="90003" y="580194"/>
                  </a:lnTo>
                  <a:lnTo>
                    <a:pt x="122994" y="547203"/>
                  </a:lnTo>
                  <a:lnTo>
                    <a:pt x="144630" y="505368"/>
                  </a:lnTo>
                  <a:lnTo>
                    <a:pt x="152400" y="457200"/>
                  </a:lnTo>
                  <a:lnTo>
                    <a:pt x="146412" y="427537"/>
                  </a:lnTo>
                  <a:lnTo>
                    <a:pt x="130082" y="403317"/>
                  </a:lnTo>
                  <a:lnTo>
                    <a:pt x="105862" y="386987"/>
                  </a:lnTo>
                  <a:lnTo>
                    <a:pt x="76200" y="381000"/>
                  </a:lnTo>
                  <a:close/>
                </a:path>
                <a:path w="6248400" h="609600">
                  <a:moveTo>
                    <a:pt x="6248400" y="152400"/>
                  </a:moveTo>
                  <a:lnTo>
                    <a:pt x="6096000" y="152400"/>
                  </a:lnTo>
                  <a:lnTo>
                    <a:pt x="6096000" y="304800"/>
                  </a:lnTo>
                  <a:lnTo>
                    <a:pt x="6144168" y="297030"/>
                  </a:lnTo>
                  <a:lnTo>
                    <a:pt x="6186003" y="275394"/>
                  </a:lnTo>
                  <a:lnTo>
                    <a:pt x="6218994" y="242403"/>
                  </a:lnTo>
                  <a:lnTo>
                    <a:pt x="6240630" y="200568"/>
                  </a:lnTo>
                  <a:lnTo>
                    <a:pt x="6248400" y="152400"/>
                  </a:lnTo>
                  <a:close/>
                </a:path>
                <a:path w="6248400" h="609600">
                  <a:moveTo>
                    <a:pt x="6096000" y="0"/>
                  </a:moveTo>
                  <a:lnTo>
                    <a:pt x="6047831" y="7769"/>
                  </a:lnTo>
                  <a:lnTo>
                    <a:pt x="6005996" y="29405"/>
                  </a:lnTo>
                  <a:lnTo>
                    <a:pt x="5973005" y="62396"/>
                  </a:lnTo>
                  <a:lnTo>
                    <a:pt x="5951369" y="104231"/>
                  </a:lnTo>
                  <a:lnTo>
                    <a:pt x="5943600" y="152400"/>
                  </a:lnTo>
                  <a:lnTo>
                    <a:pt x="5949587" y="182062"/>
                  </a:lnTo>
                  <a:lnTo>
                    <a:pt x="5965917" y="206282"/>
                  </a:lnTo>
                  <a:lnTo>
                    <a:pt x="5990137" y="222612"/>
                  </a:lnTo>
                  <a:lnTo>
                    <a:pt x="6019800" y="228600"/>
                  </a:lnTo>
                  <a:lnTo>
                    <a:pt x="6049462" y="222612"/>
                  </a:lnTo>
                  <a:lnTo>
                    <a:pt x="6073682" y="206282"/>
                  </a:lnTo>
                  <a:lnTo>
                    <a:pt x="6090012" y="182062"/>
                  </a:lnTo>
                  <a:lnTo>
                    <a:pt x="6096000" y="152400"/>
                  </a:lnTo>
                  <a:lnTo>
                    <a:pt x="6248400" y="152400"/>
                  </a:lnTo>
                  <a:lnTo>
                    <a:pt x="6240630" y="104231"/>
                  </a:lnTo>
                  <a:lnTo>
                    <a:pt x="6218994" y="62396"/>
                  </a:lnTo>
                  <a:lnTo>
                    <a:pt x="6186003" y="29405"/>
                  </a:lnTo>
                  <a:lnTo>
                    <a:pt x="6144168" y="7769"/>
                  </a:lnTo>
                  <a:lnTo>
                    <a:pt x="6096000" y="0"/>
                  </a:lnTo>
                  <a:close/>
                </a:path>
              </a:pathLst>
            </a:custGeom>
            <a:solidFill>
              <a:srgbClr val="A4A4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71600" y="1600200"/>
              <a:ext cx="6400800" cy="2438400"/>
            </a:xfrm>
            <a:custGeom>
              <a:avLst/>
              <a:gdLst/>
              <a:ahLst/>
              <a:cxnLst/>
              <a:rect l="l" t="t" r="r" b="b"/>
              <a:pathLst>
                <a:path w="6400800" h="2438400">
                  <a:moveTo>
                    <a:pt x="0" y="457200"/>
                  </a:moveTo>
                  <a:lnTo>
                    <a:pt x="7769" y="409031"/>
                  </a:lnTo>
                  <a:lnTo>
                    <a:pt x="29405" y="367196"/>
                  </a:lnTo>
                  <a:lnTo>
                    <a:pt x="62396" y="334205"/>
                  </a:lnTo>
                  <a:lnTo>
                    <a:pt x="104231" y="312569"/>
                  </a:lnTo>
                  <a:lnTo>
                    <a:pt x="152400" y="304800"/>
                  </a:lnTo>
                  <a:lnTo>
                    <a:pt x="6096000" y="304800"/>
                  </a:lnTo>
                  <a:lnTo>
                    <a:pt x="6096000" y="152400"/>
                  </a:lnTo>
                  <a:lnTo>
                    <a:pt x="6103769" y="104231"/>
                  </a:lnTo>
                  <a:lnTo>
                    <a:pt x="6125405" y="62396"/>
                  </a:lnTo>
                  <a:lnTo>
                    <a:pt x="6158396" y="29405"/>
                  </a:lnTo>
                  <a:lnTo>
                    <a:pt x="6200231" y="7769"/>
                  </a:lnTo>
                  <a:lnTo>
                    <a:pt x="6248400" y="0"/>
                  </a:lnTo>
                  <a:lnTo>
                    <a:pt x="6296568" y="7769"/>
                  </a:lnTo>
                  <a:lnTo>
                    <a:pt x="6338403" y="29405"/>
                  </a:lnTo>
                  <a:lnTo>
                    <a:pt x="6371394" y="62396"/>
                  </a:lnTo>
                  <a:lnTo>
                    <a:pt x="6393030" y="104231"/>
                  </a:lnTo>
                  <a:lnTo>
                    <a:pt x="6400800" y="152400"/>
                  </a:lnTo>
                  <a:lnTo>
                    <a:pt x="6400800" y="1981200"/>
                  </a:lnTo>
                  <a:lnTo>
                    <a:pt x="6393030" y="2029368"/>
                  </a:lnTo>
                  <a:lnTo>
                    <a:pt x="6371394" y="2071203"/>
                  </a:lnTo>
                  <a:lnTo>
                    <a:pt x="6338403" y="2104194"/>
                  </a:lnTo>
                  <a:lnTo>
                    <a:pt x="6296568" y="2125830"/>
                  </a:lnTo>
                  <a:lnTo>
                    <a:pt x="6248400" y="2133600"/>
                  </a:lnTo>
                  <a:lnTo>
                    <a:pt x="304800" y="2133600"/>
                  </a:lnTo>
                  <a:lnTo>
                    <a:pt x="304800" y="2286000"/>
                  </a:lnTo>
                  <a:lnTo>
                    <a:pt x="297030" y="2334168"/>
                  </a:lnTo>
                  <a:lnTo>
                    <a:pt x="275394" y="2376003"/>
                  </a:lnTo>
                  <a:lnTo>
                    <a:pt x="242403" y="2408994"/>
                  </a:lnTo>
                  <a:lnTo>
                    <a:pt x="200568" y="2430630"/>
                  </a:lnTo>
                  <a:lnTo>
                    <a:pt x="152400" y="2438400"/>
                  </a:lnTo>
                  <a:lnTo>
                    <a:pt x="104231" y="2430630"/>
                  </a:lnTo>
                  <a:lnTo>
                    <a:pt x="62396" y="2408994"/>
                  </a:lnTo>
                  <a:lnTo>
                    <a:pt x="29405" y="2376003"/>
                  </a:lnTo>
                  <a:lnTo>
                    <a:pt x="7769" y="2334168"/>
                  </a:lnTo>
                  <a:lnTo>
                    <a:pt x="0" y="2286000"/>
                  </a:lnTo>
                  <a:lnTo>
                    <a:pt x="0" y="457200"/>
                  </a:lnTo>
                  <a:close/>
                </a:path>
                <a:path w="6400800" h="2438400">
                  <a:moveTo>
                    <a:pt x="6096000" y="304800"/>
                  </a:moveTo>
                  <a:lnTo>
                    <a:pt x="6248400" y="304800"/>
                  </a:lnTo>
                  <a:lnTo>
                    <a:pt x="6296568" y="297030"/>
                  </a:lnTo>
                  <a:lnTo>
                    <a:pt x="6338403" y="275394"/>
                  </a:lnTo>
                  <a:lnTo>
                    <a:pt x="6371394" y="242403"/>
                  </a:lnTo>
                  <a:lnTo>
                    <a:pt x="6393030" y="200568"/>
                  </a:lnTo>
                  <a:lnTo>
                    <a:pt x="6400800" y="1524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462837" y="1747837"/>
              <a:ext cx="161925" cy="1619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71600" y="1981200"/>
              <a:ext cx="304800" cy="1752600"/>
            </a:xfrm>
            <a:custGeom>
              <a:avLst/>
              <a:gdLst/>
              <a:ahLst/>
              <a:cxnLst/>
              <a:rect l="l" t="t" r="r" b="b"/>
              <a:pathLst>
                <a:path w="304800" h="1752600">
                  <a:moveTo>
                    <a:pt x="152400" y="228600"/>
                  </a:moveTo>
                  <a:lnTo>
                    <a:pt x="152400" y="76200"/>
                  </a:lnTo>
                  <a:lnTo>
                    <a:pt x="174717" y="22317"/>
                  </a:lnTo>
                  <a:lnTo>
                    <a:pt x="228600" y="0"/>
                  </a:lnTo>
                  <a:lnTo>
                    <a:pt x="258262" y="5987"/>
                  </a:lnTo>
                  <a:lnTo>
                    <a:pt x="282482" y="22317"/>
                  </a:lnTo>
                  <a:lnTo>
                    <a:pt x="298812" y="46537"/>
                  </a:lnTo>
                  <a:lnTo>
                    <a:pt x="304800" y="76200"/>
                  </a:lnTo>
                  <a:lnTo>
                    <a:pt x="297030" y="124368"/>
                  </a:lnTo>
                  <a:lnTo>
                    <a:pt x="275394" y="166203"/>
                  </a:lnTo>
                  <a:lnTo>
                    <a:pt x="242403" y="199194"/>
                  </a:lnTo>
                  <a:lnTo>
                    <a:pt x="200568" y="220830"/>
                  </a:lnTo>
                  <a:lnTo>
                    <a:pt x="152400" y="228600"/>
                  </a:lnTo>
                  <a:lnTo>
                    <a:pt x="104231" y="220830"/>
                  </a:lnTo>
                  <a:lnTo>
                    <a:pt x="62396" y="199194"/>
                  </a:lnTo>
                  <a:lnTo>
                    <a:pt x="29405" y="166203"/>
                  </a:lnTo>
                  <a:lnTo>
                    <a:pt x="7769" y="124368"/>
                  </a:lnTo>
                  <a:lnTo>
                    <a:pt x="0" y="76200"/>
                  </a:lnTo>
                </a:path>
                <a:path w="304800" h="1752600">
                  <a:moveTo>
                    <a:pt x="304800" y="76200"/>
                  </a:moveTo>
                  <a:lnTo>
                    <a:pt x="304800" y="17526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826671" y="1866392"/>
            <a:ext cx="5643880" cy="1830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3650"/>
              </a:lnSpc>
              <a:spcBef>
                <a:spcPts val="95"/>
              </a:spcBef>
            </a:pP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Overlapping</a:t>
            </a:r>
            <a:r>
              <a:rPr sz="3200" b="1" i="1" spc="-1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subproblems</a:t>
            </a:r>
            <a:endParaRPr sz="3200">
              <a:latin typeface="Times New Roman"/>
              <a:cs typeface="Times New Roman"/>
            </a:endParaRPr>
          </a:p>
          <a:p>
            <a:pPr marL="12065" marR="5080" indent="-635" algn="ctr">
              <a:lnSpc>
                <a:spcPts val="3460"/>
              </a:lnSpc>
              <a:spcBef>
                <a:spcPts val="240"/>
              </a:spcBef>
            </a:pPr>
            <a:r>
              <a:rPr sz="3200" i="1" spc="-5" dirty="0">
                <a:latin typeface="Times New Roman"/>
                <a:cs typeface="Times New Roman"/>
              </a:rPr>
              <a:t>A </a:t>
            </a:r>
            <a:r>
              <a:rPr sz="3200" i="1" spc="-20" dirty="0">
                <a:latin typeface="Times New Roman"/>
                <a:cs typeface="Times New Roman"/>
              </a:rPr>
              <a:t>recursive </a:t>
            </a:r>
            <a:r>
              <a:rPr sz="3200" i="1" spc="-5" dirty="0">
                <a:latin typeface="Times New Roman"/>
                <a:cs typeface="Times New Roman"/>
              </a:rPr>
              <a:t>solution contains a  “small” number of distinct  </a:t>
            </a:r>
            <a:r>
              <a:rPr sz="3200" i="1" spc="-15" dirty="0">
                <a:latin typeface="Times New Roman"/>
                <a:cs typeface="Times New Roman"/>
              </a:rPr>
              <a:t>subproblems </a:t>
            </a:r>
            <a:r>
              <a:rPr sz="3200" i="1" spc="-20" dirty="0">
                <a:latin typeface="Times New Roman"/>
                <a:cs typeface="Times New Roman"/>
              </a:rPr>
              <a:t>repeated </a:t>
            </a:r>
            <a:r>
              <a:rPr sz="3200" i="1" spc="-5" dirty="0">
                <a:latin typeface="Times New Roman"/>
                <a:cs typeface="Times New Roman"/>
              </a:rPr>
              <a:t>many</a:t>
            </a:r>
            <a:r>
              <a:rPr sz="3200" i="1" spc="25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latin typeface="Times New Roman"/>
                <a:cs typeface="Times New Roman"/>
              </a:rPr>
              <a:t>times.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4540" y="6523256"/>
            <a:ext cx="1354455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spc="-5" dirty="0">
                <a:latin typeface="Times New Roman"/>
                <a:cs typeface="Times New Roman"/>
              </a:rPr>
              <a:t>November 7,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2005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843653" y="6523256"/>
            <a:ext cx="560070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spc="-5" dirty="0">
                <a:latin typeface="Times New Roman"/>
                <a:cs typeface="Times New Roman"/>
              </a:rPr>
              <a:t>L15.23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46B8EC2-79DC-4D91-A125-9987AE897EFA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665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6539" y="21589"/>
            <a:ext cx="5676900" cy="1231900"/>
          </a:xfrm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lstStyle/>
          <a:p>
            <a:pPr marL="12700" marR="5080">
              <a:lnSpc>
                <a:spcPct val="80000"/>
              </a:lnSpc>
              <a:spcBef>
                <a:spcPts val="1150"/>
              </a:spcBef>
            </a:pPr>
            <a:r>
              <a:rPr spc="-10" dirty="0"/>
              <a:t>D</a:t>
            </a:r>
            <a:r>
              <a:rPr spc="-5" dirty="0"/>
              <a:t>ynami</a:t>
            </a:r>
            <a:r>
              <a:rPr spc="-15" dirty="0"/>
              <a:t>c</a:t>
            </a:r>
            <a:r>
              <a:rPr spc="-5" dirty="0"/>
              <a:t>-p</a:t>
            </a:r>
            <a:r>
              <a:rPr spc="-10" dirty="0"/>
              <a:t>r</a:t>
            </a:r>
            <a:r>
              <a:rPr spc="-5" dirty="0"/>
              <a:t>og</a:t>
            </a:r>
            <a:r>
              <a:rPr spc="-10" dirty="0"/>
              <a:t>r</a:t>
            </a:r>
            <a:r>
              <a:rPr spc="-5" dirty="0"/>
              <a:t>amming  hallmark</a:t>
            </a:r>
            <a:r>
              <a:rPr spc="-10" dirty="0"/>
              <a:t> </a:t>
            </a:r>
            <a:r>
              <a:rPr spc="-5" dirty="0"/>
              <a:t>#2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366837" y="1595437"/>
            <a:ext cx="6410325" cy="2447925"/>
            <a:chOff x="1366837" y="1595437"/>
            <a:chExt cx="6410325" cy="2447925"/>
          </a:xfrm>
        </p:grpSpPr>
        <p:sp>
          <p:nvSpPr>
            <p:cNvPr id="4" name="object 4"/>
            <p:cNvSpPr/>
            <p:nvPr/>
          </p:nvSpPr>
          <p:spPr>
            <a:xfrm>
              <a:off x="1371600" y="1752600"/>
              <a:ext cx="6400800" cy="2286000"/>
            </a:xfrm>
            <a:custGeom>
              <a:avLst/>
              <a:gdLst/>
              <a:ahLst/>
              <a:cxnLst/>
              <a:rect l="l" t="t" r="r" b="b"/>
              <a:pathLst>
                <a:path w="6400800" h="2286000">
                  <a:moveTo>
                    <a:pt x="6400800" y="0"/>
                  </a:moveTo>
                  <a:lnTo>
                    <a:pt x="6393030" y="48168"/>
                  </a:lnTo>
                  <a:lnTo>
                    <a:pt x="6371394" y="90003"/>
                  </a:lnTo>
                  <a:lnTo>
                    <a:pt x="6338403" y="122994"/>
                  </a:lnTo>
                  <a:lnTo>
                    <a:pt x="6296568" y="144630"/>
                  </a:lnTo>
                  <a:lnTo>
                    <a:pt x="6248400" y="152400"/>
                  </a:lnTo>
                  <a:lnTo>
                    <a:pt x="152400" y="152400"/>
                  </a:lnTo>
                  <a:lnTo>
                    <a:pt x="104231" y="160169"/>
                  </a:lnTo>
                  <a:lnTo>
                    <a:pt x="62396" y="181805"/>
                  </a:lnTo>
                  <a:lnTo>
                    <a:pt x="29405" y="214796"/>
                  </a:lnTo>
                  <a:lnTo>
                    <a:pt x="7769" y="256631"/>
                  </a:lnTo>
                  <a:lnTo>
                    <a:pt x="0" y="304800"/>
                  </a:lnTo>
                  <a:lnTo>
                    <a:pt x="0" y="2133600"/>
                  </a:lnTo>
                  <a:lnTo>
                    <a:pt x="7769" y="2181768"/>
                  </a:lnTo>
                  <a:lnTo>
                    <a:pt x="29405" y="2223603"/>
                  </a:lnTo>
                  <a:lnTo>
                    <a:pt x="62396" y="2256594"/>
                  </a:lnTo>
                  <a:lnTo>
                    <a:pt x="104231" y="2278230"/>
                  </a:lnTo>
                  <a:lnTo>
                    <a:pt x="152400" y="2286000"/>
                  </a:lnTo>
                  <a:lnTo>
                    <a:pt x="200568" y="2278230"/>
                  </a:lnTo>
                  <a:lnTo>
                    <a:pt x="242403" y="2256594"/>
                  </a:lnTo>
                  <a:lnTo>
                    <a:pt x="275394" y="2223603"/>
                  </a:lnTo>
                  <a:lnTo>
                    <a:pt x="297030" y="2181768"/>
                  </a:lnTo>
                  <a:lnTo>
                    <a:pt x="304800" y="2133600"/>
                  </a:lnTo>
                  <a:lnTo>
                    <a:pt x="304800" y="1981200"/>
                  </a:lnTo>
                  <a:lnTo>
                    <a:pt x="6248400" y="1981200"/>
                  </a:lnTo>
                  <a:lnTo>
                    <a:pt x="6296568" y="1973430"/>
                  </a:lnTo>
                  <a:lnTo>
                    <a:pt x="6338403" y="1951794"/>
                  </a:lnTo>
                  <a:lnTo>
                    <a:pt x="6371394" y="1918803"/>
                  </a:lnTo>
                  <a:lnTo>
                    <a:pt x="6393030" y="1876968"/>
                  </a:lnTo>
                  <a:lnTo>
                    <a:pt x="6400800" y="1828800"/>
                  </a:lnTo>
                  <a:lnTo>
                    <a:pt x="6400800" y="457200"/>
                  </a:lnTo>
                  <a:lnTo>
                    <a:pt x="152400" y="457200"/>
                  </a:lnTo>
                  <a:lnTo>
                    <a:pt x="152400" y="304800"/>
                  </a:lnTo>
                  <a:lnTo>
                    <a:pt x="158387" y="275137"/>
                  </a:lnTo>
                  <a:lnTo>
                    <a:pt x="174717" y="250917"/>
                  </a:lnTo>
                  <a:lnTo>
                    <a:pt x="198937" y="234587"/>
                  </a:lnTo>
                  <a:lnTo>
                    <a:pt x="228600" y="228600"/>
                  </a:lnTo>
                  <a:lnTo>
                    <a:pt x="6400800" y="228600"/>
                  </a:lnTo>
                  <a:lnTo>
                    <a:pt x="6400800" y="0"/>
                  </a:lnTo>
                  <a:close/>
                </a:path>
                <a:path w="6400800" h="2286000">
                  <a:moveTo>
                    <a:pt x="6400800" y="228600"/>
                  </a:moveTo>
                  <a:lnTo>
                    <a:pt x="228600" y="228600"/>
                  </a:lnTo>
                  <a:lnTo>
                    <a:pt x="258262" y="234587"/>
                  </a:lnTo>
                  <a:lnTo>
                    <a:pt x="282482" y="250917"/>
                  </a:lnTo>
                  <a:lnTo>
                    <a:pt x="298812" y="275137"/>
                  </a:lnTo>
                  <a:lnTo>
                    <a:pt x="304800" y="304800"/>
                  </a:lnTo>
                  <a:lnTo>
                    <a:pt x="297030" y="352968"/>
                  </a:lnTo>
                  <a:lnTo>
                    <a:pt x="275394" y="394803"/>
                  </a:lnTo>
                  <a:lnTo>
                    <a:pt x="242403" y="427794"/>
                  </a:lnTo>
                  <a:lnTo>
                    <a:pt x="200568" y="449430"/>
                  </a:lnTo>
                  <a:lnTo>
                    <a:pt x="152400" y="457200"/>
                  </a:lnTo>
                  <a:lnTo>
                    <a:pt x="6400800" y="457200"/>
                  </a:lnTo>
                  <a:lnTo>
                    <a:pt x="6400800" y="228600"/>
                  </a:lnTo>
                  <a:close/>
                </a:path>
                <a:path w="6400800" h="2286000">
                  <a:moveTo>
                    <a:pt x="6096000" y="0"/>
                  </a:moveTo>
                  <a:lnTo>
                    <a:pt x="6096000" y="152400"/>
                  </a:lnTo>
                  <a:lnTo>
                    <a:pt x="6248400" y="152400"/>
                  </a:lnTo>
                  <a:lnTo>
                    <a:pt x="6248400" y="76200"/>
                  </a:lnTo>
                  <a:lnTo>
                    <a:pt x="6172200" y="76200"/>
                  </a:lnTo>
                  <a:lnTo>
                    <a:pt x="6142537" y="70212"/>
                  </a:lnTo>
                  <a:lnTo>
                    <a:pt x="6118317" y="53882"/>
                  </a:lnTo>
                  <a:lnTo>
                    <a:pt x="6101987" y="29662"/>
                  </a:lnTo>
                  <a:lnTo>
                    <a:pt x="6096000" y="0"/>
                  </a:lnTo>
                  <a:close/>
                </a:path>
                <a:path w="6400800" h="2286000">
                  <a:moveTo>
                    <a:pt x="6248400" y="0"/>
                  </a:moveTo>
                  <a:lnTo>
                    <a:pt x="6242412" y="29662"/>
                  </a:lnTo>
                  <a:lnTo>
                    <a:pt x="6226082" y="53882"/>
                  </a:lnTo>
                  <a:lnTo>
                    <a:pt x="6201862" y="70212"/>
                  </a:lnTo>
                  <a:lnTo>
                    <a:pt x="6172200" y="76200"/>
                  </a:lnTo>
                  <a:lnTo>
                    <a:pt x="6248400" y="76200"/>
                  </a:lnTo>
                  <a:lnTo>
                    <a:pt x="6248400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24000" y="1600200"/>
              <a:ext cx="6248400" cy="609600"/>
            </a:xfrm>
            <a:custGeom>
              <a:avLst/>
              <a:gdLst/>
              <a:ahLst/>
              <a:cxnLst/>
              <a:rect l="l" t="t" r="r" b="b"/>
              <a:pathLst>
                <a:path w="6248400" h="609600">
                  <a:moveTo>
                    <a:pt x="76200" y="381000"/>
                  </a:moveTo>
                  <a:lnTo>
                    <a:pt x="46537" y="386987"/>
                  </a:lnTo>
                  <a:lnTo>
                    <a:pt x="22317" y="403317"/>
                  </a:lnTo>
                  <a:lnTo>
                    <a:pt x="5987" y="427537"/>
                  </a:lnTo>
                  <a:lnTo>
                    <a:pt x="0" y="457200"/>
                  </a:lnTo>
                  <a:lnTo>
                    <a:pt x="0" y="609600"/>
                  </a:lnTo>
                  <a:lnTo>
                    <a:pt x="48168" y="601830"/>
                  </a:lnTo>
                  <a:lnTo>
                    <a:pt x="90003" y="580194"/>
                  </a:lnTo>
                  <a:lnTo>
                    <a:pt x="122994" y="547203"/>
                  </a:lnTo>
                  <a:lnTo>
                    <a:pt x="144630" y="505368"/>
                  </a:lnTo>
                  <a:lnTo>
                    <a:pt x="152400" y="457200"/>
                  </a:lnTo>
                  <a:lnTo>
                    <a:pt x="146412" y="427537"/>
                  </a:lnTo>
                  <a:lnTo>
                    <a:pt x="130082" y="403317"/>
                  </a:lnTo>
                  <a:lnTo>
                    <a:pt x="105862" y="386987"/>
                  </a:lnTo>
                  <a:lnTo>
                    <a:pt x="76200" y="381000"/>
                  </a:lnTo>
                  <a:close/>
                </a:path>
                <a:path w="6248400" h="609600">
                  <a:moveTo>
                    <a:pt x="6248400" y="152400"/>
                  </a:moveTo>
                  <a:lnTo>
                    <a:pt x="6096000" y="152400"/>
                  </a:lnTo>
                  <a:lnTo>
                    <a:pt x="6096000" y="304800"/>
                  </a:lnTo>
                  <a:lnTo>
                    <a:pt x="6144168" y="297030"/>
                  </a:lnTo>
                  <a:lnTo>
                    <a:pt x="6186003" y="275394"/>
                  </a:lnTo>
                  <a:lnTo>
                    <a:pt x="6218994" y="242403"/>
                  </a:lnTo>
                  <a:lnTo>
                    <a:pt x="6240630" y="200568"/>
                  </a:lnTo>
                  <a:lnTo>
                    <a:pt x="6248400" y="152400"/>
                  </a:lnTo>
                  <a:close/>
                </a:path>
                <a:path w="6248400" h="609600">
                  <a:moveTo>
                    <a:pt x="6096000" y="0"/>
                  </a:moveTo>
                  <a:lnTo>
                    <a:pt x="6047831" y="7769"/>
                  </a:lnTo>
                  <a:lnTo>
                    <a:pt x="6005996" y="29405"/>
                  </a:lnTo>
                  <a:lnTo>
                    <a:pt x="5973005" y="62396"/>
                  </a:lnTo>
                  <a:lnTo>
                    <a:pt x="5951369" y="104231"/>
                  </a:lnTo>
                  <a:lnTo>
                    <a:pt x="5943600" y="152400"/>
                  </a:lnTo>
                  <a:lnTo>
                    <a:pt x="5949587" y="182062"/>
                  </a:lnTo>
                  <a:lnTo>
                    <a:pt x="5965917" y="206282"/>
                  </a:lnTo>
                  <a:lnTo>
                    <a:pt x="5990137" y="222612"/>
                  </a:lnTo>
                  <a:lnTo>
                    <a:pt x="6019800" y="228600"/>
                  </a:lnTo>
                  <a:lnTo>
                    <a:pt x="6049462" y="222612"/>
                  </a:lnTo>
                  <a:lnTo>
                    <a:pt x="6073682" y="206282"/>
                  </a:lnTo>
                  <a:lnTo>
                    <a:pt x="6090012" y="182062"/>
                  </a:lnTo>
                  <a:lnTo>
                    <a:pt x="6096000" y="152400"/>
                  </a:lnTo>
                  <a:lnTo>
                    <a:pt x="6248400" y="152400"/>
                  </a:lnTo>
                  <a:lnTo>
                    <a:pt x="6240630" y="104231"/>
                  </a:lnTo>
                  <a:lnTo>
                    <a:pt x="6218994" y="62396"/>
                  </a:lnTo>
                  <a:lnTo>
                    <a:pt x="6186003" y="29405"/>
                  </a:lnTo>
                  <a:lnTo>
                    <a:pt x="6144168" y="7769"/>
                  </a:lnTo>
                  <a:lnTo>
                    <a:pt x="6096000" y="0"/>
                  </a:lnTo>
                  <a:close/>
                </a:path>
              </a:pathLst>
            </a:custGeom>
            <a:solidFill>
              <a:srgbClr val="A4A4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71600" y="1600200"/>
              <a:ext cx="6400800" cy="2438400"/>
            </a:xfrm>
            <a:custGeom>
              <a:avLst/>
              <a:gdLst/>
              <a:ahLst/>
              <a:cxnLst/>
              <a:rect l="l" t="t" r="r" b="b"/>
              <a:pathLst>
                <a:path w="6400800" h="2438400">
                  <a:moveTo>
                    <a:pt x="0" y="457200"/>
                  </a:moveTo>
                  <a:lnTo>
                    <a:pt x="7769" y="409031"/>
                  </a:lnTo>
                  <a:lnTo>
                    <a:pt x="29405" y="367196"/>
                  </a:lnTo>
                  <a:lnTo>
                    <a:pt x="62396" y="334205"/>
                  </a:lnTo>
                  <a:lnTo>
                    <a:pt x="104231" y="312569"/>
                  </a:lnTo>
                  <a:lnTo>
                    <a:pt x="152400" y="304800"/>
                  </a:lnTo>
                  <a:lnTo>
                    <a:pt x="6096000" y="304800"/>
                  </a:lnTo>
                  <a:lnTo>
                    <a:pt x="6096000" y="152400"/>
                  </a:lnTo>
                  <a:lnTo>
                    <a:pt x="6103769" y="104231"/>
                  </a:lnTo>
                  <a:lnTo>
                    <a:pt x="6125405" y="62396"/>
                  </a:lnTo>
                  <a:lnTo>
                    <a:pt x="6158396" y="29405"/>
                  </a:lnTo>
                  <a:lnTo>
                    <a:pt x="6200231" y="7769"/>
                  </a:lnTo>
                  <a:lnTo>
                    <a:pt x="6248400" y="0"/>
                  </a:lnTo>
                  <a:lnTo>
                    <a:pt x="6296568" y="7769"/>
                  </a:lnTo>
                  <a:lnTo>
                    <a:pt x="6338403" y="29405"/>
                  </a:lnTo>
                  <a:lnTo>
                    <a:pt x="6371394" y="62396"/>
                  </a:lnTo>
                  <a:lnTo>
                    <a:pt x="6393030" y="104231"/>
                  </a:lnTo>
                  <a:lnTo>
                    <a:pt x="6400800" y="152400"/>
                  </a:lnTo>
                  <a:lnTo>
                    <a:pt x="6400800" y="1981200"/>
                  </a:lnTo>
                  <a:lnTo>
                    <a:pt x="6393030" y="2029368"/>
                  </a:lnTo>
                  <a:lnTo>
                    <a:pt x="6371394" y="2071203"/>
                  </a:lnTo>
                  <a:lnTo>
                    <a:pt x="6338403" y="2104194"/>
                  </a:lnTo>
                  <a:lnTo>
                    <a:pt x="6296568" y="2125830"/>
                  </a:lnTo>
                  <a:lnTo>
                    <a:pt x="6248400" y="2133600"/>
                  </a:lnTo>
                  <a:lnTo>
                    <a:pt x="304800" y="2133600"/>
                  </a:lnTo>
                  <a:lnTo>
                    <a:pt x="304800" y="2286000"/>
                  </a:lnTo>
                  <a:lnTo>
                    <a:pt x="297030" y="2334168"/>
                  </a:lnTo>
                  <a:lnTo>
                    <a:pt x="275394" y="2376003"/>
                  </a:lnTo>
                  <a:lnTo>
                    <a:pt x="242403" y="2408994"/>
                  </a:lnTo>
                  <a:lnTo>
                    <a:pt x="200568" y="2430630"/>
                  </a:lnTo>
                  <a:lnTo>
                    <a:pt x="152400" y="2438400"/>
                  </a:lnTo>
                  <a:lnTo>
                    <a:pt x="104231" y="2430630"/>
                  </a:lnTo>
                  <a:lnTo>
                    <a:pt x="62396" y="2408994"/>
                  </a:lnTo>
                  <a:lnTo>
                    <a:pt x="29405" y="2376003"/>
                  </a:lnTo>
                  <a:lnTo>
                    <a:pt x="7769" y="2334168"/>
                  </a:lnTo>
                  <a:lnTo>
                    <a:pt x="0" y="2286000"/>
                  </a:lnTo>
                  <a:lnTo>
                    <a:pt x="0" y="457200"/>
                  </a:lnTo>
                  <a:close/>
                </a:path>
                <a:path w="6400800" h="2438400">
                  <a:moveTo>
                    <a:pt x="6096000" y="304800"/>
                  </a:moveTo>
                  <a:lnTo>
                    <a:pt x="6248400" y="304800"/>
                  </a:lnTo>
                  <a:lnTo>
                    <a:pt x="6296568" y="297030"/>
                  </a:lnTo>
                  <a:lnTo>
                    <a:pt x="6338403" y="275394"/>
                  </a:lnTo>
                  <a:lnTo>
                    <a:pt x="6371394" y="242403"/>
                  </a:lnTo>
                  <a:lnTo>
                    <a:pt x="6393030" y="200568"/>
                  </a:lnTo>
                  <a:lnTo>
                    <a:pt x="6400800" y="1524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462837" y="1747837"/>
              <a:ext cx="161925" cy="1619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71600" y="1981200"/>
              <a:ext cx="304800" cy="1752600"/>
            </a:xfrm>
            <a:custGeom>
              <a:avLst/>
              <a:gdLst/>
              <a:ahLst/>
              <a:cxnLst/>
              <a:rect l="l" t="t" r="r" b="b"/>
              <a:pathLst>
                <a:path w="304800" h="1752600">
                  <a:moveTo>
                    <a:pt x="152400" y="228600"/>
                  </a:moveTo>
                  <a:lnTo>
                    <a:pt x="152400" y="76200"/>
                  </a:lnTo>
                  <a:lnTo>
                    <a:pt x="174717" y="22317"/>
                  </a:lnTo>
                  <a:lnTo>
                    <a:pt x="228600" y="0"/>
                  </a:lnTo>
                  <a:lnTo>
                    <a:pt x="258262" y="5987"/>
                  </a:lnTo>
                  <a:lnTo>
                    <a:pt x="282482" y="22317"/>
                  </a:lnTo>
                  <a:lnTo>
                    <a:pt x="298812" y="46537"/>
                  </a:lnTo>
                  <a:lnTo>
                    <a:pt x="304800" y="76200"/>
                  </a:lnTo>
                  <a:lnTo>
                    <a:pt x="297030" y="124368"/>
                  </a:lnTo>
                  <a:lnTo>
                    <a:pt x="275394" y="166203"/>
                  </a:lnTo>
                  <a:lnTo>
                    <a:pt x="242403" y="199194"/>
                  </a:lnTo>
                  <a:lnTo>
                    <a:pt x="200568" y="220830"/>
                  </a:lnTo>
                  <a:lnTo>
                    <a:pt x="152400" y="228600"/>
                  </a:lnTo>
                  <a:lnTo>
                    <a:pt x="104231" y="220830"/>
                  </a:lnTo>
                  <a:lnTo>
                    <a:pt x="62396" y="199194"/>
                  </a:lnTo>
                  <a:lnTo>
                    <a:pt x="29405" y="166203"/>
                  </a:lnTo>
                  <a:lnTo>
                    <a:pt x="7769" y="124368"/>
                  </a:lnTo>
                  <a:lnTo>
                    <a:pt x="0" y="76200"/>
                  </a:lnTo>
                </a:path>
                <a:path w="304800" h="1752600">
                  <a:moveTo>
                    <a:pt x="304800" y="76200"/>
                  </a:moveTo>
                  <a:lnTo>
                    <a:pt x="304800" y="17526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935993" y="1866392"/>
            <a:ext cx="7340600" cy="36283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4455" algn="ctr">
              <a:lnSpc>
                <a:spcPts val="3650"/>
              </a:lnSpc>
              <a:spcBef>
                <a:spcPts val="95"/>
              </a:spcBef>
            </a:pP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Overlapping subproblems</a:t>
            </a:r>
            <a:endParaRPr sz="3200">
              <a:latin typeface="Times New Roman"/>
              <a:cs typeface="Times New Roman"/>
            </a:endParaRPr>
          </a:p>
          <a:p>
            <a:pPr marL="902969" marR="810895" indent="-635" algn="ctr">
              <a:lnSpc>
                <a:spcPts val="3460"/>
              </a:lnSpc>
              <a:spcBef>
                <a:spcPts val="240"/>
              </a:spcBef>
            </a:pPr>
            <a:r>
              <a:rPr sz="3200" i="1" spc="-5" dirty="0">
                <a:latin typeface="Times New Roman"/>
                <a:cs typeface="Times New Roman"/>
              </a:rPr>
              <a:t>A </a:t>
            </a:r>
            <a:r>
              <a:rPr sz="3200" i="1" spc="-20" dirty="0">
                <a:latin typeface="Times New Roman"/>
                <a:cs typeface="Times New Roman"/>
              </a:rPr>
              <a:t>recursive </a:t>
            </a:r>
            <a:r>
              <a:rPr sz="3200" i="1" spc="-5" dirty="0">
                <a:latin typeface="Times New Roman"/>
                <a:cs typeface="Times New Roman"/>
              </a:rPr>
              <a:t>solution contains a  “small” number of distinct  </a:t>
            </a:r>
            <a:r>
              <a:rPr sz="3200" i="1" spc="-15" dirty="0">
                <a:latin typeface="Times New Roman"/>
                <a:cs typeface="Times New Roman"/>
              </a:rPr>
              <a:t>subproblems </a:t>
            </a:r>
            <a:r>
              <a:rPr sz="3200" i="1" spc="-20" dirty="0">
                <a:latin typeface="Times New Roman"/>
                <a:cs typeface="Times New Roman"/>
              </a:rPr>
              <a:t>repeated </a:t>
            </a:r>
            <a:r>
              <a:rPr sz="3200" i="1" spc="-5" dirty="0">
                <a:latin typeface="Times New Roman"/>
                <a:cs typeface="Times New Roman"/>
              </a:rPr>
              <a:t>many</a:t>
            </a:r>
            <a:r>
              <a:rPr sz="3200" i="1" spc="25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latin typeface="Times New Roman"/>
                <a:cs typeface="Times New Roman"/>
              </a:rPr>
              <a:t>times.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750">
              <a:latin typeface="Times New Roman"/>
              <a:cs typeface="Times New Roman"/>
            </a:endParaRPr>
          </a:p>
          <a:p>
            <a:pPr marL="12700" marR="5080">
              <a:lnSpc>
                <a:spcPts val="3460"/>
              </a:lnSpc>
              <a:spcBef>
                <a:spcPts val="5"/>
              </a:spcBef>
            </a:pPr>
            <a:r>
              <a:rPr sz="3200" spc="-5" dirty="0">
                <a:latin typeface="Times New Roman"/>
                <a:cs typeface="Times New Roman"/>
              </a:rPr>
              <a:t>The number of distinct LCS subproblems for  two strings of lengths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m </a:t>
            </a:r>
            <a:r>
              <a:rPr sz="3200" spc="-5" dirty="0">
                <a:latin typeface="Times New Roman"/>
                <a:cs typeface="Times New Roman"/>
              </a:rPr>
              <a:t>and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n </a:t>
            </a:r>
            <a:r>
              <a:rPr sz="3200" spc="-5" dirty="0">
                <a:latin typeface="Times New Roman"/>
                <a:cs typeface="Times New Roman"/>
              </a:rPr>
              <a:t>is only</a:t>
            </a:r>
            <a:r>
              <a:rPr sz="3200" spc="15" dirty="0">
                <a:latin typeface="Times New Roman"/>
                <a:cs typeface="Times New Roman"/>
              </a:rPr>
              <a:t> </a:t>
            </a:r>
            <a:r>
              <a:rPr sz="3200" i="1" spc="40" dirty="0">
                <a:solidFill>
                  <a:srgbClr val="008A87"/>
                </a:solidFill>
                <a:latin typeface="Times New Roman"/>
                <a:cs typeface="Times New Roman"/>
              </a:rPr>
              <a:t>mn</a:t>
            </a:r>
            <a:r>
              <a:rPr sz="3200" spc="40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4540" y="6523256"/>
            <a:ext cx="1354455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spc="-5" dirty="0">
                <a:latin typeface="Times New Roman"/>
                <a:cs typeface="Times New Roman"/>
              </a:rPr>
              <a:t>November 7,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2005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843653" y="6523256"/>
            <a:ext cx="560070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spc="-5" dirty="0">
                <a:latin typeface="Times New Roman"/>
                <a:cs typeface="Times New Roman"/>
              </a:rPr>
              <a:t>L15.24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46B8EC2-79DC-4D91-A125-9987AE897EFA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756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417638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sz="4400" dirty="0"/>
              <a:t>Longest-Common-Subsequence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873752"/>
          </a:xfrm>
        </p:spPr>
        <p:txBody>
          <a:bodyPr>
            <a:normAutofit/>
          </a:bodyPr>
          <a:lstStyle/>
          <a:p>
            <a:r>
              <a:rPr lang="en-US" dirty="0" smtClean="0"/>
              <a:t>Another way </a:t>
            </a:r>
            <a:r>
              <a:rPr lang="en-US" dirty="0"/>
              <a:t>to measure the similarity of strands S1 and S2 is by finding a third strand </a:t>
            </a:r>
            <a:r>
              <a:rPr lang="en-US" dirty="0" smtClean="0"/>
              <a:t>S3 in </a:t>
            </a:r>
            <a:r>
              <a:rPr lang="en-US" dirty="0"/>
              <a:t>which the bases in S3 appear in each of S1 and S2; </a:t>
            </a:r>
            <a:endParaRPr lang="en-US" dirty="0" smtClean="0"/>
          </a:p>
          <a:p>
            <a:r>
              <a:rPr lang="en-US" dirty="0"/>
              <a:t>T</a:t>
            </a:r>
            <a:r>
              <a:rPr lang="en-US" dirty="0" smtClean="0"/>
              <a:t>hese </a:t>
            </a:r>
            <a:r>
              <a:rPr lang="en-US" dirty="0"/>
              <a:t>bases must </a:t>
            </a:r>
            <a:r>
              <a:rPr lang="en-US" dirty="0" smtClean="0"/>
              <a:t>appear in </a:t>
            </a:r>
            <a:r>
              <a:rPr lang="en-US" dirty="0"/>
              <a:t>the </a:t>
            </a:r>
            <a:r>
              <a:rPr lang="en-US" b="1" dirty="0">
                <a:solidFill>
                  <a:srgbClr val="00B0F0"/>
                </a:solidFill>
              </a:rPr>
              <a:t>same order, but not necessarily consecutively. </a:t>
            </a:r>
            <a:endParaRPr lang="en-US" b="1" dirty="0" smtClean="0">
              <a:solidFill>
                <a:srgbClr val="00B0F0"/>
              </a:solidFill>
            </a:endParaRPr>
          </a:p>
          <a:p>
            <a:r>
              <a:rPr lang="en-US" b="1" dirty="0" smtClean="0">
                <a:solidFill>
                  <a:schemeClr val="accent1"/>
                </a:solidFill>
              </a:rPr>
              <a:t>The </a:t>
            </a:r>
            <a:r>
              <a:rPr lang="en-US" b="1" dirty="0">
                <a:solidFill>
                  <a:schemeClr val="accent1"/>
                </a:solidFill>
              </a:rPr>
              <a:t>longer the strand S3 </a:t>
            </a:r>
            <a:r>
              <a:rPr lang="en-US" b="1" dirty="0" smtClean="0">
                <a:solidFill>
                  <a:schemeClr val="accent1"/>
                </a:solidFill>
              </a:rPr>
              <a:t>we can </a:t>
            </a:r>
            <a:r>
              <a:rPr lang="en-US" b="1" dirty="0">
                <a:solidFill>
                  <a:schemeClr val="accent1"/>
                </a:solidFill>
              </a:rPr>
              <a:t>find, the more similar S1 and S2 are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our example, the longest strand S3 </a:t>
            </a:r>
            <a:r>
              <a:rPr lang="en-US" dirty="0" smtClean="0"/>
              <a:t>is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GTCGTCGGAAGCCGGCCGAA.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Longest-Common-Subsequence Problem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46B8EC2-79DC-4D91-A125-9987AE897EF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454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6539" y="289813"/>
            <a:ext cx="565975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b="1" spc="-5" dirty="0">
                <a:latin typeface="Times New Roman"/>
                <a:cs typeface="Times New Roman"/>
              </a:rPr>
              <a:t>Memoization</a:t>
            </a:r>
            <a:r>
              <a:rPr sz="4400" b="1" spc="-50" dirty="0">
                <a:latin typeface="Times New Roman"/>
                <a:cs typeface="Times New Roman"/>
              </a:rPr>
              <a:t> </a:t>
            </a:r>
            <a:r>
              <a:rPr sz="4400" b="1" spc="-5" dirty="0">
                <a:latin typeface="Times New Roman"/>
                <a:cs typeface="Times New Roman"/>
              </a:rPr>
              <a:t>algorithm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4540" y="6523256"/>
            <a:ext cx="1354455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spc="-5" dirty="0">
                <a:latin typeface="Times New Roman"/>
                <a:cs typeface="Times New Roman"/>
              </a:rPr>
              <a:t>November 7,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2005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43653" y="6523256"/>
            <a:ext cx="560070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spc="-5" dirty="0">
                <a:latin typeface="Times New Roman"/>
                <a:cs typeface="Times New Roman"/>
              </a:rPr>
              <a:t>L15.25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1665" y="1149476"/>
            <a:ext cx="7884159" cy="1342390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12700" marR="5080">
              <a:lnSpc>
                <a:spcPts val="3270"/>
              </a:lnSpc>
              <a:spcBef>
                <a:spcPts val="680"/>
              </a:spcBef>
              <a:tabLst>
                <a:tab pos="2540635" algn="l"/>
                <a:tab pos="5149850" algn="l"/>
              </a:tabLst>
            </a:pP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Memoization:	</a:t>
            </a:r>
            <a:r>
              <a:rPr sz="3200" spc="-5" dirty="0">
                <a:latin typeface="Times New Roman"/>
                <a:cs typeface="Times New Roman"/>
              </a:rPr>
              <a:t>After computing a solution to a  subproblem, store it in</a:t>
            </a:r>
            <a:r>
              <a:rPr sz="3200" spc="4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table.	Subsequent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calls  check the table to avoid redoing</a:t>
            </a:r>
            <a:r>
              <a:rPr sz="3200" spc="2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work.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B8EC2-79DC-4D91-A125-9987AE897EFA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936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6539" y="289813"/>
            <a:ext cx="565975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Memoization</a:t>
            </a:r>
            <a:r>
              <a:rPr spc="-50" dirty="0"/>
              <a:t> </a:t>
            </a:r>
            <a:r>
              <a:rPr spc="-5" dirty="0"/>
              <a:t>algorithm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92625" y="3892448"/>
            <a:ext cx="5332730" cy="1325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165" algn="r">
              <a:lnSpc>
                <a:spcPts val="2910"/>
              </a:lnSpc>
              <a:spcBef>
                <a:spcPts val="100"/>
              </a:spcBef>
            </a:pPr>
            <a:r>
              <a:rPr sz="2800" b="1" spc="-5" dirty="0">
                <a:latin typeface="Times New Roman"/>
                <a:cs typeface="Times New Roman"/>
              </a:rPr>
              <a:t>then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,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j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]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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LCS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,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y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,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–1,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j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–1) +</a:t>
            </a:r>
            <a:r>
              <a:rPr sz="2800" spc="-7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  <a:p>
            <a:pPr marR="135890" algn="r">
              <a:lnSpc>
                <a:spcPts val="3435"/>
              </a:lnSpc>
            </a:pPr>
            <a:r>
              <a:rPr sz="2800" b="1" spc="-5" dirty="0">
                <a:latin typeface="Times New Roman"/>
                <a:cs typeface="Times New Roman"/>
              </a:rPr>
              <a:t>else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,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j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]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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15" dirty="0">
                <a:solidFill>
                  <a:srgbClr val="008A87"/>
                </a:solidFill>
                <a:latin typeface="Times New Roman"/>
                <a:cs typeface="Times New Roman"/>
              </a:rPr>
              <a:t>max</a:t>
            </a:r>
            <a:r>
              <a:rPr sz="3600" spc="15" dirty="0">
                <a:solidFill>
                  <a:srgbClr val="008A87"/>
                </a:solidFill>
                <a:latin typeface="Times New Roman"/>
                <a:cs typeface="Times New Roman"/>
              </a:rPr>
              <a:t>{</a:t>
            </a:r>
            <a:r>
              <a:rPr sz="2800" spc="15" dirty="0">
                <a:latin typeface="Times New Roman"/>
                <a:cs typeface="Times New Roman"/>
              </a:rPr>
              <a:t>LCS</a:t>
            </a:r>
            <a:r>
              <a:rPr sz="2800" spc="1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spc="15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2800" spc="15" dirty="0">
                <a:solidFill>
                  <a:srgbClr val="008A87"/>
                </a:solidFill>
                <a:latin typeface="Times New Roman"/>
                <a:cs typeface="Times New Roman"/>
              </a:rPr>
              <a:t>,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y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,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–1,</a:t>
            </a:r>
            <a:r>
              <a:rPr sz="2800" spc="-8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j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),</a:t>
            </a:r>
            <a:endParaRPr sz="2800">
              <a:latin typeface="Times New Roman"/>
              <a:cs typeface="Times New Roman"/>
            </a:endParaRPr>
          </a:p>
          <a:p>
            <a:pPr marR="5080" algn="r">
              <a:lnSpc>
                <a:spcPts val="3890"/>
              </a:lnSpc>
            </a:pPr>
            <a:r>
              <a:rPr sz="2800" spc="-5" dirty="0">
                <a:latin typeface="Times New Roman"/>
                <a:cs typeface="Times New Roman"/>
              </a:rPr>
              <a:t>LCS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,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y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,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2800" spc="-8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j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–1)</a:t>
            </a:r>
            <a:r>
              <a:rPr sz="3600" dirty="0">
                <a:solidFill>
                  <a:srgbClr val="008A87"/>
                </a:solidFill>
                <a:latin typeface="Times New Roman"/>
                <a:cs typeface="Times New Roman"/>
              </a:rPr>
              <a:t>}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315200" y="3505200"/>
            <a:ext cx="304800" cy="1828800"/>
          </a:xfrm>
          <a:custGeom>
            <a:avLst/>
            <a:gdLst/>
            <a:ahLst/>
            <a:cxnLst/>
            <a:rect l="l" t="t" r="r" b="b"/>
            <a:pathLst>
              <a:path w="304800" h="1828800">
                <a:moveTo>
                  <a:pt x="0" y="0"/>
                </a:moveTo>
                <a:lnTo>
                  <a:pt x="48168" y="7769"/>
                </a:lnTo>
                <a:lnTo>
                  <a:pt x="90003" y="29405"/>
                </a:lnTo>
                <a:lnTo>
                  <a:pt x="122994" y="62396"/>
                </a:lnTo>
                <a:lnTo>
                  <a:pt x="144630" y="104231"/>
                </a:lnTo>
                <a:lnTo>
                  <a:pt x="152400" y="152400"/>
                </a:lnTo>
                <a:lnTo>
                  <a:pt x="152400" y="762000"/>
                </a:lnTo>
                <a:lnTo>
                  <a:pt x="160169" y="810168"/>
                </a:lnTo>
                <a:lnTo>
                  <a:pt x="181805" y="852003"/>
                </a:lnTo>
                <a:lnTo>
                  <a:pt x="214796" y="884994"/>
                </a:lnTo>
                <a:lnTo>
                  <a:pt x="256631" y="906630"/>
                </a:lnTo>
                <a:lnTo>
                  <a:pt x="304800" y="914400"/>
                </a:lnTo>
                <a:lnTo>
                  <a:pt x="256631" y="922169"/>
                </a:lnTo>
                <a:lnTo>
                  <a:pt x="214796" y="943805"/>
                </a:lnTo>
                <a:lnTo>
                  <a:pt x="181805" y="976796"/>
                </a:lnTo>
                <a:lnTo>
                  <a:pt x="160169" y="1018631"/>
                </a:lnTo>
                <a:lnTo>
                  <a:pt x="152400" y="1066800"/>
                </a:lnTo>
                <a:lnTo>
                  <a:pt x="152400" y="1676400"/>
                </a:lnTo>
                <a:lnTo>
                  <a:pt x="144630" y="1724568"/>
                </a:lnTo>
                <a:lnTo>
                  <a:pt x="122994" y="1766403"/>
                </a:lnTo>
                <a:lnTo>
                  <a:pt x="90003" y="1799394"/>
                </a:lnTo>
                <a:lnTo>
                  <a:pt x="48168" y="1821030"/>
                </a:lnTo>
                <a:lnTo>
                  <a:pt x="0" y="1828800"/>
                </a:lnTo>
              </a:path>
            </a:pathLst>
          </a:custGeom>
          <a:ln w="19050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21665" y="1149476"/>
            <a:ext cx="7884159" cy="3078480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12700" marR="5080">
              <a:lnSpc>
                <a:spcPts val="3270"/>
              </a:lnSpc>
              <a:spcBef>
                <a:spcPts val="680"/>
              </a:spcBef>
              <a:tabLst>
                <a:tab pos="2540635" algn="l"/>
                <a:tab pos="5149850" algn="l"/>
              </a:tabLst>
            </a:pP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Memoization:	</a:t>
            </a:r>
            <a:r>
              <a:rPr sz="3200" spc="-5" dirty="0">
                <a:latin typeface="Times New Roman"/>
                <a:cs typeface="Times New Roman"/>
              </a:rPr>
              <a:t>After computing a solution to a  subproblem, store it in</a:t>
            </a:r>
            <a:r>
              <a:rPr sz="3200" spc="4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table.	Subsequent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calls  check the table to avoid redoing</a:t>
            </a:r>
            <a:r>
              <a:rPr sz="3200" spc="2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work.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25"/>
              </a:spcBef>
            </a:pPr>
            <a:r>
              <a:rPr sz="2800" spc="-5" dirty="0">
                <a:latin typeface="Times New Roman"/>
                <a:cs typeface="Times New Roman"/>
              </a:rPr>
              <a:t>LCS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,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y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,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2800" spc="-2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j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</a:pPr>
            <a:r>
              <a:rPr sz="2800" b="1" dirty="0">
                <a:latin typeface="Times New Roman"/>
                <a:cs typeface="Times New Roman"/>
              </a:rPr>
              <a:t>if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,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j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] =</a:t>
            </a:r>
            <a:r>
              <a:rPr sz="2800" spc="-3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8A87"/>
                </a:solidFill>
                <a:latin typeface="Times New Roman"/>
                <a:cs typeface="Times New Roman"/>
              </a:rPr>
              <a:t>NIL</a:t>
            </a:r>
            <a:endParaRPr sz="2400">
              <a:latin typeface="Times New Roman"/>
              <a:cs typeface="Times New Roman"/>
            </a:endParaRPr>
          </a:p>
          <a:p>
            <a:pPr marL="927100">
              <a:lnSpc>
                <a:spcPts val="2900"/>
              </a:lnSpc>
            </a:pPr>
            <a:r>
              <a:rPr sz="2800" b="1" spc="-5" dirty="0">
                <a:latin typeface="Times New Roman"/>
                <a:cs typeface="Times New Roman"/>
              </a:rPr>
              <a:t>then </a:t>
            </a:r>
            <a:r>
              <a:rPr sz="2800" b="1" dirty="0">
                <a:latin typeface="Times New Roman"/>
                <a:cs typeface="Times New Roman"/>
              </a:rPr>
              <a:t>if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]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2800" spc="-2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y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j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endParaRPr sz="2800">
              <a:latin typeface="Times New Roman"/>
              <a:cs typeface="Times New Roman"/>
            </a:endParaRPr>
          </a:p>
          <a:p>
            <a:pPr marL="7073900">
              <a:lnSpc>
                <a:spcPts val="2900"/>
              </a:lnSpc>
            </a:pPr>
            <a:r>
              <a:rPr sz="2800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same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4540" y="6523256"/>
            <a:ext cx="1354455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spc="-5" dirty="0">
                <a:latin typeface="Times New Roman"/>
                <a:cs typeface="Times New Roman"/>
              </a:rPr>
              <a:t>November 7,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2005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843653" y="6523256"/>
            <a:ext cx="560070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spc="-5" dirty="0">
                <a:latin typeface="Times New Roman"/>
                <a:cs typeface="Times New Roman"/>
              </a:rPr>
              <a:t>L15.26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82865" y="4159422"/>
            <a:ext cx="922019" cy="83693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 marR="5080">
              <a:lnSpc>
                <a:spcPts val="3020"/>
              </a:lnSpc>
              <a:spcBef>
                <a:spcPts val="484"/>
              </a:spcBef>
            </a:pPr>
            <a:r>
              <a:rPr sz="2800" i="1" dirty="0">
                <a:solidFill>
                  <a:srgbClr val="CC0000"/>
                </a:solidFill>
                <a:latin typeface="Times New Roman"/>
                <a:cs typeface="Times New Roman"/>
              </a:rPr>
              <a:t>as  b</a:t>
            </a:r>
            <a:r>
              <a:rPr sz="2800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e</a:t>
            </a:r>
            <a:r>
              <a:rPr sz="2800" i="1" dirty="0">
                <a:solidFill>
                  <a:srgbClr val="CC0000"/>
                </a:solidFill>
                <a:latin typeface="Times New Roman"/>
                <a:cs typeface="Times New Roman"/>
              </a:rPr>
              <a:t>fo</a:t>
            </a:r>
            <a:r>
              <a:rPr sz="2800" i="1" spc="-110" dirty="0">
                <a:solidFill>
                  <a:srgbClr val="CC0000"/>
                </a:solidFill>
                <a:latin typeface="Times New Roman"/>
                <a:cs typeface="Times New Roman"/>
              </a:rPr>
              <a:t>r</a:t>
            </a:r>
            <a:r>
              <a:rPr sz="2800" i="1" dirty="0">
                <a:solidFill>
                  <a:srgbClr val="CC0000"/>
                </a:solidFill>
                <a:latin typeface="Times New Roman"/>
                <a:cs typeface="Times New Roman"/>
              </a:rPr>
              <a:t>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46B8EC2-79DC-4D91-A125-9987AE897EFA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658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6539" y="289813"/>
            <a:ext cx="565975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Memoization</a:t>
            </a:r>
            <a:r>
              <a:rPr spc="-50" dirty="0"/>
              <a:t> </a:t>
            </a:r>
            <a:r>
              <a:rPr spc="-5" dirty="0"/>
              <a:t>algorithm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1917" y="5306381"/>
            <a:ext cx="7633334" cy="95186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 marR="5080" indent="-635">
              <a:lnSpc>
                <a:spcPts val="3450"/>
              </a:lnSpc>
              <a:spcBef>
                <a:spcPts val="535"/>
              </a:spcBef>
            </a:pPr>
            <a:r>
              <a:rPr sz="3200" spc="-35" dirty="0">
                <a:latin typeface="Times New Roman"/>
                <a:cs typeface="Times New Roman"/>
              </a:rPr>
              <a:t>Time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= </a:t>
            </a:r>
            <a:r>
              <a:rPr sz="3200" spc="20" dirty="0">
                <a:solidFill>
                  <a:srgbClr val="008A87"/>
                </a:solidFill>
                <a:latin typeface="Symbol"/>
                <a:cs typeface="Symbol"/>
              </a:rPr>
              <a:t></a:t>
            </a:r>
            <a:r>
              <a:rPr sz="3200" spc="2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20" dirty="0">
                <a:solidFill>
                  <a:srgbClr val="008A87"/>
                </a:solidFill>
                <a:latin typeface="Times New Roman"/>
                <a:cs typeface="Times New Roman"/>
              </a:rPr>
              <a:t>mn</a:t>
            </a:r>
            <a:r>
              <a:rPr sz="3200" spc="20" dirty="0">
                <a:solidFill>
                  <a:srgbClr val="008A87"/>
                </a:solidFill>
                <a:latin typeface="Times New Roman"/>
                <a:cs typeface="Times New Roman"/>
              </a:rPr>
              <a:t>)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= </a:t>
            </a:r>
            <a:r>
              <a:rPr sz="3200" spc="-5" dirty="0">
                <a:latin typeface="Times New Roman"/>
                <a:cs typeface="Times New Roman"/>
              </a:rPr>
              <a:t>constant work per table </a:t>
            </a:r>
            <a:r>
              <a:rPr sz="3200" spc="-40" dirty="0">
                <a:latin typeface="Times New Roman"/>
                <a:cs typeface="Times New Roman"/>
              </a:rPr>
              <a:t>entry.  </a:t>
            </a:r>
            <a:r>
              <a:rPr sz="3200" spc="-5" dirty="0">
                <a:latin typeface="Times New Roman"/>
                <a:cs typeface="Times New Roman"/>
              </a:rPr>
              <a:t>Space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= </a:t>
            </a:r>
            <a:r>
              <a:rPr sz="3200" spc="15" dirty="0">
                <a:solidFill>
                  <a:srgbClr val="008A87"/>
                </a:solidFill>
                <a:latin typeface="Symbol"/>
                <a:cs typeface="Symbol"/>
              </a:rPr>
              <a:t></a:t>
            </a:r>
            <a:r>
              <a:rPr sz="3200" spc="1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15" dirty="0">
                <a:solidFill>
                  <a:srgbClr val="008A87"/>
                </a:solidFill>
                <a:latin typeface="Times New Roman"/>
                <a:cs typeface="Times New Roman"/>
              </a:rPr>
              <a:t>mn</a:t>
            </a:r>
            <a:r>
              <a:rPr sz="3200" spc="1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spc="15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92625" y="3892448"/>
            <a:ext cx="5332730" cy="1325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165" algn="r">
              <a:lnSpc>
                <a:spcPts val="2910"/>
              </a:lnSpc>
              <a:spcBef>
                <a:spcPts val="100"/>
              </a:spcBef>
            </a:pPr>
            <a:r>
              <a:rPr sz="2800" b="1" spc="-5" dirty="0">
                <a:latin typeface="Times New Roman"/>
                <a:cs typeface="Times New Roman"/>
              </a:rPr>
              <a:t>then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,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j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]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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LCS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,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y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,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–1,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j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–1) +</a:t>
            </a:r>
            <a:r>
              <a:rPr sz="2800" spc="-7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endParaRPr sz="2800" dirty="0">
              <a:latin typeface="Times New Roman"/>
              <a:cs typeface="Times New Roman"/>
            </a:endParaRPr>
          </a:p>
          <a:p>
            <a:pPr marR="135890" algn="r">
              <a:lnSpc>
                <a:spcPts val="3435"/>
              </a:lnSpc>
            </a:pPr>
            <a:r>
              <a:rPr sz="2800" b="1" spc="-5" dirty="0">
                <a:latin typeface="Times New Roman"/>
                <a:cs typeface="Times New Roman"/>
              </a:rPr>
              <a:t>else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,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j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]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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15" dirty="0">
                <a:solidFill>
                  <a:srgbClr val="008A87"/>
                </a:solidFill>
                <a:latin typeface="Times New Roman"/>
                <a:cs typeface="Times New Roman"/>
              </a:rPr>
              <a:t>max</a:t>
            </a:r>
            <a:r>
              <a:rPr sz="3600" spc="15" dirty="0">
                <a:solidFill>
                  <a:srgbClr val="008A87"/>
                </a:solidFill>
                <a:latin typeface="Times New Roman"/>
                <a:cs typeface="Times New Roman"/>
              </a:rPr>
              <a:t>{</a:t>
            </a:r>
            <a:r>
              <a:rPr sz="2800" spc="15" dirty="0">
                <a:latin typeface="Times New Roman"/>
                <a:cs typeface="Times New Roman"/>
              </a:rPr>
              <a:t>LCS</a:t>
            </a:r>
            <a:r>
              <a:rPr sz="2800" spc="1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spc="15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2800" spc="15" dirty="0">
                <a:solidFill>
                  <a:srgbClr val="008A87"/>
                </a:solidFill>
                <a:latin typeface="Times New Roman"/>
                <a:cs typeface="Times New Roman"/>
              </a:rPr>
              <a:t>,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y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,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–1,</a:t>
            </a:r>
            <a:r>
              <a:rPr sz="2800" spc="-8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j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),</a:t>
            </a:r>
            <a:endParaRPr sz="2800" dirty="0">
              <a:latin typeface="Times New Roman"/>
              <a:cs typeface="Times New Roman"/>
            </a:endParaRPr>
          </a:p>
          <a:p>
            <a:pPr marR="5080" algn="r">
              <a:lnSpc>
                <a:spcPts val="3890"/>
              </a:lnSpc>
            </a:pPr>
            <a:r>
              <a:rPr sz="2800" spc="-5" dirty="0">
                <a:latin typeface="Times New Roman"/>
                <a:cs typeface="Times New Roman"/>
              </a:rPr>
              <a:t>LCS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,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y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,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2800" spc="-8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j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–1)</a:t>
            </a:r>
            <a:r>
              <a:rPr sz="3600" dirty="0">
                <a:solidFill>
                  <a:srgbClr val="008A87"/>
                </a:solidFill>
                <a:latin typeface="Times New Roman"/>
                <a:cs typeface="Times New Roman"/>
              </a:rPr>
              <a:t>}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315200" y="3505200"/>
            <a:ext cx="304800" cy="1828800"/>
          </a:xfrm>
          <a:custGeom>
            <a:avLst/>
            <a:gdLst/>
            <a:ahLst/>
            <a:cxnLst/>
            <a:rect l="l" t="t" r="r" b="b"/>
            <a:pathLst>
              <a:path w="304800" h="1828800">
                <a:moveTo>
                  <a:pt x="0" y="0"/>
                </a:moveTo>
                <a:lnTo>
                  <a:pt x="48168" y="7769"/>
                </a:lnTo>
                <a:lnTo>
                  <a:pt x="90003" y="29405"/>
                </a:lnTo>
                <a:lnTo>
                  <a:pt x="122994" y="62396"/>
                </a:lnTo>
                <a:lnTo>
                  <a:pt x="144630" y="104231"/>
                </a:lnTo>
                <a:lnTo>
                  <a:pt x="152400" y="152400"/>
                </a:lnTo>
                <a:lnTo>
                  <a:pt x="152400" y="762000"/>
                </a:lnTo>
                <a:lnTo>
                  <a:pt x="160169" y="810168"/>
                </a:lnTo>
                <a:lnTo>
                  <a:pt x="181805" y="852003"/>
                </a:lnTo>
                <a:lnTo>
                  <a:pt x="214796" y="884994"/>
                </a:lnTo>
                <a:lnTo>
                  <a:pt x="256631" y="906630"/>
                </a:lnTo>
                <a:lnTo>
                  <a:pt x="304800" y="914400"/>
                </a:lnTo>
                <a:lnTo>
                  <a:pt x="256631" y="922169"/>
                </a:lnTo>
                <a:lnTo>
                  <a:pt x="214796" y="943805"/>
                </a:lnTo>
                <a:lnTo>
                  <a:pt x="181805" y="976796"/>
                </a:lnTo>
                <a:lnTo>
                  <a:pt x="160169" y="1018631"/>
                </a:lnTo>
                <a:lnTo>
                  <a:pt x="152400" y="1066800"/>
                </a:lnTo>
                <a:lnTo>
                  <a:pt x="152400" y="1676400"/>
                </a:lnTo>
                <a:lnTo>
                  <a:pt x="144630" y="1724568"/>
                </a:lnTo>
                <a:lnTo>
                  <a:pt x="122994" y="1766403"/>
                </a:lnTo>
                <a:lnTo>
                  <a:pt x="90003" y="1799394"/>
                </a:lnTo>
                <a:lnTo>
                  <a:pt x="48168" y="1821030"/>
                </a:lnTo>
                <a:lnTo>
                  <a:pt x="0" y="1828800"/>
                </a:lnTo>
              </a:path>
            </a:pathLst>
          </a:custGeom>
          <a:ln w="19050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21665" y="1149476"/>
            <a:ext cx="7884159" cy="3078480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12700" marR="5080">
              <a:lnSpc>
                <a:spcPts val="3270"/>
              </a:lnSpc>
              <a:spcBef>
                <a:spcPts val="680"/>
              </a:spcBef>
              <a:tabLst>
                <a:tab pos="2540635" algn="l"/>
                <a:tab pos="5149850" algn="l"/>
              </a:tabLst>
            </a:pP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Memoization:	</a:t>
            </a:r>
            <a:r>
              <a:rPr sz="3200" spc="-5" dirty="0">
                <a:latin typeface="Times New Roman"/>
                <a:cs typeface="Times New Roman"/>
              </a:rPr>
              <a:t>After computing a solution to a  subproblem, store it in</a:t>
            </a:r>
            <a:r>
              <a:rPr sz="3200" spc="4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table.	Subsequent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calls  check the table to avoid redoing</a:t>
            </a:r>
            <a:r>
              <a:rPr sz="3200" spc="2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work.</a:t>
            </a:r>
            <a:endParaRPr sz="3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25"/>
              </a:spcBef>
            </a:pPr>
            <a:r>
              <a:rPr sz="2800" spc="-5" dirty="0">
                <a:latin typeface="Times New Roman"/>
                <a:cs typeface="Times New Roman"/>
              </a:rPr>
              <a:t>LCS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,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y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,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2800" spc="-2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j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endParaRPr sz="2800" dirty="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</a:pPr>
            <a:r>
              <a:rPr sz="2800" b="1" dirty="0">
                <a:latin typeface="Times New Roman"/>
                <a:cs typeface="Times New Roman"/>
              </a:rPr>
              <a:t>if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,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j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] =</a:t>
            </a:r>
            <a:r>
              <a:rPr sz="2800" spc="-3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8A87"/>
                </a:solidFill>
                <a:latin typeface="Times New Roman"/>
                <a:cs typeface="Times New Roman"/>
              </a:rPr>
              <a:t>NIL</a:t>
            </a:r>
            <a:endParaRPr sz="2400" dirty="0">
              <a:latin typeface="Times New Roman"/>
              <a:cs typeface="Times New Roman"/>
            </a:endParaRPr>
          </a:p>
          <a:p>
            <a:pPr marL="927100">
              <a:lnSpc>
                <a:spcPts val="2900"/>
              </a:lnSpc>
            </a:pPr>
            <a:r>
              <a:rPr sz="2800" b="1" spc="-5" dirty="0">
                <a:latin typeface="Times New Roman"/>
                <a:cs typeface="Times New Roman"/>
              </a:rPr>
              <a:t>then </a:t>
            </a:r>
            <a:r>
              <a:rPr sz="2800" b="1" dirty="0">
                <a:latin typeface="Times New Roman"/>
                <a:cs typeface="Times New Roman"/>
              </a:rPr>
              <a:t>if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]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2800" spc="-2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y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j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endParaRPr sz="2800" dirty="0">
              <a:latin typeface="Times New Roman"/>
              <a:cs typeface="Times New Roman"/>
            </a:endParaRPr>
          </a:p>
          <a:p>
            <a:pPr marL="7073900">
              <a:lnSpc>
                <a:spcPts val="2900"/>
              </a:lnSpc>
            </a:pPr>
            <a:r>
              <a:rPr sz="2800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same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4540" y="6523256"/>
            <a:ext cx="1354455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spc="-5" dirty="0">
                <a:latin typeface="Times New Roman"/>
                <a:cs typeface="Times New Roman"/>
              </a:rPr>
              <a:t>November 7,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2005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843653" y="6523256"/>
            <a:ext cx="560070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spc="-5" dirty="0">
                <a:latin typeface="Times New Roman"/>
                <a:cs typeface="Times New Roman"/>
              </a:rPr>
              <a:t>L15.27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82865" y="4159422"/>
            <a:ext cx="922019" cy="83693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 marR="5080">
              <a:lnSpc>
                <a:spcPts val="3020"/>
              </a:lnSpc>
              <a:spcBef>
                <a:spcPts val="484"/>
              </a:spcBef>
            </a:pPr>
            <a:r>
              <a:rPr sz="2800" i="1" dirty="0">
                <a:solidFill>
                  <a:srgbClr val="CC0000"/>
                </a:solidFill>
                <a:latin typeface="Times New Roman"/>
                <a:cs typeface="Times New Roman"/>
              </a:rPr>
              <a:t>as  b</a:t>
            </a:r>
            <a:r>
              <a:rPr sz="2800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e</a:t>
            </a:r>
            <a:r>
              <a:rPr sz="2800" i="1" dirty="0">
                <a:solidFill>
                  <a:srgbClr val="CC0000"/>
                </a:solidFill>
                <a:latin typeface="Times New Roman"/>
                <a:cs typeface="Times New Roman"/>
              </a:rPr>
              <a:t>fo</a:t>
            </a:r>
            <a:r>
              <a:rPr sz="2800" i="1" spc="-110" dirty="0">
                <a:solidFill>
                  <a:srgbClr val="CC0000"/>
                </a:solidFill>
                <a:latin typeface="Times New Roman"/>
                <a:cs typeface="Times New Roman"/>
              </a:rPr>
              <a:t>r</a:t>
            </a:r>
            <a:r>
              <a:rPr sz="2800" i="1" dirty="0">
                <a:solidFill>
                  <a:srgbClr val="CC0000"/>
                </a:solidFill>
                <a:latin typeface="Times New Roman"/>
                <a:cs typeface="Times New Roman"/>
              </a:rPr>
              <a:t>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46B8EC2-79DC-4D91-A125-9987AE897EFA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200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6539" y="358037"/>
            <a:ext cx="6317114" cy="62773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Recursive</a:t>
            </a:r>
            <a:r>
              <a:rPr sz="4000" spc="-60" dirty="0"/>
              <a:t> </a:t>
            </a:r>
            <a:r>
              <a:rPr sz="4000" spc="-5" dirty="0"/>
              <a:t>formulation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1162303"/>
            <a:ext cx="170053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T</a:t>
            </a:r>
            <a:r>
              <a:rPr sz="3200" b="1" spc="-10" dirty="0">
                <a:solidFill>
                  <a:srgbClr val="CC0000"/>
                </a:solidFill>
                <a:latin typeface="Times New Roman"/>
                <a:cs typeface="Times New Roman"/>
              </a:rPr>
              <a:t>h</a:t>
            </a: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eo</a:t>
            </a:r>
            <a:r>
              <a:rPr sz="3200" b="1" spc="-65" dirty="0">
                <a:solidFill>
                  <a:srgbClr val="CC0000"/>
                </a:solidFill>
                <a:latin typeface="Times New Roman"/>
                <a:cs typeface="Times New Roman"/>
              </a:rPr>
              <a:t>r</a:t>
            </a: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em.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8555" y="2156709"/>
            <a:ext cx="123571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,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j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3200" spc="-7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06782" y="2051878"/>
            <a:ext cx="614934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127500" algn="l"/>
              </a:tabLst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–1,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j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–1]</a:t>
            </a:r>
            <a:r>
              <a:rPr sz="32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+</a:t>
            </a:r>
            <a:r>
              <a:rPr sz="3200" spc="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1	</a:t>
            </a:r>
            <a:r>
              <a:rPr sz="3200" spc="-5" dirty="0">
                <a:latin typeface="Times New Roman"/>
                <a:cs typeface="Times New Roman"/>
              </a:rPr>
              <a:t>if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] =</a:t>
            </a:r>
            <a:r>
              <a:rPr sz="3200" spc="-8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y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j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3200" spc="-5" dirty="0">
                <a:latin typeface="Times New Roman"/>
                <a:cs typeface="Times New Roman"/>
              </a:rPr>
              <a:t>,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37279" y="2408236"/>
            <a:ext cx="582104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max</a:t>
            </a:r>
            <a:r>
              <a:rPr sz="4000" spc="-5" dirty="0">
                <a:solidFill>
                  <a:srgbClr val="008A87"/>
                </a:solidFill>
                <a:latin typeface="Times New Roman"/>
                <a:cs typeface="Times New Roman"/>
              </a:rPr>
              <a:t>{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–1,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j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],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,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j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–1]</a:t>
            </a:r>
            <a:r>
              <a:rPr sz="4000" spc="-5" dirty="0">
                <a:solidFill>
                  <a:srgbClr val="008A87"/>
                </a:solidFill>
                <a:latin typeface="Times New Roman"/>
                <a:cs typeface="Times New Roman"/>
              </a:rPr>
              <a:t>}</a:t>
            </a:r>
            <a:r>
              <a:rPr sz="4000" spc="18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otherwise.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057400" y="1692274"/>
            <a:ext cx="228600" cy="1431925"/>
          </a:xfrm>
          <a:custGeom>
            <a:avLst/>
            <a:gdLst/>
            <a:ahLst/>
            <a:cxnLst/>
            <a:rect l="l" t="t" r="r" b="b"/>
            <a:pathLst>
              <a:path w="228600" h="914400">
                <a:moveTo>
                  <a:pt x="228600" y="914400"/>
                </a:moveTo>
                <a:lnTo>
                  <a:pt x="184106" y="908412"/>
                </a:lnTo>
                <a:lnTo>
                  <a:pt x="147775" y="892082"/>
                </a:lnTo>
                <a:lnTo>
                  <a:pt x="123281" y="867862"/>
                </a:lnTo>
                <a:lnTo>
                  <a:pt x="114300" y="838200"/>
                </a:lnTo>
                <a:lnTo>
                  <a:pt x="114300" y="533400"/>
                </a:lnTo>
                <a:lnTo>
                  <a:pt x="105318" y="503737"/>
                </a:lnTo>
                <a:lnTo>
                  <a:pt x="80824" y="479517"/>
                </a:lnTo>
                <a:lnTo>
                  <a:pt x="44493" y="463187"/>
                </a:lnTo>
                <a:lnTo>
                  <a:pt x="0" y="457200"/>
                </a:lnTo>
                <a:lnTo>
                  <a:pt x="44493" y="451212"/>
                </a:lnTo>
                <a:lnTo>
                  <a:pt x="80824" y="434882"/>
                </a:lnTo>
                <a:lnTo>
                  <a:pt x="105318" y="410662"/>
                </a:lnTo>
                <a:lnTo>
                  <a:pt x="114300" y="381000"/>
                </a:lnTo>
                <a:lnTo>
                  <a:pt x="114300" y="76200"/>
                </a:lnTo>
                <a:lnTo>
                  <a:pt x="123281" y="46537"/>
                </a:lnTo>
                <a:lnTo>
                  <a:pt x="147775" y="22317"/>
                </a:lnTo>
                <a:lnTo>
                  <a:pt x="184106" y="5987"/>
                </a:lnTo>
                <a:lnTo>
                  <a:pt x="228600" y="0"/>
                </a:lnTo>
              </a:path>
            </a:pathLst>
          </a:custGeom>
          <a:ln w="19050">
            <a:solidFill>
              <a:srgbClr val="008A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64540" y="6523256"/>
            <a:ext cx="1354455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spc="-5" dirty="0">
                <a:latin typeface="Times New Roman"/>
                <a:cs typeface="Times New Roman"/>
              </a:rPr>
              <a:t>November 7,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2005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843653" y="6523256"/>
            <a:ext cx="560070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spc="-5" dirty="0">
                <a:latin typeface="Times New Roman"/>
                <a:cs typeface="Times New Roman"/>
              </a:rPr>
              <a:t>L15.11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46B8EC2-79DC-4D91-A125-9987AE897EFA}" type="slidenum">
              <a:rPr lang="en-US" smtClean="0"/>
              <a:t>43</a:t>
            </a:fld>
            <a:endParaRPr lang="en-US"/>
          </a:p>
        </p:txBody>
      </p:sp>
      <p:sp>
        <p:nvSpPr>
          <p:cNvPr id="12" name="object 5"/>
          <p:cNvSpPr txBox="1"/>
          <p:nvPr/>
        </p:nvSpPr>
        <p:spPr>
          <a:xfrm>
            <a:off x="2351134" y="1678622"/>
            <a:ext cx="6411866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127500" algn="l"/>
              </a:tabLst>
            </a:pPr>
            <a:r>
              <a:rPr lang="en-US" sz="3200" i="1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0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	</a:t>
            </a:r>
            <a:r>
              <a:rPr sz="3200" spc="-5" dirty="0">
                <a:latin typeface="Times New Roman"/>
                <a:cs typeface="Times New Roman"/>
              </a:rPr>
              <a:t>if </a:t>
            </a:r>
            <a:r>
              <a:rPr lang="en-US" sz="3200" i="1" spc="-5" dirty="0" err="1" smtClean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lang="en-US" sz="3200" i="1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=0 or j=0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83540" y="3505200"/>
            <a:ext cx="8227059" cy="95410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dirty="0"/>
              <a:t>When x</a:t>
            </a:r>
            <a:r>
              <a:rPr lang="en-US" sz="2800" baseline="-25000" dirty="0"/>
              <a:t>i</a:t>
            </a:r>
            <a:r>
              <a:rPr lang="en-US" sz="2800" dirty="0"/>
              <a:t> </a:t>
            </a:r>
            <a:r>
              <a:rPr lang="en-US" sz="2800" dirty="0" smtClean="0"/>
              <a:t>=</a:t>
            </a:r>
            <a:r>
              <a:rPr lang="en-US" sz="2800" dirty="0" err="1" smtClean="0"/>
              <a:t>y</a:t>
            </a:r>
            <a:r>
              <a:rPr lang="en-US" sz="2800" baseline="-25000" dirty="0" err="1" smtClean="0"/>
              <a:t>j</a:t>
            </a:r>
            <a:r>
              <a:rPr lang="en-US" sz="2800" dirty="0" smtClean="0"/>
              <a:t> </a:t>
            </a:r>
            <a:r>
              <a:rPr lang="en-US" sz="2800" dirty="0"/>
              <a:t>, we can and should consider</a:t>
            </a:r>
          </a:p>
          <a:p>
            <a:r>
              <a:rPr lang="en-US" sz="2800" dirty="0"/>
              <a:t>the </a:t>
            </a:r>
            <a:r>
              <a:rPr lang="en-US" sz="2800" dirty="0" err="1"/>
              <a:t>subproblem</a:t>
            </a:r>
            <a:r>
              <a:rPr lang="en-US" sz="2800" dirty="0"/>
              <a:t> of finding an LCS of </a:t>
            </a:r>
            <a:r>
              <a:rPr lang="en-US" sz="2800" dirty="0" smtClean="0"/>
              <a:t>X</a:t>
            </a:r>
            <a:r>
              <a:rPr lang="en-US" sz="2800" baseline="-25000" dirty="0" smtClean="0"/>
              <a:t>i-1</a:t>
            </a:r>
            <a:r>
              <a:rPr lang="en-US" sz="2800" dirty="0" smtClean="0"/>
              <a:t> </a:t>
            </a:r>
            <a:r>
              <a:rPr lang="en-US" sz="2800" dirty="0"/>
              <a:t>and </a:t>
            </a:r>
            <a:r>
              <a:rPr lang="en-US" sz="2800" dirty="0" smtClean="0"/>
              <a:t>Y</a:t>
            </a:r>
            <a:r>
              <a:rPr lang="en-US" sz="2800" baseline="-25000" dirty="0" smtClean="0"/>
              <a:t>j-1</a:t>
            </a:r>
            <a:r>
              <a:rPr lang="en-US" sz="2800" dirty="0"/>
              <a:t>.</a:t>
            </a:r>
            <a:endParaRPr lang="en-US" sz="2800" b="1" dirty="0"/>
          </a:p>
        </p:txBody>
      </p:sp>
      <p:sp>
        <p:nvSpPr>
          <p:cNvPr id="9" name="Rectangle 8"/>
          <p:cNvSpPr/>
          <p:nvPr/>
        </p:nvSpPr>
        <p:spPr>
          <a:xfrm>
            <a:off x="383540" y="4727467"/>
            <a:ext cx="8072582" cy="138499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US" sz="2800" dirty="0"/>
              <a:t>Otherwise, we instead </a:t>
            </a:r>
            <a:r>
              <a:rPr lang="en-US" sz="2800" dirty="0" smtClean="0"/>
              <a:t>consider the </a:t>
            </a:r>
            <a:r>
              <a:rPr lang="en-US" sz="2800" dirty="0"/>
              <a:t>two </a:t>
            </a:r>
            <a:r>
              <a:rPr lang="en-US" sz="2800" dirty="0" err="1"/>
              <a:t>subproblems</a:t>
            </a:r>
            <a:r>
              <a:rPr lang="en-US" sz="2800" dirty="0"/>
              <a:t> of finding an LCS of X</a:t>
            </a:r>
            <a:r>
              <a:rPr lang="en-US" sz="2800" baseline="-25000" dirty="0"/>
              <a:t>i</a:t>
            </a:r>
            <a:r>
              <a:rPr lang="en-US" sz="2800" dirty="0" smtClean="0"/>
              <a:t> </a:t>
            </a:r>
            <a:r>
              <a:rPr lang="en-US" sz="2800" dirty="0"/>
              <a:t>and Y</a:t>
            </a:r>
            <a:r>
              <a:rPr lang="en-US" sz="2800" baseline="-25000" dirty="0"/>
              <a:t>j-1</a:t>
            </a:r>
            <a:r>
              <a:rPr lang="en-US" sz="2800" dirty="0" smtClean="0"/>
              <a:t> </a:t>
            </a:r>
            <a:r>
              <a:rPr lang="en-US" sz="2800" dirty="0"/>
              <a:t>and of X</a:t>
            </a:r>
            <a:r>
              <a:rPr lang="en-US" sz="2800" baseline="-25000" dirty="0"/>
              <a:t>i-1</a:t>
            </a:r>
            <a:r>
              <a:rPr lang="en-US" sz="2800" dirty="0" smtClean="0"/>
              <a:t> </a:t>
            </a:r>
            <a:r>
              <a:rPr lang="en-US" sz="2800" dirty="0"/>
              <a:t>and </a:t>
            </a:r>
            <a:r>
              <a:rPr lang="en-US" sz="2800" dirty="0" err="1" smtClean="0"/>
              <a:t>Y</a:t>
            </a:r>
            <a:r>
              <a:rPr lang="en-US" sz="2800" baseline="-25000" dirty="0" err="1" smtClean="0"/>
              <a:t>j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01815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844290" y="1919477"/>
            <a:ext cx="5061585" cy="4334510"/>
            <a:chOff x="3844290" y="1919477"/>
            <a:chExt cx="5061585" cy="4334510"/>
          </a:xfrm>
        </p:grpSpPr>
        <p:sp>
          <p:nvSpPr>
            <p:cNvPr id="3" name="object 3"/>
            <p:cNvSpPr/>
            <p:nvPr/>
          </p:nvSpPr>
          <p:spPr>
            <a:xfrm>
              <a:off x="38808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844290" y="19194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904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53890" y="19194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1000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063490" y="19194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7096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673090" y="19194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3192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282690" y="1919477"/>
              <a:ext cx="794004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808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44290" y="2529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4904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453890" y="2529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1000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063490" y="2529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876800" y="23622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7096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673090" y="2529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3192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282690" y="2529077"/>
              <a:ext cx="794004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096000" y="23622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9288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892290" y="19194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5384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501890" y="19194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1480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111490" y="19194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9288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892290" y="2529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5384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501890" y="2529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1480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111490" y="2529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8808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844290" y="31386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4904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453890" y="31386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1000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063490" y="31386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7096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673090" y="31386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3192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282690" y="3138677"/>
              <a:ext cx="794004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9288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892290" y="31386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705600" y="29718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75384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7501890" y="31386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1480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8111490" y="31386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8808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844290" y="37482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44904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4453890" y="37482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51000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5063490" y="37482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57096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5673090" y="37482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5486400" y="35814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63192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6282690" y="3748277"/>
              <a:ext cx="794004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69288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6892290" y="37482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75384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7501890" y="37482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81480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8111490" y="37482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38808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3844290" y="43578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44904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4453890" y="43578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4267200" y="41910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51000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5063490" y="43578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57096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5673090" y="43578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63192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6282690" y="4357877"/>
              <a:ext cx="794004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69288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6892290" y="43578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75384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7501890" y="43578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7315200" y="41910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81480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8111490" y="43578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38808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3844290" y="4967477"/>
              <a:ext cx="794003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44904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4453890" y="4967477"/>
              <a:ext cx="794003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51000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5063490" y="4967477"/>
              <a:ext cx="794003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4876800" y="48006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57096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5673090" y="4967477"/>
              <a:ext cx="794003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63192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6282690" y="4967477"/>
              <a:ext cx="794004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6096000" y="48006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69288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6892290" y="4967477"/>
              <a:ext cx="794003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75384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7501890" y="4967477"/>
              <a:ext cx="794003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81480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8111490" y="4967477"/>
              <a:ext cx="794003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38808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3844290" y="5577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44904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4453890" y="5577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4267200" y="54101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51000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5063490" y="5577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57096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5673090" y="5577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63192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6282690" y="5577077"/>
              <a:ext cx="794004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69288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6892290" y="5577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75384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7501890" y="5577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7315200" y="54101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81480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8111490" y="5577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5" name="object 125"/>
          <p:cNvSpPr/>
          <p:nvPr/>
        </p:nvSpPr>
        <p:spPr>
          <a:xfrm>
            <a:off x="7924800" y="23622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304800" y="3048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7924800" y="48006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304800" y="3048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27" name="object 1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4545746"/>
              </p:ext>
            </p:extLst>
          </p:nvPr>
        </p:nvGraphicFramePr>
        <p:xfrm>
          <a:off x="3336110" y="1448019"/>
          <a:ext cx="5350509" cy="47241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37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5698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255" algn="ct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9070" algn="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860" algn="ct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30" name="object 130"/>
          <p:cNvSpPr txBox="1"/>
          <p:nvPr/>
        </p:nvSpPr>
        <p:spPr>
          <a:xfrm>
            <a:off x="764540" y="6523256"/>
            <a:ext cx="1354455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spc="-5" dirty="0">
                <a:latin typeface="Times New Roman"/>
                <a:cs typeface="Times New Roman"/>
              </a:rPr>
              <a:t>November 7,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2005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28" name="object 128"/>
          <p:cNvSpPr txBox="1">
            <a:spLocks noGrp="1"/>
          </p:cNvSpPr>
          <p:nvPr>
            <p:ph type="title"/>
          </p:nvPr>
        </p:nvSpPr>
        <p:spPr>
          <a:xfrm>
            <a:off x="1526539" y="21589"/>
            <a:ext cx="5676900" cy="1231900"/>
          </a:xfrm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lstStyle/>
          <a:p>
            <a:pPr marL="12700" marR="5080">
              <a:lnSpc>
                <a:spcPct val="80000"/>
              </a:lnSpc>
              <a:spcBef>
                <a:spcPts val="1150"/>
              </a:spcBef>
            </a:pPr>
            <a:r>
              <a:rPr spc="-10" dirty="0"/>
              <a:t>D</a:t>
            </a:r>
            <a:r>
              <a:rPr spc="-5" dirty="0"/>
              <a:t>ynami</a:t>
            </a:r>
            <a:r>
              <a:rPr spc="-15" dirty="0"/>
              <a:t>c</a:t>
            </a:r>
            <a:r>
              <a:rPr spc="-5" dirty="0"/>
              <a:t>-p</a:t>
            </a:r>
            <a:r>
              <a:rPr spc="-10" dirty="0"/>
              <a:t>r</a:t>
            </a:r>
            <a:r>
              <a:rPr spc="-5" dirty="0"/>
              <a:t>og</a:t>
            </a:r>
            <a:r>
              <a:rPr spc="-10" dirty="0"/>
              <a:t>r</a:t>
            </a:r>
            <a:r>
              <a:rPr spc="-5" dirty="0"/>
              <a:t>amming  algorithm</a:t>
            </a:r>
          </a:p>
        </p:txBody>
      </p:sp>
      <p:sp>
        <p:nvSpPr>
          <p:cNvPr id="132" name="object 132"/>
          <p:cNvSpPr txBox="1"/>
          <p:nvPr/>
        </p:nvSpPr>
        <p:spPr>
          <a:xfrm>
            <a:off x="7843653" y="6523256"/>
            <a:ext cx="560070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spc="-5" dirty="0">
                <a:latin typeface="Times New Roman"/>
                <a:cs typeface="Times New Roman"/>
              </a:rPr>
              <a:t>L15.28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29" name="object 129"/>
          <p:cNvSpPr txBox="1"/>
          <p:nvPr/>
        </p:nvSpPr>
        <p:spPr>
          <a:xfrm>
            <a:off x="307231" y="1410398"/>
            <a:ext cx="2713355" cy="1440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I</a:t>
            </a:r>
            <a:r>
              <a:rPr sz="24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DEA</a:t>
            </a: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:</a:t>
            </a:r>
            <a:endParaRPr sz="3200">
              <a:latin typeface="Times New Roman"/>
              <a:cs typeface="Times New Roman"/>
            </a:endParaRPr>
          </a:p>
          <a:p>
            <a:pPr marL="12700" marR="5080">
              <a:lnSpc>
                <a:spcPts val="3460"/>
              </a:lnSpc>
              <a:spcBef>
                <a:spcPts val="434"/>
              </a:spcBef>
            </a:pPr>
            <a:r>
              <a:rPr sz="3200" spc="-5" dirty="0">
                <a:latin typeface="Times New Roman"/>
                <a:cs typeface="Times New Roman"/>
              </a:rPr>
              <a:t>Compute the  table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bottom-up.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33" name="Slide Number Placeholder 13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46B8EC2-79DC-4D91-A125-9987AE897EFA}" type="slidenum">
              <a:rPr lang="en-US" smtClean="0"/>
              <a:t>44</a:t>
            </a:fld>
            <a:endParaRPr lang="en-US"/>
          </a:p>
        </p:txBody>
      </p:sp>
      <p:sp>
        <p:nvSpPr>
          <p:cNvPr id="134" name="TextBox 133"/>
          <p:cNvSpPr txBox="1"/>
          <p:nvPr/>
        </p:nvSpPr>
        <p:spPr>
          <a:xfrm>
            <a:off x="533400" y="3886200"/>
            <a:ext cx="856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max</a:t>
            </a:r>
            <a:endParaRPr lang="en-US" b="1" dirty="0"/>
          </a:p>
        </p:txBody>
      </p:sp>
      <p:cxnSp>
        <p:nvCxnSpPr>
          <p:cNvPr id="135" name="Straight Arrow Connector 134"/>
          <p:cNvCxnSpPr/>
          <p:nvPr/>
        </p:nvCxnSpPr>
        <p:spPr>
          <a:xfrm flipV="1">
            <a:off x="1441767" y="2971800"/>
            <a:ext cx="2439099" cy="108204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 flipV="1">
            <a:off x="1441767" y="2285998"/>
            <a:ext cx="3130233" cy="176784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31" name="Rectangle 130"/>
          <p:cNvSpPr/>
          <p:nvPr/>
        </p:nvSpPr>
        <p:spPr>
          <a:xfrm>
            <a:off x="22753" y="4785805"/>
            <a:ext cx="32823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spc="-5" dirty="0">
                <a:solidFill>
                  <a:srgbClr val="008A87"/>
                </a:solidFill>
                <a:latin typeface="Times New Roman"/>
                <a:cs typeface="Times New Roman"/>
              </a:rPr>
              <a:t>max</a:t>
            </a:r>
            <a:r>
              <a:rPr lang="en-US" sz="3200" b="1" spc="-5" dirty="0">
                <a:solidFill>
                  <a:srgbClr val="008A87"/>
                </a:solidFill>
                <a:latin typeface="Times New Roman"/>
                <a:cs typeface="Times New Roman"/>
              </a:rPr>
              <a:t>{</a:t>
            </a:r>
            <a:r>
              <a:rPr lang="en-US" sz="2400" b="1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r>
              <a:rPr lang="en-US" sz="2400" b="1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lang="en-US" sz="2400" b="1" i="1" spc="-5" dirty="0" err="1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lang="en-US" sz="2400" b="1" spc="-5" dirty="0">
                <a:solidFill>
                  <a:srgbClr val="008A87"/>
                </a:solidFill>
                <a:latin typeface="Times New Roman"/>
                <a:cs typeface="Times New Roman"/>
              </a:rPr>
              <a:t>–1, </a:t>
            </a:r>
            <a:r>
              <a:rPr lang="en-US" sz="2400" b="1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j</a:t>
            </a:r>
            <a:r>
              <a:rPr lang="en-US" sz="2400" b="1" spc="-5" dirty="0">
                <a:solidFill>
                  <a:srgbClr val="008A87"/>
                </a:solidFill>
                <a:latin typeface="Times New Roman"/>
                <a:cs typeface="Times New Roman"/>
              </a:rPr>
              <a:t>], </a:t>
            </a:r>
            <a:r>
              <a:rPr lang="en-US" sz="2400" b="1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r>
              <a:rPr lang="en-US" sz="2400" b="1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lang="en-US" sz="2400" b="1" i="1" spc="-5" dirty="0" err="1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lang="en-US" sz="2400" b="1" spc="-5" dirty="0">
                <a:solidFill>
                  <a:srgbClr val="008A87"/>
                </a:solidFill>
                <a:latin typeface="Times New Roman"/>
                <a:cs typeface="Times New Roman"/>
              </a:rPr>
              <a:t>, </a:t>
            </a:r>
            <a:r>
              <a:rPr lang="en-US" sz="2400" b="1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j</a:t>
            </a:r>
            <a:r>
              <a:rPr lang="en-US" sz="2400" b="1" spc="-5" dirty="0">
                <a:solidFill>
                  <a:srgbClr val="008A87"/>
                </a:solidFill>
                <a:latin typeface="Times New Roman"/>
                <a:cs typeface="Times New Roman"/>
              </a:rPr>
              <a:t>–1]</a:t>
            </a:r>
            <a:r>
              <a:rPr lang="en-US" sz="3200" b="1" spc="-5" dirty="0">
                <a:solidFill>
                  <a:srgbClr val="008A87"/>
                </a:solidFill>
                <a:latin typeface="Times New Roman"/>
                <a:cs typeface="Times New Roman"/>
              </a:rPr>
              <a:t>}</a:t>
            </a:r>
            <a:r>
              <a:rPr lang="en-US" sz="3200" b="1" spc="18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641001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844290" y="1919477"/>
            <a:ext cx="5061585" cy="4334510"/>
            <a:chOff x="3844290" y="1919477"/>
            <a:chExt cx="5061585" cy="4334510"/>
          </a:xfrm>
        </p:grpSpPr>
        <p:sp>
          <p:nvSpPr>
            <p:cNvPr id="3" name="object 3"/>
            <p:cNvSpPr/>
            <p:nvPr/>
          </p:nvSpPr>
          <p:spPr>
            <a:xfrm>
              <a:off x="38808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844290" y="19194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904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53890" y="19194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1000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063490" y="19194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7096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673090" y="19194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3192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282690" y="1919477"/>
              <a:ext cx="794004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808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44290" y="2529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4904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453890" y="2529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1000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063490" y="2529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876800" y="23622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7096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673090" y="2529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3192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282690" y="2529077"/>
              <a:ext cx="794004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096000" y="23622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9288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892290" y="19194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5384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501890" y="19194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1480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111490" y="19194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9288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892290" y="2529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5384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501890" y="2529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1480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111490" y="2529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8808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844290" y="31386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4904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453890" y="31386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1000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063490" y="31386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7096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673090" y="31386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3192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282690" y="3138677"/>
              <a:ext cx="794004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9288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892290" y="31386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705600" y="29718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75384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7501890" y="31386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1480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8111490" y="31386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8808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844290" y="37482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44904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4453890" y="37482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51000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5063490" y="37482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57096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5673090" y="37482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5486400" y="35814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63192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6282690" y="3748277"/>
              <a:ext cx="794004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69288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6892290" y="37482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75384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7501890" y="37482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81480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8111490" y="37482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38808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3844290" y="43578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44904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4453890" y="43578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4267200" y="41910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51000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5063490" y="43578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57096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5673090" y="43578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63192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6282690" y="4357877"/>
              <a:ext cx="794004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69288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6892290" y="43578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75384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7501890" y="43578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7315200" y="41910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81480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8111490" y="43578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38808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3844290" y="4967477"/>
              <a:ext cx="794003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44904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4453890" y="4967477"/>
              <a:ext cx="794003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51000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5063490" y="4967477"/>
              <a:ext cx="794003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4876800" y="48006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57096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5673090" y="4967477"/>
              <a:ext cx="794003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63192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6282690" y="4967477"/>
              <a:ext cx="794004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6096000" y="48006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69288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6892290" y="4967477"/>
              <a:ext cx="794003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75384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7501890" y="4967477"/>
              <a:ext cx="794003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81480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8111490" y="4967477"/>
              <a:ext cx="794003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38808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3844290" y="5577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44904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4453890" y="5577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4267200" y="54101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51000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5063490" y="5577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57096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5673090" y="5577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63192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6282690" y="5577077"/>
              <a:ext cx="794004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69288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6892290" y="5577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75384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7501890" y="5577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7315200" y="54101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81480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8111490" y="5577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5" name="object 125"/>
          <p:cNvSpPr/>
          <p:nvPr/>
        </p:nvSpPr>
        <p:spPr>
          <a:xfrm>
            <a:off x="7924800" y="23622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304800" y="3048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7924800" y="48006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304800" y="3048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27" name="object 1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9235392"/>
              </p:ext>
            </p:extLst>
          </p:nvPr>
        </p:nvGraphicFramePr>
        <p:xfrm>
          <a:off x="3336110" y="1448019"/>
          <a:ext cx="5350509" cy="47241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37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5698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3490"/>
                        </a:lnSpc>
                      </a:pPr>
                      <a:r>
                        <a:rPr sz="3200" b="1" dirty="0">
                          <a:solidFill>
                            <a:srgbClr val="0070C0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255" algn="ct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9070" algn="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860" algn="ct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30" name="object 130"/>
          <p:cNvSpPr txBox="1"/>
          <p:nvPr/>
        </p:nvSpPr>
        <p:spPr>
          <a:xfrm>
            <a:off x="764540" y="6523256"/>
            <a:ext cx="1354455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spc="-5" dirty="0">
                <a:latin typeface="Times New Roman"/>
                <a:cs typeface="Times New Roman"/>
              </a:rPr>
              <a:t>November 7,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2005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28" name="object 128"/>
          <p:cNvSpPr txBox="1">
            <a:spLocks noGrp="1"/>
          </p:cNvSpPr>
          <p:nvPr>
            <p:ph type="title"/>
          </p:nvPr>
        </p:nvSpPr>
        <p:spPr>
          <a:xfrm>
            <a:off x="1526539" y="21589"/>
            <a:ext cx="5676900" cy="1231900"/>
          </a:xfrm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lstStyle/>
          <a:p>
            <a:pPr marL="12700" marR="5080">
              <a:lnSpc>
                <a:spcPct val="80000"/>
              </a:lnSpc>
              <a:spcBef>
                <a:spcPts val="1150"/>
              </a:spcBef>
            </a:pPr>
            <a:r>
              <a:rPr spc="-10" dirty="0"/>
              <a:t>D</a:t>
            </a:r>
            <a:r>
              <a:rPr spc="-5" dirty="0"/>
              <a:t>ynami</a:t>
            </a:r>
            <a:r>
              <a:rPr spc="-15" dirty="0"/>
              <a:t>c</a:t>
            </a:r>
            <a:r>
              <a:rPr spc="-5" dirty="0"/>
              <a:t>-p</a:t>
            </a:r>
            <a:r>
              <a:rPr spc="-10" dirty="0"/>
              <a:t>r</a:t>
            </a:r>
            <a:r>
              <a:rPr spc="-5" dirty="0"/>
              <a:t>og</a:t>
            </a:r>
            <a:r>
              <a:rPr spc="-10" dirty="0"/>
              <a:t>r</a:t>
            </a:r>
            <a:r>
              <a:rPr spc="-5" dirty="0"/>
              <a:t>amming  algorithm</a:t>
            </a:r>
          </a:p>
        </p:txBody>
      </p:sp>
      <p:sp>
        <p:nvSpPr>
          <p:cNvPr id="132" name="object 132"/>
          <p:cNvSpPr txBox="1"/>
          <p:nvPr/>
        </p:nvSpPr>
        <p:spPr>
          <a:xfrm>
            <a:off x="7843653" y="6523256"/>
            <a:ext cx="560070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spc="-5" dirty="0">
                <a:latin typeface="Times New Roman"/>
                <a:cs typeface="Times New Roman"/>
              </a:rPr>
              <a:t>L15.28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29" name="object 129"/>
          <p:cNvSpPr txBox="1"/>
          <p:nvPr/>
        </p:nvSpPr>
        <p:spPr>
          <a:xfrm>
            <a:off x="307231" y="1410398"/>
            <a:ext cx="2713355" cy="1440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I</a:t>
            </a:r>
            <a:r>
              <a:rPr sz="24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DEA</a:t>
            </a: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:</a:t>
            </a:r>
            <a:endParaRPr sz="3200">
              <a:latin typeface="Times New Roman"/>
              <a:cs typeface="Times New Roman"/>
            </a:endParaRPr>
          </a:p>
          <a:p>
            <a:pPr marL="12700" marR="5080">
              <a:lnSpc>
                <a:spcPts val="3460"/>
              </a:lnSpc>
              <a:spcBef>
                <a:spcPts val="434"/>
              </a:spcBef>
            </a:pPr>
            <a:r>
              <a:rPr sz="3200" spc="-5" dirty="0">
                <a:latin typeface="Times New Roman"/>
                <a:cs typeface="Times New Roman"/>
              </a:rPr>
              <a:t>Compute the  table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bottom-up.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33" name="Slide Number Placeholder 13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46B8EC2-79DC-4D91-A125-9987AE897EFA}" type="slidenum">
              <a:rPr lang="en-US" smtClean="0"/>
              <a:t>45</a:t>
            </a:fld>
            <a:endParaRPr lang="en-US"/>
          </a:p>
        </p:txBody>
      </p:sp>
      <p:sp>
        <p:nvSpPr>
          <p:cNvPr id="134" name="Rectangle 133"/>
          <p:cNvSpPr/>
          <p:nvPr/>
        </p:nvSpPr>
        <p:spPr>
          <a:xfrm>
            <a:off x="4007481" y="961126"/>
            <a:ext cx="41040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r>
              <a:rPr lang="en-US" sz="2400" b="1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lang="en-US" sz="2400" b="1" i="1" spc="-5" dirty="0" err="1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lang="en-US" sz="2400" b="1" spc="-5" dirty="0">
                <a:solidFill>
                  <a:srgbClr val="008A87"/>
                </a:solidFill>
                <a:latin typeface="Times New Roman"/>
                <a:cs typeface="Times New Roman"/>
              </a:rPr>
              <a:t>, </a:t>
            </a:r>
            <a:r>
              <a:rPr lang="en-US" sz="2400" b="1" i="1" dirty="0">
                <a:solidFill>
                  <a:srgbClr val="008A87"/>
                </a:solidFill>
                <a:latin typeface="Times New Roman"/>
                <a:cs typeface="Times New Roman"/>
              </a:rPr>
              <a:t>j</a:t>
            </a:r>
            <a:r>
              <a:rPr lang="en-US" sz="2400" b="1" dirty="0">
                <a:solidFill>
                  <a:srgbClr val="008A87"/>
                </a:solidFill>
                <a:latin typeface="Times New Roman"/>
                <a:cs typeface="Times New Roman"/>
              </a:rPr>
              <a:t>] </a:t>
            </a:r>
            <a:r>
              <a:rPr lang="en-US" sz="2400" b="1" dirty="0">
                <a:solidFill>
                  <a:srgbClr val="008A87"/>
                </a:solidFill>
                <a:latin typeface="Symbol"/>
                <a:cs typeface="Symbol"/>
              </a:rPr>
              <a:t></a:t>
            </a:r>
            <a:r>
              <a:rPr lang="en-US" sz="2400" b="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lang="en-US" sz="2400" b="1" spc="-5" dirty="0">
                <a:latin typeface="Times New Roman"/>
                <a:cs typeface="Times New Roman"/>
              </a:rPr>
              <a:t>LCS</a:t>
            </a:r>
            <a:r>
              <a:rPr lang="en-US" sz="2400" b="1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lang="en-US" sz="2400" b="1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lang="en-US" sz="2400" b="1" spc="-5" dirty="0">
                <a:solidFill>
                  <a:srgbClr val="008A87"/>
                </a:solidFill>
                <a:latin typeface="Times New Roman"/>
                <a:cs typeface="Times New Roman"/>
              </a:rPr>
              <a:t>, </a:t>
            </a:r>
            <a:r>
              <a:rPr lang="en-US" sz="2400" b="1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y</a:t>
            </a:r>
            <a:r>
              <a:rPr lang="en-US" sz="2400" b="1" spc="-5" dirty="0">
                <a:solidFill>
                  <a:srgbClr val="008A87"/>
                </a:solidFill>
                <a:latin typeface="Times New Roman"/>
                <a:cs typeface="Times New Roman"/>
              </a:rPr>
              <a:t>, </a:t>
            </a:r>
            <a:r>
              <a:rPr lang="en-US" sz="2400" b="1" i="1" dirty="0" err="1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lang="en-US" sz="2400" b="1" dirty="0">
                <a:solidFill>
                  <a:srgbClr val="008A87"/>
                </a:solidFill>
                <a:latin typeface="Times New Roman"/>
                <a:cs typeface="Times New Roman"/>
              </a:rPr>
              <a:t>–1, </a:t>
            </a:r>
            <a:r>
              <a:rPr lang="en-US" sz="2400" b="1" i="1" dirty="0">
                <a:solidFill>
                  <a:srgbClr val="008A87"/>
                </a:solidFill>
                <a:latin typeface="Times New Roman"/>
                <a:cs typeface="Times New Roman"/>
              </a:rPr>
              <a:t>j</a:t>
            </a:r>
            <a:r>
              <a:rPr lang="en-US" sz="2400" b="1" dirty="0">
                <a:solidFill>
                  <a:srgbClr val="008A87"/>
                </a:solidFill>
                <a:latin typeface="Times New Roman"/>
                <a:cs typeface="Times New Roman"/>
              </a:rPr>
              <a:t>–1) +</a:t>
            </a:r>
            <a:r>
              <a:rPr lang="en-US" sz="2400" b="1" spc="-7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lang="en-US" sz="2400" b="1" spc="-75" dirty="0" smtClean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399857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844290" y="1919477"/>
            <a:ext cx="5061585" cy="4334510"/>
            <a:chOff x="3844290" y="1919477"/>
            <a:chExt cx="5061585" cy="4334510"/>
          </a:xfrm>
        </p:grpSpPr>
        <p:sp>
          <p:nvSpPr>
            <p:cNvPr id="3" name="object 3"/>
            <p:cNvSpPr/>
            <p:nvPr/>
          </p:nvSpPr>
          <p:spPr>
            <a:xfrm>
              <a:off x="38808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844290" y="19194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904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53890" y="19194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1000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063490" y="19194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7096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673090" y="19194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3192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282690" y="1919477"/>
              <a:ext cx="794004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808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44290" y="2529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4904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453890" y="2529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1000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063490" y="2529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876800" y="23622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7096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673090" y="2529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3192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282690" y="2529077"/>
              <a:ext cx="794004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096000" y="23622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9288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892290" y="19194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5384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501890" y="19194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1480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111490" y="19194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9288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892290" y="2529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5384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501890" y="2529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1480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111490" y="2529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8808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844290" y="31386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4904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453890" y="31386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1000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063490" y="31386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7096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673090" y="31386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3192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282690" y="3138677"/>
              <a:ext cx="794004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9288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892290" y="31386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705600" y="29718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75384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7501890" y="31386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1480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8111490" y="31386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8808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844290" y="37482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44904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4453890" y="37482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51000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5063490" y="37482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57096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5673090" y="37482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5486400" y="35814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63192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6282690" y="3748277"/>
              <a:ext cx="794004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69288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6892290" y="37482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75384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7501890" y="37482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81480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8111490" y="37482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38808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3844290" y="43578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44904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4453890" y="43578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4267200" y="41910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51000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5063490" y="43578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57096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5673090" y="43578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63192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6282690" y="4357877"/>
              <a:ext cx="794004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69288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6892290" y="43578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75384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7501890" y="43578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7315200" y="41910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81480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8111490" y="43578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38808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3844290" y="4967477"/>
              <a:ext cx="794003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44904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4453890" y="4967477"/>
              <a:ext cx="794003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51000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5063490" y="4967477"/>
              <a:ext cx="794003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4876800" y="48006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57096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5673090" y="4967477"/>
              <a:ext cx="794003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63192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6282690" y="4967477"/>
              <a:ext cx="794004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6096000" y="48006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69288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6892290" y="4967477"/>
              <a:ext cx="794003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75384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7501890" y="4967477"/>
              <a:ext cx="794003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81480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8111490" y="4967477"/>
              <a:ext cx="794003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38808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3844290" y="5577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44904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4453890" y="5577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4267200" y="54101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51000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5063490" y="5577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57096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5673090" y="5577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63192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6282690" y="5577077"/>
              <a:ext cx="794004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69288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6892290" y="5577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75384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7501890" y="5577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7315200" y="54101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81480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8111490" y="5577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5" name="object 125"/>
          <p:cNvSpPr/>
          <p:nvPr/>
        </p:nvSpPr>
        <p:spPr>
          <a:xfrm>
            <a:off x="7924800" y="23622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304800" y="3048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7924800" y="48006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304800" y="3048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27" name="object 1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3601683"/>
              </p:ext>
            </p:extLst>
          </p:nvPr>
        </p:nvGraphicFramePr>
        <p:xfrm>
          <a:off x="3336110" y="1448019"/>
          <a:ext cx="5350509" cy="47241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37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5698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3490"/>
                        </a:lnSpc>
                      </a:pPr>
                      <a:r>
                        <a:rPr sz="3200" b="0" dirty="0">
                          <a:solidFill>
                            <a:srgbClr val="0070C0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255" algn="ctr">
                        <a:lnSpc>
                          <a:spcPts val="3490"/>
                        </a:lnSpc>
                      </a:pPr>
                      <a:r>
                        <a:rPr sz="3200" b="1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endParaRPr sz="3200" b="1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9070" algn="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860" algn="ct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30" name="object 130"/>
          <p:cNvSpPr txBox="1"/>
          <p:nvPr/>
        </p:nvSpPr>
        <p:spPr>
          <a:xfrm>
            <a:off x="764540" y="6523256"/>
            <a:ext cx="1354455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spc="-5" dirty="0">
                <a:latin typeface="Times New Roman"/>
                <a:cs typeface="Times New Roman"/>
              </a:rPr>
              <a:t>November 7,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2005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28" name="object 128"/>
          <p:cNvSpPr txBox="1">
            <a:spLocks noGrp="1"/>
          </p:cNvSpPr>
          <p:nvPr>
            <p:ph type="title"/>
          </p:nvPr>
        </p:nvSpPr>
        <p:spPr>
          <a:xfrm>
            <a:off x="1526539" y="21589"/>
            <a:ext cx="5676900" cy="1231900"/>
          </a:xfrm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lstStyle/>
          <a:p>
            <a:pPr marL="12700" marR="5080">
              <a:lnSpc>
                <a:spcPct val="80000"/>
              </a:lnSpc>
              <a:spcBef>
                <a:spcPts val="1150"/>
              </a:spcBef>
            </a:pPr>
            <a:r>
              <a:rPr spc="-10" dirty="0"/>
              <a:t>D</a:t>
            </a:r>
            <a:r>
              <a:rPr spc="-5" dirty="0"/>
              <a:t>ynami</a:t>
            </a:r>
            <a:r>
              <a:rPr spc="-15" dirty="0"/>
              <a:t>c</a:t>
            </a:r>
            <a:r>
              <a:rPr spc="-5" dirty="0"/>
              <a:t>-p</a:t>
            </a:r>
            <a:r>
              <a:rPr spc="-10" dirty="0"/>
              <a:t>r</a:t>
            </a:r>
            <a:r>
              <a:rPr spc="-5" dirty="0"/>
              <a:t>og</a:t>
            </a:r>
            <a:r>
              <a:rPr spc="-10" dirty="0"/>
              <a:t>r</a:t>
            </a:r>
            <a:r>
              <a:rPr spc="-5" dirty="0"/>
              <a:t>amming  algorithm</a:t>
            </a:r>
          </a:p>
        </p:txBody>
      </p:sp>
      <p:sp>
        <p:nvSpPr>
          <p:cNvPr id="132" name="object 132"/>
          <p:cNvSpPr txBox="1"/>
          <p:nvPr/>
        </p:nvSpPr>
        <p:spPr>
          <a:xfrm>
            <a:off x="7843653" y="6523256"/>
            <a:ext cx="560070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spc="-5" dirty="0">
                <a:latin typeface="Times New Roman"/>
                <a:cs typeface="Times New Roman"/>
              </a:rPr>
              <a:t>L15.28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29" name="object 129"/>
          <p:cNvSpPr txBox="1"/>
          <p:nvPr/>
        </p:nvSpPr>
        <p:spPr>
          <a:xfrm>
            <a:off x="307231" y="1410398"/>
            <a:ext cx="2713355" cy="1440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I</a:t>
            </a:r>
            <a:r>
              <a:rPr sz="24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DEA</a:t>
            </a: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:</a:t>
            </a:r>
            <a:endParaRPr sz="3200">
              <a:latin typeface="Times New Roman"/>
              <a:cs typeface="Times New Roman"/>
            </a:endParaRPr>
          </a:p>
          <a:p>
            <a:pPr marL="12700" marR="5080">
              <a:lnSpc>
                <a:spcPts val="3460"/>
              </a:lnSpc>
              <a:spcBef>
                <a:spcPts val="434"/>
              </a:spcBef>
            </a:pPr>
            <a:r>
              <a:rPr sz="3200" spc="-5" dirty="0">
                <a:latin typeface="Times New Roman"/>
                <a:cs typeface="Times New Roman"/>
              </a:rPr>
              <a:t>Compute the  table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bottom-up.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33" name="Slide Number Placeholder 13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46B8EC2-79DC-4D91-A125-9987AE897EFA}" type="slidenum">
              <a:rPr lang="en-US" smtClean="0"/>
              <a:t>46</a:t>
            </a:fld>
            <a:endParaRPr lang="en-US"/>
          </a:p>
        </p:txBody>
      </p:sp>
      <p:sp>
        <p:nvSpPr>
          <p:cNvPr id="131" name="TextBox 130"/>
          <p:cNvSpPr txBox="1"/>
          <p:nvPr/>
        </p:nvSpPr>
        <p:spPr>
          <a:xfrm>
            <a:off x="533400" y="3886200"/>
            <a:ext cx="856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max</a:t>
            </a:r>
            <a:endParaRPr lang="en-US" b="1" dirty="0"/>
          </a:p>
        </p:txBody>
      </p:sp>
      <p:cxnSp>
        <p:nvCxnSpPr>
          <p:cNvPr id="135" name="Straight Arrow Connector 134"/>
          <p:cNvCxnSpPr/>
          <p:nvPr/>
        </p:nvCxnSpPr>
        <p:spPr>
          <a:xfrm flipV="1">
            <a:off x="1441767" y="2971800"/>
            <a:ext cx="3739833" cy="108203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 flipV="1">
            <a:off x="1441767" y="2362200"/>
            <a:ext cx="4415726" cy="169163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3816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844290" y="1919477"/>
            <a:ext cx="5061585" cy="4334510"/>
            <a:chOff x="3844290" y="1919477"/>
            <a:chExt cx="5061585" cy="4334510"/>
          </a:xfrm>
        </p:grpSpPr>
        <p:sp>
          <p:nvSpPr>
            <p:cNvPr id="3" name="object 3"/>
            <p:cNvSpPr/>
            <p:nvPr/>
          </p:nvSpPr>
          <p:spPr>
            <a:xfrm>
              <a:off x="38808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844290" y="19194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904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53890" y="19194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1000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063490" y="19194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7096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673090" y="19194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3192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282690" y="1919477"/>
              <a:ext cx="794004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808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44290" y="2529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4904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453890" y="2529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1000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063490" y="2529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876800" y="23622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7096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673090" y="2529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3192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282690" y="2529077"/>
              <a:ext cx="794004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096000" y="23622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9288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892290" y="19194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5384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501890" y="19194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1480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111490" y="19194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9288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892290" y="2529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5384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501890" y="2529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1480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111490" y="2529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8808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844290" y="31386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4904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453890" y="31386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1000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063490" y="31386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7096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673090" y="31386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3192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282690" y="3138677"/>
              <a:ext cx="794004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9288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892290" y="31386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705600" y="29718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75384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7501890" y="31386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1480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8111490" y="31386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8808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844290" y="37482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44904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4453890" y="37482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51000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5063490" y="37482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57096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5673090" y="37482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5486400" y="35814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63192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6282690" y="3748277"/>
              <a:ext cx="794004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69288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6892290" y="37482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75384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7501890" y="37482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81480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8111490" y="37482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38808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3844290" y="43578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44904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4453890" y="43578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4267200" y="41910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51000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5063490" y="43578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57096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5673090" y="43578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63192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6282690" y="4357877"/>
              <a:ext cx="794004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69288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6892290" y="43578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75384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7501890" y="43578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7315200" y="41910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81480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8111490" y="43578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38808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3844290" y="4967477"/>
              <a:ext cx="794003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44904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4453890" y="4967477"/>
              <a:ext cx="794003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51000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5063490" y="4967477"/>
              <a:ext cx="794003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4876800" y="48006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57096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5673090" y="4967477"/>
              <a:ext cx="794003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63192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6282690" y="4967477"/>
              <a:ext cx="794004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6096000" y="48006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69288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6892290" y="4967477"/>
              <a:ext cx="794003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75384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7501890" y="4967477"/>
              <a:ext cx="794003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81480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8111490" y="4967477"/>
              <a:ext cx="794003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38808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3844290" y="5577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44904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4453890" y="5577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4267200" y="54101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51000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5063490" y="5577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57096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5673090" y="5577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63192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6282690" y="5577077"/>
              <a:ext cx="794004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69288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6892290" y="5577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75384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7501890" y="5577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7315200" y="54101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81480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8111490" y="5577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5" name="object 125"/>
          <p:cNvSpPr/>
          <p:nvPr/>
        </p:nvSpPr>
        <p:spPr>
          <a:xfrm>
            <a:off x="7924800" y="23622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304800" y="3048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7924800" y="48006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304800" y="3048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27" name="object 1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9471725"/>
              </p:ext>
            </p:extLst>
          </p:nvPr>
        </p:nvGraphicFramePr>
        <p:xfrm>
          <a:off x="3336110" y="1448019"/>
          <a:ext cx="5350509" cy="47241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37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5698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255" algn="ct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9070" algn="r">
                        <a:lnSpc>
                          <a:spcPts val="3490"/>
                        </a:lnSpc>
                      </a:pPr>
                      <a:r>
                        <a:rPr sz="3200" b="1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3200" b="1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860" algn="ct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30" name="object 130"/>
          <p:cNvSpPr txBox="1"/>
          <p:nvPr/>
        </p:nvSpPr>
        <p:spPr>
          <a:xfrm>
            <a:off x="764540" y="6523256"/>
            <a:ext cx="1354455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spc="-5" dirty="0">
                <a:latin typeface="Times New Roman"/>
                <a:cs typeface="Times New Roman"/>
              </a:rPr>
              <a:t>November 7,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2005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28" name="object 128"/>
          <p:cNvSpPr txBox="1">
            <a:spLocks noGrp="1"/>
          </p:cNvSpPr>
          <p:nvPr>
            <p:ph type="title"/>
          </p:nvPr>
        </p:nvSpPr>
        <p:spPr>
          <a:xfrm>
            <a:off x="1526539" y="21589"/>
            <a:ext cx="5676900" cy="1231900"/>
          </a:xfrm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lstStyle/>
          <a:p>
            <a:pPr marL="12700" marR="5080">
              <a:lnSpc>
                <a:spcPct val="80000"/>
              </a:lnSpc>
              <a:spcBef>
                <a:spcPts val="1150"/>
              </a:spcBef>
            </a:pPr>
            <a:r>
              <a:rPr spc="-10" dirty="0"/>
              <a:t>D</a:t>
            </a:r>
            <a:r>
              <a:rPr spc="-5" dirty="0"/>
              <a:t>ynami</a:t>
            </a:r>
            <a:r>
              <a:rPr spc="-15" dirty="0"/>
              <a:t>c</a:t>
            </a:r>
            <a:r>
              <a:rPr spc="-5" dirty="0"/>
              <a:t>-p</a:t>
            </a:r>
            <a:r>
              <a:rPr spc="-10" dirty="0"/>
              <a:t>r</a:t>
            </a:r>
            <a:r>
              <a:rPr spc="-5" dirty="0"/>
              <a:t>og</a:t>
            </a:r>
            <a:r>
              <a:rPr spc="-10" dirty="0"/>
              <a:t>r</a:t>
            </a:r>
            <a:r>
              <a:rPr spc="-5" dirty="0"/>
              <a:t>amming  algorithm</a:t>
            </a:r>
          </a:p>
        </p:txBody>
      </p:sp>
      <p:sp>
        <p:nvSpPr>
          <p:cNvPr id="132" name="object 132"/>
          <p:cNvSpPr txBox="1"/>
          <p:nvPr/>
        </p:nvSpPr>
        <p:spPr>
          <a:xfrm>
            <a:off x="7843653" y="6523256"/>
            <a:ext cx="560070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spc="-5" dirty="0">
                <a:latin typeface="Times New Roman"/>
                <a:cs typeface="Times New Roman"/>
              </a:rPr>
              <a:t>L15.28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29" name="object 129"/>
          <p:cNvSpPr txBox="1"/>
          <p:nvPr/>
        </p:nvSpPr>
        <p:spPr>
          <a:xfrm>
            <a:off x="307231" y="1410398"/>
            <a:ext cx="2713355" cy="1440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I</a:t>
            </a:r>
            <a:r>
              <a:rPr sz="24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DEA</a:t>
            </a: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:</a:t>
            </a:r>
            <a:endParaRPr sz="3200">
              <a:latin typeface="Times New Roman"/>
              <a:cs typeface="Times New Roman"/>
            </a:endParaRPr>
          </a:p>
          <a:p>
            <a:pPr marL="12700" marR="5080">
              <a:lnSpc>
                <a:spcPts val="3460"/>
              </a:lnSpc>
              <a:spcBef>
                <a:spcPts val="434"/>
              </a:spcBef>
            </a:pPr>
            <a:r>
              <a:rPr sz="3200" spc="-5" dirty="0">
                <a:latin typeface="Times New Roman"/>
                <a:cs typeface="Times New Roman"/>
              </a:rPr>
              <a:t>Compute the  table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bottom-up.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33" name="Slide Number Placeholder 13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46B8EC2-79DC-4D91-A125-9987AE897EFA}" type="slidenum">
              <a:rPr lang="en-US" smtClean="0"/>
              <a:t>47</a:t>
            </a:fld>
            <a:endParaRPr lang="en-US"/>
          </a:p>
        </p:txBody>
      </p:sp>
      <p:sp>
        <p:nvSpPr>
          <p:cNvPr id="131" name="Rectangle 130"/>
          <p:cNvSpPr/>
          <p:nvPr/>
        </p:nvSpPr>
        <p:spPr>
          <a:xfrm>
            <a:off x="177763" y="4987056"/>
            <a:ext cx="30780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r>
              <a:rPr lang="en-US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lang="en-US" i="1" spc="-5" dirty="0" err="1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lang="en-US" spc="-5" dirty="0">
                <a:solidFill>
                  <a:srgbClr val="008A87"/>
                </a:solidFill>
                <a:latin typeface="Times New Roman"/>
                <a:cs typeface="Times New Roman"/>
              </a:rPr>
              <a:t>, </a:t>
            </a:r>
            <a:r>
              <a:rPr lang="en-US" i="1" dirty="0">
                <a:solidFill>
                  <a:srgbClr val="008A87"/>
                </a:solidFill>
                <a:latin typeface="Times New Roman"/>
                <a:cs typeface="Times New Roman"/>
              </a:rPr>
              <a:t>j</a:t>
            </a:r>
            <a:r>
              <a:rPr lang="en-US" dirty="0">
                <a:solidFill>
                  <a:srgbClr val="008A87"/>
                </a:solidFill>
                <a:latin typeface="Times New Roman"/>
                <a:cs typeface="Times New Roman"/>
              </a:rPr>
              <a:t>] </a:t>
            </a:r>
            <a:r>
              <a:rPr lang="en-US" dirty="0">
                <a:solidFill>
                  <a:srgbClr val="008A87"/>
                </a:solidFill>
                <a:latin typeface="Symbol"/>
                <a:cs typeface="Symbol"/>
              </a:rPr>
              <a:t></a:t>
            </a:r>
            <a:r>
              <a:rPr lang="en-US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LCS</a:t>
            </a:r>
            <a:r>
              <a:rPr lang="en-US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lang="en-US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lang="en-US" spc="-5" dirty="0">
                <a:solidFill>
                  <a:srgbClr val="008A87"/>
                </a:solidFill>
                <a:latin typeface="Times New Roman"/>
                <a:cs typeface="Times New Roman"/>
              </a:rPr>
              <a:t>, </a:t>
            </a:r>
            <a:r>
              <a:rPr lang="en-US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y</a:t>
            </a:r>
            <a:r>
              <a:rPr lang="en-US" spc="-5" dirty="0">
                <a:solidFill>
                  <a:srgbClr val="008A87"/>
                </a:solidFill>
                <a:latin typeface="Times New Roman"/>
                <a:cs typeface="Times New Roman"/>
              </a:rPr>
              <a:t>, </a:t>
            </a:r>
            <a:r>
              <a:rPr lang="en-US" i="1" dirty="0" err="1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lang="en-US" dirty="0">
                <a:solidFill>
                  <a:srgbClr val="008A87"/>
                </a:solidFill>
                <a:latin typeface="Times New Roman"/>
                <a:cs typeface="Times New Roman"/>
              </a:rPr>
              <a:t>–1, </a:t>
            </a:r>
            <a:r>
              <a:rPr lang="en-US" i="1" dirty="0">
                <a:solidFill>
                  <a:srgbClr val="008A87"/>
                </a:solidFill>
                <a:latin typeface="Times New Roman"/>
                <a:cs typeface="Times New Roman"/>
              </a:rPr>
              <a:t>j</a:t>
            </a:r>
            <a:r>
              <a:rPr lang="en-US" dirty="0">
                <a:solidFill>
                  <a:srgbClr val="008A87"/>
                </a:solidFill>
                <a:latin typeface="Times New Roman"/>
                <a:cs typeface="Times New Roman"/>
              </a:rPr>
              <a:t>–1) +</a:t>
            </a:r>
            <a:r>
              <a:rPr lang="en-US" spc="-7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lang="en-US" spc="-75" dirty="0" smtClean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995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844290" y="1919477"/>
            <a:ext cx="5061585" cy="4334510"/>
            <a:chOff x="3844290" y="1919477"/>
            <a:chExt cx="5061585" cy="4334510"/>
          </a:xfrm>
        </p:grpSpPr>
        <p:sp>
          <p:nvSpPr>
            <p:cNvPr id="3" name="object 3"/>
            <p:cNvSpPr/>
            <p:nvPr/>
          </p:nvSpPr>
          <p:spPr>
            <a:xfrm>
              <a:off x="38808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844290" y="19194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904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53890" y="19194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1000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063490" y="19194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7096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673090" y="19194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3192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282690" y="1919477"/>
              <a:ext cx="794004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808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44290" y="2529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4904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453890" y="2529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1000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063490" y="2529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876800" y="23622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7096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673090" y="2529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3192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282690" y="2529077"/>
              <a:ext cx="794004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096000" y="23622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9288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892290" y="19194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5384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501890" y="19194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1480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111490" y="19194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9288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892290" y="2529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5384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501890" y="2529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1480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111490" y="2529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8808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844290" y="31386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4904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453890" y="31386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1000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063490" y="31386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7096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673090" y="31386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3192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282690" y="3138677"/>
              <a:ext cx="794004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9288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892290" y="31386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705600" y="29718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75384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7501890" y="31386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1480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8111490" y="31386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8808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844290" y="37482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44904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4453890" y="37482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51000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5063490" y="37482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57096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5673090" y="37482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5486400" y="35814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63192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6282690" y="3748277"/>
              <a:ext cx="794004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69288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6892290" y="37482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75384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7501890" y="37482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81480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8111490" y="37482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38808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3844290" y="43578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44904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4453890" y="43578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4267200" y="41910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51000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5063490" y="43578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57096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5673090" y="43578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63192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6282690" y="4357877"/>
              <a:ext cx="794004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69288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6892290" y="43578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75384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7501890" y="43578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7315200" y="41910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81480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8111490" y="43578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38808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3844290" y="4967477"/>
              <a:ext cx="794003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44904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4453890" y="4967477"/>
              <a:ext cx="794003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51000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5063490" y="4967477"/>
              <a:ext cx="794003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4876800" y="48006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57096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5673090" y="4967477"/>
              <a:ext cx="794003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63192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6282690" y="4967477"/>
              <a:ext cx="794004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6096000" y="48006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69288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6892290" y="4967477"/>
              <a:ext cx="794003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75384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7501890" y="4967477"/>
              <a:ext cx="794003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81480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8111490" y="4967477"/>
              <a:ext cx="794003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38808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3844290" y="5577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44904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4453890" y="5577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4267200" y="54101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51000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5063490" y="5577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57096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5673090" y="5577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63192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6282690" y="5577077"/>
              <a:ext cx="794004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69288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6892290" y="5577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75384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7501890" y="5577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7315200" y="54101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81480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8111490" y="5577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5" name="object 125"/>
          <p:cNvSpPr/>
          <p:nvPr/>
        </p:nvSpPr>
        <p:spPr>
          <a:xfrm>
            <a:off x="7924800" y="23622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304800" y="3048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7924800" y="48006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304800" y="3048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27" name="object 1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0747154"/>
              </p:ext>
            </p:extLst>
          </p:nvPr>
        </p:nvGraphicFramePr>
        <p:xfrm>
          <a:off x="3336110" y="1448019"/>
          <a:ext cx="5350509" cy="47241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37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5698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255" algn="ct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9070" algn="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860" algn="ctr">
                        <a:lnSpc>
                          <a:spcPts val="3490"/>
                        </a:lnSpc>
                      </a:pPr>
                      <a:r>
                        <a:rPr sz="3200" b="1" dirty="0">
                          <a:solidFill>
                            <a:srgbClr val="0070C0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30" name="object 130"/>
          <p:cNvSpPr txBox="1"/>
          <p:nvPr/>
        </p:nvSpPr>
        <p:spPr>
          <a:xfrm>
            <a:off x="764540" y="6523256"/>
            <a:ext cx="1354455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spc="-5" dirty="0">
                <a:latin typeface="Times New Roman"/>
                <a:cs typeface="Times New Roman"/>
              </a:rPr>
              <a:t>November 7,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2005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28" name="object 128"/>
          <p:cNvSpPr txBox="1">
            <a:spLocks noGrp="1"/>
          </p:cNvSpPr>
          <p:nvPr>
            <p:ph type="title"/>
          </p:nvPr>
        </p:nvSpPr>
        <p:spPr>
          <a:xfrm>
            <a:off x="1526539" y="21589"/>
            <a:ext cx="5676900" cy="1231900"/>
          </a:xfrm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lstStyle/>
          <a:p>
            <a:pPr marL="12700" marR="5080">
              <a:lnSpc>
                <a:spcPct val="80000"/>
              </a:lnSpc>
              <a:spcBef>
                <a:spcPts val="1150"/>
              </a:spcBef>
            </a:pPr>
            <a:r>
              <a:rPr spc="-10" dirty="0"/>
              <a:t>D</a:t>
            </a:r>
            <a:r>
              <a:rPr spc="-5" dirty="0"/>
              <a:t>ynami</a:t>
            </a:r>
            <a:r>
              <a:rPr spc="-15" dirty="0"/>
              <a:t>c</a:t>
            </a:r>
            <a:r>
              <a:rPr spc="-5" dirty="0"/>
              <a:t>-p</a:t>
            </a:r>
            <a:r>
              <a:rPr spc="-10" dirty="0"/>
              <a:t>r</a:t>
            </a:r>
            <a:r>
              <a:rPr spc="-5" dirty="0"/>
              <a:t>og</a:t>
            </a:r>
            <a:r>
              <a:rPr spc="-10" dirty="0"/>
              <a:t>r</a:t>
            </a:r>
            <a:r>
              <a:rPr spc="-5" dirty="0"/>
              <a:t>amming  algorithm</a:t>
            </a:r>
          </a:p>
        </p:txBody>
      </p:sp>
      <p:sp>
        <p:nvSpPr>
          <p:cNvPr id="132" name="object 132"/>
          <p:cNvSpPr txBox="1"/>
          <p:nvPr/>
        </p:nvSpPr>
        <p:spPr>
          <a:xfrm>
            <a:off x="7843653" y="6523256"/>
            <a:ext cx="560070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spc="-5" dirty="0">
                <a:latin typeface="Times New Roman"/>
                <a:cs typeface="Times New Roman"/>
              </a:rPr>
              <a:t>L15.28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29" name="object 129"/>
          <p:cNvSpPr txBox="1"/>
          <p:nvPr/>
        </p:nvSpPr>
        <p:spPr>
          <a:xfrm>
            <a:off x="307231" y="1410398"/>
            <a:ext cx="2713355" cy="1440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I</a:t>
            </a:r>
            <a:r>
              <a:rPr sz="24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DEA</a:t>
            </a: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:</a:t>
            </a:r>
            <a:endParaRPr sz="3200">
              <a:latin typeface="Times New Roman"/>
              <a:cs typeface="Times New Roman"/>
            </a:endParaRPr>
          </a:p>
          <a:p>
            <a:pPr marL="12700" marR="5080">
              <a:lnSpc>
                <a:spcPts val="3460"/>
              </a:lnSpc>
              <a:spcBef>
                <a:spcPts val="434"/>
              </a:spcBef>
            </a:pPr>
            <a:r>
              <a:rPr sz="3200" spc="-5" dirty="0">
                <a:latin typeface="Times New Roman"/>
                <a:cs typeface="Times New Roman"/>
              </a:rPr>
              <a:t>Compute the  table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bottom-up.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33" name="Slide Number Placeholder 13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46B8EC2-79DC-4D91-A125-9987AE897EFA}" type="slidenum">
              <a:rPr lang="en-US" smtClean="0"/>
              <a:t>48</a:t>
            </a:fld>
            <a:endParaRPr lang="en-US"/>
          </a:p>
        </p:txBody>
      </p:sp>
      <p:sp>
        <p:nvSpPr>
          <p:cNvPr id="134" name="TextBox 133"/>
          <p:cNvSpPr txBox="1"/>
          <p:nvPr/>
        </p:nvSpPr>
        <p:spPr>
          <a:xfrm>
            <a:off x="533400" y="3886200"/>
            <a:ext cx="856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max</a:t>
            </a:r>
            <a:endParaRPr lang="en-US" b="1" dirty="0"/>
          </a:p>
        </p:txBody>
      </p:sp>
      <p:cxnSp>
        <p:nvCxnSpPr>
          <p:cNvPr id="135" name="Straight Arrow Connector 134"/>
          <p:cNvCxnSpPr/>
          <p:nvPr/>
        </p:nvCxnSpPr>
        <p:spPr>
          <a:xfrm flipV="1">
            <a:off x="1441767" y="2971800"/>
            <a:ext cx="5025326" cy="108204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 flipV="1">
            <a:off x="1441767" y="2130488"/>
            <a:ext cx="5568633" cy="192335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5731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844290" y="1919477"/>
            <a:ext cx="5061585" cy="4334510"/>
            <a:chOff x="3844290" y="1919477"/>
            <a:chExt cx="5061585" cy="4334510"/>
          </a:xfrm>
        </p:grpSpPr>
        <p:sp>
          <p:nvSpPr>
            <p:cNvPr id="3" name="object 3"/>
            <p:cNvSpPr/>
            <p:nvPr/>
          </p:nvSpPr>
          <p:spPr>
            <a:xfrm>
              <a:off x="38808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844290" y="19194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904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53890" y="19194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1000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063490" y="19194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7096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673090" y="19194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3192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282690" y="1919477"/>
              <a:ext cx="794004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808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44290" y="2529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4904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453890" y="2529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1000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063490" y="2529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876800" y="23622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7096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673090" y="2529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3192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282690" y="2529077"/>
              <a:ext cx="794004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096000" y="23622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9288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892290" y="19194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5384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501890" y="19194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1480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111490" y="19194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9288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892290" y="2529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5384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501890" y="2529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1480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111490" y="2529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8808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844290" y="31386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4904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453890" y="31386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1000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063490" y="31386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7096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673090" y="31386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3192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282690" y="3138677"/>
              <a:ext cx="794004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9288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892290" y="31386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705600" y="29718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75384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7501890" y="31386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1480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8111490" y="31386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8808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844290" y="37482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44904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4453890" y="37482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51000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5063490" y="37482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57096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5673090" y="37482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5486400" y="35814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63192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6282690" y="3748277"/>
              <a:ext cx="794004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69288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6892290" y="37482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75384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7501890" y="37482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81480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8111490" y="37482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38808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3844290" y="43578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44904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4453890" y="43578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4267200" y="41910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51000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5063490" y="43578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57096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5673090" y="43578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63192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6282690" y="4357877"/>
              <a:ext cx="794004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69288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6892290" y="43578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75384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7501890" y="43578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7315200" y="41910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81480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8111490" y="43578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38808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3844290" y="4967477"/>
              <a:ext cx="794003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44904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4453890" y="4967477"/>
              <a:ext cx="794003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51000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5063490" y="4967477"/>
              <a:ext cx="794003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4876800" y="48006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57096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5673090" y="4967477"/>
              <a:ext cx="794003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63192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6282690" y="4967477"/>
              <a:ext cx="794004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6096000" y="48006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69288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6892290" y="4967477"/>
              <a:ext cx="794003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75384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7501890" y="4967477"/>
              <a:ext cx="794003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81480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8111490" y="4967477"/>
              <a:ext cx="794003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38808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3844290" y="5577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44904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4453890" y="5577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4267200" y="54101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51000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5063490" y="5577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57096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5673090" y="5577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63192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6282690" y="5577077"/>
              <a:ext cx="794004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69288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6892290" y="5577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75384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7501890" y="5577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7315200" y="54101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81480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8111490" y="5577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5" name="object 125"/>
          <p:cNvSpPr/>
          <p:nvPr/>
        </p:nvSpPr>
        <p:spPr>
          <a:xfrm>
            <a:off x="7924800" y="23622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304800" y="3048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7924800" y="48006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304800" y="3048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27" name="object 1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8231312"/>
              </p:ext>
            </p:extLst>
          </p:nvPr>
        </p:nvGraphicFramePr>
        <p:xfrm>
          <a:off x="3336110" y="1448019"/>
          <a:ext cx="5350509" cy="47241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37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5698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255" algn="ct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9070" algn="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860" algn="ct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0"/>
                        </a:lnSpc>
                      </a:pPr>
                      <a:r>
                        <a:rPr sz="3200" b="1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3200" b="1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30" name="object 130"/>
          <p:cNvSpPr txBox="1"/>
          <p:nvPr/>
        </p:nvSpPr>
        <p:spPr>
          <a:xfrm>
            <a:off x="764540" y="6523256"/>
            <a:ext cx="1354455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spc="-5" dirty="0">
                <a:latin typeface="Times New Roman"/>
                <a:cs typeface="Times New Roman"/>
              </a:rPr>
              <a:t>November 7,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2005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28" name="object 128"/>
          <p:cNvSpPr txBox="1">
            <a:spLocks noGrp="1"/>
          </p:cNvSpPr>
          <p:nvPr>
            <p:ph type="title"/>
          </p:nvPr>
        </p:nvSpPr>
        <p:spPr>
          <a:xfrm>
            <a:off x="1526539" y="21589"/>
            <a:ext cx="5676900" cy="1231900"/>
          </a:xfrm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lstStyle/>
          <a:p>
            <a:pPr marL="12700" marR="5080">
              <a:lnSpc>
                <a:spcPct val="80000"/>
              </a:lnSpc>
              <a:spcBef>
                <a:spcPts val="1150"/>
              </a:spcBef>
            </a:pPr>
            <a:r>
              <a:rPr spc="-10" dirty="0"/>
              <a:t>D</a:t>
            </a:r>
            <a:r>
              <a:rPr spc="-5" dirty="0"/>
              <a:t>ynami</a:t>
            </a:r>
            <a:r>
              <a:rPr spc="-15" dirty="0"/>
              <a:t>c</a:t>
            </a:r>
            <a:r>
              <a:rPr spc="-5" dirty="0"/>
              <a:t>-p</a:t>
            </a:r>
            <a:r>
              <a:rPr spc="-10" dirty="0"/>
              <a:t>r</a:t>
            </a:r>
            <a:r>
              <a:rPr spc="-5" dirty="0"/>
              <a:t>og</a:t>
            </a:r>
            <a:r>
              <a:rPr spc="-10" dirty="0"/>
              <a:t>r</a:t>
            </a:r>
            <a:r>
              <a:rPr spc="-5" dirty="0"/>
              <a:t>amming  algorithm</a:t>
            </a:r>
          </a:p>
        </p:txBody>
      </p:sp>
      <p:sp>
        <p:nvSpPr>
          <p:cNvPr id="132" name="object 132"/>
          <p:cNvSpPr txBox="1"/>
          <p:nvPr/>
        </p:nvSpPr>
        <p:spPr>
          <a:xfrm>
            <a:off x="7843653" y="6523256"/>
            <a:ext cx="560070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spc="-5" dirty="0">
                <a:latin typeface="Times New Roman"/>
                <a:cs typeface="Times New Roman"/>
              </a:rPr>
              <a:t>L15.28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29" name="object 129"/>
          <p:cNvSpPr txBox="1"/>
          <p:nvPr/>
        </p:nvSpPr>
        <p:spPr>
          <a:xfrm>
            <a:off x="307231" y="1410398"/>
            <a:ext cx="2713355" cy="1440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I</a:t>
            </a:r>
            <a:r>
              <a:rPr sz="24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DEA</a:t>
            </a: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:</a:t>
            </a:r>
            <a:endParaRPr sz="3200">
              <a:latin typeface="Times New Roman"/>
              <a:cs typeface="Times New Roman"/>
            </a:endParaRPr>
          </a:p>
          <a:p>
            <a:pPr marL="12700" marR="5080">
              <a:lnSpc>
                <a:spcPts val="3460"/>
              </a:lnSpc>
              <a:spcBef>
                <a:spcPts val="434"/>
              </a:spcBef>
            </a:pPr>
            <a:r>
              <a:rPr sz="3200" spc="-5" dirty="0">
                <a:latin typeface="Times New Roman"/>
                <a:cs typeface="Times New Roman"/>
              </a:rPr>
              <a:t>Compute the  table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bottom-up.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33" name="Slide Number Placeholder 13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46B8EC2-79DC-4D91-A125-9987AE897EFA}" type="slidenum">
              <a:rPr lang="en-US" smtClean="0"/>
              <a:t>49</a:t>
            </a:fld>
            <a:endParaRPr lang="en-US"/>
          </a:p>
        </p:txBody>
      </p:sp>
      <p:sp>
        <p:nvSpPr>
          <p:cNvPr id="134" name="TextBox 133"/>
          <p:cNvSpPr txBox="1"/>
          <p:nvPr/>
        </p:nvSpPr>
        <p:spPr>
          <a:xfrm>
            <a:off x="533400" y="3886200"/>
            <a:ext cx="856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max</a:t>
            </a:r>
            <a:endParaRPr lang="en-US" b="1" dirty="0"/>
          </a:p>
        </p:txBody>
      </p:sp>
      <p:cxnSp>
        <p:nvCxnSpPr>
          <p:cNvPr id="135" name="Straight Arrow Connector 134"/>
          <p:cNvCxnSpPr/>
          <p:nvPr/>
        </p:nvCxnSpPr>
        <p:spPr>
          <a:xfrm flipV="1">
            <a:off x="1441767" y="2971800"/>
            <a:ext cx="5497766" cy="108204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 flipV="1">
            <a:off x="1441767" y="2130488"/>
            <a:ext cx="6178233" cy="192335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0892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550" y="304800"/>
            <a:ext cx="7135502" cy="75084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800" spc="-5" dirty="0"/>
              <a:t>Dynamic</a:t>
            </a:r>
            <a:r>
              <a:rPr sz="4800" spc="-60" dirty="0"/>
              <a:t> </a:t>
            </a:r>
            <a:r>
              <a:rPr sz="4800" spc="-5" dirty="0"/>
              <a:t>programming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4540" y="6523256"/>
            <a:ext cx="1354455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spc="-5" dirty="0">
                <a:latin typeface="Times New Roman"/>
                <a:cs typeface="Times New Roman"/>
              </a:rPr>
              <a:t>November 7,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2005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43653" y="6523256"/>
            <a:ext cx="560070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spc="-5" dirty="0">
                <a:latin typeface="Times New Roman"/>
                <a:cs typeface="Times New Roman"/>
              </a:rPr>
              <a:t>L15.2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546" y="1248127"/>
            <a:ext cx="8278495" cy="2113280"/>
          </a:xfrm>
          <a:prstGeom prst="rect">
            <a:avLst/>
          </a:prstGeom>
        </p:spPr>
        <p:txBody>
          <a:bodyPr vert="horz" wrap="square" lIns="0" tIns="129539" rIns="0" bIns="0" rtlCol="0">
            <a:spAutoFit/>
          </a:bodyPr>
          <a:lstStyle/>
          <a:p>
            <a:pPr marL="672465">
              <a:lnSpc>
                <a:spcPct val="100000"/>
              </a:lnSpc>
              <a:spcBef>
                <a:spcPts val="1019"/>
              </a:spcBef>
            </a:pPr>
            <a:r>
              <a:rPr sz="3200" i="1" spc="-5" dirty="0">
                <a:latin typeface="Times New Roman"/>
                <a:cs typeface="Times New Roman"/>
              </a:rPr>
              <a:t>Design technique, like</a:t>
            </a:r>
            <a:r>
              <a:rPr sz="3200" i="1" spc="25" dirty="0">
                <a:latin typeface="Times New Roman"/>
                <a:cs typeface="Times New Roman"/>
              </a:rPr>
              <a:t> </a:t>
            </a:r>
            <a:r>
              <a:rPr sz="3200" i="1" spc="-25" dirty="0">
                <a:latin typeface="Times New Roman"/>
                <a:cs typeface="Times New Roman"/>
              </a:rPr>
              <a:t>divide-and-conquer.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ts val="3650"/>
              </a:lnSpc>
              <a:spcBef>
                <a:spcPts val="925"/>
              </a:spcBef>
            </a:pP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Example: </a:t>
            </a: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Longest Common Subsequence (LCS)</a:t>
            </a:r>
            <a:endParaRPr sz="3200">
              <a:latin typeface="Times New Roman"/>
              <a:cs typeface="Times New Roman"/>
            </a:endParaRPr>
          </a:p>
          <a:p>
            <a:pPr marL="237490" marR="5080" indent="-225425">
              <a:lnSpc>
                <a:spcPts val="3460"/>
              </a:lnSpc>
              <a:spcBef>
                <a:spcPts val="240"/>
              </a:spcBef>
              <a:buClr>
                <a:srgbClr val="CC0000"/>
              </a:buClr>
              <a:buChar char="•"/>
              <a:tabLst>
                <a:tab pos="238760" algn="l"/>
              </a:tabLst>
            </a:pPr>
            <a:r>
              <a:rPr sz="3200" spc="-5" dirty="0">
                <a:latin typeface="Times New Roman"/>
                <a:cs typeface="Times New Roman"/>
              </a:rPr>
              <a:t>Given two sequences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[1 . .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m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] </a:t>
            </a:r>
            <a:r>
              <a:rPr sz="3200" spc="-5" dirty="0">
                <a:latin typeface="Times New Roman"/>
                <a:cs typeface="Times New Roman"/>
              </a:rPr>
              <a:t>and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y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[1 . .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3200" spc="-5" dirty="0">
                <a:latin typeface="Times New Roman"/>
                <a:cs typeface="Times New Roman"/>
              </a:rPr>
              <a:t>, find  a longest subsequence common to them</a:t>
            </a:r>
            <a:r>
              <a:rPr sz="3200" spc="4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both.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46B8EC2-79DC-4D91-A125-9987AE897EF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835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844290" y="1919477"/>
            <a:ext cx="5061585" cy="4334510"/>
            <a:chOff x="3844290" y="1919477"/>
            <a:chExt cx="5061585" cy="4334510"/>
          </a:xfrm>
        </p:grpSpPr>
        <p:sp>
          <p:nvSpPr>
            <p:cNvPr id="3" name="object 3"/>
            <p:cNvSpPr/>
            <p:nvPr/>
          </p:nvSpPr>
          <p:spPr>
            <a:xfrm>
              <a:off x="38808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844290" y="19194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904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53890" y="19194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1000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063490" y="19194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7096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673090" y="19194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3192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282690" y="1919477"/>
              <a:ext cx="794004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808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44290" y="2529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4904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453890" y="2529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1000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063490" y="2529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876800" y="23622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7096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673090" y="2529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3192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282690" y="2529077"/>
              <a:ext cx="794004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096000" y="23622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9288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892290" y="19194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5384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501890" y="19194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1480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111490" y="19194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9288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892290" y="2529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5384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501890" y="2529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1480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111490" y="2529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8808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844290" y="31386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4904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453890" y="31386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1000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063490" y="31386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7096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673090" y="31386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3192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282690" y="3138677"/>
              <a:ext cx="794004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9288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892290" y="31386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705600" y="29718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75384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7501890" y="31386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1480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8111490" y="31386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8808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844290" y="37482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44904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4453890" y="37482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51000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5063490" y="37482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57096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5673090" y="37482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5486400" y="35814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63192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6282690" y="3748277"/>
              <a:ext cx="794004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69288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6892290" y="37482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75384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7501890" y="37482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81480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8111490" y="37482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38808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3844290" y="43578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44904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4453890" y="43578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4267200" y="41910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51000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5063490" y="43578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57096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5673090" y="43578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63192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6282690" y="4357877"/>
              <a:ext cx="794004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69288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6892290" y="43578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75384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7501890" y="43578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7315200" y="41910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81480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8111490" y="43578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38808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3844290" y="4967477"/>
              <a:ext cx="794003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44904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4453890" y="4967477"/>
              <a:ext cx="794003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51000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5063490" y="4967477"/>
              <a:ext cx="794003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4876800" y="48006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57096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5673090" y="4967477"/>
              <a:ext cx="794003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63192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6282690" y="4967477"/>
              <a:ext cx="794004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6096000" y="48006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69288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6892290" y="4967477"/>
              <a:ext cx="794003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75384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7501890" y="4967477"/>
              <a:ext cx="794003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81480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8111490" y="4967477"/>
              <a:ext cx="794003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38808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3844290" y="5577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44904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4453890" y="5577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4267200" y="54101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51000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5063490" y="5577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57096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5673090" y="5577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63192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6282690" y="5577077"/>
              <a:ext cx="794004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69288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6892290" y="5577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75384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7501890" y="5577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7315200" y="54101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81480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8111490" y="5577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5" name="object 125"/>
          <p:cNvSpPr/>
          <p:nvPr/>
        </p:nvSpPr>
        <p:spPr>
          <a:xfrm>
            <a:off x="7924800" y="23622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304800" y="3048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7924800" y="48006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304800" y="3048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27" name="object 1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0641334"/>
              </p:ext>
            </p:extLst>
          </p:nvPr>
        </p:nvGraphicFramePr>
        <p:xfrm>
          <a:off x="3336110" y="1448019"/>
          <a:ext cx="5350509" cy="47241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37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5698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255" algn="ct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9070" algn="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860" algn="ct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0"/>
                        </a:lnSpc>
                      </a:pPr>
                      <a:r>
                        <a:rPr lang="en-US" sz="3200" b="1" dirty="0" smtClean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3200" b="1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30" name="object 130"/>
          <p:cNvSpPr txBox="1"/>
          <p:nvPr/>
        </p:nvSpPr>
        <p:spPr>
          <a:xfrm>
            <a:off x="764540" y="6523256"/>
            <a:ext cx="1354455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spc="-5" dirty="0">
                <a:latin typeface="Times New Roman"/>
                <a:cs typeface="Times New Roman"/>
              </a:rPr>
              <a:t>November 7,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2005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28" name="object 128"/>
          <p:cNvSpPr txBox="1">
            <a:spLocks noGrp="1"/>
          </p:cNvSpPr>
          <p:nvPr>
            <p:ph type="title"/>
          </p:nvPr>
        </p:nvSpPr>
        <p:spPr>
          <a:xfrm>
            <a:off x="1526539" y="21589"/>
            <a:ext cx="5676900" cy="1231900"/>
          </a:xfrm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lstStyle/>
          <a:p>
            <a:pPr marL="12700" marR="5080">
              <a:lnSpc>
                <a:spcPct val="80000"/>
              </a:lnSpc>
              <a:spcBef>
                <a:spcPts val="1150"/>
              </a:spcBef>
            </a:pPr>
            <a:r>
              <a:rPr spc="-10" dirty="0"/>
              <a:t>D</a:t>
            </a:r>
            <a:r>
              <a:rPr spc="-5" dirty="0"/>
              <a:t>ynami</a:t>
            </a:r>
            <a:r>
              <a:rPr spc="-15" dirty="0"/>
              <a:t>c</a:t>
            </a:r>
            <a:r>
              <a:rPr spc="-5" dirty="0"/>
              <a:t>-p</a:t>
            </a:r>
            <a:r>
              <a:rPr spc="-10" dirty="0"/>
              <a:t>r</a:t>
            </a:r>
            <a:r>
              <a:rPr spc="-5" dirty="0"/>
              <a:t>og</a:t>
            </a:r>
            <a:r>
              <a:rPr spc="-10" dirty="0"/>
              <a:t>r</a:t>
            </a:r>
            <a:r>
              <a:rPr spc="-5" dirty="0"/>
              <a:t>amming  algorithm</a:t>
            </a:r>
          </a:p>
        </p:txBody>
      </p:sp>
      <p:sp>
        <p:nvSpPr>
          <p:cNvPr id="132" name="object 132"/>
          <p:cNvSpPr txBox="1"/>
          <p:nvPr/>
        </p:nvSpPr>
        <p:spPr>
          <a:xfrm>
            <a:off x="7843653" y="6523256"/>
            <a:ext cx="560070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spc="-5" dirty="0">
                <a:latin typeface="Times New Roman"/>
                <a:cs typeface="Times New Roman"/>
              </a:rPr>
              <a:t>L15.28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29" name="object 129"/>
          <p:cNvSpPr txBox="1"/>
          <p:nvPr/>
        </p:nvSpPr>
        <p:spPr>
          <a:xfrm>
            <a:off x="307231" y="1410398"/>
            <a:ext cx="2713355" cy="1440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I</a:t>
            </a:r>
            <a:r>
              <a:rPr sz="24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DEA</a:t>
            </a: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:</a:t>
            </a:r>
            <a:endParaRPr sz="3200">
              <a:latin typeface="Times New Roman"/>
              <a:cs typeface="Times New Roman"/>
            </a:endParaRPr>
          </a:p>
          <a:p>
            <a:pPr marL="12700" marR="5080">
              <a:lnSpc>
                <a:spcPts val="3460"/>
              </a:lnSpc>
              <a:spcBef>
                <a:spcPts val="434"/>
              </a:spcBef>
            </a:pPr>
            <a:r>
              <a:rPr sz="3200" spc="-5" dirty="0">
                <a:latin typeface="Times New Roman"/>
                <a:cs typeface="Times New Roman"/>
              </a:rPr>
              <a:t>Compute the  table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bottom-up.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33" name="Slide Number Placeholder 13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46B8EC2-79DC-4D91-A125-9987AE897EFA}" type="slidenum">
              <a:rPr lang="en-US" smtClean="0"/>
              <a:t>50</a:t>
            </a:fld>
            <a:endParaRPr lang="en-US"/>
          </a:p>
        </p:txBody>
      </p:sp>
      <p:sp>
        <p:nvSpPr>
          <p:cNvPr id="134" name="Rectangle 133"/>
          <p:cNvSpPr/>
          <p:nvPr/>
        </p:nvSpPr>
        <p:spPr>
          <a:xfrm>
            <a:off x="271288" y="4969001"/>
            <a:ext cx="30780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r>
              <a:rPr lang="en-US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lang="en-US" i="1" spc="-5" dirty="0" err="1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lang="en-US" spc="-5" dirty="0">
                <a:solidFill>
                  <a:srgbClr val="008A87"/>
                </a:solidFill>
                <a:latin typeface="Times New Roman"/>
                <a:cs typeface="Times New Roman"/>
              </a:rPr>
              <a:t>, </a:t>
            </a:r>
            <a:r>
              <a:rPr lang="en-US" i="1" dirty="0">
                <a:solidFill>
                  <a:srgbClr val="008A87"/>
                </a:solidFill>
                <a:latin typeface="Times New Roman"/>
                <a:cs typeface="Times New Roman"/>
              </a:rPr>
              <a:t>j</a:t>
            </a:r>
            <a:r>
              <a:rPr lang="en-US" dirty="0">
                <a:solidFill>
                  <a:srgbClr val="008A87"/>
                </a:solidFill>
                <a:latin typeface="Times New Roman"/>
                <a:cs typeface="Times New Roman"/>
              </a:rPr>
              <a:t>] </a:t>
            </a:r>
            <a:r>
              <a:rPr lang="en-US" dirty="0">
                <a:solidFill>
                  <a:srgbClr val="008A87"/>
                </a:solidFill>
                <a:latin typeface="Symbol"/>
                <a:cs typeface="Symbol"/>
              </a:rPr>
              <a:t></a:t>
            </a:r>
            <a:r>
              <a:rPr lang="en-US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LCS</a:t>
            </a:r>
            <a:r>
              <a:rPr lang="en-US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lang="en-US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lang="en-US" spc="-5" dirty="0">
                <a:solidFill>
                  <a:srgbClr val="008A87"/>
                </a:solidFill>
                <a:latin typeface="Times New Roman"/>
                <a:cs typeface="Times New Roman"/>
              </a:rPr>
              <a:t>, </a:t>
            </a:r>
            <a:r>
              <a:rPr lang="en-US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y</a:t>
            </a:r>
            <a:r>
              <a:rPr lang="en-US" spc="-5" dirty="0">
                <a:solidFill>
                  <a:srgbClr val="008A87"/>
                </a:solidFill>
                <a:latin typeface="Times New Roman"/>
                <a:cs typeface="Times New Roman"/>
              </a:rPr>
              <a:t>, </a:t>
            </a:r>
            <a:r>
              <a:rPr lang="en-US" i="1" dirty="0" err="1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lang="en-US" dirty="0">
                <a:solidFill>
                  <a:srgbClr val="008A87"/>
                </a:solidFill>
                <a:latin typeface="Times New Roman"/>
                <a:cs typeface="Times New Roman"/>
              </a:rPr>
              <a:t>–1, </a:t>
            </a:r>
            <a:r>
              <a:rPr lang="en-US" i="1" dirty="0">
                <a:solidFill>
                  <a:srgbClr val="008A87"/>
                </a:solidFill>
                <a:latin typeface="Times New Roman"/>
                <a:cs typeface="Times New Roman"/>
              </a:rPr>
              <a:t>j</a:t>
            </a:r>
            <a:r>
              <a:rPr lang="en-US" dirty="0">
                <a:solidFill>
                  <a:srgbClr val="008A87"/>
                </a:solidFill>
                <a:latin typeface="Times New Roman"/>
                <a:cs typeface="Times New Roman"/>
              </a:rPr>
              <a:t>–1) +</a:t>
            </a:r>
            <a:r>
              <a:rPr lang="en-US" spc="-7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lang="en-US" spc="-75" dirty="0" smtClean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952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844290" y="1919477"/>
            <a:ext cx="5061585" cy="4334510"/>
            <a:chOff x="3844290" y="1919477"/>
            <a:chExt cx="5061585" cy="4334510"/>
          </a:xfrm>
        </p:grpSpPr>
        <p:sp>
          <p:nvSpPr>
            <p:cNvPr id="3" name="object 3"/>
            <p:cNvSpPr/>
            <p:nvPr/>
          </p:nvSpPr>
          <p:spPr>
            <a:xfrm>
              <a:off x="38808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844290" y="19194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904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53890" y="19194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1000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063490" y="19194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7096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673090" y="19194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3192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282690" y="1919477"/>
              <a:ext cx="794004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808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44290" y="2529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4904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453890" y="2529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1000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063490" y="2529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876800" y="23622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7096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673090" y="2529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3192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282690" y="2529077"/>
              <a:ext cx="794004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096000" y="23622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9288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892290" y="19194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5384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501890" y="19194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1480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111490" y="19194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9288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892290" y="2529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5384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501890" y="2529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1480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111490" y="2529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8808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844290" y="31386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4904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453890" y="31386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1000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063490" y="31386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7096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673090" y="31386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3192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282690" y="3138677"/>
              <a:ext cx="794004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9288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892290" y="31386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705600" y="29718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75384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7501890" y="31386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1480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8111490" y="31386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8808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844290" y="37482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44904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4453890" y="37482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51000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5063490" y="37482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57096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5673090" y="37482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5486400" y="35814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63192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6282690" y="3748277"/>
              <a:ext cx="794004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69288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6892290" y="37482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75384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7501890" y="37482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81480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8111490" y="37482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38808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3844290" y="43578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44904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4453890" y="43578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4267200" y="41910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51000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5063490" y="43578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57096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5673090" y="43578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63192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6282690" y="4357877"/>
              <a:ext cx="794004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69288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6892290" y="43578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75384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7501890" y="43578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7315200" y="41910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81480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8111490" y="43578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38808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3844290" y="4967477"/>
              <a:ext cx="794003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44904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4453890" y="4967477"/>
              <a:ext cx="794003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51000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5063490" y="4967477"/>
              <a:ext cx="794003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4876800" y="48006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57096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5673090" y="4967477"/>
              <a:ext cx="794003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63192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6282690" y="4967477"/>
              <a:ext cx="794004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6096000" y="48006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69288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6892290" y="4967477"/>
              <a:ext cx="794003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75384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7501890" y="4967477"/>
              <a:ext cx="794003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81480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8111490" y="4967477"/>
              <a:ext cx="794003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38808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3844290" y="5577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44904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4453890" y="5577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4267200" y="54101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51000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5063490" y="5577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57096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5673090" y="5577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63192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6282690" y="5577077"/>
              <a:ext cx="794004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69288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6892290" y="5577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75384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7501890" y="5577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7315200" y="54101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81480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8111490" y="5577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5" name="object 125"/>
          <p:cNvSpPr/>
          <p:nvPr/>
        </p:nvSpPr>
        <p:spPr>
          <a:xfrm>
            <a:off x="7924800" y="23622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304800" y="3048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7924800" y="48006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304800" y="3048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27" name="object 1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6922150"/>
              </p:ext>
            </p:extLst>
          </p:nvPr>
        </p:nvGraphicFramePr>
        <p:xfrm>
          <a:off x="3336110" y="1448019"/>
          <a:ext cx="5350509" cy="47241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37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5698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255" algn="ct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9070" algn="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860" algn="ct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30" name="object 130"/>
          <p:cNvSpPr txBox="1"/>
          <p:nvPr/>
        </p:nvSpPr>
        <p:spPr>
          <a:xfrm>
            <a:off x="764540" y="6523256"/>
            <a:ext cx="1354455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spc="-5" dirty="0">
                <a:latin typeface="Times New Roman"/>
                <a:cs typeface="Times New Roman"/>
              </a:rPr>
              <a:t>November 7,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2005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28" name="object 128"/>
          <p:cNvSpPr txBox="1">
            <a:spLocks noGrp="1"/>
          </p:cNvSpPr>
          <p:nvPr>
            <p:ph type="title"/>
          </p:nvPr>
        </p:nvSpPr>
        <p:spPr>
          <a:xfrm>
            <a:off x="1526539" y="21589"/>
            <a:ext cx="5676900" cy="1231900"/>
          </a:xfrm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lstStyle/>
          <a:p>
            <a:pPr marL="12700" marR="5080">
              <a:lnSpc>
                <a:spcPct val="80000"/>
              </a:lnSpc>
              <a:spcBef>
                <a:spcPts val="1150"/>
              </a:spcBef>
            </a:pPr>
            <a:r>
              <a:rPr spc="-10" dirty="0"/>
              <a:t>D</a:t>
            </a:r>
            <a:r>
              <a:rPr spc="-5" dirty="0"/>
              <a:t>ynami</a:t>
            </a:r>
            <a:r>
              <a:rPr spc="-15" dirty="0"/>
              <a:t>c</a:t>
            </a:r>
            <a:r>
              <a:rPr spc="-5" dirty="0"/>
              <a:t>-p</a:t>
            </a:r>
            <a:r>
              <a:rPr spc="-10" dirty="0"/>
              <a:t>r</a:t>
            </a:r>
            <a:r>
              <a:rPr spc="-5" dirty="0"/>
              <a:t>og</a:t>
            </a:r>
            <a:r>
              <a:rPr spc="-10" dirty="0"/>
              <a:t>r</a:t>
            </a:r>
            <a:r>
              <a:rPr spc="-5" dirty="0"/>
              <a:t>amming  algorithm</a:t>
            </a:r>
          </a:p>
        </p:txBody>
      </p:sp>
      <p:sp>
        <p:nvSpPr>
          <p:cNvPr id="132" name="object 132"/>
          <p:cNvSpPr txBox="1"/>
          <p:nvPr/>
        </p:nvSpPr>
        <p:spPr>
          <a:xfrm>
            <a:off x="7843653" y="6523256"/>
            <a:ext cx="560070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spc="-5" dirty="0">
                <a:latin typeface="Times New Roman"/>
                <a:cs typeface="Times New Roman"/>
              </a:rPr>
              <a:t>L15.28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29" name="object 129"/>
          <p:cNvSpPr txBox="1"/>
          <p:nvPr/>
        </p:nvSpPr>
        <p:spPr>
          <a:xfrm>
            <a:off x="307231" y="1410398"/>
            <a:ext cx="2713355" cy="1440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I</a:t>
            </a:r>
            <a:r>
              <a:rPr sz="24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DEA</a:t>
            </a: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:</a:t>
            </a:r>
            <a:endParaRPr sz="3200">
              <a:latin typeface="Times New Roman"/>
              <a:cs typeface="Times New Roman"/>
            </a:endParaRPr>
          </a:p>
          <a:p>
            <a:pPr marL="12700" marR="5080">
              <a:lnSpc>
                <a:spcPts val="3460"/>
              </a:lnSpc>
              <a:spcBef>
                <a:spcPts val="434"/>
              </a:spcBef>
            </a:pPr>
            <a:r>
              <a:rPr sz="3200" spc="-5" dirty="0">
                <a:latin typeface="Times New Roman"/>
                <a:cs typeface="Times New Roman"/>
              </a:rPr>
              <a:t>Compute the  table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bottom-up.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33" name="Slide Number Placeholder 13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46B8EC2-79DC-4D91-A125-9987AE897EFA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92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844290" y="1919477"/>
            <a:ext cx="5061585" cy="4334510"/>
            <a:chOff x="3844290" y="1919477"/>
            <a:chExt cx="5061585" cy="4334510"/>
          </a:xfrm>
        </p:grpSpPr>
        <p:sp>
          <p:nvSpPr>
            <p:cNvPr id="3" name="object 3"/>
            <p:cNvSpPr/>
            <p:nvPr/>
          </p:nvSpPr>
          <p:spPr>
            <a:xfrm>
              <a:off x="38808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844290" y="19194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904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53890" y="19194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1000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063490" y="19194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7096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673090" y="19194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3192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282690" y="1919477"/>
              <a:ext cx="794004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808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44290" y="2529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4904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453890" y="2529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1000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063490" y="2529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876800" y="23622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7096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673090" y="2529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3192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282690" y="2529077"/>
              <a:ext cx="794004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096000" y="23622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9288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892290" y="19194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5384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501890" y="19194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1480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111490" y="19194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9288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892290" y="2529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5384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501890" y="2529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1480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111490" y="2529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8808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844290" y="31386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4904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453890" y="31386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1000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063490" y="31386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7096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673090" y="31386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3192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282690" y="3138677"/>
              <a:ext cx="794004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9288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892290" y="31386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705600" y="29718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75384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7501890" y="31386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1480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8111490" y="31386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8808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844290" y="37482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44904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4453890" y="37482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51000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5063490" y="37482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57096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5673090" y="37482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5486400" y="35814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63192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6282690" y="3748277"/>
              <a:ext cx="794004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69288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6892290" y="37482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75384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7501890" y="37482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81480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8111490" y="37482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38808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3844290" y="43578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44904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4453890" y="43578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4267200" y="41910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51000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5063490" y="43578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57096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5673090" y="43578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63192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6282690" y="4357877"/>
              <a:ext cx="794004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69288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6892290" y="43578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75384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7501890" y="43578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7315200" y="41910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81480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8111490" y="43578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38808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3844290" y="4967477"/>
              <a:ext cx="794003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44904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4453890" y="4967477"/>
              <a:ext cx="794003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51000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5063490" y="4967477"/>
              <a:ext cx="794003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4876800" y="48006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57096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5673090" y="4967477"/>
              <a:ext cx="794003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63192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6282690" y="4967477"/>
              <a:ext cx="794004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6096000" y="48006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69288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6892290" y="4967477"/>
              <a:ext cx="794003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75384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7501890" y="4967477"/>
              <a:ext cx="794003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81480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8111490" y="4967477"/>
              <a:ext cx="794003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38808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3844290" y="5577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44904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4453890" y="5577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4267200" y="54101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51000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5063490" y="5577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57096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5673090" y="5577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63192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6282690" y="5577077"/>
              <a:ext cx="794004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69288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6892290" y="5577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75384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7501890" y="5577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7315200" y="54101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81480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8111490" y="5577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5" name="object 125"/>
          <p:cNvSpPr/>
          <p:nvPr/>
        </p:nvSpPr>
        <p:spPr>
          <a:xfrm>
            <a:off x="7924800" y="23622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304800" y="3048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7924800" y="48006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304800" y="3048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27" name="object 1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2953641"/>
              </p:ext>
            </p:extLst>
          </p:nvPr>
        </p:nvGraphicFramePr>
        <p:xfrm>
          <a:off x="3336110" y="1448019"/>
          <a:ext cx="5350509" cy="47241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37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5698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255" algn="ct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9070" algn="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860" algn="ct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30" name="object 130"/>
          <p:cNvSpPr txBox="1"/>
          <p:nvPr/>
        </p:nvSpPr>
        <p:spPr>
          <a:xfrm>
            <a:off x="764540" y="6523256"/>
            <a:ext cx="1354455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spc="-5" dirty="0">
                <a:latin typeface="Times New Roman"/>
                <a:cs typeface="Times New Roman"/>
              </a:rPr>
              <a:t>November 7,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2005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28" name="object 128"/>
          <p:cNvSpPr txBox="1">
            <a:spLocks noGrp="1"/>
          </p:cNvSpPr>
          <p:nvPr>
            <p:ph type="title"/>
          </p:nvPr>
        </p:nvSpPr>
        <p:spPr>
          <a:xfrm>
            <a:off x="1526539" y="21589"/>
            <a:ext cx="5676900" cy="1231900"/>
          </a:xfrm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lstStyle/>
          <a:p>
            <a:pPr marL="12700" marR="5080">
              <a:lnSpc>
                <a:spcPct val="80000"/>
              </a:lnSpc>
              <a:spcBef>
                <a:spcPts val="1150"/>
              </a:spcBef>
            </a:pPr>
            <a:r>
              <a:rPr spc="-10" dirty="0"/>
              <a:t>D</a:t>
            </a:r>
            <a:r>
              <a:rPr spc="-5" dirty="0"/>
              <a:t>ynami</a:t>
            </a:r>
            <a:r>
              <a:rPr spc="-15" dirty="0"/>
              <a:t>c</a:t>
            </a:r>
            <a:r>
              <a:rPr spc="-5" dirty="0"/>
              <a:t>-p</a:t>
            </a:r>
            <a:r>
              <a:rPr spc="-10" dirty="0"/>
              <a:t>r</a:t>
            </a:r>
            <a:r>
              <a:rPr spc="-5" dirty="0"/>
              <a:t>og</a:t>
            </a:r>
            <a:r>
              <a:rPr spc="-10" dirty="0"/>
              <a:t>r</a:t>
            </a:r>
            <a:r>
              <a:rPr spc="-5" dirty="0"/>
              <a:t>amming  algorithm</a:t>
            </a:r>
          </a:p>
        </p:txBody>
      </p:sp>
      <p:sp>
        <p:nvSpPr>
          <p:cNvPr id="132" name="object 132"/>
          <p:cNvSpPr txBox="1"/>
          <p:nvPr/>
        </p:nvSpPr>
        <p:spPr>
          <a:xfrm>
            <a:off x="7843653" y="6523256"/>
            <a:ext cx="560070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spc="-5" dirty="0">
                <a:latin typeface="Times New Roman"/>
                <a:cs typeface="Times New Roman"/>
              </a:rPr>
              <a:t>L15.28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29" name="object 129"/>
          <p:cNvSpPr txBox="1"/>
          <p:nvPr/>
        </p:nvSpPr>
        <p:spPr>
          <a:xfrm>
            <a:off x="307231" y="1410398"/>
            <a:ext cx="2713355" cy="1440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I</a:t>
            </a:r>
            <a:r>
              <a:rPr sz="24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DEA</a:t>
            </a: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:</a:t>
            </a:r>
            <a:endParaRPr sz="3200">
              <a:latin typeface="Times New Roman"/>
              <a:cs typeface="Times New Roman"/>
            </a:endParaRPr>
          </a:p>
          <a:p>
            <a:pPr marL="12700" marR="5080">
              <a:lnSpc>
                <a:spcPts val="3460"/>
              </a:lnSpc>
              <a:spcBef>
                <a:spcPts val="434"/>
              </a:spcBef>
            </a:pPr>
            <a:r>
              <a:rPr sz="3200" spc="-5" dirty="0">
                <a:latin typeface="Times New Roman"/>
                <a:cs typeface="Times New Roman"/>
              </a:rPr>
              <a:t>Compute the  table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bottom-up.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33" name="Slide Number Placeholder 13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46B8EC2-79DC-4D91-A125-9987AE897EFA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718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844290" y="1919477"/>
            <a:ext cx="5061585" cy="4334510"/>
            <a:chOff x="3844290" y="1919477"/>
            <a:chExt cx="5061585" cy="4334510"/>
          </a:xfrm>
        </p:grpSpPr>
        <p:sp>
          <p:nvSpPr>
            <p:cNvPr id="3" name="object 3"/>
            <p:cNvSpPr/>
            <p:nvPr/>
          </p:nvSpPr>
          <p:spPr>
            <a:xfrm>
              <a:off x="38808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844290" y="19194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904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53890" y="19194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1000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063490" y="19194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7096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673090" y="19194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3192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282690" y="1919477"/>
              <a:ext cx="794004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808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44290" y="2529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4904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453890" y="2529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1000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063490" y="2529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876800" y="23622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7096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673090" y="2529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3192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282690" y="2529077"/>
              <a:ext cx="794004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096000" y="23622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9288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892290" y="19194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5384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501890" y="19194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1480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111490" y="19194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9288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892290" y="2529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5384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501890" y="2529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1480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111490" y="2529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8808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844290" y="31386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4904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453890" y="31386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1000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063490" y="31386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7096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673090" y="31386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3192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282690" y="3138677"/>
              <a:ext cx="794004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9288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892290" y="31386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705600" y="29718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75384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7501890" y="31386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1480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8111490" y="31386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8808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844290" y="37482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44904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4453890" y="37482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51000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5063490" y="37482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57096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5673090" y="37482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5486400" y="35814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63192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6282690" y="3748277"/>
              <a:ext cx="794004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69288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6892290" y="37482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75384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7501890" y="37482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81480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8111490" y="37482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38808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3844290" y="43578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44904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4453890" y="43578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4267200" y="41910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51000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5063490" y="43578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57096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5673090" y="43578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63192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6282690" y="4357877"/>
              <a:ext cx="794004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69288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6892290" y="43578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75384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7501890" y="43578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7315200" y="41910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81480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8111490" y="43578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38808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3844290" y="4967477"/>
              <a:ext cx="794003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44904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4453890" y="4967477"/>
              <a:ext cx="794003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51000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5063490" y="4967477"/>
              <a:ext cx="794003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4876800" y="48006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57096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5673090" y="4967477"/>
              <a:ext cx="794003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63192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6282690" y="4967477"/>
              <a:ext cx="794004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6096000" y="48006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69288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6892290" y="4967477"/>
              <a:ext cx="794003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75384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7501890" y="4967477"/>
              <a:ext cx="794003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81480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8111490" y="4967477"/>
              <a:ext cx="794003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38808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3844290" y="5577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44904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4453890" y="5577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4267200" y="54101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51000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5063490" y="5577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57096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5673090" y="5577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63192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6282690" y="5577077"/>
              <a:ext cx="794004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69288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6892290" y="5577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75384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7501890" y="5577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7315200" y="54101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81480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8111490" y="5577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5" name="object 125"/>
          <p:cNvSpPr/>
          <p:nvPr/>
        </p:nvSpPr>
        <p:spPr>
          <a:xfrm>
            <a:off x="7924800" y="23622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304800" y="3048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7924800" y="48006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304800" y="3048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27" name="object 1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9655584"/>
              </p:ext>
            </p:extLst>
          </p:nvPr>
        </p:nvGraphicFramePr>
        <p:xfrm>
          <a:off x="3336110" y="1448019"/>
          <a:ext cx="5350509" cy="47241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37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5698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255" algn="ct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9070" algn="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860" algn="ct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 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30" name="object 130"/>
          <p:cNvSpPr txBox="1"/>
          <p:nvPr/>
        </p:nvSpPr>
        <p:spPr>
          <a:xfrm>
            <a:off x="764540" y="6523256"/>
            <a:ext cx="1354455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spc="-5" dirty="0">
                <a:latin typeface="Times New Roman"/>
                <a:cs typeface="Times New Roman"/>
              </a:rPr>
              <a:t>November 7,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2005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28" name="object 128"/>
          <p:cNvSpPr txBox="1">
            <a:spLocks noGrp="1"/>
          </p:cNvSpPr>
          <p:nvPr>
            <p:ph type="title"/>
          </p:nvPr>
        </p:nvSpPr>
        <p:spPr>
          <a:xfrm>
            <a:off x="1526539" y="21589"/>
            <a:ext cx="5676900" cy="1231900"/>
          </a:xfrm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lstStyle/>
          <a:p>
            <a:pPr marL="12700" marR="5080">
              <a:lnSpc>
                <a:spcPct val="80000"/>
              </a:lnSpc>
              <a:spcBef>
                <a:spcPts val="1150"/>
              </a:spcBef>
            </a:pPr>
            <a:r>
              <a:rPr spc="-10" dirty="0"/>
              <a:t>D</a:t>
            </a:r>
            <a:r>
              <a:rPr spc="-5" dirty="0"/>
              <a:t>ynami</a:t>
            </a:r>
            <a:r>
              <a:rPr spc="-15" dirty="0"/>
              <a:t>c</a:t>
            </a:r>
            <a:r>
              <a:rPr spc="-5" dirty="0"/>
              <a:t>-p</a:t>
            </a:r>
            <a:r>
              <a:rPr spc="-10" dirty="0"/>
              <a:t>r</a:t>
            </a:r>
            <a:r>
              <a:rPr spc="-5" dirty="0"/>
              <a:t>og</a:t>
            </a:r>
            <a:r>
              <a:rPr spc="-10" dirty="0"/>
              <a:t>r</a:t>
            </a:r>
            <a:r>
              <a:rPr spc="-5" dirty="0"/>
              <a:t>amming  algorithm</a:t>
            </a:r>
          </a:p>
        </p:txBody>
      </p:sp>
      <p:sp>
        <p:nvSpPr>
          <p:cNvPr id="132" name="object 132"/>
          <p:cNvSpPr txBox="1"/>
          <p:nvPr/>
        </p:nvSpPr>
        <p:spPr>
          <a:xfrm>
            <a:off x="7843653" y="6523256"/>
            <a:ext cx="560070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spc="-5" dirty="0">
                <a:latin typeface="Times New Roman"/>
                <a:cs typeface="Times New Roman"/>
              </a:rPr>
              <a:t>L15.28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29" name="object 129"/>
          <p:cNvSpPr txBox="1"/>
          <p:nvPr/>
        </p:nvSpPr>
        <p:spPr>
          <a:xfrm>
            <a:off x="307231" y="1410398"/>
            <a:ext cx="2713355" cy="1440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I</a:t>
            </a:r>
            <a:r>
              <a:rPr sz="24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DEA</a:t>
            </a: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:</a:t>
            </a:r>
            <a:endParaRPr sz="3200">
              <a:latin typeface="Times New Roman"/>
              <a:cs typeface="Times New Roman"/>
            </a:endParaRPr>
          </a:p>
          <a:p>
            <a:pPr marL="12700" marR="5080">
              <a:lnSpc>
                <a:spcPts val="3460"/>
              </a:lnSpc>
              <a:spcBef>
                <a:spcPts val="434"/>
              </a:spcBef>
            </a:pPr>
            <a:r>
              <a:rPr sz="3200" spc="-5" dirty="0">
                <a:latin typeface="Times New Roman"/>
                <a:cs typeface="Times New Roman"/>
              </a:rPr>
              <a:t>Compute the  table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bottom-up.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33" name="Slide Number Placeholder 13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46B8EC2-79DC-4D91-A125-9987AE897EFA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497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844290" y="1919477"/>
            <a:ext cx="5061585" cy="4334510"/>
            <a:chOff x="3844290" y="1919477"/>
            <a:chExt cx="5061585" cy="4334510"/>
          </a:xfrm>
        </p:grpSpPr>
        <p:sp>
          <p:nvSpPr>
            <p:cNvPr id="3" name="object 3"/>
            <p:cNvSpPr/>
            <p:nvPr/>
          </p:nvSpPr>
          <p:spPr>
            <a:xfrm>
              <a:off x="38808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844290" y="19194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904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53890" y="19194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1000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063490" y="19194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7096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673090" y="19194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3192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282690" y="1919477"/>
              <a:ext cx="794004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808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44290" y="2529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4904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453890" y="2529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1000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063490" y="2529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876800" y="23622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7096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673090" y="2529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3192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282690" y="2529077"/>
              <a:ext cx="794004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096000" y="23622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9288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892290" y="19194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5384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501890" y="19194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1480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111490" y="19194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9288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892290" y="2529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5384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501890" y="2529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1480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111490" y="2529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8808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844290" y="31386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4904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453890" y="31386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1000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063490" y="31386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7096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673090" y="31386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3192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282690" y="3138677"/>
              <a:ext cx="794004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9288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892290" y="31386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705600" y="29718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75384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7501890" y="31386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1480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8111490" y="31386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8808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844290" y="37482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44904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4453890" y="37482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51000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5063490" y="37482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57096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5673090" y="37482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5486400" y="35814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63192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6282690" y="3748277"/>
              <a:ext cx="794004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69288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6892290" y="37482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75384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7501890" y="37482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81480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8111490" y="37482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38808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3844290" y="43578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44904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4453890" y="43578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4267200" y="41910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51000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5063490" y="43578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57096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5673090" y="43578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63192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6282690" y="4357877"/>
              <a:ext cx="794004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69288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6892290" y="43578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75384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7501890" y="43578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7315200" y="41910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81480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8111490" y="43578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38808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3844290" y="4967477"/>
              <a:ext cx="794003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44904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4453890" y="4967477"/>
              <a:ext cx="794003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51000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5063490" y="4967477"/>
              <a:ext cx="794003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4876800" y="48006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57096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5673090" y="4967477"/>
              <a:ext cx="794003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63192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6282690" y="4967477"/>
              <a:ext cx="794004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6096000" y="48006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69288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6892290" y="4967477"/>
              <a:ext cx="794003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75384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7501890" y="4967477"/>
              <a:ext cx="794003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81480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8111490" y="4967477"/>
              <a:ext cx="794003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38808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3844290" y="5577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44904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4453890" y="5577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4267200" y="54101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51000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5063490" y="5577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57096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5673090" y="5577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63192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6282690" y="5577077"/>
              <a:ext cx="794004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69288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6892290" y="5577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75384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7501890" y="5577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7315200" y="54101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81480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8111490" y="5577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5" name="object 125"/>
          <p:cNvSpPr/>
          <p:nvPr/>
        </p:nvSpPr>
        <p:spPr>
          <a:xfrm>
            <a:off x="7924800" y="23622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304800" y="3048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7924800" y="48006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304800" y="3048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27" name="object 1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3499338"/>
              </p:ext>
            </p:extLst>
          </p:nvPr>
        </p:nvGraphicFramePr>
        <p:xfrm>
          <a:off x="3336110" y="1448019"/>
          <a:ext cx="5350509" cy="47241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37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5698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255" algn="ct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9070" algn="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860" algn="ct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 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30" name="object 130"/>
          <p:cNvSpPr txBox="1"/>
          <p:nvPr/>
        </p:nvSpPr>
        <p:spPr>
          <a:xfrm>
            <a:off x="764540" y="6523256"/>
            <a:ext cx="1354455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spc="-5" dirty="0">
                <a:latin typeface="Times New Roman"/>
                <a:cs typeface="Times New Roman"/>
              </a:rPr>
              <a:t>November 7,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2005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28" name="object 128"/>
          <p:cNvSpPr txBox="1">
            <a:spLocks noGrp="1"/>
          </p:cNvSpPr>
          <p:nvPr>
            <p:ph type="title"/>
          </p:nvPr>
        </p:nvSpPr>
        <p:spPr>
          <a:xfrm>
            <a:off x="1526539" y="21589"/>
            <a:ext cx="5676900" cy="1231900"/>
          </a:xfrm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lstStyle/>
          <a:p>
            <a:pPr marL="12700" marR="5080">
              <a:lnSpc>
                <a:spcPct val="80000"/>
              </a:lnSpc>
              <a:spcBef>
                <a:spcPts val="1150"/>
              </a:spcBef>
            </a:pPr>
            <a:r>
              <a:rPr spc="-10" dirty="0"/>
              <a:t>D</a:t>
            </a:r>
            <a:r>
              <a:rPr spc="-5" dirty="0"/>
              <a:t>ynami</a:t>
            </a:r>
            <a:r>
              <a:rPr spc="-15" dirty="0"/>
              <a:t>c</a:t>
            </a:r>
            <a:r>
              <a:rPr spc="-5" dirty="0"/>
              <a:t>-p</a:t>
            </a:r>
            <a:r>
              <a:rPr spc="-10" dirty="0"/>
              <a:t>r</a:t>
            </a:r>
            <a:r>
              <a:rPr spc="-5" dirty="0"/>
              <a:t>og</a:t>
            </a:r>
            <a:r>
              <a:rPr spc="-10" dirty="0"/>
              <a:t>r</a:t>
            </a:r>
            <a:r>
              <a:rPr spc="-5" dirty="0"/>
              <a:t>amming  algorithm</a:t>
            </a:r>
          </a:p>
        </p:txBody>
      </p:sp>
      <p:sp>
        <p:nvSpPr>
          <p:cNvPr id="132" name="object 132"/>
          <p:cNvSpPr txBox="1"/>
          <p:nvPr/>
        </p:nvSpPr>
        <p:spPr>
          <a:xfrm>
            <a:off x="7843653" y="6523256"/>
            <a:ext cx="560070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spc="-5" dirty="0">
                <a:latin typeface="Times New Roman"/>
                <a:cs typeface="Times New Roman"/>
              </a:rPr>
              <a:t>L15.28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29" name="object 129"/>
          <p:cNvSpPr txBox="1"/>
          <p:nvPr/>
        </p:nvSpPr>
        <p:spPr>
          <a:xfrm>
            <a:off x="307231" y="1410398"/>
            <a:ext cx="2713355" cy="1440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I</a:t>
            </a:r>
            <a:r>
              <a:rPr sz="24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DEA</a:t>
            </a: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:</a:t>
            </a:r>
            <a:endParaRPr sz="3200">
              <a:latin typeface="Times New Roman"/>
              <a:cs typeface="Times New Roman"/>
            </a:endParaRPr>
          </a:p>
          <a:p>
            <a:pPr marL="12700" marR="5080">
              <a:lnSpc>
                <a:spcPts val="3460"/>
              </a:lnSpc>
              <a:spcBef>
                <a:spcPts val="434"/>
              </a:spcBef>
            </a:pPr>
            <a:r>
              <a:rPr sz="3200" spc="-5" dirty="0">
                <a:latin typeface="Times New Roman"/>
                <a:cs typeface="Times New Roman"/>
              </a:rPr>
              <a:t>Compute the  table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bottom-up.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33" name="Slide Number Placeholder 13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46B8EC2-79DC-4D91-A125-9987AE897EFA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497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844290" y="1919477"/>
            <a:ext cx="5061585" cy="4334510"/>
            <a:chOff x="3844290" y="1919477"/>
            <a:chExt cx="5061585" cy="4334510"/>
          </a:xfrm>
        </p:grpSpPr>
        <p:sp>
          <p:nvSpPr>
            <p:cNvPr id="3" name="object 3"/>
            <p:cNvSpPr/>
            <p:nvPr/>
          </p:nvSpPr>
          <p:spPr>
            <a:xfrm>
              <a:off x="38808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844290" y="19194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904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53890" y="19194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1000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063490" y="19194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7096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673090" y="19194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3192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282690" y="1919477"/>
              <a:ext cx="794004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808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44290" y="2529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4904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453890" y="2529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1000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063490" y="2529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876800" y="23622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7096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673090" y="2529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3192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282690" y="2529077"/>
              <a:ext cx="794004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096000" y="23622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9288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892290" y="19194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5384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501890" y="19194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1480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111490" y="19194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9288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892290" y="2529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5384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501890" y="2529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1480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111490" y="2529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8808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844290" y="31386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4904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453890" y="31386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1000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063490" y="31386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7096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673090" y="31386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3192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282690" y="3138677"/>
              <a:ext cx="794004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9288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892290" y="31386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705600" y="29718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75384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7501890" y="31386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1480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8111490" y="31386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8808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844290" y="37482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44904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4453890" y="37482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51000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5063490" y="37482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57096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5673090" y="37482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5486400" y="35814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63192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6282690" y="3748277"/>
              <a:ext cx="794004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69288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6892290" y="37482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75384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7501890" y="37482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81480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8111490" y="37482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38808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3844290" y="43578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44904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4453890" y="43578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4267200" y="41910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51000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5063490" y="43578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57096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5673090" y="43578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63192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6282690" y="4357877"/>
              <a:ext cx="794004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69288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6892290" y="43578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75384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7501890" y="43578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7315200" y="41910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81480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8111490" y="43578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38808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3844290" y="4967477"/>
              <a:ext cx="794003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44904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4453890" y="4967477"/>
              <a:ext cx="794003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51000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5063490" y="4967477"/>
              <a:ext cx="794003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4876800" y="48006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57096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5673090" y="4967477"/>
              <a:ext cx="794003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63192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6282690" y="4967477"/>
              <a:ext cx="794004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6096000" y="48006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69288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6892290" y="4967477"/>
              <a:ext cx="794003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75384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7501890" y="4967477"/>
              <a:ext cx="794003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81480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8111490" y="4967477"/>
              <a:ext cx="794003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38808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3844290" y="5577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44904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4453890" y="5577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4267200" y="54101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51000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5063490" y="5577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57096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5673090" y="5577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63192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6282690" y="5577077"/>
              <a:ext cx="794004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69288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6892290" y="5577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75384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7501890" y="5577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7315200" y="54101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81480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8111490" y="5577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5" name="object 125"/>
          <p:cNvSpPr/>
          <p:nvPr/>
        </p:nvSpPr>
        <p:spPr>
          <a:xfrm>
            <a:off x="7924800" y="23622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304800" y="3048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7924800" y="48006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304800" y="3048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27" name="object 1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2685780"/>
              </p:ext>
            </p:extLst>
          </p:nvPr>
        </p:nvGraphicFramePr>
        <p:xfrm>
          <a:off x="3336110" y="1448019"/>
          <a:ext cx="5350509" cy="47241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37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5698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255" algn="ct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9070" algn="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860" algn="ct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 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30" name="object 130"/>
          <p:cNvSpPr txBox="1"/>
          <p:nvPr/>
        </p:nvSpPr>
        <p:spPr>
          <a:xfrm>
            <a:off x="764540" y="6523256"/>
            <a:ext cx="1354455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spc="-5" dirty="0">
                <a:latin typeface="Times New Roman"/>
                <a:cs typeface="Times New Roman"/>
              </a:rPr>
              <a:t>November 7,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2005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28" name="object 128"/>
          <p:cNvSpPr txBox="1">
            <a:spLocks noGrp="1"/>
          </p:cNvSpPr>
          <p:nvPr>
            <p:ph type="title"/>
          </p:nvPr>
        </p:nvSpPr>
        <p:spPr>
          <a:xfrm>
            <a:off x="1526539" y="21589"/>
            <a:ext cx="5676900" cy="1231900"/>
          </a:xfrm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lstStyle/>
          <a:p>
            <a:pPr marL="12700" marR="5080">
              <a:lnSpc>
                <a:spcPct val="80000"/>
              </a:lnSpc>
              <a:spcBef>
                <a:spcPts val="1150"/>
              </a:spcBef>
            </a:pPr>
            <a:r>
              <a:rPr spc="-10" dirty="0"/>
              <a:t>D</a:t>
            </a:r>
            <a:r>
              <a:rPr spc="-5" dirty="0"/>
              <a:t>ynami</a:t>
            </a:r>
            <a:r>
              <a:rPr spc="-15" dirty="0"/>
              <a:t>c</a:t>
            </a:r>
            <a:r>
              <a:rPr spc="-5" dirty="0"/>
              <a:t>-p</a:t>
            </a:r>
            <a:r>
              <a:rPr spc="-10" dirty="0"/>
              <a:t>r</a:t>
            </a:r>
            <a:r>
              <a:rPr spc="-5" dirty="0"/>
              <a:t>og</a:t>
            </a:r>
            <a:r>
              <a:rPr spc="-10" dirty="0"/>
              <a:t>r</a:t>
            </a:r>
            <a:r>
              <a:rPr spc="-5" dirty="0"/>
              <a:t>amming  algorithm</a:t>
            </a:r>
          </a:p>
        </p:txBody>
      </p:sp>
      <p:sp>
        <p:nvSpPr>
          <p:cNvPr id="132" name="object 132"/>
          <p:cNvSpPr txBox="1"/>
          <p:nvPr/>
        </p:nvSpPr>
        <p:spPr>
          <a:xfrm>
            <a:off x="7843653" y="6523256"/>
            <a:ext cx="560070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spc="-5" dirty="0">
                <a:latin typeface="Times New Roman"/>
                <a:cs typeface="Times New Roman"/>
              </a:rPr>
              <a:t>L15.28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29" name="object 129"/>
          <p:cNvSpPr txBox="1"/>
          <p:nvPr/>
        </p:nvSpPr>
        <p:spPr>
          <a:xfrm>
            <a:off x="307231" y="1410398"/>
            <a:ext cx="2713355" cy="1440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I</a:t>
            </a:r>
            <a:r>
              <a:rPr sz="24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DEA</a:t>
            </a: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:</a:t>
            </a:r>
            <a:endParaRPr sz="3200">
              <a:latin typeface="Times New Roman"/>
              <a:cs typeface="Times New Roman"/>
            </a:endParaRPr>
          </a:p>
          <a:p>
            <a:pPr marL="12700" marR="5080">
              <a:lnSpc>
                <a:spcPts val="3460"/>
              </a:lnSpc>
              <a:spcBef>
                <a:spcPts val="434"/>
              </a:spcBef>
            </a:pPr>
            <a:r>
              <a:rPr sz="3200" spc="-5" dirty="0">
                <a:latin typeface="Times New Roman"/>
                <a:cs typeface="Times New Roman"/>
              </a:rPr>
              <a:t>Compute the  table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bottom-up.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33" name="Slide Number Placeholder 13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46B8EC2-79DC-4D91-A125-9987AE897EFA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497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844290" y="1919477"/>
            <a:ext cx="5061585" cy="4334510"/>
            <a:chOff x="3844290" y="1919477"/>
            <a:chExt cx="5061585" cy="4334510"/>
          </a:xfrm>
        </p:grpSpPr>
        <p:sp>
          <p:nvSpPr>
            <p:cNvPr id="3" name="object 3"/>
            <p:cNvSpPr/>
            <p:nvPr/>
          </p:nvSpPr>
          <p:spPr>
            <a:xfrm>
              <a:off x="38808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844290" y="19194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904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53890" y="19194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1000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063490" y="19194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7096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673090" y="19194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3192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282690" y="1919477"/>
              <a:ext cx="794004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808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44290" y="2529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4904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453890" y="2529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1000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063490" y="2529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876800" y="23622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7096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673090" y="2529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3192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282690" y="2529077"/>
              <a:ext cx="794004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096000" y="23622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9288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892290" y="19194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5384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501890" y="19194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1480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111490" y="19194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9288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892290" y="2529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5384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501890" y="2529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1480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111490" y="2529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8808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844290" y="31386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4904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453890" y="31386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1000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063490" y="31386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7096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673090" y="31386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3192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282690" y="3138677"/>
              <a:ext cx="794004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9288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892290" y="31386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705600" y="29718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75384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7501890" y="31386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1480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8111490" y="31386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8808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844290" y="37482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44904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4453890" y="37482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51000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5063490" y="37482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57096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5673090" y="37482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5486400" y="35814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63192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6282690" y="3748277"/>
              <a:ext cx="794004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69288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6892290" y="37482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75384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7501890" y="37482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81480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8111490" y="37482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38808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3844290" y="43578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44904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4453890" y="43578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4267200" y="41910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51000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5063490" y="43578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57096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5673090" y="43578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63192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6282690" y="4357877"/>
              <a:ext cx="794004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69288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6892290" y="43578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75384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7501890" y="43578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7315200" y="41910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81480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8111490" y="43578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38808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3844290" y="4967477"/>
              <a:ext cx="794003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44904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4453890" y="4967477"/>
              <a:ext cx="794003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51000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5063490" y="4967477"/>
              <a:ext cx="794003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4876800" y="48006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57096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5673090" y="4967477"/>
              <a:ext cx="794003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63192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6282690" y="4967477"/>
              <a:ext cx="794004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6096000" y="48006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69288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6892290" y="4967477"/>
              <a:ext cx="794003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75384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7501890" y="4967477"/>
              <a:ext cx="794003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81480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8111490" y="4967477"/>
              <a:ext cx="794003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38808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3844290" y="5577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44904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4453890" y="5577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4267200" y="54101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51000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5063490" y="5577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57096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5673090" y="5577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63192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6282690" y="5577077"/>
              <a:ext cx="794004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69288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6892290" y="5577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75384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7501890" y="5577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7315200" y="54101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81480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8111490" y="5577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5" name="object 125"/>
          <p:cNvSpPr/>
          <p:nvPr/>
        </p:nvSpPr>
        <p:spPr>
          <a:xfrm>
            <a:off x="7924800" y="23622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304800" y="3048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7924800" y="48006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304800" y="3048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27" name="object 1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5967184"/>
              </p:ext>
            </p:extLst>
          </p:nvPr>
        </p:nvGraphicFramePr>
        <p:xfrm>
          <a:off x="3336110" y="1448019"/>
          <a:ext cx="5350509" cy="47241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37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5698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255" algn="ct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9070" algn="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860" algn="ct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 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30" name="object 130"/>
          <p:cNvSpPr txBox="1"/>
          <p:nvPr/>
        </p:nvSpPr>
        <p:spPr>
          <a:xfrm>
            <a:off x="764540" y="6523256"/>
            <a:ext cx="1354455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spc="-5" dirty="0">
                <a:latin typeface="Times New Roman"/>
                <a:cs typeface="Times New Roman"/>
              </a:rPr>
              <a:t>November 7,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2005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28" name="object 128"/>
          <p:cNvSpPr txBox="1">
            <a:spLocks noGrp="1"/>
          </p:cNvSpPr>
          <p:nvPr>
            <p:ph type="title"/>
          </p:nvPr>
        </p:nvSpPr>
        <p:spPr>
          <a:xfrm>
            <a:off x="1526539" y="21589"/>
            <a:ext cx="5676900" cy="1231900"/>
          </a:xfrm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lstStyle/>
          <a:p>
            <a:pPr marL="12700" marR="5080">
              <a:lnSpc>
                <a:spcPct val="80000"/>
              </a:lnSpc>
              <a:spcBef>
                <a:spcPts val="1150"/>
              </a:spcBef>
            </a:pPr>
            <a:r>
              <a:rPr spc="-10" dirty="0"/>
              <a:t>D</a:t>
            </a:r>
            <a:r>
              <a:rPr spc="-5" dirty="0"/>
              <a:t>ynami</a:t>
            </a:r>
            <a:r>
              <a:rPr spc="-15" dirty="0"/>
              <a:t>c</a:t>
            </a:r>
            <a:r>
              <a:rPr spc="-5" dirty="0"/>
              <a:t>-p</a:t>
            </a:r>
            <a:r>
              <a:rPr spc="-10" dirty="0"/>
              <a:t>r</a:t>
            </a:r>
            <a:r>
              <a:rPr spc="-5" dirty="0"/>
              <a:t>og</a:t>
            </a:r>
            <a:r>
              <a:rPr spc="-10" dirty="0"/>
              <a:t>r</a:t>
            </a:r>
            <a:r>
              <a:rPr spc="-5" dirty="0"/>
              <a:t>amming  algorithm</a:t>
            </a:r>
          </a:p>
        </p:txBody>
      </p:sp>
      <p:sp>
        <p:nvSpPr>
          <p:cNvPr id="132" name="object 132"/>
          <p:cNvSpPr txBox="1"/>
          <p:nvPr/>
        </p:nvSpPr>
        <p:spPr>
          <a:xfrm>
            <a:off x="7843653" y="6523256"/>
            <a:ext cx="560070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spc="-5" dirty="0">
                <a:latin typeface="Times New Roman"/>
                <a:cs typeface="Times New Roman"/>
              </a:rPr>
              <a:t>L15.28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29" name="object 129"/>
          <p:cNvSpPr txBox="1"/>
          <p:nvPr/>
        </p:nvSpPr>
        <p:spPr>
          <a:xfrm>
            <a:off x="307231" y="1410398"/>
            <a:ext cx="2713355" cy="1440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I</a:t>
            </a:r>
            <a:r>
              <a:rPr sz="24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DEA</a:t>
            </a: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:</a:t>
            </a:r>
            <a:endParaRPr sz="3200">
              <a:latin typeface="Times New Roman"/>
              <a:cs typeface="Times New Roman"/>
            </a:endParaRPr>
          </a:p>
          <a:p>
            <a:pPr marL="12700" marR="5080">
              <a:lnSpc>
                <a:spcPts val="3460"/>
              </a:lnSpc>
              <a:spcBef>
                <a:spcPts val="434"/>
              </a:spcBef>
            </a:pPr>
            <a:r>
              <a:rPr sz="3200" spc="-5" dirty="0">
                <a:latin typeface="Times New Roman"/>
                <a:cs typeface="Times New Roman"/>
              </a:rPr>
              <a:t>Compute the  table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bottom-up.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33" name="Slide Number Placeholder 13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46B8EC2-79DC-4D91-A125-9987AE897EFA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497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844290" y="1919477"/>
            <a:ext cx="5061585" cy="4334510"/>
            <a:chOff x="3844290" y="1919477"/>
            <a:chExt cx="5061585" cy="4334510"/>
          </a:xfrm>
        </p:grpSpPr>
        <p:sp>
          <p:nvSpPr>
            <p:cNvPr id="3" name="object 3"/>
            <p:cNvSpPr/>
            <p:nvPr/>
          </p:nvSpPr>
          <p:spPr>
            <a:xfrm>
              <a:off x="38808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844290" y="19194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904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53890" y="19194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1000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063490" y="19194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7096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673090" y="19194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3192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282690" y="1919477"/>
              <a:ext cx="794004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808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44290" y="2529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4904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453890" y="2529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1000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063490" y="2529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876800" y="23622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7096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673090" y="2529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3192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282690" y="2529077"/>
              <a:ext cx="794004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096000" y="23622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9288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892290" y="19194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5384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501890" y="19194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1480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111490" y="19194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9288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892290" y="2529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5384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501890" y="2529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1480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111490" y="2529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8808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844290" y="31386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4904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453890" y="31386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1000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063490" y="31386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7096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673090" y="31386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3192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282690" y="3138677"/>
              <a:ext cx="794004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9288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892290" y="31386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705600" y="29718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75384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7501890" y="31386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1480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8111490" y="31386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8808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844290" y="37482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44904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4453890" y="37482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51000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5063490" y="37482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57096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5673090" y="37482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5486400" y="35814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63192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6282690" y="3748277"/>
              <a:ext cx="794004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69288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6892290" y="37482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75384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7501890" y="37482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81480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8111490" y="37482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38808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3844290" y="43578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44904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4453890" y="43578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4267200" y="41910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51000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5063490" y="43578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57096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5673090" y="43578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63192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6282690" y="4357877"/>
              <a:ext cx="794004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69288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6892290" y="43578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75384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7501890" y="43578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7315200" y="41910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81480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8111490" y="43578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38808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3844290" y="4967477"/>
              <a:ext cx="794003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44904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4453890" y="4967477"/>
              <a:ext cx="794003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51000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5063490" y="4967477"/>
              <a:ext cx="794003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4876800" y="48006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57096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5673090" y="4967477"/>
              <a:ext cx="794003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63192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6282690" y="4967477"/>
              <a:ext cx="794004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6096000" y="48006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69288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6892290" y="4967477"/>
              <a:ext cx="794003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75384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7501890" y="4967477"/>
              <a:ext cx="794003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81480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8111490" y="4967477"/>
              <a:ext cx="794003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38808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3844290" y="5577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44904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4453890" y="5577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4267200" y="54101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51000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5063490" y="5577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57096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5673090" y="5577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63192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6282690" y="5577077"/>
              <a:ext cx="794004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69288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6892290" y="5577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75384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7501890" y="5577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7315200" y="54101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81480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8111490" y="5577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5" name="object 125"/>
          <p:cNvSpPr/>
          <p:nvPr/>
        </p:nvSpPr>
        <p:spPr>
          <a:xfrm>
            <a:off x="7924800" y="23622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304800" y="3048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7924800" y="48006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304800" y="3048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27" name="object 1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2041981"/>
              </p:ext>
            </p:extLst>
          </p:nvPr>
        </p:nvGraphicFramePr>
        <p:xfrm>
          <a:off x="3336110" y="1448019"/>
          <a:ext cx="5350509" cy="47241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37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5698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255" algn="ct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9070" algn="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860" algn="ct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 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30" name="object 130"/>
          <p:cNvSpPr txBox="1"/>
          <p:nvPr/>
        </p:nvSpPr>
        <p:spPr>
          <a:xfrm>
            <a:off x="764540" y="6523256"/>
            <a:ext cx="1354455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spc="-5" dirty="0">
                <a:latin typeface="Times New Roman"/>
                <a:cs typeface="Times New Roman"/>
              </a:rPr>
              <a:t>November 7,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2005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28" name="object 128"/>
          <p:cNvSpPr txBox="1">
            <a:spLocks noGrp="1"/>
          </p:cNvSpPr>
          <p:nvPr>
            <p:ph type="title"/>
          </p:nvPr>
        </p:nvSpPr>
        <p:spPr>
          <a:xfrm>
            <a:off x="1526539" y="21589"/>
            <a:ext cx="5676900" cy="1231900"/>
          </a:xfrm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lstStyle/>
          <a:p>
            <a:pPr marL="12700" marR="5080">
              <a:lnSpc>
                <a:spcPct val="80000"/>
              </a:lnSpc>
              <a:spcBef>
                <a:spcPts val="1150"/>
              </a:spcBef>
            </a:pPr>
            <a:r>
              <a:rPr spc="-10" dirty="0"/>
              <a:t>D</a:t>
            </a:r>
            <a:r>
              <a:rPr spc="-5" dirty="0"/>
              <a:t>ynami</a:t>
            </a:r>
            <a:r>
              <a:rPr spc="-15" dirty="0"/>
              <a:t>c</a:t>
            </a:r>
            <a:r>
              <a:rPr spc="-5" dirty="0"/>
              <a:t>-p</a:t>
            </a:r>
            <a:r>
              <a:rPr spc="-10" dirty="0"/>
              <a:t>r</a:t>
            </a:r>
            <a:r>
              <a:rPr spc="-5" dirty="0"/>
              <a:t>og</a:t>
            </a:r>
            <a:r>
              <a:rPr spc="-10" dirty="0"/>
              <a:t>r</a:t>
            </a:r>
            <a:r>
              <a:rPr spc="-5" dirty="0"/>
              <a:t>amming  algorithm</a:t>
            </a:r>
          </a:p>
        </p:txBody>
      </p:sp>
      <p:sp>
        <p:nvSpPr>
          <p:cNvPr id="132" name="object 132"/>
          <p:cNvSpPr txBox="1"/>
          <p:nvPr/>
        </p:nvSpPr>
        <p:spPr>
          <a:xfrm>
            <a:off x="7843653" y="6523256"/>
            <a:ext cx="560070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spc="-5" dirty="0">
                <a:latin typeface="Times New Roman"/>
                <a:cs typeface="Times New Roman"/>
              </a:rPr>
              <a:t>L15.28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29" name="object 129"/>
          <p:cNvSpPr txBox="1"/>
          <p:nvPr/>
        </p:nvSpPr>
        <p:spPr>
          <a:xfrm>
            <a:off x="307231" y="1410398"/>
            <a:ext cx="2713355" cy="1440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I</a:t>
            </a:r>
            <a:r>
              <a:rPr sz="24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DEA</a:t>
            </a: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:</a:t>
            </a:r>
            <a:endParaRPr sz="3200">
              <a:latin typeface="Times New Roman"/>
              <a:cs typeface="Times New Roman"/>
            </a:endParaRPr>
          </a:p>
          <a:p>
            <a:pPr marL="12700" marR="5080">
              <a:lnSpc>
                <a:spcPts val="3460"/>
              </a:lnSpc>
              <a:spcBef>
                <a:spcPts val="434"/>
              </a:spcBef>
            </a:pPr>
            <a:r>
              <a:rPr sz="3200" spc="-5" dirty="0">
                <a:latin typeface="Times New Roman"/>
                <a:cs typeface="Times New Roman"/>
              </a:rPr>
              <a:t>Compute the  table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bottom-up.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33" name="Slide Number Placeholder 13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46B8EC2-79DC-4D91-A125-9987AE897EFA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712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844290" y="1919477"/>
            <a:ext cx="5061585" cy="4334510"/>
            <a:chOff x="3844290" y="1919477"/>
            <a:chExt cx="5061585" cy="4334510"/>
          </a:xfrm>
        </p:grpSpPr>
        <p:sp>
          <p:nvSpPr>
            <p:cNvPr id="3" name="object 3"/>
            <p:cNvSpPr/>
            <p:nvPr/>
          </p:nvSpPr>
          <p:spPr>
            <a:xfrm>
              <a:off x="38808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844290" y="19194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904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53890" y="19194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1000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063490" y="19194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7096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673090" y="19194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3192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282690" y="1919477"/>
              <a:ext cx="794004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808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44290" y="2529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4904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453890" y="2529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1000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063490" y="2529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876800" y="23622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7096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673090" y="2529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3192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282690" y="2529077"/>
              <a:ext cx="794004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096000" y="23622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9288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892290" y="19194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5384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501890" y="19194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1480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111490" y="19194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9288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892290" y="2529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5384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501890" y="2529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1480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111490" y="2529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8808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844290" y="31386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4904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453890" y="31386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1000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063490" y="31386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7096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673090" y="31386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3192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282690" y="3138677"/>
              <a:ext cx="794004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9288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892290" y="31386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705600" y="29718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75384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7501890" y="31386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1480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8111490" y="31386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8808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844290" y="37482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44904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4453890" y="37482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51000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5063490" y="37482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57096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5673090" y="37482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5486400" y="35814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63192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6282690" y="3748277"/>
              <a:ext cx="794004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69288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6892290" y="37482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75384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7501890" y="37482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81480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8111490" y="37482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38808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3844290" y="43578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44904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4453890" y="43578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4267200" y="41910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51000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5063490" y="43578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57096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5673090" y="43578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63192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6282690" y="4357877"/>
              <a:ext cx="794004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69288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6892290" y="43578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75384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7501890" y="43578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7315200" y="41910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81480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8111490" y="43578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38808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3844290" y="4967477"/>
              <a:ext cx="794003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44904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4453890" y="4967477"/>
              <a:ext cx="794003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51000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5063490" y="4967477"/>
              <a:ext cx="794003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4876800" y="48006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57096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5673090" y="4967477"/>
              <a:ext cx="794003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63192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6282690" y="4967477"/>
              <a:ext cx="794004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6096000" y="48006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69288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6892290" y="4967477"/>
              <a:ext cx="794003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75384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7501890" y="4967477"/>
              <a:ext cx="794003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81480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8111490" y="4967477"/>
              <a:ext cx="794003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38808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3844290" y="5577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44904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4453890" y="5577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4267200" y="54101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51000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5063490" y="5577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57096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5673090" y="5577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63192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6282690" y="5577077"/>
              <a:ext cx="794004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69288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6892290" y="5577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75384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7501890" y="5577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7315200" y="54101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81480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8111490" y="5577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5" name="object 125"/>
          <p:cNvSpPr/>
          <p:nvPr/>
        </p:nvSpPr>
        <p:spPr>
          <a:xfrm>
            <a:off x="7924800" y="23622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304800" y="3048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7924800" y="48006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304800" y="3048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27" name="object 1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3817502"/>
              </p:ext>
            </p:extLst>
          </p:nvPr>
        </p:nvGraphicFramePr>
        <p:xfrm>
          <a:off x="3336110" y="1448019"/>
          <a:ext cx="5350509" cy="47241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37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5698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255" algn="ct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9070" algn="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860" algn="ct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 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30" name="object 130"/>
          <p:cNvSpPr txBox="1"/>
          <p:nvPr/>
        </p:nvSpPr>
        <p:spPr>
          <a:xfrm>
            <a:off x="764540" y="6523256"/>
            <a:ext cx="1354455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spc="-5" dirty="0">
                <a:latin typeface="Times New Roman"/>
                <a:cs typeface="Times New Roman"/>
              </a:rPr>
              <a:t>November 7,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2005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28" name="object 128"/>
          <p:cNvSpPr txBox="1">
            <a:spLocks noGrp="1"/>
          </p:cNvSpPr>
          <p:nvPr>
            <p:ph type="title"/>
          </p:nvPr>
        </p:nvSpPr>
        <p:spPr>
          <a:xfrm>
            <a:off x="1526539" y="21589"/>
            <a:ext cx="5676900" cy="1231900"/>
          </a:xfrm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lstStyle/>
          <a:p>
            <a:pPr marL="12700" marR="5080">
              <a:lnSpc>
                <a:spcPct val="80000"/>
              </a:lnSpc>
              <a:spcBef>
                <a:spcPts val="1150"/>
              </a:spcBef>
            </a:pPr>
            <a:r>
              <a:rPr spc="-10" dirty="0"/>
              <a:t>D</a:t>
            </a:r>
            <a:r>
              <a:rPr spc="-5" dirty="0"/>
              <a:t>ynami</a:t>
            </a:r>
            <a:r>
              <a:rPr spc="-15" dirty="0"/>
              <a:t>c</a:t>
            </a:r>
            <a:r>
              <a:rPr spc="-5" dirty="0"/>
              <a:t>-p</a:t>
            </a:r>
            <a:r>
              <a:rPr spc="-10" dirty="0"/>
              <a:t>r</a:t>
            </a:r>
            <a:r>
              <a:rPr spc="-5" dirty="0"/>
              <a:t>og</a:t>
            </a:r>
            <a:r>
              <a:rPr spc="-10" dirty="0"/>
              <a:t>r</a:t>
            </a:r>
            <a:r>
              <a:rPr spc="-5" dirty="0"/>
              <a:t>amming  algorithm</a:t>
            </a:r>
          </a:p>
        </p:txBody>
      </p:sp>
      <p:sp>
        <p:nvSpPr>
          <p:cNvPr id="132" name="object 132"/>
          <p:cNvSpPr txBox="1"/>
          <p:nvPr/>
        </p:nvSpPr>
        <p:spPr>
          <a:xfrm>
            <a:off x="7843653" y="6523256"/>
            <a:ext cx="560070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spc="-5" dirty="0">
                <a:latin typeface="Times New Roman"/>
                <a:cs typeface="Times New Roman"/>
              </a:rPr>
              <a:t>L15.28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29" name="object 129"/>
          <p:cNvSpPr txBox="1"/>
          <p:nvPr/>
        </p:nvSpPr>
        <p:spPr>
          <a:xfrm>
            <a:off x="307231" y="1410398"/>
            <a:ext cx="2713355" cy="1440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I</a:t>
            </a:r>
            <a:r>
              <a:rPr sz="24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DEA</a:t>
            </a: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:</a:t>
            </a:r>
            <a:endParaRPr sz="3200">
              <a:latin typeface="Times New Roman"/>
              <a:cs typeface="Times New Roman"/>
            </a:endParaRPr>
          </a:p>
          <a:p>
            <a:pPr marL="12700" marR="5080">
              <a:lnSpc>
                <a:spcPts val="3460"/>
              </a:lnSpc>
              <a:spcBef>
                <a:spcPts val="434"/>
              </a:spcBef>
            </a:pPr>
            <a:r>
              <a:rPr sz="3200" spc="-5" dirty="0">
                <a:latin typeface="Times New Roman"/>
                <a:cs typeface="Times New Roman"/>
              </a:rPr>
              <a:t>Compute the  table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bottom-up.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33" name="Slide Number Placeholder 13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46B8EC2-79DC-4D91-A125-9987AE897EFA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584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844290" y="1919477"/>
            <a:ext cx="5061585" cy="4334510"/>
            <a:chOff x="3844290" y="1919477"/>
            <a:chExt cx="5061585" cy="4334510"/>
          </a:xfrm>
        </p:grpSpPr>
        <p:sp>
          <p:nvSpPr>
            <p:cNvPr id="3" name="object 3"/>
            <p:cNvSpPr/>
            <p:nvPr/>
          </p:nvSpPr>
          <p:spPr>
            <a:xfrm>
              <a:off x="38808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844290" y="19194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904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53890" y="19194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1000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063490" y="19194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7096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673090" y="19194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3192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282690" y="1919477"/>
              <a:ext cx="794004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808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44290" y="2529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4904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453890" y="2529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1000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063490" y="2529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876800" y="23622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7096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673090" y="2529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3192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282690" y="2529077"/>
              <a:ext cx="794004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096000" y="23622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9288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892290" y="19194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5384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501890" y="19194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1480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111490" y="19194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9288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892290" y="2529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5384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501890" y="2529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1480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111490" y="2529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8808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844290" y="31386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4904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453890" y="31386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1000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063490" y="31386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7096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673090" y="31386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3192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282690" y="3138677"/>
              <a:ext cx="794004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9288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892290" y="31386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705600" y="29718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75384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7501890" y="31386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1480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8111490" y="31386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8808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844290" y="37482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44904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4453890" y="37482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51000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5063490" y="37482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57096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5673090" y="37482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5486400" y="35814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63192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6282690" y="3748277"/>
              <a:ext cx="794004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69288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6892290" y="37482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75384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7501890" y="37482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81480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8111490" y="37482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38808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3844290" y="43578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44904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4453890" y="43578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4267200" y="41910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51000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5063490" y="43578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57096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5673090" y="43578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63192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6282690" y="4357877"/>
              <a:ext cx="794004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69288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6892290" y="43578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75384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7501890" y="43578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7315200" y="41910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81480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8111490" y="43578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38808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3844290" y="4967477"/>
              <a:ext cx="794003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44904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4453890" y="4967477"/>
              <a:ext cx="794003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51000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5063490" y="4967477"/>
              <a:ext cx="794003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4876800" y="48006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57096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5673090" y="4967477"/>
              <a:ext cx="794003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63192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6282690" y="4967477"/>
              <a:ext cx="794004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6096000" y="48006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69288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6892290" y="4967477"/>
              <a:ext cx="794003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75384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7501890" y="4967477"/>
              <a:ext cx="794003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81480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8111490" y="4967477"/>
              <a:ext cx="794003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38808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3844290" y="5577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44904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4453890" y="5577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4267200" y="54101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51000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5063490" y="5577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57096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5673090" y="5577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63192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6282690" y="5577077"/>
              <a:ext cx="794004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69288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6892290" y="5577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75384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7501890" y="5577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7315200" y="54101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81480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8111490" y="5577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5" name="object 125"/>
          <p:cNvSpPr/>
          <p:nvPr/>
        </p:nvSpPr>
        <p:spPr>
          <a:xfrm>
            <a:off x="7924800" y="23622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304800" y="3048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7924800" y="48006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304800" y="3048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27" name="object 1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7244801"/>
              </p:ext>
            </p:extLst>
          </p:nvPr>
        </p:nvGraphicFramePr>
        <p:xfrm>
          <a:off x="3336110" y="1448019"/>
          <a:ext cx="5350509" cy="47241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37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5698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255" algn="ct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9070" algn="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860" algn="ct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 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30" name="object 130"/>
          <p:cNvSpPr txBox="1"/>
          <p:nvPr/>
        </p:nvSpPr>
        <p:spPr>
          <a:xfrm>
            <a:off x="764540" y="6523256"/>
            <a:ext cx="1354455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spc="-5" dirty="0">
                <a:latin typeface="Times New Roman"/>
                <a:cs typeface="Times New Roman"/>
              </a:rPr>
              <a:t>November 7,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2005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28" name="object 128"/>
          <p:cNvSpPr txBox="1">
            <a:spLocks noGrp="1"/>
          </p:cNvSpPr>
          <p:nvPr>
            <p:ph type="title"/>
          </p:nvPr>
        </p:nvSpPr>
        <p:spPr>
          <a:xfrm>
            <a:off x="1526539" y="21589"/>
            <a:ext cx="5676900" cy="1231900"/>
          </a:xfrm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lstStyle/>
          <a:p>
            <a:pPr marL="12700" marR="5080">
              <a:lnSpc>
                <a:spcPct val="80000"/>
              </a:lnSpc>
              <a:spcBef>
                <a:spcPts val="1150"/>
              </a:spcBef>
            </a:pPr>
            <a:r>
              <a:rPr spc="-10" dirty="0"/>
              <a:t>D</a:t>
            </a:r>
            <a:r>
              <a:rPr spc="-5" dirty="0"/>
              <a:t>ynami</a:t>
            </a:r>
            <a:r>
              <a:rPr spc="-15" dirty="0"/>
              <a:t>c</a:t>
            </a:r>
            <a:r>
              <a:rPr spc="-5" dirty="0"/>
              <a:t>-p</a:t>
            </a:r>
            <a:r>
              <a:rPr spc="-10" dirty="0"/>
              <a:t>r</a:t>
            </a:r>
            <a:r>
              <a:rPr spc="-5" dirty="0"/>
              <a:t>og</a:t>
            </a:r>
            <a:r>
              <a:rPr spc="-10" dirty="0"/>
              <a:t>r</a:t>
            </a:r>
            <a:r>
              <a:rPr spc="-5" dirty="0"/>
              <a:t>amming  algorithm</a:t>
            </a:r>
          </a:p>
        </p:txBody>
      </p:sp>
      <p:sp>
        <p:nvSpPr>
          <p:cNvPr id="132" name="object 132"/>
          <p:cNvSpPr txBox="1"/>
          <p:nvPr/>
        </p:nvSpPr>
        <p:spPr>
          <a:xfrm>
            <a:off x="7843653" y="6523256"/>
            <a:ext cx="560070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spc="-5" dirty="0">
                <a:latin typeface="Times New Roman"/>
                <a:cs typeface="Times New Roman"/>
              </a:rPr>
              <a:t>L15.28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29" name="object 129"/>
          <p:cNvSpPr txBox="1"/>
          <p:nvPr/>
        </p:nvSpPr>
        <p:spPr>
          <a:xfrm>
            <a:off x="307231" y="1410398"/>
            <a:ext cx="2713355" cy="1440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I</a:t>
            </a:r>
            <a:r>
              <a:rPr sz="24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DEA</a:t>
            </a: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:</a:t>
            </a:r>
            <a:endParaRPr sz="3200">
              <a:latin typeface="Times New Roman"/>
              <a:cs typeface="Times New Roman"/>
            </a:endParaRPr>
          </a:p>
          <a:p>
            <a:pPr marL="12700" marR="5080">
              <a:lnSpc>
                <a:spcPts val="3460"/>
              </a:lnSpc>
              <a:spcBef>
                <a:spcPts val="434"/>
              </a:spcBef>
            </a:pPr>
            <a:r>
              <a:rPr sz="3200" spc="-5" dirty="0">
                <a:latin typeface="Times New Roman"/>
                <a:cs typeface="Times New Roman"/>
              </a:rPr>
              <a:t>Compute the  table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bottom-up.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33" name="Slide Number Placeholder 13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46B8EC2-79DC-4D91-A125-9987AE897EFA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0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661555" y="3322637"/>
            <a:ext cx="800735" cy="332105"/>
            <a:chOff x="661555" y="3322637"/>
            <a:chExt cx="800735" cy="332105"/>
          </a:xfrm>
        </p:grpSpPr>
        <p:sp>
          <p:nvSpPr>
            <p:cNvPr id="4" name="object 4"/>
            <p:cNvSpPr/>
            <p:nvPr/>
          </p:nvSpPr>
          <p:spPr>
            <a:xfrm>
              <a:off x="697623" y="3378682"/>
              <a:ext cx="750570" cy="261620"/>
            </a:xfrm>
            <a:custGeom>
              <a:avLst/>
              <a:gdLst/>
              <a:ahLst/>
              <a:cxnLst/>
              <a:rect l="l" t="t" r="r" b="b"/>
              <a:pathLst>
                <a:path w="750569" h="261620">
                  <a:moveTo>
                    <a:pt x="750214" y="261607"/>
                  </a:moveTo>
                  <a:lnTo>
                    <a:pt x="684733" y="260451"/>
                  </a:lnTo>
                  <a:lnTo>
                    <a:pt x="620792" y="257045"/>
                  </a:lnTo>
                  <a:lnTo>
                    <a:pt x="558616" y="251483"/>
                  </a:lnTo>
                  <a:lnTo>
                    <a:pt x="498431" y="243861"/>
                  </a:lnTo>
                  <a:lnTo>
                    <a:pt x="440463" y="234271"/>
                  </a:lnTo>
                  <a:lnTo>
                    <a:pt x="384939" y="222808"/>
                  </a:lnTo>
                  <a:lnTo>
                    <a:pt x="332083" y="209565"/>
                  </a:lnTo>
                  <a:lnTo>
                    <a:pt x="282121" y="194638"/>
                  </a:lnTo>
                  <a:lnTo>
                    <a:pt x="235281" y="178120"/>
                  </a:lnTo>
                  <a:lnTo>
                    <a:pt x="191786" y="160105"/>
                  </a:lnTo>
                  <a:lnTo>
                    <a:pt x="151864" y="140688"/>
                  </a:lnTo>
                  <a:lnTo>
                    <a:pt x="115741" y="119962"/>
                  </a:lnTo>
                  <a:lnTo>
                    <a:pt x="83641" y="98022"/>
                  </a:lnTo>
                  <a:lnTo>
                    <a:pt x="32417" y="50875"/>
                  </a:lnTo>
                  <a:lnTo>
                    <a:pt x="13744" y="25856"/>
                  </a:lnTo>
                  <a:lnTo>
                    <a:pt x="0" y="0"/>
                  </a:lnTo>
                </a:path>
              </a:pathLst>
            </a:custGeom>
            <a:ln w="28575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61555" y="3322637"/>
              <a:ext cx="84455" cy="93345"/>
            </a:xfrm>
            <a:custGeom>
              <a:avLst/>
              <a:gdLst/>
              <a:ahLst/>
              <a:cxnLst/>
              <a:rect l="l" t="t" r="r" b="b"/>
              <a:pathLst>
                <a:path w="84454" h="93345">
                  <a:moveTo>
                    <a:pt x="24244" y="0"/>
                  </a:moveTo>
                  <a:lnTo>
                    <a:pt x="0" y="92722"/>
                  </a:lnTo>
                  <a:lnTo>
                    <a:pt x="36042" y="55918"/>
                  </a:lnTo>
                  <a:lnTo>
                    <a:pt x="83883" y="75031"/>
                  </a:lnTo>
                  <a:lnTo>
                    <a:pt x="24244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83546" y="1248127"/>
            <a:ext cx="8278495" cy="2681605"/>
          </a:xfrm>
          <a:prstGeom prst="rect">
            <a:avLst/>
          </a:prstGeom>
        </p:spPr>
        <p:txBody>
          <a:bodyPr vert="horz" wrap="square" lIns="0" tIns="129539" rIns="0" bIns="0" rtlCol="0">
            <a:spAutoFit/>
          </a:bodyPr>
          <a:lstStyle/>
          <a:p>
            <a:pPr marL="672465">
              <a:lnSpc>
                <a:spcPct val="100000"/>
              </a:lnSpc>
              <a:spcBef>
                <a:spcPts val="1019"/>
              </a:spcBef>
            </a:pPr>
            <a:r>
              <a:rPr sz="3200" i="1" spc="-5" dirty="0">
                <a:latin typeface="Times New Roman"/>
                <a:cs typeface="Times New Roman"/>
              </a:rPr>
              <a:t>Design technique, like</a:t>
            </a:r>
            <a:r>
              <a:rPr sz="3200" i="1" spc="25" dirty="0">
                <a:latin typeface="Times New Roman"/>
                <a:cs typeface="Times New Roman"/>
              </a:rPr>
              <a:t> </a:t>
            </a:r>
            <a:r>
              <a:rPr sz="3200" i="1" spc="-25" dirty="0">
                <a:latin typeface="Times New Roman"/>
                <a:cs typeface="Times New Roman"/>
              </a:rPr>
              <a:t>divide-and-conquer.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ts val="3650"/>
              </a:lnSpc>
              <a:spcBef>
                <a:spcPts val="925"/>
              </a:spcBef>
            </a:pP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Example: </a:t>
            </a: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Longest Common Subsequence (LCS)</a:t>
            </a:r>
            <a:endParaRPr sz="3200">
              <a:latin typeface="Times New Roman"/>
              <a:cs typeface="Times New Roman"/>
            </a:endParaRPr>
          </a:p>
          <a:p>
            <a:pPr marL="237490" marR="5080" indent="-225425">
              <a:lnSpc>
                <a:spcPts val="3460"/>
              </a:lnSpc>
              <a:spcBef>
                <a:spcPts val="240"/>
              </a:spcBef>
              <a:buClr>
                <a:srgbClr val="CC0000"/>
              </a:buClr>
              <a:buChar char="•"/>
              <a:tabLst>
                <a:tab pos="238760" algn="l"/>
              </a:tabLst>
            </a:pPr>
            <a:r>
              <a:rPr sz="3200" spc="-5" dirty="0">
                <a:latin typeface="Times New Roman"/>
                <a:cs typeface="Times New Roman"/>
              </a:rPr>
              <a:t>Given two sequences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[1 . .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m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] </a:t>
            </a:r>
            <a:r>
              <a:rPr sz="3200" spc="-5" dirty="0">
                <a:latin typeface="Times New Roman"/>
                <a:cs typeface="Times New Roman"/>
              </a:rPr>
              <a:t>and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y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[1 . .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3200" spc="-5" dirty="0">
                <a:latin typeface="Times New Roman"/>
                <a:cs typeface="Times New Roman"/>
              </a:rPr>
              <a:t>, find  a longest subsequence common to them</a:t>
            </a:r>
            <a:r>
              <a:rPr sz="3200" spc="4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both.</a:t>
            </a:r>
            <a:endParaRPr sz="3200">
              <a:latin typeface="Times New Roman"/>
              <a:cs typeface="Times New Roman"/>
            </a:endParaRPr>
          </a:p>
          <a:p>
            <a:pPr marL="1215390">
              <a:lnSpc>
                <a:spcPct val="100000"/>
              </a:lnSpc>
              <a:spcBef>
                <a:spcPts val="580"/>
              </a:spcBef>
              <a:tabLst>
                <a:tab pos="2536825" algn="l"/>
              </a:tabLst>
            </a:pPr>
            <a:r>
              <a:rPr sz="3200" spc="-5" dirty="0">
                <a:latin typeface="Times New Roman"/>
                <a:cs typeface="Times New Roman"/>
              </a:rPr>
              <a:t>“a”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latin typeface="Times New Roman"/>
                <a:cs typeface="Times New Roman"/>
              </a:rPr>
              <a:t>not	</a:t>
            </a:r>
            <a:r>
              <a:rPr sz="3200" spc="-5" dirty="0">
                <a:latin typeface="Times New Roman"/>
                <a:cs typeface="Times New Roman"/>
              </a:rPr>
              <a:t>“the”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4540" y="6523256"/>
            <a:ext cx="1354455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spc="-5" dirty="0">
                <a:latin typeface="Times New Roman"/>
                <a:cs typeface="Times New Roman"/>
              </a:rPr>
              <a:t>November 7,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2005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843653" y="6523256"/>
            <a:ext cx="560070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spc="-5" dirty="0">
                <a:latin typeface="Times New Roman"/>
                <a:cs typeface="Times New Roman"/>
              </a:rPr>
              <a:t>L15.3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46B8EC2-79DC-4D91-A125-9987AE897EFA}" type="slidenum">
              <a:rPr lang="en-US" smtClean="0"/>
              <a:t>6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object 2"/>
          <p:cNvSpPr txBox="1">
            <a:spLocks/>
          </p:cNvSpPr>
          <p:nvPr/>
        </p:nvSpPr>
        <p:spPr>
          <a:xfrm>
            <a:off x="953550" y="304800"/>
            <a:ext cx="7135502" cy="75084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12065" rIns="0" bIns="0" rtlCol="0" anchor="b">
            <a:sp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sz="4800" spc="-5" smtClean="0"/>
              <a:t>Dynamic</a:t>
            </a:r>
            <a:r>
              <a:rPr lang="en-US" sz="4800" spc="-60" smtClean="0"/>
              <a:t> </a:t>
            </a:r>
            <a:r>
              <a:rPr lang="en-US" sz="4800" spc="-5" smtClean="0"/>
              <a:t>programming</a:t>
            </a:r>
            <a:endParaRPr lang="en-US" sz="4800" spc="-5" dirty="0"/>
          </a:p>
        </p:txBody>
      </p:sp>
    </p:spTree>
    <p:extLst>
      <p:ext uri="{BB962C8B-B14F-4D97-AF65-F5344CB8AC3E}">
        <p14:creationId xmlns:p14="http://schemas.microsoft.com/office/powerpoint/2010/main" val="3846239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844290" y="1919477"/>
            <a:ext cx="5061585" cy="4334510"/>
            <a:chOff x="3844290" y="1919477"/>
            <a:chExt cx="5061585" cy="4334510"/>
          </a:xfrm>
        </p:grpSpPr>
        <p:sp>
          <p:nvSpPr>
            <p:cNvPr id="3" name="object 3"/>
            <p:cNvSpPr/>
            <p:nvPr/>
          </p:nvSpPr>
          <p:spPr>
            <a:xfrm>
              <a:off x="38808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844290" y="19194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904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53890" y="19194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1000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063490" y="19194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7096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673090" y="19194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3192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282690" y="1919477"/>
              <a:ext cx="794004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808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44290" y="2529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4904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453890" y="2529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1000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063490" y="2529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876800" y="23622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7096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673090" y="2529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3192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282690" y="2529077"/>
              <a:ext cx="794004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096000" y="23622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9288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892290" y="19194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5384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501890" y="19194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1480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111490" y="19194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9288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892290" y="2529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5384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501890" y="2529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1480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111490" y="2529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8808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844290" y="31386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4904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453890" y="31386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1000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063490" y="31386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7096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673090" y="31386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3192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282690" y="3138677"/>
              <a:ext cx="794004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9288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892290" y="31386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705600" y="29718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75384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7501890" y="31386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1480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8111490" y="31386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8808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844290" y="37482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44904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4453890" y="37482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51000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5063490" y="37482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57096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5673090" y="37482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5486400" y="35814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63192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6282690" y="3748277"/>
              <a:ext cx="794004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69288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6892290" y="37482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75384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7501890" y="37482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81480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8111490" y="37482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38808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3844290" y="43578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44904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4453890" y="43578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4267200" y="41910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51000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5063490" y="43578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57096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5673090" y="43578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63192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6282690" y="4357877"/>
              <a:ext cx="794004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69288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6892290" y="43578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75384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7501890" y="43578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7315200" y="41910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81480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8111490" y="43578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38808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3844290" y="4967477"/>
              <a:ext cx="794003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44904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4453890" y="4967477"/>
              <a:ext cx="794003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51000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5063490" y="4967477"/>
              <a:ext cx="794003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4876800" y="48006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57096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5673090" y="4967477"/>
              <a:ext cx="794003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63192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6282690" y="4967477"/>
              <a:ext cx="794004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6096000" y="48006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69288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6892290" y="4967477"/>
              <a:ext cx="794003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75384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7501890" y="4967477"/>
              <a:ext cx="794003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81480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8111490" y="4967477"/>
              <a:ext cx="794003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38808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3844290" y="5577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44904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4453890" y="5577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4267200" y="54101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51000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5063490" y="5577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57096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5673090" y="5577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63192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6282690" y="5577077"/>
              <a:ext cx="794004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69288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6892290" y="5577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75384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7501890" y="5577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7315200" y="54101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81480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8111490" y="5577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5" name="object 125"/>
          <p:cNvSpPr/>
          <p:nvPr/>
        </p:nvSpPr>
        <p:spPr>
          <a:xfrm>
            <a:off x="7924800" y="23622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304800" y="3048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7924800" y="48006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304800" y="3048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27" name="object 1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4840514"/>
              </p:ext>
            </p:extLst>
          </p:nvPr>
        </p:nvGraphicFramePr>
        <p:xfrm>
          <a:off x="3336110" y="1448019"/>
          <a:ext cx="5350509" cy="47241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37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5698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255" algn="ct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9070" algn="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860" algn="ct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 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30" name="object 130"/>
          <p:cNvSpPr txBox="1"/>
          <p:nvPr/>
        </p:nvSpPr>
        <p:spPr>
          <a:xfrm>
            <a:off x="764540" y="6523256"/>
            <a:ext cx="1354455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spc="-5" dirty="0">
                <a:latin typeface="Times New Roman"/>
                <a:cs typeface="Times New Roman"/>
              </a:rPr>
              <a:t>November 7,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2005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28" name="object 128"/>
          <p:cNvSpPr txBox="1">
            <a:spLocks noGrp="1"/>
          </p:cNvSpPr>
          <p:nvPr>
            <p:ph type="title"/>
          </p:nvPr>
        </p:nvSpPr>
        <p:spPr>
          <a:xfrm>
            <a:off x="1526539" y="21589"/>
            <a:ext cx="5676900" cy="1231900"/>
          </a:xfrm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lstStyle/>
          <a:p>
            <a:pPr marL="12700" marR="5080">
              <a:lnSpc>
                <a:spcPct val="80000"/>
              </a:lnSpc>
              <a:spcBef>
                <a:spcPts val="1150"/>
              </a:spcBef>
            </a:pPr>
            <a:r>
              <a:rPr spc="-10" dirty="0"/>
              <a:t>D</a:t>
            </a:r>
            <a:r>
              <a:rPr spc="-5" dirty="0"/>
              <a:t>ynami</a:t>
            </a:r>
            <a:r>
              <a:rPr spc="-15" dirty="0"/>
              <a:t>c</a:t>
            </a:r>
            <a:r>
              <a:rPr spc="-5" dirty="0"/>
              <a:t>-p</a:t>
            </a:r>
            <a:r>
              <a:rPr spc="-10" dirty="0"/>
              <a:t>r</a:t>
            </a:r>
            <a:r>
              <a:rPr spc="-5" dirty="0"/>
              <a:t>og</a:t>
            </a:r>
            <a:r>
              <a:rPr spc="-10" dirty="0"/>
              <a:t>r</a:t>
            </a:r>
            <a:r>
              <a:rPr spc="-5" dirty="0"/>
              <a:t>amming  algorithm</a:t>
            </a:r>
          </a:p>
        </p:txBody>
      </p:sp>
      <p:sp>
        <p:nvSpPr>
          <p:cNvPr id="132" name="object 132"/>
          <p:cNvSpPr txBox="1"/>
          <p:nvPr/>
        </p:nvSpPr>
        <p:spPr>
          <a:xfrm>
            <a:off x="7843653" y="6523256"/>
            <a:ext cx="560070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spc="-5" dirty="0">
                <a:latin typeface="Times New Roman"/>
                <a:cs typeface="Times New Roman"/>
              </a:rPr>
              <a:t>L15.28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29" name="object 129"/>
          <p:cNvSpPr txBox="1"/>
          <p:nvPr/>
        </p:nvSpPr>
        <p:spPr>
          <a:xfrm>
            <a:off x="307231" y="1410398"/>
            <a:ext cx="2713355" cy="1440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I</a:t>
            </a:r>
            <a:r>
              <a:rPr sz="24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DEA</a:t>
            </a: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:</a:t>
            </a:r>
            <a:endParaRPr sz="3200">
              <a:latin typeface="Times New Roman"/>
              <a:cs typeface="Times New Roman"/>
            </a:endParaRPr>
          </a:p>
          <a:p>
            <a:pPr marL="12700" marR="5080">
              <a:lnSpc>
                <a:spcPts val="3460"/>
              </a:lnSpc>
              <a:spcBef>
                <a:spcPts val="434"/>
              </a:spcBef>
            </a:pPr>
            <a:r>
              <a:rPr sz="3200" spc="-5" dirty="0">
                <a:latin typeface="Times New Roman"/>
                <a:cs typeface="Times New Roman"/>
              </a:rPr>
              <a:t>Compute the  table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bottom-up.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33" name="Slide Number Placeholder 13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46B8EC2-79DC-4D91-A125-9987AE897EFA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898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844290" y="1919477"/>
            <a:ext cx="5061585" cy="4334510"/>
            <a:chOff x="3844290" y="1919477"/>
            <a:chExt cx="5061585" cy="4334510"/>
          </a:xfrm>
        </p:grpSpPr>
        <p:sp>
          <p:nvSpPr>
            <p:cNvPr id="3" name="object 3"/>
            <p:cNvSpPr/>
            <p:nvPr/>
          </p:nvSpPr>
          <p:spPr>
            <a:xfrm>
              <a:off x="38808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844290" y="19194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904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53890" y="19194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1000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063490" y="19194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7096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673090" y="19194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3192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282690" y="1919477"/>
              <a:ext cx="794004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808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44290" y="2529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4904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453890" y="2529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1000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063490" y="2529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876800" y="23622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7096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673090" y="2529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3192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282690" y="2529077"/>
              <a:ext cx="794004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096000" y="23622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9288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892290" y="19194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5384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501890" y="19194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1480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111490" y="19194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9288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892290" y="2529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5384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501890" y="2529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1480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111490" y="2529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8808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844290" y="31386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4904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453890" y="31386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1000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063490" y="31386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7096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673090" y="31386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3192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282690" y="3138677"/>
              <a:ext cx="794004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9288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892290" y="31386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705600" y="29718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75384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7501890" y="31386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1480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8111490" y="31386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8808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844290" y="37482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44904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4453890" y="37482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51000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5063490" y="37482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57096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5673090" y="37482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5486400" y="35814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63192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6282690" y="3748277"/>
              <a:ext cx="794004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69288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6892290" y="37482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75384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7501890" y="37482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81480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8111490" y="37482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38808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3844290" y="43578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44904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4453890" y="43578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4267200" y="41910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51000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5063490" y="43578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57096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5673090" y="43578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63192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6282690" y="4357877"/>
              <a:ext cx="794004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69288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6892290" y="43578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75384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7501890" y="43578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7315200" y="41910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81480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8111490" y="43578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38808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3844290" y="4967477"/>
              <a:ext cx="794003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44904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4453890" y="4967477"/>
              <a:ext cx="794003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51000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5063490" y="4967477"/>
              <a:ext cx="794003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4876800" y="48006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57096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5673090" y="4967477"/>
              <a:ext cx="794003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63192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6282690" y="4967477"/>
              <a:ext cx="794004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6096000" y="48006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69288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6892290" y="4967477"/>
              <a:ext cx="794003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75384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7501890" y="4967477"/>
              <a:ext cx="794003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81480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8111490" y="4967477"/>
              <a:ext cx="794003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38808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3844290" y="5577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44904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4453890" y="5577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4267200" y="54101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51000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5063490" y="5577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57096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5673090" y="5577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63192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6282690" y="5577077"/>
              <a:ext cx="794004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69288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6892290" y="5577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75384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7501890" y="5577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7315200" y="54101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81480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8111490" y="5577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5" name="object 125"/>
          <p:cNvSpPr/>
          <p:nvPr/>
        </p:nvSpPr>
        <p:spPr>
          <a:xfrm>
            <a:off x="7924800" y="23622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304800" y="3048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7924800" y="48006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304800" y="3048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27" name="object 1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0853939"/>
              </p:ext>
            </p:extLst>
          </p:nvPr>
        </p:nvGraphicFramePr>
        <p:xfrm>
          <a:off x="3336110" y="1448019"/>
          <a:ext cx="5350509" cy="47241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37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5698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255" algn="ct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9070" algn="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860" algn="ct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 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30" name="object 130"/>
          <p:cNvSpPr txBox="1"/>
          <p:nvPr/>
        </p:nvSpPr>
        <p:spPr>
          <a:xfrm>
            <a:off x="764540" y="6523256"/>
            <a:ext cx="1354455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spc="-5" dirty="0">
                <a:latin typeface="Times New Roman"/>
                <a:cs typeface="Times New Roman"/>
              </a:rPr>
              <a:t>November 7,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2005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28" name="object 128"/>
          <p:cNvSpPr txBox="1">
            <a:spLocks noGrp="1"/>
          </p:cNvSpPr>
          <p:nvPr>
            <p:ph type="title"/>
          </p:nvPr>
        </p:nvSpPr>
        <p:spPr>
          <a:xfrm>
            <a:off x="1526539" y="21589"/>
            <a:ext cx="5676900" cy="1231900"/>
          </a:xfrm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lstStyle/>
          <a:p>
            <a:pPr marL="12700" marR="5080">
              <a:lnSpc>
                <a:spcPct val="80000"/>
              </a:lnSpc>
              <a:spcBef>
                <a:spcPts val="1150"/>
              </a:spcBef>
            </a:pPr>
            <a:r>
              <a:rPr spc="-10" dirty="0"/>
              <a:t>D</a:t>
            </a:r>
            <a:r>
              <a:rPr spc="-5" dirty="0"/>
              <a:t>ynami</a:t>
            </a:r>
            <a:r>
              <a:rPr spc="-15" dirty="0"/>
              <a:t>c</a:t>
            </a:r>
            <a:r>
              <a:rPr spc="-5" dirty="0"/>
              <a:t>-p</a:t>
            </a:r>
            <a:r>
              <a:rPr spc="-10" dirty="0"/>
              <a:t>r</a:t>
            </a:r>
            <a:r>
              <a:rPr spc="-5" dirty="0"/>
              <a:t>og</a:t>
            </a:r>
            <a:r>
              <a:rPr spc="-10" dirty="0"/>
              <a:t>r</a:t>
            </a:r>
            <a:r>
              <a:rPr spc="-5" dirty="0"/>
              <a:t>amming  algorithm</a:t>
            </a:r>
          </a:p>
        </p:txBody>
      </p:sp>
      <p:sp>
        <p:nvSpPr>
          <p:cNvPr id="132" name="object 132"/>
          <p:cNvSpPr txBox="1"/>
          <p:nvPr/>
        </p:nvSpPr>
        <p:spPr>
          <a:xfrm>
            <a:off x="7843653" y="6523256"/>
            <a:ext cx="560070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spc="-5" dirty="0">
                <a:latin typeface="Times New Roman"/>
                <a:cs typeface="Times New Roman"/>
              </a:rPr>
              <a:t>L15.28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29" name="object 129"/>
          <p:cNvSpPr txBox="1"/>
          <p:nvPr/>
        </p:nvSpPr>
        <p:spPr>
          <a:xfrm>
            <a:off x="307231" y="1410398"/>
            <a:ext cx="2713355" cy="1440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I</a:t>
            </a:r>
            <a:r>
              <a:rPr sz="24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DEA</a:t>
            </a: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:</a:t>
            </a:r>
            <a:endParaRPr sz="3200">
              <a:latin typeface="Times New Roman"/>
              <a:cs typeface="Times New Roman"/>
            </a:endParaRPr>
          </a:p>
          <a:p>
            <a:pPr marL="12700" marR="5080">
              <a:lnSpc>
                <a:spcPts val="3460"/>
              </a:lnSpc>
              <a:spcBef>
                <a:spcPts val="434"/>
              </a:spcBef>
            </a:pPr>
            <a:r>
              <a:rPr sz="3200" spc="-5" dirty="0">
                <a:latin typeface="Times New Roman"/>
                <a:cs typeface="Times New Roman"/>
              </a:rPr>
              <a:t>Compute the  table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bottom-up.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33" name="Slide Number Placeholder 13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46B8EC2-79DC-4D91-A125-9987AE897EFA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014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844290" y="1919477"/>
            <a:ext cx="5061585" cy="4334510"/>
            <a:chOff x="3844290" y="1919477"/>
            <a:chExt cx="5061585" cy="4334510"/>
          </a:xfrm>
        </p:grpSpPr>
        <p:sp>
          <p:nvSpPr>
            <p:cNvPr id="3" name="object 3"/>
            <p:cNvSpPr/>
            <p:nvPr/>
          </p:nvSpPr>
          <p:spPr>
            <a:xfrm>
              <a:off x="38808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844290" y="19194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904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53890" y="19194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1000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063490" y="19194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7096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673090" y="19194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3192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282690" y="1919477"/>
              <a:ext cx="794004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808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44290" y="2529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4904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453890" y="2529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1000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063490" y="2529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876800" y="23622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7096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673090" y="2529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3192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282690" y="2529077"/>
              <a:ext cx="794004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096000" y="23622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9288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892290" y="19194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5384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501890" y="19194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1480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111490" y="19194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9288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892290" y="2529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5384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501890" y="2529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1480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111490" y="2529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8808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844290" y="31386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4904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453890" y="31386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1000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063490" y="31386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7096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673090" y="31386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3192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282690" y="3138677"/>
              <a:ext cx="794004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9288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892290" y="31386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705600" y="29718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75384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7501890" y="31386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1480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8111490" y="31386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8808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844290" y="37482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44904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4453890" y="37482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51000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5063490" y="37482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57096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5673090" y="37482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5486400" y="35814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63192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6282690" y="3748277"/>
              <a:ext cx="794004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69288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6892290" y="37482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75384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7501890" y="37482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81480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8111490" y="37482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38808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3844290" y="43578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44904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4453890" y="43578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4267200" y="41910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51000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5063490" y="43578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57096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5673090" y="43578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63192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6282690" y="4357877"/>
              <a:ext cx="794004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69288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6892290" y="43578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75384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7501890" y="43578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7315200" y="41910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81480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8111490" y="43578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38808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3844290" y="4967477"/>
              <a:ext cx="794003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44904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4453890" y="4967477"/>
              <a:ext cx="794003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51000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5063490" y="4967477"/>
              <a:ext cx="794003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4876800" y="48006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57096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5673090" y="4967477"/>
              <a:ext cx="794003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63192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6282690" y="4967477"/>
              <a:ext cx="794004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6096000" y="48006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69288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6892290" y="4967477"/>
              <a:ext cx="794003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75384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7501890" y="4967477"/>
              <a:ext cx="794003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81480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8111490" y="4967477"/>
              <a:ext cx="794003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38808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3844290" y="5577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44904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4453890" y="5577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4267200" y="54101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51000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5063490" y="5577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57096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5673090" y="5577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63192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6282690" y="5577077"/>
              <a:ext cx="794004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69288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6892290" y="5577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75384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7501890" y="5577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7315200" y="54101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81480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8111490" y="5577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5" name="object 125"/>
          <p:cNvSpPr/>
          <p:nvPr/>
        </p:nvSpPr>
        <p:spPr>
          <a:xfrm>
            <a:off x="7924800" y="23622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304800" y="3048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7924800" y="48006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304800" y="3048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27" name="object 1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0406366"/>
              </p:ext>
            </p:extLst>
          </p:nvPr>
        </p:nvGraphicFramePr>
        <p:xfrm>
          <a:off x="3336110" y="1448019"/>
          <a:ext cx="5350509" cy="47241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37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5698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255" algn="ct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9070" algn="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860" algn="ct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 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30" name="object 130"/>
          <p:cNvSpPr txBox="1"/>
          <p:nvPr/>
        </p:nvSpPr>
        <p:spPr>
          <a:xfrm>
            <a:off x="764540" y="6523256"/>
            <a:ext cx="1354455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spc="-5" dirty="0">
                <a:latin typeface="Times New Roman"/>
                <a:cs typeface="Times New Roman"/>
              </a:rPr>
              <a:t>November 7,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2005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28" name="object 128"/>
          <p:cNvSpPr txBox="1">
            <a:spLocks noGrp="1"/>
          </p:cNvSpPr>
          <p:nvPr>
            <p:ph type="title"/>
          </p:nvPr>
        </p:nvSpPr>
        <p:spPr>
          <a:xfrm>
            <a:off x="1526539" y="21589"/>
            <a:ext cx="5676900" cy="1231900"/>
          </a:xfrm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lstStyle/>
          <a:p>
            <a:pPr marL="12700" marR="5080">
              <a:lnSpc>
                <a:spcPct val="80000"/>
              </a:lnSpc>
              <a:spcBef>
                <a:spcPts val="1150"/>
              </a:spcBef>
            </a:pPr>
            <a:r>
              <a:rPr spc="-10" dirty="0"/>
              <a:t>D</a:t>
            </a:r>
            <a:r>
              <a:rPr spc="-5" dirty="0"/>
              <a:t>ynami</a:t>
            </a:r>
            <a:r>
              <a:rPr spc="-15" dirty="0"/>
              <a:t>c</a:t>
            </a:r>
            <a:r>
              <a:rPr spc="-5" dirty="0"/>
              <a:t>-p</a:t>
            </a:r>
            <a:r>
              <a:rPr spc="-10" dirty="0"/>
              <a:t>r</a:t>
            </a:r>
            <a:r>
              <a:rPr spc="-5" dirty="0"/>
              <a:t>og</a:t>
            </a:r>
            <a:r>
              <a:rPr spc="-10" dirty="0"/>
              <a:t>r</a:t>
            </a:r>
            <a:r>
              <a:rPr spc="-5" dirty="0"/>
              <a:t>amming  algorithm</a:t>
            </a:r>
          </a:p>
        </p:txBody>
      </p:sp>
      <p:sp>
        <p:nvSpPr>
          <p:cNvPr id="132" name="object 132"/>
          <p:cNvSpPr txBox="1"/>
          <p:nvPr/>
        </p:nvSpPr>
        <p:spPr>
          <a:xfrm>
            <a:off x="7843653" y="6523256"/>
            <a:ext cx="560070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spc="-5" dirty="0">
                <a:latin typeface="Times New Roman"/>
                <a:cs typeface="Times New Roman"/>
              </a:rPr>
              <a:t>L15.28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29" name="object 129"/>
          <p:cNvSpPr txBox="1"/>
          <p:nvPr/>
        </p:nvSpPr>
        <p:spPr>
          <a:xfrm>
            <a:off x="307231" y="1410398"/>
            <a:ext cx="2713355" cy="1440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I</a:t>
            </a:r>
            <a:r>
              <a:rPr sz="24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DEA</a:t>
            </a: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:</a:t>
            </a:r>
            <a:endParaRPr sz="3200">
              <a:latin typeface="Times New Roman"/>
              <a:cs typeface="Times New Roman"/>
            </a:endParaRPr>
          </a:p>
          <a:p>
            <a:pPr marL="12700" marR="5080">
              <a:lnSpc>
                <a:spcPts val="3460"/>
              </a:lnSpc>
              <a:spcBef>
                <a:spcPts val="434"/>
              </a:spcBef>
            </a:pPr>
            <a:r>
              <a:rPr sz="3200" spc="-5" dirty="0">
                <a:latin typeface="Times New Roman"/>
                <a:cs typeface="Times New Roman"/>
              </a:rPr>
              <a:t>Compute the  table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bottom-up.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33" name="Slide Number Placeholder 13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46B8EC2-79DC-4D91-A125-9987AE897EFA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994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844290" y="1919477"/>
            <a:ext cx="5061585" cy="4334510"/>
            <a:chOff x="3844290" y="1919477"/>
            <a:chExt cx="5061585" cy="4334510"/>
          </a:xfrm>
        </p:grpSpPr>
        <p:sp>
          <p:nvSpPr>
            <p:cNvPr id="3" name="object 3"/>
            <p:cNvSpPr/>
            <p:nvPr/>
          </p:nvSpPr>
          <p:spPr>
            <a:xfrm>
              <a:off x="38808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844290" y="19194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904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53890" y="19194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1000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063490" y="19194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7096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673090" y="19194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3192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282690" y="1919477"/>
              <a:ext cx="794004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808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44290" y="2529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4904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453890" y="2529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1000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063490" y="2529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876800" y="23622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7096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673090" y="2529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3192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282690" y="2529077"/>
              <a:ext cx="794004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096000" y="23622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9288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892290" y="19194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5384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501890" y="19194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1480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111490" y="19194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9288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892290" y="2529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5384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501890" y="2529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1480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111490" y="2529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8808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844290" y="31386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4904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453890" y="31386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1000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063490" y="31386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7096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673090" y="31386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3192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282690" y="3138677"/>
              <a:ext cx="794004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9288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892290" y="31386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705600" y="29718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75384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7501890" y="31386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1480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8111490" y="31386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8808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844290" y="37482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44904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4453890" y="37482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51000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5063490" y="37482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57096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5673090" y="37482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5486400" y="35814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63192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6282690" y="3748277"/>
              <a:ext cx="794004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69288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6892290" y="37482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75384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7501890" y="37482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81480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8111490" y="37482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38808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3844290" y="43578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44904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4453890" y="43578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4267200" y="41910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51000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5063490" y="43578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57096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5673090" y="43578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63192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6282690" y="4357877"/>
              <a:ext cx="794004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69288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6892290" y="43578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75384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7501890" y="43578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7315200" y="41910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81480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8111490" y="43578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38808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3844290" y="4967477"/>
              <a:ext cx="794003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44904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4453890" y="4967477"/>
              <a:ext cx="794003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51000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5063490" y="4967477"/>
              <a:ext cx="794003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4876800" y="48006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57096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5673090" y="4967477"/>
              <a:ext cx="794003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63192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6282690" y="4967477"/>
              <a:ext cx="794004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6096000" y="48006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69288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6892290" y="4967477"/>
              <a:ext cx="794003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75384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7501890" y="4967477"/>
              <a:ext cx="794003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81480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8111490" y="4967477"/>
              <a:ext cx="794003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38808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3844290" y="5577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44904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4453890" y="5577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4267200" y="54101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51000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5063490" y="5577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57096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5673090" y="5577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63192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6282690" y="5577077"/>
              <a:ext cx="794004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69288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6892290" y="5577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75384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7501890" y="5577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7315200" y="54101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81480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8111490" y="5577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5" name="object 125"/>
          <p:cNvSpPr/>
          <p:nvPr/>
        </p:nvSpPr>
        <p:spPr>
          <a:xfrm>
            <a:off x="7924800" y="23622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304800" y="3048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7924800" y="48006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304800" y="3048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27" name="object 1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5590315"/>
              </p:ext>
            </p:extLst>
          </p:nvPr>
        </p:nvGraphicFramePr>
        <p:xfrm>
          <a:off x="3336110" y="1448019"/>
          <a:ext cx="5350509" cy="47241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37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5698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255" algn="ct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9070" algn="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860" algn="ct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 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30" name="object 130"/>
          <p:cNvSpPr txBox="1"/>
          <p:nvPr/>
        </p:nvSpPr>
        <p:spPr>
          <a:xfrm>
            <a:off x="764540" y="6523256"/>
            <a:ext cx="1354455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spc="-5" dirty="0">
                <a:latin typeface="Times New Roman"/>
                <a:cs typeface="Times New Roman"/>
              </a:rPr>
              <a:t>November 7,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2005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28" name="object 128"/>
          <p:cNvSpPr txBox="1">
            <a:spLocks noGrp="1"/>
          </p:cNvSpPr>
          <p:nvPr>
            <p:ph type="title"/>
          </p:nvPr>
        </p:nvSpPr>
        <p:spPr>
          <a:xfrm>
            <a:off x="1526539" y="21589"/>
            <a:ext cx="5676900" cy="1231900"/>
          </a:xfrm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lstStyle/>
          <a:p>
            <a:pPr marL="12700" marR="5080">
              <a:lnSpc>
                <a:spcPct val="80000"/>
              </a:lnSpc>
              <a:spcBef>
                <a:spcPts val="1150"/>
              </a:spcBef>
            </a:pPr>
            <a:r>
              <a:rPr spc="-10" dirty="0"/>
              <a:t>D</a:t>
            </a:r>
            <a:r>
              <a:rPr spc="-5" dirty="0"/>
              <a:t>ynami</a:t>
            </a:r>
            <a:r>
              <a:rPr spc="-15" dirty="0"/>
              <a:t>c</a:t>
            </a:r>
            <a:r>
              <a:rPr spc="-5" dirty="0"/>
              <a:t>-p</a:t>
            </a:r>
            <a:r>
              <a:rPr spc="-10" dirty="0"/>
              <a:t>r</a:t>
            </a:r>
            <a:r>
              <a:rPr spc="-5" dirty="0"/>
              <a:t>og</a:t>
            </a:r>
            <a:r>
              <a:rPr spc="-10" dirty="0"/>
              <a:t>r</a:t>
            </a:r>
            <a:r>
              <a:rPr spc="-5" dirty="0"/>
              <a:t>amming  algorithm</a:t>
            </a:r>
          </a:p>
        </p:txBody>
      </p:sp>
      <p:sp>
        <p:nvSpPr>
          <p:cNvPr id="132" name="object 132"/>
          <p:cNvSpPr txBox="1"/>
          <p:nvPr/>
        </p:nvSpPr>
        <p:spPr>
          <a:xfrm>
            <a:off x="7843653" y="6523256"/>
            <a:ext cx="560070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spc="-5" dirty="0">
                <a:latin typeface="Times New Roman"/>
                <a:cs typeface="Times New Roman"/>
              </a:rPr>
              <a:t>L15.28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29" name="object 129"/>
          <p:cNvSpPr txBox="1"/>
          <p:nvPr/>
        </p:nvSpPr>
        <p:spPr>
          <a:xfrm>
            <a:off x="307231" y="1410398"/>
            <a:ext cx="2713355" cy="1440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I</a:t>
            </a:r>
            <a:r>
              <a:rPr sz="24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DEA</a:t>
            </a: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:</a:t>
            </a:r>
            <a:endParaRPr sz="3200">
              <a:latin typeface="Times New Roman"/>
              <a:cs typeface="Times New Roman"/>
            </a:endParaRPr>
          </a:p>
          <a:p>
            <a:pPr marL="12700" marR="5080">
              <a:lnSpc>
                <a:spcPts val="3460"/>
              </a:lnSpc>
              <a:spcBef>
                <a:spcPts val="434"/>
              </a:spcBef>
            </a:pPr>
            <a:r>
              <a:rPr sz="3200" spc="-5" dirty="0">
                <a:latin typeface="Times New Roman"/>
                <a:cs typeface="Times New Roman"/>
              </a:rPr>
              <a:t>Compute the  table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bottom-up.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33" name="Slide Number Placeholder 13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46B8EC2-79DC-4D91-A125-9987AE897EFA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465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844290" y="1919477"/>
            <a:ext cx="5061585" cy="4334510"/>
            <a:chOff x="3844290" y="1919477"/>
            <a:chExt cx="5061585" cy="4334510"/>
          </a:xfrm>
        </p:grpSpPr>
        <p:sp>
          <p:nvSpPr>
            <p:cNvPr id="3" name="object 3"/>
            <p:cNvSpPr/>
            <p:nvPr/>
          </p:nvSpPr>
          <p:spPr>
            <a:xfrm>
              <a:off x="38808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844290" y="19194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904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53890" y="19194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1000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063490" y="19194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7096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673090" y="19194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3192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282690" y="1919477"/>
              <a:ext cx="794004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808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44290" y="2529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4904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453890" y="2529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1000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063490" y="2529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876800" y="23622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7096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673090" y="2529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3192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282690" y="2529077"/>
              <a:ext cx="794004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096000" y="23622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9288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892290" y="19194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5384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501890" y="19194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1480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111490" y="19194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9288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892290" y="2529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5384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501890" y="2529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1480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111490" y="2529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8808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844290" y="31386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4904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453890" y="31386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1000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063490" y="31386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7096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673090" y="31386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3192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282690" y="3138677"/>
              <a:ext cx="794004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9288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892290" y="31386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705600" y="29718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75384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7501890" y="31386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1480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8111490" y="31386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8808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844290" y="37482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44904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4453890" y="37482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51000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5063490" y="37482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57096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5673090" y="37482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5486400" y="35814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63192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6282690" y="3748277"/>
              <a:ext cx="794004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69288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6892290" y="37482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75384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7501890" y="37482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81480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8111490" y="37482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38808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3844290" y="43578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44904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4453890" y="43578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4267200" y="41910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51000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5063490" y="43578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57096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5673090" y="43578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63192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6282690" y="4357877"/>
              <a:ext cx="794004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69288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6892290" y="43578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75384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7501890" y="43578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7315200" y="41910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81480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8111490" y="43578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38808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3844290" y="4967477"/>
              <a:ext cx="794003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44904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4453890" y="4967477"/>
              <a:ext cx="794003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51000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5063490" y="4967477"/>
              <a:ext cx="794003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4876800" y="48006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57096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5673090" y="4967477"/>
              <a:ext cx="794003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63192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6282690" y="4967477"/>
              <a:ext cx="794004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6096000" y="48006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69288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6892290" y="4967477"/>
              <a:ext cx="794003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75384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7501890" y="4967477"/>
              <a:ext cx="794003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81480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8111490" y="4967477"/>
              <a:ext cx="794003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38808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3844290" y="5577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44904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4453890" y="5577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4267200" y="54101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51000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5063490" y="5577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57096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5673090" y="5577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63192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6282690" y="5577077"/>
              <a:ext cx="794004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69288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6892290" y="5577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75384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7501890" y="5577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7315200" y="54101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81480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8111490" y="5577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5" name="object 125"/>
          <p:cNvSpPr/>
          <p:nvPr/>
        </p:nvSpPr>
        <p:spPr>
          <a:xfrm>
            <a:off x="7924800" y="23622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304800" y="3048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7924800" y="48006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304800" y="3048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27" name="object 1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5237621"/>
              </p:ext>
            </p:extLst>
          </p:nvPr>
        </p:nvGraphicFramePr>
        <p:xfrm>
          <a:off x="3336110" y="1448019"/>
          <a:ext cx="5350509" cy="47241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37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5698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255" algn="ct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9070" algn="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860" algn="ct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 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30" name="object 130"/>
          <p:cNvSpPr txBox="1"/>
          <p:nvPr/>
        </p:nvSpPr>
        <p:spPr>
          <a:xfrm>
            <a:off x="764540" y="6523256"/>
            <a:ext cx="1354455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spc="-5" dirty="0">
                <a:latin typeface="Times New Roman"/>
                <a:cs typeface="Times New Roman"/>
              </a:rPr>
              <a:t>November 7,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2005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28" name="object 128"/>
          <p:cNvSpPr txBox="1">
            <a:spLocks noGrp="1"/>
          </p:cNvSpPr>
          <p:nvPr>
            <p:ph type="title"/>
          </p:nvPr>
        </p:nvSpPr>
        <p:spPr>
          <a:xfrm>
            <a:off x="1526539" y="21589"/>
            <a:ext cx="5676900" cy="1231900"/>
          </a:xfrm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lstStyle/>
          <a:p>
            <a:pPr marL="12700" marR="5080">
              <a:lnSpc>
                <a:spcPct val="80000"/>
              </a:lnSpc>
              <a:spcBef>
                <a:spcPts val="1150"/>
              </a:spcBef>
            </a:pPr>
            <a:r>
              <a:rPr spc="-10" dirty="0"/>
              <a:t>D</a:t>
            </a:r>
            <a:r>
              <a:rPr spc="-5" dirty="0"/>
              <a:t>ynami</a:t>
            </a:r>
            <a:r>
              <a:rPr spc="-15" dirty="0"/>
              <a:t>c</a:t>
            </a:r>
            <a:r>
              <a:rPr spc="-5" dirty="0"/>
              <a:t>-p</a:t>
            </a:r>
            <a:r>
              <a:rPr spc="-10" dirty="0"/>
              <a:t>r</a:t>
            </a:r>
            <a:r>
              <a:rPr spc="-5" dirty="0"/>
              <a:t>og</a:t>
            </a:r>
            <a:r>
              <a:rPr spc="-10" dirty="0"/>
              <a:t>r</a:t>
            </a:r>
            <a:r>
              <a:rPr spc="-5" dirty="0"/>
              <a:t>amming  algorithm</a:t>
            </a:r>
          </a:p>
        </p:txBody>
      </p:sp>
      <p:sp>
        <p:nvSpPr>
          <p:cNvPr id="132" name="object 132"/>
          <p:cNvSpPr txBox="1"/>
          <p:nvPr/>
        </p:nvSpPr>
        <p:spPr>
          <a:xfrm>
            <a:off x="7843653" y="6523256"/>
            <a:ext cx="560070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spc="-5" dirty="0">
                <a:latin typeface="Times New Roman"/>
                <a:cs typeface="Times New Roman"/>
              </a:rPr>
              <a:t>L15.28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29" name="object 129"/>
          <p:cNvSpPr txBox="1"/>
          <p:nvPr/>
        </p:nvSpPr>
        <p:spPr>
          <a:xfrm>
            <a:off x="307231" y="1410398"/>
            <a:ext cx="2713355" cy="1440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I</a:t>
            </a:r>
            <a:r>
              <a:rPr sz="24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DEA</a:t>
            </a: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:</a:t>
            </a:r>
            <a:endParaRPr sz="3200">
              <a:latin typeface="Times New Roman"/>
              <a:cs typeface="Times New Roman"/>
            </a:endParaRPr>
          </a:p>
          <a:p>
            <a:pPr marL="12700" marR="5080">
              <a:lnSpc>
                <a:spcPts val="3460"/>
              </a:lnSpc>
              <a:spcBef>
                <a:spcPts val="434"/>
              </a:spcBef>
            </a:pPr>
            <a:r>
              <a:rPr sz="3200" spc="-5" dirty="0">
                <a:latin typeface="Times New Roman"/>
                <a:cs typeface="Times New Roman"/>
              </a:rPr>
              <a:t>Compute the  table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bottom-up.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33" name="Slide Number Placeholder 13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46B8EC2-79DC-4D91-A125-9987AE897EFA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893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844290" y="1919477"/>
            <a:ext cx="5061585" cy="4334510"/>
            <a:chOff x="3844290" y="1919477"/>
            <a:chExt cx="5061585" cy="4334510"/>
          </a:xfrm>
        </p:grpSpPr>
        <p:sp>
          <p:nvSpPr>
            <p:cNvPr id="3" name="object 3"/>
            <p:cNvSpPr/>
            <p:nvPr/>
          </p:nvSpPr>
          <p:spPr>
            <a:xfrm>
              <a:off x="38808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844290" y="19194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904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53890" y="19194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1000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063490" y="19194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7096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673090" y="19194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3192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282690" y="1919477"/>
              <a:ext cx="794004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808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44290" y="2529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4904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453890" y="2529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1000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063490" y="2529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876800" y="23622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7096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673090" y="2529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3192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282690" y="2529077"/>
              <a:ext cx="794004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096000" y="23622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9288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892290" y="19194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5384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501890" y="19194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1480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111490" y="19194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9288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892290" y="2529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5384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501890" y="2529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1480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111490" y="2529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8808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844290" y="31386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4904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453890" y="31386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1000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063490" y="31386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7096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673090" y="31386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3192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282690" y="3138677"/>
              <a:ext cx="794004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9288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892290" y="31386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705600" y="29718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75384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7501890" y="31386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1480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8111490" y="31386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8808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844290" y="37482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44904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4453890" y="37482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51000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5063490" y="37482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57096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5673090" y="37482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5486400" y="35814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63192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6282690" y="3748277"/>
              <a:ext cx="794004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69288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6892290" y="37482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75384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7501890" y="37482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81480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8111490" y="37482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38808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3844290" y="43578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44904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4453890" y="43578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4267200" y="41910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51000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5063490" y="43578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57096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5673090" y="43578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63192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6282690" y="4357877"/>
              <a:ext cx="794004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69288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6892290" y="43578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75384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7501890" y="43578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7315200" y="41910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81480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8111490" y="43578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38808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3844290" y="4967477"/>
              <a:ext cx="794003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44904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4453890" y="4967477"/>
              <a:ext cx="794003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51000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5063490" y="4967477"/>
              <a:ext cx="794003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4876800" y="48006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57096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5673090" y="4967477"/>
              <a:ext cx="794003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63192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6282690" y="4967477"/>
              <a:ext cx="794004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6096000" y="48006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69288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6892290" y="4967477"/>
              <a:ext cx="794003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75384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7501890" y="4967477"/>
              <a:ext cx="794003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81480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8111490" y="4967477"/>
              <a:ext cx="794003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38808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3844290" y="5577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44904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4453890" y="5577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4267200" y="54101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51000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5063490" y="5577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57096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5673090" y="5577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63192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6282690" y="5577077"/>
              <a:ext cx="794004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69288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6892290" y="5577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75384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7501890" y="5577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7315200" y="54101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81480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8111490" y="5577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5" name="object 125"/>
          <p:cNvSpPr/>
          <p:nvPr/>
        </p:nvSpPr>
        <p:spPr>
          <a:xfrm>
            <a:off x="7924800" y="23622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304800" y="3048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7924800" y="48006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304800" y="3048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27" name="object 1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5861113"/>
              </p:ext>
            </p:extLst>
          </p:nvPr>
        </p:nvGraphicFramePr>
        <p:xfrm>
          <a:off x="3336110" y="1448019"/>
          <a:ext cx="5350509" cy="47241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37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5698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255" algn="ct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9070" algn="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860" algn="ct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 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30" name="object 130"/>
          <p:cNvSpPr txBox="1"/>
          <p:nvPr/>
        </p:nvSpPr>
        <p:spPr>
          <a:xfrm>
            <a:off x="764540" y="6523256"/>
            <a:ext cx="1354455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spc="-5" dirty="0">
                <a:latin typeface="Times New Roman"/>
                <a:cs typeface="Times New Roman"/>
              </a:rPr>
              <a:t>November 7,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2005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28" name="object 128"/>
          <p:cNvSpPr txBox="1">
            <a:spLocks noGrp="1"/>
          </p:cNvSpPr>
          <p:nvPr>
            <p:ph type="title"/>
          </p:nvPr>
        </p:nvSpPr>
        <p:spPr>
          <a:xfrm>
            <a:off x="1526539" y="21589"/>
            <a:ext cx="5676900" cy="1231900"/>
          </a:xfrm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lstStyle/>
          <a:p>
            <a:pPr marL="12700" marR="5080">
              <a:lnSpc>
                <a:spcPct val="80000"/>
              </a:lnSpc>
              <a:spcBef>
                <a:spcPts val="1150"/>
              </a:spcBef>
            </a:pPr>
            <a:r>
              <a:rPr spc="-10" dirty="0"/>
              <a:t>D</a:t>
            </a:r>
            <a:r>
              <a:rPr spc="-5" dirty="0"/>
              <a:t>ynami</a:t>
            </a:r>
            <a:r>
              <a:rPr spc="-15" dirty="0"/>
              <a:t>c</a:t>
            </a:r>
            <a:r>
              <a:rPr spc="-5" dirty="0"/>
              <a:t>-p</a:t>
            </a:r>
            <a:r>
              <a:rPr spc="-10" dirty="0"/>
              <a:t>r</a:t>
            </a:r>
            <a:r>
              <a:rPr spc="-5" dirty="0"/>
              <a:t>og</a:t>
            </a:r>
            <a:r>
              <a:rPr spc="-10" dirty="0"/>
              <a:t>r</a:t>
            </a:r>
            <a:r>
              <a:rPr spc="-5" dirty="0"/>
              <a:t>amming  algorithm</a:t>
            </a:r>
          </a:p>
        </p:txBody>
      </p:sp>
      <p:sp>
        <p:nvSpPr>
          <p:cNvPr id="132" name="object 132"/>
          <p:cNvSpPr txBox="1"/>
          <p:nvPr/>
        </p:nvSpPr>
        <p:spPr>
          <a:xfrm>
            <a:off x="7843653" y="6523256"/>
            <a:ext cx="560070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spc="-5" dirty="0">
                <a:latin typeface="Times New Roman"/>
                <a:cs typeface="Times New Roman"/>
              </a:rPr>
              <a:t>L15.28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29" name="object 129"/>
          <p:cNvSpPr txBox="1"/>
          <p:nvPr/>
        </p:nvSpPr>
        <p:spPr>
          <a:xfrm>
            <a:off x="307231" y="1410398"/>
            <a:ext cx="2713355" cy="1440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I</a:t>
            </a:r>
            <a:r>
              <a:rPr sz="24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DEA</a:t>
            </a: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:</a:t>
            </a:r>
            <a:endParaRPr sz="3200">
              <a:latin typeface="Times New Roman"/>
              <a:cs typeface="Times New Roman"/>
            </a:endParaRPr>
          </a:p>
          <a:p>
            <a:pPr marL="12700" marR="5080">
              <a:lnSpc>
                <a:spcPts val="3460"/>
              </a:lnSpc>
              <a:spcBef>
                <a:spcPts val="434"/>
              </a:spcBef>
            </a:pPr>
            <a:r>
              <a:rPr sz="3200" spc="-5" dirty="0">
                <a:latin typeface="Times New Roman"/>
                <a:cs typeface="Times New Roman"/>
              </a:rPr>
              <a:t>Compute the  table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bottom-up.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33" name="Slide Number Placeholder 13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46B8EC2-79DC-4D91-A125-9987AE897EFA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963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844290" y="1919477"/>
            <a:ext cx="5061585" cy="4334510"/>
            <a:chOff x="3844290" y="1919477"/>
            <a:chExt cx="5061585" cy="4334510"/>
          </a:xfrm>
        </p:grpSpPr>
        <p:sp>
          <p:nvSpPr>
            <p:cNvPr id="3" name="object 3"/>
            <p:cNvSpPr/>
            <p:nvPr/>
          </p:nvSpPr>
          <p:spPr>
            <a:xfrm>
              <a:off x="38808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844290" y="19194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904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53890" y="19194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1000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063490" y="19194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7096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673090" y="19194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3192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282690" y="1919477"/>
              <a:ext cx="794004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808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44290" y="2529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4904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453890" y="2529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1000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063490" y="2529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876800" y="23622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7096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673090" y="2529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3192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282690" y="2529077"/>
              <a:ext cx="794004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096000" y="23622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9288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892290" y="19194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5384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501890" y="19194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1480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111490" y="19194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9288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892290" y="2529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5384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501890" y="2529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1480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111490" y="2529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8808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844290" y="31386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4904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453890" y="31386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1000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063490" y="31386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7096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673090" y="31386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3192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282690" y="3138677"/>
              <a:ext cx="794004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9288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892290" y="31386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705600" y="29718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75384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7501890" y="31386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1480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8111490" y="31386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8808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844290" y="37482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44904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4453890" y="37482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51000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5063490" y="37482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57096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5673090" y="37482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5486400" y="35814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63192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6282690" y="3748277"/>
              <a:ext cx="794004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69288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6892290" y="37482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75384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7501890" y="37482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81480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8111490" y="37482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38808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3844290" y="43578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44904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4453890" y="43578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4267200" y="41910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51000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5063490" y="43578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57096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5673090" y="43578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63192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6282690" y="4357877"/>
              <a:ext cx="794004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69288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6892290" y="43578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75384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7501890" y="43578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7315200" y="41910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81480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8111490" y="43578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38808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3844290" y="4967477"/>
              <a:ext cx="794003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44904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4453890" y="4967477"/>
              <a:ext cx="794003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51000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5063490" y="4967477"/>
              <a:ext cx="794003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4876800" y="48006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57096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5673090" y="4967477"/>
              <a:ext cx="794003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63192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6282690" y="4967477"/>
              <a:ext cx="794004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6096000" y="48006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69288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6892290" y="4967477"/>
              <a:ext cx="794003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75384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7501890" y="4967477"/>
              <a:ext cx="794003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81480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8111490" y="4967477"/>
              <a:ext cx="794003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38808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3844290" y="5577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44904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4453890" y="5577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4267200" y="54101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51000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5063490" y="5577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57096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5673090" y="5577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63192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6282690" y="5577077"/>
              <a:ext cx="794004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69288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6892290" y="5577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75384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7501890" y="5577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7315200" y="54101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81480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8111490" y="5577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5" name="object 125"/>
          <p:cNvSpPr/>
          <p:nvPr/>
        </p:nvSpPr>
        <p:spPr>
          <a:xfrm>
            <a:off x="7924800" y="23622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304800" y="3048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7924800" y="48006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304800" y="3048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27" name="object 1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3281698"/>
              </p:ext>
            </p:extLst>
          </p:nvPr>
        </p:nvGraphicFramePr>
        <p:xfrm>
          <a:off x="3336110" y="1448019"/>
          <a:ext cx="5350509" cy="47241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37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5698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255" algn="ct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9070" algn="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860" algn="ct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 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30" name="object 130"/>
          <p:cNvSpPr txBox="1"/>
          <p:nvPr/>
        </p:nvSpPr>
        <p:spPr>
          <a:xfrm>
            <a:off x="764540" y="6523256"/>
            <a:ext cx="1354455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spc="-5" dirty="0">
                <a:latin typeface="Times New Roman"/>
                <a:cs typeface="Times New Roman"/>
              </a:rPr>
              <a:t>November 7,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2005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28" name="object 128"/>
          <p:cNvSpPr txBox="1">
            <a:spLocks noGrp="1"/>
          </p:cNvSpPr>
          <p:nvPr>
            <p:ph type="title"/>
          </p:nvPr>
        </p:nvSpPr>
        <p:spPr>
          <a:xfrm>
            <a:off x="1526539" y="21589"/>
            <a:ext cx="5676900" cy="1231900"/>
          </a:xfrm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lstStyle/>
          <a:p>
            <a:pPr marL="12700" marR="5080">
              <a:lnSpc>
                <a:spcPct val="80000"/>
              </a:lnSpc>
              <a:spcBef>
                <a:spcPts val="1150"/>
              </a:spcBef>
            </a:pPr>
            <a:r>
              <a:rPr spc="-10" dirty="0"/>
              <a:t>D</a:t>
            </a:r>
            <a:r>
              <a:rPr spc="-5" dirty="0"/>
              <a:t>ynami</a:t>
            </a:r>
            <a:r>
              <a:rPr spc="-15" dirty="0"/>
              <a:t>c</a:t>
            </a:r>
            <a:r>
              <a:rPr spc="-5" dirty="0"/>
              <a:t>-p</a:t>
            </a:r>
            <a:r>
              <a:rPr spc="-10" dirty="0"/>
              <a:t>r</a:t>
            </a:r>
            <a:r>
              <a:rPr spc="-5" dirty="0"/>
              <a:t>og</a:t>
            </a:r>
            <a:r>
              <a:rPr spc="-10" dirty="0"/>
              <a:t>r</a:t>
            </a:r>
            <a:r>
              <a:rPr spc="-5" dirty="0"/>
              <a:t>amming  algorithm</a:t>
            </a:r>
          </a:p>
        </p:txBody>
      </p:sp>
      <p:sp>
        <p:nvSpPr>
          <p:cNvPr id="132" name="object 132"/>
          <p:cNvSpPr txBox="1"/>
          <p:nvPr/>
        </p:nvSpPr>
        <p:spPr>
          <a:xfrm>
            <a:off x="7843653" y="6523256"/>
            <a:ext cx="560070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spc="-5" dirty="0">
                <a:latin typeface="Times New Roman"/>
                <a:cs typeface="Times New Roman"/>
              </a:rPr>
              <a:t>L15.28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29" name="object 129"/>
          <p:cNvSpPr txBox="1"/>
          <p:nvPr/>
        </p:nvSpPr>
        <p:spPr>
          <a:xfrm>
            <a:off x="307231" y="1410398"/>
            <a:ext cx="2713355" cy="1440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I</a:t>
            </a:r>
            <a:r>
              <a:rPr sz="24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DEA</a:t>
            </a: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:</a:t>
            </a:r>
            <a:endParaRPr sz="3200">
              <a:latin typeface="Times New Roman"/>
              <a:cs typeface="Times New Roman"/>
            </a:endParaRPr>
          </a:p>
          <a:p>
            <a:pPr marL="12700" marR="5080">
              <a:lnSpc>
                <a:spcPts val="3460"/>
              </a:lnSpc>
              <a:spcBef>
                <a:spcPts val="434"/>
              </a:spcBef>
            </a:pPr>
            <a:r>
              <a:rPr sz="3200" spc="-5" dirty="0">
                <a:latin typeface="Times New Roman"/>
                <a:cs typeface="Times New Roman"/>
              </a:rPr>
              <a:t>Compute the  table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bottom-up.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33" name="Slide Number Placeholder 13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46B8EC2-79DC-4D91-A125-9987AE897EFA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668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844290" y="1919477"/>
            <a:ext cx="5061585" cy="4334510"/>
            <a:chOff x="3844290" y="1919477"/>
            <a:chExt cx="5061585" cy="4334510"/>
          </a:xfrm>
        </p:grpSpPr>
        <p:sp>
          <p:nvSpPr>
            <p:cNvPr id="3" name="object 3"/>
            <p:cNvSpPr/>
            <p:nvPr/>
          </p:nvSpPr>
          <p:spPr>
            <a:xfrm>
              <a:off x="38808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844290" y="19194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904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53890" y="19194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1000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063490" y="19194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7096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673090" y="19194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3192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282690" y="1919477"/>
              <a:ext cx="794004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808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44290" y="2529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4904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453890" y="2529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1000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063490" y="2529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876800" y="23622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7096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673090" y="2529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3192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282690" y="2529077"/>
              <a:ext cx="794004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096000" y="23622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9288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892290" y="19194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5384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501890" y="19194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1480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111490" y="19194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9288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892290" y="2529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5384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501890" y="2529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1480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111490" y="2529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8808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844290" y="31386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4904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453890" y="31386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1000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063490" y="31386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7096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673090" y="31386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3192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282690" y="3138677"/>
              <a:ext cx="794004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9288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892290" y="31386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705600" y="29718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75384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7501890" y="31386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1480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8111490" y="31386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8808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844290" y="37482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44904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4453890" y="37482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51000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5063490" y="37482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57096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5673090" y="37482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5486400" y="35814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63192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6282690" y="3748277"/>
              <a:ext cx="794004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69288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6892290" y="37482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75384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7501890" y="37482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81480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8111490" y="37482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38808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3844290" y="43578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44904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4453890" y="43578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4267200" y="41910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51000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5063490" y="43578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57096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5673090" y="43578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63192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6282690" y="4357877"/>
              <a:ext cx="794004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69288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6892290" y="43578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75384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7501890" y="43578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7315200" y="41910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81480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8111490" y="43578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38808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3844290" y="4967477"/>
              <a:ext cx="794003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44904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4453890" y="4967477"/>
              <a:ext cx="794003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51000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5063490" y="4967477"/>
              <a:ext cx="794003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4876800" y="48006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57096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5673090" y="4967477"/>
              <a:ext cx="794003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63192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6282690" y="4967477"/>
              <a:ext cx="794004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6096000" y="48006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69288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6892290" y="4967477"/>
              <a:ext cx="794003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75384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7501890" y="4967477"/>
              <a:ext cx="794003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81480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8111490" y="4967477"/>
              <a:ext cx="794003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38808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3844290" y="5577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44904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4453890" y="5577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4267200" y="54101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51000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5063490" y="5577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57096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5673090" y="5577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63192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6282690" y="5577077"/>
              <a:ext cx="794004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69288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6892290" y="5577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75384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7501890" y="5577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7315200" y="54101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81480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8111490" y="5577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5" name="object 125"/>
          <p:cNvSpPr/>
          <p:nvPr/>
        </p:nvSpPr>
        <p:spPr>
          <a:xfrm>
            <a:off x="7924800" y="23622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304800" y="3048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7924800" y="48006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304800" y="3048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27" name="object 1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393800"/>
              </p:ext>
            </p:extLst>
          </p:nvPr>
        </p:nvGraphicFramePr>
        <p:xfrm>
          <a:off x="3336110" y="1448019"/>
          <a:ext cx="5350509" cy="47241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37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5698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255" algn="ct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9070" algn="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860" algn="ct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 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30" name="object 130"/>
          <p:cNvSpPr txBox="1"/>
          <p:nvPr/>
        </p:nvSpPr>
        <p:spPr>
          <a:xfrm>
            <a:off x="764540" y="6523256"/>
            <a:ext cx="1354455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spc="-5" dirty="0">
                <a:latin typeface="Times New Roman"/>
                <a:cs typeface="Times New Roman"/>
              </a:rPr>
              <a:t>November 7,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2005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28" name="object 128"/>
          <p:cNvSpPr txBox="1">
            <a:spLocks noGrp="1"/>
          </p:cNvSpPr>
          <p:nvPr>
            <p:ph type="title"/>
          </p:nvPr>
        </p:nvSpPr>
        <p:spPr>
          <a:xfrm>
            <a:off x="1526539" y="21589"/>
            <a:ext cx="5676900" cy="1231900"/>
          </a:xfrm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lstStyle/>
          <a:p>
            <a:pPr marL="12700" marR="5080">
              <a:lnSpc>
                <a:spcPct val="80000"/>
              </a:lnSpc>
              <a:spcBef>
                <a:spcPts val="1150"/>
              </a:spcBef>
            </a:pPr>
            <a:r>
              <a:rPr spc="-10" dirty="0"/>
              <a:t>D</a:t>
            </a:r>
            <a:r>
              <a:rPr spc="-5" dirty="0"/>
              <a:t>ynami</a:t>
            </a:r>
            <a:r>
              <a:rPr spc="-15" dirty="0"/>
              <a:t>c</a:t>
            </a:r>
            <a:r>
              <a:rPr spc="-5" dirty="0"/>
              <a:t>-p</a:t>
            </a:r>
            <a:r>
              <a:rPr spc="-10" dirty="0"/>
              <a:t>r</a:t>
            </a:r>
            <a:r>
              <a:rPr spc="-5" dirty="0"/>
              <a:t>og</a:t>
            </a:r>
            <a:r>
              <a:rPr spc="-10" dirty="0"/>
              <a:t>r</a:t>
            </a:r>
            <a:r>
              <a:rPr spc="-5" dirty="0"/>
              <a:t>amming  algorithm</a:t>
            </a:r>
          </a:p>
        </p:txBody>
      </p:sp>
      <p:sp>
        <p:nvSpPr>
          <p:cNvPr id="132" name="object 132"/>
          <p:cNvSpPr txBox="1"/>
          <p:nvPr/>
        </p:nvSpPr>
        <p:spPr>
          <a:xfrm>
            <a:off x="7843653" y="6523256"/>
            <a:ext cx="560070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spc="-5" dirty="0">
                <a:latin typeface="Times New Roman"/>
                <a:cs typeface="Times New Roman"/>
              </a:rPr>
              <a:t>L15.28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29" name="object 129"/>
          <p:cNvSpPr txBox="1"/>
          <p:nvPr/>
        </p:nvSpPr>
        <p:spPr>
          <a:xfrm>
            <a:off x="307231" y="1410398"/>
            <a:ext cx="2713355" cy="1440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I</a:t>
            </a:r>
            <a:r>
              <a:rPr sz="24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DEA</a:t>
            </a: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:</a:t>
            </a:r>
            <a:endParaRPr sz="3200">
              <a:latin typeface="Times New Roman"/>
              <a:cs typeface="Times New Roman"/>
            </a:endParaRPr>
          </a:p>
          <a:p>
            <a:pPr marL="12700" marR="5080">
              <a:lnSpc>
                <a:spcPts val="3460"/>
              </a:lnSpc>
              <a:spcBef>
                <a:spcPts val="434"/>
              </a:spcBef>
            </a:pPr>
            <a:r>
              <a:rPr sz="3200" spc="-5" dirty="0">
                <a:latin typeface="Times New Roman"/>
                <a:cs typeface="Times New Roman"/>
              </a:rPr>
              <a:t>Compute the  table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bottom-up.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33" name="Slide Number Placeholder 13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46B8EC2-79DC-4D91-A125-9987AE897EFA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175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844290" y="1919477"/>
            <a:ext cx="5061585" cy="4334510"/>
            <a:chOff x="3844290" y="1919477"/>
            <a:chExt cx="5061585" cy="4334510"/>
          </a:xfrm>
        </p:grpSpPr>
        <p:sp>
          <p:nvSpPr>
            <p:cNvPr id="3" name="object 3"/>
            <p:cNvSpPr/>
            <p:nvPr/>
          </p:nvSpPr>
          <p:spPr>
            <a:xfrm>
              <a:off x="38808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844290" y="19194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904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53890" y="19194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1000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063490" y="19194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7096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673090" y="19194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3192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282690" y="1919477"/>
              <a:ext cx="794004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808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44290" y="2529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4904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453890" y="2529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1000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063490" y="2529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876800" y="23622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7096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673090" y="2529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3192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282690" y="2529077"/>
              <a:ext cx="794004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096000" y="23622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9288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892290" y="19194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5384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501890" y="19194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1480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111490" y="19194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9288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892290" y="2529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5384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501890" y="2529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1480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111490" y="2529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8808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844290" y="31386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4904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453890" y="31386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1000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063490" y="31386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7096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673090" y="31386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3192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282690" y="3138677"/>
              <a:ext cx="794004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9288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892290" y="31386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705600" y="29718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75384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7501890" y="31386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1480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8111490" y="31386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8808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844290" y="37482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44904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4453890" y="37482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51000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5063490" y="37482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57096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5673090" y="37482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5486400" y="35814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63192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6282690" y="3748277"/>
              <a:ext cx="794004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69288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6892290" y="37482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75384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7501890" y="37482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81480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8111490" y="37482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38808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3844290" y="43578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44904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4453890" y="43578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4267200" y="41910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51000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5063490" y="43578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57096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5673090" y="43578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63192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6282690" y="4357877"/>
              <a:ext cx="794004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69288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6892290" y="43578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75384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7501890" y="43578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7315200" y="41910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81480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8111490" y="43578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38808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3844290" y="4967477"/>
              <a:ext cx="794003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44904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4453890" y="4967477"/>
              <a:ext cx="794003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51000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5063490" y="4967477"/>
              <a:ext cx="794003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4876800" y="48006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57096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5673090" y="4967477"/>
              <a:ext cx="794003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63192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6282690" y="4967477"/>
              <a:ext cx="794004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6096000" y="48006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69288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6892290" y="4967477"/>
              <a:ext cx="794003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75384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7501890" y="4967477"/>
              <a:ext cx="794003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81480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8111490" y="4967477"/>
              <a:ext cx="794003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38808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3844290" y="5577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44904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4453890" y="5577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4267200" y="54101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51000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5063490" y="5577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57096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5673090" y="5577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63192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6282690" y="5577077"/>
              <a:ext cx="794004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69288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6892290" y="5577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75384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7501890" y="5577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7315200" y="54101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81480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8111490" y="5577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5" name="object 125"/>
          <p:cNvSpPr/>
          <p:nvPr/>
        </p:nvSpPr>
        <p:spPr>
          <a:xfrm>
            <a:off x="7924800" y="23622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304800" y="3048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7924800" y="48006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304800" y="3048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27" name="object 1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2181582"/>
              </p:ext>
            </p:extLst>
          </p:nvPr>
        </p:nvGraphicFramePr>
        <p:xfrm>
          <a:off x="3336110" y="1448019"/>
          <a:ext cx="5350509" cy="47241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37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5698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255" algn="ct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9070" algn="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860" algn="ct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 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30" name="object 130"/>
          <p:cNvSpPr txBox="1"/>
          <p:nvPr/>
        </p:nvSpPr>
        <p:spPr>
          <a:xfrm>
            <a:off x="764540" y="6523256"/>
            <a:ext cx="1354455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spc="-5" dirty="0">
                <a:latin typeface="Times New Roman"/>
                <a:cs typeface="Times New Roman"/>
              </a:rPr>
              <a:t>November 7,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2005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28" name="object 128"/>
          <p:cNvSpPr txBox="1">
            <a:spLocks noGrp="1"/>
          </p:cNvSpPr>
          <p:nvPr>
            <p:ph type="title"/>
          </p:nvPr>
        </p:nvSpPr>
        <p:spPr>
          <a:xfrm>
            <a:off x="1526539" y="21589"/>
            <a:ext cx="5676900" cy="1231900"/>
          </a:xfrm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lstStyle/>
          <a:p>
            <a:pPr marL="12700" marR="5080">
              <a:lnSpc>
                <a:spcPct val="80000"/>
              </a:lnSpc>
              <a:spcBef>
                <a:spcPts val="1150"/>
              </a:spcBef>
            </a:pPr>
            <a:r>
              <a:rPr spc="-10" dirty="0"/>
              <a:t>D</a:t>
            </a:r>
            <a:r>
              <a:rPr spc="-5" dirty="0"/>
              <a:t>ynami</a:t>
            </a:r>
            <a:r>
              <a:rPr spc="-15" dirty="0"/>
              <a:t>c</a:t>
            </a:r>
            <a:r>
              <a:rPr spc="-5" dirty="0"/>
              <a:t>-p</a:t>
            </a:r>
            <a:r>
              <a:rPr spc="-10" dirty="0"/>
              <a:t>r</a:t>
            </a:r>
            <a:r>
              <a:rPr spc="-5" dirty="0"/>
              <a:t>og</a:t>
            </a:r>
            <a:r>
              <a:rPr spc="-10" dirty="0"/>
              <a:t>r</a:t>
            </a:r>
            <a:r>
              <a:rPr spc="-5" dirty="0"/>
              <a:t>amming  algorithm</a:t>
            </a:r>
          </a:p>
        </p:txBody>
      </p:sp>
      <p:sp>
        <p:nvSpPr>
          <p:cNvPr id="132" name="object 132"/>
          <p:cNvSpPr txBox="1"/>
          <p:nvPr/>
        </p:nvSpPr>
        <p:spPr>
          <a:xfrm>
            <a:off x="7843653" y="6523256"/>
            <a:ext cx="560070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spc="-5" dirty="0">
                <a:latin typeface="Times New Roman"/>
                <a:cs typeface="Times New Roman"/>
              </a:rPr>
              <a:t>L15.28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29" name="object 129"/>
          <p:cNvSpPr txBox="1"/>
          <p:nvPr/>
        </p:nvSpPr>
        <p:spPr>
          <a:xfrm>
            <a:off x="307231" y="1410398"/>
            <a:ext cx="2713355" cy="1440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I</a:t>
            </a:r>
            <a:r>
              <a:rPr sz="24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DEA</a:t>
            </a: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:</a:t>
            </a:r>
            <a:endParaRPr sz="3200">
              <a:latin typeface="Times New Roman"/>
              <a:cs typeface="Times New Roman"/>
            </a:endParaRPr>
          </a:p>
          <a:p>
            <a:pPr marL="12700" marR="5080">
              <a:lnSpc>
                <a:spcPts val="3460"/>
              </a:lnSpc>
              <a:spcBef>
                <a:spcPts val="434"/>
              </a:spcBef>
            </a:pPr>
            <a:r>
              <a:rPr sz="3200" spc="-5" dirty="0">
                <a:latin typeface="Times New Roman"/>
                <a:cs typeface="Times New Roman"/>
              </a:rPr>
              <a:t>Compute the  table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bottom-up.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33" name="Slide Number Placeholder 13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46B8EC2-79DC-4D91-A125-9987AE897EFA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184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844290" y="1919477"/>
            <a:ext cx="5061585" cy="4334510"/>
            <a:chOff x="3844290" y="1919477"/>
            <a:chExt cx="5061585" cy="4334510"/>
          </a:xfrm>
        </p:grpSpPr>
        <p:sp>
          <p:nvSpPr>
            <p:cNvPr id="3" name="object 3"/>
            <p:cNvSpPr/>
            <p:nvPr/>
          </p:nvSpPr>
          <p:spPr>
            <a:xfrm>
              <a:off x="38808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844290" y="19194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904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53890" y="19194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1000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063490" y="19194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7096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673090" y="19194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3192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282690" y="1919477"/>
              <a:ext cx="794004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808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44290" y="2529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4904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453890" y="2529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1000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063490" y="2529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876800" y="23622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7096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673090" y="2529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3192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282690" y="2529077"/>
              <a:ext cx="794004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096000" y="23622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9288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892290" y="19194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5384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501890" y="19194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1480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111490" y="19194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9288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892290" y="2529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5384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501890" y="2529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1480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111490" y="2529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8808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844290" y="31386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4904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453890" y="31386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1000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063490" y="31386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7096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673090" y="31386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3192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282690" y="3138677"/>
              <a:ext cx="794004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9288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892290" y="31386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705600" y="29718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75384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7501890" y="31386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1480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8111490" y="31386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8808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844290" y="37482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44904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4453890" y="37482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51000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5063490" y="37482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57096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5673090" y="37482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5486400" y="35814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63192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6282690" y="3748277"/>
              <a:ext cx="794004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69288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6892290" y="37482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75384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7501890" y="37482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81480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8111490" y="37482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38808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3844290" y="43578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44904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4453890" y="43578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4267200" y="41910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51000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5063490" y="43578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57096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5673090" y="43578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63192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6282690" y="4357877"/>
              <a:ext cx="794004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69288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6892290" y="43578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75384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7501890" y="43578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7315200" y="41910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81480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8111490" y="43578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38808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3844290" y="4967477"/>
              <a:ext cx="794003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44904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4453890" y="4967477"/>
              <a:ext cx="794003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51000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5063490" y="4967477"/>
              <a:ext cx="794003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4876800" y="48006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57096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5673090" y="4967477"/>
              <a:ext cx="794003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63192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6282690" y="4967477"/>
              <a:ext cx="794004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6096000" y="48006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69288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6892290" y="4967477"/>
              <a:ext cx="794003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75384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7501890" y="4967477"/>
              <a:ext cx="794003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81480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8111490" y="4967477"/>
              <a:ext cx="794003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38808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3844290" y="5577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44904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4453890" y="5577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4267200" y="54101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51000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5063490" y="5577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57096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5673090" y="5577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63192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6282690" y="5577077"/>
              <a:ext cx="794004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69288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6892290" y="5577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75384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7501890" y="5577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7315200" y="54101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81480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8111490" y="5577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5" name="object 125"/>
          <p:cNvSpPr/>
          <p:nvPr/>
        </p:nvSpPr>
        <p:spPr>
          <a:xfrm>
            <a:off x="7924800" y="23622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304800" y="3048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7924800" y="48006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304800" y="3048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27" name="object 1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9554896"/>
              </p:ext>
            </p:extLst>
          </p:nvPr>
        </p:nvGraphicFramePr>
        <p:xfrm>
          <a:off x="3336110" y="1448019"/>
          <a:ext cx="5350509" cy="47241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37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5698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255" algn="ct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9070" algn="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860" algn="ct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 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30" name="object 130"/>
          <p:cNvSpPr txBox="1"/>
          <p:nvPr/>
        </p:nvSpPr>
        <p:spPr>
          <a:xfrm>
            <a:off x="764540" y="6523256"/>
            <a:ext cx="1354455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spc="-5" dirty="0">
                <a:latin typeface="Times New Roman"/>
                <a:cs typeface="Times New Roman"/>
              </a:rPr>
              <a:t>November 7,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2005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28" name="object 128"/>
          <p:cNvSpPr txBox="1">
            <a:spLocks noGrp="1"/>
          </p:cNvSpPr>
          <p:nvPr>
            <p:ph type="title"/>
          </p:nvPr>
        </p:nvSpPr>
        <p:spPr>
          <a:xfrm>
            <a:off x="1526539" y="21589"/>
            <a:ext cx="5676900" cy="1231900"/>
          </a:xfrm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lstStyle/>
          <a:p>
            <a:pPr marL="12700" marR="5080">
              <a:lnSpc>
                <a:spcPct val="80000"/>
              </a:lnSpc>
              <a:spcBef>
                <a:spcPts val="1150"/>
              </a:spcBef>
            </a:pPr>
            <a:r>
              <a:rPr spc="-10" dirty="0"/>
              <a:t>D</a:t>
            </a:r>
            <a:r>
              <a:rPr spc="-5" dirty="0"/>
              <a:t>ynami</a:t>
            </a:r>
            <a:r>
              <a:rPr spc="-15" dirty="0"/>
              <a:t>c</a:t>
            </a:r>
            <a:r>
              <a:rPr spc="-5" dirty="0"/>
              <a:t>-p</a:t>
            </a:r>
            <a:r>
              <a:rPr spc="-10" dirty="0"/>
              <a:t>r</a:t>
            </a:r>
            <a:r>
              <a:rPr spc="-5" dirty="0"/>
              <a:t>og</a:t>
            </a:r>
            <a:r>
              <a:rPr spc="-10" dirty="0"/>
              <a:t>r</a:t>
            </a:r>
            <a:r>
              <a:rPr spc="-5" dirty="0"/>
              <a:t>amming  algorithm</a:t>
            </a:r>
          </a:p>
        </p:txBody>
      </p:sp>
      <p:sp>
        <p:nvSpPr>
          <p:cNvPr id="132" name="object 132"/>
          <p:cNvSpPr txBox="1"/>
          <p:nvPr/>
        </p:nvSpPr>
        <p:spPr>
          <a:xfrm>
            <a:off x="7843653" y="6523256"/>
            <a:ext cx="560070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spc="-5" dirty="0">
                <a:latin typeface="Times New Roman"/>
                <a:cs typeface="Times New Roman"/>
              </a:rPr>
              <a:t>L15.28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29" name="object 129"/>
          <p:cNvSpPr txBox="1"/>
          <p:nvPr/>
        </p:nvSpPr>
        <p:spPr>
          <a:xfrm>
            <a:off x="307231" y="1410398"/>
            <a:ext cx="2713355" cy="1440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I</a:t>
            </a:r>
            <a:r>
              <a:rPr sz="24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DEA</a:t>
            </a: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:</a:t>
            </a:r>
            <a:endParaRPr sz="3200">
              <a:latin typeface="Times New Roman"/>
              <a:cs typeface="Times New Roman"/>
            </a:endParaRPr>
          </a:p>
          <a:p>
            <a:pPr marL="12700" marR="5080">
              <a:lnSpc>
                <a:spcPts val="3460"/>
              </a:lnSpc>
              <a:spcBef>
                <a:spcPts val="434"/>
              </a:spcBef>
            </a:pPr>
            <a:r>
              <a:rPr sz="3200" spc="-5" dirty="0">
                <a:latin typeface="Times New Roman"/>
                <a:cs typeface="Times New Roman"/>
              </a:rPr>
              <a:t>Compute the  table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bottom-up.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33" name="Slide Number Placeholder 13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46B8EC2-79DC-4D91-A125-9987AE897EFA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078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6539" y="289813"/>
            <a:ext cx="563054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Dynamic</a:t>
            </a:r>
            <a:r>
              <a:rPr spc="-60" dirty="0"/>
              <a:t> </a:t>
            </a:r>
            <a:r>
              <a:rPr spc="-5" dirty="0"/>
              <a:t>programming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64231" y="4038775"/>
          <a:ext cx="6305547" cy="13640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3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1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34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20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42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928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947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82004">
                <a:tc>
                  <a:txBody>
                    <a:bodyPr/>
                    <a:lstStyle/>
                    <a:p>
                      <a:pPr marL="31750">
                        <a:lnSpc>
                          <a:spcPts val="3490"/>
                        </a:lnSpc>
                      </a:pPr>
                      <a:r>
                        <a:rPr sz="3200" i="1" spc="-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3200" spc="-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: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7480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3970" algn="ct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080" algn="ct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14325" algn="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99085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99720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2004">
                <a:tc>
                  <a:txBody>
                    <a:bodyPr/>
                    <a:lstStyle/>
                    <a:p>
                      <a:pPr marL="32384">
                        <a:lnSpc>
                          <a:spcPts val="3790"/>
                        </a:lnSpc>
                        <a:spcBef>
                          <a:spcPts val="1475"/>
                        </a:spcBef>
                      </a:pPr>
                      <a:r>
                        <a:rPr sz="3200" i="1" spc="-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3200" spc="-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: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187325" marB="0"/>
                </a:tc>
                <a:tc>
                  <a:txBody>
                    <a:bodyPr/>
                    <a:lstStyle/>
                    <a:p>
                      <a:pPr marL="158115">
                        <a:lnSpc>
                          <a:spcPts val="3790"/>
                        </a:lnSpc>
                        <a:spcBef>
                          <a:spcPts val="1475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187325" marB="0"/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3790"/>
                        </a:lnSpc>
                        <a:spcBef>
                          <a:spcPts val="1475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187325" marB="0"/>
                </a:tc>
                <a:tc>
                  <a:txBody>
                    <a:bodyPr/>
                    <a:lstStyle/>
                    <a:p>
                      <a:pPr marR="3175" algn="ctr">
                        <a:lnSpc>
                          <a:spcPts val="3790"/>
                        </a:lnSpc>
                        <a:spcBef>
                          <a:spcPts val="1475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187325" marB="0"/>
                </a:tc>
                <a:tc>
                  <a:txBody>
                    <a:bodyPr/>
                    <a:lstStyle/>
                    <a:p>
                      <a:pPr marR="291465" algn="r">
                        <a:lnSpc>
                          <a:spcPts val="3790"/>
                        </a:lnSpc>
                        <a:spcBef>
                          <a:spcPts val="1475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187325" marB="0"/>
                </a:tc>
                <a:tc>
                  <a:txBody>
                    <a:bodyPr/>
                    <a:lstStyle/>
                    <a:p>
                      <a:pPr marL="299720">
                        <a:lnSpc>
                          <a:spcPts val="3790"/>
                        </a:lnSpc>
                        <a:spcBef>
                          <a:spcPts val="1475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187325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3790"/>
                        </a:lnSpc>
                        <a:spcBef>
                          <a:spcPts val="1475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18732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4" name="object 4"/>
          <p:cNvGrpSpPr/>
          <p:nvPr/>
        </p:nvGrpSpPr>
        <p:grpSpPr>
          <a:xfrm>
            <a:off x="661555" y="3322637"/>
            <a:ext cx="800735" cy="332105"/>
            <a:chOff x="661555" y="3322637"/>
            <a:chExt cx="800735" cy="332105"/>
          </a:xfrm>
        </p:grpSpPr>
        <p:sp>
          <p:nvSpPr>
            <p:cNvPr id="5" name="object 5"/>
            <p:cNvSpPr/>
            <p:nvPr/>
          </p:nvSpPr>
          <p:spPr>
            <a:xfrm>
              <a:off x="697623" y="3378682"/>
              <a:ext cx="750570" cy="261620"/>
            </a:xfrm>
            <a:custGeom>
              <a:avLst/>
              <a:gdLst/>
              <a:ahLst/>
              <a:cxnLst/>
              <a:rect l="l" t="t" r="r" b="b"/>
              <a:pathLst>
                <a:path w="750569" h="261620">
                  <a:moveTo>
                    <a:pt x="750214" y="261607"/>
                  </a:moveTo>
                  <a:lnTo>
                    <a:pt x="684733" y="260451"/>
                  </a:lnTo>
                  <a:lnTo>
                    <a:pt x="620792" y="257045"/>
                  </a:lnTo>
                  <a:lnTo>
                    <a:pt x="558616" y="251483"/>
                  </a:lnTo>
                  <a:lnTo>
                    <a:pt x="498431" y="243861"/>
                  </a:lnTo>
                  <a:lnTo>
                    <a:pt x="440463" y="234271"/>
                  </a:lnTo>
                  <a:lnTo>
                    <a:pt x="384939" y="222808"/>
                  </a:lnTo>
                  <a:lnTo>
                    <a:pt x="332083" y="209565"/>
                  </a:lnTo>
                  <a:lnTo>
                    <a:pt x="282121" y="194638"/>
                  </a:lnTo>
                  <a:lnTo>
                    <a:pt x="235281" y="178120"/>
                  </a:lnTo>
                  <a:lnTo>
                    <a:pt x="191786" y="160105"/>
                  </a:lnTo>
                  <a:lnTo>
                    <a:pt x="151864" y="140688"/>
                  </a:lnTo>
                  <a:lnTo>
                    <a:pt x="115741" y="119962"/>
                  </a:lnTo>
                  <a:lnTo>
                    <a:pt x="83641" y="98022"/>
                  </a:lnTo>
                  <a:lnTo>
                    <a:pt x="32417" y="50875"/>
                  </a:lnTo>
                  <a:lnTo>
                    <a:pt x="13744" y="25856"/>
                  </a:lnTo>
                  <a:lnTo>
                    <a:pt x="0" y="0"/>
                  </a:lnTo>
                </a:path>
              </a:pathLst>
            </a:custGeom>
            <a:ln w="28575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61555" y="3322637"/>
              <a:ext cx="84455" cy="93345"/>
            </a:xfrm>
            <a:custGeom>
              <a:avLst/>
              <a:gdLst/>
              <a:ahLst/>
              <a:cxnLst/>
              <a:rect l="l" t="t" r="r" b="b"/>
              <a:pathLst>
                <a:path w="84454" h="93345">
                  <a:moveTo>
                    <a:pt x="24244" y="0"/>
                  </a:moveTo>
                  <a:lnTo>
                    <a:pt x="0" y="92722"/>
                  </a:lnTo>
                  <a:lnTo>
                    <a:pt x="36042" y="55918"/>
                  </a:lnTo>
                  <a:lnTo>
                    <a:pt x="83883" y="75031"/>
                  </a:lnTo>
                  <a:lnTo>
                    <a:pt x="24244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83546" y="1248127"/>
            <a:ext cx="8278495" cy="2681605"/>
          </a:xfrm>
          <a:prstGeom prst="rect">
            <a:avLst/>
          </a:prstGeom>
        </p:spPr>
        <p:txBody>
          <a:bodyPr vert="horz" wrap="square" lIns="0" tIns="129539" rIns="0" bIns="0" rtlCol="0">
            <a:spAutoFit/>
          </a:bodyPr>
          <a:lstStyle/>
          <a:p>
            <a:pPr marL="672465">
              <a:lnSpc>
                <a:spcPct val="100000"/>
              </a:lnSpc>
              <a:spcBef>
                <a:spcPts val="1019"/>
              </a:spcBef>
            </a:pPr>
            <a:r>
              <a:rPr sz="3200" i="1" spc="-5" dirty="0">
                <a:latin typeface="Times New Roman"/>
                <a:cs typeface="Times New Roman"/>
              </a:rPr>
              <a:t>Design technique, like</a:t>
            </a:r>
            <a:r>
              <a:rPr sz="3200" i="1" spc="25" dirty="0">
                <a:latin typeface="Times New Roman"/>
                <a:cs typeface="Times New Roman"/>
              </a:rPr>
              <a:t> </a:t>
            </a:r>
            <a:r>
              <a:rPr sz="3200" i="1" spc="-25" dirty="0">
                <a:latin typeface="Times New Roman"/>
                <a:cs typeface="Times New Roman"/>
              </a:rPr>
              <a:t>divide-and-conquer.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ts val="3650"/>
              </a:lnSpc>
              <a:spcBef>
                <a:spcPts val="925"/>
              </a:spcBef>
            </a:pP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Example: </a:t>
            </a: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Longest Common Subsequence (LCS)</a:t>
            </a:r>
            <a:endParaRPr sz="3200">
              <a:latin typeface="Times New Roman"/>
              <a:cs typeface="Times New Roman"/>
            </a:endParaRPr>
          </a:p>
          <a:p>
            <a:pPr marL="237490" marR="5080" indent="-225425">
              <a:lnSpc>
                <a:spcPts val="3460"/>
              </a:lnSpc>
              <a:spcBef>
                <a:spcPts val="240"/>
              </a:spcBef>
              <a:buClr>
                <a:srgbClr val="CC0000"/>
              </a:buClr>
              <a:buChar char="•"/>
              <a:tabLst>
                <a:tab pos="238760" algn="l"/>
              </a:tabLst>
            </a:pPr>
            <a:r>
              <a:rPr sz="3200" spc="-5" dirty="0">
                <a:latin typeface="Times New Roman"/>
                <a:cs typeface="Times New Roman"/>
              </a:rPr>
              <a:t>Given two sequences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[1 . .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m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] </a:t>
            </a:r>
            <a:r>
              <a:rPr sz="3200" spc="-5" dirty="0">
                <a:latin typeface="Times New Roman"/>
                <a:cs typeface="Times New Roman"/>
              </a:rPr>
              <a:t>and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y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[1 . .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3200" spc="-5" dirty="0">
                <a:latin typeface="Times New Roman"/>
                <a:cs typeface="Times New Roman"/>
              </a:rPr>
              <a:t>, find  a longest subsequence common to them</a:t>
            </a:r>
            <a:r>
              <a:rPr sz="3200" spc="4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both.</a:t>
            </a:r>
            <a:endParaRPr sz="3200">
              <a:latin typeface="Times New Roman"/>
              <a:cs typeface="Times New Roman"/>
            </a:endParaRPr>
          </a:p>
          <a:p>
            <a:pPr marL="1215390">
              <a:lnSpc>
                <a:spcPct val="100000"/>
              </a:lnSpc>
              <a:spcBef>
                <a:spcPts val="580"/>
              </a:spcBef>
              <a:tabLst>
                <a:tab pos="2536825" algn="l"/>
              </a:tabLst>
            </a:pPr>
            <a:r>
              <a:rPr sz="3200" spc="-5" dirty="0">
                <a:latin typeface="Times New Roman"/>
                <a:cs typeface="Times New Roman"/>
              </a:rPr>
              <a:t>“a”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latin typeface="Times New Roman"/>
                <a:cs typeface="Times New Roman"/>
              </a:rPr>
              <a:t>not	</a:t>
            </a:r>
            <a:r>
              <a:rPr sz="3200" spc="-5" dirty="0">
                <a:latin typeface="Times New Roman"/>
                <a:cs typeface="Times New Roman"/>
              </a:rPr>
              <a:t>“the”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4540" y="6523256"/>
            <a:ext cx="1354455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spc="-5" dirty="0">
                <a:latin typeface="Times New Roman"/>
                <a:cs typeface="Times New Roman"/>
              </a:rPr>
              <a:t>November 7,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2005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843653" y="6523256"/>
            <a:ext cx="560070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spc="-5" dirty="0">
                <a:latin typeface="Times New Roman"/>
                <a:cs typeface="Times New Roman"/>
              </a:rPr>
              <a:t>L15.4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46B8EC2-79DC-4D91-A125-9987AE897EFA}" type="slidenum">
              <a:rPr lang="en-US" smtClean="0"/>
              <a:t>7</a:t>
            </a:fld>
            <a:endParaRPr lang="en-US"/>
          </a:p>
        </p:txBody>
      </p:sp>
      <p:sp>
        <p:nvSpPr>
          <p:cNvPr id="12" name="object 2"/>
          <p:cNvSpPr txBox="1">
            <a:spLocks/>
          </p:cNvSpPr>
          <p:nvPr/>
        </p:nvSpPr>
        <p:spPr>
          <a:xfrm>
            <a:off x="953550" y="304800"/>
            <a:ext cx="7135502" cy="75084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12065" rIns="0" bIns="0" rtlCol="0" anchor="b">
            <a:sp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sz="4800" spc="-5" smtClean="0"/>
              <a:t>Dynamic</a:t>
            </a:r>
            <a:r>
              <a:rPr lang="en-US" sz="4800" spc="-60" smtClean="0"/>
              <a:t> </a:t>
            </a:r>
            <a:r>
              <a:rPr lang="en-US" sz="4800" spc="-5" smtClean="0"/>
              <a:t>programming</a:t>
            </a:r>
            <a:endParaRPr lang="en-US" sz="4800" spc="-5" dirty="0"/>
          </a:p>
        </p:txBody>
      </p:sp>
    </p:spTree>
    <p:extLst>
      <p:ext uri="{BB962C8B-B14F-4D97-AF65-F5344CB8AC3E}">
        <p14:creationId xmlns:p14="http://schemas.microsoft.com/office/powerpoint/2010/main" val="1095055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844290" y="1919477"/>
            <a:ext cx="5061585" cy="4334510"/>
            <a:chOff x="3844290" y="1919477"/>
            <a:chExt cx="5061585" cy="4334510"/>
          </a:xfrm>
        </p:grpSpPr>
        <p:sp>
          <p:nvSpPr>
            <p:cNvPr id="3" name="object 3"/>
            <p:cNvSpPr/>
            <p:nvPr/>
          </p:nvSpPr>
          <p:spPr>
            <a:xfrm>
              <a:off x="38808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844290" y="19194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904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53890" y="19194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1000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063490" y="19194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7096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673090" y="19194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3192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282690" y="1919477"/>
              <a:ext cx="794004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808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44290" y="2529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4904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453890" y="2529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1000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063490" y="2529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876800" y="23622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7096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673090" y="2529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3192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282690" y="2529077"/>
              <a:ext cx="794004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096000" y="23622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9288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892290" y="19194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5384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501890" y="19194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1480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111490" y="19194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9288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892290" y="2529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5384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501890" y="2529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1480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111490" y="2529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8808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844290" y="31386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4904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453890" y="31386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1000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063490" y="31386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7096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673090" y="31386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3192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282690" y="3138677"/>
              <a:ext cx="794004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9288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892290" y="31386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705600" y="29718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75384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7501890" y="31386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1480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8111490" y="31386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8808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844290" y="37482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44904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4453890" y="37482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51000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5063490" y="37482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57096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5673090" y="37482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5486400" y="35814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63192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6282690" y="3748277"/>
              <a:ext cx="794004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69288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6892290" y="37482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75384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7501890" y="37482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81480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8111490" y="37482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38808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3844290" y="43578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44904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4453890" y="43578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4267200" y="41910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51000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5063490" y="43578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57096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5673090" y="43578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63192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6282690" y="4357877"/>
              <a:ext cx="794004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69288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6892290" y="43578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75384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7501890" y="43578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7315200" y="41910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81480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8111490" y="43578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38808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3844290" y="4967477"/>
              <a:ext cx="794003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44904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4453890" y="4967477"/>
              <a:ext cx="794003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51000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5063490" y="4967477"/>
              <a:ext cx="794003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4876800" y="48006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57096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5673090" y="4967477"/>
              <a:ext cx="794003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63192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6282690" y="4967477"/>
              <a:ext cx="794004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6096000" y="48006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69288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6892290" y="4967477"/>
              <a:ext cx="794003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75384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7501890" y="4967477"/>
              <a:ext cx="794003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81480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8111490" y="4967477"/>
              <a:ext cx="794003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38808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3844290" y="5577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44904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4453890" y="5577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4267200" y="54101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51000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5063490" y="5577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57096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5673090" y="5577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63192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6282690" y="5577077"/>
              <a:ext cx="794004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69288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6892290" y="5577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75384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7501890" y="5577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7315200" y="54101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81480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8111490" y="5577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5" name="object 125"/>
          <p:cNvSpPr/>
          <p:nvPr/>
        </p:nvSpPr>
        <p:spPr>
          <a:xfrm>
            <a:off x="7924800" y="23622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304800" y="3048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7924800" y="48006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304800" y="3048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27" name="object 1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6199582"/>
              </p:ext>
            </p:extLst>
          </p:nvPr>
        </p:nvGraphicFramePr>
        <p:xfrm>
          <a:off x="3336110" y="1448019"/>
          <a:ext cx="5350509" cy="47241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37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5698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255" algn="ct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9070" algn="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860" algn="ct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 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30" name="object 130"/>
          <p:cNvSpPr txBox="1"/>
          <p:nvPr/>
        </p:nvSpPr>
        <p:spPr>
          <a:xfrm>
            <a:off x="764540" y="6523256"/>
            <a:ext cx="1354455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spc="-5" dirty="0">
                <a:latin typeface="Times New Roman"/>
                <a:cs typeface="Times New Roman"/>
              </a:rPr>
              <a:t>November 7,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2005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28" name="object 128"/>
          <p:cNvSpPr txBox="1">
            <a:spLocks noGrp="1"/>
          </p:cNvSpPr>
          <p:nvPr>
            <p:ph type="title"/>
          </p:nvPr>
        </p:nvSpPr>
        <p:spPr>
          <a:xfrm>
            <a:off x="1526539" y="21589"/>
            <a:ext cx="5676900" cy="1231900"/>
          </a:xfrm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lstStyle/>
          <a:p>
            <a:pPr marL="12700" marR="5080">
              <a:lnSpc>
                <a:spcPct val="80000"/>
              </a:lnSpc>
              <a:spcBef>
                <a:spcPts val="1150"/>
              </a:spcBef>
            </a:pPr>
            <a:r>
              <a:rPr spc="-10" dirty="0"/>
              <a:t>D</a:t>
            </a:r>
            <a:r>
              <a:rPr spc="-5" dirty="0"/>
              <a:t>ynami</a:t>
            </a:r>
            <a:r>
              <a:rPr spc="-15" dirty="0"/>
              <a:t>c</a:t>
            </a:r>
            <a:r>
              <a:rPr spc="-5" dirty="0"/>
              <a:t>-p</a:t>
            </a:r>
            <a:r>
              <a:rPr spc="-10" dirty="0"/>
              <a:t>r</a:t>
            </a:r>
            <a:r>
              <a:rPr spc="-5" dirty="0"/>
              <a:t>og</a:t>
            </a:r>
            <a:r>
              <a:rPr spc="-10" dirty="0"/>
              <a:t>r</a:t>
            </a:r>
            <a:r>
              <a:rPr spc="-5" dirty="0"/>
              <a:t>amming  algorithm</a:t>
            </a:r>
          </a:p>
        </p:txBody>
      </p:sp>
      <p:sp>
        <p:nvSpPr>
          <p:cNvPr id="132" name="object 132"/>
          <p:cNvSpPr txBox="1"/>
          <p:nvPr/>
        </p:nvSpPr>
        <p:spPr>
          <a:xfrm>
            <a:off x="7843653" y="6523256"/>
            <a:ext cx="560070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spc="-5" dirty="0">
                <a:latin typeface="Times New Roman"/>
                <a:cs typeface="Times New Roman"/>
              </a:rPr>
              <a:t>L15.28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29" name="object 129"/>
          <p:cNvSpPr txBox="1"/>
          <p:nvPr/>
        </p:nvSpPr>
        <p:spPr>
          <a:xfrm>
            <a:off x="307231" y="1410398"/>
            <a:ext cx="2713355" cy="1440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I</a:t>
            </a:r>
            <a:r>
              <a:rPr sz="24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DEA</a:t>
            </a: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:</a:t>
            </a:r>
            <a:endParaRPr sz="3200">
              <a:latin typeface="Times New Roman"/>
              <a:cs typeface="Times New Roman"/>
            </a:endParaRPr>
          </a:p>
          <a:p>
            <a:pPr marL="12700" marR="5080">
              <a:lnSpc>
                <a:spcPts val="3460"/>
              </a:lnSpc>
              <a:spcBef>
                <a:spcPts val="434"/>
              </a:spcBef>
            </a:pPr>
            <a:r>
              <a:rPr sz="3200" spc="-5" dirty="0">
                <a:latin typeface="Times New Roman"/>
                <a:cs typeface="Times New Roman"/>
              </a:rPr>
              <a:t>Compute the  table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bottom-up.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33" name="Slide Number Placeholder 13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46B8EC2-79DC-4D91-A125-9987AE897EFA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529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844290" y="1919477"/>
            <a:ext cx="5061585" cy="4334510"/>
            <a:chOff x="3844290" y="1919477"/>
            <a:chExt cx="5061585" cy="4334510"/>
          </a:xfrm>
        </p:grpSpPr>
        <p:sp>
          <p:nvSpPr>
            <p:cNvPr id="3" name="object 3"/>
            <p:cNvSpPr/>
            <p:nvPr/>
          </p:nvSpPr>
          <p:spPr>
            <a:xfrm>
              <a:off x="38808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844290" y="19194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904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53890" y="19194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1000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063490" y="19194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7096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673090" y="19194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3192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282690" y="1919477"/>
              <a:ext cx="794004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808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44290" y="2529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4904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453890" y="2529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1000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063490" y="2529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876800" y="23622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7096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673090" y="2529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3192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282690" y="2529077"/>
              <a:ext cx="794004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096000" y="23622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9288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892290" y="19194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5384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501890" y="19194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1480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111490" y="19194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9288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892290" y="2529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5384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501890" y="2529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1480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111490" y="2529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8808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844290" y="31386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4904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453890" y="31386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1000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063490" y="31386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7096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673090" y="31386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3192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282690" y="3138677"/>
              <a:ext cx="794004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9288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892290" y="31386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705600" y="29718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75384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7501890" y="31386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1480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8111490" y="31386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8808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844290" y="37482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44904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4453890" y="37482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51000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5063490" y="37482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57096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5673090" y="37482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5486400" y="35814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63192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6282690" y="3748277"/>
              <a:ext cx="794004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69288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6892290" y="37482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75384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7501890" y="37482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81480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8111490" y="37482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38808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3844290" y="43578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44904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4453890" y="43578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4267200" y="41910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51000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5063490" y="43578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57096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5673090" y="43578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63192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6282690" y="4357877"/>
              <a:ext cx="794004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69288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6892290" y="43578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75384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7501890" y="43578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7315200" y="41910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81480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8111490" y="43578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38808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3844290" y="4967477"/>
              <a:ext cx="794003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44904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4453890" y="4967477"/>
              <a:ext cx="794003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51000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5063490" y="4967477"/>
              <a:ext cx="794003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4876800" y="48006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57096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5673090" y="4967477"/>
              <a:ext cx="794003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63192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6282690" y="4967477"/>
              <a:ext cx="794004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6096000" y="48006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69288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6892290" y="4967477"/>
              <a:ext cx="794003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75384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7501890" y="4967477"/>
              <a:ext cx="794003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81480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8111490" y="4967477"/>
              <a:ext cx="794003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38808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3844290" y="5577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44904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4453890" y="5577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4267200" y="54101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51000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5063490" y="5577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57096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5673090" y="5577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63192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6282690" y="5577077"/>
              <a:ext cx="794004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69288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6892290" y="5577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75384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7501890" y="5577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7315200" y="54101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81480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8111490" y="5577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5" name="object 125"/>
          <p:cNvSpPr/>
          <p:nvPr/>
        </p:nvSpPr>
        <p:spPr>
          <a:xfrm>
            <a:off x="7924800" y="23622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304800" y="3048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7924800" y="48006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304800" y="3048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27" name="object 1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3167705"/>
              </p:ext>
            </p:extLst>
          </p:nvPr>
        </p:nvGraphicFramePr>
        <p:xfrm>
          <a:off x="3336110" y="1448019"/>
          <a:ext cx="5350509" cy="47241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37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5698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255" algn="ct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9070" algn="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860" algn="ct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 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30" name="object 130"/>
          <p:cNvSpPr txBox="1"/>
          <p:nvPr/>
        </p:nvSpPr>
        <p:spPr>
          <a:xfrm>
            <a:off x="764540" y="6523256"/>
            <a:ext cx="1354455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spc="-5" dirty="0">
                <a:latin typeface="Times New Roman"/>
                <a:cs typeface="Times New Roman"/>
              </a:rPr>
              <a:t>November 7,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2005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28" name="object 128"/>
          <p:cNvSpPr txBox="1">
            <a:spLocks noGrp="1"/>
          </p:cNvSpPr>
          <p:nvPr>
            <p:ph type="title"/>
          </p:nvPr>
        </p:nvSpPr>
        <p:spPr>
          <a:xfrm>
            <a:off x="1526539" y="21589"/>
            <a:ext cx="5676900" cy="1231900"/>
          </a:xfrm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lstStyle/>
          <a:p>
            <a:pPr marL="12700" marR="5080">
              <a:lnSpc>
                <a:spcPct val="80000"/>
              </a:lnSpc>
              <a:spcBef>
                <a:spcPts val="1150"/>
              </a:spcBef>
            </a:pPr>
            <a:r>
              <a:rPr spc="-10" dirty="0"/>
              <a:t>D</a:t>
            </a:r>
            <a:r>
              <a:rPr spc="-5" dirty="0"/>
              <a:t>ynami</a:t>
            </a:r>
            <a:r>
              <a:rPr spc="-15" dirty="0"/>
              <a:t>c</a:t>
            </a:r>
            <a:r>
              <a:rPr spc="-5" dirty="0"/>
              <a:t>-p</a:t>
            </a:r>
            <a:r>
              <a:rPr spc="-10" dirty="0"/>
              <a:t>r</a:t>
            </a:r>
            <a:r>
              <a:rPr spc="-5" dirty="0"/>
              <a:t>og</a:t>
            </a:r>
            <a:r>
              <a:rPr spc="-10" dirty="0"/>
              <a:t>r</a:t>
            </a:r>
            <a:r>
              <a:rPr spc="-5" dirty="0"/>
              <a:t>amming  algorithm</a:t>
            </a:r>
          </a:p>
        </p:txBody>
      </p:sp>
      <p:sp>
        <p:nvSpPr>
          <p:cNvPr id="132" name="object 132"/>
          <p:cNvSpPr txBox="1"/>
          <p:nvPr/>
        </p:nvSpPr>
        <p:spPr>
          <a:xfrm>
            <a:off x="7843653" y="6523256"/>
            <a:ext cx="560070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spc="-5" dirty="0">
                <a:latin typeface="Times New Roman"/>
                <a:cs typeface="Times New Roman"/>
              </a:rPr>
              <a:t>L15.28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29" name="object 129"/>
          <p:cNvSpPr txBox="1"/>
          <p:nvPr/>
        </p:nvSpPr>
        <p:spPr>
          <a:xfrm>
            <a:off x="307231" y="1410398"/>
            <a:ext cx="2713355" cy="1440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I</a:t>
            </a:r>
            <a:r>
              <a:rPr sz="24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DEA</a:t>
            </a: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:</a:t>
            </a:r>
            <a:endParaRPr sz="3200">
              <a:latin typeface="Times New Roman"/>
              <a:cs typeface="Times New Roman"/>
            </a:endParaRPr>
          </a:p>
          <a:p>
            <a:pPr marL="12700" marR="5080">
              <a:lnSpc>
                <a:spcPts val="3460"/>
              </a:lnSpc>
              <a:spcBef>
                <a:spcPts val="434"/>
              </a:spcBef>
            </a:pPr>
            <a:r>
              <a:rPr sz="3200" spc="-5" dirty="0">
                <a:latin typeface="Times New Roman"/>
                <a:cs typeface="Times New Roman"/>
              </a:rPr>
              <a:t>Compute the  table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bottom-up.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33" name="Slide Number Placeholder 13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46B8EC2-79DC-4D91-A125-9987AE897EFA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52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844290" y="1919477"/>
            <a:ext cx="5061585" cy="4334510"/>
            <a:chOff x="3844290" y="1919477"/>
            <a:chExt cx="5061585" cy="4334510"/>
          </a:xfrm>
        </p:grpSpPr>
        <p:sp>
          <p:nvSpPr>
            <p:cNvPr id="3" name="object 3"/>
            <p:cNvSpPr/>
            <p:nvPr/>
          </p:nvSpPr>
          <p:spPr>
            <a:xfrm>
              <a:off x="38808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844290" y="19194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904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53890" y="19194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1000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063490" y="19194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7096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673090" y="19194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3192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282690" y="1919477"/>
              <a:ext cx="794004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808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44290" y="2529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4904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453890" y="2529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1000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063490" y="2529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876800" y="23622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7096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673090" y="2529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3192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282690" y="2529077"/>
              <a:ext cx="794004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096000" y="23622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9288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892290" y="19194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5384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501890" y="19194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1480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111490" y="19194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9288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892290" y="2529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5384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501890" y="2529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1480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111490" y="2529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8808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844290" y="31386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4904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453890" y="31386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1000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063490" y="31386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7096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673090" y="31386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3192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282690" y="3138677"/>
              <a:ext cx="794004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9288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892290" y="31386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705600" y="29718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75384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7501890" y="31386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1480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8111490" y="31386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8808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844290" y="37482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44904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4453890" y="37482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51000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5063490" y="37482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57096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5673090" y="37482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5486400" y="35814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63192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6282690" y="3748277"/>
              <a:ext cx="794004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69288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6892290" y="37482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75384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7501890" y="37482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81480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8111490" y="37482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38808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3844290" y="43578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44904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4453890" y="43578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4267200" y="41910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51000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5063490" y="43578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57096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5673090" y="43578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63192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6282690" y="4357877"/>
              <a:ext cx="794004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69288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6892290" y="43578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75384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7501890" y="43578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7315200" y="41910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81480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8111490" y="43578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38808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3844290" y="4967477"/>
              <a:ext cx="794003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44904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4453890" y="4967477"/>
              <a:ext cx="794003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51000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5063490" y="4967477"/>
              <a:ext cx="794003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4876800" y="48006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57096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5673090" y="4967477"/>
              <a:ext cx="794003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63192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6282690" y="4967477"/>
              <a:ext cx="794004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6096000" y="48006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69288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6892290" y="4967477"/>
              <a:ext cx="794003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75384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7501890" y="4967477"/>
              <a:ext cx="794003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81480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8111490" y="4967477"/>
              <a:ext cx="794003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38808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3844290" y="5577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44904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4453890" y="5577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4267200" y="54101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51000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5063490" y="5577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57096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5673090" y="5577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63192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6282690" y="5577077"/>
              <a:ext cx="794004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69288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6892290" y="5577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75384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7501890" y="5577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7315200" y="54101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81480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8111490" y="5577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5" name="object 125"/>
          <p:cNvSpPr/>
          <p:nvPr/>
        </p:nvSpPr>
        <p:spPr>
          <a:xfrm>
            <a:off x="7924800" y="23622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304800" y="3048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7924800" y="48006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304800" y="3048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27" name="object 1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7383104"/>
              </p:ext>
            </p:extLst>
          </p:nvPr>
        </p:nvGraphicFramePr>
        <p:xfrm>
          <a:off x="3336110" y="1448019"/>
          <a:ext cx="5350509" cy="47241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37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5698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255" algn="ct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9070" algn="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860" algn="ct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 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30" name="object 130"/>
          <p:cNvSpPr txBox="1"/>
          <p:nvPr/>
        </p:nvSpPr>
        <p:spPr>
          <a:xfrm>
            <a:off x="764540" y="6523256"/>
            <a:ext cx="1354455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spc="-5" dirty="0">
                <a:latin typeface="Times New Roman"/>
                <a:cs typeface="Times New Roman"/>
              </a:rPr>
              <a:t>November 7,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2005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28" name="object 128"/>
          <p:cNvSpPr txBox="1">
            <a:spLocks noGrp="1"/>
          </p:cNvSpPr>
          <p:nvPr>
            <p:ph type="title"/>
          </p:nvPr>
        </p:nvSpPr>
        <p:spPr>
          <a:xfrm>
            <a:off x="1526539" y="21589"/>
            <a:ext cx="5676900" cy="1231900"/>
          </a:xfrm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lstStyle/>
          <a:p>
            <a:pPr marL="12700" marR="5080">
              <a:lnSpc>
                <a:spcPct val="80000"/>
              </a:lnSpc>
              <a:spcBef>
                <a:spcPts val="1150"/>
              </a:spcBef>
            </a:pPr>
            <a:r>
              <a:rPr spc="-10" dirty="0"/>
              <a:t>D</a:t>
            </a:r>
            <a:r>
              <a:rPr spc="-5" dirty="0"/>
              <a:t>ynami</a:t>
            </a:r>
            <a:r>
              <a:rPr spc="-15" dirty="0"/>
              <a:t>c</a:t>
            </a:r>
            <a:r>
              <a:rPr spc="-5" dirty="0"/>
              <a:t>-p</a:t>
            </a:r>
            <a:r>
              <a:rPr spc="-10" dirty="0"/>
              <a:t>r</a:t>
            </a:r>
            <a:r>
              <a:rPr spc="-5" dirty="0"/>
              <a:t>og</a:t>
            </a:r>
            <a:r>
              <a:rPr spc="-10" dirty="0"/>
              <a:t>r</a:t>
            </a:r>
            <a:r>
              <a:rPr spc="-5" dirty="0"/>
              <a:t>amming  algorithm</a:t>
            </a:r>
          </a:p>
        </p:txBody>
      </p:sp>
      <p:sp>
        <p:nvSpPr>
          <p:cNvPr id="132" name="object 132"/>
          <p:cNvSpPr txBox="1"/>
          <p:nvPr/>
        </p:nvSpPr>
        <p:spPr>
          <a:xfrm>
            <a:off x="7843653" y="6523256"/>
            <a:ext cx="560070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spc="-5" dirty="0">
                <a:latin typeface="Times New Roman"/>
                <a:cs typeface="Times New Roman"/>
              </a:rPr>
              <a:t>L15.28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29" name="object 129"/>
          <p:cNvSpPr txBox="1"/>
          <p:nvPr/>
        </p:nvSpPr>
        <p:spPr>
          <a:xfrm>
            <a:off x="307231" y="1410398"/>
            <a:ext cx="2713355" cy="1440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I</a:t>
            </a:r>
            <a:r>
              <a:rPr sz="24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DEA</a:t>
            </a: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:</a:t>
            </a:r>
            <a:endParaRPr sz="3200">
              <a:latin typeface="Times New Roman"/>
              <a:cs typeface="Times New Roman"/>
            </a:endParaRPr>
          </a:p>
          <a:p>
            <a:pPr marL="12700" marR="5080">
              <a:lnSpc>
                <a:spcPts val="3460"/>
              </a:lnSpc>
              <a:spcBef>
                <a:spcPts val="434"/>
              </a:spcBef>
            </a:pPr>
            <a:r>
              <a:rPr sz="3200" spc="-5" dirty="0">
                <a:latin typeface="Times New Roman"/>
                <a:cs typeface="Times New Roman"/>
              </a:rPr>
              <a:t>Compute the  table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bottom-up.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33" name="Slide Number Placeholder 13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46B8EC2-79DC-4D91-A125-9987AE897EFA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373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844290" y="1919477"/>
            <a:ext cx="5061585" cy="4334510"/>
            <a:chOff x="3844290" y="1919477"/>
            <a:chExt cx="5061585" cy="4334510"/>
          </a:xfrm>
        </p:grpSpPr>
        <p:sp>
          <p:nvSpPr>
            <p:cNvPr id="3" name="object 3"/>
            <p:cNvSpPr/>
            <p:nvPr/>
          </p:nvSpPr>
          <p:spPr>
            <a:xfrm>
              <a:off x="38808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844290" y="19194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904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53890" y="19194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1000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063490" y="19194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7096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673090" y="19194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3192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282690" y="1919477"/>
              <a:ext cx="794004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808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44290" y="2529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4904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453890" y="2529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1000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063490" y="2529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876800" y="23622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7096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673090" y="2529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3192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282690" y="2529077"/>
              <a:ext cx="794004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096000" y="23622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9288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892290" y="19194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5384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501890" y="19194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1480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111490" y="19194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9288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892290" y="2529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5384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501890" y="2529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1480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111490" y="2529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8808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844290" y="31386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4904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453890" y="31386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1000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063490" y="31386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7096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673090" y="31386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3192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282690" y="3138677"/>
              <a:ext cx="794004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9288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892290" y="31386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705600" y="29718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75384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7501890" y="31386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1480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8111490" y="31386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8808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844290" y="37482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44904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4453890" y="37482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51000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5063490" y="37482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57096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5673090" y="37482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5486400" y="35814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63192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6282690" y="3748277"/>
              <a:ext cx="794004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69288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6892290" y="37482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75384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7501890" y="37482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81480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8111490" y="37482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38808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3844290" y="43578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44904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4453890" y="43578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4267200" y="41910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51000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5063490" y="43578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57096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5673090" y="43578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63192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6282690" y="4357877"/>
              <a:ext cx="794004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69288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6892290" y="43578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75384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7501890" y="43578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7315200" y="41910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81480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8111490" y="43578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38808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3844290" y="4967477"/>
              <a:ext cx="794003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44904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4453890" y="4967477"/>
              <a:ext cx="794003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51000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5063490" y="4967477"/>
              <a:ext cx="794003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4876800" y="48006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57096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5673090" y="4967477"/>
              <a:ext cx="794003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63192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6282690" y="4967477"/>
              <a:ext cx="794004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6096000" y="48006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69288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6892290" y="4967477"/>
              <a:ext cx="794003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75384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7501890" y="4967477"/>
              <a:ext cx="794003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81480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8111490" y="4967477"/>
              <a:ext cx="794003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38808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3844290" y="5577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44904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4453890" y="5577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4267200" y="54101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51000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5063490" y="5577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57096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5673090" y="5577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63192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6282690" y="5577077"/>
              <a:ext cx="794004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69288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6892290" y="5577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75384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7501890" y="5577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7315200" y="54101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81480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8111490" y="5577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5" name="object 125"/>
          <p:cNvSpPr/>
          <p:nvPr/>
        </p:nvSpPr>
        <p:spPr>
          <a:xfrm>
            <a:off x="7924800" y="23622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304800" y="3048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7924800" y="48006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304800" y="3048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27" name="object 1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7973667"/>
              </p:ext>
            </p:extLst>
          </p:nvPr>
        </p:nvGraphicFramePr>
        <p:xfrm>
          <a:off x="3336110" y="1448019"/>
          <a:ext cx="5350509" cy="47241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37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5698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255" algn="ct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9070" algn="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860" algn="ct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 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3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30" name="object 130"/>
          <p:cNvSpPr txBox="1"/>
          <p:nvPr/>
        </p:nvSpPr>
        <p:spPr>
          <a:xfrm>
            <a:off x="764540" y="6523256"/>
            <a:ext cx="1354455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spc="-5" dirty="0">
                <a:latin typeface="Times New Roman"/>
                <a:cs typeface="Times New Roman"/>
              </a:rPr>
              <a:t>November 7,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2005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28" name="object 128"/>
          <p:cNvSpPr txBox="1">
            <a:spLocks noGrp="1"/>
          </p:cNvSpPr>
          <p:nvPr>
            <p:ph type="title"/>
          </p:nvPr>
        </p:nvSpPr>
        <p:spPr>
          <a:xfrm>
            <a:off x="1526539" y="21589"/>
            <a:ext cx="5676900" cy="1231900"/>
          </a:xfrm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lstStyle/>
          <a:p>
            <a:pPr marL="12700" marR="5080">
              <a:lnSpc>
                <a:spcPct val="80000"/>
              </a:lnSpc>
              <a:spcBef>
                <a:spcPts val="1150"/>
              </a:spcBef>
            </a:pPr>
            <a:r>
              <a:rPr spc="-10" dirty="0"/>
              <a:t>D</a:t>
            </a:r>
            <a:r>
              <a:rPr spc="-5" dirty="0"/>
              <a:t>ynami</a:t>
            </a:r>
            <a:r>
              <a:rPr spc="-15" dirty="0"/>
              <a:t>c</a:t>
            </a:r>
            <a:r>
              <a:rPr spc="-5" dirty="0"/>
              <a:t>-p</a:t>
            </a:r>
            <a:r>
              <a:rPr spc="-10" dirty="0"/>
              <a:t>r</a:t>
            </a:r>
            <a:r>
              <a:rPr spc="-5" dirty="0"/>
              <a:t>og</a:t>
            </a:r>
            <a:r>
              <a:rPr spc="-10" dirty="0"/>
              <a:t>r</a:t>
            </a:r>
            <a:r>
              <a:rPr spc="-5" dirty="0"/>
              <a:t>amming  algorithm</a:t>
            </a:r>
          </a:p>
        </p:txBody>
      </p:sp>
      <p:sp>
        <p:nvSpPr>
          <p:cNvPr id="132" name="object 132"/>
          <p:cNvSpPr txBox="1"/>
          <p:nvPr/>
        </p:nvSpPr>
        <p:spPr>
          <a:xfrm>
            <a:off x="7843653" y="6523256"/>
            <a:ext cx="560070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spc="-5" dirty="0">
                <a:latin typeface="Times New Roman"/>
                <a:cs typeface="Times New Roman"/>
              </a:rPr>
              <a:t>L15.28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29" name="object 129"/>
          <p:cNvSpPr txBox="1"/>
          <p:nvPr/>
        </p:nvSpPr>
        <p:spPr>
          <a:xfrm>
            <a:off x="307231" y="1410398"/>
            <a:ext cx="2713355" cy="1440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I</a:t>
            </a:r>
            <a:r>
              <a:rPr sz="24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DEA</a:t>
            </a: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:</a:t>
            </a:r>
            <a:endParaRPr sz="3200">
              <a:latin typeface="Times New Roman"/>
              <a:cs typeface="Times New Roman"/>
            </a:endParaRPr>
          </a:p>
          <a:p>
            <a:pPr marL="12700" marR="5080">
              <a:lnSpc>
                <a:spcPts val="3460"/>
              </a:lnSpc>
              <a:spcBef>
                <a:spcPts val="434"/>
              </a:spcBef>
            </a:pPr>
            <a:r>
              <a:rPr sz="3200" spc="-5" dirty="0">
                <a:latin typeface="Times New Roman"/>
                <a:cs typeface="Times New Roman"/>
              </a:rPr>
              <a:t>Compute the  table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bottom-up.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33" name="Slide Number Placeholder 13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46B8EC2-79DC-4D91-A125-9987AE897EFA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784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844290" y="1919477"/>
            <a:ext cx="5061585" cy="4334510"/>
            <a:chOff x="3844290" y="1919477"/>
            <a:chExt cx="5061585" cy="4334510"/>
          </a:xfrm>
        </p:grpSpPr>
        <p:sp>
          <p:nvSpPr>
            <p:cNvPr id="3" name="object 3"/>
            <p:cNvSpPr/>
            <p:nvPr/>
          </p:nvSpPr>
          <p:spPr>
            <a:xfrm>
              <a:off x="38808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844290" y="19194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904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53890" y="19194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1000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063490" y="19194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7096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673090" y="19194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3192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282690" y="1919477"/>
              <a:ext cx="794004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808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44290" y="2529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4904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453890" y="2529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1000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063490" y="2529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876800" y="23622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7096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673090" y="2529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3192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282690" y="2529077"/>
              <a:ext cx="794004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096000" y="23622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9288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892290" y="19194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5384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501890" y="19194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1480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111490" y="19194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9288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892290" y="2529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5384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501890" y="2529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1480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111490" y="2529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8808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844290" y="31386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4904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453890" y="31386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1000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063490" y="31386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7096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673090" y="31386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3192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282690" y="3138677"/>
              <a:ext cx="794004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9288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892290" y="31386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705600" y="29718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75384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7501890" y="31386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1480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8111490" y="31386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8808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844290" y="37482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44904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4453890" y="37482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51000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5063490" y="37482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57096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5673090" y="37482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5486400" y="35814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63192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6282690" y="3748277"/>
              <a:ext cx="794004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69288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6892290" y="37482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75384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7501890" y="37482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81480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8111490" y="37482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38808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3844290" y="43578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44904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4453890" y="43578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4267200" y="41910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51000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5063490" y="43578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57096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5673090" y="43578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63192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6282690" y="4357877"/>
              <a:ext cx="794004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69288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6892290" y="43578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75384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7501890" y="43578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7315200" y="41910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81480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8111490" y="43578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38808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3844290" y="4967477"/>
              <a:ext cx="794003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44904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4453890" y="4967477"/>
              <a:ext cx="794003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51000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5063490" y="4967477"/>
              <a:ext cx="794003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4876800" y="48006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57096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5673090" y="4967477"/>
              <a:ext cx="794003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63192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6282690" y="4967477"/>
              <a:ext cx="794004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6096000" y="48006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69288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6892290" y="4967477"/>
              <a:ext cx="794003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75384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7501890" y="4967477"/>
              <a:ext cx="794003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81480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8111490" y="4967477"/>
              <a:ext cx="794003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38808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3844290" y="5577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44904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4453890" y="5577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4267200" y="54101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51000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5063490" y="5577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57096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5673090" y="5577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63192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6282690" y="5577077"/>
              <a:ext cx="794004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69288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6892290" y="5577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75384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7501890" y="5577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7315200" y="54101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81480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8111490" y="5577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5" name="object 125"/>
          <p:cNvSpPr/>
          <p:nvPr/>
        </p:nvSpPr>
        <p:spPr>
          <a:xfrm>
            <a:off x="7924800" y="23622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304800" y="3048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7924800" y="48006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304800" y="3048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27" name="object 1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8409096"/>
              </p:ext>
            </p:extLst>
          </p:nvPr>
        </p:nvGraphicFramePr>
        <p:xfrm>
          <a:off x="3336110" y="1448019"/>
          <a:ext cx="5350509" cy="47241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37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5698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255" algn="ct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9070" algn="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860" algn="ct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 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3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3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30" name="object 130"/>
          <p:cNvSpPr txBox="1"/>
          <p:nvPr/>
        </p:nvSpPr>
        <p:spPr>
          <a:xfrm>
            <a:off x="764540" y="6523256"/>
            <a:ext cx="1354455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spc="-5" dirty="0">
                <a:latin typeface="Times New Roman"/>
                <a:cs typeface="Times New Roman"/>
              </a:rPr>
              <a:t>November 7,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2005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28" name="object 128"/>
          <p:cNvSpPr txBox="1">
            <a:spLocks noGrp="1"/>
          </p:cNvSpPr>
          <p:nvPr>
            <p:ph type="title"/>
          </p:nvPr>
        </p:nvSpPr>
        <p:spPr>
          <a:xfrm>
            <a:off x="1526539" y="21589"/>
            <a:ext cx="5676900" cy="1231900"/>
          </a:xfrm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lstStyle/>
          <a:p>
            <a:pPr marL="12700" marR="5080">
              <a:lnSpc>
                <a:spcPct val="80000"/>
              </a:lnSpc>
              <a:spcBef>
                <a:spcPts val="1150"/>
              </a:spcBef>
            </a:pPr>
            <a:r>
              <a:rPr spc="-10" dirty="0"/>
              <a:t>D</a:t>
            </a:r>
            <a:r>
              <a:rPr spc="-5" dirty="0"/>
              <a:t>ynami</a:t>
            </a:r>
            <a:r>
              <a:rPr spc="-15" dirty="0"/>
              <a:t>c</a:t>
            </a:r>
            <a:r>
              <a:rPr spc="-5" dirty="0"/>
              <a:t>-p</a:t>
            </a:r>
            <a:r>
              <a:rPr spc="-10" dirty="0"/>
              <a:t>r</a:t>
            </a:r>
            <a:r>
              <a:rPr spc="-5" dirty="0"/>
              <a:t>og</a:t>
            </a:r>
            <a:r>
              <a:rPr spc="-10" dirty="0"/>
              <a:t>r</a:t>
            </a:r>
            <a:r>
              <a:rPr spc="-5" dirty="0"/>
              <a:t>amming  algorithm</a:t>
            </a:r>
          </a:p>
        </p:txBody>
      </p:sp>
      <p:sp>
        <p:nvSpPr>
          <p:cNvPr id="132" name="object 132"/>
          <p:cNvSpPr txBox="1"/>
          <p:nvPr/>
        </p:nvSpPr>
        <p:spPr>
          <a:xfrm>
            <a:off x="7843653" y="6523256"/>
            <a:ext cx="560070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spc="-5" dirty="0">
                <a:latin typeface="Times New Roman"/>
                <a:cs typeface="Times New Roman"/>
              </a:rPr>
              <a:t>L15.28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29" name="object 129"/>
          <p:cNvSpPr txBox="1"/>
          <p:nvPr/>
        </p:nvSpPr>
        <p:spPr>
          <a:xfrm>
            <a:off x="307231" y="1410398"/>
            <a:ext cx="2713355" cy="1440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I</a:t>
            </a:r>
            <a:r>
              <a:rPr sz="24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DEA</a:t>
            </a: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:</a:t>
            </a:r>
            <a:endParaRPr sz="3200">
              <a:latin typeface="Times New Roman"/>
              <a:cs typeface="Times New Roman"/>
            </a:endParaRPr>
          </a:p>
          <a:p>
            <a:pPr marL="12700" marR="5080">
              <a:lnSpc>
                <a:spcPts val="3460"/>
              </a:lnSpc>
              <a:spcBef>
                <a:spcPts val="434"/>
              </a:spcBef>
            </a:pPr>
            <a:r>
              <a:rPr sz="3200" spc="-5" dirty="0">
                <a:latin typeface="Times New Roman"/>
                <a:cs typeface="Times New Roman"/>
              </a:rPr>
              <a:t>Compute the  table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bottom-up.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33" name="Slide Number Placeholder 13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46B8EC2-79DC-4D91-A125-9987AE897EFA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932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844290" y="1919477"/>
            <a:ext cx="5061585" cy="4334510"/>
            <a:chOff x="3844290" y="1919477"/>
            <a:chExt cx="5061585" cy="4334510"/>
          </a:xfrm>
        </p:grpSpPr>
        <p:sp>
          <p:nvSpPr>
            <p:cNvPr id="3" name="object 3"/>
            <p:cNvSpPr/>
            <p:nvPr/>
          </p:nvSpPr>
          <p:spPr>
            <a:xfrm>
              <a:off x="38808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844290" y="19194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904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53890" y="19194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1000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063490" y="19194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7096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673090" y="19194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3192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282690" y="1919477"/>
              <a:ext cx="794004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808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44290" y="2529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4904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453890" y="2529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1000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063490" y="2529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876800" y="23622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7096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673090" y="2529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3192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282690" y="2529077"/>
              <a:ext cx="794004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096000" y="23622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9288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892290" y="19194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5384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501890" y="19194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1480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111490" y="19194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9288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892290" y="2529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5384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501890" y="2529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1480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111490" y="2529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8808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844290" y="31386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4904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453890" y="31386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1000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063490" y="31386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7096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673090" y="31386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3192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282690" y="3138677"/>
              <a:ext cx="794004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9288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892290" y="31386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705600" y="29718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75384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7501890" y="31386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1480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8111490" y="31386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8808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844290" y="37482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44904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4453890" y="37482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51000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5063490" y="37482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57096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5673090" y="37482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5486400" y="35814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63192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6282690" y="3748277"/>
              <a:ext cx="794004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69288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6892290" y="37482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75384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7501890" y="37482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81480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8111490" y="37482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38808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3844290" y="43578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44904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4453890" y="43578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4267200" y="41910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51000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5063490" y="43578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57096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5673090" y="43578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63192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6282690" y="4357877"/>
              <a:ext cx="794004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69288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6892290" y="43578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75384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7501890" y="43578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7315200" y="41910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81480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8111490" y="43578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38808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3844290" y="4967477"/>
              <a:ext cx="794003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44904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4453890" y="4967477"/>
              <a:ext cx="794003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51000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5063490" y="4967477"/>
              <a:ext cx="794003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4876800" y="48006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57096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5673090" y="4967477"/>
              <a:ext cx="794003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63192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6282690" y="4967477"/>
              <a:ext cx="794004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6096000" y="48006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69288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6892290" y="4967477"/>
              <a:ext cx="794003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75384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7501890" y="4967477"/>
              <a:ext cx="794003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81480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8111490" y="4967477"/>
              <a:ext cx="794003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38808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3844290" y="5577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44904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4453890" y="5577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4267200" y="54101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51000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5063490" y="5577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57096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5673090" y="5577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63192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6282690" y="5577077"/>
              <a:ext cx="794004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69288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6892290" y="5577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75384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7501890" y="5577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7315200" y="54101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81480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8111490" y="5577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5" name="object 125"/>
          <p:cNvSpPr/>
          <p:nvPr/>
        </p:nvSpPr>
        <p:spPr>
          <a:xfrm>
            <a:off x="7924800" y="23622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304800" y="3048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7924800" y="48006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304800" y="3048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27" name="object 1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5870911"/>
              </p:ext>
            </p:extLst>
          </p:nvPr>
        </p:nvGraphicFramePr>
        <p:xfrm>
          <a:off x="3336110" y="1448019"/>
          <a:ext cx="5350509" cy="47241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37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5698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255" algn="ct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9070" algn="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860" algn="ct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 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3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3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30" name="object 130"/>
          <p:cNvSpPr txBox="1"/>
          <p:nvPr/>
        </p:nvSpPr>
        <p:spPr>
          <a:xfrm>
            <a:off x="764540" y="6523256"/>
            <a:ext cx="1354455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spc="-5" dirty="0">
                <a:latin typeface="Times New Roman"/>
                <a:cs typeface="Times New Roman"/>
              </a:rPr>
              <a:t>November 7,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2005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28" name="object 128"/>
          <p:cNvSpPr txBox="1">
            <a:spLocks noGrp="1"/>
          </p:cNvSpPr>
          <p:nvPr>
            <p:ph type="title"/>
          </p:nvPr>
        </p:nvSpPr>
        <p:spPr>
          <a:xfrm>
            <a:off x="1526539" y="21589"/>
            <a:ext cx="5676900" cy="1231900"/>
          </a:xfrm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lstStyle/>
          <a:p>
            <a:pPr marL="12700" marR="5080">
              <a:lnSpc>
                <a:spcPct val="80000"/>
              </a:lnSpc>
              <a:spcBef>
                <a:spcPts val="1150"/>
              </a:spcBef>
            </a:pPr>
            <a:r>
              <a:rPr spc="-10" dirty="0"/>
              <a:t>D</a:t>
            </a:r>
            <a:r>
              <a:rPr spc="-5" dirty="0"/>
              <a:t>ynami</a:t>
            </a:r>
            <a:r>
              <a:rPr spc="-15" dirty="0"/>
              <a:t>c</a:t>
            </a:r>
            <a:r>
              <a:rPr spc="-5" dirty="0"/>
              <a:t>-p</a:t>
            </a:r>
            <a:r>
              <a:rPr spc="-10" dirty="0"/>
              <a:t>r</a:t>
            </a:r>
            <a:r>
              <a:rPr spc="-5" dirty="0"/>
              <a:t>og</a:t>
            </a:r>
            <a:r>
              <a:rPr spc="-10" dirty="0"/>
              <a:t>r</a:t>
            </a:r>
            <a:r>
              <a:rPr spc="-5" dirty="0"/>
              <a:t>amming  algorithm</a:t>
            </a:r>
          </a:p>
        </p:txBody>
      </p:sp>
      <p:sp>
        <p:nvSpPr>
          <p:cNvPr id="132" name="object 132"/>
          <p:cNvSpPr txBox="1"/>
          <p:nvPr/>
        </p:nvSpPr>
        <p:spPr>
          <a:xfrm>
            <a:off x="7843653" y="6523256"/>
            <a:ext cx="560070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spc="-5" dirty="0">
                <a:latin typeface="Times New Roman"/>
                <a:cs typeface="Times New Roman"/>
              </a:rPr>
              <a:t>L15.28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29" name="object 129"/>
          <p:cNvSpPr txBox="1"/>
          <p:nvPr/>
        </p:nvSpPr>
        <p:spPr>
          <a:xfrm>
            <a:off x="307231" y="1410398"/>
            <a:ext cx="2713355" cy="1440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I</a:t>
            </a:r>
            <a:r>
              <a:rPr sz="24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DEA</a:t>
            </a: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:</a:t>
            </a:r>
            <a:endParaRPr sz="3200">
              <a:latin typeface="Times New Roman"/>
              <a:cs typeface="Times New Roman"/>
            </a:endParaRPr>
          </a:p>
          <a:p>
            <a:pPr marL="12700" marR="5080">
              <a:lnSpc>
                <a:spcPts val="3460"/>
              </a:lnSpc>
              <a:spcBef>
                <a:spcPts val="434"/>
              </a:spcBef>
            </a:pPr>
            <a:r>
              <a:rPr sz="3200" spc="-5" dirty="0">
                <a:latin typeface="Times New Roman"/>
                <a:cs typeface="Times New Roman"/>
              </a:rPr>
              <a:t>Compute the  table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bottom-up.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33" name="Slide Number Placeholder 13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46B8EC2-79DC-4D91-A125-9987AE897EFA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416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844290" y="1919477"/>
            <a:ext cx="5061585" cy="4334510"/>
            <a:chOff x="3844290" y="1919477"/>
            <a:chExt cx="5061585" cy="4334510"/>
          </a:xfrm>
        </p:grpSpPr>
        <p:sp>
          <p:nvSpPr>
            <p:cNvPr id="3" name="object 3"/>
            <p:cNvSpPr/>
            <p:nvPr/>
          </p:nvSpPr>
          <p:spPr>
            <a:xfrm>
              <a:off x="38808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844290" y="19194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904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53890" y="19194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1000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063490" y="19194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7096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673090" y="19194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3192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282690" y="1919477"/>
              <a:ext cx="794004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808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44290" y="2529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4904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453890" y="2529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1000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063490" y="2529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876800" y="23622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7096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673090" y="2529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3192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282690" y="2529077"/>
              <a:ext cx="794004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096000" y="23622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9288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892290" y="19194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5384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501890" y="19194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1480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111490" y="19194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9288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892290" y="2529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5384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501890" y="2529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1480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111490" y="2529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8808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844290" y="31386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4904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453890" y="31386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1000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063490" y="31386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7096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673090" y="31386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3192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282690" y="3138677"/>
              <a:ext cx="794004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9288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892290" y="31386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705600" y="29718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75384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7501890" y="31386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1480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8111490" y="31386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8808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844290" y="37482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44904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4453890" y="37482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51000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5063490" y="37482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57096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5673090" y="37482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5486400" y="35814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63192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6282690" y="3748277"/>
              <a:ext cx="794004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69288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6892290" y="37482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75384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7501890" y="37482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81480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8111490" y="37482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38808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3844290" y="43578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44904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4453890" y="43578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4267200" y="41910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51000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5063490" y="43578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57096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5673090" y="43578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63192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6282690" y="4357877"/>
              <a:ext cx="794004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69288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6892290" y="43578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75384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7501890" y="43578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7315200" y="41910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81480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8111490" y="43578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38808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3844290" y="4967477"/>
              <a:ext cx="794003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44904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4453890" y="4967477"/>
              <a:ext cx="794003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51000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5063490" y="4967477"/>
              <a:ext cx="794003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4876800" y="48006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57096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5673090" y="4967477"/>
              <a:ext cx="794003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63192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6282690" y="4967477"/>
              <a:ext cx="794004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6096000" y="48006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69288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6892290" y="4967477"/>
              <a:ext cx="794003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75384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7501890" y="4967477"/>
              <a:ext cx="794003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81480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8111490" y="4967477"/>
              <a:ext cx="794003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38808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3844290" y="5577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44904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4453890" y="5577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4267200" y="54101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51000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5063490" y="5577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57096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5673090" y="5577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63192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6282690" y="5577077"/>
              <a:ext cx="794004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69288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6892290" y="5577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75384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7501890" y="5577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7315200" y="54101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81480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8111490" y="5577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5" name="object 125"/>
          <p:cNvSpPr/>
          <p:nvPr/>
        </p:nvSpPr>
        <p:spPr>
          <a:xfrm>
            <a:off x="7924800" y="23622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304800" y="3048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7924800" y="48006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304800" y="3048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27" name="object 1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0258360"/>
              </p:ext>
            </p:extLst>
          </p:nvPr>
        </p:nvGraphicFramePr>
        <p:xfrm>
          <a:off x="3336110" y="1448019"/>
          <a:ext cx="5350509" cy="47241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37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5698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255" algn="ct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9070" algn="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860" algn="ct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 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3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3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30" name="object 130"/>
          <p:cNvSpPr txBox="1"/>
          <p:nvPr/>
        </p:nvSpPr>
        <p:spPr>
          <a:xfrm>
            <a:off x="764540" y="6523256"/>
            <a:ext cx="1354455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spc="-5" dirty="0">
                <a:latin typeface="Times New Roman"/>
                <a:cs typeface="Times New Roman"/>
              </a:rPr>
              <a:t>November 7,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2005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28" name="object 128"/>
          <p:cNvSpPr txBox="1">
            <a:spLocks noGrp="1"/>
          </p:cNvSpPr>
          <p:nvPr>
            <p:ph type="title"/>
          </p:nvPr>
        </p:nvSpPr>
        <p:spPr>
          <a:xfrm>
            <a:off x="1526539" y="21589"/>
            <a:ext cx="5676900" cy="1231900"/>
          </a:xfrm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lstStyle/>
          <a:p>
            <a:pPr marL="12700" marR="5080">
              <a:lnSpc>
                <a:spcPct val="80000"/>
              </a:lnSpc>
              <a:spcBef>
                <a:spcPts val="1150"/>
              </a:spcBef>
            </a:pPr>
            <a:r>
              <a:rPr spc="-10" dirty="0"/>
              <a:t>D</a:t>
            </a:r>
            <a:r>
              <a:rPr spc="-5" dirty="0"/>
              <a:t>ynami</a:t>
            </a:r>
            <a:r>
              <a:rPr spc="-15" dirty="0"/>
              <a:t>c</a:t>
            </a:r>
            <a:r>
              <a:rPr spc="-5" dirty="0"/>
              <a:t>-p</a:t>
            </a:r>
            <a:r>
              <a:rPr spc="-10" dirty="0"/>
              <a:t>r</a:t>
            </a:r>
            <a:r>
              <a:rPr spc="-5" dirty="0"/>
              <a:t>og</a:t>
            </a:r>
            <a:r>
              <a:rPr spc="-10" dirty="0"/>
              <a:t>r</a:t>
            </a:r>
            <a:r>
              <a:rPr spc="-5" dirty="0"/>
              <a:t>amming  algorithm</a:t>
            </a:r>
          </a:p>
        </p:txBody>
      </p:sp>
      <p:sp>
        <p:nvSpPr>
          <p:cNvPr id="132" name="object 132"/>
          <p:cNvSpPr txBox="1"/>
          <p:nvPr/>
        </p:nvSpPr>
        <p:spPr>
          <a:xfrm>
            <a:off x="7843653" y="6523256"/>
            <a:ext cx="560070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spc="-5" dirty="0">
                <a:latin typeface="Times New Roman"/>
                <a:cs typeface="Times New Roman"/>
              </a:rPr>
              <a:t>L15.28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29" name="object 129"/>
          <p:cNvSpPr txBox="1"/>
          <p:nvPr/>
        </p:nvSpPr>
        <p:spPr>
          <a:xfrm>
            <a:off x="307231" y="1410398"/>
            <a:ext cx="2713355" cy="1440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I</a:t>
            </a:r>
            <a:r>
              <a:rPr sz="24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DEA</a:t>
            </a: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:</a:t>
            </a:r>
            <a:endParaRPr sz="3200">
              <a:latin typeface="Times New Roman"/>
              <a:cs typeface="Times New Roman"/>
            </a:endParaRPr>
          </a:p>
          <a:p>
            <a:pPr marL="12700" marR="5080">
              <a:lnSpc>
                <a:spcPts val="3460"/>
              </a:lnSpc>
              <a:spcBef>
                <a:spcPts val="434"/>
              </a:spcBef>
            </a:pPr>
            <a:r>
              <a:rPr sz="3200" spc="-5" dirty="0">
                <a:latin typeface="Times New Roman"/>
                <a:cs typeface="Times New Roman"/>
              </a:rPr>
              <a:t>Compute the  table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bottom-up.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33" name="Slide Number Placeholder 13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46B8EC2-79DC-4D91-A125-9987AE897EFA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173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844290" y="1919477"/>
            <a:ext cx="5061585" cy="4334510"/>
            <a:chOff x="3844290" y="1919477"/>
            <a:chExt cx="5061585" cy="4334510"/>
          </a:xfrm>
        </p:grpSpPr>
        <p:sp>
          <p:nvSpPr>
            <p:cNvPr id="3" name="object 3"/>
            <p:cNvSpPr/>
            <p:nvPr/>
          </p:nvSpPr>
          <p:spPr>
            <a:xfrm>
              <a:off x="38808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844290" y="19194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904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53890" y="19194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1000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063490" y="19194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7096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673090" y="19194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3192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282690" y="1919477"/>
              <a:ext cx="794004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808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44290" y="2529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4904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453890" y="2529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1000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063490" y="2529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876800" y="23622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7096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673090" y="2529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3192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282690" y="2529077"/>
              <a:ext cx="794004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096000" y="23622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9288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892290" y="19194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5384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501890" y="19194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1480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111490" y="19194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9288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892290" y="2529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5384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501890" y="2529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1480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111490" y="2529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8808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844290" y="31386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4904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453890" y="31386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1000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063490" y="31386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7096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673090" y="31386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3192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282690" y="3138677"/>
              <a:ext cx="794004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9288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892290" y="31386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705600" y="29718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75384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7501890" y="31386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1480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8111490" y="31386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8808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844290" y="37482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44904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4453890" y="37482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51000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5063490" y="37482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57096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5673090" y="37482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5486400" y="35814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63192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6282690" y="3748277"/>
              <a:ext cx="794004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69288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6892290" y="37482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75384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7501890" y="37482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81480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8111490" y="37482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38808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3844290" y="43578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44904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4453890" y="43578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4267200" y="41910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51000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5063490" y="43578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57096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5673090" y="43578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63192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6282690" y="4357877"/>
              <a:ext cx="794004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69288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6892290" y="43578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75384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7501890" y="43578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7315200" y="41910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81480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8111490" y="43578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38808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3844290" y="4967477"/>
              <a:ext cx="794003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44904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4453890" y="4967477"/>
              <a:ext cx="794003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51000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5063490" y="4967477"/>
              <a:ext cx="794003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4876800" y="48006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57096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5673090" y="4967477"/>
              <a:ext cx="794003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63192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6282690" y="4967477"/>
              <a:ext cx="794004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6096000" y="48006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69288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6892290" y="4967477"/>
              <a:ext cx="794003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75384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7501890" y="4967477"/>
              <a:ext cx="794003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81480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8111490" y="4967477"/>
              <a:ext cx="794003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38808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3844290" y="5577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44904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4453890" y="5577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4267200" y="54101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51000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5063490" y="5577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57096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5673090" y="5577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63192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6282690" y="5577077"/>
              <a:ext cx="794004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69288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6892290" y="5577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75384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7501890" y="5577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7315200" y="54101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81480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8111490" y="5577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5" name="object 125"/>
          <p:cNvSpPr/>
          <p:nvPr/>
        </p:nvSpPr>
        <p:spPr>
          <a:xfrm>
            <a:off x="7924800" y="23622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304800" y="3048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7924800" y="48006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304800" y="3048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27" name="object 1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8008903"/>
              </p:ext>
            </p:extLst>
          </p:nvPr>
        </p:nvGraphicFramePr>
        <p:xfrm>
          <a:off x="3336110" y="1448019"/>
          <a:ext cx="5350509" cy="47241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37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5698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255" algn="ct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9070" algn="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860" algn="ct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 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3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3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30" name="object 130"/>
          <p:cNvSpPr txBox="1"/>
          <p:nvPr/>
        </p:nvSpPr>
        <p:spPr>
          <a:xfrm>
            <a:off x="764540" y="6523256"/>
            <a:ext cx="1354455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spc="-5" dirty="0">
                <a:latin typeface="Times New Roman"/>
                <a:cs typeface="Times New Roman"/>
              </a:rPr>
              <a:t>November 7,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2005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28" name="object 128"/>
          <p:cNvSpPr txBox="1">
            <a:spLocks noGrp="1"/>
          </p:cNvSpPr>
          <p:nvPr>
            <p:ph type="title"/>
          </p:nvPr>
        </p:nvSpPr>
        <p:spPr>
          <a:xfrm>
            <a:off x="1526539" y="21589"/>
            <a:ext cx="5676900" cy="1231900"/>
          </a:xfrm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lstStyle/>
          <a:p>
            <a:pPr marL="12700" marR="5080">
              <a:lnSpc>
                <a:spcPct val="80000"/>
              </a:lnSpc>
              <a:spcBef>
                <a:spcPts val="1150"/>
              </a:spcBef>
            </a:pPr>
            <a:r>
              <a:rPr spc="-10" dirty="0"/>
              <a:t>D</a:t>
            </a:r>
            <a:r>
              <a:rPr spc="-5" dirty="0"/>
              <a:t>ynami</a:t>
            </a:r>
            <a:r>
              <a:rPr spc="-15" dirty="0"/>
              <a:t>c</a:t>
            </a:r>
            <a:r>
              <a:rPr spc="-5" dirty="0"/>
              <a:t>-p</a:t>
            </a:r>
            <a:r>
              <a:rPr spc="-10" dirty="0"/>
              <a:t>r</a:t>
            </a:r>
            <a:r>
              <a:rPr spc="-5" dirty="0"/>
              <a:t>og</a:t>
            </a:r>
            <a:r>
              <a:rPr spc="-10" dirty="0"/>
              <a:t>r</a:t>
            </a:r>
            <a:r>
              <a:rPr spc="-5" dirty="0"/>
              <a:t>amming  algorithm</a:t>
            </a:r>
          </a:p>
        </p:txBody>
      </p:sp>
      <p:sp>
        <p:nvSpPr>
          <p:cNvPr id="132" name="object 132"/>
          <p:cNvSpPr txBox="1"/>
          <p:nvPr/>
        </p:nvSpPr>
        <p:spPr>
          <a:xfrm>
            <a:off x="7843653" y="6523256"/>
            <a:ext cx="560070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spc="-5" dirty="0">
                <a:latin typeface="Times New Roman"/>
                <a:cs typeface="Times New Roman"/>
              </a:rPr>
              <a:t>L15.28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29" name="object 129"/>
          <p:cNvSpPr txBox="1"/>
          <p:nvPr/>
        </p:nvSpPr>
        <p:spPr>
          <a:xfrm>
            <a:off x="307231" y="1410398"/>
            <a:ext cx="2713355" cy="1440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I</a:t>
            </a:r>
            <a:r>
              <a:rPr sz="24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DEA</a:t>
            </a: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:</a:t>
            </a:r>
            <a:endParaRPr sz="3200">
              <a:latin typeface="Times New Roman"/>
              <a:cs typeface="Times New Roman"/>
            </a:endParaRPr>
          </a:p>
          <a:p>
            <a:pPr marL="12700" marR="5080">
              <a:lnSpc>
                <a:spcPts val="3460"/>
              </a:lnSpc>
              <a:spcBef>
                <a:spcPts val="434"/>
              </a:spcBef>
            </a:pPr>
            <a:r>
              <a:rPr sz="3200" spc="-5" dirty="0">
                <a:latin typeface="Times New Roman"/>
                <a:cs typeface="Times New Roman"/>
              </a:rPr>
              <a:t>Compute the  table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bottom-up.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33" name="Slide Number Placeholder 13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46B8EC2-79DC-4D91-A125-9987AE897EFA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529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844290" y="1919477"/>
            <a:ext cx="5061585" cy="4334510"/>
            <a:chOff x="3844290" y="1919477"/>
            <a:chExt cx="5061585" cy="4334510"/>
          </a:xfrm>
        </p:grpSpPr>
        <p:sp>
          <p:nvSpPr>
            <p:cNvPr id="3" name="object 3"/>
            <p:cNvSpPr/>
            <p:nvPr/>
          </p:nvSpPr>
          <p:spPr>
            <a:xfrm>
              <a:off x="38808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844290" y="19194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904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53890" y="19194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1000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063490" y="19194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7096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673090" y="19194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3192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282690" y="1919477"/>
              <a:ext cx="794004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808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44290" y="2529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4904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453890" y="2529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1000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063490" y="2529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876800" y="23622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7096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673090" y="2529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3192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282690" y="2529077"/>
              <a:ext cx="794004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096000" y="23622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9288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892290" y="19194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5384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501890" y="19194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1480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111490" y="19194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9288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892290" y="2529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5384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501890" y="2529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1480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111490" y="2529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8808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844290" y="31386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4904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453890" y="31386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1000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063490" y="31386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7096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673090" y="31386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3192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282690" y="3138677"/>
              <a:ext cx="794004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9288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892290" y="31386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705600" y="29718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75384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7501890" y="31386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1480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8111490" y="31386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8808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844290" y="37482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44904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4453890" y="37482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51000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5063490" y="37482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57096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5673090" y="37482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5486400" y="35814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63192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6282690" y="3748277"/>
              <a:ext cx="794004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69288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6892290" y="37482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75384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7501890" y="37482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81480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8111490" y="37482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38808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3844290" y="43578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44904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4453890" y="43578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4267200" y="41910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51000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5063490" y="43578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57096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5673090" y="43578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63192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6282690" y="4357877"/>
              <a:ext cx="794004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69288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6892290" y="43578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75384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7501890" y="43578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7315200" y="41910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81480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8111490" y="43578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38808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3844290" y="4967477"/>
              <a:ext cx="794003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44904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4453890" y="4967477"/>
              <a:ext cx="794003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51000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5063490" y="4967477"/>
              <a:ext cx="794003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4876800" y="48006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57096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5673090" y="4967477"/>
              <a:ext cx="794003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63192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6282690" y="4967477"/>
              <a:ext cx="794004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6096000" y="48006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69288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6892290" y="4967477"/>
              <a:ext cx="794003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75384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7501890" y="4967477"/>
              <a:ext cx="794003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81480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8111490" y="4967477"/>
              <a:ext cx="794003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38808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3844290" y="5577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44904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4453890" y="5577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4267200" y="54101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51000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5063490" y="5577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57096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5673090" y="5577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63192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6282690" y="5577077"/>
              <a:ext cx="794004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69288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6892290" y="5577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75384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7501890" y="5577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7315200" y="54101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81480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8111490" y="5577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5" name="object 125"/>
          <p:cNvSpPr/>
          <p:nvPr/>
        </p:nvSpPr>
        <p:spPr>
          <a:xfrm>
            <a:off x="7924800" y="23622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304800" y="3048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7924800" y="48006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304800" y="3048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27" name="object 1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0410799"/>
              </p:ext>
            </p:extLst>
          </p:nvPr>
        </p:nvGraphicFramePr>
        <p:xfrm>
          <a:off x="3336110" y="1448019"/>
          <a:ext cx="5350509" cy="47241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37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5698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255" algn="ct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9070" algn="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860" algn="ct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 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3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3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30" name="object 130"/>
          <p:cNvSpPr txBox="1"/>
          <p:nvPr/>
        </p:nvSpPr>
        <p:spPr>
          <a:xfrm>
            <a:off x="764540" y="6523256"/>
            <a:ext cx="1354455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spc="-5" dirty="0">
                <a:latin typeface="Times New Roman"/>
                <a:cs typeface="Times New Roman"/>
              </a:rPr>
              <a:t>November 7,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2005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28" name="object 128"/>
          <p:cNvSpPr txBox="1">
            <a:spLocks noGrp="1"/>
          </p:cNvSpPr>
          <p:nvPr>
            <p:ph type="title"/>
          </p:nvPr>
        </p:nvSpPr>
        <p:spPr>
          <a:xfrm>
            <a:off x="1526539" y="21589"/>
            <a:ext cx="5676900" cy="1231900"/>
          </a:xfrm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lstStyle/>
          <a:p>
            <a:pPr marL="12700" marR="5080">
              <a:lnSpc>
                <a:spcPct val="80000"/>
              </a:lnSpc>
              <a:spcBef>
                <a:spcPts val="1150"/>
              </a:spcBef>
            </a:pPr>
            <a:r>
              <a:rPr spc="-10" dirty="0"/>
              <a:t>D</a:t>
            </a:r>
            <a:r>
              <a:rPr spc="-5" dirty="0"/>
              <a:t>ynami</a:t>
            </a:r>
            <a:r>
              <a:rPr spc="-15" dirty="0"/>
              <a:t>c</a:t>
            </a:r>
            <a:r>
              <a:rPr spc="-5" dirty="0"/>
              <a:t>-p</a:t>
            </a:r>
            <a:r>
              <a:rPr spc="-10" dirty="0"/>
              <a:t>r</a:t>
            </a:r>
            <a:r>
              <a:rPr spc="-5" dirty="0"/>
              <a:t>og</a:t>
            </a:r>
            <a:r>
              <a:rPr spc="-10" dirty="0"/>
              <a:t>r</a:t>
            </a:r>
            <a:r>
              <a:rPr spc="-5" dirty="0"/>
              <a:t>amming  algorithm</a:t>
            </a:r>
          </a:p>
        </p:txBody>
      </p:sp>
      <p:sp>
        <p:nvSpPr>
          <p:cNvPr id="132" name="object 132"/>
          <p:cNvSpPr txBox="1"/>
          <p:nvPr/>
        </p:nvSpPr>
        <p:spPr>
          <a:xfrm>
            <a:off x="7843653" y="6523256"/>
            <a:ext cx="560070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spc="-5" dirty="0">
                <a:latin typeface="Times New Roman"/>
                <a:cs typeface="Times New Roman"/>
              </a:rPr>
              <a:t>L15.28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29" name="object 129"/>
          <p:cNvSpPr txBox="1"/>
          <p:nvPr/>
        </p:nvSpPr>
        <p:spPr>
          <a:xfrm>
            <a:off x="307231" y="1410398"/>
            <a:ext cx="2713355" cy="1440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I</a:t>
            </a:r>
            <a:r>
              <a:rPr sz="24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DEA</a:t>
            </a: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:</a:t>
            </a:r>
            <a:endParaRPr sz="3200">
              <a:latin typeface="Times New Roman"/>
              <a:cs typeface="Times New Roman"/>
            </a:endParaRPr>
          </a:p>
          <a:p>
            <a:pPr marL="12700" marR="5080">
              <a:lnSpc>
                <a:spcPts val="3460"/>
              </a:lnSpc>
              <a:spcBef>
                <a:spcPts val="434"/>
              </a:spcBef>
            </a:pPr>
            <a:r>
              <a:rPr sz="3200" spc="-5" dirty="0">
                <a:latin typeface="Times New Roman"/>
                <a:cs typeface="Times New Roman"/>
              </a:rPr>
              <a:t>Compute the  table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bottom-up.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33" name="Slide Number Placeholder 13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46B8EC2-79DC-4D91-A125-9987AE897EFA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093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844290" y="1919477"/>
            <a:ext cx="5061585" cy="4334510"/>
            <a:chOff x="3844290" y="1919477"/>
            <a:chExt cx="5061585" cy="4334510"/>
          </a:xfrm>
        </p:grpSpPr>
        <p:sp>
          <p:nvSpPr>
            <p:cNvPr id="3" name="object 3"/>
            <p:cNvSpPr/>
            <p:nvPr/>
          </p:nvSpPr>
          <p:spPr>
            <a:xfrm>
              <a:off x="38808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844290" y="19194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904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53890" y="19194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1000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063490" y="19194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7096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673090" y="19194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3192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282690" y="1919477"/>
              <a:ext cx="794004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808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44290" y="2529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4904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453890" y="2529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1000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063490" y="2529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876800" y="23622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7096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673090" y="2529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3192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282690" y="2529077"/>
              <a:ext cx="794004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096000" y="23622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9288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892290" y="19194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5384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501890" y="19194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1480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111490" y="19194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9288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892290" y="2529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5384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501890" y="2529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1480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111490" y="2529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8808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844290" y="31386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4904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453890" y="31386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1000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063490" y="31386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7096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673090" y="31386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3192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282690" y="3138677"/>
              <a:ext cx="794004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9288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892290" y="31386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705600" y="29718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75384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7501890" y="31386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1480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8111490" y="31386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8808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844290" y="37482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44904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4453890" y="37482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51000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5063490" y="37482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57096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5673090" y="37482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5486400" y="35814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63192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6282690" y="3748277"/>
              <a:ext cx="794004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69288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6892290" y="37482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75384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7501890" y="37482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81480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8111490" y="37482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38808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3844290" y="43578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44904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4453890" y="43578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4267200" y="41910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51000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5063490" y="43578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57096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5673090" y="43578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63192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6282690" y="4357877"/>
              <a:ext cx="794004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69288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6892290" y="43578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75384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7501890" y="43578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7315200" y="41910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81480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8111490" y="43578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38808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3844290" y="4967477"/>
              <a:ext cx="794003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44904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4453890" y="4967477"/>
              <a:ext cx="794003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51000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5063490" y="4967477"/>
              <a:ext cx="794003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4876800" y="48006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57096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5673090" y="4967477"/>
              <a:ext cx="794003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63192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6282690" y="4967477"/>
              <a:ext cx="794004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6096000" y="48006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69288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6892290" y="4967477"/>
              <a:ext cx="794003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75384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7501890" y="4967477"/>
              <a:ext cx="794003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81480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8111490" y="4967477"/>
              <a:ext cx="794003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38808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3844290" y="5577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44904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4453890" y="5577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4267200" y="54101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51000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5063490" y="5577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57096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5673090" y="5577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63192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6282690" y="5577077"/>
              <a:ext cx="794004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69288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6892290" y="5577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75384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7501890" y="5577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7315200" y="54101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81480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8111490" y="5577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5" name="object 125"/>
          <p:cNvSpPr/>
          <p:nvPr/>
        </p:nvSpPr>
        <p:spPr>
          <a:xfrm>
            <a:off x="7924800" y="23622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304800" y="3048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7924800" y="48006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304800" y="3048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27" name="object 1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7331722"/>
              </p:ext>
            </p:extLst>
          </p:nvPr>
        </p:nvGraphicFramePr>
        <p:xfrm>
          <a:off x="3336110" y="1448019"/>
          <a:ext cx="5350509" cy="47241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37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5698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255" algn="ct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9070" algn="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860" algn="ct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 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3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3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3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30" name="object 130"/>
          <p:cNvSpPr txBox="1"/>
          <p:nvPr/>
        </p:nvSpPr>
        <p:spPr>
          <a:xfrm>
            <a:off x="764540" y="6523256"/>
            <a:ext cx="1354455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spc="-5" dirty="0">
                <a:latin typeface="Times New Roman"/>
                <a:cs typeface="Times New Roman"/>
              </a:rPr>
              <a:t>November 7,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2005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28" name="object 128"/>
          <p:cNvSpPr txBox="1">
            <a:spLocks noGrp="1"/>
          </p:cNvSpPr>
          <p:nvPr>
            <p:ph type="title"/>
          </p:nvPr>
        </p:nvSpPr>
        <p:spPr>
          <a:xfrm>
            <a:off x="1526539" y="21589"/>
            <a:ext cx="5676900" cy="1231900"/>
          </a:xfrm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lstStyle/>
          <a:p>
            <a:pPr marL="12700" marR="5080">
              <a:lnSpc>
                <a:spcPct val="80000"/>
              </a:lnSpc>
              <a:spcBef>
                <a:spcPts val="1150"/>
              </a:spcBef>
            </a:pPr>
            <a:r>
              <a:rPr spc="-10" dirty="0"/>
              <a:t>D</a:t>
            </a:r>
            <a:r>
              <a:rPr spc="-5" dirty="0"/>
              <a:t>ynami</a:t>
            </a:r>
            <a:r>
              <a:rPr spc="-15" dirty="0"/>
              <a:t>c</a:t>
            </a:r>
            <a:r>
              <a:rPr spc="-5" dirty="0"/>
              <a:t>-p</a:t>
            </a:r>
            <a:r>
              <a:rPr spc="-10" dirty="0"/>
              <a:t>r</a:t>
            </a:r>
            <a:r>
              <a:rPr spc="-5" dirty="0"/>
              <a:t>og</a:t>
            </a:r>
            <a:r>
              <a:rPr spc="-10" dirty="0"/>
              <a:t>r</a:t>
            </a:r>
            <a:r>
              <a:rPr spc="-5" dirty="0"/>
              <a:t>amming  algorithm</a:t>
            </a:r>
          </a:p>
        </p:txBody>
      </p:sp>
      <p:sp>
        <p:nvSpPr>
          <p:cNvPr id="132" name="object 132"/>
          <p:cNvSpPr txBox="1"/>
          <p:nvPr/>
        </p:nvSpPr>
        <p:spPr>
          <a:xfrm>
            <a:off x="7843653" y="6523256"/>
            <a:ext cx="560070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spc="-5" dirty="0">
                <a:latin typeface="Times New Roman"/>
                <a:cs typeface="Times New Roman"/>
              </a:rPr>
              <a:t>L15.28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29" name="object 129"/>
          <p:cNvSpPr txBox="1"/>
          <p:nvPr/>
        </p:nvSpPr>
        <p:spPr>
          <a:xfrm>
            <a:off x="307231" y="1410398"/>
            <a:ext cx="2713355" cy="1440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I</a:t>
            </a:r>
            <a:r>
              <a:rPr sz="24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DEA</a:t>
            </a: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:</a:t>
            </a:r>
            <a:endParaRPr sz="3200">
              <a:latin typeface="Times New Roman"/>
              <a:cs typeface="Times New Roman"/>
            </a:endParaRPr>
          </a:p>
          <a:p>
            <a:pPr marL="12700" marR="5080">
              <a:lnSpc>
                <a:spcPts val="3460"/>
              </a:lnSpc>
              <a:spcBef>
                <a:spcPts val="434"/>
              </a:spcBef>
            </a:pPr>
            <a:r>
              <a:rPr sz="3200" spc="-5" dirty="0">
                <a:latin typeface="Times New Roman"/>
                <a:cs typeface="Times New Roman"/>
              </a:rPr>
              <a:t>Compute the  table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bottom-up.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33" name="Slide Number Placeholder 13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46B8EC2-79DC-4D91-A125-9987AE897EFA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684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6539" y="289813"/>
            <a:ext cx="563054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Dynamic</a:t>
            </a:r>
            <a:r>
              <a:rPr spc="-60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281" y="3981851"/>
            <a:ext cx="6266815" cy="1427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21665" algn="l"/>
                <a:tab pos="1515745" algn="l"/>
                <a:tab pos="2407920" algn="l"/>
                <a:tab pos="3302000" algn="l"/>
                <a:tab pos="4194175" algn="l"/>
                <a:tab pos="5088255" algn="l"/>
                <a:tab pos="5982335" algn="l"/>
              </a:tabLst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:	A	B	C	B	D	A	B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Times New Roman"/>
              <a:cs typeface="Times New Roman"/>
            </a:endParaRPr>
          </a:p>
          <a:p>
            <a:pPr marL="13335">
              <a:lnSpc>
                <a:spcPct val="100000"/>
              </a:lnSpc>
              <a:tabLst>
                <a:tab pos="622935" algn="l"/>
                <a:tab pos="1516380" algn="l"/>
                <a:tab pos="2409190" algn="l"/>
                <a:tab pos="3302635" algn="l"/>
                <a:tab pos="4195445" algn="l"/>
                <a:tab pos="5088890" algn="l"/>
              </a:tabLst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y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:	B	D	C	A	B	A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61555" y="3322637"/>
            <a:ext cx="800735" cy="332105"/>
            <a:chOff x="661555" y="3322637"/>
            <a:chExt cx="800735" cy="332105"/>
          </a:xfrm>
        </p:grpSpPr>
        <p:sp>
          <p:nvSpPr>
            <p:cNvPr id="5" name="object 5"/>
            <p:cNvSpPr/>
            <p:nvPr/>
          </p:nvSpPr>
          <p:spPr>
            <a:xfrm>
              <a:off x="697623" y="3378682"/>
              <a:ext cx="750570" cy="261620"/>
            </a:xfrm>
            <a:custGeom>
              <a:avLst/>
              <a:gdLst/>
              <a:ahLst/>
              <a:cxnLst/>
              <a:rect l="l" t="t" r="r" b="b"/>
              <a:pathLst>
                <a:path w="750569" h="261620">
                  <a:moveTo>
                    <a:pt x="750214" y="261607"/>
                  </a:moveTo>
                  <a:lnTo>
                    <a:pt x="684733" y="260451"/>
                  </a:lnTo>
                  <a:lnTo>
                    <a:pt x="620792" y="257045"/>
                  </a:lnTo>
                  <a:lnTo>
                    <a:pt x="558616" y="251483"/>
                  </a:lnTo>
                  <a:lnTo>
                    <a:pt x="498431" y="243861"/>
                  </a:lnTo>
                  <a:lnTo>
                    <a:pt x="440463" y="234271"/>
                  </a:lnTo>
                  <a:lnTo>
                    <a:pt x="384939" y="222808"/>
                  </a:lnTo>
                  <a:lnTo>
                    <a:pt x="332083" y="209565"/>
                  </a:lnTo>
                  <a:lnTo>
                    <a:pt x="282121" y="194638"/>
                  </a:lnTo>
                  <a:lnTo>
                    <a:pt x="235281" y="178120"/>
                  </a:lnTo>
                  <a:lnTo>
                    <a:pt x="191786" y="160105"/>
                  </a:lnTo>
                  <a:lnTo>
                    <a:pt x="151864" y="140688"/>
                  </a:lnTo>
                  <a:lnTo>
                    <a:pt x="115741" y="119962"/>
                  </a:lnTo>
                  <a:lnTo>
                    <a:pt x="83641" y="98022"/>
                  </a:lnTo>
                  <a:lnTo>
                    <a:pt x="32417" y="50875"/>
                  </a:lnTo>
                  <a:lnTo>
                    <a:pt x="13744" y="25856"/>
                  </a:lnTo>
                  <a:lnTo>
                    <a:pt x="0" y="0"/>
                  </a:lnTo>
                </a:path>
              </a:pathLst>
            </a:custGeom>
            <a:ln w="28575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61555" y="3322637"/>
              <a:ext cx="84455" cy="93345"/>
            </a:xfrm>
            <a:custGeom>
              <a:avLst/>
              <a:gdLst/>
              <a:ahLst/>
              <a:cxnLst/>
              <a:rect l="l" t="t" r="r" b="b"/>
              <a:pathLst>
                <a:path w="84454" h="93345">
                  <a:moveTo>
                    <a:pt x="24244" y="0"/>
                  </a:moveTo>
                  <a:lnTo>
                    <a:pt x="0" y="92722"/>
                  </a:lnTo>
                  <a:lnTo>
                    <a:pt x="36042" y="55918"/>
                  </a:lnTo>
                  <a:lnTo>
                    <a:pt x="83883" y="75031"/>
                  </a:lnTo>
                  <a:lnTo>
                    <a:pt x="24244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83546" y="1248127"/>
            <a:ext cx="8278495" cy="2681605"/>
          </a:xfrm>
          <a:prstGeom prst="rect">
            <a:avLst/>
          </a:prstGeom>
        </p:spPr>
        <p:txBody>
          <a:bodyPr vert="horz" wrap="square" lIns="0" tIns="129539" rIns="0" bIns="0" rtlCol="0">
            <a:spAutoFit/>
          </a:bodyPr>
          <a:lstStyle/>
          <a:p>
            <a:pPr marL="672465">
              <a:lnSpc>
                <a:spcPct val="100000"/>
              </a:lnSpc>
              <a:spcBef>
                <a:spcPts val="1019"/>
              </a:spcBef>
            </a:pPr>
            <a:r>
              <a:rPr sz="3200" i="1" spc="-5" dirty="0">
                <a:latin typeface="Times New Roman"/>
                <a:cs typeface="Times New Roman"/>
              </a:rPr>
              <a:t>Design technique, like</a:t>
            </a:r>
            <a:r>
              <a:rPr sz="3200" i="1" spc="25" dirty="0">
                <a:latin typeface="Times New Roman"/>
                <a:cs typeface="Times New Roman"/>
              </a:rPr>
              <a:t> </a:t>
            </a:r>
            <a:r>
              <a:rPr sz="3200" i="1" spc="-25" dirty="0">
                <a:latin typeface="Times New Roman"/>
                <a:cs typeface="Times New Roman"/>
              </a:rPr>
              <a:t>divide-and-conquer.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ts val="3650"/>
              </a:lnSpc>
              <a:spcBef>
                <a:spcPts val="925"/>
              </a:spcBef>
            </a:pP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Example: </a:t>
            </a: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Longest Common Subsequence (LCS)</a:t>
            </a:r>
            <a:endParaRPr sz="3200">
              <a:latin typeface="Times New Roman"/>
              <a:cs typeface="Times New Roman"/>
            </a:endParaRPr>
          </a:p>
          <a:p>
            <a:pPr marL="237490" marR="5080" indent="-225425">
              <a:lnSpc>
                <a:spcPts val="3460"/>
              </a:lnSpc>
              <a:spcBef>
                <a:spcPts val="240"/>
              </a:spcBef>
              <a:buClr>
                <a:srgbClr val="CC0000"/>
              </a:buClr>
              <a:buChar char="•"/>
              <a:tabLst>
                <a:tab pos="238760" algn="l"/>
              </a:tabLst>
            </a:pPr>
            <a:r>
              <a:rPr sz="3200" spc="-5" dirty="0">
                <a:latin typeface="Times New Roman"/>
                <a:cs typeface="Times New Roman"/>
              </a:rPr>
              <a:t>Given two sequences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[1 . .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m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] </a:t>
            </a:r>
            <a:r>
              <a:rPr sz="3200" spc="-5" dirty="0">
                <a:latin typeface="Times New Roman"/>
                <a:cs typeface="Times New Roman"/>
              </a:rPr>
              <a:t>and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y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[1 . .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3200" spc="-5" dirty="0">
                <a:latin typeface="Times New Roman"/>
                <a:cs typeface="Times New Roman"/>
              </a:rPr>
              <a:t>, find  a longest subsequence common to them</a:t>
            </a:r>
            <a:r>
              <a:rPr sz="3200" spc="4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both.</a:t>
            </a:r>
            <a:endParaRPr sz="3200">
              <a:latin typeface="Times New Roman"/>
              <a:cs typeface="Times New Roman"/>
            </a:endParaRPr>
          </a:p>
          <a:p>
            <a:pPr marL="1215390">
              <a:lnSpc>
                <a:spcPct val="100000"/>
              </a:lnSpc>
              <a:spcBef>
                <a:spcPts val="580"/>
              </a:spcBef>
              <a:tabLst>
                <a:tab pos="2536825" algn="l"/>
              </a:tabLst>
            </a:pPr>
            <a:r>
              <a:rPr sz="3200" spc="-5" dirty="0">
                <a:latin typeface="Times New Roman"/>
                <a:cs typeface="Times New Roman"/>
              </a:rPr>
              <a:t>“a”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latin typeface="Times New Roman"/>
                <a:cs typeface="Times New Roman"/>
              </a:rPr>
              <a:t>not	</a:t>
            </a:r>
            <a:r>
              <a:rPr sz="3200" spc="-5" dirty="0">
                <a:latin typeface="Times New Roman"/>
                <a:cs typeface="Times New Roman"/>
              </a:rPr>
              <a:t>“the”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705600" y="4038600"/>
            <a:ext cx="347980" cy="1371600"/>
          </a:xfrm>
          <a:custGeom>
            <a:avLst/>
            <a:gdLst/>
            <a:ahLst/>
            <a:cxnLst/>
            <a:rect l="l" t="t" r="r" b="b"/>
            <a:pathLst>
              <a:path w="347979" h="1371600">
                <a:moveTo>
                  <a:pt x="0" y="0"/>
                </a:moveTo>
                <a:lnTo>
                  <a:pt x="54942" y="5826"/>
                </a:lnTo>
                <a:lnTo>
                  <a:pt x="102662" y="22051"/>
                </a:lnTo>
                <a:lnTo>
                  <a:pt x="140294" y="46793"/>
                </a:lnTo>
                <a:lnTo>
                  <a:pt x="164974" y="78170"/>
                </a:lnTo>
                <a:lnTo>
                  <a:pt x="173837" y="114300"/>
                </a:lnTo>
                <a:lnTo>
                  <a:pt x="173837" y="571500"/>
                </a:lnTo>
                <a:lnTo>
                  <a:pt x="182699" y="607629"/>
                </a:lnTo>
                <a:lnTo>
                  <a:pt x="207376" y="639006"/>
                </a:lnTo>
                <a:lnTo>
                  <a:pt x="245004" y="663748"/>
                </a:lnTo>
                <a:lnTo>
                  <a:pt x="292720" y="679973"/>
                </a:lnTo>
                <a:lnTo>
                  <a:pt x="347662" y="685800"/>
                </a:lnTo>
                <a:lnTo>
                  <a:pt x="292720" y="691626"/>
                </a:lnTo>
                <a:lnTo>
                  <a:pt x="245004" y="707851"/>
                </a:lnTo>
                <a:lnTo>
                  <a:pt x="207376" y="732593"/>
                </a:lnTo>
                <a:lnTo>
                  <a:pt x="182699" y="763970"/>
                </a:lnTo>
                <a:lnTo>
                  <a:pt x="173837" y="800100"/>
                </a:lnTo>
                <a:lnTo>
                  <a:pt x="173837" y="1257300"/>
                </a:lnTo>
                <a:lnTo>
                  <a:pt x="164974" y="1293429"/>
                </a:lnTo>
                <a:lnTo>
                  <a:pt x="140294" y="1324806"/>
                </a:lnTo>
                <a:lnTo>
                  <a:pt x="102662" y="1349548"/>
                </a:lnTo>
                <a:lnTo>
                  <a:pt x="54942" y="1365773"/>
                </a:lnTo>
                <a:lnTo>
                  <a:pt x="0" y="1371600"/>
                </a:lnTo>
              </a:path>
            </a:pathLst>
          </a:custGeom>
          <a:ln w="19050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165340" y="4201223"/>
            <a:ext cx="1604645" cy="95186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 marR="5080">
              <a:lnSpc>
                <a:spcPts val="3460"/>
              </a:lnSpc>
              <a:spcBef>
                <a:spcPts val="530"/>
              </a:spcBef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BCBA =  LCS(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3200" spc="-9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y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219200" y="4419600"/>
            <a:ext cx="694055" cy="533400"/>
          </a:xfrm>
          <a:custGeom>
            <a:avLst/>
            <a:gdLst/>
            <a:ahLst/>
            <a:cxnLst/>
            <a:rect l="l" t="t" r="r" b="b"/>
            <a:pathLst>
              <a:path w="694055" h="533400">
                <a:moveTo>
                  <a:pt x="693737" y="0"/>
                </a:moveTo>
                <a:lnTo>
                  <a:pt x="0" y="533400"/>
                </a:lnTo>
              </a:path>
            </a:pathLst>
          </a:custGeom>
          <a:ln w="285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968750" y="4419600"/>
            <a:ext cx="694055" cy="533400"/>
          </a:xfrm>
          <a:custGeom>
            <a:avLst/>
            <a:gdLst/>
            <a:ahLst/>
            <a:cxnLst/>
            <a:rect l="l" t="t" r="r" b="b"/>
            <a:pathLst>
              <a:path w="694054" h="533400">
                <a:moveTo>
                  <a:pt x="0" y="0"/>
                </a:moveTo>
                <a:lnTo>
                  <a:pt x="693737" y="533400"/>
                </a:lnTo>
              </a:path>
            </a:pathLst>
          </a:custGeom>
          <a:ln w="285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932112" y="4481512"/>
            <a:ext cx="1905" cy="457200"/>
          </a:xfrm>
          <a:custGeom>
            <a:avLst/>
            <a:gdLst/>
            <a:ahLst/>
            <a:cxnLst/>
            <a:rect l="l" t="t" r="r" b="b"/>
            <a:pathLst>
              <a:path w="1905" h="457200">
                <a:moveTo>
                  <a:pt x="1587" y="0"/>
                </a:moveTo>
                <a:lnTo>
                  <a:pt x="0" y="457200"/>
                </a:lnTo>
              </a:path>
            </a:pathLst>
          </a:custGeom>
          <a:ln w="285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630862" y="4481512"/>
            <a:ext cx="1905" cy="457200"/>
          </a:xfrm>
          <a:custGeom>
            <a:avLst/>
            <a:gdLst/>
            <a:ahLst/>
            <a:cxnLst/>
            <a:rect l="l" t="t" r="r" b="b"/>
            <a:pathLst>
              <a:path w="1904" h="457200">
                <a:moveTo>
                  <a:pt x="1587" y="0"/>
                </a:moveTo>
                <a:lnTo>
                  <a:pt x="0" y="457200"/>
                </a:lnTo>
              </a:path>
            </a:pathLst>
          </a:custGeom>
          <a:ln w="285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336540" y="5448998"/>
            <a:ext cx="3209290" cy="95186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 marR="5080">
              <a:lnSpc>
                <a:spcPts val="3460"/>
              </a:lnSpc>
              <a:spcBef>
                <a:spcPts val="530"/>
              </a:spcBef>
            </a:pPr>
            <a:r>
              <a:rPr sz="3200" spc="-5" dirty="0">
                <a:latin typeface="Times New Roman"/>
                <a:cs typeface="Times New Roman"/>
              </a:rPr>
              <a:t>functional notation,  but not a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function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6996112" y="5175008"/>
            <a:ext cx="929005" cy="401955"/>
            <a:chOff x="6996112" y="5175008"/>
            <a:chExt cx="929005" cy="401955"/>
          </a:xfrm>
        </p:grpSpPr>
        <p:sp>
          <p:nvSpPr>
            <p:cNvPr id="16" name="object 16"/>
            <p:cNvSpPr/>
            <p:nvPr/>
          </p:nvSpPr>
          <p:spPr>
            <a:xfrm>
              <a:off x="7010400" y="5203583"/>
              <a:ext cx="861694" cy="359410"/>
            </a:xfrm>
            <a:custGeom>
              <a:avLst/>
              <a:gdLst/>
              <a:ahLst/>
              <a:cxnLst/>
              <a:rect l="l" t="t" r="r" b="b"/>
              <a:pathLst>
                <a:path w="861695" h="359410">
                  <a:moveTo>
                    <a:pt x="0" y="359016"/>
                  </a:moveTo>
                  <a:lnTo>
                    <a:pt x="861644" y="0"/>
                  </a:lnTo>
                </a:path>
              </a:pathLst>
            </a:custGeom>
            <a:ln w="28575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829181" y="5175008"/>
              <a:ext cx="95885" cy="79375"/>
            </a:xfrm>
            <a:custGeom>
              <a:avLst/>
              <a:gdLst/>
              <a:ahLst/>
              <a:cxnLst/>
              <a:rect l="l" t="t" r="r" b="b"/>
              <a:pathLst>
                <a:path w="95884" h="79375">
                  <a:moveTo>
                    <a:pt x="0" y="0"/>
                  </a:moveTo>
                  <a:lnTo>
                    <a:pt x="42862" y="28575"/>
                  </a:lnTo>
                  <a:lnTo>
                    <a:pt x="32969" y="79133"/>
                  </a:lnTo>
                  <a:lnTo>
                    <a:pt x="95618" y="65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764540" y="6523256"/>
            <a:ext cx="1354455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spc="-5" dirty="0">
                <a:latin typeface="Times New Roman"/>
                <a:cs typeface="Times New Roman"/>
              </a:rPr>
              <a:t>November 7,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2005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843653" y="6523256"/>
            <a:ext cx="560070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spc="-5" dirty="0">
                <a:latin typeface="Times New Roman"/>
                <a:cs typeface="Times New Roman"/>
              </a:rPr>
              <a:t>L15.5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46B8EC2-79DC-4D91-A125-9987AE897EFA}" type="slidenum">
              <a:rPr lang="en-US" smtClean="0"/>
              <a:t>8</a:t>
            </a:fld>
            <a:endParaRPr lang="en-US"/>
          </a:p>
        </p:txBody>
      </p:sp>
      <p:sp>
        <p:nvSpPr>
          <p:cNvPr id="22" name="object 2"/>
          <p:cNvSpPr txBox="1">
            <a:spLocks/>
          </p:cNvSpPr>
          <p:nvPr/>
        </p:nvSpPr>
        <p:spPr>
          <a:xfrm>
            <a:off x="953550" y="304800"/>
            <a:ext cx="7135502" cy="75084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12065" rIns="0" bIns="0" rtlCol="0" anchor="b">
            <a:sp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sz="4800" spc="-5" smtClean="0"/>
              <a:t>Dynamic</a:t>
            </a:r>
            <a:r>
              <a:rPr lang="en-US" sz="4800" spc="-60" smtClean="0"/>
              <a:t> </a:t>
            </a:r>
            <a:r>
              <a:rPr lang="en-US" sz="4800" spc="-5" smtClean="0"/>
              <a:t>programming</a:t>
            </a:r>
            <a:endParaRPr lang="en-US" sz="4800" spc="-5" dirty="0"/>
          </a:p>
        </p:txBody>
      </p:sp>
    </p:spTree>
    <p:extLst>
      <p:ext uri="{BB962C8B-B14F-4D97-AF65-F5344CB8AC3E}">
        <p14:creationId xmlns:p14="http://schemas.microsoft.com/office/powerpoint/2010/main" val="401420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844290" y="1919477"/>
            <a:ext cx="5061585" cy="4334510"/>
            <a:chOff x="3844290" y="1919477"/>
            <a:chExt cx="5061585" cy="4334510"/>
          </a:xfrm>
        </p:grpSpPr>
        <p:sp>
          <p:nvSpPr>
            <p:cNvPr id="3" name="object 3"/>
            <p:cNvSpPr/>
            <p:nvPr/>
          </p:nvSpPr>
          <p:spPr>
            <a:xfrm>
              <a:off x="38808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844290" y="19194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904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53890" y="19194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1000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063490" y="19194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7096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673090" y="19194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3192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282690" y="1919477"/>
              <a:ext cx="794004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808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44290" y="2529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4904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453890" y="2529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1000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063490" y="2529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876800" y="23622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7096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673090" y="2529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3192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282690" y="2529077"/>
              <a:ext cx="794004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096000" y="23622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9288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892290" y="19194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5384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501890" y="19194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1480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111490" y="19194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9288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892290" y="2529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5384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501890" y="2529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1480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111490" y="2529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8808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844290" y="31386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4904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453890" y="31386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1000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063490" y="31386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7096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673090" y="31386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3192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282690" y="3138677"/>
              <a:ext cx="794004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9288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892290" y="31386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705600" y="29718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75384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7501890" y="31386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1480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8111490" y="31386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8808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844290" y="37482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44904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4453890" y="37482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51000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5063490" y="37482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57096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5673090" y="37482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5486400" y="35814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63192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6282690" y="3748277"/>
              <a:ext cx="794004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69288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6892290" y="37482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75384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7501890" y="37482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81480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8111490" y="37482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38808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3844290" y="43578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44904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4453890" y="43578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4267200" y="41910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51000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5063490" y="43578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57096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5673090" y="43578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63192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6282690" y="4357877"/>
              <a:ext cx="794004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69288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6892290" y="43578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75384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7501890" y="43578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7315200" y="41910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81480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8111490" y="43578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38808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3844290" y="4967477"/>
              <a:ext cx="794003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44904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4453890" y="4967477"/>
              <a:ext cx="794003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51000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5063490" y="4967477"/>
              <a:ext cx="794003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4876800" y="48006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57096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5673090" y="4967477"/>
              <a:ext cx="794003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63192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6282690" y="4967477"/>
              <a:ext cx="794004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6096000" y="48006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69288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6892290" y="4967477"/>
              <a:ext cx="794003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75384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7501890" y="4967477"/>
              <a:ext cx="794003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81480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8111490" y="4967477"/>
              <a:ext cx="794003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38808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3844290" y="5577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44904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4453890" y="5577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4267200" y="54101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51000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5063490" y="5577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57096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5673090" y="5577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63192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6282690" y="5577077"/>
              <a:ext cx="794004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69288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6892290" y="5577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75384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7501890" y="5577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7315200" y="54101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81480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8111490" y="5577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5" name="object 125"/>
          <p:cNvSpPr/>
          <p:nvPr/>
        </p:nvSpPr>
        <p:spPr>
          <a:xfrm>
            <a:off x="7924800" y="23622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304800" y="3048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7924800" y="48006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304800" y="3048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27" name="object 1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5472406"/>
              </p:ext>
            </p:extLst>
          </p:nvPr>
        </p:nvGraphicFramePr>
        <p:xfrm>
          <a:off x="3336110" y="1448019"/>
          <a:ext cx="5350509" cy="47241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37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5698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255" algn="ct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9070" algn="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860" algn="ct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 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3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3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3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3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30" name="object 130"/>
          <p:cNvSpPr txBox="1"/>
          <p:nvPr/>
        </p:nvSpPr>
        <p:spPr>
          <a:xfrm>
            <a:off x="764540" y="6523256"/>
            <a:ext cx="1354455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spc="-5" dirty="0">
                <a:latin typeface="Times New Roman"/>
                <a:cs typeface="Times New Roman"/>
              </a:rPr>
              <a:t>November 7,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2005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28" name="object 128"/>
          <p:cNvSpPr txBox="1">
            <a:spLocks noGrp="1"/>
          </p:cNvSpPr>
          <p:nvPr>
            <p:ph type="title"/>
          </p:nvPr>
        </p:nvSpPr>
        <p:spPr>
          <a:xfrm>
            <a:off x="1526539" y="21589"/>
            <a:ext cx="5676900" cy="1231900"/>
          </a:xfrm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lstStyle/>
          <a:p>
            <a:pPr marL="12700" marR="5080">
              <a:lnSpc>
                <a:spcPct val="80000"/>
              </a:lnSpc>
              <a:spcBef>
                <a:spcPts val="1150"/>
              </a:spcBef>
            </a:pPr>
            <a:r>
              <a:rPr spc="-10" dirty="0"/>
              <a:t>D</a:t>
            </a:r>
            <a:r>
              <a:rPr spc="-5" dirty="0"/>
              <a:t>ynami</a:t>
            </a:r>
            <a:r>
              <a:rPr spc="-15" dirty="0"/>
              <a:t>c</a:t>
            </a:r>
            <a:r>
              <a:rPr spc="-5" dirty="0"/>
              <a:t>-p</a:t>
            </a:r>
            <a:r>
              <a:rPr spc="-10" dirty="0"/>
              <a:t>r</a:t>
            </a:r>
            <a:r>
              <a:rPr spc="-5" dirty="0"/>
              <a:t>og</a:t>
            </a:r>
            <a:r>
              <a:rPr spc="-10" dirty="0"/>
              <a:t>r</a:t>
            </a:r>
            <a:r>
              <a:rPr spc="-5" dirty="0"/>
              <a:t>amming  algorithm</a:t>
            </a:r>
          </a:p>
        </p:txBody>
      </p:sp>
      <p:sp>
        <p:nvSpPr>
          <p:cNvPr id="132" name="object 132"/>
          <p:cNvSpPr txBox="1"/>
          <p:nvPr/>
        </p:nvSpPr>
        <p:spPr>
          <a:xfrm>
            <a:off x="7843653" y="6523256"/>
            <a:ext cx="560070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spc="-5" dirty="0">
                <a:latin typeface="Times New Roman"/>
                <a:cs typeface="Times New Roman"/>
              </a:rPr>
              <a:t>L15.28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29" name="object 129"/>
          <p:cNvSpPr txBox="1"/>
          <p:nvPr/>
        </p:nvSpPr>
        <p:spPr>
          <a:xfrm>
            <a:off x="307231" y="1410398"/>
            <a:ext cx="2713355" cy="1440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I</a:t>
            </a:r>
            <a:r>
              <a:rPr sz="24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DEA</a:t>
            </a: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:</a:t>
            </a:r>
            <a:endParaRPr sz="3200">
              <a:latin typeface="Times New Roman"/>
              <a:cs typeface="Times New Roman"/>
            </a:endParaRPr>
          </a:p>
          <a:p>
            <a:pPr marL="12700" marR="5080">
              <a:lnSpc>
                <a:spcPts val="3460"/>
              </a:lnSpc>
              <a:spcBef>
                <a:spcPts val="434"/>
              </a:spcBef>
            </a:pPr>
            <a:r>
              <a:rPr sz="3200" spc="-5" dirty="0">
                <a:latin typeface="Times New Roman"/>
                <a:cs typeface="Times New Roman"/>
              </a:rPr>
              <a:t>Compute the  table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bottom-up.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33" name="Slide Number Placeholder 13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46B8EC2-79DC-4D91-A125-9987AE897EFA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158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844290" y="1919477"/>
            <a:ext cx="5061585" cy="4334510"/>
            <a:chOff x="3844290" y="1919477"/>
            <a:chExt cx="5061585" cy="4334510"/>
          </a:xfrm>
        </p:grpSpPr>
        <p:sp>
          <p:nvSpPr>
            <p:cNvPr id="3" name="object 3"/>
            <p:cNvSpPr/>
            <p:nvPr/>
          </p:nvSpPr>
          <p:spPr>
            <a:xfrm>
              <a:off x="38808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844290" y="19194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904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53890" y="19194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1000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063490" y="19194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7096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673090" y="19194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3192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282690" y="1919477"/>
              <a:ext cx="794004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808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44290" y="2529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4904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453890" y="2529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1000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063490" y="2529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876800" y="23622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7096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673090" y="2529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3192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282690" y="2529077"/>
              <a:ext cx="794004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096000" y="23622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9288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892290" y="19194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5384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501890" y="19194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1480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111490" y="19194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9288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892290" y="2529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5384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501890" y="2529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1480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111490" y="2529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8808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844290" y="31386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4904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453890" y="31386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1000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063490" y="31386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7096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673090" y="31386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3192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282690" y="3138677"/>
              <a:ext cx="794004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9288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892290" y="31386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705600" y="29718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75384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7501890" y="31386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1480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8111490" y="31386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8808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844290" y="37482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44904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4453890" y="37482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51000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5063490" y="37482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57096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5673090" y="37482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5486400" y="35814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63192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6282690" y="3748277"/>
              <a:ext cx="794004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69288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6892290" y="37482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75384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7501890" y="37482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81480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8111490" y="37482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38808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3844290" y="43578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44904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4453890" y="43578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4267200" y="41910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51000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5063490" y="43578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57096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5673090" y="43578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63192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6282690" y="4357877"/>
              <a:ext cx="794004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69288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6892290" y="43578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75384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7501890" y="43578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7315200" y="41910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81480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8111490" y="43578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38808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3844290" y="4967477"/>
              <a:ext cx="794003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44904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4453890" y="4967477"/>
              <a:ext cx="794003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51000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5063490" y="4967477"/>
              <a:ext cx="794003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4876800" y="48006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57096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5673090" y="4967477"/>
              <a:ext cx="794003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63192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6282690" y="4967477"/>
              <a:ext cx="794004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6096000" y="48006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69288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6892290" y="4967477"/>
              <a:ext cx="794003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75384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7501890" y="4967477"/>
              <a:ext cx="794003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81480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8111490" y="4967477"/>
              <a:ext cx="794003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38808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3844290" y="5577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44904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4453890" y="5577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4267200" y="54101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51000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5063490" y="5577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57096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5673090" y="5577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63192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6282690" y="5577077"/>
              <a:ext cx="794004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69288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6892290" y="5577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75384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7501890" y="5577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7315200" y="54101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81480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8111490" y="5577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5" name="object 125"/>
          <p:cNvSpPr/>
          <p:nvPr/>
        </p:nvSpPr>
        <p:spPr>
          <a:xfrm>
            <a:off x="7924800" y="23622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304800" y="3048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7924800" y="48006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304800" y="3048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27" name="object 1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4294841"/>
              </p:ext>
            </p:extLst>
          </p:nvPr>
        </p:nvGraphicFramePr>
        <p:xfrm>
          <a:off x="3336110" y="1448019"/>
          <a:ext cx="5350509" cy="47241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37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5698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255" algn="ct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9070" algn="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860" algn="ct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 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3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3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3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3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3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30" name="object 130"/>
          <p:cNvSpPr txBox="1"/>
          <p:nvPr/>
        </p:nvSpPr>
        <p:spPr>
          <a:xfrm>
            <a:off x="764540" y="6523256"/>
            <a:ext cx="1354455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spc="-5" dirty="0">
                <a:latin typeface="Times New Roman"/>
                <a:cs typeface="Times New Roman"/>
              </a:rPr>
              <a:t>November 7,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2005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28" name="object 128"/>
          <p:cNvSpPr txBox="1">
            <a:spLocks noGrp="1"/>
          </p:cNvSpPr>
          <p:nvPr>
            <p:ph type="title"/>
          </p:nvPr>
        </p:nvSpPr>
        <p:spPr>
          <a:xfrm>
            <a:off x="1526539" y="21589"/>
            <a:ext cx="5676900" cy="1231900"/>
          </a:xfrm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lstStyle/>
          <a:p>
            <a:pPr marL="12700" marR="5080">
              <a:lnSpc>
                <a:spcPct val="80000"/>
              </a:lnSpc>
              <a:spcBef>
                <a:spcPts val="1150"/>
              </a:spcBef>
            </a:pPr>
            <a:r>
              <a:rPr spc="-10" dirty="0"/>
              <a:t>D</a:t>
            </a:r>
            <a:r>
              <a:rPr spc="-5" dirty="0"/>
              <a:t>ynami</a:t>
            </a:r>
            <a:r>
              <a:rPr spc="-15" dirty="0"/>
              <a:t>c</a:t>
            </a:r>
            <a:r>
              <a:rPr spc="-5" dirty="0"/>
              <a:t>-p</a:t>
            </a:r>
            <a:r>
              <a:rPr spc="-10" dirty="0"/>
              <a:t>r</a:t>
            </a:r>
            <a:r>
              <a:rPr spc="-5" dirty="0"/>
              <a:t>og</a:t>
            </a:r>
            <a:r>
              <a:rPr spc="-10" dirty="0"/>
              <a:t>r</a:t>
            </a:r>
            <a:r>
              <a:rPr spc="-5" dirty="0"/>
              <a:t>amming  algorithm</a:t>
            </a:r>
          </a:p>
        </p:txBody>
      </p:sp>
      <p:sp>
        <p:nvSpPr>
          <p:cNvPr id="132" name="object 132"/>
          <p:cNvSpPr txBox="1"/>
          <p:nvPr/>
        </p:nvSpPr>
        <p:spPr>
          <a:xfrm>
            <a:off x="7843653" y="6523256"/>
            <a:ext cx="560070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spc="-5" dirty="0">
                <a:latin typeface="Times New Roman"/>
                <a:cs typeface="Times New Roman"/>
              </a:rPr>
              <a:t>L15.28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29" name="object 129"/>
          <p:cNvSpPr txBox="1"/>
          <p:nvPr/>
        </p:nvSpPr>
        <p:spPr>
          <a:xfrm>
            <a:off x="307231" y="1410398"/>
            <a:ext cx="2713355" cy="1440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I</a:t>
            </a:r>
            <a:r>
              <a:rPr sz="24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DEA</a:t>
            </a: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:</a:t>
            </a:r>
            <a:endParaRPr sz="3200">
              <a:latin typeface="Times New Roman"/>
              <a:cs typeface="Times New Roman"/>
            </a:endParaRPr>
          </a:p>
          <a:p>
            <a:pPr marL="12700" marR="5080">
              <a:lnSpc>
                <a:spcPts val="3460"/>
              </a:lnSpc>
              <a:spcBef>
                <a:spcPts val="434"/>
              </a:spcBef>
            </a:pPr>
            <a:r>
              <a:rPr sz="3200" spc="-5" dirty="0">
                <a:latin typeface="Times New Roman"/>
                <a:cs typeface="Times New Roman"/>
              </a:rPr>
              <a:t>Compute the  table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bottom-up.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33" name="Slide Number Placeholder 13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46B8EC2-79DC-4D91-A125-9987AE897EFA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34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844290" y="1919477"/>
            <a:ext cx="5061585" cy="4334510"/>
            <a:chOff x="3844290" y="1919477"/>
            <a:chExt cx="5061585" cy="4334510"/>
          </a:xfrm>
        </p:grpSpPr>
        <p:sp>
          <p:nvSpPr>
            <p:cNvPr id="3" name="object 3"/>
            <p:cNvSpPr/>
            <p:nvPr/>
          </p:nvSpPr>
          <p:spPr>
            <a:xfrm>
              <a:off x="38808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844290" y="19194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904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53890" y="19194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1000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063490" y="19194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7096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673090" y="19194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3192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282690" y="1919477"/>
              <a:ext cx="794004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808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44290" y="2529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4904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453890" y="2529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1000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063490" y="2529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876800" y="23622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7096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673090" y="2529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3192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282690" y="2529077"/>
              <a:ext cx="794004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096000" y="23622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9288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892290" y="19194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5384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501890" y="19194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1480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111490" y="19194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9288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892290" y="2529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5384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501890" y="2529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1480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111490" y="2529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8808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844290" y="31386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4904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453890" y="31386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1000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063490" y="31386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7096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673090" y="31386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3192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282690" y="3138677"/>
              <a:ext cx="794004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9288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892290" y="31386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705600" y="29718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75384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7501890" y="31386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1480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8111490" y="31386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8808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844290" y="37482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44904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4453890" y="37482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51000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5063490" y="37482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57096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5673090" y="37482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5486400" y="35814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63192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6282690" y="3748277"/>
              <a:ext cx="794004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69288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6892290" y="37482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75384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7501890" y="37482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81480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8111490" y="37482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38808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3844290" y="43578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44904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4453890" y="43578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4267200" y="41910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51000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5063490" y="43578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57096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5673090" y="43578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63192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6282690" y="4357877"/>
              <a:ext cx="794004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69288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6892290" y="43578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75384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7501890" y="43578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7315200" y="41910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81480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8111490" y="43578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38808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3844290" y="4967477"/>
              <a:ext cx="794003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44904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4453890" y="4967477"/>
              <a:ext cx="794003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51000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5063490" y="4967477"/>
              <a:ext cx="794003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4876800" y="48006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57096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5673090" y="4967477"/>
              <a:ext cx="794003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63192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6282690" y="4967477"/>
              <a:ext cx="794004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6096000" y="48006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69288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6892290" y="4967477"/>
              <a:ext cx="794003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75384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7501890" y="4967477"/>
              <a:ext cx="794003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81480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8111490" y="4967477"/>
              <a:ext cx="794003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38808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3844290" y="5577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44904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4453890" y="5577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4267200" y="54101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51000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5063490" y="5577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57096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5673090" y="5577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63192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6282690" y="5577077"/>
              <a:ext cx="794004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69288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6892290" y="5577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75384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7501890" y="5577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7315200" y="54101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81480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8111490" y="5577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5" name="object 125"/>
          <p:cNvSpPr/>
          <p:nvPr/>
        </p:nvSpPr>
        <p:spPr>
          <a:xfrm>
            <a:off x="7924800" y="23622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304800" y="3048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7924800" y="48006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304800" y="3048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27" name="object 1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4860247"/>
              </p:ext>
            </p:extLst>
          </p:nvPr>
        </p:nvGraphicFramePr>
        <p:xfrm>
          <a:off x="3336110" y="1448019"/>
          <a:ext cx="5350509" cy="47241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37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5698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255" algn="ct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9070" algn="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860" algn="ct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 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3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3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3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3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3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4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30" name="object 130"/>
          <p:cNvSpPr txBox="1"/>
          <p:nvPr/>
        </p:nvSpPr>
        <p:spPr>
          <a:xfrm>
            <a:off x="764540" y="6523256"/>
            <a:ext cx="1354455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spc="-5" dirty="0">
                <a:latin typeface="Times New Roman"/>
                <a:cs typeface="Times New Roman"/>
              </a:rPr>
              <a:t>November 7,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2005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28" name="object 128"/>
          <p:cNvSpPr txBox="1">
            <a:spLocks noGrp="1"/>
          </p:cNvSpPr>
          <p:nvPr>
            <p:ph type="title"/>
          </p:nvPr>
        </p:nvSpPr>
        <p:spPr>
          <a:xfrm>
            <a:off x="1526539" y="21589"/>
            <a:ext cx="5676900" cy="1231900"/>
          </a:xfrm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lstStyle/>
          <a:p>
            <a:pPr marL="12700" marR="5080">
              <a:lnSpc>
                <a:spcPct val="80000"/>
              </a:lnSpc>
              <a:spcBef>
                <a:spcPts val="1150"/>
              </a:spcBef>
            </a:pPr>
            <a:r>
              <a:rPr spc="-10" dirty="0"/>
              <a:t>D</a:t>
            </a:r>
            <a:r>
              <a:rPr spc="-5" dirty="0"/>
              <a:t>ynami</a:t>
            </a:r>
            <a:r>
              <a:rPr spc="-15" dirty="0"/>
              <a:t>c</a:t>
            </a:r>
            <a:r>
              <a:rPr spc="-5" dirty="0"/>
              <a:t>-p</a:t>
            </a:r>
            <a:r>
              <a:rPr spc="-10" dirty="0"/>
              <a:t>r</a:t>
            </a:r>
            <a:r>
              <a:rPr spc="-5" dirty="0"/>
              <a:t>og</a:t>
            </a:r>
            <a:r>
              <a:rPr spc="-10" dirty="0"/>
              <a:t>r</a:t>
            </a:r>
            <a:r>
              <a:rPr spc="-5" dirty="0"/>
              <a:t>amming  algorithm</a:t>
            </a:r>
          </a:p>
        </p:txBody>
      </p:sp>
      <p:sp>
        <p:nvSpPr>
          <p:cNvPr id="132" name="object 132"/>
          <p:cNvSpPr txBox="1"/>
          <p:nvPr/>
        </p:nvSpPr>
        <p:spPr>
          <a:xfrm>
            <a:off x="7843653" y="6523256"/>
            <a:ext cx="560070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spc="-5" dirty="0">
                <a:latin typeface="Times New Roman"/>
                <a:cs typeface="Times New Roman"/>
              </a:rPr>
              <a:t>L15.28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29" name="object 129"/>
          <p:cNvSpPr txBox="1"/>
          <p:nvPr/>
        </p:nvSpPr>
        <p:spPr>
          <a:xfrm>
            <a:off x="307231" y="1410398"/>
            <a:ext cx="2713355" cy="1440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I</a:t>
            </a:r>
            <a:r>
              <a:rPr sz="24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DEA</a:t>
            </a: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:</a:t>
            </a:r>
            <a:endParaRPr sz="3200">
              <a:latin typeface="Times New Roman"/>
              <a:cs typeface="Times New Roman"/>
            </a:endParaRPr>
          </a:p>
          <a:p>
            <a:pPr marL="12700" marR="5080">
              <a:lnSpc>
                <a:spcPts val="3460"/>
              </a:lnSpc>
              <a:spcBef>
                <a:spcPts val="434"/>
              </a:spcBef>
            </a:pPr>
            <a:r>
              <a:rPr sz="3200" spc="-5" dirty="0">
                <a:latin typeface="Times New Roman"/>
                <a:cs typeface="Times New Roman"/>
              </a:rPr>
              <a:t>Compute the  table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bottom-up.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33" name="Slide Number Placeholder 13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46B8EC2-79DC-4D91-A125-9987AE897EFA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705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844290" y="1919477"/>
            <a:ext cx="5061585" cy="4334510"/>
            <a:chOff x="3844290" y="1919477"/>
            <a:chExt cx="5061585" cy="4334510"/>
          </a:xfrm>
        </p:grpSpPr>
        <p:sp>
          <p:nvSpPr>
            <p:cNvPr id="3" name="object 3"/>
            <p:cNvSpPr/>
            <p:nvPr/>
          </p:nvSpPr>
          <p:spPr>
            <a:xfrm>
              <a:off x="38808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844290" y="19194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904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53890" y="19194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1000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063490" y="19194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7096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673090" y="19194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3192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282690" y="1919477"/>
              <a:ext cx="794004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808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44290" y="2529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4904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453890" y="2529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1000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063490" y="2529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876800" y="23622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7096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673090" y="2529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3192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282690" y="2529077"/>
              <a:ext cx="794004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096000" y="23622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9288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892290" y="19194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5384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501890" y="19194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1480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111490" y="19194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9288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892290" y="2529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5384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501890" y="2529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1480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111490" y="2529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8808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844290" y="31386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4904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453890" y="31386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1000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063490" y="31386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7096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673090" y="31386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3192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282690" y="3138677"/>
              <a:ext cx="794004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9288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892290" y="31386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705600" y="29718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75384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7501890" y="31386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1480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8111490" y="31386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8808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844290" y="37482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44904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4453890" y="37482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51000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5063490" y="37482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57096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5673090" y="37482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5486400" y="35814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63192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6282690" y="3748277"/>
              <a:ext cx="794004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69288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6892290" y="37482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75384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7501890" y="37482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81480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8111490" y="37482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38808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3844290" y="43578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44904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4453890" y="43578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4267200" y="41910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51000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5063490" y="43578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57096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5673090" y="43578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63192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6282690" y="4357877"/>
              <a:ext cx="794004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69288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6892290" y="43578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75384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7501890" y="43578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7315200" y="41910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81480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8111490" y="43578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38808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3844290" y="4967477"/>
              <a:ext cx="794003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44904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4453890" y="4967477"/>
              <a:ext cx="794003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51000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5063490" y="4967477"/>
              <a:ext cx="794003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4876800" y="48006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57096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5673090" y="4967477"/>
              <a:ext cx="794003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63192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6282690" y="4967477"/>
              <a:ext cx="794004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6096000" y="48006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69288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6892290" y="4967477"/>
              <a:ext cx="794003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75384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7501890" y="4967477"/>
              <a:ext cx="794003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81480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8111490" y="4967477"/>
              <a:ext cx="794003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38808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3844290" y="5577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44904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4453890" y="5577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4267200" y="54101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51000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5063490" y="5577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57096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5673090" y="5577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63192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6282690" y="5577077"/>
              <a:ext cx="794004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69288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6892290" y="5577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75384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7501890" y="5577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7315200" y="54101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81480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8111490" y="5577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5" name="object 125"/>
          <p:cNvSpPr/>
          <p:nvPr/>
        </p:nvSpPr>
        <p:spPr>
          <a:xfrm>
            <a:off x="7924800" y="23622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304800" y="3048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7924800" y="48006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304800" y="3048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27" name="object 1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9062603"/>
              </p:ext>
            </p:extLst>
          </p:nvPr>
        </p:nvGraphicFramePr>
        <p:xfrm>
          <a:off x="3336110" y="1448019"/>
          <a:ext cx="5350509" cy="47241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37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5698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255" algn="ct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9070" algn="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860" algn="ct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 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3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3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3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3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3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4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30" name="object 130"/>
          <p:cNvSpPr txBox="1"/>
          <p:nvPr/>
        </p:nvSpPr>
        <p:spPr>
          <a:xfrm>
            <a:off x="764540" y="6523256"/>
            <a:ext cx="1354455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spc="-5" dirty="0">
                <a:latin typeface="Times New Roman"/>
                <a:cs typeface="Times New Roman"/>
              </a:rPr>
              <a:t>November 7,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2005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28" name="object 128"/>
          <p:cNvSpPr txBox="1">
            <a:spLocks noGrp="1"/>
          </p:cNvSpPr>
          <p:nvPr>
            <p:ph type="title"/>
          </p:nvPr>
        </p:nvSpPr>
        <p:spPr>
          <a:xfrm>
            <a:off x="1526539" y="21589"/>
            <a:ext cx="5676900" cy="1231900"/>
          </a:xfrm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lstStyle/>
          <a:p>
            <a:pPr marL="12700" marR="5080">
              <a:lnSpc>
                <a:spcPct val="80000"/>
              </a:lnSpc>
              <a:spcBef>
                <a:spcPts val="1150"/>
              </a:spcBef>
            </a:pPr>
            <a:r>
              <a:rPr spc="-10" dirty="0"/>
              <a:t>D</a:t>
            </a:r>
            <a:r>
              <a:rPr spc="-5" dirty="0"/>
              <a:t>ynami</a:t>
            </a:r>
            <a:r>
              <a:rPr spc="-15" dirty="0"/>
              <a:t>c</a:t>
            </a:r>
            <a:r>
              <a:rPr spc="-5" dirty="0"/>
              <a:t>-p</a:t>
            </a:r>
            <a:r>
              <a:rPr spc="-10" dirty="0"/>
              <a:t>r</a:t>
            </a:r>
            <a:r>
              <a:rPr spc="-5" dirty="0"/>
              <a:t>og</a:t>
            </a:r>
            <a:r>
              <a:rPr spc="-10" dirty="0"/>
              <a:t>r</a:t>
            </a:r>
            <a:r>
              <a:rPr spc="-5" dirty="0"/>
              <a:t>amming  algorithm</a:t>
            </a:r>
          </a:p>
        </p:txBody>
      </p:sp>
      <p:sp>
        <p:nvSpPr>
          <p:cNvPr id="132" name="object 132"/>
          <p:cNvSpPr txBox="1"/>
          <p:nvPr/>
        </p:nvSpPr>
        <p:spPr>
          <a:xfrm>
            <a:off x="7843653" y="6523256"/>
            <a:ext cx="560070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spc="-5" dirty="0">
                <a:latin typeface="Times New Roman"/>
                <a:cs typeface="Times New Roman"/>
              </a:rPr>
              <a:t>L15.28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29" name="object 129"/>
          <p:cNvSpPr txBox="1"/>
          <p:nvPr/>
        </p:nvSpPr>
        <p:spPr>
          <a:xfrm>
            <a:off x="307231" y="1410398"/>
            <a:ext cx="2713355" cy="1440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I</a:t>
            </a:r>
            <a:r>
              <a:rPr sz="24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DEA</a:t>
            </a: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:</a:t>
            </a:r>
            <a:endParaRPr sz="3200">
              <a:latin typeface="Times New Roman"/>
              <a:cs typeface="Times New Roman"/>
            </a:endParaRPr>
          </a:p>
          <a:p>
            <a:pPr marL="12700" marR="5080">
              <a:lnSpc>
                <a:spcPts val="3460"/>
              </a:lnSpc>
              <a:spcBef>
                <a:spcPts val="434"/>
              </a:spcBef>
            </a:pPr>
            <a:r>
              <a:rPr sz="3200" spc="-5" dirty="0">
                <a:latin typeface="Times New Roman"/>
                <a:cs typeface="Times New Roman"/>
              </a:rPr>
              <a:t>Compute the  table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bottom-up.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33" name="Slide Number Placeholder 13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46B8EC2-79DC-4D91-A125-9987AE897EFA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363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844290" y="1919477"/>
            <a:ext cx="5061585" cy="4334510"/>
            <a:chOff x="3844290" y="1919477"/>
            <a:chExt cx="5061585" cy="4334510"/>
          </a:xfrm>
        </p:grpSpPr>
        <p:sp>
          <p:nvSpPr>
            <p:cNvPr id="3" name="object 3"/>
            <p:cNvSpPr/>
            <p:nvPr/>
          </p:nvSpPr>
          <p:spPr>
            <a:xfrm>
              <a:off x="38808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844290" y="19194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904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53890" y="19194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1000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063490" y="19194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7096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673090" y="19194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3192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282690" y="1919477"/>
              <a:ext cx="794004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808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44290" y="2529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4904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453890" y="2529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1000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063490" y="2529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876800" y="23622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7096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673090" y="2529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3192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282690" y="2529077"/>
              <a:ext cx="794004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096000" y="23622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9288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892290" y="19194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5384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501890" y="19194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1480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111490" y="19194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9288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892290" y="2529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5384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501890" y="2529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1480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111490" y="2529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8808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844290" y="31386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4904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453890" y="31386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1000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063490" y="31386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7096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673090" y="31386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3192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282690" y="3138677"/>
              <a:ext cx="794004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9288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892290" y="31386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705600" y="29718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75384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7501890" y="31386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1480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8111490" y="31386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8808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844290" y="37482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44904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4453890" y="37482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51000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5063490" y="37482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57096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5673090" y="37482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5486400" y="35814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63192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6282690" y="3748277"/>
              <a:ext cx="794004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69288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6892290" y="37482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75384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7501890" y="37482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81480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8111490" y="37482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38808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3844290" y="43578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44904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4453890" y="43578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4267200" y="41910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51000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5063490" y="43578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57096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5673090" y="43578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63192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6282690" y="4357877"/>
              <a:ext cx="794004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69288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6892290" y="43578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75384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7501890" y="43578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7315200" y="41910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81480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8111490" y="43578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38808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3844290" y="4967477"/>
              <a:ext cx="794003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44904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4453890" y="4967477"/>
              <a:ext cx="794003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51000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5063490" y="4967477"/>
              <a:ext cx="794003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4876800" y="48006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57096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5673090" y="4967477"/>
              <a:ext cx="794003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63192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6282690" y="4967477"/>
              <a:ext cx="794004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6096000" y="48006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69288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6892290" y="4967477"/>
              <a:ext cx="794003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75384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7501890" y="4967477"/>
              <a:ext cx="794003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81480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8111490" y="4967477"/>
              <a:ext cx="794003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38808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3844290" y="5577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44904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4453890" y="5577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4267200" y="54101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51000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5063490" y="5577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57096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5673090" y="5577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63192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6282690" y="5577077"/>
              <a:ext cx="794004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69288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6892290" y="5577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75384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7501890" y="5577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7315200" y="54101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81480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8111490" y="5577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5" name="object 125"/>
          <p:cNvSpPr/>
          <p:nvPr/>
        </p:nvSpPr>
        <p:spPr>
          <a:xfrm>
            <a:off x="7924800" y="23622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304800" y="3048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7924800" y="48006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304800" y="3048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27" name="object 1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7398235"/>
              </p:ext>
            </p:extLst>
          </p:nvPr>
        </p:nvGraphicFramePr>
        <p:xfrm>
          <a:off x="3336110" y="1448019"/>
          <a:ext cx="5350509" cy="47241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37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5698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255" algn="ct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9070" algn="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860" algn="ct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 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3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3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3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3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3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4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30" name="object 130"/>
          <p:cNvSpPr txBox="1"/>
          <p:nvPr/>
        </p:nvSpPr>
        <p:spPr>
          <a:xfrm>
            <a:off x="764540" y="6523256"/>
            <a:ext cx="1354455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spc="-5" dirty="0">
                <a:latin typeface="Times New Roman"/>
                <a:cs typeface="Times New Roman"/>
              </a:rPr>
              <a:t>November 7,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2005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28" name="object 128"/>
          <p:cNvSpPr txBox="1">
            <a:spLocks noGrp="1"/>
          </p:cNvSpPr>
          <p:nvPr>
            <p:ph type="title"/>
          </p:nvPr>
        </p:nvSpPr>
        <p:spPr>
          <a:xfrm>
            <a:off x="1526539" y="21589"/>
            <a:ext cx="5676900" cy="1231900"/>
          </a:xfrm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lstStyle/>
          <a:p>
            <a:pPr marL="12700" marR="5080">
              <a:lnSpc>
                <a:spcPct val="80000"/>
              </a:lnSpc>
              <a:spcBef>
                <a:spcPts val="1150"/>
              </a:spcBef>
            </a:pPr>
            <a:r>
              <a:rPr spc="-10" dirty="0"/>
              <a:t>D</a:t>
            </a:r>
            <a:r>
              <a:rPr spc="-5" dirty="0"/>
              <a:t>ynami</a:t>
            </a:r>
            <a:r>
              <a:rPr spc="-15" dirty="0"/>
              <a:t>c</a:t>
            </a:r>
            <a:r>
              <a:rPr spc="-5" dirty="0"/>
              <a:t>-p</a:t>
            </a:r>
            <a:r>
              <a:rPr spc="-10" dirty="0"/>
              <a:t>r</a:t>
            </a:r>
            <a:r>
              <a:rPr spc="-5" dirty="0"/>
              <a:t>og</a:t>
            </a:r>
            <a:r>
              <a:rPr spc="-10" dirty="0"/>
              <a:t>r</a:t>
            </a:r>
            <a:r>
              <a:rPr spc="-5" dirty="0"/>
              <a:t>amming  algorithm</a:t>
            </a:r>
          </a:p>
        </p:txBody>
      </p:sp>
      <p:sp>
        <p:nvSpPr>
          <p:cNvPr id="132" name="object 132"/>
          <p:cNvSpPr txBox="1"/>
          <p:nvPr/>
        </p:nvSpPr>
        <p:spPr>
          <a:xfrm>
            <a:off x="7843653" y="6523256"/>
            <a:ext cx="560070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spc="-5" dirty="0">
                <a:latin typeface="Times New Roman"/>
                <a:cs typeface="Times New Roman"/>
              </a:rPr>
              <a:t>L15.28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29" name="object 129"/>
          <p:cNvSpPr txBox="1"/>
          <p:nvPr/>
        </p:nvSpPr>
        <p:spPr>
          <a:xfrm>
            <a:off x="307231" y="1410398"/>
            <a:ext cx="2713355" cy="1440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I</a:t>
            </a:r>
            <a:r>
              <a:rPr sz="24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DEA</a:t>
            </a: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:</a:t>
            </a:r>
            <a:endParaRPr sz="3200">
              <a:latin typeface="Times New Roman"/>
              <a:cs typeface="Times New Roman"/>
            </a:endParaRPr>
          </a:p>
          <a:p>
            <a:pPr marL="12700" marR="5080">
              <a:lnSpc>
                <a:spcPts val="3460"/>
              </a:lnSpc>
              <a:spcBef>
                <a:spcPts val="434"/>
              </a:spcBef>
            </a:pPr>
            <a:r>
              <a:rPr sz="3200" spc="-5" dirty="0">
                <a:latin typeface="Times New Roman"/>
                <a:cs typeface="Times New Roman"/>
              </a:rPr>
              <a:t>Compute the  table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bottom-up.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33" name="Slide Number Placeholder 13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46B8EC2-79DC-4D91-A125-9987AE897EFA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345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844290" y="1919477"/>
            <a:ext cx="5061585" cy="4334510"/>
            <a:chOff x="3844290" y="1919477"/>
            <a:chExt cx="5061585" cy="4334510"/>
          </a:xfrm>
        </p:grpSpPr>
        <p:sp>
          <p:nvSpPr>
            <p:cNvPr id="3" name="object 3"/>
            <p:cNvSpPr/>
            <p:nvPr/>
          </p:nvSpPr>
          <p:spPr>
            <a:xfrm>
              <a:off x="38808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844290" y="19194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904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53890" y="19194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1000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063490" y="19194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7096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673090" y="19194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3192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282690" y="1919477"/>
              <a:ext cx="794004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808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44290" y="2529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4904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453890" y="2529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1000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063490" y="2529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876800" y="23622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7096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673090" y="2529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3192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282690" y="2529077"/>
              <a:ext cx="794004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096000" y="23622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9288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892290" y="19194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5384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501890" y="19194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1480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111490" y="19194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9288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892290" y="2529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5384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501890" y="2529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1480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111490" y="2529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8808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844290" y="31386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4904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453890" y="31386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1000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063490" y="31386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7096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673090" y="31386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3192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282690" y="3138677"/>
              <a:ext cx="794004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9288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892290" y="31386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705600" y="29718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75384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7501890" y="31386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1480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8111490" y="31386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8808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844290" y="37482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44904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4453890" y="37482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51000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5063490" y="37482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57096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5673090" y="37482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5486400" y="35814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63192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6282690" y="3748277"/>
              <a:ext cx="794004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69288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6892290" y="37482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75384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7501890" y="37482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81480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8111490" y="37482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38808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3844290" y="43578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44904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4453890" y="43578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4267200" y="41910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51000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5063490" y="43578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57096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5673090" y="43578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63192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6282690" y="4357877"/>
              <a:ext cx="794004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69288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6892290" y="43578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75384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7501890" y="43578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7315200" y="41910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81480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8111490" y="43578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38808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3844290" y="4967477"/>
              <a:ext cx="794003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44904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4453890" y="4967477"/>
              <a:ext cx="794003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51000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5063490" y="4967477"/>
              <a:ext cx="794003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4876800" y="48006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57096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5673090" y="4967477"/>
              <a:ext cx="794003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63192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6282690" y="4967477"/>
              <a:ext cx="794004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6096000" y="48006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69288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6892290" y="4967477"/>
              <a:ext cx="794003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75384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7501890" y="4967477"/>
              <a:ext cx="794003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81480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8111490" y="4967477"/>
              <a:ext cx="794003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38808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3844290" y="5577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44904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4453890" y="5577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4267200" y="54101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51000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5063490" y="5577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57096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5673090" y="5577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63192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6282690" y="5577077"/>
              <a:ext cx="794004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69288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6892290" y="5577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75384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7501890" y="5577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7315200" y="54101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81480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8111490" y="5577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5" name="object 125"/>
          <p:cNvSpPr/>
          <p:nvPr/>
        </p:nvSpPr>
        <p:spPr>
          <a:xfrm>
            <a:off x="7924800" y="23622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304800" y="3048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7924800" y="48006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304800" y="3048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27" name="object 1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4653534"/>
              </p:ext>
            </p:extLst>
          </p:nvPr>
        </p:nvGraphicFramePr>
        <p:xfrm>
          <a:off x="3336110" y="1448019"/>
          <a:ext cx="5350509" cy="47241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37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5698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255" algn="ct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9070" algn="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860" algn="ct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 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3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3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3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3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3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4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30" name="object 130"/>
          <p:cNvSpPr txBox="1"/>
          <p:nvPr/>
        </p:nvSpPr>
        <p:spPr>
          <a:xfrm>
            <a:off x="764540" y="6523256"/>
            <a:ext cx="1354455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spc="-5" dirty="0">
                <a:latin typeface="Times New Roman"/>
                <a:cs typeface="Times New Roman"/>
              </a:rPr>
              <a:t>November 7,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2005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28" name="object 128"/>
          <p:cNvSpPr txBox="1">
            <a:spLocks noGrp="1"/>
          </p:cNvSpPr>
          <p:nvPr>
            <p:ph type="title"/>
          </p:nvPr>
        </p:nvSpPr>
        <p:spPr>
          <a:xfrm>
            <a:off x="1526539" y="21589"/>
            <a:ext cx="5676900" cy="1231900"/>
          </a:xfrm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lstStyle/>
          <a:p>
            <a:pPr marL="12700" marR="5080">
              <a:lnSpc>
                <a:spcPct val="80000"/>
              </a:lnSpc>
              <a:spcBef>
                <a:spcPts val="1150"/>
              </a:spcBef>
            </a:pPr>
            <a:r>
              <a:rPr spc="-10" dirty="0"/>
              <a:t>D</a:t>
            </a:r>
            <a:r>
              <a:rPr spc="-5" dirty="0"/>
              <a:t>ynami</a:t>
            </a:r>
            <a:r>
              <a:rPr spc="-15" dirty="0"/>
              <a:t>c</a:t>
            </a:r>
            <a:r>
              <a:rPr spc="-5" dirty="0"/>
              <a:t>-p</a:t>
            </a:r>
            <a:r>
              <a:rPr spc="-10" dirty="0"/>
              <a:t>r</a:t>
            </a:r>
            <a:r>
              <a:rPr spc="-5" dirty="0"/>
              <a:t>og</a:t>
            </a:r>
            <a:r>
              <a:rPr spc="-10" dirty="0"/>
              <a:t>r</a:t>
            </a:r>
            <a:r>
              <a:rPr spc="-5" dirty="0"/>
              <a:t>amming  algorithm</a:t>
            </a:r>
          </a:p>
        </p:txBody>
      </p:sp>
      <p:sp>
        <p:nvSpPr>
          <p:cNvPr id="132" name="object 132"/>
          <p:cNvSpPr txBox="1"/>
          <p:nvPr/>
        </p:nvSpPr>
        <p:spPr>
          <a:xfrm>
            <a:off x="7843653" y="6523256"/>
            <a:ext cx="560070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spc="-5" dirty="0">
                <a:latin typeface="Times New Roman"/>
                <a:cs typeface="Times New Roman"/>
              </a:rPr>
              <a:t>L15.28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29" name="object 129"/>
          <p:cNvSpPr txBox="1"/>
          <p:nvPr/>
        </p:nvSpPr>
        <p:spPr>
          <a:xfrm>
            <a:off x="307231" y="1410398"/>
            <a:ext cx="2713355" cy="1440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I</a:t>
            </a:r>
            <a:r>
              <a:rPr sz="24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DEA</a:t>
            </a: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:</a:t>
            </a:r>
            <a:endParaRPr sz="3200">
              <a:latin typeface="Times New Roman"/>
              <a:cs typeface="Times New Roman"/>
            </a:endParaRPr>
          </a:p>
          <a:p>
            <a:pPr marL="12700" marR="5080">
              <a:lnSpc>
                <a:spcPts val="3460"/>
              </a:lnSpc>
              <a:spcBef>
                <a:spcPts val="434"/>
              </a:spcBef>
            </a:pPr>
            <a:r>
              <a:rPr sz="3200" spc="-5" dirty="0">
                <a:latin typeface="Times New Roman"/>
                <a:cs typeface="Times New Roman"/>
              </a:rPr>
              <a:t>Compute the  table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bottom-up.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33" name="Slide Number Placeholder 13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46B8EC2-79DC-4D91-A125-9987AE897EFA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690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844290" y="1919477"/>
            <a:ext cx="5061585" cy="4334510"/>
            <a:chOff x="3844290" y="1919477"/>
            <a:chExt cx="5061585" cy="4334510"/>
          </a:xfrm>
        </p:grpSpPr>
        <p:sp>
          <p:nvSpPr>
            <p:cNvPr id="3" name="object 3"/>
            <p:cNvSpPr/>
            <p:nvPr/>
          </p:nvSpPr>
          <p:spPr>
            <a:xfrm>
              <a:off x="38808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844290" y="19194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904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53890" y="19194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1000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063490" y="19194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7096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673090" y="19194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3192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282690" y="1919477"/>
              <a:ext cx="794004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808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44290" y="2529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4904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453890" y="2529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1000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063490" y="2529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876800" y="23622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7096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673090" y="2529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3192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282690" y="2529077"/>
              <a:ext cx="794004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096000" y="23622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9288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892290" y="19194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5384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501890" y="19194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1480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111490" y="19194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9288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892290" y="2529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5384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501890" y="2529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1480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111490" y="2529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8808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844290" y="31386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4904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453890" y="31386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1000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063490" y="31386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7096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673090" y="31386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3192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282690" y="3138677"/>
              <a:ext cx="794004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9288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892290" y="31386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705600" y="29718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75384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7501890" y="31386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1480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8111490" y="31386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8808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844290" y="37482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44904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4453890" y="37482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51000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5063490" y="37482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57096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5673090" y="37482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5486400" y="35814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63192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6282690" y="3748277"/>
              <a:ext cx="794004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69288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6892290" y="37482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75384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7501890" y="37482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81480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8111490" y="37482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38808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3844290" y="43578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44904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4453890" y="43578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4267200" y="41910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51000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5063490" y="43578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57096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5673090" y="43578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63192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6282690" y="4357877"/>
              <a:ext cx="794004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69288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6892290" y="43578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75384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7501890" y="43578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7315200" y="41910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81480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8111490" y="43578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38808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3844290" y="4967477"/>
              <a:ext cx="794003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44904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4453890" y="4967477"/>
              <a:ext cx="794003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51000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5063490" y="4967477"/>
              <a:ext cx="794003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4876800" y="48006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57096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5673090" y="4967477"/>
              <a:ext cx="794003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63192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6282690" y="4967477"/>
              <a:ext cx="794004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6096000" y="48006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69288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6892290" y="4967477"/>
              <a:ext cx="794003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75384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7501890" y="4967477"/>
              <a:ext cx="794003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81480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8111490" y="4967477"/>
              <a:ext cx="794003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38808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3844290" y="5577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44904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4453890" y="5577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4267200" y="54101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51000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5063490" y="5577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57096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5673090" y="5577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63192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6282690" y="5577077"/>
              <a:ext cx="794004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69288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6892290" y="5577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75384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7501890" y="5577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7315200" y="54101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81480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8111490" y="5577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5" name="object 125"/>
          <p:cNvSpPr/>
          <p:nvPr/>
        </p:nvSpPr>
        <p:spPr>
          <a:xfrm>
            <a:off x="7924800" y="23622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304800" y="3048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7924800" y="48006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304800" y="3048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27" name="object 1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0018541"/>
              </p:ext>
            </p:extLst>
          </p:nvPr>
        </p:nvGraphicFramePr>
        <p:xfrm>
          <a:off x="3336110" y="1448019"/>
          <a:ext cx="5350509" cy="47241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37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5698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255" algn="ct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9070" algn="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860" algn="ct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 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3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3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3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3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3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4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smtClean="0">
                          <a:latin typeface="Times New Roman"/>
                          <a:cs typeface="Times New Roman"/>
                        </a:rPr>
                        <a:t>2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30" name="object 130"/>
          <p:cNvSpPr txBox="1"/>
          <p:nvPr/>
        </p:nvSpPr>
        <p:spPr>
          <a:xfrm>
            <a:off x="764540" y="6523256"/>
            <a:ext cx="1354455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spc="-5" dirty="0">
                <a:latin typeface="Times New Roman"/>
                <a:cs typeface="Times New Roman"/>
              </a:rPr>
              <a:t>November 7,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2005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28" name="object 128"/>
          <p:cNvSpPr txBox="1">
            <a:spLocks noGrp="1"/>
          </p:cNvSpPr>
          <p:nvPr>
            <p:ph type="title"/>
          </p:nvPr>
        </p:nvSpPr>
        <p:spPr>
          <a:xfrm>
            <a:off x="1526539" y="21589"/>
            <a:ext cx="5676900" cy="1231900"/>
          </a:xfrm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lstStyle/>
          <a:p>
            <a:pPr marL="12700" marR="5080">
              <a:lnSpc>
                <a:spcPct val="80000"/>
              </a:lnSpc>
              <a:spcBef>
                <a:spcPts val="1150"/>
              </a:spcBef>
            </a:pPr>
            <a:r>
              <a:rPr spc="-10" dirty="0"/>
              <a:t>D</a:t>
            </a:r>
            <a:r>
              <a:rPr spc="-5" dirty="0"/>
              <a:t>ynami</a:t>
            </a:r>
            <a:r>
              <a:rPr spc="-15" dirty="0"/>
              <a:t>c</a:t>
            </a:r>
            <a:r>
              <a:rPr spc="-5" dirty="0"/>
              <a:t>-p</a:t>
            </a:r>
            <a:r>
              <a:rPr spc="-10" dirty="0"/>
              <a:t>r</a:t>
            </a:r>
            <a:r>
              <a:rPr spc="-5" dirty="0"/>
              <a:t>og</a:t>
            </a:r>
            <a:r>
              <a:rPr spc="-10" dirty="0"/>
              <a:t>r</a:t>
            </a:r>
            <a:r>
              <a:rPr spc="-5" dirty="0"/>
              <a:t>amming  algorithm</a:t>
            </a:r>
          </a:p>
        </p:txBody>
      </p:sp>
      <p:sp>
        <p:nvSpPr>
          <p:cNvPr id="132" name="object 132"/>
          <p:cNvSpPr txBox="1"/>
          <p:nvPr/>
        </p:nvSpPr>
        <p:spPr>
          <a:xfrm>
            <a:off x="7843653" y="6523256"/>
            <a:ext cx="560070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spc="-5" dirty="0">
                <a:latin typeface="Times New Roman"/>
                <a:cs typeface="Times New Roman"/>
              </a:rPr>
              <a:t>L15.28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29" name="object 129"/>
          <p:cNvSpPr txBox="1"/>
          <p:nvPr/>
        </p:nvSpPr>
        <p:spPr>
          <a:xfrm>
            <a:off x="307231" y="1410398"/>
            <a:ext cx="2713355" cy="1440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I</a:t>
            </a:r>
            <a:r>
              <a:rPr sz="24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DEA</a:t>
            </a: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:</a:t>
            </a:r>
            <a:endParaRPr sz="3200">
              <a:latin typeface="Times New Roman"/>
              <a:cs typeface="Times New Roman"/>
            </a:endParaRPr>
          </a:p>
          <a:p>
            <a:pPr marL="12700" marR="5080">
              <a:lnSpc>
                <a:spcPts val="3460"/>
              </a:lnSpc>
              <a:spcBef>
                <a:spcPts val="434"/>
              </a:spcBef>
            </a:pPr>
            <a:r>
              <a:rPr sz="3200" spc="-5" dirty="0">
                <a:latin typeface="Times New Roman"/>
                <a:cs typeface="Times New Roman"/>
              </a:rPr>
              <a:t>Compute the  table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bottom-up.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33" name="Slide Number Placeholder 13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46B8EC2-79DC-4D91-A125-9987AE897EFA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121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844290" y="1919477"/>
            <a:ext cx="5061585" cy="4334510"/>
            <a:chOff x="3844290" y="1919477"/>
            <a:chExt cx="5061585" cy="4334510"/>
          </a:xfrm>
        </p:grpSpPr>
        <p:sp>
          <p:nvSpPr>
            <p:cNvPr id="3" name="object 3"/>
            <p:cNvSpPr/>
            <p:nvPr/>
          </p:nvSpPr>
          <p:spPr>
            <a:xfrm>
              <a:off x="38808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844290" y="19194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904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53890" y="19194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1000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063490" y="19194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7096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673090" y="19194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3192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282690" y="1919477"/>
              <a:ext cx="794004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808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44290" y="2529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4904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453890" y="2529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1000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063490" y="2529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876800" y="23622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7096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673090" y="2529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3192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282690" y="2529077"/>
              <a:ext cx="794004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096000" y="23622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9288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892290" y="19194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5384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501890" y="19194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1480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111490" y="19194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9288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892290" y="2529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5384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501890" y="2529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1480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111490" y="2529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8808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844290" y="31386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4904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453890" y="31386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1000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063490" y="31386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7096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673090" y="31386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3192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282690" y="3138677"/>
              <a:ext cx="794004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9288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892290" y="31386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705600" y="29718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75384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7501890" y="31386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1480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8111490" y="31386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8808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844290" y="37482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44904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4453890" y="37482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51000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5063490" y="37482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57096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5673090" y="37482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5486400" y="35814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63192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6282690" y="3748277"/>
              <a:ext cx="794004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69288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6892290" y="37482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75384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7501890" y="37482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81480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8111490" y="37482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38808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3844290" y="43578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44904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4453890" y="43578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4267200" y="41910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51000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5063490" y="43578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57096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5673090" y="43578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63192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6282690" y="4357877"/>
              <a:ext cx="794004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69288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6892290" y="43578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75384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7501890" y="43578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7315200" y="41910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81480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8111490" y="43578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38808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3844290" y="4967477"/>
              <a:ext cx="794003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44904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4453890" y="4967477"/>
              <a:ext cx="794003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51000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5063490" y="4967477"/>
              <a:ext cx="794003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4876800" y="48006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57096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5673090" y="4967477"/>
              <a:ext cx="794003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63192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6282690" y="4967477"/>
              <a:ext cx="794004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6096000" y="48006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69288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6892290" y="4967477"/>
              <a:ext cx="794003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75384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7501890" y="4967477"/>
              <a:ext cx="794003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81480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8111490" y="4967477"/>
              <a:ext cx="794003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38808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3844290" y="5577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44904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4453890" y="5577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4267200" y="54101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51000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5063490" y="5577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57096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5673090" y="5577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63192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6282690" y="5577077"/>
              <a:ext cx="794004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69288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6892290" y="5577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75384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7501890" y="5577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7315200" y="54101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81480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8111490" y="5577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5" name="object 125"/>
          <p:cNvSpPr/>
          <p:nvPr/>
        </p:nvSpPr>
        <p:spPr>
          <a:xfrm>
            <a:off x="7924800" y="23622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304800" y="3048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7924800" y="48006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304800" y="3048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27" name="object 1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0536805"/>
              </p:ext>
            </p:extLst>
          </p:nvPr>
        </p:nvGraphicFramePr>
        <p:xfrm>
          <a:off x="3336110" y="1448019"/>
          <a:ext cx="5350509" cy="47241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37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5698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255" algn="ct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9070" algn="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860" algn="ct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 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3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3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3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3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3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4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smtClean="0">
                          <a:latin typeface="Times New Roman"/>
                          <a:cs typeface="Times New Roman"/>
                        </a:rPr>
                        <a:t>2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3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30" name="object 130"/>
          <p:cNvSpPr txBox="1"/>
          <p:nvPr/>
        </p:nvSpPr>
        <p:spPr>
          <a:xfrm>
            <a:off x="764540" y="6523256"/>
            <a:ext cx="1354455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spc="-5" dirty="0">
                <a:latin typeface="Times New Roman"/>
                <a:cs typeface="Times New Roman"/>
              </a:rPr>
              <a:t>November 7,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2005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28" name="object 128"/>
          <p:cNvSpPr txBox="1">
            <a:spLocks noGrp="1"/>
          </p:cNvSpPr>
          <p:nvPr>
            <p:ph type="title"/>
          </p:nvPr>
        </p:nvSpPr>
        <p:spPr>
          <a:xfrm>
            <a:off x="1526539" y="21589"/>
            <a:ext cx="5676900" cy="1231900"/>
          </a:xfrm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lstStyle/>
          <a:p>
            <a:pPr marL="12700" marR="5080">
              <a:lnSpc>
                <a:spcPct val="80000"/>
              </a:lnSpc>
              <a:spcBef>
                <a:spcPts val="1150"/>
              </a:spcBef>
            </a:pPr>
            <a:r>
              <a:rPr spc="-10" dirty="0"/>
              <a:t>D</a:t>
            </a:r>
            <a:r>
              <a:rPr spc="-5" dirty="0"/>
              <a:t>ynami</a:t>
            </a:r>
            <a:r>
              <a:rPr spc="-15" dirty="0"/>
              <a:t>c</a:t>
            </a:r>
            <a:r>
              <a:rPr spc="-5" dirty="0"/>
              <a:t>-p</a:t>
            </a:r>
            <a:r>
              <a:rPr spc="-10" dirty="0"/>
              <a:t>r</a:t>
            </a:r>
            <a:r>
              <a:rPr spc="-5" dirty="0"/>
              <a:t>og</a:t>
            </a:r>
            <a:r>
              <a:rPr spc="-10" dirty="0"/>
              <a:t>r</a:t>
            </a:r>
            <a:r>
              <a:rPr spc="-5" dirty="0"/>
              <a:t>amming  algorithm</a:t>
            </a:r>
          </a:p>
        </p:txBody>
      </p:sp>
      <p:sp>
        <p:nvSpPr>
          <p:cNvPr id="132" name="object 132"/>
          <p:cNvSpPr txBox="1"/>
          <p:nvPr/>
        </p:nvSpPr>
        <p:spPr>
          <a:xfrm>
            <a:off x="7843653" y="6523256"/>
            <a:ext cx="560070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spc="-5" dirty="0">
                <a:latin typeface="Times New Roman"/>
                <a:cs typeface="Times New Roman"/>
              </a:rPr>
              <a:t>L15.28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29" name="object 129"/>
          <p:cNvSpPr txBox="1"/>
          <p:nvPr/>
        </p:nvSpPr>
        <p:spPr>
          <a:xfrm>
            <a:off x="307231" y="1410398"/>
            <a:ext cx="2713355" cy="1440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I</a:t>
            </a:r>
            <a:r>
              <a:rPr sz="24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DEA</a:t>
            </a: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:</a:t>
            </a:r>
            <a:endParaRPr sz="3200">
              <a:latin typeface="Times New Roman"/>
              <a:cs typeface="Times New Roman"/>
            </a:endParaRPr>
          </a:p>
          <a:p>
            <a:pPr marL="12700" marR="5080">
              <a:lnSpc>
                <a:spcPts val="3460"/>
              </a:lnSpc>
              <a:spcBef>
                <a:spcPts val="434"/>
              </a:spcBef>
            </a:pPr>
            <a:r>
              <a:rPr sz="3200" spc="-5" dirty="0">
                <a:latin typeface="Times New Roman"/>
                <a:cs typeface="Times New Roman"/>
              </a:rPr>
              <a:t>Compute the  table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bottom-up.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33" name="Slide Number Placeholder 13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46B8EC2-79DC-4D91-A125-9987AE897EFA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700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844290" y="1919477"/>
            <a:ext cx="5061585" cy="4334510"/>
            <a:chOff x="3844290" y="1919477"/>
            <a:chExt cx="5061585" cy="4334510"/>
          </a:xfrm>
        </p:grpSpPr>
        <p:sp>
          <p:nvSpPr>
            <p:cNvPr id="3" name="object 3"/>
            <p:cNvSpPr/>
            <p:nvPr/>
          </p:nvSpPr>
          <p:spPr>
            <a:xfrm>
              <a:off x="38808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844290" y="19194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904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53890" y="19194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1000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063490" y="19194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7096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673090" y="19194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3192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282690" y="1919477"/>
              <a:ext cx="794004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808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44290" y="2529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4904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453890" y="2529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1000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063490" y="2529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876800" y="23622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7096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673090" y="2529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3192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282690" y="2529077"/>
              <a:ext cx="794004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096000" y="23622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9288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892290" y="19194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5384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501890" y="19194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1480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111490" y="19194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9288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892290" y="2529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5384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501890" y="2529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1480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111490" y="2529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8808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844290" y="31386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4904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453890" y="31386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1000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063490" y="31386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7096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673090" y="31386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3192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282690" y="3138677"/>
              <a:ext cx="794004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9288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892290" y="31386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705600" y="29718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75384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7501890" y="31386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1480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8111490" y="31386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8808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844290" y="37482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44904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4453890" y="37482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51000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5063490" y="37482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57096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5673090" y="37482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5486400" y="35814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63192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6282690" y="3748277"/>
              <a:ext cx="794004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69288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6892290" y="37482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75384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7501890" y="37482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81480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8111490" y="37482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38808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3844290" y="43578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44904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4453890" y="43578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4267200" y="41910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51000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5063490" y="43578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57096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5673090" y="43578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63192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6282690" y="4357877"/>
              <a:ext cx="794004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69288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6892290" y="43578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75384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7501890" y="43578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7315200" y="41910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81480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8111490" y="43578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38808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3844290" y="4967477"/>
              <a:ext cx="794003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44904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4453890" y="4967477"/>
              <a:ext cx="794003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51000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5063490" y="4967477"/>
              <a:ext cx="794003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4876800" y="48006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57096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5673090" y="4967477"/>
              <a:ext cx="794003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63192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6282690" y="4967477"/>
              <a:ext cx="794004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6096000" y="48006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69288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6892290" y="4967477"/>
              <a:ext cx="794003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75384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7501890" y="4967477"/>
              <a:ext cx="794003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81480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8111490" y="4967477"/>
              <a:ext cx="794003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38808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3844290" y="5577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44904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4453890" y="5577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4267200" y="54101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51000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5063490" y="5577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57096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5673090" y="5577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63192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6282690" y="5577077"/>
              <a:ext cx="794004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69288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6892290" y="5577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75384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7501890" y="5577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7315200" y="54101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81480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8111490" y="5577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5" name="object 125"/>
          <p:cNvSpPr/>
          <p:nvPr/>
        </p:nvSpPr>
        <p:spPr>
          <a:xfrm>
            <a:off x="7924800" y="23622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304800" y="3048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7924800" y="48006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304800" y="3048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27" name="object 1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9320949"/>
              </p:ext>
            </p:extLst>
          </p:nvPr>
        </p:nvGraphicFramePr>
        <p:xfrm>
          <a:off x="3336110" y="1448019"/>
          <a:ext cx="5350509" cy="47241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37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5698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255" algn="ct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9070" algn="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860" algn="ct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 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3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3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3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3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3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4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smtClean="0">
                          <a:latin typeface="Times New Roman"/>
                          <a:cs typeface="Times New Roman"/>
                        </a:rPr>
                        <a:t>2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3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3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30" name="object 130"/>
          <p:cNvSpPr txBox="1"/>
          <p:nvPr/>
        </p:nvSpPr>
        <p:spPr>
          <a:xfrm>
            <a:off x="764540" y="6523256"/>
            <a:ext cx="1354455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spc="-5" dirty="0">
                <a:latin typeface="Times New Roman"/>
                <a:cs typeface="Times New Roman"/>
              </a:rPr>
              <a:t>November 7,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2005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28" name="object 128"/>
          <p:cNvSpPr txBox="1">
            <a:spLocks noGrp="1"/>
          </p:cNvSpPr>
          <p:nvPr>
            <p:ph type="title"/>
          </p:nvPr>
        </p:nvSpPr>
        <p:spPr>
          <a:xfrm>
            <a:off x="1526539" y="21589"/>
            <a:ext cx="5676900" cy="1231900"/>
          </a:xfrm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lstStyle/>
          <a:p>
            <a:pPr marL="12700" marR="5080">
              <a:lnSpc>
                <a:spcPct val="80000"/>
              </a:lnSpc>
              <a:spcBef>
                <a:spcPts val="1150"/>
              </a:spcBef>
            </a:pPr>
            <a:r>
              <a:rPr spc="-10" dirty="0"/>
              <a:t>D</a:t>
            </a:r>
            <a:r>
              <a:rPr spc="-5" dirty="0"/>
              <a:t>ynami</a:t>
            </a:r>
            <a:r>
              <a:rPr spc="-15" dirty="0"/>
              <a:t>c</a:t>
            </a:r>
            <a:r>
              <a:rPr spc="-5" dirty="0"/>
              <a:t>-p</a:t>
            </a:r>
            <a:r>
              <a:rPr spc="-10" dirty="0"/>
              <a:t>r</a:t>
            </a:r>
            <a:r>
              <a:rPr spc="-5" dirty="0"/>
              <a:t>og</a:t>
            </a:r>
            <a:r>
              <a:rPr spc="-10" dirty="0"/>
              <a:t>r</a:t>
            </a:r>
            <a:r>
              <a:rPr spc="-5" dirty="0"/>
              <a:t>amming  algorithm</a:t>
            </a:r>
          </a:p>
        </p:txBody>
      </p:sp>
      <p:sp>
        <p:nvSpPr>
          <p:cNvPr id="132" name="object 132"/>
          <p:cNvSpPr txBox="1"/>
          <p:nvPr/>
        </p:nvSpPr>
        <p:spPr>
          <a:xfrm>
            <a:off x="7843653" y="6523256"/>
            <a:ext cx="560070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spc="-5" dirty="0">
                <a:latin typeface="Times New Roman"/>
                <a:cs typeface="Times New Roman"/>
              </a:rPr>
              <a:t>L15.28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29" name="object 129"/>
          <p:cNvSpPr txBox="1"/>
          <p:nvPr/>
        </p:nvSpPr>
        <p:spPr>
          <a:xfrm>
            <a:off x="307231" y="1410398"/>
            <a:ext cx="2713355" cy="1440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I</a:t>
            </a:r>
            <a:r>
              <a:rPr sz="24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DEA</a:t>
            </a: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:</a:t>
            </a:r>
            <a:endParaRPr sz="3200">
              <a:latin typeface="Times New Roman"/>
              <a:cs typeface="Times New Roman"/>
            </a:endParaRPr>
          </a:p>
          <a:p>
            <a:pPr marL="12700" marR="5080">
              <a:lnSpc>
                <a:spcPts val="3460"/>
              </a:lnSpc>
              <a:spcBef>
                <a:spcPts val="434"/>
              </a:spcBef>
            </a:pPr>
            <a:r>
              <a:rPr sz="3200" spc="-5" dirty="0">
                <a:latin typeface="Times New Roman"/>
                <a:cs typeface="Times New Roman"/>
              </a:rPr>
              <a:t>Compute the  table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bottom-up.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33" name="Slide Number Placeholder 13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46B8EC2-79DC-4D91-A125-9987AE897EFA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614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844290" y="1919477"/>
            <a:ext cx="5061585" cy="4334510"/>
            <a:chOff x="3844290" y="1919477"/>
            <a:chExt cx="5061585" cy="4334510"/>
          </a:xfrm>
        </p:grpSpPr>
        <p:sp>
          <p:nvSpPr>
            <p:cNvPr id="3" name="object 3"/>
            <p:cNvSpPr/>
            <p:nvPr/>
          </p:nvSpPr>
          <p:spPr>
            <a:xfrm>
              <a:off x="38808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844290" y="19194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904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53890" y="19194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1000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063490" y="19194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7096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673090" y="19194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3192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282690" y="1919477"/>
              <a:ext cx="794004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808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44290" y="2529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4904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453890" y="2529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1000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063490" y="2529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876800" y="23622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7096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673090" y="2529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3192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282690" y="2529077"/>
              <a:ext cx="794004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096000" y="23622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9288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892290" y="19194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5384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501890" y="19194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1480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111490" y="19194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9288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892290" y="2529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5384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501890" y="2529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1480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111490" y="2529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8808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844290" y="31386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4904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453890" y="31386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1000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063490" y="31386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7096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673090" y="31386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3192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282690" y="3138677"/>
              <a:ext cx="794004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9288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892290" y="31386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705600" y="29718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75384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7501890" y="31386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1480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8111490" y="31386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8808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844290" y="37482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44904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4453890" y="37482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51000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5063490" y="37482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57096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5673090" y="37482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5486400" y="35814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63192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6282690" y="3748277"/>
              <a:ext cx="794004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69288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6892290" y="37482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75384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7501890" y="37482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81480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8111490" y="37482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38808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3844290" y="43578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44904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4453890" y="43578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4267200" y="41910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51000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5063490" y="43578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57096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5673090" y="43578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63192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6282690" y="4357877"/>
              <a:ext cx="794004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69288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6892290" y="43578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75384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7501890" y="43578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7315200" y="41910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81480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8111490" y="43578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38808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3844290" y="4967477"/>
              <a:ext cx="794003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44904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4453890" y="4967477"/>
              <a:ext cx="794003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51000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5063490" y="4967477"/>
              <a:ext cx="794003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4876800" y="48006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57096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5673090" y="4967477"/>
              <a:ext cx="794003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63192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6282690" y="4967477"/>
              <a:ext cx="794004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6096000" y="48006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69288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6892290" y="4967477"/>
              <a:ext cx="794003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75384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7501890" y="4967477"/>
              <a:ext cx="794003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81480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8111490" y="4967477"/>
              <a:ext cx="794003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38808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3844290" y="5577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44904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4453890" y="5577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4267200" y="54101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51000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5063490" y="5577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57096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5673090" y="5577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63192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6282690" y="5577077"/>
              <a:ext cx="794004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69288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6892290" y="5577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75384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7501890" y="5577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7315200" y="54101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81480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8111490" y="5577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5" name="object 125"/>
          <p:cNvSpPr/>
          <p:nvPr/>
        </p:nvSpPr>
        <p:spPr>
          <a:xfrm>
            <a:off x="7924800" y="23622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304800" y="3048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7924800" y="48006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304800" y="3048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27" name="object 1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455493"/>
              </p:ext>
            </p:extLst>
          </p:nvPr>
        </p:nvGraphicFramePr>
        <p:xfrm>
          <a:off x="3336110" y="1448019"/>
          <a:ext cx="5350509" cy="47241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37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5698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255" algn="ct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9070" algn="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860" algn="ct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 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3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3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3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3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3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4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smtClean="0">
                          <a:latin typeface="Times New Roman"/>
                          <a:cs typeface="Times New Roman"/>
                        </a:rPr>
                        <a:t>2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3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3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4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30" name="object 130"/>
          <p:cNvSpPr txBox="1"/>
          <p:nvPr/>
        </p:nvSpPr>
        <p:spPr>
          <a:xfrm>
            <a:off x="764540" y="6523256"/>
            <a:ext cx="1354455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spc="-5" dirty="0">
                <a:latin typeface="Times New Roman"/>
                <a:cs typeface="Times New Roman"/>
              </a:rPr>
              <a:t>November 7,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2005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28" name="object 128"/>
          <p:cNvSpPr txBox="1">
            <a:spLocks noGrp="1"/>
          </p:cNvSpPr>
          <p:nvPr>
            <p:ph type="title"/>
          </p:nvPr>
        </p:nvSpPr>
        <p:spPr>
          <a:xfrm>
            <a:off x="1526539" y="21589"/>
            <a:ext cx="5676900" cy="1231900"/>
          </a:xfrm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lstStyle/>
          <a:p>
            <a:pPr marL="12700" marR="5080">
              <a:lnSpc>
                <a:spcPct val="80000"/>
              </a:lnSpc>
              <a:spcBef>
                <a:spcPts val="1150"/>
              </a:spcBef>
            </a:pPr>
            <a:r>
              <a:rPr spc="-10" dirty="0"/>
              <a:t>D</a:t>
            </a:r>
            <a:r>
              <a:rPr spc="-5" dirty="0"/>
              <a:t>ynami</a:t>
            </a:r>
            <a:r>
              <a:rPr spc="-15" dirty="0"/>
              <a:t>c</a:t>
            </a:r>
            <a:r>
              <a:rPr spc="-5" dirty="0"/>
              <a:t>-p</a:t>
            </a:r>
            <a:r>
              <a:rPr spc="-10" dirty="0"/>
              <a:t>r</a:t>
            </a:r>
            <a:r>
              <a:rPr spc="-5" dirty="0"/>
              <a:t>og</a:t>
            </a:r>
            <a:r>
              <a:rPr spc="-10" dirty="0"/>
              <a:t>r</a:t>
            </a:r>
            <a:r>
              <a:rPr spc="-5" dirty="0"/>
              <a:t>amming  algorithm</a:t>
            </a:r>
          </a:p>
        </p:txBody>
      </p:sp>
      <p:sp>
        <p:nvSpPr>
          <p:cNvPr id="132" name="object 132"/>
          <p:cNvSpPr txBox="1"/>
          <p:nvPr/>
        </p:nvSpPr>
        <p:spPr>
          <a:xfrm>
            <a:off x="7843653" y="6523256"/>
            <a:ext cx="560070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spc="-5" dirty="0">
                <a:latin typeface="Times New Roman"/>
                <a:cs typeface="Times New Roman"/>
              </a:rPr>
              <a:t>L15.28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29" name="object 129"/>
          <p:cNvSpPr txBox="1"/>
          <p:nvPr/>
        </p:nvSpPr>
        <p:spPr>
          <a:xfrm>
            <a:off x="307231" y="1410398"/>
            <a:ext cx="2713355" cy="1440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I</a:t>
            </a:r>
            <a:r>
              <a:rPr sz="24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DEA</a:t>
            </a: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:</a:t>
            </a:r>
            <a:endParaRPr sz="3200">
              <a:latin typeface="Times New Roman"/>
              <a:cs typeface="Times New Roman"/>
            </a:endParaRPr>
          </a:p>
          <a:p>
            <a:pPr marL="12700" marR="5080">
              <a:lnSpc>
                <a:spcPts val="3460"/>
              </a:lnSpc>
              <a:spcBef>
                <a:spcPts val="434"/>
              </a:spcBef>
            </a:pPr>
            <a:r>
              <a:rPr sz="3200" spc="-5" dirty="0">
                <a:latin typeface="Times New Roman"/>
                <a:cs typeface="Times New Roman"/>
              </a:rPr>
              <a:t>Compute the  table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bottom-up.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33" name="Slide Number Placeholder 13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46B8EC2-79DC-4D91-A125-9987AE897EFA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688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s-ES" spc="-10" dirty="0" smtClean="0">
                <a:latin typeface="LM Sans 10"/>
                <a:cs typeface="LM Sans 10"/>
              </a:rPr>
              <a:t>Example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51164" y="1905000"/>
            <a:ext cx="7620000" cy="29136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49815"/>
            <a:endParaRPr lang="es-ES" sz="3600" dirty="0" smtClean="0">
              <a:latin typeface="LM Sans 10"/>
              <a:cs typeface="LM Sans 10"/>
            </a:endParaRPr>
          </a:p>
          <a:p>
            <a:pPr marL="149815">
              <a:spcBef>
                <a:spcPts val="69"/>
              </a:spcBef>
            </a:pPr>
            <a:r>
              <a:rPr lang="es-ES" sz="3600" i="1" spc="-20" dirty="0" smtClean="0">
                <a:latin typeface="LM Sans 10"/>
                <a:cs typeface="LM Sans 10"/>
              </a:rPr>
              <a:t>X </a:t>
            </a:r>
            <a:r>
              <a:rPr lang="es-ES" sz="3600" spc="-10" dirty="0" smtClean="0">
                <a:latin typeface="LM Sans 10"/>
                <a:cs typeface="LM Sans 10"/>
              </a:rPr>
              <a:t>:</a:t>
            </a:r>
            <a:r>
              <a:rPr lang="es-ES" sz="3600" spc="-198" dirty="0" smtClean="0">
                <a:latin typeface="LM Sans 10"/>
                <a:cs typeface="LM Sans 10"/>
              </a:rPr>
              <a:t> </a:t>
            </a:r>
            <a:r>
              <a:rPr lang="es-ES" sz="3600" spc="-20" dirty="0" smtClean="0">
                <a:latin typeface="LM Sans 10"/>
                <a:cs typeface="LM Sans 10"/>
              </a:rPr>
              <a:t>AB</a:t>
            </a:r>
            <a:r>
              <a:rPr lang="es-ES" sz="3600" spc="-20" dirty="0" smtClean="0">
                <a:solidFill>
                  <a:srgbClr val="FF0000"/>
                </a:solidFill>
                <a:latin typeface="LM Sans 10"/>
                <a:cs typeface="LM Sans 10"/>
              </a:rPr>
              <a:t>CD</a:t>
            </a:r>
            <a:r>
              <a:rPr lang="es-ES" sz="3600" spc="-20" dirty="0" smtClean="0">
                <a:latin typeface="LM Sans 10"/>
                <a:cs typeface="LM Sans 10"/>
              </a:rPr>
              <a:t>EF</a:t>
            </a:r>
            <a:r>
              <a:rPr lang="es-ES" sz="3600" spc="-20" dirty="0" smtClean="0">
                <a:solidFill>
                  <a:srgbClr val="FF0000"/>
                </a:solidFill>
                <a:latin typeface="LM Sans 10"/>
                <a:cs typeface="LM Sans 10"/>
              </a:rPr>
              <a:t>G</a:t>
            </a:r>
            <a:r>
              <a:rPr lang="es-ES" sz="3600" spc="-20" dirty="0" smtClean="0">
                <a:latin typeface="LM Sans 10"/>
                <a:cs typeface="LM Sans 10"/>
              </a:rPr>
              <a:t>H</a:t>
            </a:r>
            <a:r>
              <a:rPr lang="es-ES" sz="3600" spc="-20" dirty="0" smtClean="0">
                <a:solidFill>
                  <a:srgbClr val="FF0000"/>
                </a:solidFill>
                <a:latin typeface="LM Sans 10"/>
                <a:cs typeface="LM Sans 10"/>
              </a:rPr>
              <a:t>I</a:t>
            </a:r>
            <a:r>
              <a:rPr lang="es-ES" sz="3600" spc="-20" dirty="0" smtClean="0">
                <a:latin typeface="LM Sans 10"/>
                <a:cs typeface="LM Sans 10"/>
              </a:rPr>
              <a:t>J</a:t>
            </a:r>
          </a:p>
          <a:p>
            <a:pPr marL="149815">
              <a:spcBef>
                <a:spcPts val="69"/>
              </a:spcBef>
            </a:pPr>
            <a:endParaRPr lang="es-ES" sz="3600" dirty="0" smtClean="0">
              <a:latin typeface="LM Sans 10"/>
              <a:cs typeface="LM Sans 10"/>
            </a:endParaRPr>
          </a:p>
          <a:p>
            <a:pPr marL="149815">
              <a:spcBef>
                <a:spcPts val="69"/>
              </a:spcBef>
            </a:pPr>
            <a:r>
              <a:rPr lang="es-ES" sz="3600" i="1" spc="-20" dirty="0" smtClean="0">
                <a:latin typeface="LM Sans 10"/>
                <a:cs typeface="LM Sans 10"/>
              </a:rPr>
              <a:t>Y</a:t>
            </a:r>
            <a:r>
              <a:rPr lang="es-ES" sz="3600" i="1" spc="-367" dirty="0" smtClean="0">
                <a:latin typeface="LM Sans 10"/>
                <a:cs typeface="LM Sans 10"/>
              </a:rPr>
              <a:t> </a:t>
            </a:r>
            <a:r>
              <a:rPr lang="es-ES" sz="3600" spc="-20" dirty="0" smtClean="0">
                <a:latin typeface="LM Sans 10"/>
                <a:cs typeface="LM Sans 10"/>
              </a:rPr>
              <a:t>: </a:t>
            </a:r>
            <a:r>
              <a:rPr lang="es-ES" sz="3600" spc="-20" dirty="0" smtClean="0">
                <a:solidFill>
                  <a:srgbClr val="FF0000"/>
                </a:solidFill>
                <a:latin typeface="LM Sans 10"/>
                <a:cs typeface="LM Sans 10"/>
              </a:rPr>
              <a:t>CDGI</a:t>
            </a:r>
            <a:endParaRPr lang="es-ES" sz="3600" dirty="0" smtClean="0">
              <a:latin typeface="LM Sans 10"/>
              <a:cs typeface="LM Sans 10"/>
            </a:endParaRPr>
          </a:p>
          <a:p>
            <a:pPr marL="149815">
              <a:spcBef>
                <a:spcPts val="69"/>
              </a:spcBef>
            </a:pPr>
            <a:r>
              <a:rPr lang="es-ES" sz="3600" i="1" spc="-20" dirty="0" smtClean="0">
                <a:latin typeface="LM Sans 10"/>
                <a:cs typeface="LM Sans 10"/>
              </a:rPr>
              <a:t>Z</a:t>
            </a:r>
            <a:r>
              <a:rPr lang="es-ES" sz="3600" i="1" spc="-198" dirty="0" smtClean="0">
                <a:latin typeface="LM Sans 10"/>
                <a:cs typeface="LM Sans 10"/>
              </a:rPr>
              <a:t> </a:t>
            </a:r>
            <a:r>
              <a:rPr lang="es-ES" sz="3600" spc="-20" dirty="0" smtClean="0">
                <a:latin typeface="LM Sans 10"/>
                <a:cs typeface="LM Sans 10"/>
              </a:rPr>
              <a:t>:</a:t>
            </a:r>
            <a:r>
              <a:rPr lang="es-ES" sz="3600" spc="-20" dirty="0" smtClean="0">
                <a:solidFill>
                  <a:srgbClr val="FF0000"/>
                </a:solidFill>
                <a:latin typeface="LM Sans 10"/>
                <a:cs typeface="LM Sans 10"/>
              </a:rPr>
              <a:t>CDGI</a:t>
            </a:r>
            <a:endParaRPr lang="es-ES" sz="3600" dirty="0">
              <a:latin typeface="LM Sans 10"/>
              <a:cs typeface="LM Sans 1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1717964" y="2905400"/>
            <a:ext cx="609600" cy="8382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2022764" y="2942709"/>
            <a:ext cx="609600" cy="8382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2479964" y="2942709"/>
            <a:ext cx="990600" cy="78703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2632364" y="2905401"/>
            <a:ext cx="1447800" cy="87550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>
          <a:xfrm>
            <a:off x="8153400" y="5715000"/>
            <a:ext cx="609600" cy="521208"/>
          </a:xfrm>
        </p:spPr>
        <p:txBody>
          <a:bodyPr/>
          <a:lstStyle/>
          <a:p>
            <a:fld id="{D46B8EC2-79DC-4D91-A125-9987AE897EF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570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844290" y="1919477"/>
            <a:ext cx="5061585" cy="4334510"/>
            <a:chOff x="3844290" y="1919477"/>
            <a:chExt cx="5061585" cy="4334510"/>
          </a:xfrm>
        </p:grpSpPr>
        <p:sp>
          <p:nvSpPr>
            <p:cNvPr id="3" name="object 3"/>
            <p:cNvSpPr/>
            <p:nvPr/>
          </p:nvSpPr>
          <p:spPr>
            <a:xfrm>
              <a:off x="38808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844290" y="19194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904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53890" y="19194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1000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063490" y="19194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7096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673090" y="19194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3192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282690" y="1919477"/>
              <a:ext cx="794004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808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44290" y="2529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4904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453890" y="2529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1000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063490" y="2529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876800" y="23622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7096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673090" y="2529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3192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282690" y="2529077"/>
              <a:ext cx="794004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096000" y="23622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9288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892290" y="19194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5384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501890" y="19194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1480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111490" y="19194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9288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892290" y="2529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5384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501890" y="2529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1480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111490" y="2529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8808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844290" y="31386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4904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453890" y="31386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1000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063490" y="31386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7096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673090" y="31386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3192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282690" y="3138677"/>
              <a:ext cx="794004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9288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892290" y="31386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705600" y="29718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75384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7501890" y="31386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1480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8111490" y="31386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8808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844290" y="37482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44904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4453890" y="37482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51000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5063490" y="37482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57096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5673090" y="37482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5486400" y="35814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63192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6282690" y="3748277"/>
              <a:ext cx="794004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69288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6892290" y="37482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75384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7501890" y="37482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81480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8111490" y="37482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38808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3844290" y="43578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44904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4453890" y="43578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4267200" y="41910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51000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5063490" y="43578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57096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5673090" y="43578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63192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6282690" y="4357877"/>
              <a:ext cx="794004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69288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6892290" y="43578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75384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7501890" y="43578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7315200" y="41910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81480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8111490" y="43578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38808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3844290" y="4967477"/>
              <a:ext cx="794003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44904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4453890" y="4967477"/>
              <a:ext cx="794003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51000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5063490" y="4967477"/>
              <a:ext cx="794003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4876800" y="48006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57096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5673090" y="4967477"/>
              <a:ext cx="794003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63192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6282690" y="4967477"/>
              <a:ext cx="794004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6096000" y="48006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69288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6892290" y="4967477"/>
              <a:ext cx="794003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75384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7501890" y="4967477"/>
              <a:ext cx="794003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81480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8111490" y="4967477"/>
              <a:ext cx="794003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38808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3844290" y="5577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44904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4453890" y="5577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4267200" y="54101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51000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5063490" y="5577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57096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5673090" y="5577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63192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6282690" y="5577077"/>
              <a:ext cx="794004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69288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6892290" y="5577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75384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7501890" y="5577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7315200" y="54101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81480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8111490" y="5577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5" name="object 125"/>
          <p:cNvSpPr/>
          <p:nvPr/>
        </p:nvSpPr>
        <p:spPr>
          <a:xfrm>
            <a:off x="7924800" y="23622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304800" y="3048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7924800" y="48006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304800" y="3048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27" name="object 1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4038882"/>
              </p:ext>
            </p:extLst>
          </p:nvPr>
        </p:nvGraphicFramePr>
        <p:xfrm>
          <a:off x="3336110" y="1448019"/>
          <a:ext cx="5350509" cy="47241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37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5698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255" algn="ct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9070" algn="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860" algn="ct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 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3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3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3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3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3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4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smtClean="0">
                          <a:latin typeface="Times New Roman"/>
                          <a:cs typeface="Times New Roman"/>
                        </a:rPr>
                        <a:t>2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3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3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4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3200" dirty="0" smtClean="0">
                          <a:latin typeface="Times New Roman"/>
                          <a:cs typeface="Times New Roman"/>
                        </a:rPr>
                        <a:t>4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30" name="object 130"/>
          <p:cNvSpPr txBox="1"/>
          <p:nvPr/>
        </p:nvSpPr>
        <p:spPr>
          <a:xfrm>
            <a:off x="764540" y="6523256"/>
            <a:ext cx="1354455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spc="-5" dirty="0">
                <a:latin typeface="Times New Roman"/>
                <a:cs typeface="Times New Roman"/>
              </a:rPr>
              <a:t>November 7,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2005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28" name="object 128"/>
          <p:cNvSpPr txBox="1">
            <a:spLocks noGrp="1"/>
          </p:cNvSpPr>
          <p:nvPr>
            <p:ph type="title"/>
          </p:nvPr>
        </p:nvSpPr>
        <p:spPr>
          <a:xfrm>
            <a:off x="1526539" y="21589"/>
            <a:ext cx="5676900" cy="1231900"/>
          </a:xfrm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lstStyle/>
          <a:p>
            <a:pPr marL="12700" marR="5080">
              <a:lnSpc>
                <a:spcPct val="80000"/>
              </a:lnSpc>
              <a:spcBef>
                <a:spcPts val="1150"/>
              </a:spcBef>
            </a:pPr>
            <a:r>
              <a:rPr spc="-10" dirty="0"/>
              <a:t>D</a:t>
            </a:r>
            <a:r>
              <a:rPr spc="-5" dirty="0"/>
              <a:t>ynami</a:t>
            </a:r>
            <a:r>
              <a:rPr spc="-15" dirty="0"/>
              <a:t>c</a:t>
            </a:r>
            <a:r>
              <a:rPr spc="-5" dirty="0"/>
              <a:t>-p</a:t>
            </a:r>
            <a:r>
              <a:rPr spc="-10" dirty="0"/>
              <a:t>r</a:t>
            </a:r>
            <a:r>
              <a:rPr spc="-5" dirty="0"/>
              <a:t>og</a:t>
            </a:r>
            <a:r>
              <a:rPr spc="-10" dirty="0"/>
              <a:t>r</a:t>
            </a:r>
            <a:r>
              <a:rPr spc="-5" dirty="0"/>
              <a:t>amming  algorithm</a:t>
            </a:r>
          </a:p>
        </p:txBody>
      </p:sp>
      <p:sp>
        <p:nvSpPr>
          <p:cNvPr id="132" name="object 132"/>
          <p:cNvSpPr txBox="1"/>
          <p:nvPr/>
        </p:nvSpPr>
        <p:spPr>
          <a:xfrm>
            <a:off x="7843653" y="6523256"/>
            <a:ext cx="560070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spc="-5" dirty="0">
                <a:latin typeface="Times New Roman"/>
                <a:cs typeface="Times New Roman"/>
              </a:rPr>
              <a:t>L15.28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29" name="object 129"/>
          <p:cNvSpPr txBox="1"/>
          <p:nvPr/>
        </p:nvSpPr>
        <p:spPr>
          <a:xfrm>
            <a:off x="307231" y="1410398"/>
            <a:ext cx="2713355" cy="1440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I</a:t>
            </a:r>
            <a:r>
              <a:rPr sz="24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DEA</a:t>
            </a: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:</a:t>
            </a:r>
            <a:endParaRPr sz="3200">
              <a:latin typeface="Times New Roman"/>
              <a:cs typeface="Times New Roman"/>
            </a:endParaRPr>
          </a:p>
          <a:p>
            <a:pPr marL="12700" marR="5080">
              <a:lnSpc>
                <a:spcPts val="3460"/>
              </a:lnSpc>
              <a:spcBef>
                <a:spcPts val="434"/>
              </a:spcBef>
            </a:pPr>
            <a:r>
              <a:rPr sz="3200" spc="-5" dirty="0">
                <a:latin typeface="Times New Roman"/>
                <a:cs typeface="Times New Roman"/>
              </a:rPr>
              <a:t>Compute the  table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bottom-up.</a:t>
            </a:r>
            <a:endParaRPr sz="32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9416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844290" y="1919477"/>
            <a:ext cx="5061585" cy="4334510"/>
            <a:chOff x="3844290" y="1919477"/>
            <a:chExt cx="5061585" cy="4334510"/>
          </a:xfrm>
        </p:grpSpPr>
        <p:sp>
          <p:nvSpPr>
            <p:cNvPr id="3" name="object 3"/>
            <p:cNvSpPr/>
            <p:nvPr/>
          </p:nvSpPr>
          <p:spPr>
            <a:xfrm>
              <a:off x="38808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844290" y="19194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904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53890" y="19194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1000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063490" y="19194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7096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673090" y="19194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3192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282690" y="1919477"/>
              <a:ext cx="794004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808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44290" y="2529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4904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453890" y="2529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1000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063490" y="2529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876800" y="23622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7096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673090" y="2529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3192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282690" y="2529077"/>
              <a:ext cx="794004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096000" y="23622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9288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892290" y="19194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5384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501890" y="19194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1480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111490" y="19194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9288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892290" y="2529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5384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501890" y="2529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1480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111490" y="2529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8808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844290" y="31386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4904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453890" y="31386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1000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063490" y="31386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7096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673090" y="31386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3192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282690" y="3138677"/>
              <a:ext cx="794004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9288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892290" y="31386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705600" y="29718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75384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7501890" y="31386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1480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8111490" y="31386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8808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844290" y="37482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44904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4453890" y="37482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51000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5063490" y="37482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57096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5673090" y="37482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5486400" y="35814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63192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6282690" y="3748277"/>
              <a:ext cx="794004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69288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6892290" y="37482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75384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7501890" y="37482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81480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8111490" y="37482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38808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3844290" y="43578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44904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4453890" y="43578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4267200" y="41910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51000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5063490" y="43578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57096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5673090" y="43578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63192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6282690" y="4357877"/>
              <a:ext cx="794004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69288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6892290" y="43578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75384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7501890" y="43578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7315200" y="41910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81480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8111490" y="43578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38808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3844290" y="4967477"/>
              <a:ext cx="794003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44904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4453890" y="4967477"/>
              <a:ext cx="794003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51000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5063490" y="4967477"/>
              <a:ext cx="794003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4876800" y="48006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57096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5673090" y="4967477"/>
              <a:ext cx="794003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63192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6282690" y="4967477"/>
              <a:ext cx="794004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6096000" y="48006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69288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6892290" y="4967477"/>
              <a:ext cx="794003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75384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7501890" y="4967477"/>
              <a:ext cx="794003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81480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8111490" y="4967477"/>
              <a:ext cx="794003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38808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3844290" y="5577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44904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4453890" y="5577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4267200" y="54101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51000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5063490" y="5577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57096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5673090" y="5577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63192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6282690" y="5577077"/>
              <a:ext cx="794004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69288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6892290" y="5577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75384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7501890" y="5577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7315200" y="54101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81480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8111490" y="5577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5" name="object 125"/>
          <p:cNvSpPr/>
          <p:nvPr/>
        </p:nvSpPr>
        <p:spPr>
          <a:xfrm>
            <a:off x="7924800" y="23622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304800" y="3048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7924800" y="48006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304800" y="3048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27" name="object 127"/>
          <p:cNvGraphicFramePr>
            <a:graphicFrameLocks noGrp="1"/>
          </p:cNvGraphicFramePr>
          <p:nvPr/>
        </p:nvGraphicFramePr>
        <p:xfrm>
          <a:off x="3336110" y="1448019"/>
          <a:ext cx="5350509" cy="47241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37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5698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255" algn="ct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9070" algn="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860" algn="ct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30" name="object 130"/>
          <p:cNvSpPr txBox="1"/>
          <p:nvPr/>
        </p:nvSpPr>
        <p:spPr>
          <a:xfrm>
            <a:off x="764540" y="6523256"/>
            <a:ext cx="1354455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spc="-5" dirty="0">
                <a:latin typeface="Times New Roman"/>
                <a:cs typeface="Times New Roman"/>
              </a:rPr>
              <a:t>November 7,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2005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28" name="object 128"/>
          <p:cNvSpPr txBox="1">
            <a:spLocks noGrp="1"/>
          </p:cNvSpPr>
          <p:nvPr>
            <p:ph type="title"/>
          </p:nvPr>
        </p:nvSpPr>
        <p:spPr>
          <a:xfrm>
            <a:off x="1526539" y="21589"/>
            <a:ext cx="5676900" cy="1231900"/>
          </a:xfrm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lstStyle/>
          <a:p>
            <a:pPr marL="12700" marR="5080">
              <a:lnSpc>
                <a:spcPct val="80000"/>
              </a:lnSpc>
              <a:spcBef>
                <a:spcPts val="1150"/>
              </a:spcBef>
            </a:pPr>
            <a:r>
              <a:rPr spc="-10" dirty="0"/>
              <a:t>D</a:t>
            </a:r>
            <a:r>
              <a:rPr spc="-5" dirty="0"/>
              <a:t>ynami</a:t>
            </a:r>
            <a:r>
              <a:rPr spc="-15" dirty="0"/>
              <a:t>c</a:t>
            </a:r>
            <a:r>
              <a:rPr spc="-5" dirty="0"/>
              <a:t>-p</a:t>
            </a:r>
            <a:r>
              <a:rPr spc="-10" dirty="0"/>
              <a:t>r</a:t>
            </a:r>
            <a:r>
              <a:rPr spc="-5" dirty="0"/>
              <a:t>og</a:t>
            </a:r>
            <a:r>
              <a:rPr spc="-10" dirty="0"/>
              <a:t>r</a:t>
            </a:r>
            <a:r>
              <a:rPr spc="-5" dirty="0"/>
              <a:t>amming  algorithm</a:t>
            </a:r>
          </a:p>
        </p:txBody>
      </p:sp>
      <p:sp>
        <p:nvSpPr>
          <p:cNvPr id="132" name="object 132"/>
          <p:cNvSpPr txBox="1"/>
          <p:nvPr/>
        </p:nvSpPr>
        <p:spPr>
          <a:xfrm>
            <a:off x="7843653" y="6523256"/>
            <a:ext cx="560070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spc="-5" dirty="0">
                <a:latin typeface="Times New Roman"/>
                <a:cs typeface="Times New Roman"/>
              </a:rPr>
              <a:t>L15.28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29" name="object 129"/>
          <p:cNvSpPr txBox="1"/>
          <p:nvPr/>
        </p:nvSpPr>
        <p:spPr>
          <a:xfrm>
            <a:off x="307231" y="1410398"/>
            <a:ext cx="2713355" cy="1440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I</a:t>
            </a:r>
            <a:r>
              <a:rPr sz="24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DEA</a:t>
            </a: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:</a:t>
            </a:r>
            <a:endParaRPr sz="3200">
              <a:latin typeface="Times New Roman"/>
              <a:cs typeface="Times New Roman"/>
            </a:endParaRPr>
          </a:p>
          <a:p>
            <a:pPr marL="12700" marR="5080">
              <a:lnSpc>
                <a:spcPts val="3460"/>
              </a:lnSpc>
              <a:spcBef>
                <a:spcPts val="434"/>
              </a:spcBef>
            </a:pPr>
            <a:r>
              <a:rPr sz="3200" spc="-5" dirty="0">
                <a:latin typeface="Times New Roman"/>
                <a:cs typeface="Times New Roman"/>
              </a:rPr>
              <a:t>Compute the  table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bottom-up.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33" name="Slide Number Placeholder 13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46B8EC2-79DC-4D91-A125-9987AE897EFA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774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844290" y="1919477"/>
            <a:ext cx="5061585" cy="4334510"/>
            <a:chOff x="3844290" y="1919477"/>
            <a:chExt cx="5061585" cy="4334510"/>
          </a:xfrm>
        </p:grpSpPr>
        <p:sp>
          <p:nvSpPr>
            <p:cNvPr id="3" name="object 3"/>
            <p:cNvSpPr/>
            <p:nvPr/>
          </p:nvSpPr>
          <p:spPr>
            <a:xfrm>
              <a:off x="38808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844290" y="19194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904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53890" y="19194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1000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063490" y="19194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7096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673090" y="19194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3192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282690" y="1919477"/>
              <a:ext cx="794004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808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44290" y="2529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4904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453890" y="2529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1000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063490" y="2529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876800" y="23622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7096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673090" y="2529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3192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282690" y="2529077"/>
              <a:ext cx="794004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096000" y="23622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9288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892290" y="19194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5384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501890" y="19194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1480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111490" y="19194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9288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892290" y="2529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5384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501890" y="2529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1480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111490" y="2529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8808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844290" y="31386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4904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453890" y="31386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1000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063490" y="31386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7096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673090" y="31386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3192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282690" y="3138677"/>
              <a:ext cx="794004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9288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892290" y="31386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705600" y="29718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75384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7501890" y="31386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1480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8111490" y="31386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8808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844290" y="37482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44904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4453890" y="37482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51000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5063490" y="37482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57096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5673090" y="37482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5486400" y="35814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63192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6282690" y="3748277"/>
              <a:ext cx="794004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69288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6892290" y="37482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75384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7501890" y="37482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81480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8111490" y="37482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38808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3844290" y="43578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44904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4453890" y="43578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4267200" y="41910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51000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5063490" y="43578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57096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5673090" y="43578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63192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6282690" y="4357877"/>
              <a:ext cx="794004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69288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6892290" y="43578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75384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7501890" y="43578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7315200" y="41910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81480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8111490" y="43578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38808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3844290" y="4967477"/>
              <a:ext cx="794003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44904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4453890" y="4967477"/>
              <a:ext cx="794003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51000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5063490" y="4967477"/>
              <a:ext cx="794003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4876800" y="48006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57096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5673090" y="4967477"/>
              <a:ext cx="794003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63192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6282690" y="4967477"/>
              <a:ext cx="794004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6096000" y="48006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69288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6892290" y="4967477"/>
              <a:ext cx="794003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75384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7501890" y="4967477"/>
              <a:ext cx="794003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81480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8111490" y="4967477"/>
              <a:ext cx="794003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38808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3844290" y="5577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44904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4453890" y="5577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4267200" y="54101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51000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5063490" y="5577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57096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5673090" y="5577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63192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6282690" y="5577077"/>
              <a:ext cx="794004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69288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6892290" y="5577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75384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7501890" y="5577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7315200" y="54101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81480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8111490" y="5577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5" name="object 125"/>
          <p:cNvSpPr/>
          <p:nvPr/>
        </p:nvSpPr>
        <p:spPr>
          <a:xfrm>
            <a:off x="7924800" y="23622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304800" y="3048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7924800" y="48006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304800" y="3048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27" name="object 127"/>
          <p:cNvGraphicFramePr>
            <a:graphicFrameLocks noGrp="1"/>
          </p:cNvGraphicFramePr>
          <p:nvPr/>
        </p:nvGraphicFramePr>
        <p:xfrm>
          <a:off x="3336110" y="1448019"/>
          <a:ext cx="5350509" cy="47241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37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569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255" algn="ct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9070" algn="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860" algn="ct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30" name="object 130"/>
          <p:cNvSpPr txBox="1"/>
          <p:nvPr/>
        </p:nvSpPr>
        <p:spPr>
          <a:xfrm>
            <a:off x="764540" y="6523256"/>
            <a:ext cx="1354455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spc="-5" dirty="0">
                <a:latin typeface="Times New Roman"/>
                <a:cs typeface="Times New Roman"/>
              </a:rPr>
              <a:t>November 7,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2005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28" name="object 128"/>
          <p:cNvSpPr txBox="1">
            <a:spLocks noGrp="1"/>
          </p:cNvSpPr>
          <p:nvPr>
            <p:ph type="title"/>
          </p:nvPr>
        </p:nvSpPr>
        <p:spPr>
          <a:xfrm>
            <a:off x="1526539" y="21589"/>
            <a:ext cx="5676900" cy="1231900"/>
          </a:xfrm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lstStyle/>
          <a:p>
            <a:pPr marL="12700" marR="5080">
              <a:lnSpc>
                <a:spcPct val="80000"/>
              </a:lnSpc>
              <a:spcBef>
                <a:spcPts val="1150"/>
              </a:spcBef>
            </a:pPr>
            <a:r>
              <a:rPr spc="-10" dirty="0"/>
              <a:t>D</a:t>
            </a:r>
            <a:r>
              <a:rPr spc="-5" dirty="0"/>
              <a:t>ynami</a:t>
            </a:r>
            <a:r>
              <a:rPr spc="-15" dirty="0"/>
              <a:t>c</a:t>
            </a:r>
            <a:r>
              <a:rPr spc="-5" dirty="0"/>
              <a:t>-p</a:t>
            </a:r>
            <a:r>
              <a:rPr spc="-10" dirty="0"/>
              <a:t>r</a:t>
            </a:r>
            <a:r>
              <a:rPr spc="-5" dirty="0"/>
              <a:t>og</a:t>
            </a:r>
            <a:r>
              <a:rPr spc="-10" dirty="0"/>
              <a:t>r</a:t>
            </a:r>
            <a:r>
              <a:rPr spc="-5" dirty="0"/>
              <a:t>amming  algorithm</a:t>
            </a:r>
          </a:p>
        </p:txBody>
      </p:sp>
      <p:sp>
        <p:nvSpPr>
          <p:cNvPr id="132" name="object 132"/>
          <p:cNvSpPr txBox="1"/>
          <p:nvPr/>
        </p:nvSpPr>
        <p:spPr>
          <a:xfrm>
            <a:off x="7843653" y="6523256"/>
            <a:ext cx="560070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spc="-5" dirty="0">
                <a:latin typeface="Times New Roman"/>
                <a:cs typeface="Times New Roman"/>
              </a:rPr>
              <a:t>L15.29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29" name="object 129"/>
          <p:cNvSpPr txBox="1"/>
          <p:nvPr/>
        </p:nvSpPr>
        <p:spPr>
          <a:xfrm>
            <a:off x="307231" y="1410398"/>
            <a:ext cx="2713355" cy="20681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I</a:t>
            </a:r>
            <a:r>
              <a:rPr sz="24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DEA</a:t>
            </a: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:</a:t>
            </a:r>
            <a:endParaRPr sz="3200">
              <a:latin typeface="Times New Roman"/>
              <a:cs typeface="Times New Roman"/>
            </a:endParaRPr>
          </a:p>
          <a:p>
            <a:pPr marL="12700" marR="5080">
              <a:lnSpc>
                <a:spcPts val="3460"/>
              </a:lnSpc>
              <a:spcBef>
                <a:spcPts val="434"/>
              </a:spcBef>
            </a:pPr>
            <a:r>
              <a:rPr sz="3200" spc="-5" dirty="0">
                <a:latin typeface="Times New Roman"/>
                <a:cs typeface="Times New Roman"/>
              </a:rPr>
              <a:t>Compute the  table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bottom-up.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55"/>
              </a:spcBef>
            </a:pPr>
            <a:r>
              <a:rPr sz="3200" spc="-35" dirty="0">
                <a:latin typeface="Times New Roman"/>
                <a:cs typeface="Times New Roman"/>
              </a:rPr>
              <a:t>Time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15" dirty="0">
                <a:solidFill>
                  <a:srgbClr val="008A87"/>
                </a:solidFill>
                <a:latin typeface="Symbol"/>
                <a:cs typeface="Symbol"/>
              </a:rPr>
              <a:t></a:t>
            </a:r>
            <a:r>
              <a:rPr sz="3200" spc="1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15" dirty="0">
                <a:solidFill>
                  <a:srgbClr val="008A87"/>
                </a:solidFill>
                <a:latin typeface="Times New Roman"/>
                <a:cs typeface="Times New Roman"/>
              </a:rPr>
              <a:t>mn</a:t>
            </a:r>
            <a:r>
              <a:rPr sz="3200" spc="1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spc="15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33" name="Slide Number Placeholder 13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46B8EC2-79DC-4D91-A125-9987AE897EFA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574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46B8EC2-79DC-4D91-A125-9987AE897EFA}" type="slidenum">
              <a:rPr lang="en-US" smtClean="0"/>
              <a:t>93</a:t>
            </a:fld>
            <a:endParaRPr lang="en-US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623888"/>
            <a:ext cx="6329363" cy="61215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565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46B8EC2-79DC-4D91-A125-9987AE897EFA}" type="slidenum">
              <a:rPr lang="en-US" smtClean="0"/>
              <a:t>94</a:t>
            </a:fld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752600"/>
            <a:ext cx="6343650" cy="45440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3505200" y="470862"/>
            <a:ext cx="5273187" cy="9233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The procedure </a:t>
            </a:r>
            <a:r>
              <a:rPr lang="en-US" dirty="0" smtClean="0"/>
              <a:t>takes time </a:t>
            </a:r>
            <a:r>
              <a:rPr lang="en-US" dirty="0"/>
              <a:t>O(m +n), </a:t>
            </a:r>
            <a:endParaRPr lang="en-US" dirty="0" smtClean="0"/>
          </a:p>
          <a:p>
            <a:r>
              <a:rPr lang="en-US" dirty="0" smtClean="0"/>
              <a:t>since </a:t>
            </a:r>
            <a:r>
              <a:rPr lang="en-US" dirty="0"/>
              <a:t>it decrements at least one of </a:t>
            </a:r>
            <a:r>
              <a:rPr lang="en-US" dirty="0" err="1"/>
              <a:t>i</a:t>
            </a:r>
            <a:r>
              <a:rPr lang="en-US" dirty="0"/>
              <a:t> and j in each recursive call.</a:t>
            </a:r>
          </a:p>
        </p:txBody>
      </p:sp>
    </p:spTree>
    <p:extLst>
      <p:ext uri="{BB962C8B-B14F-4D97-AF65-F5344CB8AC3E}">
        <p14:creationId xmlns:p14="http://schemas.microsoft.com/office/powerpoint/2010/main" val="4135031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844290" y="1919477"/>
            <a:ext cx="794385" cy="676910"/>
            <a:chOff x="3844290" y="1919477"/>
            <a:chExt cx="794385" cy="676910"/>
          </a:xfrm>
        </p:grpSpPr>
        <p:sp>
          <p:nvSpPr>
            <p:cNvPr id="3" name="object 3"/>
            <p:cNvSpPr/>
            <p:nvPr/>
          </p:nvSpPr>
          <p:spPr>
            <a:xfrm>
              <a:off x="38808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844290" y="19194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4012565" y="1996467"/>
            <a:ext cx="203200" cy="450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490"/>
              </a:lnSpc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0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453890" y="1919477"/>
            <a:ext cx="794385" cy="676910"/>
            <a:chOff x="4453890" y="1919477"/>
            <a:chExt cx="794385" cy="676910"/>
          </a:xfrm>
        </p:grpSpPr>
        <p:sp>
          <p:nvSpPr>
            <p:cNvPr id="7" name="object 7"/>
            <p:cNvSpPr/>
            <p:nvPr/>
          </p:nvSpPr>
          <p:spPr>
            <a:xfrm>
              <a:off x="44904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453890" y="19194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622165" y="1996467"/>
            <a:ext cx="203200" cy="450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490"/>
              </a:lnSpc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0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844290" y="1919477"/>
            <a:ext cx="5061585" cy="1286510"/>
            <a:chOff x="3844290" y="1919477"/>
            <a:chExt cx="5061585" cy="1286510"/>
          </a:xfrm>
        </p:grpSpPr>
        <p:sp>
          <p:nvSpPr>
            <p:cNvPr id="11" name="object 11"/>
            <p:cNvSpPr/>
            <p:nvPr/>
          </p:nvSpPr>
          <p:spPr>
            <a:xfrm>
              <a:off x="51000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063490" y="19194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7096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673090" y="19194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3192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282690" y="1919477"/>
              <a:ext cx="794004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9288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892290" y="19194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5384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501890" y="19194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1480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111490" y="19194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8808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844290" y="2529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4904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453890" y="2529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1000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063490" y="2529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5231765" y="2606067"/>
            <a:ext cx="203200" cy="450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490"/>
              </a:lnSpc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7924800" y="23622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304800" y="3048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1" name="object 31"/>
          <p:cNvGrpSpPr/>
          <p:nvPr/>
        </p:nvGrpSpPr>
        <p:grpSpPr>
          <a:xfrm>
            <a:off x="3844290" y="2343150"/>
            <a:ext cx="5061585" cy="1472565"/>
            <a:chOff x="3844290" y="2343150"/>
            <a:chExt cx="5061585" cy="1472565"/>
          </a:xfrm>
        </p:grpSpPr>
        <p:sp>
          <p:nvSpPr>
            <p:cNvPr id="32" name="object 32"/>
            <p:cNvSpPr/>
            <p:nvPr/>
          </p:nvSpPr>
          <p:spPr>
            <a:xfrm>
              <a:off x="4876800" y="23622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7096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673090" y="2529078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3192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282690" y="2529078"/>
              <a:ext cx="794004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9288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892290" y="2529078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096000" y="23622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75384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7501890" y="2529078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81480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111490" y="2529078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8808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844290" y="31386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4904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4453890" y="31386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51000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5063490" y="31386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5231765" y="3215667"/>
            <a:ext cx="203200" cy="450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490"/>
              </a:lnSpc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3844290" y="2952750"/>
            <a:ext cx="5061585" cy="1472565"/>
            <a:chOff x="3844290" y="2952750"/>
            <a:chExt cx="5061585" cy="1472565"/>
          </a:xfrm>
        </p:grpSpPr>
        <p:sp>
          <p:nvSpPr>
            <p:cNvPr id="52" name="object 52"/>
            <p:cNvSpPr/>
            <p:nvPr/>
          </p:nvSpPr>
          <p:spPr>
            <a:xfrm>
              <a:off x="5709666" y="3195065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5673090" y="3138678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6319266" y="3195065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6282690" y="3138678"/>
              <a:ext cx="794004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6928866" y="3195065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6892290" y="3138678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6705600" y="29718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7538466" y="3195065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7501890" y="3138678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8148066" y="3195065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8111490" y="3138678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38808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3844290" y="37482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44904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4453890" y="37482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51000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5063490" y="37482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57096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5673090" y="37482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1" name="object 71"/>
          <p:cNvSpPr txBox="1"/>
          <p:nvPr/>
        </p:nvSpPr>
        <p:spPr>
          <a:xfrm>
            <a:off x="5841365" y="3825268"/>
            <a:ext cx="203200" cy="450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490"/>
              </a:lnSpc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72" name="object 72"/>
          <p:cNvGrpSpPr/>
          <p:nvPr/>
        </p:nvGrpSpPr>
        <p:grpSpPr>
          <a:xfrm>
            <a:off x="3844290" y="3562350"/>
            <a:ext cx="5061585" cy="1472565"/>
            <a:chOff x="3844290" y="3562350"/>
            <a:chExt cx="5061585" cy="1472565"/>
          </a:xfrm>
        </p:grpSpPr>
        <p:sp>
          <p:nvSpPr>
            <p:cNvPr id="73" name="object 73"/>
            <p:cNvSpPr/>
            <p:nvPr/>
          </p:nvSpPr>
          <p:spPr>
            <a:xfrm>
              <a:off x="5486400" y="35814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6319266" y="38046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6282690" y="3748278"/>
              <a:ext cx="794004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6928866" y="38046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6892290" y="3748278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7538466" y="38046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7501890" y="3748278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8148066" y="38046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8111490" y="3748278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38808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3844290" y="43578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44904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4453890" y="43578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4267200" y="41910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51000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5063490" y="43578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57096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5673090" y="43578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1" name="object 91"/>
          <p:cNvSpPr txBox="1"/>
          <p:nvPr/>
        </p:nvSpPr>
        <p:spPr>
          <a:xfrm>
            <a:off x="5841365" y="4434868"/>
            <a:ext cx="203200" cy="450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490"/>
              </a:lnSpc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92" name="object 92"/>
          <p:cNvGrpSpPr/>
          <p:nvPr/>
        </p:nvGrpSpPr>
        <p:grpSpPr>
          <a:xfrm>
            <a:off x="3844290" y="4171950"/>
            <a:ext cx="5061585" cy="1472565"/>
            <a:chOff x="3844290" y="4171950"/>
            <a:chExt cx="5061585" cy="1472565"/>
          </a:xfrm>
        </p:grpSpPr>
        <p:sp>
          <p:nvSpPr>
            <p:cNvPr id="93" name="object 93"/>
            <p:cNvSpPr/>
            <p:nvPr/>
          </p:nvSpPr>
          <p:spPr>
            <a:xfrm>
              <a:off x="6319266" y="44142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6282690" y="4357878"/>
              <a:ext cx="794004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6928866" y="44142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6892290" y="4357878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7538466" y="44142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7501890" y="4357878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7315200" y="41910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8148066" y="44142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8111490" y="4357878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38808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3844290" y="4967477"/>
              <a:ext cx="794003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44904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4453890" y="4967477"/>
              <a:ext cx="794003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51000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5063490" y="4967477"/>
              <a:ext cx="794003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4876800" y="48006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57096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5673090" y="4967477"/>
              <a:ext cx="794003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63192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6282690" y="4967477"/>
              <a:ext cx="794004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3" name="object 113"/>
          <p:cNvSpPr txBox="1"/>
          <p:nvPr/>
        </p:nvSpPr>
        <p:spPr>
          <a:xfrm>
            <a:off x="6450965" y="5044468"/>
            <a:ext cx="203200" cy="450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490"/>
              </a:lnSpc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3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114" name="object 114"/>
          <p:cNvGrpSpPr/>
          <p:nvPr/>
        </p:nvGrpSpPr>
        <p:grpSpPr>
          <a:xfrm>
            <a:off x="6076950" y="4781550"/>
            <a:ext cx="1609725" cy="862965"/>
            <a:chOff x="6076950" y="4781550"/>
            <a:chExt cx="1609725" cy="862965"/>
          </a:xfrm>
        </p:grpSpPr>
        <p:sp>
          <p:nvSpPr>
            <p:cNvPr id="115" name="object 115"/>
            <p:cNvSpPr/>
            <p:nvPr/>
          </p:nvSpPr>
          <p:spPr>
            <a:xfrm>
              <a:off x="6096000" y="48006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6928866" y="5023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6892289" y="4967478"/>
              <a:ext cx="794003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8" name="object 118"/>
          <p:cNvSpPr txBox="1"/>
          <p:nvPr/>
        </p:nvSpPr>
        <p:spPr>
          <a:xfrm>
            <a:off x="7060565" y="5044468"/>
            <a:ext cx="203200" cy="450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490"/>
              </a:lnSpc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3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19" name="object 119"/>
          <p:cNvSpPr/>
          <p:nvPr/>
        </p:nvSpPr>
        <p:spPr>
          <a:xfrm>
            <a:off x="7924800" y="48006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304800" y="3048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0" name="object 120"/>
          <p:cNvGrpSpPr/>
          <p:nvPr/>
        </p:nvGrpSpPr>
        <p:grpSpPr>
          <a:xfrm>
            <a:off x="3844290" y="4967478"/>
            <a:ext cx="5061585" cy="1286510"/>
            <a:chOff x="3844290" y="4967478"/>
            <a:chExt cx="5061585" cy="1286510"/>
          </a:xfrm>
        </p:grpSpPr>
        <p:sp>
          <p:nvSpPr>
            <p:cNvPr id="121" name="object 121"/>
            <p:cNvSpPr/>
            <p:nvPr/>
          </p:nvSpPr>
          <p:spPr>
            <a:xfrm>
              <a:off x="75384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7501890" y="4967478"/>
              <a:ext cx="794003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81480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8111490" y="4967478"/>
              <a:ext cx="794003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38808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3844290" y="5577078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44904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4453890" y="5577078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4267200" y="54102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51000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5063490" y="5577078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57096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5673090" y="5577078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63192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6282690" y="5577078"/>
              <a:ext cx="794004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69288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6892290" y="5577078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75384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7501890" y="5577078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0" name="object 140"/>
          <p:cNvSpPr txBox="1">
            <a:spLocks noGrp="1"/>
          </p:cNvSpPr>
          <p:nvPr>
            <p:ph type="title"/>
          </p:nvPr>
        </p:nvSpPr>
        <p:spPr>
          <a:xfrm>
            <a:off x="1526539" y="21589"/>
            <a:ext cx="5676900" cy="1231900"/>
          </a:xfrm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lstStyle/>
          <a:p>
            <a:pPr marL="12700" marR="5080">
              <a:lnSpc>
                <a:spcPct val="80000"/>
              </a:lnSpc>
              <a:spcBef>
                <a:spcPts val="1150"/>
              </a:spcBef>
            </a:pPr>
            <a:r>
              <a:rPr spc="-10" dirty="0"/>
              <a:t>D</a:t>
            </a:r>
            <a:r>
              <a:rPr spc="-5" dirty="0"/>
              <a:t>ynami</a:t>
            </a:r>
            <a:r>
              <a:rPr spc="-15" dirty="0"/>
              <a:t>c</a:t>
            </a:r>
            <a:r>
              <a:rPr spc="-5" dirty="0"/>
              <a:t>-p</a:t>
            </a:r>
            <a:r>
              <a:rPr spc="-10" dirty="0"/>
              <a:t>r</a:t>
            </a:r>
            <a:r>
              <a:rPr spc="-5" dirty="0"/>
              <a:t>og</a:t>
            </a:r>
            <a:r>
              <a:rPr spc="-10" dirty="0"/>
              <a:t>r</a:t>
            </a:r>
            <a:r>
              <a:rPr spc="-5" dirty="0"/>
              <a:t>amming  algorithm</a:t>
            </a:r>
          </a:p>
        </p:txBody>
      </p:sp>
      <p:sp>
        <p:nvSpPr>
          <p:cNvPr id="141" name="object 141"/>
          <p:cNvSpPr txBox="1"/>
          <p:nvPr/>
        </p:nvSpPr>
        <p:spPr>
          <a:xfrm>
            <a:off x="307231" y="1410398"/>
            <a:ext cx="2713355" cy="35248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I</a:t>
            </a:r>
            <a:r>
              <a:rPr sz="24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DEA</a:t>
            </a: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:</a:t>
            </a:r>
            <a:endParaRPr sz="3200">
              <a:latin typeface="Times New Roman"/>
              <a:cs typeface="Times New Roman"/>
            </a:endParaRPr>
          </a:p>
          <a:p>
            <a:pPr marL="12700" marR="5080">
              <a:lnSpc>
                <a:spcPts val="3460"/>
              </a:lnSpc>
              <a:spcBef>
                <a:spcPts val="434"/>
              </a:spcBef>
            </a:pPr>
            <a:r>
              <a:rPr sz="3200" spc="-5" dirty="0">
                <a:latin typeface="Times New Roman"/>
                <a:cs typeface="Times New Roman"/>
              </a:rPr>
              <a:t>Compute the  table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bottom-up.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55"/>
              </a:spcBef>
            </a:pPr>
            <a:r>
              <a:rPr sz="3200" spc="-35" dirty="0">
                <a:latin typeface="Times New Roman"/>
                <a:cs typeface="Times New Roman"/>
              </a:rPr>
              <a:t>Time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15" dirty="0">
                <a:solidFill>
                  <a:srgbClr val="008A87"/>
                </a:solidFill>
                <a:latin typeface="Symbol"/>
                <a:cs typeface="Symbol"/>
              </a:rPr>
              <a:t></a:t>
            </a:r>
            <a:r>
              <a:rPr sz="3200" spc="1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15" dirty="0">
                <a:solidFill>
                  <a:srgbClr val="008A87"/>
                </a:solidFill>
                <a:latin typeface="Times New Roman"/>
                <a:cs typeface="Times New Roman"/>
              </a:rPr>
              <a:t>mn</a:t>
            </a:r>
            <a:r>
              <a:rPr sz="3200" spc="1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spc="15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  <a:p>
            <a:pPr marL="12700" marR="209550">
              <a:lnSpc>
                <a:spcPts val="3460"/>
              </a:lnSpc>
              <a:spcBef>
                <a:spcPts val="1145"/>
              </a:spcBef>
            </a:pPr>
            <a:r>
              <a:rPr sz="3200" spc="-5" dirty="0">
                <a:latin typeface="Times New Roman"/>
                <a:cs typeface="Times New Roman"/>
              </a:rPr>
              <a:t>Reconstruct  LCS by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tracing  backwards.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42" name="object 142"/>
          <p:cNvSpPr txBox="1"/>
          <p:nvPr/>
        </p:nvSpPr>
        <p:spPr>
          <a:xfrm>
            <a:off x="7670165" y="5654068"/>
            <a:ext cx="203200" cy="450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490"/>
              </a:lnSpc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4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143" name="object 143"/>
          <p:cNvGrpSpPr/>
          <p:nvPr/>
        </p:nvGrpSpPr>
        <p:grpSpPr>
          <a:xfrm>
            <a:off x="7296150" y="5391150"/>
            <a:ext cx="1609725" cy="862965"/>
            <a:chOff x="7296150" y="5391150"/>
            <a:chExt cx="1609725" cy="862965"/>
          </a:xfrm>
        </p:grpSpPr>
        <p:sp>
          <p:nvSpPr>
            <p:cNvPr id="144" name="object 144"/>
            <p:cNvSpPr/>
            <p:nvPr/>
          </p:nvSpPr>
          <p:spPr>
            <a:xfrm>
              <a:off x="7315200" y="54102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8148066" y="5633465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8111489" y="5577078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7" name="object 147"/>
          <p:cNvSpPr txBox="1"/>
          <p:nvPr/>
        </p:nvSpPr>
        <p:spPr>
          <a:xfrm>
            <a:off x="8279765" y="5654068"/>
            <a:ext cx="203200" cy="450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490"/>
              </a:lnSpc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4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48" name="object 148"/>
          <p:cNvSpPr/>
          <p:nvPr/>
        </p:nvSpPr>
        <p:spPr>
          <a:xfrm>
            <a:off x="4876800" y="23622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304800" y="3048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5486400" y="35814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304800" y="3048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6096000" y="48006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304800" y="3048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51" name="object 151"/>
          <p:cNvGraphicFramePr>
            <a:graphicFrameLocks noGrp="1"/>
          </p:cNvGraphicFramePr>
          <p:nvPr/>
        </p:nvGraphicFramePr>
        <p:xfrm>
          <a:off x="3336185" y="1447638"/>
          <a:ext cx="5350509" cy="472456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37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5736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DEDEDE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CC0000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255" algn="ct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CC0000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9070" algn="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CC0000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4130" algn="ct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DEDEDE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CC0000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DEDEDE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CC000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CC000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57785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3200" dirty="0">
                          <a:solidFill>
                            <a:srgbClr val="CC0000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6032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CC00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DEDEDE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CC00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CC0000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CC00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200" dirty="0">
                          <a:solidFill>
                            <a:srgbClr val="DEDEDE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CC00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CC0000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CC000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CC000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CC0000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CC0000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CC0000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52" name="object 152"/>
          <p:cNvSpPr/>
          <p:nvPr/>
        </p:nvSpPr>
        <p:spPr>
          <a:xfrm>
            <a:off x="7315200" y="54102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304800" y="3048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 txBox="1"/>
          <p:nvPr/>
        </p:nvSpPr>
        <p:spPr>
          <a:xfrm>
            <a:off x="764540" y="6523256"/>
            <a:ext cx="1354455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spc="-5" dirty="0">
                <a:latin typeface="Times New Roman"/>
                <a:cs typeface="Times New Roman"/>
              </a:rPr>
              <a:t>November 7,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2005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55" name="object 155"/>
          <p:cNvSpPr txBox="1"/>
          <p:nvPr/>
        </p:nvSpPr>
        <p:spPr>
          <a:xfrm>
            <a:off x="7843653" y="6523256"/>
            <a:ext cx="560070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spc="-5" dirty="0">
                <a:latin typeface="Times New Roman"/>
                <a:cs typeface="Times New Roman"/>
              </a:rPr>
              <a:t>L15.30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56" name="Slide Number Placeholder 15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46B8EC2-79DC-4D91-A125-9987AE897EFA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958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844290" y="1919477"/>
            <a:ext cx="794385" cy="676910"/>
            <a:chOff x="3844290" y="1919477"/>
            <a:chExt cx="794385" cy="676910"/>
          </a:xfrm>
        </p:grpSpPr>
        <p:sp>
          <p:nvSpPr>
            <p:cNvPr id="3" name="object 3"/>
            <p:cNvSpPr/>
            <p:nvPr/>
          </p:nvSpPr>
          <p:spPr>
            <a:xfrm>
              <a:off x="38808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844290" y="19194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4012565" y="1996467"/>
            <a:ext cx="203200" cy="450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490"/>
              </a:lnSpc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0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453890" y="1919477"/>
            <a:ext cx="794385" cy="676910"/>
            <a:chOff x="4453890" y="1919477"/>
            <a:chExt cx="794385" cy="676910"/>
          </a:xfrm>
        </p:grpSpPr>
        <p:sp>
          <p:nvSpPr>
            <p:cNvPr id="7" name="object 7"/>
            <p:cNvSpPr/>
            <p:nvPr/>
          </p:nvSpPr>
          <p:spPr>
            <a:xfrm>
              <a:off x="44904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453890" y="19194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622165" y="1996467"/>
            <a:ext cx="203200" cy="450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490"/>
              </a:lnSpc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0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844290" y="1919477"/>
            <a:ext cx="5061585" cy="1286510"/>
            <a:chOff x="3844290" y="1919477"/>
            <a:chExt cx="5061585" cy="1286510"/>
          </a:xfrm>
        </p:grpSpPr>
        <p:sp>
          <p:nvSpPr>
            <p:cNvPr id="11" name="object 11"/>
            <p:cNvSpPr/>
            <p:nvPr/>
          </p:nvSpPr>
          <p:spPr>
            <a:xfrm>
              <a:off x="51000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063490" y="19194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7096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673090" y="19194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3192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282690" y="1919477"/>
              <a:ext cx="794004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9288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892290" y="19194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5384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501890" y="19194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1480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111490" y="19194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8808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844290" y="2529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4904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453890" y="2529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1000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063490" y="2529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5231765" y="2606067"/>
            <a:ext cx="203200" cy="450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490"/>
              </a:lnSpc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7924800" y="23622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304800" y="3048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1" name="object 31"/>
          <p:cNvGrpSpPr/>
          <p:nvPr/>
        </p:nvGrpSpPr>
        <p:grpSpPr>
          <a:xfrm>
            <a:off x="3844290" y="2343150"/>
            <a:ext cx="5061585" cy="1472565"/>
            <a:chOff x="3844290" y="2343150"/>
            <a:chExt cx="5061585" cy="1472565"/>
          </a:xfrm>
        </p:grpSpPr>
        <p:sp>
          <p:nvSpPr>
            <p:cNvPr id="32" name="object 32"/>
            <p:cNvSpPr/>
            <p:nvPr/>
          </p:nvSpPr>
          <p:spPr>
            <a:xfrm>
              <a:off x="4876800" y="23622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7096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673090" y="2529078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3192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282690" y="2529078"/>
              <a:ext cx="794004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9288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892290" y="2529078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096000" y="23622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75384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7501890" y="2529078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81480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111490" y="2529078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8808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844290" y="31386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4904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4453890" y="31386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51000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5063490" y="31386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5231765" y="3215667"/>
            <a:ext cx="203200" cy="450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490"/>
              </a:lnSpc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3844290" y="2952750"/>
            <a:ext cx="5061585" cy="1472565"/>
            <a:chOff x="3844290" y="2952750"/>
            <a:chExt cx="5061585" cy="1472565"/>
          </a:xfrm>
        </p:grpSpPr>
        <p:sp>
          <p:nvSpPr>
            <p:cNvPr id="52" name="object 52"/>
            <p:cNvSpPr/>
            <p:nvPr/>
          </p:nvSpPr>
          <p:spPr>
            <a:xfrm>
              <a:off x="5709666" y="3195065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5673090" y="3138678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6319266" y="3195065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6282690" y="3138678"/>
              <a:ext cx="794004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6928866" y="3195065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6892290" y="3138678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6705600" y="29718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7538466" y="3195065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7501890" y="3138678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8148066" y="3195065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8111490" y="3138678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38808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3844290" y="37482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44904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4453890" y="37482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51000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5063490" y="37482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57096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5673090" y="37482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1" name="object 71"/>
          <p:cNvSpPr txBox="1"/>
          <p:nvPr/>
        </p:nvSpPr>
        <p:spPr>
          <a:xfrm>
            <a:off x="5841365" y="3825268"/>
            <a:ext cx="203200" cy="450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490"/>
              </a:lnSpc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72" name="object 72"/>
          <p:cNvGrpSpPr/>
          <p:nvPr/>
        </p:nvGrpSpPr>
        <p:grpSpPr>
          <a:xfrm>
            <a:off x="3844290" y="3562350"/>
            <a:ext cx="5061585" cy="1472565"/>
            <a:chOff x="3844290" y="3562350"/>
            <a:chExt cx="5061585" cy="1472565"/>
          </a:xfrm>
        </p:grpSpPr>
        <p:sp>
          <p:nvSpPr>
            <p:cNvPr id="73" name="object 73"/>
            <p:cNvSpPr/>
            <p:nvPr/>
          </p:nvSpPr>
          <p:spPr>
            <a:xfrm>
              <a:off x="5486400" y="35814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6319266" y="38046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6282690" y="3748278"/>
              <a:ext cx="794004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6928866" y="38046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6892290" y="3748278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7538466" y="38046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7501890" y="3748278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8148066" y="38046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8111490" y="3748278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38808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3844290" y="43578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44904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4453890" y="43578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4267200" y="41910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51000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5063490" y="43578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57096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5673090" y="43578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1" name="object 91"/>
          <p:cNvSpPr txBox="1"/>
          <p:nvPr/>
        </p:nvSpPr>
        <p:spPr>
          <a:xfrm>
            <a:off x="5841365" y="4434868"/>
            <a:ext cx="203200" cy="450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490"/>
              </a:lnSpc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92" name="object 92"/>
          <p:cNvGrpSpPr/>
          <p:nvPr/>
        </p:nvGrpSpPr>
        <p:grpSpPr>
          <a:xfrm>
            <a:off x="3844290" y="4171950"/>
            <a:ext cx="5061585" cy="1472565"/>
            <a:chOff x="3844290" y="4171950"/>
            <a:chExt cx="5061585" cy="1472565"/>
          </a:xfrm>
        </p:grpSpPr>
        <p:sp>
          <p:nvSpPr>
            <p:cNvPr id="93" name="object 93"/>
            <p:cNvSpPr/>
            <p:nvPr/>
          </p:nvSpPr>
          <p:spPr>
            <a:xfrm>
              <a:off x="6319266" y="44142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6282690" y="4357878"/>
              <a:ext cx="794004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6928866" y="44142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6892290" y="4357878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7538466" y="44142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7501890" y="4357878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7315200" y="41910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8148066" y="44142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8111490" y="4357878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38808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3844290" y="4967477"/>
              <a:ext cx="794003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44904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4453890" y="4967477"/>
              <a:ext cx="794003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51000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5063490" y="4967477"/>
              <a:ext cx="794003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4876800" y="48006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57096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5673090" y="4967477"/>
              <a:ext cx="794003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63192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6282690" y="4967477"/>
              <a:ext cx="794004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3" name="object 113"/>
          <p:cNvSpPr txBox="1"/>
          <p:nvPr/>
        </p:nvSpPr>
        <p:spPr>
          <a:xfrm>
            <a:off x="6450965" y="5044468"/>
            <a:ext cx="203200" cy="450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490"/>
              </a:lnSpc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3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114" name="object 114"/>
          <p:cNvGrpSpPr/>
          <p:nvPr/>
        </p:nvGrpSpPr>
        <p:grpSpPr>
          <a:xfrm>
            <a:off x="6076950" y="4781550"/>
            <a:ext cx="1609725" cy="862965"/>
            <a:chOff x="6076950" y="4781550"/>
            <a:chExt cx="1609725" cy="862965"/>
          </a:xfrm>
        </p:grpSpPr>
        <p:sp>
          <p:nvSpPr>
            <p:cNvPr id="115" name="object 115"/>
            <p:cNvSpPr/>
            <p:nvPr/>
          </p:nvSpPr>
          <p:spPr>
            <a:xfrm>
              <a:off x="6096000" y="48006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6928866" y="5023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6892289" y="4967478"/>
              <a:ext cx="794003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8" name="object 118"/>
          <p:cNvSpPr txBox="1"/>
          <p:nvPr/>
        </p:nvSpPr>
        <p:spPr>
          <a:xfrm>
            <a:off x="7060565" y="5044468"/>
            <a:ext cx="203200" cy="450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490"/>
              </a:lnSpc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3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19" name="object 119"/>
          <p:cNvSpPr/>
          <p:nvPr/>
        </p:nvSpPr>
        <p:spPr>
          <a:xfrm>
            <a:off x="7924800" y="48006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304800" y="3048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0" name="object 120"/>
          <p:cNvGrpSpPr/>
          <p:nvPr/>
        </p:nvGrpSpPr>
        <p:grpSpPr>
          <a:xfrm>
            <a:off x="3844290" y="4967478"/>
            <a:ext cx="5061585" cy="1286510"/>
            <a:chOff x="3844290" y="4967478"/>
            <a:chExt cx="5061585" cy="1286510"/>
          </a:xfrm>
        </p:grpSpPr>
        <p:sp>
          <p:nvSpPr>
            <p:cNvPr id="121" name="object 121"/>
            <p:cNvSpPr/>
            <p:nvPr/>
          </p:nvSpPr>
          <p:spPr>
            <a:xfrm>
              <a:off x="75384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7501890" y="4967478"/>
              <a:ext cx="794003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81480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8111490" y="4967478"/>
              <a:ext cx="794003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38808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3844290" y="5577078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44904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4453890" y="5577078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4267200" y="54102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51000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5063490" y="5577078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57096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5673090" y="5577078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63192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6282690" y="5577078"/>
              <a:ext cx="794004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69288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6892290" y="5577078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75384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7501890" y="5577078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0" name="object 140"/>
          <p:cNvSpPr txBox="1">
            <a:spLocks noGrp="1"/>
          </p:cNvSpPr>
          <p:nvPr>
            <p:ph type="title"/>
          </p:nvPr>
        </p:nvSpPr>
        <p:spPr>
          <a:xfrm>
            <a:off x="1526539" y="21589"/>
            <a:ext cx="5676900" cy="1231900"/>
          </a:xfrm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lstStyle/>
          <a:p>
            <a:pPr marL="12700" marR="5080">
              <a:lnSpc>
                <a:spcPct val="80000"/>
              </a:lnSpc>
              <a:spcBef>
                <a:spcPts val="1150"/>
              </a:spcBef>
            </a:pPr>
            <a:r>
              <a:rPr spc="-10" dirty="0"/>
              <a:t>D</a:t>
            </a:r>
            <a:r>
              <a:rPr spc="-5" dirty="0"/>
              <a:t>ynami</a:t>
            </a:r>
            <a:r>
              <a:rPr spc="-15" dirty="0"/>
              <a:t>c</a:t>
            </a:r>
            <a:r>
              <a:rPr spc="-5" dirty="0"/>
              <a:t>-p</a:t>
            </a:r>
            <a:r>
              <a:rPr spc="-10" dirty="0"/>
              <a:t>r</a:t>
            </a:r>
            <a:r>
              <a:rPr spc="-5" dirty="0"/>
              <a:t>og</a:t>
            </a:r>
            <a:r>
              <a:rPr spc="-10" dirty="0"/>
              <a:t>r</a:t>
            </a:r>
            <a:r>
              <a:rPr spc="-5" dirty="0"/>
              <a:t>amming  algorithm</a:t>
            </a:r>
          </a:p>
        </p:txBody>
      </p:sp>
      <p:sp>
        <p:nvSpPr>
          <p:cNvPr id="141" name="object 141"/>
          <p:cNvSpPr txBox="1"/>
          <p:nvPr/>
        </p:nvSpPr>
        <p:spPr>
          <a:xfrm>
            <a:off x="307231" y="1410398"/>
            <a:ext cx="2713355" cy="35248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I</a:t>
            </a:r>
            <a:r>
              <a:rPr sz="24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DEA</a:t>
            </a: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:</a:t>
            </a:r>
            <a:endParaRPr sz="3200">
              <a:latin typeface="Times New Roman"/>
              <a:cs typeface="Times New Roman"/>
            </a:endParaRPr>
          </a:p>
          <a:p>
            <a:pPr marL="12700" marR="5080">
              <a:lnSpc>
                <a:spcPts val="3460"/>
              </a:lnSpc>
              <a:spcBef>
                <a:spcPts val="434"/>
              </a:spcBef>
            </a:pPr>
            <a:r>
              <a:rPr sz="3200" spc="-5" dirty="0">
                <a:latin typeface="Times New Roman"/>
                <a:cs typeface="Times New Roman"/>
              </a:rPr>
              <a:t>Compute the  table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bottom-up.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55"/>
              </a:spcBef>
            </a:pPr>
            <a:r>
              <a:rPr sz="3200" spc="-35" dirty="0">
                <a:latin typeface="Times New Roman"/>
                <a:cs typeface="Times New Roman"/>
              </a:rPr>
              <a:t>Time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15" dirty="0">
                <a:solidFill>
                  <a:srgbClr val="008A87"/>
                </a:solidFill>
                <a:latin typeface="Symbol"/>
                <a:cs typeface="Symbol"/>
              </a:rPr>
              <a:t></a:t>
            </a:r>
            <a:r>
              <a:rPr sz="3200" spc="1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15" dirty="0">
                <a:solidFill>
                  <a:srgbClr val="008A87"/>
                </a:solidFill>
                <a:latin typeface="Times New Roman"/>
                <a:cs typeface="Times New Roman"/>
              </a:rPr>
              <a:t>mn</a:t>
            </a:r>
            <a:r>
              <a:rPr sz="3200" spc="1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spc="15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  <a:p>
            <a:pPr marL="12700" marR="209550">
              <a:lnSpc>
                <a:spcPts val="3460"/>
              </a:lnSpc>
              <a:spcBef>
                <a:spcPts val="1145"/>
              </a:spcBef>
            </a:pPr>
            <a:r>
              <a:rPr sz="3200" spc="-5" dirty="0">
                <a:latin typeface="Times New Roman"/>
                <a:cs typeface="Times New Roman"/>
              </a:rPr>
              <a:t>Reconstruct  LCS by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tracing  backwards.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42" name="object 142"/>
          <p:cNvSpPr txBox="1"/>
          <p:nvPr/>
        </p:nvSpPr>
        <p:spPr>
          <a:xfrm>
            <a:off x="7670165" y="5654068"/>
            <a:ext cx="203200" cy="450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490"/>
              </a:lnSpc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4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143" name="object 143"/>
          <p:cNvGrpSpPr/>
          <p:nvPr/>
        </p:nvGrpSpPr>
        <p:grpSpPr>
          <a:xfrm>
            <a:off x="7296150" y="5391150"/>
            <a:ext cx="1609725" cy="862965"/>
            <a:chOff x="7296150" y="5391150"/>
            <a:chExt cx="1609725" cy="862965"/>
          </a:xfrm>
        </p:grpSpPr>
        <p:sp>
          <p:nvSpPr>
            <p:cNvPr id="144" name="object 144"/>
            <p:cNvSpPr/>
            <p:nvPr/>
          </p:nvSpPr>
          <p:spPr>
            <a:xfrm>
              <a:off x="7315200" y="54102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8148066" y="5633465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8111489" y="5577078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7" name="object 147"/>
          <p:cNvSpPr txBox="1"/>
          <p:nvPr/>
        </p:nvSpPr>
        <p:spPr>
          <a:xfrm>
            <a:off x="8279765" y="5654068"/>
            <a:ext cx="203200" cy="450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490"/>
              </a:lnSpc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4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48" name="object 148"/>
          <p:cNvSpPr/>
          <p:nvPr/>
        </p:nvSpPr>
        <p:spPr>
          <a:xfrm>
            <a:off x="4876800" y="23622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304800" y="3048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5486400" y="35814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304800" y="3048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6096000" y="48006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304800" y="3048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51" name="object 151"/>
          <p:cNvGraphicFramePr>
            <a:graphicFrameLocks noGrp="1"/>
          </p:cNvGraphicFramePr>
          <p:nvPr/>
        </p:nvGraphicFramePr>
        <p:xfrm>
          <a:off x="3336185" y="1447638"/>
          <a:ext cx="5350509" cy="472456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37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5736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DEDEDE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CC0000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255" algn="ct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CC0000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9070" algn="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CC0000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4130" algn="ct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DEDEDE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CC0000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DEDEDE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CC000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CC000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57785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3200" dirty="0">
                          <a:solidFill>
                            <a:srgbClr val="CC0000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6032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CC00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DEDEDE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CC00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CC0000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CC00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200" dirty="0">
                          <a:solidFill>
                            <a:srgbClr val="DEDEDE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CC00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CC0000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CC000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CC000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CC0000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CC0000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CC0000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52" name="object 152"/>
          <p:cNvSpPr/>
          <p:nvPr/>
        </p:nvSpPr>
        <p:spPr>
          <a:xfrm>
            <a:off x="7315200" y="54102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304800" y="304800"/>
                </a:lnTo>
              </a:path>
            </a:pathLst>
          </a:cu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 txBox="1"/>
          <p:nvPr/>
        </p:nvSpPr>
        <p:spPr>
          <a:xfrm>
            <a:off x="764540" y="6523256"/>
            <a:ext cx="1354455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spc="-5" dirty="0">
                <a:latin typeface="Times New Roman"/>
                <a:cs typeface="Times New Roman"/>
              </a:rPr>
              <a:t>November 7,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2005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55" name="object 155"/>
          <p:cNvSpPr txBox="1"/>
          <p:nvPr/>
        </p:nvSpPr>
        <p:spPr>
          <a:xfrm>
            <a:off x="7843653" y="6523256"/>
            <a:ext cx="560070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spc="-5" dirty="0">
                <a:latin typeface="Times New Roman"/>
                <a:cs typeface="Times New Roman"/>
              </a:rPr>
              <a:t>L15.30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56" name="Slide Number Placeholder 15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46B8EC2-79DC-4D91-A125-9987AE897EFA}" type="slidenum">
              <a:rPr lang="en-US" smtClean="0"/>
              <a:t>96</a:t>
            </a:fld>
            <a:endParaRPr lang="en-US"/>
          </a:p>
        </p:txBody>
      </p:sp>
      <p:sp>
        <p:nvSpPr>
          <p:cNvPr id="157" name="object 152"/>
          <p:cNvSpPr/>
          <p:nvPr/>
        </p:nvSpPr>
        <p:spPr>
          <a:xfrm>
            <a:off x="5444424" y="354322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304800" y="304800"/>
                </a:lnTo>
              </a:path>
            </a:pathLst>
          </a:cu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2"/>
          <p:cNvSpPr/>
          <p:nvPr/>
        </p:nvSpPr>
        <p:spPr>
          <a:xfrm>
            <a:off x="6078368" y="4701884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304800" y="304800"/>
                </a:lnTo>
              </a:path>
            </a:pathLst>
          </a:cu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2"/>
          <p:cNvSpPr/>
          <p:nvPr/>
        </p:nvSpPr>
        <p:spPr>
          <a:xfrm>
            <a:off x="4875530" y="2359716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304800" y="304800"/>
                </a:lnTo>
              </a:path>
            </a:pathLst>
          </a:cu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4358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844290" y="1919477"/>
            <a:ext cx="794385" cy="676910"/>
            <a:chOff x="3844290" y="1919477"/>
            <a:chExt cx="794385" cy="676910"/>
          </a:xfrm>
        </p:grpSpPr>
        <p:sp>
          <p:nvSpPr>
            <p:cNvPr id="3" name="object 3"/>
            <p:cNvSpPr/>
            <p:nvPr/>
          </p:nvSpPr>
          <p:spPr>
            <a:xfrm>
              <a:off x="38808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844290" y="19194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4012565" y="1996467"/>
            <a:ext cx="203200" cy="450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490"/>
              </a:lnSpc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0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453890" y="1919477"/>
            <a:ext cx="794385" cy="676910"/>
            <a:chOff x="4453890" y="1919477"/>
            <a:chExt cx="794385" cy="676910"/>
          </a:xfrm>
        </p:grpSpPr>
        <p:sp>
          <p:nvSpPr>
            <p:cNvPr id="7" name="object 7"/>
            <p:cNvSpPr/>
            <p:nvPr/>
          </p:nvSpPr>
          <p:spPr>
            <a:xfrm>
              <a:off x="44904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453890" y="19194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622165" y="1996467"/>
            <a:ext cx="203200" cy="450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490"/>
              </a:lnSpc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0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844290" y="1919477"/>
            <a:ext cx="5061585" cy="1286510"/>
            <a:chOff x="3844290" y="1919477"/>
            <a:chExt cx="5061585" cy="1286510"/>
          </a:xfrm>
        </p:grpSpPr>
        <p:sp>
          <p:nvSpPr>
            <p:cNvPr id="11" name="object 11"/>
            <p:cNvSpPr/>
            <p:nvPr/>
          </p:nvSpPr>
          <p:spPr>
            <a:xfrm>
              <a:off x="51000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063490" y="19194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7096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673090" y="19194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3192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282690" y="1919477"/>
              <a:ext cx="794004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9288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892290" y="19194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5384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501890" y="19194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148066" y="1975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111490" y="19194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8808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844290" y="2529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4904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453890" y="2529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1000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063490" y="25290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5231765" y="2606067"/>
            <a:ext cx="203200" cy="450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490"/>
              </a:lnSpc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7924800" y="23622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304800" y="3048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1" name="object 31"/>
          <p:cNvGrpSpPr/>
          <p:nvPr/>
        </p:nvGrpSpPr>
        <p:grpSpPr>
          <a:xfrm>
            <a:off x="3844290" y="2343150"/>
            <a:ext cx="5061585" cy="1472565"/>
            <a:chOff x="3844290" y="2343150"/>
            <a:chExt cx="5061585" cy="1472565"/>
          </a:xfrm>
        </p:grpSpPr>
        <p:sp>
          <p:nvSpPr>
            <p:cNvPr id="32" name="object 32"/>
            <p:cNvSpPr/>
            <p:nvPr/>
          </p:nvSpPr>
          <p:spPr>
            <a:xfrm>
              <a:off x="4876800" y="23622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7096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673090" y="2529078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3192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282690" y="2529078"/>
              <a:ext cx="794004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9288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892290" y="2529078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096000" y="23622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75384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7501890" y="2529078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8148066" y="25854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111490" y="2529078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8808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844290" y="31386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4904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4453890" y="31386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5100066" y="3195066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5063490" y="31386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5231765" y="3215667"/>
            <a:ext cx="203200" cy="450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490"/>
              </a:lnSpc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3844290" y="2952750"/>
            <a:ext cx="5061585" cy="1472565"/>
            <a:chOff x="3844290" y="2952750"/>
            <a:chExt cx="5061585" cy="1472565"/>
          </a:xfrm>
        </p:grpSpPr>
        <p:sp>
          <p:nvSpPr>
            <p:cNvPr id="52" name="object 52"/>
            <p:cNvSpPr/>
            <p:nvPr/>
          </p:nvSpPr>
          <p:spPr>
            <a:xfrm>
              <a:off x="5709666" y="3195065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5673090" y="3138678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6319266" y="3195065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6282690" y="3138678"/>
              <a:ext cx="794004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6928866" y="3195065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6892290" y="3138678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6705600" y="29718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7538466" y="3195065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7501890" y="3138678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8148066" y="3195065"/>
              <a:ext cx="620267" cy="620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8111490" y="3138678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38808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3844290" y="37482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44904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4453890" y="37482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51000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5063490" y="37482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5709666" y="38046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5673090" y="37482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1" name="object 71"/>
          <p:cNvSpPr txBox="1"/>
          <p:nvPr/>
        </p:nvSpPr>
        <p:spPr>
          <a:xfrm>
            <a:off x="5841365" y="3825268"/>
            <a:ext cx="203200" cy="450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490"/>
              </a:lnSpc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72" name="object 72"/>
          <p:cNvGrpSpPr/>
          <p:nvPr/>
        </p:nvGrpSpPr>
        <p:grpSpPr>
          <a:xfrm>
            <a:off x="3844290" y="3562350"/>
            <a:ext cx="5061585" cy="1472565"/>
            <a:chOff x="3844290" y="3562350"/>
            <a:chExt cx="5061585" cy="1472565"/>
          </a:xfrm>
        </p:grpSpPr>
        <p:sp>
          <p:nvSpPr>
            <p:cNvPr id="73" name="object 73"/>
            <p:cNvSpPr/>
            <p:nvPr/>
          </p:nvSpPr>
          <p:spPr>
            <a:xfrm>
              <a:off x="5486400" y="35814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6319266" y="38046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6282690" y="3748278"/>
              <a:ext cx="794004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6928866" y="38046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6892290" y="3748278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7538466" y="38046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7501890" y="3748278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8148066" y="38046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8111490" y="3748278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38808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3844290" y="43578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44904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4453890" y="43578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4267200" y="41910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51000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5063490" y="43578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5709666" y="44142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5673090" y="4357877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1" name="object 91"/>
          <p:cNvSpPr txBox="1"/>
          <p:nvPr/>
        </p:nvSpPr>
        <p:spPr>
          <a:xfrm>
            <a:off x="5841365" y="4434868"/>
            <a:ext cx="203200" cy="450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490"/>
              </a:lnSpc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92" name="object 92"/>
          <p:cNvGrpSpPr/>
          <p:nvPr/>
        </p:nvGrpSpPr>
        <p:grpSpPr>
          <a:xfrm>
            <a:off x="3844290" y="4171950"/>
            <a:ext cx="5061585" cy="1472565"/>
            <a:chOff x="3844290" y="4171950"/>
            <a:chExt cx="5061585" cy="1472565"/>
          </a:xfrm>
        </p:grpSpPr>
        <p:sp>
          <p:nvSpPr>
            <p:cNvPr id="93" name="object 93"/>
            <p:cNvSpPr/>
            <p:nvPr/>
          </p:nvSpPr>
          <p:spPr>
            <a:xfrm>
              <a:off x="6319266" y="44142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6282690" y="4357878"/>
              <a:ext cx="794004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6928866" y="44142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6892290" y="4357878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7538466" y="44142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7501890" y="4357878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7315200" y="41910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8148066" y="44142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8111490" y="4357878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38808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3844290" y="4967477"/>
              <a:ext cx="794003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44904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4453890" y="4967477"/>
              <a:ext cx="794003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51000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5063490" y="4967477"/>
              <a:ext cx="794003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4876800" y="48006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57096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5673090" y="4967477"/>
              <a:ext cx="794003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63192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6282690" y="4967477"/>
              <a:ext cx="794004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3" name="object 113"/>
          <p:cNvSpPr txBox="1"/>
          <p:nvPr/>
        </p:nvSpPr>
        <p:spPr>
          <a:xfrm>
            <a:off x="6450965" y="5044468"/>
            <a:ext cx="203200" cy="450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490"/>
              </a:lnSpc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3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114" name="object 114"/>
          <p:cNvGrpSpPr/>
          <p:nvPr/>
        </p:nvGrpSpPr>
        <p:grpSpPr>
          <a:xfrm>
            <a:off x="6076950" y="4781550"/>
            <a:ext cx="1609725" cy="862965"/>
            <a:chOff x="6076950" y="4781550"/>
            <a:chExt cx="1609725" cy="862965"/>
          </a:xfrm>
        </p:grpSpPr>
        <p:sp>
          <p:nvSpPr>
            <p:cNvPr id="115" name="object 115"/>
            <p:cNvSpPr/>
            <p:nvPr/>
          </p:nvSpPr>
          <p:spPr>
            <a:xfrm>
              <a:off x="6096000" y="48006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6928866" y="5023865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6892289" y="4967478"/>
              <a:ext cx="794003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8" name="object 118"/>
          <p:cNvSpPr txBox="1"/>
          <p:nvPr/>
        </p:nvSpPr>
        <p:spPr>
          <a:xfrm>
            <a:off x="7060565" y="5044468"/>
            <a:ext cx="203200" cy="450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490"/>
              </a:lnSpc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3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19" name="object 119"/>
          <p:cNvSpPr/>
          <p:nvPr/>
        </p:nvSpPr>
        <p:spPr>
          <a:xfrm>
            <a:off x="7924800" y="48006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304800" y="3048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0" name="object 120"/>
          <p:cNvGrpSpPr/>
          <p:nvPr/>
        </p:nvGrpSpPr>
        <p:grpSpPr>
          <a:xfrm>
            <a:off x="3844290" y="4967478"/>
            <a:ext cx="5061585" cy="1286510"/>
            <a:chOff x="3844290" y="4967478"/>
            <a:chExt cx="5061585" cy="1286510"/>
          </a:xfrm>
        </p:grpSpPr>
        <p:sp>
          <p:nvSpPr>
            <p:cNvPr id="121" name="object 121"/>
            <p:cNvSpPr/>
            <p:nvPr/>
          </p:nvSpPr>
          <p:spPr>
            <a:xfrm>
              <a:off x="75384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7501890" y="4967478"/>
              <a:ext cx="794003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8148066" y="5023866"/>
              <a:ext cx="620267" cy="620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8111490" y="4967478"/>
              <a:ext cx="794003" cy="611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38808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3844290" y="5577078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44904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4453890" y="5577078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4267200" y="54102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51000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5063490" y="5577078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57096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5673090" y="5577078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63192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6282690" y="5577078"/>
              <a:ext cx="794004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69288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6892290" y="5577078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7538466" y="5633466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7501890" y="5577078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0" name="object 140"/>
          <p:cNvSpPr txBox="1">
            <a:spLocks noGrp="1"/>
          </p:cNvSpPr>
          <p:nvPr>
            <p:ph type="title"/>
          </p:nvPr>
        </p:nvSpPr>
        <p:spPr>
          <a:xfrm>
            <a:off x="1526539" y="21589"/>
            <a:ext cx="5676900" cy="1231900"/>
          </a:xfrm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lstStyle/>
          <a:p>
            <a:pPr marL="12700" marR="5080">
              <a:lnSpc>
                <a:spcPct val="80000"/>
              </a:lnSpc>
              <a:spcBef>
                <a:spcPts val="1150"/>
              </a:spcBef>
            </a:pPr>
            <a:r>
              <a:rPr spc="-10" dirty="0"/>
              <a:t>D</a:t>
            </a:r>
            <a:r>
              <a:rPr spc="-5" dirty="0"/>
              <a:t>ynami</a:t>
            </a:r>
            <a:r>
              <a:rPr spc="-15" dirty="0"/>
              <a:t>c</a:t>
            </a:r>
            <a:r>
              <a:rPr spc="-5" dirty="0"/>
              <a:t>-p</a:t>
            </a:r>
            <a:r>
              <a:rPr spc="-10" dirty="0"/>
              <a:t>r</a:t>
            </a:r>
            <a:r>
              <a:rPr spc="-5" dirty="0"/>
              <a:t>og</a:t>
            </a:r>
            <a:r>
              <a:rPr spc="-10" dirty="0"/>
              <a:t>r</a:t>
            </a:r>
            <a:r>
              <a:rPr spc="-5" dirty="0"/>
              <a:t>amming  algorithm</a:t>
            </a:r>
          </a:p>
        </p:txBody>
      </p:sp>
      <p:sp>
        <p:nvSpPr>
          <p:cNvPr id="141" name="object 141"/>
          <p:cNvSpPr txBox="1"/>
          <p:nvPr/>
        </p:nvSpPr>
        <p:spPr>
          <a:xfrm>
            <a:off x="307231" y="1410398"/>
            <a:ext cx="2713355" cy="5029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I</a:t>
            </a:r>
            <a:r>
              <a:rPr sz="24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DEA</a:t>
            </a: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:</a:t>
            </a:r>
            <a:endParaRPr sz="3200">
              <a:latin typeface="Times New Roman"/>
              <a:cs typeface="Times New Roman"/>
            </a:endParaRPr>
          </a:p>
          <a:p>
            <a:pPr marL="12700" marR="5080">
              <a:lnSpc>
                <a:spcPts val="3460"/>
              </a:lnSpc>
              <a:spcBef>
                <a:spcPts val="434"/>
              </a:spcBef>
            </a:pPr>
            <a:r>
              <a:rPr sz="3200" spc="-5" dirty="0">
                <a:latin typeface="Times New Roman"/>
                <a:cs typeface="Times New Roman"/>
              </a:rPr>
              <a:t>Compute the  table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bottom-up.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55"/>
              </a:spcBef>
            </a:pPr>
            <a:r>
              <a:rPr sz="3200" spc="-35" dirty="0">
                <a:latin typeface="Times New Roman"/>
                <a:cs typeface="Times New Roman"/>
              </a:rPr>
              <a:t>Time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15" dirty="0">
                <a:solidFill>
                  <a:srgbClr val="008A87"/>
                </a:solidFill>
                <a:latin typeface="Symbol"/>
                <a:cs typeface="Symbol"/>
              </a:rPr>
              <a:t></a:t>
            </a:r>
            <a:r>
              <a:rPr sz="3200" spc="1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15" dirty="0">
                <a:solidFill>
                  <a:srgbClr val="008A87"/>
                </a:solidFill>
                <a:latin typeface="Times New Roman"/>
                <a:cs typeface="Times New Roman"/>
              </a:rPr>
              <a:t>mn</a:t>
            </a:r>
            <a:r>
              <a:rPr sz="3200" spc="1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spc="15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  <a:p>
            <a:pPr marL="12700" marR="209550">
              <a:lnSpc>
                <a:spcPts val="3460"/>
              </a:lnSpc>
              <a:spcBef>
                <a:spcPts val="1145"/>
              </a:spcBef>
            </a:pPr>
            <a:r>
              <a:rPr sz="3200" spc="-5" dirty="0">
                <a:latin typeface="Times New Roman"/>
                <a:cs typeface="Times New Roman"/>
              </a:rPr>
              <a:t>Reconstruct  LCS by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tracing  backwards.</a:t>
            </a:r>
            <a:endParaRPr sz="3200">
              <a:latin typeface="Times New Roman"/>
              <a:cs typeface="Times New Roman"/>
            </a:endParaRPr>
          </a:p>
          <a:p>
            <a:pPr marL="12700" marR="103505" indent="-635">
              <a:lnSpc>
                <a:spcPct val="94900"/>
              </a:lnSpc>
              <a:spcBef>
                <a:spcPts val="855"/>
              </a:spcBef>
            </a:pPr>
            <a:r>
              <a:rPr sz="3200" spc="-5" dirty="0">
                <a:latin typeface="Times New Roman"/>
                <a:cs typeface="Times New Roman"/>
              </a:rPr>
              <a:t>Space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3200" spc="-6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15" dirty="0">
                <a:solidFill>
                  <a:srgbClr val="008A87"/>
                </a:solidFill>
                <a:latin typeface="Symbol"/>
                <a:cs typeface="Symbol"/>
              </a:rPr>
              <a:t></a:t>
            </a:r>
            <a:r>
              <a:rPr sz="3200" spc="1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15" dirty="0">
                <a:solidFill>
                  <a:srgbClr val="008A87"/>
                </a:solidFill>
                <a:latin typeface="Times New Roman"/>
                <a:cs typeface="Times New Roman"/>
              </a:rPr>
              <a:t>mn</a:t>
            </a:r>
            <a:r>
              <a:rPr sz="3200" spc="1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spc="15" dirty="0">
                <a:latin typeface="Times New Roman"/>
                <a:cs typeface="Times New Roman"/>
              </a:rPr>
              <a:t>.  </a:t>
            </a:r>
            <a:r>
              <a:rPr sz="3200" b="1" spc="-10" dirty="0">
                <a:solidFill>
                  <a:srgbClr val="CC0000"/>
                </a:solidFill>
                <a:latin typeface="Times New Roman"/>
                <a:cs typeface="Times New Roman"/>
              </a:rPr>
              <a:t>Exercise: 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O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(min{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m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3200" spc="-3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})</a:t>
            </a:r>
            <a:r>
              <a:rPr sz="3200" spc="-5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42" name="object 142"/>
          <p:cNvSpPr txBox="1"/>
          <p:nvPr/>
        </p:nvSpPr>
        <p:spPr>
          <a:xfrm>
            <a:off x="7670165" y="5654068"/>
            <a:ext cx="203200" cy="450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490"/>
              </a:lnSpc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4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143" name="object 143"/>
          <p:cNvGrpSpPr/>
          <p:nvPr/>
        </p:nvGrpSpPr>
        <p:grpSpPr>
          <a:xfrm>
            <a:off x="7296150" y="5391150"/>
            <a:ext cx="1609725" cy="862965"/>
            <a:chOff x="7296150" y="5391150"/>
            <a:chExt cx="1609725" cy="862965"/>
          </a:xfrm>
        </p:grpSpPr>
        <p:sp>
          <p:nvSpPr>
            <p:cNvPr id="144" name="object 144"/>
            <p:cNvSpPr/>
            <p:nvPr/>
          </p:nvSpPr>
          <p:spPr>
            <a:xfrm>
              <a:off x="7315200" y="54102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8148066" y="5633465"/>
              <a:ext cx="620267" cy="620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8111489" y="5577078"/>
              <a:ext cx="794003" cy="611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7" name="object 147"/>
          <p:cNvSpPr txBox="1"/>
          <p:nvPr/>
        </p:nvSpPr>
        <p:spPr>
          <a:xfrm>
            <a:off x="8279765" y="5654068"/>
            <a:ext cx="203200" cy="450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490"/>
              </a:lnSpc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4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48" name="object 148"/>
          <p:cNvSpPr/>
          <p:nvPr/>
        </p:nvSpPr>
        <p:spPr>
          <a:xfrm>
            <a:off x="4876800" y="23622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304800" y="3048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5486400" y="35814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304800" y="3048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6096000" y="48006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304800" y="3048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51" name="object 151"/>
          <p:cNvGraphicFramePr>
            <a:graphicFrameLocks noGrp="1"/>
          </p:cNvGraphicFramePr>
          <p:nvPr/>
        </p:nvGraphicFramePr>
        <p:xfrm>
          <a:off x="3336185" y="1447638"/>
          <a:ext cx="5350509" cy="472456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37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5736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DEDEDE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CC0000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255" algn="ct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CC0000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9070" algn="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CC0000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4130" algn="ct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DEDEDE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CC0000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DEDEDE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CC000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CC000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57785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3200" dirty="0">
                          <a:solidFill>
                            <a:srgbClr val="CC0000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6032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CC00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DEDEDE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CC00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CC0000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CC00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200" dirty="0">
                          <a:solidFill>
                            <a:srgbClr val="DEDEDE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CC00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CC0000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CC000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CC000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CC0000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CC0000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3200" dirty="0">
                          <a:solidFill>
                            <a:srgbClr val="CC0000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52" name="object 152"/>
          <p:cNvSpPr/>
          <p:nvPr/>
        </p:nvSpPr>
        <p:spPr>
          <a:xfrm>
            <a:off x="7315200" y="54102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304800" y="3048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 txBox="1"/>
          <p:nvPr/>
        </p:nvSpPr>
        <p:spPr>
          <a:xfrm>
            <a:off x="764540" y="6523256"/>
            <a:ext cx="1354455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spc="-5" dirty="0">
                <a:latin typeface="Times New Roman"/>
                <a:cs typeface="Times New Roman"/>
              </a:rPr>
              <a:t>November 7,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2005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55" name="object 155"/>
          <p:cNvSpPr txBox="1"/>
          <p:nvPr/>
        </p:nvSpPr>
        <p:spPr>
          <a:xfrm>
            <a:off x="7843653" y="6523256"/>
            <a:ext cx="560070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spc="-5" dirty="0">
                <a:latin typeface="Times New Roman"/>
                <a:cs typeface="Times New Roman"/>
              </a:rPr>
              <a:t>L15.31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56" name="Slide Number Placeholder 15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46B8EC2-79DC-4D91-A125-9987AE897EFA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087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-10120"/>
            <a:ext cx="8530066" cy="1000720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1289" tIns="90644" rIns="181289" bIns="90644">
            <a:normAutofit/>
          </a:bodyPr>
          <a:lstStyle/>
          <a:p>
            <a:pPr algn="ctr"/>
            <a:r>
              <a:rPr lang="en-US" sz="4800" dirty="0" smtClean="0"/>
              <a:t>Reference</a:t>
            </a:r>
            <a:endParaRPr lang="en-US" sz="4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8468" y="2367458"/>
            <a:ext cx="7759805" cy="1646746"/>
          </a:xfrm>
        </p:spPr>
        <p:txBody>
          <a:bodyPr lIns="181289" tIns="90644" rIns="181289" bIns="90644"/>
          <a:lstStyle/>
          <a:p>
            <a:r>
              <a:rPr lang="en-US" sz="3600" b="1" dirty="0"/>
              <a:t>Introduction to Algorithms</a:t>
            </a:r>
          </a:p>
          <a:p>
            <a:pPr lvl="1"/>
            <a:r>
              <a:rPr lang="en-US" dirty="0"/>
              <a:t>Thomas H. </a:t>
            </a:r>
            <a:r>
              <a:rPr lang="en-US" dirty="0" err="1"/>
              <a:t>Cormen</a:t>
            </a:r>
            <a:endParaRPr lang="en-US" dirty="0"/>
          </a:p>
          <a:p>
            <a:pPr lvl="1"/>
            <a:r>
              <a:rPr lang="en-US" dirty="0"/>
              <a:t>Chapter # </a:t>
            </a:r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46B8EC2-79DC-4D91-A125-9987AE897EFA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498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http://lcs-demo.sourceforge.net/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46B8EC2-79DC-4D91-A125-9987AE897EFA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943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1635</TotalTime>
  <Words>5521</Words>
  <Application>Microsoft Office PowerPoint</Application>
  <PresentationFormat>On-screen Show (4:3)</PresentationFormat>
  <Paragraphs>3371</Paragraphs>
  <Slides>99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99</vt:i4>
      </vt:variant>
    </vt:vector>
  </HeadingPairs>
  <TitlesOfParts>
    <vt:vector size="109" baseType="lpstr">
      <vt:lpstr>Arial</vt:lpstr>
      <vt:lpstr>Calibri</vt:lpstr>
      <vt:lpstr>Century Schoolbook</vt:lpstr>
      <vt:lpstr>LM Sans 10</vt:lpstr>
      <vt:lpstr>Matura MT Script Capitals</vt:lpstr>
      <vt:lpstr>Symbol</vt:lpstr>
      <vt:lpstr>Times New Roman</vt:lpstr>
      <vt:lpstr>Wingdings</vt:lpstr>
      <vt:lpstr>Wingdings 2</vt:lpstr>
      <vt:lpstr>Oriel</vt:lpstr>
      <vt:lpstr>Dynamic Programming</vt:lpstr>
      <vt:lpstr>Introduction</vt:lpstr>
      <vt:lpstr>Introduction</vt:lpstr>
      <vt:lpstr>Longest-Common-Subsequence Problem</vt:lpstr>
      <vt:lpstr>Dynamic programming</vt:lpstr>
      <vt:lpstr>PowerPoint Presentation</vt:lpstr>
      <vt:lpstr>Dynamic programming</vt:lpstr>
      <vt:lpstr>Dynamic programming</vt:lpstr>
      <vt:lpstr>Example</vt:lpstr>
      <vt:lpstr>Example</vt:lpstr>
      <vt:lpstr>Example</vt:lpstr>
      <vt:lpstr>Brute-force LCS algorithm</vt:lpstr>
      <vt:lpstr>PowerPoint Presentation</vt:lpstr>
      <vt:lpstr>Brute-force LCS algorithm</vt:lpstr>
      <vt:lpstr>Towards a better algorithm</vt:lpstr>
      <vt:lpstr>Towards a better algorithm</vt:lpstr>
      <vt:lpstr>Optimal substructure -LCS</vt:lpstr>
      <vt:lpstr>Recursive Solution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Towards a better algorithm</vt:lpstr>
      <vt:lpstr>Towards a better algorithm</vt:lpstr>
      <vt:lpstr>Recursive formulation</vt:lpstr>
      <vt:lpstr>Recursive formulation</vt:lpstr>
      <vt:lpstr>Dynamic-programming  hallmark #1</vt:lpstr>
      <vt:lpstr>Dynamic-programming  hallmark #1</vt:lpstr>
      <vt:lpstr>Recursive algorithm for LCS</vt:lpstr>
      <vt:lpstr>Recursive algorithm for LCS</vt:lpstr>
      <vt:lpstr>Recursion tree</vt:lpstr>
      <vt:lpstr>Recursion tree</vt:lpstr>
      <vt:lpstr>Recursion tree</vt:lpstr>
      <vt:lpstr>Dynamic-programming  hallmark #2</vt:lpstr>
      <vt:lpstr>Dynamic-programming  hallmark #2</vt:lpstr>
      <vt:lpstr>PowerPoint Presentation</vt:lpstr>
      <vt:lpstr>Memoization algorithm</vt:lpstr>
      <vt:lpstr>Memoization algorithm</vt:lpstr>
      <vt:lpstr>Recursive formulation</vt:lpstr>
      <vt:lpstr>Dynamic-programming  algorithm</vt:lpstr>
      <vt:lpstr>Dynamic-programming  algorithm</vt:lpstr>
      <vt:lpstr>Dynamic-programming  algorithm</vt:lpstr>
      <vt:lpstr>Dynamic-programming  algorithm</vt:lpstr>
      <vt:lpstr>Dynamic-programming  algorithm</vt:lpstr>
      <vt:lpstr>Dynamic-programming  algorithm</vt:lpstr>
      <vt:lpstr>Dynamic-programming  algorithm</vt:lpstr>
      <vt:lpstr>Dynamic-programming  algorithm</vt:lpstr>
      <vt:lpstr>Dynamic-programming  algorithm</vt:lpstr>
      <vt:lpstr>Dynamic-programming  algorithm</vt:lpstr>
      <vt:lpstr>Dynamic-programming  algorithm</vt:lpstr>
      <vt:lpstr>Dynamic-programming  algorithm</vt:lpstr>
      <vt:lpstr>Dynamic-programming  algorithm</vt:lpstr>
      <vt:lpstr>Dynamic-programming  algorithm</vt:lpstr>
      <vt:lpstr>Dynamic-programming  algorithm</vt:lpstr>
      <vt:lpstr>Dynamic-programming  algorithm</vt:lpstr>
      <vt:lpstr>Dynamic-programming  algorithm</vt:lpstr>
      <vt:lpstr>Dynamic-programming  algorithm</vt:lpstr>
      <vt:lpstr>Dynamic-programming  algorithm</vt:lpstr>
      <vt:lpstr>Dynamic-programming  algorithm</vt:lpstr>
      <vt:lpstr>Dynamic-programming  algorithm</vt:lpstr>
      <vt:lpstr>Dynamic-programming  algorithm</vt:lpstr>
      <vt:lpstr>Dynamic-programming  algorithm</vt:lpstr>
      <vt:lpstr>Dynamic-programming  algorithm</vt:lpstr>
      <vt:lpstr>Dynamic-programming  algorithm</vt:lpstr>
      <vt:lpstr>Dynamic-programming  algorithm</vt:lpstr>
      <vt:lpstr>Dynamic-programming  algorithm</vt:lpstr>
      <vt:lpstr>Dynamic-programming  algorithm</vt:lpstr>
      <vt:lpstr>Dynamic-programming  algorithm</vt:lpstr>
      <vt:lpstr>Dynamic-programming  algorithm</vt:lpstr>
      <vt:lpstr>Dynamic-programming  algorithm</vt:lpstr>
      <vt:lpstr>Dynamic-programming  algorithm</vt:lpstr>
      <vt:lpstr>Dynamic-programming  algorithm</vt:lpstr>
      <vt:lpstr>Dynamic-programming  algorithm</vt:lpstr>
      <vt:lpstr>Dynamic-programming  algorithm</vt:lpstr>
      <vt:lpstr>Dynamic-programming  algorithm</vt:lpstr>
      <vt:lpstr>Dynamic-programming  algorithm</vt:lpstr>
      <vt:lpstr>Dynamic-programming  algorithm</vt:lpstr>
      <vt:lpstr>Dynamic-programming  algorithm</vt:lpstr>
      <vt:lpstr>Dynamic-programming  algorithm</vt:lpstr>
      <vt:lpstr>Dynamic-programming  algorithm</vt:lpstr>
      <vt:lpstr>Dynamic-programming  algorithm</vt:lpstr>
      <vt:lpstr>Dynamic-programming  algorithm</vt:lpstr>
      <vt:lpstr>Dynamic-programming  algorithm</vt:lpstr>
      <vt:lpstr>Dynamic-programming  algorithm</vt:lpstr>
      <vt:lpstr>Dynamic-programming  algorithm</vt:lpstr>
      <vt:lpstr>Dynamic-programming  algorithm</vt:lpstr>
      <vt:lpstr>Dynamic-programming  algorithm</vt:lpstr>
      <vt:lpstr>Dynamic-programming  algorithm</vt:lpstr>
      <vt:lpstr>PowerPoint Presentation</vt:lpstr>
      <vt:lpstr>PowerPoint Presentation</vt:lpstr>
      <vt:lpstr>Dynamic-programming  algorithm</vt:lpstr>
      <vt:lpstr>Dynamic-programming  algorithm</vt:lpstr>
      <vt:lpstr>Dynamic-programming  algorithm</vt:lpstr>
      <vt:lpstr>Reference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Programming</dc:title>
  <dc:creator>admin</dc:creator>
  <cp:lastModifiedBy>Windows User</cp:lastModifiedBy>
  <cp:revision>107</cp:revision>
  <dcterms:created xsi:type="dcterms:W3CDTF">2020-04-05T17:03:17Z</dcterms:created>
  <dcterms:modified xsi:type="dcterms:W3CDTF">2022-11-23T06:01:23Z</dcterms:modified>
</cp:coreProperties>
</file>