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86" r:id="rId2"/>
    <p:sldId id="497" r:id="rId3"/>
    <p:sldId id="509" r:id="rId4"/>
    <p:sldId id="510" r:id="rId5"/>
    <p:sldId id="511" r:id="rId6"/>
    <p:sldId id="530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53" r:id="rId17"/>
    <p:sldId id="575" r:id="rId18"/>
    <p:sldId id="576" r:id="rId19"/>
    <p:sldId id="549" r:id="rId20"/>
    <p:sldId id="550" r:id="rId21"/>
    <p:sldId id="531" r:id="rId22"/>
    <p:sldId id="532" r:id="rId23"/>
    <p:sldId id="533" r:id="rId24"/>
    <p:sldId id="534" r:id="rId25"/>
    <p:sldId id="535" r:id="rId26"/>
    <p:sldId id="577" r:id="rId27"/>
    <p:sldId id="426" r:id="rId28"/>
    <p:sldId id="427" r:id="rId29"/>
    <p:sldId id="429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79" r:id="rId39"/>
    <p:sldId id="580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578" r:id="rId50"/>
    <p:sldId id="554" r:id="rId5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0128"/>
    <a:srgbClr val="FFFFCC"/>
    <a:srgbClr val="FFFF99"/>
    <a:srgbClr val="99FF99"/>
    <a:srgbClr val="99CCFF"/>
    <a:srgbClr val="FFFF00"/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7" autoAdjust="0"/>
    <p:restoredTop sz="83126" autoAdjust="0"/>
  </p:normalViewPr>
  <p:slideViewPr>
    <p:cSldViewPr>
      <p:cViewPr varScale="1">
        <p:scale>
          <a:sx n="61" d="100"/>
          <a:sy n="61" d="100"/>
        </p:scale>
        <p:origin x="1764" y="66"/>
      </p:cViewPr>
      <p:guideLst>
        <p:guide orient="horz" pos="2160"/>
        <p:guide pos="55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846" tIns="44134" rIns="89846" bIns="441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626D33-AFE3-47E6-9B65-01F94D265815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46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423C89-1587-485F-90D4-8BA08FBB57D4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47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A48D9-2B88-41CF-A2D4-ECEB0614A8C2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48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If n=64 then depth would be 3, [which is 4 raise to power 3]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33C617-C935-4B84-B17B-DCF2EDCBCDF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If n=64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D=3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The leaves would be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27=3</a:t>
            </a:r>
            <a:r>
              <a:rPr lang="en-US" altLang="en-US" baseline="30000" dirty="0" smtClean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348C35-7F4F-4C8D-9B79-D99C44FE44BC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B9E384-ACA2-4429-9519-CD64F856502C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40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CDB0E8-FFDA-4558-A1A7-37F391859281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41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F1D1F1-E5A9-41A0-9AA5-62FCF8149386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42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2D000F-33BA-4D45-B9FE-3129863627D4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43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515E49-45F0-446D-84D3-8BBB89026FD1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44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6974BA-132F-4508-B652-9C17977F49AE}" type="slidenum"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pPr/>
              <a:t>45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0" y="765175"/>
            <a:ext cx="5033963" cy="37750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5338" y="4783138"/>
            <a:ext cx="6365875" cy="4530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8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3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9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30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05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63DE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2.bin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rnell.edu/courses/cs3110/2012sp/lectures/lec20-master/lec2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763000" cy="1905000"/>
          </a:xfrm>
        </p:spPr>
        <p:txBody>
          <a:bodyPr/>
          <a:lstStyle/>
          <a:p>
            <a:pPr algn="ctr"/>
            <a:r>
              <a:rPr lang="en-US" altLang="en-US" smtClean="0"/>
              <a:t>   Design and Analysis of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629400" cy="1905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sz="3200" dirty="0" smtClean="0"/>
          </a:p>
          <a:p>
            <a:pPr>
              <a:lnSpc>
                <a:spcPct val="80000"/>
              </a:lnSpc>
              <a:defRPr/>
            </a:pPr>
            <a:r>
              <a:rPr lang="en-US" altLang="en-US" sz="3200" dirty="0" smtClean="0"/>
              <a:t>Recursion Tree</a:t>
            </a:r>
          </a:p>
          <a:p>
            <a:pPr>
              <a:lnSpc>
                <a:spcPct val="80000"/>
              </a:lnSpc>
              <a:defRPr/>
            </a:pPr>
            <a:endParaRPr lang="en-US" altLang="en-US" sz="3200" dirty="0" smtClean="0"/>
          </a:p>
          <a:p>
            <a:pPr>
              <a:lnSpc>
                <a:spcPct val="80000"/>
              </a:lnSpc>
              <a:defRPr/>
            </a:pPr>
            <a:endParaRPr lang="en-US" altLang="en-US" sz="1000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38200" y="5105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National University of Computer and Emerging Sciences, Islamabad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57348" name="object 4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49" name="object 5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0" name="object 6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352" name="object 8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3" name="object 9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object 10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object 11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object 12"/>
          <p:cNvSpPr>
            <a:spLocks/>
          </p:cNvSpPr>
          <p:nvPr/>
        </p:nvSpPr>
        <p:spPr bwMode="auto">
          <a:xfrm>
            <a:off x="1524000" y="3733800"/>
            <a:ext cx="1198563" cy="579438"/>
          </a:xfrm>
          <a:custGeom>
            <a:avLst/>
            <a:gdLst>
              <a:gd name="T0" fmla="*/ 0 w 1198880"/>
              <a:gd name="T1" fmla="*/ 0 h 579754"/>
              <a:gd name="T2" fmla="*/ 1197928 w 1198880"/>
              <a:gd name="T3" fmla="*/ 0 h 579754"/>
              <a:gd name="T4" fmla="*/ 1197928 w 1198880"/>
              <a:gd name="T5" fmla="*/ 578805 h 579754"/>
              <a:gd name="T6" fmla="*/ 0 w 1198880"/>
              <a:gd name="T7" fmla="*/ 578805 h 579754"/>
              <a:gd name="T8" fmla="*/ 0 w 119888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8880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603375" y="37528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358" name="object 14"/>
          <p:cNvSpPr>
            <a:spLocks/>
          </p:cNvSpPr>
          <p:nvPr/>
        </p:nvSpPr>
        <p:spPr bwMode="auto">
          <a:xfrm>
            <a:off x="3175000" y="3733800"/>
            <a:ext cx="1198563" cy="579438"/>
          </a:xfrm>
          <a:custGeom>
            <a:avLst/>
            <a:gdLst>
              <a:gd name="T0" fmla="*/ 0 w 1198879"/>
              <a:gd name="T1" fmla="*/ 0 h 579754"/>
              <a:gd name="T2" fmla="*/ 1197930 w 1198879"/>
              <a:gd name="T3" fmla="*/ 0 h 579754"/>
              <a:gd name="T4" fmla="*/ 1197930 w 1198879"/>
              <a:gd name="T5" fmla="*/ 578805 h 579754"/>
              <a:gd name="T6" fmla="*/ 0 w 1198879"/>
              <a:gd name="T7" fmla="*/ 578805 h 579754"/>
              <a:gd name="T8" fmla="*/ 0 w 1198879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3254375" y="37528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360" name="object 16"/>
          <p:cNvSpPr>
            <a:spLocks/>
          </p:cNvSpPr>
          <p:nvPr/>
        </p:nvSpPr>
        <p:spPr bwMode="auto">
          <a:xfrm>
            <a:off x="4724400" y="3732213"/>
            <a:ext cx="1198563" cy="579437"/>
          </a:xfrm>
          <a:custGeom>
            <a:avLst/>
            <a:gdLst>
              <a:gd name="T0" fmla="*/ 0 w 1198879"/>
              <a:gd name="T1" fmla="*/ 0 h 579754"/>
              <a:gd name="T2" fmla="*/ 1197930 w 1198879"/>
              <a:gd name="T3" fmla="*/ 0 h 579754"/>
              <a:gd name="T4" fmla="*/ 1197930 w 1198879"/>
              <a:gd name="T5" fmla="*/ 578803 h 579754"/>
              <a:gd name="T6" fmla="*/ 0 w 1198879"/>
              <a:gd name="T7" fmla="*/ 578803 h 579754"/>
              <a:gd name="T8" fmla="*/ 0 w 1198879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4803775" y="3751263"/>
            <a:ext cx="10414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362" name="object 18"/>
          <p:cNvSpPr>
            <a:spLocks/>
          </p:cNvSpPr>
          <p:nvPr/>
        </p:nvSpPr>
        <p:spPr bwMode="auto">
          <a:xfrm>
            <a:off x="6375400" y="3732213"/>
            <a:ext cx="1198563" cy="579437"/>
          </a:xfrm>
          <a:custGeom>
            <a:avLst/>
            <a:gdLst>
              <a:gd name="T0" fmla="*/ 0 w 1198879"/>
              <a:gd name="T1" fmla="*/ 0 h 579754"/>
              <a:gd name="T2" fmla="*/ 1197930 w 1198879"/>
              <a:gd name="T3" fmla="*/ 0 h 579754"/>
              <a:gd name="T4" fmla="*/ 1197930 w 1198879"/>
              <a:gd name="T5" fmla="*/ 578803 h 579754"/>
              <a:gd name="T6" fmla="*/ 0 w 1198879"/>
              <a:gd name="T7" fmla="*/ 578803 h 579754"/>
              <a:gd name="T8" fmla="*/ 0 w 1198879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6454775" y="3751263"/>
            <a:ext cx="10414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364" name="object 20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366" name="object 22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58372" name="object 4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3" name="object 5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4" name="object 6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5" name="object 7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77" name="object 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object 1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object 1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object 1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object 1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83" name="object 1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85" name="object 1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87" name="object 19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89" name="object 21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91" name="object 23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93" name="object 25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95" name="object 27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6" name="object 28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59396" name="object 4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7" name="object 5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8" name="object 6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9" name="object 7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401" name="object 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object 1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object 1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object 1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object 1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407" name="object 1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409" name="object 1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411" name="object 19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413" name="object 21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415" name="object 23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417" name="object 25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419" name="object 27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0" name="object 28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1" name="object 29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2" name="object 30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9423" name="object 31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6528 h 14274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24" name="object 32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19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0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21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6528 h 14274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2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60424" name="object 8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5" name="object 9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object 10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object 11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object 12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object 13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0" name="object 14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object 15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2" name="object 16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434" name="object 18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436" name="object 20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4959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438" name="object 22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6610350" y="3751263"/>
            <a:ext cx="725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440" name="object 24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442" name="object 26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5819775" y="29146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444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446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47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2700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3938904">
              <a:spcBef>
                <a:spcPts val="810"/>
              </a:spcBef>
              <a:tabLst>
                <a:tab pos="4589780" algn="l"/>
                <a:tab pos="7561580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	</a:t>
            </a:r>
            <a:r>
              <a:rPr sz="3200" i="1" u="dash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3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4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5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6528 h 14274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6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449" name="object 9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5728 w 13766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0" name="object 10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object 11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object 12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object 13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object 14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5" name="object 15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object 16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7" name="object 17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8" name="object 18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460" name="object 20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462" name="object 22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object 23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4959350" y="3751263"/>
            <a:ext cx="2376488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465" name="object 25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467" name="object 27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8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470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1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474" name="object 33"/>
          <p:cNvSpPr txBox="1">
            <a:spLocks noChangeArrowheads="1"/>
          </p:cNvSpPr>
          <p:nvPr/>
        </p:nvSpPr>
        <p:spPr bwMode="auto">
          <a:xfrm>
            <a:off x="4365625" y="1878013"/>
            <a:ext cx="41243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8702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	</a:t>
            </a:r>
            <a:r>
              <a:rPr lang="en-US" altLang="en-US" sz="3200" b="0" i="1" u="sng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sz="3200" b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2467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68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2469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6528 h 14274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0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73" name="object 9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153 w 5861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4" name="object 10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5728 w 13766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5" name="object 11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6" name="object 12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object 13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object 14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object 15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object 16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1" name="object 17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2" name="object 18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3" name="object 19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85" name="object 21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87" name="object 23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8" name="object 24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9" name="object 25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91" name="object 27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2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94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5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98" name="object 33"/>
          <p:cNvSpPr txBox="1">
            <a:spLocks noChangeArrowheads="1"/>
          </p:cNvSpPr>
          <p:nvPr/>
        </p:nvSpPr>
        <p:spPr bwMode="auto">
          <a:xfrm>
            <a:off x="4365625" y="1878013"/>
            <a:ext cx="41243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8702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	</a:t>
            </a:r>
            <a:r>
              <a:rPr lang="en-US" altLang="en-US" sz="3200" b="0" i="1" u="sng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sz="3200" b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3491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2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3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3494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6528 h 14274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5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3496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3497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8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3501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153 w 5861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02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5728 w 13766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03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04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05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06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07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08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09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10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11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2057400" y="3752850"/>
            <a:ext cx="725488" cy="5048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3513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71863" y="3751263"/>
            <a:ext cx="725487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3515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16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17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048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3519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20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522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523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526" name="object 37"/>
          <p:cNvSpPr txBox="1">
            <a:spLocks noChangeArrowheads="1"/>
          </p:cNvSpPr>
          <p:nvPr/>
        </p:nvSpPr>
        <p:spPr bwMode="auto">
          <a:xfrm>
            <a:off x="4365625" y="1878013"/>
            <a:ext cx="41243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8702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8c	</a:t>
            </a:r>
            <a:r>
              <a:rPr lang="en-US" altLang="en-US" sz="3200" b="0" i="1" u="sng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4c</a:t>
            </a:r>
            <a:r>
              <a:rPr lang="en-US" altLang="en-US" sz="3200" b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lang="en-US"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    2c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lang="en-US"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2c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6650" y="266700"/>
            <a:ext cx="1022350" cy="474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n=8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2467" name="object 3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68" name="object 4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2469" name="object 5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6528 h 14274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0" name="object 6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73" name="object 9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153 w 5861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4" name="object 10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5728 w 13766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5" name="object 11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6" name="object 12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object 13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object 14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object 15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object 16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1" name="object 17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2" name="object 18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3" name="object 19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85" name="object 21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2487" name="object 23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8" name="object 24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9" name="object 25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91" name="object 27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2" name="object 28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147762" y="5218212"/>
            <a:ext cx="1641476" cy="504625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spc="-10" dirty="0">
                <a:solidFill>
                  <a:srgbClr val="009999"/>
                </a:solidFill>
                <a:latin typeface="Symbol"/>
                <a:cs typeface="Times New Roman"/>
              </a:rPr>
              <a:t>T</a:t>
            </a:r>
            <a:r>
              <a:rPr sz="3200" spc="-10" dirty="0" smtClean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lang="en-US"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n/2</a:t>
            </a:r>
            <a:r>
              <a:rPr lang="en-US" sz="3200" spc="-5" baseline="30000" dirty="0" smtClean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2494" name="object 30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95" name="object 31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498" name="object 33"/>
          <p:cNvSpPr txBox="1">
            <a:spLocks noChangeArrowheads="1"/>
          </p:cNvSpPr>
          <p:nvPr/>
        </p:nvSpPr>
        <p:spPr bwMode="auto">
          <a:xfrm>
            <a:off x="4365625" y="1878013"/>
            <a:ext cx="41243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8702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	</a:t>
            </a:r>
            <a:r>
              <a:rPr lang="en-US" altLang="en-US" sz="3200" b="0" i="1" u="sng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sz="3200" b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29"/>
          <p:cNvSpPr txBox="1"/>
          <p:nvPr/>
        </p:nvSpPr>
        <p:spPr>
          <a:xfrm>
            <a:off x="3212770" y="5218212"/>
            <a:ext cx="1641476" cy="504625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T(</a:t>
            </a:r>
            <a:r>
              <a:rPr lang="en-US"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n/2</a:t>
            </a:r>
            <a:r>
              <a:rPr lang="en-US" sz="3200" spc="-5" baseline="30000" dirty="0" smtClean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8" name="object 18"/>
          <p:cNvSpPr>
            <a:spLocks/>
          </p:cNvSpPr>
          <p:nvPr/>
        </p:nvSpPr>
        <p:spPr bwMode="auto">
          <a:xfrm>
            <a:off x="3604419" y="4264024"/>
            <a:ext cx="508794" cy="954187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43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4" name="object 29"/>
          <p:cNvSpPr txBox="1">
            <a:spLocks noGrp="1"/>
          </p:cNvSpPr>
          <p:nvPr>
            <p:ph idx="1"/>
          </p:nvPr>
        </p:nvSpPr>
        <p:spPr>
          <a:xfrm>
            <a:off x="685800" y="1143000"/>
            <a:ext cx="7848600" cy="5734262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lang="en-US"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Symbol"/>
                <a:cs typeface="Times New Roman"/>
              </a:rPr>
              <a:t>T</a:t>
            </a:r>
            <a:r>
              <a:rPr sz="32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n/2</a:t>
            </a:r>
            <a:r>
              <a:rPr lang="en-US" sz="3200" spc="-5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32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sz="32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 </a:t>
            </a:r>
          </a:p>
          <a:p>
            <a:pPr marL="12700">
              <a:spcBef>
                <a:spcPts val="95"/>
              </a:spcBef>
              <a:defRPr/>
            </a:pPr>
            <a:endParaRPr lang="en-US" sz="3200" spc="-5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5"/>
              </a:spcBef>
              <a:defRPr/>
            </a:pPr>
            <a:r>
              <a:rPr lang="en-US" sz="3200" spc="-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n/2</a:t>
            </a:r>
            <a:r>
              <a:rPr lang="en-US" sz="3200" spc="-5" baseline="30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K   </a:t>
            </a:r>
            <a:r>
              <a:rPr lang="en-US" sz="3200" spc="-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=1</a:t>
            </a:r>
          </a:p>
          <a:p>
            <a:pPr marL="12700">
              <a:spcBef>
                <a:spcPts val="95"/>
              </a:spcBef>
              <a:defRPr/>
            </a:pPr>
            <a:r>
              <a:rPr lang="en-US" sz="3200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n=2</a:t>
            </a:r>
            <a:r>
              <a:rPr lang="en-US" sz="3200" spc="-5" baseline="300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</a:p>
          <a:p>
            <a:pPr marL="12700">
              <a:spcBef>
                <a:spcPts val="95"/>
              </a:spcBef>
              <a:defRPr/>
            </a:pPr>
            <a:r>
              <a:rPr lang="en-US" sz="3200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log (n )= log (2</a:t>
            </a:r>
            <a:r>
              <a:rPr lang="en-US" sz="3200" spc="-5" baseline="30000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</a:t>
            </a:r>
            <a:r>
              <a:rPr lang="en-US" sz="3200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</a:p>
          <a:p>
            <a:pPr marL="12700">
              <a:spcBef>
                <a:spcPts val="95"/>
              </a:spcBef>
              <a:defRPr/>
            </a:pPr>
            <a:r>
              <a:rPr lang="en-US" sz="3200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log (n)= k log 2</a:t>
            </a:r>
          </a:p>
          <a:p>
            <a:pPr marL="12700">
              <a:spcBef>
                <a:spcPts val="95"/>
              </a:spcBef>
              <a:defRPr/>
            </a:pPr>
            <a:r>
              <a:rPr lang="en-US" sz="3200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log (n) / log 2= k </a:t>
            </a:r>
          </a:p>
          <a:p>
            <a:pPr marL="12700">
              <a:spcBef>
                <a:spcPts val="95"/>
              </a:spcBef>
              <a:defRPr/>
            </a:pPr>
            <a:r>
              <a:rPr lang="en-US" sz="3200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</a:t>
            </a:r>
            <a:r>
              <a:rPr lang="en-US" sz="3200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= log </a:t>
            </a:r>
            <a:r>
              <a:rPr lang="en-US" sz="3200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(n) / log </a:t>
            </a:r>
            <a:r>
              <a:rPr lang="en-US" sz="3200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 </a:t>
            </a:r>
          </a:p>
          <a:p>
            <a:pPr marL="12700">
              <a:spcBef>
                <a:spcPts val="95"/>
              </a:spcBef>
              <a:defRPr/>
            </a:pPr>
            <a:r>
              <a:rPr lang="en-US" sz="3200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k = </a:t>
            </a:r>
            <a:r>
              <a:rPr lang="en-US" sz="3200" spc="-5" dirty="0" err="1" smtClean="0">
                <a:solidFill>
                  <a:srgbClr val="7030A0"/>
                </a:solidFill>
                <a:latin typeface="Times New Roman"/>
                <a:cs typeface="Times New Roman"/>
              </a:rPr>
              <a:t>lg</a:t>
            </a:r>
            <a:r>
              <a:rPr lang="en-US" sz="3200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 n</a:t>
            </a:r>
          </a:p>
          <a:p>
            <a:pPr marL="12700">
              <a:spcBef>
                <a:spcPts val="95"/>
              </a:spcBef>
              <a:defRPr/>
            </a:pPr>
            <a:endParaRPr lang="en-US" sz="3200" i="1" u="sng" spc="-5" baseline="300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5"/>
              </a:spcBef>
              <a:defRPr/>
            </a:pPr>
            <a:r>
              <a:rPr lang="en-US" sz="3200" i="1" u="sng" spc="-5" baseline="30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Note: Number of iterations = </a:t>
            </a:r>
            <a:r>
              <a:rPr lang="en-US" sz="3200" i="1" u="sng" spc="-5" baseline="30000" dirty="0" err="1" smtClean="0">
                <a:solidFill>
                  <a:srgbClr val="00B050"/>
                </a:solidFill>
                <a:latin typeface="Times New Roman"/>
                <a:cs typeface="Times New Roman"/>
              </a:rPr>
              <a:t>lg</a:t>
            </a:r>
            <a:r>
              <a:rPr lang="en-US" sz="3200" i="1" u="sng" spc="-5" baseline="30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n</a:t>
            </a:r>
            <a:endParaRPr lang="en-US" sz="3200" i="1" u="sng" spc="-5" baseline="300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95"/>
              </a:spcBef>
              <a:defRPr/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4515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16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17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4518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6528 h 14274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19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4520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4521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2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525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153 w 5861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6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5728 w 13766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7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8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9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30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31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32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33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34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35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537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539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40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41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543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44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546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47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550" name="object 37"/>
          <p:cNvSpPr txBox="1">
            <a:spLocks noChangeArrowheads="1"/>
          </p:cNvSpPr>
          <p:nvPr/>
        </p:nvSpPr>
        <p:spPr bwMode="auto">
          <a:xfrm>
            <a:off x="4365625" y="1878013"/>
            <a:ext cx="41243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8702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	</a:t>
            </a:r>
            <a:r>
              <a:rPr lang="en-US" altLang="en-US" sz="3200" b="0" i="1" u="sng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sz="3200" b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Methods to solve recurrence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Iteration method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Recursion tree method</a:t>
            </a:r>
          </a:p>
          <a:p>
            <a:r>
              <a:rPr lang="en-US" altLang="en-US" smtClean="0"/>
              <a:t>Master </a:t>
            </a:r>
            <a:r>
              <a:rPr lang="en-US" altLang="en-US" dirty="0" smtClean="0"/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5539" name="object 3"/>
          <p:cNvSpPr>
            <a:spLocks/>
          </p:cNvSpPr>
          <p:nvPr/>
        </p:nvSpPr>
        <p:spPr bwMode="auto">
          <a:xfrm>
            <a:off x="2286000" y="5491163"/>
            <a:ext cx="990600" cy="0"/>
          </a:xfrm>
          <a:custGeom>
            <a:avLst/>
            <a:gdLst>
              <a:gd name="T0" fmla="*/ 0 w 990600"/>
              <a:gd name="T1" fmla="*/ 990600 w 990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noFill/>
          <a:ln w="1905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0" name="object 4"/>
          <p:cNvSpPr>
            <a:spLocks/>
          </p:cNvSpPr>
          <p:nvPr/>
        </p:nvSpPr>
        <p:spPr bwMode="auto">
          <a:xfrm>
            <a:off x="795338" y="2413000"/>
            <a:ext cx="0" cy="1168400"/>
          </a:xfrm>
          <a:custGeom>
            <a:avLst/>
            <a:gdLst>
              <a:gd name="T0" fmla="*/ 0 h 1168400"/>
              <a:gd name="T1" fmla="*/ 1168400 h 1168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68400">
                <a:moveTo>
                  <a:pt x="0" y="0"/>
                </a:moveTo>
                <a:lnTo>
                  <a:pt x="0" y="1168400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1" name="object 5"/>
          <p:cNvSpPr>
            <a:spLocks noChangeArrowheads="1"/>
          </p:cNvSpPr>
          <p:nvPr/>
        </p:nvSpPr>
        <p:spPr bwMode="auto">
          <a:xfrm>
            <a:off x="757238" y="5562600"/>
            <a:ext cx="76200" cy="7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5542" name="object 6"/>
          <p:cNvSpPr>
            <a:spLocks/>
          </p:cNvSpPr>
          <p:nvPr/>
        </p:nvSpPr>
        <p:spPr bwMode="auto">
          <a:xfrm>
            <a:off x="795338" y="4160838"/>
            <a:ext cx="0" cy="1427162"/>
          </a:xfrm>
          <a:custGeom>
            <a:avLst/>
            <a:gdLst>
              <a:gd name="T0" fmla="*/ 0 h 1427479"/>
              <a:gd name="T1" fmla="*/ 1426528 h 14274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27479">
                <a:moveTo>
                  <a:pt x="0" y="0"/>
                </a:moveTo>
                <a:lnTo>
                  <a:pt x="0" y="1427162"/>
                </a:ln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3" name="object 7"/>
          <p:cNvSpPr>
            <a:spLocks noChangeArrowheads="1"/>
          </p:cNvSpPr>
          <p:nvPr/>
        </p:nvSpPr>
        <p:spPr bwMode="auto">
          <a:xfrm>
            <a:off x="757238" y="2362200"/>
            <a:ext cx="76200" cy="76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5544" name="object 8"/>
          <p:cNvSpPr>
            <a:spLocks noChangeArrowheads="1"/>
          </p:cNvSpPr>
          <p:nvPr/>
        </p:nvSpPr>
        <p:spPr bwMode="auto">
          <a:xfrm>
            <a:off x="3500438" y="5253038"/>
            <a:ext cx="2295525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5545" name="object 9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2184400 w 2286000"/>
              <a:gd name="T1" fmla="*/ 0 h 609600"/>
              <a:gd name="T2" fmla="*/ 101600 w 2286000"/>
              <a:gd name="T3" fmla="*/ 0 h 609600"/>
              <a:gd name="T4" fmla="*/ 62054 w 2286000"/>
              <a:gd name="T5" fmla="*/ 7984 h 609600"/>
              <a:gd name="T6" fmla="*/ 29759 w 2286000"/>
              <a:gd name="T7" fmla="*/ 29759 h 609600"/>
              <a:gd name="T8" fmla="*/ 7984 w 2286000"/>
              <a:gd name="T9" fmla="*/ 62054 h 609600"/>
              <a:gd name="T10" fmla="*/ 0 w 2286000"/>
              <a:gd name="T11" fmla="*/ 101600 h 609600"/>
              <a:gd name="T12" fmla="*/ 0 w 2286000"/>
              <a:gd name="T13" fmla="*/ 508000 h 609600"/>
              <a:gd name="T14" fmla="*/ 7984 w 2286000"/>
              <a:gd name="T15" fmla="*/ 547545 h 609600"/>
              <a:gd name="T16" fmla="*/ 29759 w 2286000"/>
              <a:gd name="T17" fmla="*/ 579840 h 609600"/>
              <a:gd name="T18" fmla="*/ 62054 w 2286000"/>
              <a:gd name="T19" fmla="*/ 601615 h 609600"/>
              <a:gd name="T20" fmla="*/ 101600 w 2286000"/>
              <a:gd name="T21" fmla="*/ 609600 h 609600"/>
              <a:gd name="T22" fmla="*/ 2184400 w 2286000"/>
              <a:gd name="T23" fmla="*/ 609600 h 609600"/>
              <a:gd name="T24" fmla="*/ 2223945 w 2286000"/>
              <a:gd name="T25" fmla="*/ 601615 h 609600"/>
              <a:gd name="T26" fmla="*/ 2256240 w 2286000"/>
              <a:gd name="T27" fmla="*/ 579840 h 609600"/>
              <a:gd name="T28" fmla="*/ 2278015 w 2286000"/>
              <a:gd name="T29" fmla="*/ 547545 h 609600"/>
              <a:gd name="T30" fmla="*/ 2286000 w 2286000"/>
              <a:gd name="T31" fmla="*/ 508000 h 609600"/>
              <a:gd name="T32" fmla="*/ 2286000 w 2286000"/>
              <a:gd name="T33" fmla="*/ 101600 h 609600"/>
              <a:gd name="T34" fmla="*/ 2278015 w 2286000"/>
              <a:gd name="T35" fmla="*/ 62054 h 609600"/>
              <a:gd name="T36" fmla="*/ 2256240 w 2286000"/>
              <a:gd name="T37" fmla="*/ 29759 h 609600"/>
              <a:gd name="T38" fmla="*/ 2223945 w 2286000"/>
              <a:gd name="T39" fmla="*/ 7984 h 609600"/>
              <a:gd name="T40" fmla="*/ 2184400 w 2286000"/>
              <a:gd name="T41" fmla="*/ 0 h 609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6000" h="609600">
                <a:moveTo>
                  <a:pt x="2184400" y="0"/>
                </a:moveTo>
                <a:lnTo>
                  <a:pt x="101600" y="0"/>
                </a:lnTo>
                <a:lnTo>
                  <a:pt x="62054" y="7984"/>
                </a:lnTo>
                <a:lnTo>
                  <a:pt x="29759" y="29759"/>
                </a:lnTo>
                <a:lnTo>
                  <a:pt x="7984" y="62054"/>
                </a:lnTo>
                <a:lnTo>
                  <a:pt x="0" y="101600"/>
                </a:lnTo>
                <a:lnTo>
                  <a:pt x="0" y="508000"/>
                </a:lnTo>
                <a:lnTo>
                  <a:pt x="7984" y="547545"/>
                </a:lnTo>
                <a:lnTo>
                  <a:pt x="29759" y="579840"/>
                </a:lnTo>
                <a:lnTo>
                  <a:pt x="62054" y="601615"/>
                </a:lnTo>
                <a:lnTo>
                  <a:pt x="101600" y="609600"/>
                </a:lnTo>
                <a:lnTo>
                  <a:pt x="2184400" y="609600"/>
                </a:lnTo>
                <a:lnTo>
                  <a:pt x="2223945" y="601615"/>
                </a:lnTo>
                <a:lnTo>
                  <a:pt x="2256240" y="579840"/>
                </a:lnTo>
                <a:lnTo>
                  <a:pt x="2278015" y="547545"/>
                </a:lnTo>
                <a:lnTo>
                  <a:pt x="2286000" y="508000"/>
                </a:lnTo>
                <a:lnTo>
                  <a:pt x="2286000" y="101600"/>
                </a:lnTo>
                <a:lnTo>
                  <a:pt x="2278015" y="62054"/>
                </a:lnTo>
                <a:lnTo>
                  <a:pt x="2256240" y="29759"/>
                </a:lnTo>
                <a:lnTo>
                  <a:pt x="2223945" y="7984"/>
                </a:lnTo>
                <a:lnTo>
                  <a:pt x="2184400" y="0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6" name="object 10"/>
          <p:cNvSpPr>
            <a:spLocks/>
          </p:cNvSpPr>
          <p:nvPr/>
        </p:nvSpPr>
        <p:spPr bwMode="auto">
          <a:xfrm>
            <a:off x="3429000" y="5181600"/>
            <a:ext cx="2286000" cy="609600"/>
          </a:xfrm>
          <a:custGeom>
            <a:avLst/>
            <a:gdLst>
              <a:gd name="T0" fmla="*/ 0 w 2286000"/>
              <a:gd name="T1" fmla="*/ 101600 h 609600"/>
              <a:gd name="T2" fmla="*/ 7984 w 2286000"/>
              <a:gd name="T3" fmla="*/ 62054 h 609600"/>
              <a:gd name="T4" fmla="*/ 29759 w 2286000"/>
              <a:gd name="T5" fmla="*/ 29759 h 609600"/>
              <a:gd name="T6" fmla="*/ 62054 w 2286000"/>
              <a:gd name="T7" fmla="*/ 7984 h 609600"/>
              <a:gd name="T8" fmla="*/ 101600 w 2286000"/>
              <a:gd name="T9" fmla="*/ 0 h 609600"/>
              <a:gd name="T10" fmla="*/ 2184400 w 2286000"/>
              <a:gd name="T11" fmla="*/ 0 h 609600"/>
              <a:gd name="T12" fmla="*/ 2223945 w 2286000"/>
              <a:gd name="T13" fmla="*/ 7984 h 609600"/>
              <a:gd name="T14" fmla="*/ 2256240 w 2286000"/>
              <a:gd name="T15" fmla="*/ 29759 h 609600"/>
              <a:gd name="T16" fmla="*/ 2278015 w 2286000"/>
              <a:gd name="T17" fmla="*/ 62054 h 609600"/>
              <a:gd name="T18" fmla="*/ 2286000 w 2286000"/>
              <a:gd name="T19" fmla="*/ 101600 h 609600"/>
              <a:gd name="T20" fmla="*/ 2286000 w 2286000"/>
              <a:gd name="T21" fmla="*/ 508000 h 609600"/>
              <a:gd name="T22" fmla="*/ 2278015 w 2286000"/>
              <a:gd name="T23" fmla="*/ 547545 h 609600"/>
              <a:gd name="T24" fmla="*/ 2256240 w 2286000"/>
              <a:gd name="T25" fmla="*/ 579840 h 609600"/>
              <a:gd name="T26" fmla="*/ 2223945 w 2286000"/>
              <a:gd name="T27" fmla="*/ 601615 h 609600"/>
              <a:gd name="T28" fmla="*/ 2184400 w 2286000"/>
              <a:gd name="T29" fmla="*/ 609600 h 609600"/>
              <a:gd name="T30" fmla="*/ 101600 w 2286000"/>
              <a:gd name="T31" fmla="*/ 609600 h 609600"/>
              <a:gd name="T32" fmla="*/ 62054 w 2286000"/>
              <a:gd name="T33" fmla="*/ 601615 h 609600"/>
              <a:gd name="T34" fmla="*/ 29759 w 2286000"/>
              <a:gd name="T35" fmla="*/ 579840 h 609600"/>
              <a:gd name="T36" fmla="*/ 7984 w 2286000"/>
              <a:gd name="T37" fmla="*/ 547545 h 609600"/>
              <a:gd name="T38" fmla="*/ 0 w 2286000"/>
              <a:gd name="T39" fmla="*/ 508000 h 609600"/>
              <a:gd name="T40" fmla="*/ 0 w 2286000"/>
              <a:gd name="T41" fmla="*/ 101600 h 609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6000" h="609600">
                <a:moveTo>
                  <a:pt x="0" y="101600"/>
                </a:moveTo>
                <a:lnTo>
                  <a:pt x="7984" y="62054"/>
                </a:lnTo>
                <a:lnTo>
                  <a:pt x="29759" y="29759"/>
                </a:lnTo>
                <a:lnTo>
                  <a:pt x="62054" y="7984"/>
                </a:lnTo>
                <a:lnTo>
                  <a:pt x="101600" y="0"/>
                </a:lnTo>
                <a:lnTo>
                  <a:pt x="2184400" y="0"/>
                </a:lnTo>
                <a:lnTo>
                  <a:pt x="2223945" y="7984"/>
                </a:lnTo>
                <a:lnTo>
                  <a:pt x="2256240" y="29759"/>
                </a:lnTo>
                <a:lnTo>
                  <a:pt x="2278015" y="62054"/>
                </a:lnTo>
                <a:lnTo>
                  <a:pt x="2286000" y="101600"/>
                </a:lnTo>
                <a:lnTo>
                  <a:pt x="2286000" y="508000"/>
                </a:lnTo>
                <a:lnTo>
                  <a:pt x="2278015" y="547545"/>
                </a:lnTo>
                <a:lnTo>
                  <a:pt x="2256240" y="579840"/>
                </a:lnTo>
                <a:lnTo>
                  <a:pt x="2223945" y="601615"/>
                </a:lnTo>
                <a:lnTo>
                  <a:pt x="2184400" y="609600"/>
                </a:lnTo>
                <a:lnTo>
                  <a:pt x="101600" y="609600"/>
                </a:lnTo>
                <a:lnTo>
                  <a:pt x="62054" y="601615"/>
                </a:lnTo>
                <a:lnTo>
                  <a:pt x="29759" y="579840"/>
                </a:lnTo>
                <a:lnTo>
                  <a:pt x="7984" y="547545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549" name="object 13"/>
          <p:cNvSpPr>
            <a:spLocks/>
          </p:cNvSpPr>
          <p:nvPr/>
        </p:nvSpPr>
        <p:spPr bwMode="auto">
          <a:xfrm>
            <a:off x="7415213" y="4038600"/>
            <a:ext cx="585787" cy="0"/>
          </a:xfrm>
          <a:custGeom>
            <a:avLst/>
            <a:gdLst>
              <a:gd name="T0" fmla="*/ 0 w 586104"/>
              <a:gd name="T1" fmla="*/ 585153 w 5861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86104">
                <a:moveTo>
                  <a:pt x="0" y="0"/>
                </a:moveTo>
                <a:lnTo>
                  <a:pt x="585787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0" name="object 14"/>
          <p:cNvSpPr>
            <a:spLocks/>
          </p:cNvSpPr>
          <p:nvPr/>
        </p:nvSpPr>
        <p:spPr bwMode="auto">
          <a:xfrm>
            <a:off x="6624638" y="3200400"/>
            <a:ext cx="1376362" cy="0"/>
          </a:xfrm>
          <a:custGeom>
            <a:avLst/>
            <a:gdLst>
              <a:gd name="T0" fmla="*/ 0 w 1376679"/>
              <a:gd name="T1" fmla="*/ 1375728 w 13766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362" y="0"/>
                </a:lnTo>
              </a:path>
            </a:pathLst>
          </a:custGeom>
          <a:noFill/>
          <a:ln w="9525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1" name="object 15"/>
          <p:cNvSpPr>
            <a:spLocks/>
          </p:cNvSpPr>
          <p:nvPr/>
        </p:nvSpPr>
        <p:spPr bwMode="auto">
          <a:xfrm>
            <a:off x="1676400" y="4038600"/>
            <a:ext cx="533400" cy="1447800"/>
          </a:xfrm>
          <a:custGeom>
            <a:avLst/>
            <a:gdLst>
              <a:gd name="T0" fmla="*/ 533400 w 533400"/>
              <a:gd name="T1" fmla="*/ 0 h 1447800"/>
              <a:gd name="T2" fmla="*/ 0 w 533400"/>
              <a:gd name="T3" fmla="*/ 1447800 h 1447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2" name="object 16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3" name="object 17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4" name="object 18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5" name="object 19"/>
          <p:cNvSpPr>
            <a:spLocks/>
          </p:cNvSpPr>
          <p:nvPr/>
        </p:nvSpPr>
        <p:spPr bwMode="auto">
          <a:xfrm>
            <a:off x="22098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6" name="object 20"/>
          <p:cNvSpPr>
            <a:spLocks/>
          </p:cNvSpPr>
          <p:nvPr/>
        </p:nvSpPr>
        <p:spPr bwMode="auto">
          <a:xfrm>
            <a:off x="5334000" y="3200400"/>
            <a:ext cx="838200" cy="838200"/>
          </a:xfrm>
          <a:custGeom>
            <a:avLst/>
            <a:gdLst>
              <a:gd name="T0" fmla="*/ 838200 w 838200"/>
              <a:gd name="T1" fmla="*/ 0 h 838200"/>
              <a:gd name="T2" fmla="*/ 0 w 8382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7" name="object 21"/>
          <p:cNvSpPr>
            <a:spLocks/>
          </p:cNvSpPr>
          <p:nvPr/>
        </p:nvSpPr>
        <p:spPr bwMode="auto">
          <a:xfrm>
            <a:off x="61722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8" name="object 22"/>
          <p:cNvSpPr>
            <a:spLocks/>
          </p:cNvSpPr>
          <p:nvPr/>
        </p:nvSpPr>
        <p:spPr bwMode="auto">
          <a:xfrm>
            <a:off x="3048000" y="3200400"/>
            <a:ext cx="914400" cy="838200"/>
          </a:xfrm>
          <a:custGeom>
            <a:avLst/>
            <a:gdLst>
              <a:gd name="T0" fmla="*/ 0 w 914400"/>
              <a:gd name="T1" fmla="*/ 0 h 838200"/>
              <a:gd name="T2" fmla="*/ 914400 w 914400"/>
              <a:gd name="T3" fmla="*/ 838200 h 838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400" h="838200">
                <a:moveTo>
                  <a:pt x="0" y="0"/>
                </a:moveTo>
                <a:lnTo>
                  <a:pt x="914400" y="8382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9" name="object 23"/>
          <p:cNvSpPr>
            <a:spLocks/>
          </p:cNvSpPr>
          <p:nvPr/>
        </p:nvSpPr>
        <p:spPr bwMode="auto">
          <a:xfrm>
            <a:off x="1681163" y="3733800"/>
            <a:ext cx="884237" cy="579438"/>
          </a:xfrm>
          <a:custGeom>
            <a:avLst/>
            <a:gdLst>
              <a:gd name="T0" fmla="*/ 0 w 884555"/>
              <a:gd name="T1" fmla="*/ 0 h 579754"/>
              <a:gd name="T2" fmla="*/ 883601 w 884555"/>
              <a:gd name="T3" fmla="*/ 0 h 579754"/>
              <a:gd name="T4" fmla="*/ 883601 w 884555"/>
              <a:gd name="T5" fmla="*/ 578805 h 579754"/>
              <a:gd name="T6" fmla="*/ 0 w 884555"/>
              <a:gd name="T7" fmla="*/ 578805 h 579754"/>
              <a:gd name="T8" fmla="*/ 0 w 884555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5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1760538" y="3752850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561" name="object 25"/>
          <p:cNvSpPr>
            <a:spLocks/>
          </p:cNvSpPr>
          <p:nvPr/>
        </p:nvSpPr>
        <p:spPr bwMode="auto">
          <a:xfrm>
            <a:off x="3330575" y="37338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3409950" y="3752850"/>
            <a:ext cx="725488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563" name="object 27"/>
          <p:cNvSpPr>
            <a:spLocks/>
          </p:cNvSpPr>
          <p:nvPr/>
        </p:nvSpPr>
        <p:spPr bwMode="auto">
          <a:xfrm>
            <a:off x="4879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64" name="object 28"/>
          <p:cNvSpPr>
            <a:spLocks/>
          </p:cNvSpPr>
          <p:nvPr/>
        </p:nvSpPr>
        <p:spPr bwMode="auto">
          <a:xfrm>
            <a:off x="6530975" y="3732213"/>
            <a:ext cx="884238" cy="579437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3 h 579754"/>
              <a:gd name="T6" fmla="*/ 0 w 884554"/>
              <a:gd name="T7" fmla="*/ 578803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65" name="object 29"/>
          <p:cNvSpPr>
            <a:spLocks/>
          </p:cNvSpPr>
          <p:nvPr/>
        </p:nvSpPr>
        <p:spPr bwMode="auto">
          <a:xfrm>
            <a:off x="2519363" y="2911475"/>
            <a:ext cx="884237" cy="579438"/>
          </a:xfrm>
          <a:custGeom>
            <a:avLst/>
            <a:gdLst>
              <a:gd name="T0" fmla="*/ 0 w 884554"/>
              <a:gd name="T1" fmla="*/ 0 h 579754"/>
              <a:gd name="T2" fmla="*/ 883603 w 884554"/>
              <a:gd name="T3" fmla="*/ 0 h 579754"/>
              <a:gd name="T4" fmla="*/ 883603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598738" y="2930525"/>
            <a:ext cx="7254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567" name="object 31"/>
          <p:cNvSpPr>
            <a:spLocks/>
          </p:cNvSpPr>
          <p:nvPr/>
        </p:nvSpPr>
        <p:spPr bwMode="auto">
          <a:xfrm>
            <a:off x="5740400" y="2895600"/>
            <a:ext cx="884238" cy="579438"/>
          </a:xfrm>
          <a:custGeom>
            <a:avLst/>
            <a:gdLst>
              <a:gd name="T0" fmla="*/ 0 w 884554"/>
              <a:gd name="T1" fmla="*/ 0 h 579754"/>
              <a:gd name="T2" fmla="*/ 883605 w 884554"/>
              <a:gd name="T3" fmla="*/ 0 h 579754"/>
              <a:gd name="T4" fmla="*/ 883605 w 884554"/>
              <a:gd name="T5" fmla="*/ 578805 h 579754"/>
              <a:gd name="T6" fmla="*/ 0 w 884554"/>
              <a:gd name="T7" fmla="*/ 578805 h 579754"/>
              <a:gd name="T8" fmla="*/ 0 w 884554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4554" h="579754">
                <a:moveTo>
                  <a:pt x="0" y="0"/>
                </a:moveTo>
                <a:lnTo>
                  <a:pt x="884237" y="0"/>
                </a:lnTo>
                <a:lnTo>
                  <a:pt x="884237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68" name="object 32"/>
          <p:cNvSpPr>
            <a:spLocks/>
          </p:cNvSpPr>
          <p:nvPr/>
        </p:nvSpPr>
        <p:spPr bwMode="auto">
          <a:xfrm>
            <a:off x="1327150" y="5181600"/>
            <a:ext cx="958850" cy="579438"/>
          </a:xfrm>
          <a:custGeom>
            <a:avLst/>
            <a:gdLst>
              <a:gd name="T0" fmla="*/ 0 w 958850"/>
              <a:gd name="T1" fmla="*/ 0 h 579754"/>
              <a:gd name="T2" fmla="*/ 958850 w 958850"/>
              <a:gd name="T3" fmla="*/ 0 h 579754"/>
              <a:gd name="T4" fmla="*/ 958850 w 958850"/>
              <a:gd name="T5" fmla="*/ 578805 h 579754"/>
              <a:gd name="T6" fmla="*/ 0 w 958850"/>
              <a:gd name="T7" fmla="*/ 578805 h 579754"/>
              <a:gd name="T8" fmla="*/ 0 w 958850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8850" h="579754">
                <a:moveTo>
                  <a:pt x="0" y="0"/>
                </a:moveTo>
                <a:lnTo>
                  <a:pt x="958850" y="0"/>
                </a:lnTo>
                <a:lnTo>
                  <a:pt x="958850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1406525" y="5202238"/>
            <a:ext cx="800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570" name="object 34"/>
          <p:cNvSpPr>
            <a:spLocks/>
          </p:cNvSpPr>
          <p:nvPr/>
        </p:nvSpPr>
        <p:spPr bwMode="auto">
          <a:xfrm>
            <a:off x="1471613" y="4340225"/>
            <a:ext cx="744537" cy="749300"/>
          </a:xfrm>
          <a:custGeom>
            <a:avLst/>
            <a:gdLst>
              <a:gd name="T0" fmla="*/ 197112 w 743585"/>
              <a:gd name="T1" fmla="*/ 0 h 749935"/>
              <a:gd name="T2" fmla="*/ 0 w 743585"/>
              <a:gd name="T3" fmla="*/ 555913 h 749935"/>
              <a:gd name="T4" fmla="*/ 547779 w 743585"/>
              <a:gd name="T5" fmla="*/ 748500 h 749935"/>
              <a:gd name="T6" fmla="*/ 744891 w 743585"/>
              <a:gd name="T7" fmla="*/ 192587 h 749935"/>
              <a:gd name="T8" fmla="*/ 197112 w 743585"/>
              <a:gd name="T9" fmla="*/ 0 h 749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585" h="749935">
                <a:moveTo>
                  <a:pt x="196608" y="0"/>
                </a:moveTo>
                <a:lnTo>
                  <a:pt x="0" y="556856"/>
                </a:lnTo>
                <a:lnTo>
                  <a:pt x="546379" y="749769"/>
                </a:lnTo>
                <a:lnTo>
                  <a:pt x="742988" y="192913"/>
                </a:lnTo>
                <a:lnTo>
                  <a:pt x="196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71" name="object 35"/>
          <p:cNvSpPr>
            <a:spLocks/>
          </p:cNvSpPr>
          <p:nvPr/>
        </p:nvSpPr>
        <p:spPr bwMode="auto">
          <a:xfrm>
            <a:off x="1900238" y="4608513"/>
            <a:ext cx="136525" cy="301625"/>
          </a:xfrm>
          <a:custGeom>
            <a:avLst/>
            <a:gdLst>
              <a:gd name="T0" fmla="*/ 24600 w 135889"/>
              <a:gd name="T1" fmla="*/ 255435 h 301625"/>
              <a:gd name="T2" fmla="*/ 18946 w 135889"/>
              <a:gd name="T3" fmla="*/ 255701 h 301625"/>
              <a:gd name="T4" fmla="*/ 7922 w 135889"/>
              <a:gd name="T5" fmla="*/ 260819 h 301625"/>
              <a:gd name="T6" fmla="*/ 4127 w 135889"/>
              <a:gd name="T7" fmla="*/ 265036 h 301625"/>
              <a:gd name="T8" fmla="*/ 0 w 135889"/>
              <a:gd name="T9" fmla="*/ 276631 h 301625"/>
              <a:gd name="T10" fmla="*/ 268 w 135889"/>
              <a:gd name="T11" fmla="*/ 282219 h 301625"/>
              <a:gd name="T12" fmla="*/ 5434 w 135889"/>
              <a:gd name="T13" fmla="*/ 293141 h 301625"/>
              <a:gd name="T14" fmla="*/ 9678 w 135889"/>
              <a:gd name="T15" fmla="*/ 296913 h 301625"/>
              <a:gd name="T16" fmla="*/ 21382 w 135889"/>
              <a:gd name="T17" fmla="*/ 301002 h 301625"/>
              <a:gd name="T18" fmla="*/ 27047 w 135889"/>
              <a:gd name="T19" fmla="*/ 300697 h 301625"/>
              <a:gd name="T20" fmla="*/ 38112 w 135889"/>
              <a:gd name="T21" fmla="*/ 295465 h 301625"/>
              <a:gd name="T22" fmla="*/ 41892 w 135889"/>
              <a:gd name="T23" fmla="*/ 291287 h 301625"/>
              <a:gd name="T24" fmla="*/ 45981 w 135889"/>
              <a:gd name="T25" fmla="*/ 279819 h 301625"/>
              <a:gd name="T26" fmla="*/ 45687 w 135889"/>
              <a:gd name="T27" fmla="*/ 274205 h 301625"/>
              <a:gd name="T28" fmla="*/ 40392 w 135889"/>
              <a:gd name="T29" fmla="*/ 263245 h 301625"/>
              <a:gd name="T30" fmla="*/ 36176 w 135889"/>
              <a:gd name="T31" fmla="*/ 259486 h 301625"/>
              <a:gd name="T32" fmla="*/ 24600 w 135889"/>
              <a:gd name="T33" fmla="*/ 255435 h 301625"/>
              <a:gd name="T34" fmla="*/ 70120 w 135889"/>
              <a:gd name="T35" fmla="*/ 127711 h 301625"/>
              <a:gd name="T36" fmla="*/ 64454 w 135889"/>
              <a:gd name="T37" fmla="*/ 128016 h 301625"/>
              <a:gd name="T38" fmla="*/ 53392 w 135889"/>
              <a:gd name="T39" fmla="*/ 133261 h 301625"/>
              <a:gd name="T40" fmla="*/ 49597 w 135889"/>
              <a:gd name="T41" fmla="*/ 137439 h 301625"/>
              <a:gd name="T42" fmla="*/ 45507 w 135889"/>
              <a:gd name="T43" fmla="*/ 148907 h 301625"/>
              <a:gd name="T44" fmla="*/ 45776 w 135889"/>
              <a:gd name="T45" fmla="*/ 154508 h 301625"/>
              <a:gd name="T46" fmla="*/ 50942 w 135889"/>
              <a:gd name="T47" fmla="*/ 165417 h 301625"/>
              <a:gd name="T48" fmla="*/ 55199 w 135889"/>
              <a:gd name="T49" fmla="*/ 169189 h 301625"/>
              <a:gd name="T50" fmla="*/ 66903 w 135889"/>
              <a:gd name="T51" fmla="*/ 173278 h 301625"/>
              <a:gd name="T52" fmla="*/ 72555 w 135889"/>
              <a:gd name="T53" fmla="*/ 172986 h 301625"/>
              <a:gd name="T54" fmla="*/ 83632 w 135889"/>
              <a:gd name="T55" fmla="*/ 167741 h 301625"/>
              <a:gd name="T56" fmla="*/ 87413 w 135889"/>
              <a:gd name="T57" fmla="*/ 163563 h 301625"/>
              <a:gd name="T58" fmla="*/ 91502 w 135889"/>
              <a:gd name="T59" fmla="*/ 152095 h 301625"/>
              <a:gd name="T60" fmla="*/ 91208 w 135889"/>
              <a:gd name="T61" fmla="*/ 146481 h 301625"/>
              <a:gd name="T62" fmla="*/ 85913 w 135889"/>
              <a:gd name="T63" fmla="*/ 135521 h 301625"/>
              <a:gd name="T64" fmla="*/ 81697 w 135889"/>
              <a:gd name="T65" fmla="*/ 131762 h 301625"/>
              <a:gd name="T66" fmla="*/ 70120 w 135889"/>
              <a:gd name="T67" fmla="*/ 127711 h 301625"/>
              <a:gd name="T68" fmla="*/ 115628 w 135889"/>
              <a:gd name="T69" fmla="*/ 0 h 301625"/>
              <a:gd name="T70" fmla="*/ 109975 w 135889"/>
              <a:gd name="T71" fmla="*/ 292 h 301625"/>
              <a:gd name="T72" fmla="*/ 98900 w 135889"/>
              <a:gd name="T73" fmla="*/ 5537 h 301625"/>
              <a:gd name="T74" fmla="*/ 95117 w 135889"/>
              <a:gd name="T75" fmla="*/ 9715 h 301625"/>
              <a:gd name="T76" fmla="*/ 90990 w 135889"/>
              <a:gd name="T77" fmla="*/ 21310 h 301625"/>
              <a:gd name="T78" fmla="*/ 91246 w 135889"/>
              <a:gd name="T79" fmla="*/ 26936 h 301625"/>
              <a:gd name="T80" fmla="*/ 96450 w 135889"/>
              <a:gd name="T81" fmla="*/ 37731 h 301625"/>
              <a:gd name="T82" fmla="*/ 100707 w 135889"/>
              <a:gd name="T83" fmla="*/ 41465 h 301625"/>
              <a:gd name="T84" fmla="*/ 112411 w 135889"/>
              <a:gd name="T85" fmla="*/ 45554 h 301625"/>
              <a:gd name="T86" fmla="*/ 118076 w 135889"/>
              <a:gd name="T87" fmla="*/ 45262 h 301625"/>
              <a:gd name="T88" fmla="*/ 129140 w 135889"/>
              <a:gd name="T89" fmla="*/ 40017 h 301625"/>
              <a:gd name="T90" fmla="*/ 132933 w 135889"/>
              <a:gd name="T91" fmla="*/ 35839 h 301625"/>
              <a:gd name="T92" fmla="*/ 137023 w 135889"/>
              <a:gd name="T93" fmla="*/ 24371 h 301625"/>
              <a:gd name="T94" fmla="*/ 136716 w 135889"/>
              <a:gd name="T95" fmla="*/ 18757 h 301625"/>
              <a:gd name="T96" fmla="*/ 131434 w 135889"/>
              <a:gd name="T97" fmla="*/ 7797 h 301625"/>
              <a:gd name="T98" fmla="*/ 127217 w 135889"/>
              <a:gd name="T99" fmla="*/ 4051 h 301625"/>
              <a:gd name="T100" fmla="*/ 115628 w 135889"/>
              <a:gd name="T101" fmla="*/ 0 h 3016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35889" h="301625">
                <a:moveTo>
                  <a:pt x="24371" y="255435"/>
                </a:moveTo>
                <a:lnTo>
                  <a:pt x="18770" y="255701"/>
                </a:lnTo>
                <a:lnTo>
                  <a:pt x="7848" y="260819"/>
                </a:lnTo>
                <a:lnTo>
                  <a:pt x="4089" y="265036"/>
                </a:lnTo>
                <a:lnTo>
                  <a:pt x="0" y="276631"/>
                </a:lnTo>
                <a:lnTo>
                  <a:pt x="266" y="282219"/>
                </a:lnTo>
                <a:lnTo>
                  <a:pt x="5384" y="293141"/>
                </a:lnTo>
                <a:lnTo>
                  <a:pt x="9588" y="296913"/>
                </a:lnTo>
                <a:lnTo>
                  <a:pt x="21183" y="301002"/>
                </a:lnTo>
                <a:lnTo>
                  <a:pt x="26796" y="300697"/>
                </a:lnTo>
                <a:lnTo>
                  <a:pt x="37757" y="295465"/>
                </a:lnTo>
                <a:lnTo>
                  <a:pt x="41503" y="291287"/>
                </a:lnTo>
                <a:lnTo>
                  <a:pt x="45554" y="279819"/>
                </a:lnTo>
                <a:lnTo>
                  <a:pt x="45262" y="274205"/>
                </a:lnTo>
                <a:lnTo>
                  <a:pt x="40017" y="263245"/>
                </a:lnTo>
                <a:lnTo>
                  <a:pt x="35839" y="259486"/>
                </a:lnTo>
                <a:lnTo>
                  <a:pt x="24371" y="255435"/>
                </a:lnTo>
                <a:close/>
              </a:path>
              <a:path w="135889" h="301625">
                <a:moveTo>
                  <a:pt x="69468" y="127711"/>
                </a:moveTo>
                <a:lnTo>
                  <a:pt x="63855" y="128016"/>
                </a:lnTo>
                <a:lnTo>
                  <a:pt x="52895" y="133261"/>
                </a:lnTo>
                <a:lnTo>
                  <a:pt x="49136" y="137439"/>
                </a:lnTo>
                <a:lnTo>
                  <a:pt x="45084" y="148907"/>
                </a:lnTo>
                <a:lnTo>
                  <a:pt x="45351" y="154508"/>
                </a:lnTo>
                <a:lnTo>
                  <a:pt x="50469" y="165417"/>
                </a:lnTo>
                <a:lnTo>
                  <a:pt x="54686" y="169189"/>
                </a:lnTo>
                <a:lnTo>
                  <a:pt x="66281" y="173278"/>
                </a:lnTo>
                <a:lnTo>
                  <a:pt x="71881" y="172986"/>
                </a:lnTo>
                <a:lnTo>
                  <a:pt x="82854" y="167741"/>
                </a:lnTo>
                <a:lnTo>
                  <a:pt x="86601" y="163563"/>
                </a:lnTo>
                <a:lnTo>
                  <a:pt x="90652" y="152095"/>
                </a:lnTo>
                <a:lnTo>
                  <a:pt x="90360" y="146481"/>
                </a:lnTo>
                <a:lnTo>
                  <a:pt x="85115" y="135521"/>
                </a:lnTo>
                <a:lnTo>
                  <a:pt x="80937" y="131762"/>
                </a:lnTo>
                <a:lnTo>
                  <a:pt x="69468" y="127711"/>
                </a:lnTo>
                <a:close/>
              </a:path>
              <a:path w="135889" h="301625">
                <a:moveTo>
                  <a:pt x="114553" y="0"/>
                </a:moveTo>
                <a:lnTo>
                  <a:pt x="108953" y="292"/>
                </a:lnTo>
                <a:lnTo>
                  <a:pt x="97980" y="5537"/>
                </a:lnTo>
                <a:lnTo>
                  <a:pt x="94233" y="9715"/>
                </a:lnTo>
                <a:lnTo>
                  <a:pt x="90144" y="21310"/>
                </a:lnTo>
                <a:lnTo>
                  <a:pt x="90398" y="26936"/>
                </a:lnTo>
                <a:lnTo>
                  <a:pt x="95554" y="37731"/>
                </a:lnTo>
                <a:lnTo>
                  <a:pt x="99771" y="41465"/>
                </a:lnTo>
                <a:lnTo>
                  <a:pt x="111366" y="45554"/>
                </a:lnTo>
                <a:lnTo>
                  <a:pt x="116979" y="45262"/>
                </a:lnTo>
                <a:lnTo>
                  <a:pt x="127939" y="40017"/>
                </a:lnTo>
                <a:lnTo>
                  <a:pt x="131698" y="35839"/>
                </a:lnTo>
                <a:lnTo>
                  <a:pt x="135750" y="24371"/>
                </a:lnTo>
                <a:lnTo>
                  <a:pt x="135445" y="18757"/>
                </a:lnTo>
                <a:lnTo>
                  <a:pt x="130213" y="7797"/>
                </a:lnTo>
                <a:lnTo>
                  <a:pt x="126034" y="4051"/>
                </a:lnTo>
                <a:lnTo>
                  <a:pt x="1145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155575" y="3600450"/>
            <a:ext cx="1281113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lg</a:t>
            </a:r>
            <a:r>
              <a:rPr sz="3200" spc="-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573" name="object 37"/>
          <p:cNvSpPr txBox="1">
            <a:spLocks noChangeArrowheads="1"/>
          </p:cNvSpPr>
          <p:nvPr/>
        </p:nvSpPr>
        <p:spPr bwMode="auto">
          <a:xfrm>
            <a:off x="4365625" y="1878013"/>
            <a:ext cx="41243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8702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649288" algn="l"/>
                <a:tab pos="36210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ts val="22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	</a:t>
            </a:r>
            <a:r>
              <a:rPr lang="en-US" altLang="en-US" sz="3200" b="0" i="1" u="sng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2163"/>
              </a:spcBef>
              <a:buSzTx/>
              <a:buFontTx/>
              <a:buNone/>
            </a:pP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n-US" sz="3200" b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	</a:t>
            </a:r>
            <a:r>
              <a:rPr lang="en-US" altLang="en-US" sz="3200" b="0" i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en-US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9350" y="3751263"/>
            <a:ext cx="35306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663064" algn="l"/>
                <a:tab pos="3133725" algn="l"/>
              </a:tabLst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/4	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0613" y="5200650"/>
            <a:ext cx="1881187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#leaves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4700" y="5202238"/>
            <a:ext cx="2832100" cy="5127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51989" algn="l"/>
              </a:tabLst>
              <a:defRPr/>
            </a:pPr>
            <a:r>
              <a:rPr sz="3200" i="1" u="heavy" spc="-5" dirty="0">
                <a:solidFill>
                  <a:srgbClr val="009999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577" name="object 41"/>
          <p:cNvSpPr>
            <a:spLocks/>
          </p:cNvSpPr>
          <p:nvPr/>
        </p:nvSpPr>
        <p:spPr bwMode="auto">
          <a:xfrm>
            <a:off x="7391400" y="5791200"/>
            <a:ext cx="1524000" cy="0"/>
          </a:xfrm>
          <a:custGeom>
            <a:avLst/>
            <a:gdLst>
              <a:gd name="T0" fmla="*/ 0 w 1524000"/>
              <a:gd name="T1" fmla="*/ 1524000 w 15240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/>
          <p:cNvSpPr txBox="1"/>
          <p:nvPr/>
        </p:nvSpPr>
        <p:spPr>
          <a:xfrm>
            <a:off x="6134100" y="5842000"/>
            <a:ext cx="2778125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0" dirty="0">
                <a:latin typeface="Times New Roman"/>
                <a:cs typeface="Times New Roman"/>
              </a:rPr>
              <a:t>Total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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12127" y="4575428"/>
            <a:ext cx="475615" cy="43180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lnSpc>
                <a:spcPts val="3590"/>
              </a:lnSpc>
              <a:defRPr/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000066"/>
                </a:solidFill>
                <a:latin typeface="Times New Roman" panose="02020603050405020304" pitchFamily="18" charset="0"/>
              </a:rPr>
              <a:t>Recursion Tree for Algorithm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3124200" y="1981200"/>
            <a:ext cx="3094038" cy="1130300"/>
            <a:chOff x="547" y="864"/>
            <a:chExt cx="1709" cy="624"/>
          </a:xfrm>
        </p:grpSpPr>
        <p:sp>
          <p:nvSpPr>
            <p:cNvPr id="66564" name="Oval 4"/>
            <p:cNvSpPr>
              <a:spLocks noChangeArrowheads="1"/>
            </p:cNvSpPr>
            <p:nvPr/>
          </p:nvSpPr>
          <p:spPr bwMode="auto">
            <a:xfrm>
              <a:off x="1183" y="8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cn</a:t>
              </a:r>
            </a:p>
          </p:txBody>
        </p:sp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547" y="1152"/>
              <a:ext cx="35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>
                  <a:latin typeface="Times New Roman" panose="02020603050405020304" pitchFamily="18" charset="0"/>
                </a:rPr>
                <a:t>T(n/2)</a:t>
              </a:r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1908" y="1152"/>
              <a:ext cx="34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>
                  <a:latin typeface="Times New Roman" panose="02020603050405020304" pitchFamily="18" charset="0"/>
                </a:rPr>
                <a:t>T(n/2)</a:t>
              </a:r>
            </a:p>
          </p:txBody>
        </p:sp>
        <p:cxnSp>
          <p:nvCxnSpPr>
            <p:cNvPr id="66567" name="AutoShape 7"/>
            <p:cNvCxnSpPr>
              <a:cxnSpLocks noChangeShapeType="1"/>
              <a:stCxn id="66564" idx="2"/>
              <a:endCxn id="66565" idx="7"/>
            </p:cNvCxnSpPr>
            <p:nvPr/>
          </p:nvCxnSpPr>
          <p:spPr bwMode="auto">
            <a:xfrm flipH="1">
              <a:off x="846" y="1032"/>
              <a:ext cx="337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68" name="AutoShape 8"/>
            <p:cNvCxnSpPr>
              <a:cxnSpLocks noChangeShapeType="1"/>
              <a:stCxn id="66564" idx="6"/>
              <a:endCxn id="66566" idx="1"/>
            </p:cNvCxnSpPr>
            <p:nvPr/>
          </p:nvCxnSpPr>
          <p:spPr bwMode="auto">
            <a:xfrm>
              <a:off x="1529" y="1032"/>
              <a:ext cx="43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000066"/>
                </a:solidFill>
                <a:latin typeface="Times New Roman" panose="02020603050405020304" pitchFamily="18" charset="0"/>
              </a:rPr>
              <a:t>Recursion Tree for Algorithm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1143000" y="1981200"/>
            <a:ext cx="7361238" cy="2044700"/>
            <a:chOff x="528" y="1872"/>
            <a:chExt cx="4637" cy="1288"/>
          </a:xfrm>
        </p:grpSpPr>
        <p:sp>
          <p:nvSpPr>
            <p:cNvPr id="67588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cn</a:t>
              </a:r>
            </a:p>
          </p:txBody>
        </p:sp>
        <p:cxnSp>
          <p:nvCxnSpPr>
            <p:cNvPr id="67589" name="AutoShape 5"/>
            <p:cNvCxnSpPr>
              <a:cxnSpLocks noChangeShapeType="1"/>
              <a:stCxn id="67588" idx="2"/>
              <a:endCxn id="67598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90" name="AutoShape 6"/>
            <p:cNvCxnSpPr>
              <a:cxnSpLocks noChangeShapeType="1"/>
              <a:stCxn id="67588" idx="6"/>
              <a:endCxn id="67593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7591" name="Group 7"/>
            <p:cNvGrpSpPr>
              <a:grpSpLocks/>
            </p:cNvGrpSpPr>
            <p:nvPr/>
          </p:nvGrpSpPr>
          <p:grpSpPr bwMode="auto">
            <a:xfrm>
              <a:off x="528" y="2448"/>
              <a:ext cx="1949" cy="712"/>
              <a:chOff x="547" y="864"/>
              <a:chExt cx="1709" cy="624"/>
            </a:xfrm>
          </p:grpSpPr>
          <p:sp>
            <p:nvSpPr>
              <p:cNvPr id="67598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cn/2</a:t>
                </a:r>
              </a:p>
            </p:txBody>
          </p:sp>
          <p:sp>
            <p:nvSpPr>
              <p:cNvPr id="67599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sp>
            <p:nvSpPr>
              <p:cNvPr id="67600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cxnSp>
            <p:nvCxnSpPr>
              <p:cNvPr id="67601" name="AutoShape 11"/>
              <p:cNvCxnSpPr>
                <a:cxnSpLocks noChangeShapeType="1"/>
                <a:stCxn id="67598" idx="2"/>
                <a:endCxn id="67599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602" name="AutoShape 12"/>
              <p:cNvCxnSpPr>
                <a:cxnSpLocks noChangeShapeType="1"/>
                <a:stCxn id="67598" idx="6"/>
                <a:endCxn id="67600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7592" name="Group 13"/>
            <p:cNvGrpSpPr>
              <a:grpSpLocks/>
            </p:cNvGrpSpPr>
            <p:nvPr/>
          </p:nvGrpSpPr>
          <p:grpSpPr bwMode="auto">
            <a:xfrm>
              <a:off x="3216" y="2448"/>
              <a:ext cx="1949" cy="712"/>
              <a:chOff x="547" y="864"/>
              <a:chExt cx="1709" cy="624"/>
            </a:xfrm>
          </p:grpSpPr>
          <p:sp>
            <p:nvSpPr>
              <p:cNvPr id="67593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cn/2</a:t>
                </a:r>
              </a:p>
            </p:txBody>
          </p:sp>
          <p:sp>
            <p:nvSpPr>
              <p:cNvPr id="67594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sp>
            <p:nvSpPr>
              <p:cNvPr id="67595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cxnSp>
            <p:nvCxnSpPr>
              <p:cNvPr id="67596" name="AutoShape 17"/>
              <p:cNvCxnSpPr>
                <a:cxnSpLocks noChangeShapeType="1"/>
                <a:stCxn id="67593" idx="2"/>
                <a:endCxn id="67594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597" name="AutoShape 18"/>
              <p:cNvCxnSpPr>
                <a:cxnSpLocks noChangeShapeType="1"/>
                <a:stCxn id="67593" idx="6"/>
                <a:endCxn id="67595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000066"/>
                </a:solidFill>
                <a:latin typeface="Times New Roman" panose="02020603050405020304" pitchFamily="18" charset="0"/>
              </a:rPr>
              <a:t>Recursion Tree for Algorithm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1143000" y="1981200"/>
            <a:ext cx="7361238" cy="2044700"/>
            <a:chOff x="528" y="1872"/>
            <a:chExt cx="4637" cy="1288"/>
          </a:xfrm>
        </p:grpSpPr>
        <p:sp>
          <p:nvSpPr>
            <p:cNvPr id="68613" name="Oval 4"/>
            <p:cNvSpPr>
              <a:spLocks noChangeArrowheads="1"/>
            </p:cNvSpPr>
            <p:nvPr/>
          </p:nvSpPr>
          <p:spPr bwMode="auto">
            <a:xfrm>
              <a:off x="2485" y="1872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cn</a:t>
              </a:r>
            </a:p>
          </p:txBody>
        </p:sp>
        <p:cxnSp>
          <p:nvCxnSpPr>
            <p:cNvPr id="68614" name="AutoShape 5"/>
            <p:cNvCxnSpPr>
              <a:cxnSpLocks noChangeShapeType="1"/>
              <a:stCxn id="68613" idx="2"/>
              <a:endCxn id="68623" idx="7"/>
            </p:cNvCxnSpPr>
            <p:nvPr/>
          </p:nvCxnSpPr>
          <p:spPr bwMode="auto">
            <a:xfrm flipH="1">
              <a:off x="1590" y="2064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15" name="AutoShape 6"/>
            <p:cNvCxnSpPr>
              <a:cxnSpLocks noChangeShapeType="1"/>
              <a:stCxn id="68613" idx="6"/>
              <a:endCxn id="68618" idx="1"/>
            </p:cNvCxnSpPr>
            <p:nvPr/>
          </p:nvCxnSpPr>
          <p:spPr bwMode="auto">
            <a:xfrm>
              <a:off x="2880" y="2064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8616" name="Group 7"/>
            <p:cNvGrpSpPr>
              <a:grpSpLocks/>
            </p:cNvGrpSpPr>
            <p:nvPr/>
          </p:nvGrpSpPr>
          <p:grpSpPr bwMode="auto">
            <a:xfrm>
              <a:off x="528" y="2448"/>
              <a:ext cx="1949" cy="712"/>
              <a:chOff x="547" y="864"/>
              <a:chExt cx="1709" cy="624"/>
            </a:xfrm>
          </p:grpSpPr>
          <p:sp>
            <p:nvSpPr>
              <p:cNvPr id="68623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cn/2</a:t>
                </a:r>
              </a:p>
            </p:txBody>
          </p:sp>
          <p:sp>
            <p:nvSpPr>
              <p:cNvPr id="68624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sp>
            <p:nvSpPr>
              <p:cNvPr id="68625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cxnSp>
            <p:nvCxnSpPr>
              <p:cNvPr id="68626" name="AutoShape 11"/>
              <p:cNvCxnSpPr>
                <a:cxnSpLocks noChangeShapeType="1"/>
                <a:stCxn id="68623" idx="2"/>
                <a:endCxn id="68624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27" name="AutoShape 12"/>
              <p:cNvCxnSpPr>
                <a:cxnSpLocks noChangeShapeType="1"/>
                <a:stCxn id="68623" idx="6"/>
                <a:endCxn id="68625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8617" name="Group 13"/>
            <p:cNvGrpSpPr>
              <a:grpSpLocks/>
            </p:cNvGrpSpPr>
            <p:nvPr/>
          </p:nvGrpSpPr>
          <p:grpSpPr bwMode="auto">
            <a:xfrm>
              <a:off x="3216" y="2448"/>
              <a:ext cx="1949" cy="712"/>
              <a:chOff x="547" y="864"/>
              <a:chExt cx="1709" cy="624"/>
            </a:xfrm>
          </p:grpSpPr>
          <p:sp>
            <p:nvSpPr>
              <p:cNvPr id="68618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cn/2</a:t>
                </a:r>
              </a:p>
            </p:txBody>
          </p:sp>
          <p:sp>
            <p:nvSpPr>
              <p:cNvPr id="68619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sp>
            <p:nvSpPr>
              <p:cNvPr id="68620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cxnSp>
            <p:nvCxnSpPr>
              <p:cNvPr id="68621" name="AutoShape 17"/>
              <p:cNvCxnSpPr>
                <a:cxnSpLocks noChangeShapeType="1"/>
                <a:stCxn id="68618" idx="2"/>
                <a:endCxn id="68619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22" name="AutoShape 18"/>
              <p:cNvCxnSpPr>
                <a:cxnSpLocks noChangeShapeType="1"/>
                <a:stCxn id="68618" idx="6"/>
                <a:endCxn id="68620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8612" name="Text Box 19"/>
          <p:cNvSpPr txBox="1">
            <a:spLocks noChangeArrowheads="1"/>
          </p:cNvSpPr>
          <p:nvPr/>
        </p:nvSpPr>
        <p:spPr bwMode="auto">
          <a:xfrm>
            <a:off x="685800" y="51371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Eventually, the input size (the argument of T) goes to 1, so...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000066"/>
                </a:solidFill>
                <a:latin typeface="Times New Roman" panose="02020603050405020304" pitchFamily="18" charset="0"/>
              </a:rPr>
              <a:t>Recursion Tree for Algorithm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143000" y="1828800"/>
            <a:ext cx="7467600" cy="4559300"/>
            <a:chOff x="720" y="1248"/>
            <a:chExt cx="4704" cy="2872"/>
          </a:xfrm>
        </p:grpSpPr>
        <p:sp>
          <p:nvSpPr>
            <p:cNvPr id="69636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cn</a:t>
              </a:r>
            </a:p>
          </p:txBody>
        </p:sp>
        <p:cxnSp>
          <p:nvCxnSpPr>
            <p:cNvPr id="69637" name="AutoShape 5"/>
            <p:cNvCxnSpPr>
              <a:cxnSpLocks noChangeShapeType="1"/>
              <a:stCxn id="69636" idx="2"/>
              <a:endCxn id="69668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38" name="AutoShape 6"/>
            <p:cNvCxnSpPr>
              <a:cxnSpLocks noChangeShapeType="1"/>
              <a:stCxn id="69636" idx="6"/>
              <a:endCxn id="69663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639" name="Group 7"/>
            <p:cNvGrpSpPr>
              <a:grpSpLocks/>
            </p:cNvGrpSpPr>
            <p:nvPr/>
          </p:nvGrpSpPr>
          <p:grpSpPr bwMode="auto">
            <a:xfrm>
              <a:off x="720" y="1824"/>
              <a:ext cx="1949" cy="712"/>
              <a:chOff x="547" y="864"/>
              <a:chExt cx="1709" cy="624"/>
            </a:xfrm>
          </p:grpSpPr>
          <p:sp>
            <p:nvSpPr>
              <p:cNvPr id="69668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cn/2</a:t>
                </a:r>
              </a:p>
            </p:txBody>
          </p:sp>
          <p:sp>
            <p:nvSpPr>
              <p:cNvPr id="69669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sp>
            <p:nvSpPr>
              <p:cNvPr id="69670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cxnSp>
            <p:nvCxnSpPr>
              <p:cNvPr id="69671" name="AutoShape 11"/>
              <p:cNvCxnSpPr>
                <a:cxnSpLocks noChangeShapeType="1"/>
                <a:stCxn id="69668" idx="2"/>
                <a:endCxn id="69669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72" name="AutoShape 12"/>
              <p:cNvCxnSpPr>
                <a:cxnSpLocks noChangeShapeType="1"/>
                <a:stCxn id="69668" idx="6"/>
                <a:endCxn id="69670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9640" name="Group 13"/>
            <p:cNvGrpSpPr>
              <a:grpSpLocks/>
            </p:cNvGrpSpPr>
            <p:nvPr/>
          </p:nvGrpSpPr>
          <p:grpSpPr bwMode="auto">
            <a:xfrm>
              <a:off x="3408" y="1824"/>
              <a:ext cx="1949" cy="712"/>
              <a:chOff x="547" y="864"/>
              <a:chExt cx="1709" cy="624"/>
            </a:xfrm>
          </p:grpSpPr>
          <p:sp>
            <p:nvSpPr>
              <p:cNvPr id="69663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cn/2</a:t>
                </a:r>
              </a:p>
            </p:txBody>
          </p:sp>
          <p:sp>
            <p:nvSpPr>
              <p:cNvPr id="69664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sp>
            <p:nvSpPr>
              <p:cNvPr id="69665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cxnSp>
            <p:nvCxnSpPr>
              <p:cNvPr id="69666" name="AutoShape 17"/>
              <p:cNvCxnSpPr>
                <a:cxnSpLocks noChangeShapeType="1"/>
                <a:stCxn id="69663" idx="2"/>
                <a:endCxn id="69664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67" name="AutoShape 18"/>
              <p:cNvCxnSpPr>
                <a:cxnSpLocks noChangeShapeType="1"/>
                <a:stCxn id="69663" idx="6"/>
                <a:endCxn id="69665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9641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69643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69661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T(1)</a:t>
                  </a:r>
                </a:p>
              </p:txBody>
            </p:sp>
            <p:sp>
              <p:nvSpPr>
                <p:cNvPr id="6966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44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69659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T(1)</a:t>
                  </a:r>
                </a:p>
              </p:txBody>
            </p:sp>
            <p:sp>
              <p:nvSpPr>
                <p:cNvPr id="6966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45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69657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T(1)</a:t>
                  </a:r>
                </a:p>
              </p:txBody>
            </p:sp>
            <p:sp>
              <p:nvSpPr>
                <p:cNvPr id="696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46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69655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T(1)</a:t>
                  </a:r>
                </a:p>
              </p:txBody>
            </p:sp>
            <p:sp>
              <p:nvSpPr>
                <p:cNvPr id="6965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47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69653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T(1)</a:t>
                  </a:r>
                </a:p>
              </p:txBody>
            </p:sp>
            <p:sp>
              <p:nvSpPr>
                <p:cNvPr id="6965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648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69651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T(1)</a:t>
                  </a:r>
                </a:p>
              </p:txBody>
            </p:sp>
            <p:sp>
              <p:nvSpPr>
                <p:cNvPr id="6965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9649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Times New Roman" panose="02020603050405020304" pitchFamily="18" charset="0"/>
                  </a:rPr>
                  <a:t>.............................</a:t>
                </a:r>
              </a:p>
            </p:txBody>
          </p:sp>
          <p:sp>
            <p:nvSpPr>
              <p:cNvPr id="69650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9642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 sub problems of size 1, but T(1) = c by boundary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133600" y="4572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solidFill>
                  <a:srgbClr val="000066"/>
                </a:solidFill>
                <a:latin typeface="Times New Roman" panose="02020603050405020304" pitchFamily="18" charset="0"/>
              </a:rPr>
              <a:t>Recursion Tree for Algorithm</a:t>
            </a: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1143000" y="1981200"/>
            <a:ext cx="7467600" cy="4284663"/>
            <a:chOff x="720" y="1248"/>
            <a:chExt cx="4704" cy="2699"/>
          </a:xfrm>
        </p:grpSpPr>
        <p:sp>
          <p:nvSpPr>
            <p:cNvPr id="70660" name="Oval 4"/>
            <p:cNvSpPr>
              <a:spLocks noChangeArrowheads="1"/>
            </p:cNvSpPr>
            <p:nvPr/>
          </p:nvSpPr>
          <p:spPr bwMode="auto">
            <a:xfrm>
              <a:off x="2677" y="1248"/>
              <a:ext cx="39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cn</a:t>
              </a:r>
            </a:p>
          </p:txBody>
        </p:sp>
        <p:cxnSp>
          <p:nvCxnSpPr>
            <p:cNvPr id="70661" name="AutoShape 5"/>
            <p:cNvCxnSpPr>
              <a:cxnSpLocks noChangeShapeType="1"/>
              <a:stCxn id="70660" idx="2"/>
              <a:endCxn id="70692" idx="7"/>
            </p:cNvCxnSpPr>
            <p:nvPr/>
          </p:nvCxnSpPr>
          <p:spPr bwMode="auto">
            <a:xfrm flipH="1">
              <a:off x="1782" y="1440"/>
              <a:ext cx="895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62" name="AutoShape 6"/>
            <p:cNvCxnSpPr>
              <a:cxnSpLocks noChangeShapeType="1"/>
              <a:stCxn id="70660" idx="6"/>
              <a:endCxn id="70687" idx="1"/>
            </p:cNvCxnSpPr>
            <p:nvPr/>
          </p:nvCxnSpPr>
          <p:spPr bwMode="auto">
            <a:xfrm>
              <a:off x="3072" y="1440"/>
              <a:ext cx="1119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663" name="Group 7"/>
            <p:cNvGrpSpPr>
              <a:grpSpLocks/>
            </p:cNvGrpSpPr>
            <p:nvPr/>
          </p:nvGrpSpPr>
          <p:grpSpPr bwMode="auto">
            <a:xfrm>
              <a:off x="720" y="1824"/>
              <a:ext cx="1949" cy="712"/>
              <a:chOff x="547" y="864"/>
              <a:chExt cx="1709" cy="624"/>
            </a:xfrm>
          </p:grpSpPr>
          <p:sp>
            <p:nvSpPr>
              <p:cNvPr id="70692" name="Oval 8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cn/2</a:t>
                </a:r>
              </a:p>
            </p:txBody>
          </p:sp>
          <p:sp>
            <p:nvSpPr>
              <p:cNvPr id="70693" name="Oval 9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sp>
            <p:nvSpPr>
              <p:cNvPr id="70694" name="Oval 10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cxnSp>
            <p:nvCxnSpPr>
              <p:cNvPr id="70695" name="AutoShape 11"/>
              <p:cNvCxnSpPr>
                <a:cxnSpLocks noChangeShapeType="1"/>
                <a:stCxn id="70692" idx="2"/>
                <a:endCxn id="70693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696" name="AutoShape 12"/>
              <p:cNvCxnSpPr>
                <a:cxnSpLocks noChangeShapeType="1"/>
                <a:stCxn id="70692" idx="6"/>
                <a:endCxn id="70694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0664" name="Group 13"/>
            <p:cNvGrpSpPr>
              <a:grpSpLocks/>
            </p:cNvGrpSpPr>
            <p:nvPr/>
          </p:nvGrpSpPr>
          <p:grpSpPr bwMode="auto">
            <a:xfrm>
              <a:off x="3408" y="1824"/>
              <a:ext cx="1949" cy="712"/>
              <a:chOff x="547" y="864"/>
              <a:chExt cx="1709" cy="624"/>
            </a:xfrm>
          </p:grpSpPr>
          <p:sp>
            <p:nvSpPr>
              <p:cNvPr id="70687" name="Oval 14"/>
              <p:cNvSpPr>
                <a:spLocks noChangeArrowheads="1"/>
              </p:cNvSpPr>
              <p:nvPr/>
            </p:nvSpPr>
            <p:spPr bwMode="auto">
              <a:xfrm>
                <a:off x="1183" y="864"/>
                <a:ext cx="34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cn/2</a:t>
                </a:r>
              </a:p>
            </p:txBody>
          </p:sp>
          <p:sp>
            <p:nvSpPr>
              <p:cNvPr id="70688" name="Oval 15"/>
              <p:cNvSpPr>
                <a:spLocks noChangeArrowheads="1"/>
              </p:cNvSpPr>
              <p:nvPr/>
            </p:nvSpPr>
            <p:spPr bwMode="auto">
              <a:xfrm>
                <a:off x="547" y="1152"/>
                <a:ext cx="35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sp>
            <p:nvSpPr>
              <p:cNvPr id="70689" name="Oval 16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34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Times New Roman" panose="02020603050405020304" pitchFamily="18" charset="0"/>
                  </a:rPr>
                  <a:t>T(n/4)</a:t>
                </a:r>
              </a:p>
            </p:txBody>
          </p:sp>
          <p:cxnSp>
            <p:nvCxnSpPr>
              <p:cNvPr id="70690" name="AutoShape 17"/>
              <p:cNvCxnSpPr>
                <a:cxnSpLocks noChangeShapeType="1"/>
                <a:stCxn id="70687" idx="2"/>
                <a:endCxn id="70688" idx="7"/>
              </p:cNvCxnSpPr>
              <p:nvPr/>
            </p:nvCxnSpPr>
            <p:spPr bwMode="auto">
              <a:xfrm flipH="1">
                <a:off x="846" y="1032"/>
                <a:ext cx="337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691" name="AutoShape 18"/>
              <p:cNvCxnSpPr>
                <a:cxnSpLocks noChangeShapeType="1"/>
                <a:stCxn id="70687" idx="6"/>
                <a:endCxn id="70689" idx="1"/>
              </p:cNvCxnSpPr>
              <p:nvPr/>
            </p:nvCxnSpPr>
            <p:spPr bwMode="auto">
              <a:xfrm>
                <a:off x="1529" y="1032"/>
                <a:ext cx="430" cy="1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0665" name="Group 19"/>
            <p:cNvGrpSpPr>
              <a:grpSpLocks/>
            </p:cNvGrpSpPr>
            <p:nvPr/>
          </p:nvGrpSpPr>
          <p:grpSpPr bwMode="auto">
            <a:xfrm>
              <a:off x="720" y="2708"/>
              <a:ext cx="4704" cy="1008"/>
              <a:chOff x="720" y="3072"/>
              <a:chExt cx="4704" cy="1008"/>
            </a:xfrm>
          </p:grpSpPr>
          <p:grpSp>
            <p:nvGrpSpPr>
              <p:cNvPr id="70667" name="Group 20"/>
              <p:cNvGrpSpPr>
                <a:grpSpLocks/>
              </p:cNvGrpSpPr>
              <p:nvPr/>
            </p:nvGrpSpPr>
            <p:grpSpPr bwMode="auto">
              <a:xfrm>
                <a:off x="720" y="3072"/>
                <a:ext cx="395" cy="672"/>
                <a:chOff x="720" y="3072"/>
                <a:chExt cx="395" cy="672"/>
              </a:xfrm>
            </p:grpSpPr>
            <p:sp>
              <p:nvSpPr>
                <p:cNvPr id="70685" name="Oval 21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7068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668" name="Group 23"/>
              <p:cNvGrpSpPr>
                <a:grpSpLocks/>
              </p:cNvGrpSpPr>
              <p:nvPr/>
            </p:nvGrpSpPr>
            <p:grpSpPr bwMode="auto">
              <a:xfrm>
                <a:off x="1237" y="3072"/>
                <a:ext cx="395" cy="672"/>
                <a:chOff x="720" y="3072"/>
                <a:chExt cx="395" cy="672"/>
              </a:xfrm>
            </p:grpSpPr>
            <p:sp>
              <p:nvSpPr>
                <p:cNvPr id="70683" name="Oval 24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7068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669" name="Group 26"/>
              <p:cNvGrpSpPr>
                <a:grpSpLocks/>
              </p:cNvGrpSpPr>
              <p:nvPr/>
            </p:nvGrpSpPr>
            <p:grpSpPr bwMode="auto">
              <a:xfrm>
                <a:off x="1765" y="3072"/>
                <a:ext cx="395" cy="672"/>
                <a:chOff x="720" y="3072"/>
                <a:chExt cx="395" cy="672"/>
              </a:xfrm>
            </p:grpSpPr>
            <p:sp>
              <p:nvSpPr>
                <p:cNvPr id="70681" name="Oval 27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7068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670" name="Group 29"/>
              <p:cNvGrpSpPr>
                <a:grpSpLocks/>
              </p:cNvGrpSpPr>
              <p:nvPr/>
            </p:nvGrpSpPr>
            <p:grpSpPr bwMode="auto">
              <a:xfrm>
                <a:off x="2293" y="3072"/>
                <a:ext cx="395" cy="672"/>
                <a:chOff x="720" y="3072"/>
                <a:chExt cx="395" cy="672"/>
              </a:xfrm>
            </p:grpSpPr>
            <p:sp>
              <p:nvSpPr>
                <p:cNvPr id="70679" name="Oval 30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7068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671" name="Group 32"/>
              <p:cNvGrpSpPr>
                <a:grpSpLocks/>
              </p:cNvGrpSpPr>
              <p:nvPr/>
            </p:nvGrpSpPr>
            <p:grpSpPr bwMode="auto">
              <a:xfrm>
                <a:off x="4549" y="3072"/>
                <a:ext cx="395" cy="672"/>
                <a:chOff x="720" y="3072"/>
                <a:chExt cx="395" cy="672"/>
              </a:xfrm>
            </p:grpSpPr>
            <p:sp>
              <p:nvSpPr>
                <p:cNvPr id="70677" name="Oval 33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7067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672" name="Group 35"/>
              <p:cNvGrpSpPr>
                <a:grpSpLocks/>
              </p:cNvGrpSpPr>
              <p:nvPr/>
            </p:nvGrpSpPr>
            <p:grpSpPr bwMode="auto">
              <a:xfrm>
                <a:off x="5029" y="3072"/>
                <a:ext cx="395" cy="672"/>
                <a:chOff x="720" y="3072"/>
                <a:chExt cx="395" cy="672"/>
              </a:xfrm>
            </p:grpSpPr>
            <p:sp>
              <p:nvSpPr>
                <p:cNvPr id="70675" name="Oval 36"/>
                <p:cNvSpPr>
                  <a:spLocks noChangeArrowheads="1"/>
                </p:cNvSpPr>
                <p:nvPr/>
              </p:nvSpPr>
              <p:spPr bwMode="auto">
                <a:xfrm>
                  <a:off x="720" y="3361"/>
                  <a:ext cx="395" cy="38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rgbClr val="063DE8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•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en-US" sz="1800" b="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7067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673" name="Text Box 38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Times New Roman" panose="02020603050405020304" pitchFamily="18" charset="0"/>
                  </a:rPr>
                  <a:t>.............................</a:t>
                </a:r>
              </a:p>
            </p:txBody>
          </p:sp>
          <p:sp>
            <p:nvSpPr>
              <p:cNvPr id="70674" name="AutoShape 39"/>
              <p:cNvSpPr>
                <a:spLocks/>
              </p:cNvSpPr>
              <p:nvPr/>
            </p:nvSpPr>
            <p:spPr bwMode="auto">
              <a:xfrm rot="-5400000">
                <a:off x="2952" y="1608"/>
                <a:ext cx="240" cy="4704"/>
              </a:xfrm>
              <a:prstGeom prst="leftBrace">
                <a:avLst>
                  <a:gd name="adj1" fmla="val 16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rgbClr val="063DE8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•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0666" name="Text Box 40"/>
            <p:cNvSpPr txBox="1">
              <a:spLocks noChangeArrowheads="1"/>
            </p:cNvSpPr>
            <p:nvPr/>
          </p:nvSpPr>
          <p:spPr bwMode="auto">
            <a:xfrm>
              <a:off x="1872" y="3716"/>
              <a:ext cx="2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 subproblems of size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304800"/>
            <a:ext cx="5613400" cy="457200"/>
          </a:xfrm>
        </p:spPr>
        <p:txBody>
          <a:bodyPr/>
          <a:lstStyle/>
          <a:p>
            <a:r>
              <a:rPr lang="en-US" altLang="en-US" sz="2400" smtClean="0"/>
              <a:t>      Recursion Tree for Algorithm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191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 smtClean="0">
                <a:solidFill>
                  <a:srgbClr val="CC0000"/>
                </a:solidFill>
              </a:rPr>
              <a:t>level	nodes/     cost/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rgbClr val="CC0000"/>
                </a:solidFill>
              </a:rPr>
              <a:t>		level 	     level</a:t>
            </a:r>
          </a:p>
          <a:p>
            <a:pPr>
              <a:buFontTx/>
              <a:buNone/>
            </a:pPr>
            <a:r>
              <a:rPr lang="en-US" altLang="en-US" sz="1800" dirty="0" smtClean="0"/>
              <a:t>0		2</a:t>
            </a:r>
            <a:r>
              <a:rPr lang="en-US" altLang="en-US" sz="1800" baseline="30000" dirty="0" smtClean="0"/>
              <a:t>0 </a:t>
            </a:r>
            <a:r>
              <a:rPr lang="en-US" altLang="en-US" sz="1800" dirty="0" smtClean="0"/>
              <a:t>= 1	     </a:t>
            </a:r>
            <a:r>
              <a:rPr lang="en-US" altLang="en-US" sz="1800" dirty="0" err="1" smtClean="0"/>
              <a:t>cn</a:t>
            </a: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/>
              <a:t>1		2</a:t>
            </a:r>
            <a:r>
              <a:rPr lang="en-US" altLang="en-US" sz="1800" baseline="30000" dirty="0" smtClean="0"/>
              <a:t>1 </a:t>
            </a:r>
            <a:r>
              <a:rPr lang="en-US" altLang="en-US" sz="1800" dirty="0" smtClean="0"/>
              <a:t>= 2	     </a:t>
            </a:r>
            <a:r>
              <a:rPr lang="en-US" altLang="en-US" sz="1800" dirty="0" err="1" smtClean="0"/>
              <a:t>cn</a:t>
            </a: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/>
              <a:t>2		2</a:t>
            </a:r>
            <a:r>
              <a:rPr lang="en-US" altLang="en-US" sz="1800" baseline="30000" dirty="0" smtClean="0"/>
              <a:t>2 </a:t>
            </a:r>
            <a:r>
              <a:rPr lang="en-US" altLang="en-US" sz="1800" dirty="0" smtClean="0"/>
              <a:t>= 4	     </a:t>
            </a:r>
            <a:r>
              <a:rPr lang="en-US" altLang="en-US" sz="1800" dirty="0" err="1" smtClean="0"/>
              <a:t>cn</a:t>
            </a: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/>
              <a:t>.		.</a:t>
            </a:r>
          </a:p>
          <a:p>
            <a:pPr>
              <a:buFontTx/>
              <a:buNone/>
            </a:pPr>
            <a:r>
              <a:rPr lang="en-US" altLang="en-US" sz="1800" dirty="0" smtClean="0"/>
              <a:t>.		.</a:t>
            </a:r>
          </a:p>
          <a:p>
            <a:pPr>
              <a:buFontTx/>
              <a:buNone/>
            </a:pPr>
            <a:r>
              <a:rPr lang="en-US" altLang="en-US" sz="1800" dirty="0" smtClean="0"/>
              <a:t>.		.</a:t>
            </a:r>
          </a:p>
          <a:p>
            <a:pPr>
              <a:buFontTx/>
              <a:buNone/>
            </a:pPr>
            <a:r>
              <a:rPr lang="en-US" altLang="en-US" sz="1800" dirty="0"/>
              <a:t>K</a:t>
            </a:r>
            <a:r>
              <a:rPr lang="en-US" altLang="en-US" sz="1800" dirty="0" smtClean="0"/>
              <a:t>		2</a:t>
            </a:r>
            <a:r>
              <a:rPr lang="en-US" altLang="en-US" sz="1800" baseline="30000" dirty="0"/>
              <a:t>k</a:t>
            </a:r>
            <a:r>
              <a:rPr lang="en-US" altLang="en-US" sz="1800" dirty="0" smtClean="0"/>
              <a:t>=n	      </a:t>
            </a:r>
            <a:r>
              <a:rPr lang="en-US" altLang="en-US" sz="1800" dirty="0" err="1" smtClean="0"/>
              <a:t>cn</a:t>
            </a: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rgbClr val="CC0000"/>
                </a:solidFill>
              </a:rPr>
              <a:t>Since 2</a:t>
            </a:r>
            <a:r>
              <a:rPr lang="en-US" altLang="en-US" sz="1800" baseline="30000" dirty="0">
                <a:solidFill>
                  <a:srgbClr val="CC0000"/>
                </a:solidFill>
              </a:rPr>
              <a:t>k</a:t>
            </a:r>
            <a:r>
              <a:rPr lang="en-US" altLang="en-US" sz="1800" dirty="0" smtClean="0">
                <a:solidFill>
                  <a:srgbClr val="CC0000"/>
                </a:solidFill>
              </a:rPr>
              <a:t> = n, 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rgbClr val="CC0000"/>
                </a:solidFill>
              </a:rPr>
              <a:t>K= </a:t>
            </a:r>
            <a:r>
              <a:rPr lang="en-US" altLang="en-US" sz="1800" dirty="0" err="1" smtClean="0">
                <a:solidFill>
                  <a:srgbClr val="CC0000"/>
                </a:solidFill>
              </a:rPr>
              <a:t>lg</a:t>
            </a:r>
            <a:r>
              <a:rPr lang="en-US" altLang="en-US" sz="1800" dirty="0" smtClean="0">
                <a:solidFill>
                  <a:srgbClr val="CC0000"/>
                </a:solidFill>
              </a:rPr>
              <a:t>(n)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rgbClr val="063DE8"/>
                </a:solidFill>
              </a:rPr>
              <a:t>levels = k = </a:t>
            </a:r>
            <a:r>
              <a:rPr lang="en-US" altLang="en-US" sz="1800" dirty="0" err="1" smtClean="0">
                <a:solidFill>
                  <a:srgbClr val="063DE8"/>
                </a:solidFill>
              </a:rPr>
              <a:t>lg</a:t>
            </a:r>
            <a:r>
              <a:rPr lang="en-US" altLang="en-US" sz="1800" dirty="0" smtClean="0">
                <a:solidFill>
                  <a:srgbClr val="063DE8"/>
                </a:solidFill>
              </a:rPr>
              <a:t>(n)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rgbClr val="063DE8"/>
                </a:solidFill>
              </a:rPr>
              <a:t>T(n) = total cost = (levels)(cost/level)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rgbClr val="063DE8"/>
                </a:solidFill>
              </a:rPr>
              <a:t>T(n) = </a:t>
            </a:r>
            <a:r>
              <a:rPr lang="en-US" altLang="en-US" sz="1800" dirty="0" err="1" smtClean="0">
                <a:solidFill>
                  <a:srgbClr val="063DE8"/>
                </a:solidFill>
              </a:rPr>
              <a:t>cn</a:t>
            </a:r>
            <a:r>
              <a:rPr lang="en-US" altLang="en-US" sz="1800" dirty="0" smtClean="0">
                <a:solidFill>
                  <a:srgbClr val="063DE8"/>
                </a:solidFill>
              </a:rPr>
              <a:t> [1+lg(n)] = O( n</a:t>
            </a:r>
            <a:r>
              <a:rPr lang="en-US" altLang="en-US" sz="1800" dirty="0" smtClean="0">
                <a:solidFill>
                  <a:srgbClr val="063DE8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dirty="0" err="1" smtClean="0">
                <a:solidFill>
                  <a:srgbClr val="063DE8"/>
                </a:solidFill>
              </a:rPr>
              <a:t>lg</a:t>
            </a:r>
            <a:r>
              <a:rPr lang="en-US" altLang="en-US" sz="1800" dirty="0" smtClean="0">
                <a:solidFill>
                  <a:srgbClr val="063DE8"/>
                </a:solidFill>
              </a:rPr>
              <a:t>(n))</a:t>
            </a:r>
          </a:p>
          <a:p>
            <a:pPr>
              <a:buFontTx/>
              <a:buNone/>
            </a:pPr>
            <a:endParaRPr lang="en-US" altLang="en-US" sz="1300" dirty="0" smtClean="0">
              <a:solidFill>
                <a:srgbClr val="063DE8"/>
              </a:solidFill>
            </a:endParaRP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4267200" y="1295400"/>
            <a:ext cx="4343400" cy="4613275"/>
            <a:chOff x="2640" y="1152"/>
            <a:chExt cx="2736" cy="2621"/>
          </a:xfrm>
        </p:grpSpPr>
        <p:sp>
          <p:nvSpPr>
            <p:cNvPr id="71685" name="Oval 5"/>
            <p:cNvSpPr>
              <a:spLocks noChangeArrowheads="1"/>
            </p:cNvSpPr>
            <p:nvPr/>
          </p:nvSpPr>
          <p:spPr bwMode="auto">
            <a:xfrm>
              <a:off x="3863" y="115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86" name="Oval 6"/>
            <p:cNvSpPr>
              <a:spLocks noChangeArrowheads="1"/>
            </p:cNvSpPr>
            <p:nvPr/>
          </p:nvSpPr>
          <p:spPr bwMode="auto">
            <a:xfrm>
              <a:off x="3299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87" name="Oval 7"/>
            <p:cNvSpPr>
              <a:spLocks noChangeArrowheads="1"/>
            </p:cNvSpPr>
            <p:nvPr/>
          </p:nvSpPr>
          <p:spPr bwMode="auto">
            <a:xfrm>
              <a:off x="4506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88" name="Oval 8"/>
            <p:cNvSpPr>
              <a:spLocks noChangeArrowheads="1"/>
            </p:cNvSpPr>
            <p:nvPr/>
          </p:nvSpPr>
          <p:spPr bwMode="auto">
            <a:xfrm>
              <a:off x="2857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89" name="Oval 9"/>
            <p:cNvSpPr>
              <a:spLocks noChangeArrowheads="1"/>
            </p:cNvSpPr>
            <p:nvPr/>
          </p:nvSpPr>
          <p:spPr bwMode="auto">
            <a:xfrm>
              <a:off x="3661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0" name="Oval 10"/>
            <p:cNvSpPr>
              <a:spLocks noChangeArrowheads="1"/>
            </p:cNvSpPr>
            <p:nvPr/>
          </p:nvSpPr>
          <p:spPr bwMode="auto">
            <a:xfrm>
              <a:off x="4144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1" name="Oval 11"/>
            <p:cNvSpPr>
              <a:spLocks noChangeArrowheads="1"/>
            </p:cNvSpPr>
            <p:nvPr/>
          </p:nvSpPr>
          <p:spPr bwMode="auto">
            <a:xfrm>
              <a:off x="4909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 sz="24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692" name="Oval 12"/>
            <p:cNvSpPr>
              <a:spLocks noChangeArrowheads="1"/>
            </p:cNvSpPr>
            <p:nvPr/>
          </p:nvSpPr>
          <p:spPr bwMode="auto">
            <a:xfrm>
              <a:off x="2640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3" name="Oval 13"/>
            <p:cNvSpPr>
              <a:spLocks noChangeArrowheads="1"/>
            </p:cNvSpPr>
            <p:nvPr/>
          </p:nvSpPr>
          <p:spPr bwMode="auto">
            <a:xfrm>
              <a:off x="2841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4" name="Oval 14"/>
            <p:cNvSpPr>
              <a:spLocks noChangeArrowheads="1"/>
            </p:cNvSpPr>
            <p:nvPr/>
          </p:nvSpPr>
          <p:spPr bwMode="auto">
            <a:xfrm>
              <a:off x="3042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auto">
            <a:xfrm>
              <a:off x="3244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auto">
            <a:xfrm>
              <a:off x="3445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auto">
            <a:xfrm>
              <a:off x="3646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8" name="Oval 18"/>
            <p:cNvSpPr>
              <a:spLocks noChangeArrowheads="1"/>
            </p:cNvSpPr>
            <p:nvPr/>
          </p:nvSpPr>
          <p:spPr bwMode="auto">
            <a:xfrm>
              <a:off x="5014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9" name="Oval 19"/>
            <p:cNvSpPr>
              <a:spLocks noChangeArrowheads="1"/>
            </p:cNvSpPr>
            <p:nvPr/>
          </p:nvSpPr>
          <p:spPr bwMode="auto">
            <a:xfrm>
              <a:off x="5215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700" name="AutoShape 20"/>
            <p:cNvSpPr>
              <a:spLocks/>
            </p:cNvSpPr>
            <p:nvPr/>
          </p:nvSpPr>
          <p:spPr bwMode="auto">
            <a:xfrm rot="-5400000">
              <a:off x="3851" y="1861"/>
              <a:ext cx="313" cy="2736"/>
            </a:xfrm>
            <a:prstGeom prst="leftBrace">
              <a:avLst>
                <a:gd name="adj1" fmla="val 728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cxnSp>
          <p:nvCxnSpPr>
            <p:cNvPr id="71701" name="AutoShape 21"/>
            <p:cNvCxnSpPr>
              <a:cxnSpLocks noChangeShapeType="1"/>
              <a:stCxn id="71685" idx="3"/>
              <a:endCxn id="71686" idx="7"/>
            </p:cNvCxnSpPr>
            <p:nvPr/>
          </p:nvCxnSpPr>
          <p:spPr bwMode="auto">
            <a:xfrm flipH="1">
              <a:off x="3402" y="1275"/>
              <a:ext cx="478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2" name="AutoShape 22"/>
            <p:cNvCxnSpPr>
              <a:cxnSpLocks noChangeShapeType="1"/>
              <a:stCxn id="71686" idx="3"/>
              <a:endCxn id="71688" idx="7"/>
            </p:cNvCxnSpPr>
            <p:nvPr/>
          </p:nvCxnSpPr>
          <p:spPr bwMode="auto">
            <a:xfrm flipH="1">
              <a:off x="2960" y="1563"/>
              <a:ext cx="35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3" name="AutoShape 23"/>
            <p:cNvCxnSpPr>
              <a:cxnSpLocks noChangeShapeType="1"/>
              <a:stCxn id="71686" idx="5"/>
              <a:endCxn id="71689" idx="1"/>
            </p:cNvCxnSpPr>
            <p:nvPr/>
          </p:nvCxnSpPr>
          <p:spPr bwMode="auto">
            <a:xfrm>
              <a:off x="3402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4" name="AutoShape 24"/>
            <p:cNvCxnSpPr>
              <a:cxnSpLocks noChangeShapeType="1"/>
            </p:cNvCxnSpPr>
            <p:nvPr/>
          </p:nvCxnSpPr>
          <p:spPr bwMode="auto">
            <a:xfrm flipH="1" flipV="1">
              <a:off x="2698" y="2377"/>
              <a:ext cx="2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5" name="AutoShape 25"/>
            <p:cNvCxnSpPr>
              <a:cxnSpLocks noChangeShapeType="1"/>
              <a:stCxn id="71685" idx="6"/>
              <a:endCxn id="71687" idx="1"/>
            </p:cNvCxnSpPr>
            <p:nvPr/>
          </p:nvCxnSpPr>
          <p:spPr bwMode="auto">
            <a:xfrm>
              <a:off x="3983" y="1224"/>
              <a:ext cx="54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6" name="AutoShape 26"/>
            <p:cNvCxnSpPr>
              <a:cxnSpLocks noChangeShapeType="1"/>
              <a:stCxn id="71687" idx="3"/>
              <a:endCxn id="71690" idx="7"/>
            </p:cNvCxnSpPr>
            <p:nvPr/>
          </p:nvCxnSpPr>
          <p:spPr bwMode="auto">
            <a:xfrm flipH="1">
              <a:off x="4247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7" name="AutoShape 27"/>
            <p:cNvCxnSpPr>
              <a:cxnSpLocks noChangeShapeType="1"/>
              <a:stCxn id="71687" idx="5"/>
              <a:endCxn id="71691" idx="1"/>
            </p:cNvCxnSpPr>
            <p:nvPr/>
          </p:nvCxnSpPr>
          <p:spPr bwMode="auto">
            <a:xfrm>
              <a:off x="4609" y="1563"/>
              <a:ext cx="31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08" name="Text Box 28"/>
            <p:cNvSpPr txBox="1">
              <a:spLocks noChangeArrowheads="1"/>
            </p:cNvSpPr>
            <p:nvPr/>
          </p:nvSpPr>
          <p:spPr bwMode="auto">
            <a:xfrm>
              <a:off x="3191" y="3456"/>
              <a:ext cx="166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rgbClr val="063DE8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Times New Roman" panose="02020603050405020304" pitchFamily="18" charset="0"/>
                </a:rPr>
                <a:t>n nodes at level 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5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Visual Representation of the Recurrence for Merge Sort</a:t>
            </a:r>
            <a:endParaRPr lang="en-US" dirty="0"/>
          </a:p>
        </p:txBody>
      </p:sp>
      <p:pic>
        <p:nvPicPr>
          <p:cNvPr id="72707" name="Content Placeholder 4" descr="Screen shot 2011-01-20 at 4.29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" b="-1559"/>
          <a:stretch>
            <a:fillRect/>
          </a:stretch>
        </p:blipFill>
        <p:spPr>
          <a:xfrm>
            <a:off x="457200" y="1600200"/>
            <a:ext cx="8229600" cy="4756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Θ(</a:t>
            </a:r>
            <a:r>
              <a:rPr lang="en-US" altLang="en-US" dirty="0" err="1" smtClean="0"/>
              <a:t>nlgn</a:t>
            </a:r>
            <a:r>
              <a:rPr lang="en-US" altLang="en-US" dirty="0" smtClean="0"/>
              <a:t>) grows more slowly than Θ(n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Therefore, </a:t>
            </a:r>
            <a:r>
              <a:rPr lang="en-US" altLang="en-US" dirty="0" smtClean="0">
                <a:solidFill>
                  <a:srgbClr val="FF0000"/>
                </a:solidFill>
              </a:rPr>
              <a:t>merge sort asymptotically beats insertion sort in the worst case</a:t>
            </a:r>
            <a:r>
              <a:rPr lang="en-US" altLang="en-US" dirty="0" smtClean="0"/>
              <a:t>.</a:t>
            </a:r>
          </a:p>
          <a:p>
            <a:pPr marL="264795" marR="648335" indent="-227329">
              <a:lnSpc>
                <a:spcPts val="3460"/>
              </a:lnSpc>
              <a:spcBef>
                <a:spcPts val="1140"/>
              </a:spcBef>
              <a:buClr>
                <a:srgbClr val="CC0000"/>
              </a:buClr>
              <a:tabLst>
                <a:tab pos="26543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 practice, </a:t>
            </a:r>
            <a:r>
              <a:rPr lang="en-US" spc="-15" dirty="0">
                <a:latin typeface="Times New Roman"/>
                <a:cs typeface="Times New Roman"/>
              </a:rPr>
              <a:t>merge </a:t>
            </a:r>
            <a:r>
              <a:rPr lang="en-US" spc="-5" dirty="0">
                <a:latin typeface="Times New Roman"/>
                <a:cs typeface="Times New Roman"/>
              </a:rPr>
              <a:t>sort beats insertion  sort for </a:t>
            </a:r>
            <a:r>
              <a:rPr lang="en-US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 </a:t>
            </a:r>
            <a:r>
              <a:rPr lang="en-US" spc="-5" dirty="0">
                <a:solidFill>
                  <a:srgbClr val="7030A0"/>
                </a:solidFill>
                <a:latin typeface="Times New Roman"/>
                <a:cs typeface="Times New Roman"/>
              </a:rPr>
              <a:t>&gt; 30 </a:t>
            </a:r>
            <a:r>
              <a:rPr lang="en-US" spc="-5" dirty="0">
                <a:latin typeface="Times New Roman"/>
                <a:cs typeface="Times New Roman"/>
              </a:rPr>
              <a:t>or so.</a:t>
            </a:r>
            <a:endParaRPr lang="en-US" dirty="0">
              <a:latin typeface="Times New Roman"/>
              <a:cs typeface="Times New Roman"/>
            </a:endParaRPr>
          </a:p>
          <a:p>
            <a:pPr marL="264795" indent="-227329">
              <a:spcBef>
                <a:spcPts val="715"/>
              </a:spcBef>
              <a:buClr>
                <a:srgbClr val="CC0000"/>
              </a:buClr>
              <a:tabLst>
                <a:tab pos="26543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Go test it out for yourself!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75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Conclusions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 algorithms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Selection and bubble sort have quadratic best/average/worst-case performance</a:t>
            </a:r>
          </a:p>
          <a:p>
            <a:r>
              <a:rPr lang="en-US" altLang="en-US" smtClean="0"/>
              <a:t>Insertion sort has quadratic average-case and worst-case performance</a:t>
            </a:r>
          </a:p>
          <a:p>
            <a:r>
              <a:rPr lang="en-US" altLang="en-US" smtClean="0"/>
              <a:t>The faster comparison based algorithm ?</a:t>
            </a:r>
          </a:p>
          <a:p>
            <a:pPr>
              <a:buFontTx/>
              <a:buNone/>
            </a:pPr>
            <a:r>
              <a:rPr lang="en-US" altLang="en-US" smtClean="0"/>
              <a:t>                O(nlogn)</a:t>
            </a:r>
          </a:p>
          <a:p>
            <a:endParaRPr lang="en-US" altLang="en-US" smtClean="0"/>
          </a:p>
          <a:p>
            <a:r>
              <a:rPr lang="en-US" altLang="en-US" smtClean="0"/>
              <a:t>Mergesort and Quicksort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Divide and Conquer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400" smtClean="0"/>
              <a:t>The divide-and-conquer paradigm</a:t>
            </a:r>
          </a:p>
          <a:p>
            <a:pPr algn="r">
              <a:buFontTx/>
              <a:buNone/>
            </a:pPr>
            <a:r>
              <a:rPr lang="en-US" altLang="en-US" sz="1600" b="0" smtClean="0">
                <a:solidFill>
                  <a:srgbClr val="FF0000"/>
                </a:solidFill>
              </a:rPr>
              <a:t>What is a paradigm? One that serves as a pattern or model.</a:t>
            </a:r>
          </a:p>
          <a:p>
            <a:r>
              <a:rPr lang="en-US" altLang="en-US" sz="2400" b="0" smtClean="0">
                <a:solidFill>
                  <a:srgbClr val="000066"/>
                </a:solidFill>
              </a:rPr>
              <a:t>Divide</a:t>
            </a:r>
            <a:r>
              <a:rPr lang="en-US" altLang="en-US" sz="2400" smtClean="0"/>
              <a:t> the problem into a number of subproblems</a:t>
            </a:r>
          </a:p>
          <a:p>
            <a:endParaRPr lang="en-US" altLang="en-US" sz="2400" smtClean="0"/>
          </a:p>
          <a:p>
            <a:r>
              <a:rPr lang="en-US" altLang="en-US" sz="2400" b="0" smtClean="0">
                <a:solidFill>
                  <a:srgbClr val="000066"/>
                </a:solidFill>
              </a:rPr>
              <a:t>Conquer</a:t>
            </a:r>
            <a:r>
              <a:rPr lang="en-US" altLang="en-US" sz="2400" smtClean="0"/>
              <a:t> the subproblems by solving them recursively. If small enough, just solve directly without recursion</a:t>
            </a:r>
          </a:p>
          <a:p>
            <a:endParaRPr lang="en-US" altLang="en-US" sz="2400" smtClean="0"/>
          </a:p>
          <a:p>
            <a:r>
              <a:rPr lang="en-US" altLang="en-US" sz="2400" b="0" smtClean="0">
                <a:solidFill>
                  <a:srgbClr val="000066"/>
                </a:solidFill>
              </a:rPr>
              <a:t>Combine</a:t>
            </a:r>
            <a:r>
              <a:rPr lang="en-US" altLang="en-US" sz="2400" smtClean="0"/>
              <a:t> the solutions of the subproblems into the solution for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Recursion Tree</a:t>
            </a:r>
          </a:p>
        </p:txBody>
      </p:sp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130175" y="1646238"/>
          <a:ext cx="2514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646238"/>
                        <a:ext cx="2514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Recursion Tree</a:t>
            </a: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30175" y="1646238"/>
          <a:ext cx="2514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646238"/>
                        <a:ext cx="2514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4229100" y="1608138"/>
            <a:ext cx="457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 i="1">
                <a:latin typeface="Times New Roman" panose="02020603050405020304" pitchFamily="18" charset="0"/>
              </a:rPr>
              <a:t>cn</a:t>
            </a:r>
            <a:r>
              <a:rPr lang="en-US" altLang="en-US" sz="1500" b="0" i="1" baseline="30000">
                <a:latin typeface="Times New Roman" panose="02020603050405020304" pitchFamily="18" charset="0"/>
              </a:rPr>
              <a:t>2</a:t>
            </a:r>
            <a:endParaRPr lang="en-US" altLang="en-US" sz="1500" b="0" i="1">
              <a:latin typeface="Times New Roman" panose="02020603050405020304" pitchFamily="18" charset="0"/>
            </a:endParaRPr>
          </a:p>
        </p:txBody>
      </p:sp>
      <p:sp>
        <p:nvSpPr>
          <p:cNvPr id="77829" name="Line 6"/>
          <p:cNvSpPr>
            <a:spLocks noChangeShapeType="1"/>
          </p:cNvSpPr>
          <p:nvPr/>
        </p:nvSpPr>
        <p:spPr bwMode="auto">
          <a:xfrm flipH="1">
            <a:off x="2286000" y="2008188"/>
            <a:ext cx="20002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Line 7"/>
          <p:cNvSpPr>
            <a:spLocks noChangeShapeType="1"/>
          </p:cNvSpPr>
          <p:nvPr/>
        </p:nvSpPr>
        <p:spPr bwMode="auto">
          <a:xfrm flipH="1" flipV="1">
            <a:off x="4514850" y="2008188"/>
            <a:ext cx="1943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>
            <a:off x="4400550" y="2008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4000500" y="2511425"/>
            <a:ext cx="8001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 i="1">
                <a:latin typeface="Times New Roman" panose="02020603050405020304" pitchFamily="18" charset="0"/>
              </a:rPr>
              <a:t>T</a:t>
            </a:r>
            <a:r>
              <a:rPr lang="en-US" altLang="en-US" sz="1500" b="0">
                <a:latin typeface="Times New Roman" panose="02020603050405020304" pitchFamily="18" charset="0"/>
              </a:rPr>
              <a:t>(</a:t>
            </a:r>
            <a:r>
              <a:rPr lang="en-US" altLang="en-US" sz="1500" b="0" i="1">
                <a:latin typeface="Times New Roman" panose="02020603050405020304" pitchFamily="18" charset="0"/>
              </a:rPr>
              <a:t>n/4 </a:t>
            </a:r>
            <a:r>
              <a:rPr lang="en-US" altLang="en-US" sz="1500" b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7833" name="Text Box 10"/>
          <p:cNvSpPr txBox="1">
            <a:spLocks noChangeArrowheads="1"/>
          </p:cNvSpPr>
          <p:nvPr/>
        </p:nvSpPr>
        <p:spPr bwMode="auto">
          <a:xfrm>
            <a:off x="6115050" y="2511425"/>
            <a:ext cx="8001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 i="1">
                <a:latin typeface="Times New Roman" panose="02020603050405020304" pitchFamily="18" charset="0"/>
              </a:rPr>
              <a:t>T</a:t>
            </a:r>
            <a:r>
              <a:rPr lang="en-US" altLang="en-US" sz="1500" b="0">
                <a:latin typeface="Times New Roman" panose="02020603050405020304" pitchFamily="18" charset="0"/>
              </a:rPr>
              <a:t>(</a:t>
            </a:r>
            <a:r>
              <a:rPr lang="en-US" altLang="en-US" sz="1500" b="0" i="1">
                <a:latin typeface="Times New Roman" panose="02020603050405020304" pitchFamily="18" charset="0"/>
              </a:rPr>
              <a:t>n/4 </a:t>
            </a:r>
            <a:r>
              <a:rPr lang="en-US" altLang="en-US" sz="1500" b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7834" name="Text Box 11"/>
          <p:cNvSpPr txBox="1">
            <a:spLocks noChangeArrowheads="1"/>
          </p:cNvSpPr>
          <p:nvPr/>
        </p:nvSpPr>
        <p:spPr bwMode="auto">
          <a:xfrm>
            <a:off x="2000250" y="2511425"/>
            <a:ext cx="8001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 i="1">
                <a:latin typeface="Times New Roman" panose="02020603050405020304" pitchFamily="18" charset="0"/>
              </a:rPr>
              <a:t>T</a:t>
            </a:r>
            <a:r>
              <a:rPr lang="en-US" altLang="en-US" sz="1500" b="0">
                <a:latin typeface="Times New Roman" panose="02020603050405020304" pitchFamily="18" charset="0"/>
              </a:rPr>
              <a:t>(</a:t>
            </a:r>
            <a:r>
              <a:rPr lang="en-US" altLang="en-US" sz="1500" b="0" i="1">
                <a:latin typeface="Times New Roman" panose="02020603050405020304" pitchFamily="18" charset="0"/>
              </a:rPr>
              <a:t>n/4 </a:t>
            </a:r>
            <a:r>
              <a:rPr lang="en-US" altLang="en-US" sz="1500" b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7099300" y="1646238"/>
            <a:ext cx="457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 i="1">
                <a:solidFill>
                  <a:srgbClr val="2102DA"/>
                </a:solidFill>
                <a:latin typeface="Times New Roman" panose="02020603050405020304" pitchFamily="18" charset="0"/>
              </a:rPr>
              <a:t>cn</a:t>
            </a:r>
            <a:r>
              <a:rPr lang="en-US" altLang="en-US" sz="1500" b="0" i="1" baseline="30000">
                <a:solidFill>
                  <a:srgbClr val="2102DA"/>
                </a:solidFill>
                <a:latin typeface="Times New Roman" panose="02020603050405020304" pitchFamily="18" charset="0"/>
              </a:rPr>
              <a:t>2</a:t>
            </a:r>
            <a:endParaRPr lang="en-US" altLang="en-US" sz="1500" b="0" i="1">
              <a:solidFill>
                <a:srgbClr val="2102DA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915150" y="1162050"/>
            <a:ext cx="85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400" u="sng">
                <a:solidFill>
                  <a:srgbClr val="2102DA"/>
                </a:solidFill>
                <a:latin typeface="Times New Roman" panose="02020603050405020304" pitchFamily="18" charset="0"/>
              </a:rPr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Recursion Tree</a:t>
            </a:r>
          </a:p>
        </p:txBody>
      </p:sp>
      <p:graphicFrame>
        <p:nvGraphicFramePr>
          <p:cNvPr id="78851" name="Object 4"/>
          <p:cNvGraphicFramePr>
            <a:graphicFrameLocks noChangeAspect="1"/>
          </p:cNvGraphicFramePr>
          <p:nvPr/>
        </p:nvGraphicFramePr>
        <p:xfrm>
          <a:off x="130175" y="1646238"/>
          <a:ext cx="2514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7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646238"/>
                        <a:ext cx="2514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4229100" y="1608138"/>
            <a:ext cx="457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 i="1">
                <a:latin typeface="Times New Roman" panose="02020603050405020304" pitchFamily="18" charset="0"/>
              </a:rPr>
              <a:t>cn</a:t>
            </a:r>
            <a:r>
              <a:rPr lang="en-US" altLang="en-US" sz="1500" b="0" i="1" baseline="30000">
                <a:latin typeface="Times New Roman" panose="02020603050405020304" pitchFamily="18" charset="0"/>
              </a:rPr>
              <a:t>2</a:t>
            </a:r>
            <a:endParaRPr lang="en-US" altLang="en-US" sz="1500" b="0" i="1">
              <a:latin typeface="Times New Roman" panose="02020603050405020304" pitchFamily="18" charset="0"/>
            </a:endParaRPr>
          </a:p>
        </p:txBody>
      </p:sp>
      <p:sp>
        <p:nvSpPr>
          <p:cNvPr id="78853" name="Line 6"/>
          <p:cNvSpPr>
            <a:spLocks noChangeShapeType="1"/>
          </p:cNvSpPr>
          <p:nvPr/>
        </p:nvSpPr>
        <p:spPr bwMode="auto">
          <a:xfrm flipH="1">
            <a:off x="2286000" y="2008188"/>
            <a:ext cx="20002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H="1" flipV="1">
            <a:off x="4514850" y="2008188"/>
            <a:ext cx="1943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4400550" y="2008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Text Box 14"/>
          <p:cNvSpPr txBox="1">
            <a:spLocks noChangeArrowheads="1"/>
          </p:cNvSpPr>
          <p:nvPr/>
        </p:nvSpPr>
        <p:spPr bwMode="auto">
          <a:xfrm>
            <a:off x="7099300" y="1646238"/>
            <a:ext cx="457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 i="1">
                <a:solidFill>
                  <a:srgbClr val="2102DA"/>
                </a:solidFill>
                <a:latin typeface="Times New Roman" panose="02020603050405020304" pitchFamily="18" charset="0"/>
              </a:rPr>
              <a:t>cn</a:t>
            </a:r>
            <a:r>
              <a:rPr lang="en-US" altLang="en-US" sz="1500" b="0" i="1" baseline="30000">
                <a:solidFill>
                  <a:srgbClr val="2102DA"/>
                </a:solidFill>
                <a:latin typeface="Times New Roman" panose="02020603050405020304" pitchFamily="18" charset="0"/>
              </a:rPr>
              <a:t>2</a:t>
            </a:r>
            <a:endParaRPr lang="en-US" altLang="en-US" sz="1500" b="0" i="1">
              <a:solidFill>
                <a:srgbClr val="2102DA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7" name="Text Box 15"/>
          <p:cNvSpPr txBox="1">
            <a:spLocks noChangeArrowheads="1"/>
          </p:cNvSpPr>
          <p:nvPr/>
        </p:nvSpPr>
        <p:spPr bwMode="auto">
          <a:xfrm>
            <a:off x="6915150" y="1162050"/>
            <a:ext cx="85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400" u="sng">
                <a:solidFill>
                  <a:srgbClr val="2102DA"/>
                </a:solidFill>
                <a:latin typeface="Times New Roman" panose="02020603050405020304" pitchFamily="18" charset="0"/>
              </a:rPr>
              <a:t>cost</a:t>
            </a:r>
          </a:p>
        </p:txBody>
      </p:sp>
      <p:graphicFrame>
        <p:nvGraphicFramePr>
          <p:cNvPr id="78858" name="Object 9"/>
          <p:cNvGraphicFramePr>
            <a:graphicFrameLocks noChangeAspect="1"/>
          </p:cNvGraphicFramePr>
          <p:nvPr/>
        </p:nvGraphicFramePr>
        <p:xfrm>
          <a:off x="4197350" y="251142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8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1142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0"/>
          <p:cNvGraphicFramePr>
            <a:graphicFrameLocks noChangeAspect="1"/>
          </p:cNvGraphicFramePr>
          <p:nvPr/>
        </p:nvGraphicFramePr>
        <p:xfrm>
          <a:off x="2132013" y="2511425"/>
          <a:ext cx="407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9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511425"/>
                        <a:ext cx="4079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1"/>
          <p:cNvGraphicFramePr>
            <a:graphicFrameLocks noChangeAspect="1"/>
          </p:cNvGraphicFramePr>
          <p:nvPr/>
        </p:nvGraphicFramePr>
        <p:xfrm>
          <a:off x="6254750" y="251142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0"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251142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2"/>
          <p:cNvGraphicFramePr>
            <a:graphicFrameLocks noChangeAspect="1"/>
          </p:cNvGraphicFramePr>
          <p:nvPr/>
        </p:nvGraphicFramePr>
        <p:xfrm>
          <a:off x="1739900" y="3540125"/>
          <a:ext cx="400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1" name="Equation" r:id="rId9" imgW="444307" imgH="431613" progId="Equation.3">
                  <p:embed/>
                </p:oleObj>
              </mc:Choice>
              <mc:Fallback>
                <p:oleObj name="Equation" r:id="rId9" imgW="444307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540125"/>
                        <a:ext cx="400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3"/>
          <p:cNvGraphicFramePr>
            <a:graphicFrameLocks noChangeAspect="1"/>
          </p:cNvGraphicFramePr>
          <p:nvPr/>
        </p:nvGraphicFramePr>
        <p:xfrm>
          <a:off x="2139950" y="3551238"/>
          <a:ext cx="4000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2" name="Equation" r:id="rId11" imgW="444307" imgH="431613" progId="Equation.3">
                  <p:embed/>
                </p:oleObj>
              </mc:Choice>
              <mc:Fallback>
                <p:oleObj name="Equation" r:id="rId11" imgW="44430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551238"/>
                        <a:ext cx="4000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4"/>
          <p:cNvGraphicFramePr>
            <a:graphicFrameLocks noChangeAspect="1"/>
          </p:cNvGraphicFramePr>
          <p:nvPr/>
        </p:nvGraphicFramePr>
        <p:xfrm>
          <a:off x="2540000" y="3540125"/>
          <a:ext cx="400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3" name="Equation" r:id="rId12" imgW="444307" imgH="431613" progId="Equation.3">
                  <p:embed/>
                </p:oleObj>
              </mc:Choice>
              <mc:Fallback>
                <p:oleObj name="Equation" r:id="rId12" imgW="444307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540125"/>
                        <a:ext cx="400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Line 15"/>
          <p:cNvSpPr>
            <a:spLocks noChangeShapeType="1"/>
          </p:cNvSpPr>
          <p:nvPr/>
        </p:nvSpPr>
        <p:spPr bwMode="auto">
          <a:xfrm flipH="1">
            <a:off x="2025650" y="30257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5" name="Line 16"/>
          <p:cNvSpPr>
            <a:spLocks noChangeShapeType="1"/>
          </p:cNvSpPr>
          <p:nvPr/>
        </p:nvSpPr>
        <p:spPr bwMode="auto">
          <a:xfrm>
            <a:off x="2482850" y="3025775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Line 17"/>
          <p:cNvSpPr>
            <a:spLocks noChangeShapeType="1"/>
          </p:cNvSpPr>
          <p:nvPr/>
        </p:nvSpPr>
        <p:spPr bwMode="auto">
          <a:xfrm>
            <a:off x="2368550" y="3025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3740150" y="3540125"/>
          <a:ext cx="400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4" name="Equation" r:id="rId13" imgW="444307" imgH="431613" progId="Equation.3">
                  <p:embed/>
                </p:oleObj>
              </mc:Choice>
              <mc:Fallback>
                <p:oleObj name="Equation" r:id="rId13" imgW="444307" imgH="4316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3540125"/>
                        <a:ext cx="400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4140200" y="3551238"/>
          <a:ext cx="4000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5" name="Equation" r:id="rId14" imgW="444307" imgH="431613" progId="Equation.3">
                  <p:embed/>
                </p:oleObj>
              </mc:Choice>
              <mc:Fallback>
                <p:oleObj name="Equation" r:id="rId14" imgW="444307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51238"/>
                        <a:ext cx="4000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/>
        </p:nvGraphicFramePr>
        <p:xfrm>
          <a:off x="4540250" y="3540125"/>
          <a:ext cx="400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6" name="Equation" r:id="rId15" imgW="444307" imgH="431613" progId="Equation.3">
                  <p:embed/>
                </p:oleObj>
              </mc:Choice>
              <mc:Fallback>
                <p:oleObj name="Equation" r:id="rId15" imgW="444307" imgH="4316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540125"/>
                        <a:ext cx="400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0" name="Line 22"/>
          <p:cNvSpPr>
            <a:spLocks noChangeShapeType="1"/>
          </p:cNvSpPr>
          <p:nvPr/>
        </p:nvSpPr>
        <p:spPr bwMode="auto">
          <a:xfrm flipH="1">
            <a:off x="4025900" y="30257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4483100" y="3025775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>
            <a:off x="4368800" y="3025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873" name="Object 25"/>
          <p:cNvGraphicFramePr>
            <a:graphicFrameLocks noChangeAspect="1"/>
          </p:cNvGraphicFramePr>
          <p:nvPr/>
        </p:nvGraphicFramePr>
        <p:xfrm>
          <a:off x="5854700" y="3540125"/>
          <a:ext cx="400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7" name="Equation" r:id="rId16" imgW="444307" imgH="431613" progId="Equation.3">
                  <p:embed/>
                </p:oleObj>
              </mc:Choice>
              <mc:Fallback>
                <p:oleObj name="Equation" r:id="rId16" imgW="444307" imgH="4316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540125"/>
                        <a:ext cx="400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/>
          <p:cNvGraphicFramePr>
            <a:graphicFrameLocks noChangeAspect="1"/>
          </p:cNvGraphicFramePr>
          <p:nvPr/>
        </p:nvGraphicFramePr>
        <p:xfrm>
          <a:off x="6254750" y="3551238"/>
          <a:ext cx="4000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8" name="Equation" r:id="rId17" imgW="444307" imgH="431613" progId="Equation.3">
                  <p:embed/>
                </p:oleObj>
              </mc:Choice>
              <mc:Fallback>
                <p:oleObj name="Equation" r:id="rId17" imgW="444307" imgH="4316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3551238"/>
                        <a:ext cx="4000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7"/>
          <p:cNvGraphicFramePr>
            <a:graphicFrameLocks noChangeAspect="1"/>
          </p:cNvGraphicFramePr>
          <p:nvPr/>
        </p:nvGraphicFramePr>
        <p:xfrm>
          <a:off x="6654800" y="3540125"/>
          <a:ext cx="400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9" name="Equation" r:id="rId18" imgW="444307" imgH="431613" progId="Equation.3">
                  <p:embed/>
                </p:oleObj>
              </mc:Choice>
              <mc:Fallback>
                <p:oleObj name="Equation" r:id="rId18" imgW="444307" imgH="4316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3540125"/>
                        <a:ext cx="400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6" name="Line 28"/>
          <p:cNvSpPr>
            <a:spLocks noChangeShapeType="1"/>
          </p:cNvSpPr>
          <p:nvPr/>
        </p:nvSpPr>
        <p:spPr bwMode="auto">
          <a:xfrm flipH="1">
            <a:off x="6140450" y="30257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6597650" y="3025775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6483350" y="3025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250113" y="2465388"/>
            <a:ext cx="8572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>
                <a:solidFill>
                  <a:srgbClr val="2102DA"/>
                </a:solidFill>
                <a:latin typeface="Times New Roman" panose="02020603050405020304" pitchFamily="18" charset="0"/>
              </a:rPr>
              <a:t>3/16</a:t>
            </a:r>
            <a:r>
              <a:rPr lang="en-US" altLang="en-US" sz="1500" b="0" i="1">
                <a:solidFill>
                  <a:srgbClr val="2102DA"/>
                </a:solidFill>
                <a:latin typeface="Times New Roman" panose="02020603050405020304" pitchFamily="18" charset="0"/>
              </a:rPr>
              <a:t>cn</a:t>
            </a:r>
            <a:r>
              <a:rPr lang="en-US" altLang="en-US" sz="1500" b="0" baseline="30000">
                <a:solidFill>
                  <a:srgbClr val="2102DA"/>
                </a:solidFill>
                <a:latin typeface="Times New Roman" panose="02020603050405020304" pitchFamily="18" charset="0"/>
              </a:rPr>
              <a:t>2</a:t>
            </a:r>
            <a:endParaRPr lang="en-US" altLang="en-US" sz="1500" b="0">
              <a:solidFill>
                <a:srgbClr val="2102DA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Recursion Tree</a:t>
            </a:r>
          </a:p>
        </p:txBody>
      </p:sp>
      <p:graphicFrame>
        <p:nvGraphicFramePr>
          <p:cNvPr id="798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34725"/>
              </p:ext>
            </p:extLst>
          </p:nvPr>
        </p:nvGraphicFramePr>
        <p:xfrm>
          <a:off x="130175" y="1646238"/>
          <a:ext cx="2514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0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646238"/>
                        <a:ext cx="2514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4229100" y="1608138"/>
            <a:ext cx="457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i="1">
                <a:latin typeface="Times New Roman" panose="02020603050405020304" pitchFamily="18" charset="0"/>
              </a:rPr>
              <a:t>cn</a:t>
            </a:r>
            <a:r>
              <a:rPr lang="en-US" altLang="en-US" sz="1500" i="1" baseline="30000">
                <a:latin typeface="Times New Roman" panose="02020603050405020304" pitchFamily="18" charset="0"/>
              </a:rPr>
              <a:t>2</a:t>
            </a:r>
            <a:endParaRPr lang="en-US" altLang="en-US" sz="1500" i="1">
              <a:latin typeface="Times New Roman" panose="02020603050405020304" pitchFamily="18" charset="0"/>
            </a:endParaRPr>
          </a:p>
        </p:txBody>
      </p:sp>
      <p:sp>
        <p:nvSpPr>
          <p:cNvPr id="79877" name="Line 6"/>
          <p:cNvSpPr>
            <a:spLocks noChangeShapeType="1"/>
          </p:cNvSpPr>
          <p:nvPr/>
        </p:nvSpPr>
        <p:spPr bwMode="auto">
          <a:xfrm flipH="1">
            <a:off x="2286000" y="2008188"/>
            <a:ext cx="20002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78" name="Line 7"/>
          <p:cNvSpPr>
            <a:spLocks noChangeShapeType="1"/>
          </p:cNvSpPr>
          <p:nvPr/>
        </p:nvSpPr>
        <p:spPr bwMode="auto">
          <a:xfrm flipH="1" flipV="1">
            <a:off x="4514850" y="2008188"/>
            <a:ext cx="1943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79" name="Line 8"/>
          <p:cNvSpPr>
            <a:spLocks noChangeShapeType="1"/>
          </p:cNvSpPr>
          <p:nvPr/>
        </p:nvSpPr>
        <p:spPr bwMode="auto">
          <a:xfrm>
            <a:off x="4400550" y="2008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80" name="Text Box 14"/>
          <p:cNvSpPr txBox="1">
            <a:spLocks noChangeArrowheads="1"/>
          </p:cNvSpPr>
          <p:nvPr/>
        </p:nvSpPr>
        <p:spPr bwMode="auto">
          <a:xfrm>
            <a:off x="7099300" y="1646238"/>
            <a:ext cx="457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i="1">
                <a:solidFill>
                  <a:srgbClr val="2102DA"/>
                </a:solidFill>
                <a:latin typeface="Times New Roman" panose="02020603050405020304" pitchFamily="18" charset="0"/>
              </a:rPr>
              <a:t>cn</a:t>
            </a:r>
            <a:r>
              <a:rPr lang="en-US" altLang="en-US" sz="1500" i="1" baseline="30000">
                <a:solidFill>
                  <a:srgbClr val="2102DA"/>
                </a:solidFill>
                <a:latin typeface="Times New Roman" panose="02020603050405020304" pitchFamily="18" charset="0"/>
              </a:rPr>
              <a:t>2</a:t>
            </a:r>
            <a:endParaRPr lang="en-US" altLang="en-US" sz="1500" i="1">
              <a:solidFill>
                <a:srgbClr val="2102DA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Text Box 15"/>
          <p:cNvSpPr txBox="1">
            <a:spLocks noChangeArrowheads="1"/>
          </p:cNvSpPr>
          <p:nvPr/>
        </p:nvSpPr>
        <p:spPr bwMode="auto">
          <a:xfrm>
            <a:off x="6915150" y="1162050"/>
            <a:ext cx="85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400" u="sng">
                <a:solidFill>
                  <a:srgbClr val="2102DA"/>
                </a:solidFill>
                <a:latin typeface="Times New Roman" panose="02020603050405020304" pitchFamily="18" charset="0"/>
              </a:rPr>
              <a:t>cost</a:t>
            </a:r>
          </a:p>
        </p:txBody>
      </p:sp>
      <p:graphicFrame>
        <p:nvGraphicFramePr>
          <p:cNvPr id="7988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97015"/>
              </p:ext>
            </p:extLst>
          </p:nvPr>
        </p:nvGraphicFramePr>
        <p:xfrm>
          <a:off x="4197350" y="251142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1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1142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50547"/>
              </p:ext>
            </p:extLst>
          </p:nvPr>
        </p:nvGraphicFramePr>
        <p:xfrm>
          <a:off x="2132013" y="2511425"/>
          <a:ext cx="407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2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511425"/>
                        <a:ext cx="4079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26051"/>
              </p:ext>
            </p:extLst>
          </p:nvPr>
        </p:nvGraphicFramePr>
        <p:xfrm>
          <a:off x="6254750" y="251142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3"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251142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5" name="Line 15"/>
          <p:cNvSpPr>
            <a:spLocks noChangeShapeType="1"/>
          </p:cNvSpPr>
          <p:nvPr/>
        </p:nvSpPr>
        <p:spPr bwMode="auto">
          <a:xfrm flipH="1">
            <a:off x="2025650" y="30257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86" name="Line 16"/>
          <p:cNvSpPr>
            <a:spLocks noChangeShapeType="1"/>
          </p:cNvSpPr>
          <p:nvPr/>
        </p:nvSpPr>
        <p:spPr bwMode="auto">
          <a:xfrm>
            <a:off x="2482850" y="3025775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87" name="Line 17"/>
          <p:cNvSpPr>
            <a:spLocks noChangeShapeType="1"/>
          </p:cNvSpPr>
          <p:nvPr/>
        </p:nvSpPr>
        <p:spPr bwMode="auto">
          <a:xfrm>
            <a:off x="2368550" y="3025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88" name="Line 22"/>
          <p:cNvSpPr>
            <a:spLocks noChangeShapeType="1"/>
          </p:cNvSpPr>
          <p:nvPr/>
        </p:nvSpPr>
        <p:spPr bwMode="auto">
          <a:xfrm flipH="1">
            <a:off x="4025900" y="30257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89" name="Line 23"/>
          <p:cNvSpPr>
            <a:spLocks noChangeShapeType="1"/>
          </p:cNvSpPr>
          <p:nvPr/>
        </p:nvSpPr>
        <p:spPr bwMode="auto">
          <a:xfrm>
            <a:off x="4483100" y="3025775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90" name="Line 24"/>
          <p:cNvSpPr>
            <a:spLocks noChangeShapeType="1"/>
          </p:cNvSpPr>
          <p:nvPr/>
        </p:nvSpPr>
        <p:spPr bwMode="auto">
          <a:xfrm>
            <a:off x="4368800" y="3025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91" name="Line 28"/>
          <p:cNvSpPr>
            <a:spLocks noChangeShapeType="1"/>
          </p:cNvSpPr>
          <p:nvPr/>
        </p:nvSpPr>
        <p:spPr bwMode="auto">
          <a:xfrm flipH="1">
            <a:off x="6140450" y="302577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92" name="Line 29"/>
          <p:cNvSpPr>
            <a:spLocks noChangeShapeType="1"/>
          </p:cNvSpPr>
          <p:nvPr/>
        </p:nvSpPr>
        <p:spPr bwMode="auto">
          <a:xfrm>
            <a:off x="6597650" y="3025775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93" name="Line 30"/>
          <p:cNvSpPr>
            <a:spLocks noChangeShapeType="1"/>
          </p:cNvSpPr>
          <p:nvPr/>
        </p:nvSpPr>
        <p:spPr bwMode="auto">
          <a:xfrm>
            <a:off x="6483350" y="30257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894" name="Text Box 32"/>
          <p:cNvSpPr txBox="1">
            <a:spLocks noChangeArrowheads="1"/>
          </p:cNvSpPr>
          <p:nvPr/>
        </p:nvSpPr>
        <p:spPr bwMode="auto">
          <a:xfrm>
            <a:off x="7250113" y="2465388"/>
            <a:ext cx="8572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>
                <a:solidFill>
                  <a:srgbClr val="2102DA"/>
                </a:solidFill>
                <a:latin typeface="Times New Roman" panose="02020603050405020304" pitchFamily="18" charset="0"/>
              </a:rPr>
              <a:t>3/16</a:t>
            </a:r>
            <a:r>
              <a:rPr lang="en-US" altLang="en-US" sz="1500" i="1">
                <a:solidFill>
                  <a:srgbClr val="2102DA"/>
                </a:solidFill>
                <a:latin typeface="Times New Roman" panose="02020603050405020304" pitchFamily="18" charset="0"/>
              </a:rPr>
              <a:t>cn</a:t>
            </a:r>
            <a:r>
              <a:rPr lang="en-US" altLang="en-US" sz="1500" baseline="30000">
                <a:solidFill>
                  <a:srgbClr val="2102DA"/>
                </a:solidFill>
                <a:latin typeface="Times New Roman" panose="02020603050405020304" pitchFamily="18" charset="0"/>
              </a:rPr>
              <a:t>2</a:t>
            </a:r>
            <a:endParaRPr lang="en-US" altLang="en-US" sz="1500">
              <a:solidFill>
                <a:srgbClr val="2102DA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9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55312"/>
              </p:ext>
            </p:extLst>
          </p:nvPr>
        </p:nvGraphicFramePr>
        <p:xfrm>
          <a:off x="1706563" y="3521075"/>
          <a:ext cx="4222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4" name="Equation" r:id="rId9" imgW="469900" imgH="469900" progId="Equation.3">
                  <p:embed/>
                </p:oleObj>
              </mc:Choice>
              <mc:Fallback>
                <p:oleObj name="Equation" r:id="rId9" imgW="4699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521075"/>
                        <a:ext cx="4222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06521"/>
              </p:ext>
            </p:extLst>
          </p:nvPr>
        </p:nvGraphicFramePr>
        <p:xfrm>
          <a:off x="2151063" y="3538538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5" name="Equation" r:id="rId11" imgW="469900" imgH="469900" progId="Equation.3">
                  <p:embed/>
                </p:oleObj>
              </mc:Choice>
              <mc:Fallback>
                <p:oleObj name="Equation" r:id="rId11" imgW="469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538538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643775"/>
              </p:ext>
            </p:extLst>
          </p:nvPr>
        </p:nvGraphicFramePr>
        <p:xfrm>
          <a:off x="2551113" y="3538538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6" name="Equation" r:id="rId12" imgW="469900" imgH="469900" progId="Equation.3">
                  <p:embed/>
                </p:oleObj>
              </mc:Choice>
              <mc:Fallback>
                <p:oleObj name="Equation" r:id="rId12" imgW="4699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538538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35562"/>
              </p:ext>
            </p:extLst>
          </p:nvPr>
        </p:nvGraphicFramePr>
        <p:xfrm>
          <a:off x="3706813" y="3498850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7" name="Equation" r:id="rId13" imgW="469900" imgH="469900" progId="Equation.3">
                  <p:embed/>
                </p:oleObj>
              </mc:Choice>
              <mc:Fallback>
                <p:oleObj name="Equation" r:id="rId13" imgW="4699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3498850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18001"/>
              </p:ext>
            </p:extLst>
          </p:nvPr>
        </p:nvGraphicFramePr>
        <p:xfrm>
          <a:off x="4151313" y="3516313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8" name="Equation" r:id="rId14" imgW="469900" imgH="469900" progId="Equation.3">
                  <p:embed/>
                </p:oleObj>
              </mc:Choice>
              <mc:Fallback>
                <p:oleObj name="Equation" r:id="rId14" imgW="4699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516313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72475"/>
              </p:ext>
            </p:extLst>
          </p:nvPr>
        </p:nvGraphicFramePr>
        <p:xfrm>
          <a:off x="4551363" y="3516313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9" name="Equation" r:id="rId15" imgW="469900" imgH="469900" progId="Equation.3">
                  <p:embed/>
                </p:oleObj>
              </mc:Choice>
              <mc:Fallback>
                <p:oleObj name="Equation" r:id="rId15" imgW="4699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3516313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1436"/>
              </p:ext>
            </p:extLst>
          </p:nvPr>
        </p:nvGraphicFramePr>
        <p:xfrm>
          <a:off x="5830888" y="3498850"/>
          <a:ext cx="4238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0" name="Equation" r:id="rId16" imgW="469900" imgH="469900" progId="Equation.3">
                  <p:embed/>
                </p:oleObj>
              </mc:Choice>
              <mc:Fallback>
                <p:oleObj name="Equation" r:id="rId16" imgW="469900" imgH="4699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3498850"/>
                        <a:ext cx="4238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086086"/>
              </p:ext>
            </p:extLst>
          </p:nvPr>
        </p:nvGraphicFramePr>
        <p:xfrm>
          <a:off x="6276975" y="3516313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1" name="Equation" r:id="rId17" imgW="469900" imgH="469900" progId="Equation.3">
                  <p:embed/>
                </p:oleObj>
              </mc:Choice>
              <mc:Fallback>
                <p:oleObj name="Equation" r:id="rId17" imgW="4699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3516313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891541"/>
              </p:ext>
            </p:extLst>
          </p:nvPr>
        </p:nvGraphicFramePr>
        <p:xfrm>
          <a:off x="6677025" y="3516313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2" name="Equation" r:id="rId18" imgW="469900" imgH="469900" progId="Equation.3">
                  <p:embed/>
                </p:oleObj>
              </mc:Choice>
              <mc:Fallback>
                <p:oleObj name="Equation" r:id="rId18" imgW="4699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3516313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4" name="Line 39"/>
          <p:cNvSpPr>
            <a:spLocks noChangeShapeType="1"/>
          </p:cNvSpPr>
          <p:nvPr/>
        </p:nvSpPr>
        <p:spPr bwMode="auto">
          <a:xfrm flipH="1">
            <a:off x="171608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05" name="Line 40"/>
          <p:cNvSpPr>
            <a:spLocks noChangeShapeType="1"/>
          </p:cNvSpPr>
          <p:nvPr/>
        </p:nvSpPr>
        <p:spPr bwMode="auto">
          <a:xfrm flipH="1">
            <a:off x="188753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06" name="Line 41"/>
          <p:cNvSpPr>
            <a:spLocks noChangeShapeType="1"/>
          </p:cNvSpPr>
          <p:nvPr/>
        </p:nvSpPr>
        <p:spPr bwMode="auto">
          <a:xfrm>
            <a:off x="194468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07" name="Line 42"/>
          <p:cNvSpPr>
            <a:spLocks noChangeShapeType="1"/>
          </p:cNvSpPr>
          <p:nvPr/>
        </p:nvSpPr>
        <p:spPr bwMode="auto">
          <a:xfrm flipH="1">
            <a:off x="217328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08" name="Line 43"/>
          <p:cNvSpPr>
            <a:spLocks noChangeShapeType="1"/>
          </p:cNvSpPr>
          <p:nvPr/>
        </p:nvSpPr>
        <p:spPr bwMode="auto">
          <a:xfrm flipH="1">
            <a:off x="234473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09" name="Line 44"/>
          <p:cNvSpPr>
            <a:spLocks noChangeShapeType="1"/>
          </p:cNvSpPr>
          <p:nvPr/>
        </p:nvSpPr>
        <p:spPr bwMode="auto">
          <a:xfrm>
            <a:off x="240188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0" name="Line 45"/>
          <p:cNvSpPr>
            <a:spLocks noChangeShapeType="1"/>
          </p:cNvSpPr>
          <p:nvPr/>
        </p:nvSpPr>
        <p:spPr bwMode="auto">
          <a:xfrm flipH="1">
            <a:off x="25733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1" name="Line 46"/>
          <p:cNvSpPr>
            <a:spLocks noChangeShapeType="1"/>
          </p:cNvSpPr>
          <p:nvPr/>
        </p:nvSpPr>
        <p:spPr bwMode="auto">
          <a:xfrm flipH="1">
            <a:off x="274478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2" name="Line 47"/>
          <p:cNvSpPr>
            <a:spLocks noChangeShapeType="1"/>
          </p:cNvSpPr>
          <p:nvPr/>
        </p:nvSpPr>
        <p:spPr bwMode="auto">
          <a:xfrm>
            <a:off x="28019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3" name="Line 48"/>
          <p:cNvSpPr>
            <a:spLocks noChangeShapeType="1"/>
          </p:cNvSpPr>
          <p:nvPr/>
        </p:nvSpPr>
        <p:spPr bwMode="auto">
          <a:xfrm flipH="1">
            <a:off x="37163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4" name="Line 49"/>
          <p:cNvSpPr>
            <a:spLocks noChangeShapeType="1"/>
          </p:cNvSpPr>
          <p:nvPr/>
        </p:nvSpPr>
        <p:spPr bwMode="auto">
          <a:xfrm flipH="1">
            <a:off x="388778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5" name="Line 50"/>
          <p:cNvSpPr>
            <a:spLocks noChangeShapeType="1"/>
          </p:cNvSpPr>
          <p:nvPr/>
        </p:nvSpPr>
        <p:spPr bwMode="auto">
          <a:xfrm>
            <a:off x="39449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6" name="Line 51"/>
          <p:cNvSpPr>
            <a:spLocks noChangeShapeType="1"/>
          </p:cNvSpPr>
          <p:nvPr/>
        </p:nvSpPr>
        <p:spPr bwMode="auto">
          <a:xfrm flipH="1">
            <a:off x="41735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7" name="Line 52"/>
          <p:cNvSpPr>
            <a:spLocks noChangeShapeType="1"/>
          </p:cNvSpPr>
          <p:nvPr/>
        </p:nvSpPr>
        <p:spPr bwMode="auto">
          <a:xfrm flipH="1">
            <a:off x="434498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8" name="Line 53"/>
          <p:cNvSpPr>
            <a:spLocks noChangeShapeType="1"/>
          </p:cNvSpPr>
          <p:nvPr/>
        </p:nvSpPr>
        <p:spPr bwMode="auto">
          <a:xfrm>
            <a:off x="44021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19" name="Line 54"/>
          <p:cNvSpPr>
            <a:spLocks noChangeShapeType="1"/>
          </p:cNvSpPr>
          <p:nvPr/>
        </p:nvSpPr>
        <p:spPr bwMode="auto">
          <a:xfrm flipH="1">
            <a:off x="457358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0" name="Line 55"/>
          <p:cNvSpPr>
            <a:spLocks noChangeShapeType="1"/>
          </p:cNvSpPr>
          <p:nvPr/>
        </p:nvSpPr>
        <p:spPr bwMode="auto">
          <a:xfrm flipH="1">
            <a:off x="474503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1" name="Line 56"/>
          <p:cNvSpPr>
            <a:spLocks noChangeShapeType="1"/>
          </p:cNvSpPr>
          <p:nvPr/>
        </p:nvSpPr>
        <p:spPr bwMode="auto">
          <a:xfrm>
            <a:off x="480218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2" name="Line 57"/>
          <p:cNvSpPr>
            <a:spLocks noChangeShapeType="1"/>
          </p:cNvSpPr>
          <p:nvPr/>
        </p:nvSpPr>
        <p:spPr bwMode="auto">
          <a:xfrm flipH="1">
            <a:off x="58880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3" name="Line 58"/>
          <p:cNvSpPr>
            <a:spLocks noChangeShapeType="1"/>
          </p:cNvSpPr>
          <p:nvPr/>
        </p:nvSpPr>
        <p:spPr bwMode="auto">
          <a:xfrm flipH="1">
            <a:off x="605948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4" name="Line 59"/>
          <p:cNvSpPr>
            <a:spLocks noChangeShapeType="1"/>
          </p:cNvSpPr>
          <p:nvPr/>
        </p:nvSpPr>
        <p:spPr bwMode="auto">
          <a:xfrm>
            <a:off x="61166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5" name="Line 60"/>
          <p:cNvSpPr>
            <a:spLocks noChangeShapeType="1"/>
          </p:cNvSpPr>
          <p:nvPr/>
        </p:nvSpPr>
        <p:spPr bwMode="auto">
          <a:xfrm flipH="1">
            <a:off x="63452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6" name="Line 61"/>
          <p:cNvSpPr>
            <a:spLocks noChangeShapeType="1"/>
          </p:cNvSpPr>
          <p:nvPr/>
        </p:nvSpPr>
        <p:spPr bwMode="auto">
          <a:xfrm flipH="1">
            <a:off x="651668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7" name="Line 62"/>
          <p:cNvSpPr>
            <a:spLocks noChangeShapeType="1"/>
          </p:cNvSpPr>
          <p:nvPr/>
        </p:nvSpPr>
        <p:spPr bwMode="auto">
          <a:xfrm>
            <a:off x="657383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8" name="Line 63"/>
          <p:cNvSpPr>
            <a:spLocks noChangeShapeType="1"/>
          </p:cNvSpPr>
          <p:nvPr/>
        </p:nvSpPr>
        <p:spPr bwMode="auto">
          <a:xfrm flipH="1">
            <a:off x="674528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29" name="Line 64"/>
          <p:cNvSpPr>
            <a:spLocks noChangeShapeType="1"/>
          </p:cNvSpPr>
          <p:nvPr/>
        </p:nvSpPr>
        <p:spPr bwMode="auto">
          <a:xfrm flipH="1">
            <a:off x="6916738" y="3995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930" name="Line 65"/>
          <p:cNvSpPr>
            <a:spLocks noChangeShapeType="1"/>
          </p:cNvSpPr>
          <p:nvPr/>
        </p:nvSpPr>
        <p:spPr bwMode="auto">
          <a:xfrm>
            <a:off x="6973888" y="399573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2" name="Text Box 66"/>
          <p:cNvSpPr txBox="1">
            <a:spLocks noChangeArrowheads="1"/>
          </p:cNvSpPr>
          <p:nvPr/>
        </p:nvSpPr>
        <p:spPr bwMode="auto">
          <a:xfrm>
            <a:off x="7145338" y="3525838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>
                <a:solidFill>
                  <a:srgbClr val="2102DA"/>
                </a:solidFill>
                <a:latin typeface="Times New Roman" panose="02020603050405020304" pitchFamily="18" charset="0"/>
              </a:rPr>
              <a:t>(3/16)</a:t>
            </a:r>
            <a:r>
              <a:rPr lang="en-US" altLang="en-US" sz="1500" baseline="30000">
                <a:solidFill>
                  <a:srgbClr val="2102DA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500">
                <a:solidFill>
                  <a:srgbClr val="2102DA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1500" i="1">
                <a:solidFill>
                  <a:srgbClr val="2102DA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500" i="1" baseline="30000">
                <a:solidFill>
                  <a:srgbClr val="2102DA"/>
                </a:solidFill>
                <a:latin typeface="Times New Roman" panose="02020603050405020304" pitchFamily="18" charset="0"/>
              </a:rPr>
              <a:t>2</a:t>
            </a:r>
            <a:endParaRPr lang="en-US" altLang="en-US" sz="1500" i="1">
              <a:solidFill>
                <a:srgbClr val="2102DA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Text Box 68"/>
          <p:cNvSpPr txBox="1">
            <a:spLocks noChangeArrowheads="1"/>
          </p:cNvSpPr>
          <p:nvPr/>
        </p:nvSpPr>
        <p:spPr bwMode="auto">
          <a:xfrm>
            <a:off x="2462213" y="4965700"/>
            <a:ext cx="3714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What is the cost at each level?</a:t>
            </a:r>
          </a:p>
        </p:txBody>
      </p:sp>
      <p:graphicFrame>
        <p:nvGraphicFramePr>
          <p:cNvPr id="84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049129"/>
              </p:ext>
            </p:extLst>
          </p:nvPr>
        </p:nvGraphicFramePr>
        <p:xfrm>
          <a:off x="5891213" y="4737100"/>
          <a:ext cx="9715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3" name="Equation" r:id="rId19" imgW="622030" imgH="469696" progId="Equation.3">
                  <p:embed/>
                </p:oleObj>
              </mc:Choice>
              <mc:Fallback>
                <p:oleObj name="Equation" r:id="rId19" imgW="622030" imgH="469696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4737100"/>
                        <a:ext cx="9715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 of Tree?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500063" y="1169988"/>
            <a:ext cx="8143875" cy="476250"/>
          </a:xfrm>
        </p:spPr>
        <p:txBody>
          <a:bodyPr/>
          <a:lstStyle/>
          <a:p>
            <a:r>
              <a:rPr lang="en-US" altLang="en-US" smtClean="0"/>
              <a:t>At each level, the size of the data is divided by 4</a:t>
            </a:r>
          </a:p>
          <a:p>
            <a:endParaRPr lang="en-US" altLang="en-US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0988" y="1630363"/>
          <a:ext cx="16668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1" name="Equation" r:id="rId4" imgW="431613" imgH="393529" progId="Equation.3">
                  <p:embed/>
                </p:oleObj>
              </mc:Choice>
              <mc:Fallback>
                <p:oleObj name="Equation" r:id="rId4" imgW="43161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1630363"/>
                        <a:ext cx="1666875" cy="1524000"/>
                      </a:xfrm>
                      <a:prstGeom prst="rect">
                        <a:avLst/>
                      </a:prstGeom>
                      <a:solidFill>
                        <a:srgbClr val="B8DBF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47825" y="2986088"/>
          <a:ext cx="30432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2" name="Equation" r:id="rId6" imgW="787400" imgH="431800" progId="Equation.3">
                  <p:embed/>
                </p:oleObj>
              </mc:Choice>
              <mc:Fallback>
                <p:oleObj name="Equation" r:id="rId6" imgW="787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986088"/>
                        <a:ext cx="3043238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5200" y="4343400"/>
          <a:ext cx="41179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3" name="Equation" r:id="rId8" imgW="1066800" imgH="228600" progId="Equation.3">
                  <p:embed/>
                </p:oleObj>
              </mc:Choice>
              <mc:Fallback>
                <p:oleObj name="Equation" r:id="rId8" imgW="1066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343400"/>
                        <a:ext cx="41179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47825" y="5168900"/>
          <a:ext cx="3435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4" name="Equation" r:id="rId10" imgW="888614" imgH="203112" progId="Equation.3">
                  <p:embed/>
                </p:oleObj>
              </mc:Choice>
              <mc:Fallback>
                <p:oleObj name="Equation" r:id="rId10" imgW="888614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168900"/>
                        <a:ext cx="34353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84450" y="5918200"/>
          <a:ext cx="24987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5" name="Equation" r:id="rId12" imgW="647419" imgH="215806" progId="Equation.3">
                  <p:embed/>
                </p:oleObj>
              </mc:Choice>
              <mc:Fallback>
                <p:oleObj name="Equation" r:id="rId12" imgW="647419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5918200"/>
                        <a:ext cx="2498725" cy="827088"/>
                      </a:xfrm>
                      <a:prstGeom prst="rect">
                        <a:avLst/>
                      </a:prstGeom>
                      <a:solidFill>
                        <a:srgbClr val="B8DBF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902325" y="4419600"/>
            <a:ext cx="758825" cy="149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500"/>
          </a:p>
        </p:txBody>
      </p:sp>
      <p:sp>
        <p:nvSpPr>
          <p:cNvPr id="2" name="Rectangle 1"/>
          <p:cNvSpPr/>
          <p:nvPr/>
        </p:nvSpPr>
        <p:spPr bwMode="auto">
          <a:xfrm>
            <a:off x="7010400" y="21336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shows level number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81800" y="3272263"/>
            <a:ext cx="236220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If n=64 then depth would be 3, [which is 4 raise to power 3</a:t>
            </a:r>
            <a:r>
              <a:rPr lang="en-US" altLang="en-US" dirty="0" smtClean="0"/>
              <a:t>]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Formula for:</a:t>
            </a:r>
          </a:p>
          <a:p>
            <a:r>
              <a:rPr lang="en-US" altLang="en-US" dirty="0" smtClean="0"/>
              <a:t>log base 4 is</a:t>
            </a:r>
            <a:endParaRPr lang="en-US" altLang="en-US" dirty="0"/>
          </a:p>
          <a:p>
            <a:r>
              <a:rPr lang="en-US" altLang="en-US" dirty="0"/>
              <a:t>l</a:t>
            </a:r>
            <a:r>
              <a:rPr lang="en-US" altLang="en-US" dirty="0" smtClean="0"/>
              <a:t>og 64/log 4  =3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many Leaves?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03675" y="1797050"/>
            <a:ext cx="457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500" b="0" i="1">
                <a:latin typeface="Times New Roman" panose="02020603050405020304" pitchFamily="18" charset="0"/>
              </a:rPr>
              <a:t>cn</a:t>
            </a:r>
            <a:r>
              <a:rPr lang="en-US" altLang="en-US" sz="1500" b="0" i="1" baseline="30000">
                <a:latin typeface="Times New Roman" panose="02020603050405020304" pitchFamily="18" charset="0"/>
              </a:rPr>
              <a:t>2</a:t>
            </a:r>
            <a:endParaRPr lang="en-US" altLang="en-US" sz="1500" b="0" i="1">
              <a:latin typeface="Times New Roman" panose="02020603050405020304" pitchFamily="18" charset="0"/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 flipH="1">
            <a:off x="2060575" y="2197100"/>
            <a:ext cx="20002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 flipV="1">
            <a:off x="4289425" y="2197100"/>
            <a:ext cx="1943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4175125" y="21971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51" name="Object 9"/>
          <p:cNvGraphicFramePr>
            <a:graphicFrameLocks noChangeAspect="1"/>
          </p:cNvGraphicFramePr>
          <p:nvPr/>
        </p:nvGraphicFramePr>
        <p:xfrm>
          <a:off x="3946525" y="2654300"/>
          <a:ext cx="407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2654300"/>
                        <a:ext cx="407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10"/>
          <p:cNvGraphicFramePr>
            <a:graphicFrameLocks noChangeAspect="1"/>
          </p:cNvGraphicFramePr>
          <p:nvPr/>
        </p:nvGraphicFramePr>
        <p:xfrm>
          <a:off x="1882775" y="26543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8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6543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11"/>
          <p:cNvGraphicFramePr>
            <a:graphicFrameLocks noChangeAspect="1"/>
          </p:cNvGraphicFramePr>
          <p:nvPr/>
        </p:nvGraphicFramePr>
        <p:xfrm>
          <a:off x="6003925" y="2654300"/>
          <a:ext cx="407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9"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2654300"/>
                        <a:ext cx="407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2"/>
          <p:cNvGraphicFramePr>
            <a:graphicFrameLocks noChangeAspect="1"/>
          </p:cNvGraphicFramePr>
          <p:nvPr/>
        </p:nvGraphicFramePr>
        <p:xfrm>
          <a:off x="1477963" y="3667125"/>
          <a:ext cx="4238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0" name="Equation" r:id="rId7" imgW="469900" imgH="469900" progId="Equation.3">
                  <p:embed/>
                </p:oleObj>
              </mc:Choice>
              <mc:Fallback>
                <p:oleObj name="Equation" r:id="rId7" imgW="4699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667125"/>
                        <a:ext cx="4238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Line 13"/>
          <p:cNvSpPr>
            <a:spLocks noChangeShapeType="1"/>
          </p:cNvSpPr>
          <p:nvPr/>
        </p:nvSpPr>
        <p:spPr bwMode="auto">
          <a:xfrm flipH="1">
            <a:off x="1774825" y="316865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Line 14"/>
          <p:cNvSpPr>
            <a:spLocks noChangeShapeType="1"/>
          </p:cNvSpPr>
          <p:nvPr/>
        </p:nvSpPr>
        <p:spPr bwMode="auto">
          <a:xfrm>
            <a:off x="2232025" y="3168650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Line 15"/>
          <p:cNvSpPr>
            <a:spLocks noChangeShapeType="1"/>
          </p:cNvSpPr>
          <p:nvPr/>
        </p:nvSpPr>
        <p:spPr bwMode="auto">
          <a:xfrm>
            <a:off x="2117725" y="3168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8" name="Line 17"/>
          <p:cNvSpPr>
            <a:spLocks noChangeShapeType="1"/>
          </p:cNvSpPr>
          <p:nvPr/>
        </p:nvSpPr>
        <p:spPr bwMode="auto">
          <a:xfrm flipH="1">
            <a:off x="3775075" y="316865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9" name="Line 18"/>
          <p:cNvSpPr>
            <a:spLocks noChangeShapeType="1"/>
          </p:cNvSpPr>
          <p:nvPr/>
        </p:nvSpPr>
        <p:spPr bwMode="auto">
          <a:xfrm>
            <a:off x="4232275" y="3168650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0" name="Line 19"/>
          <p:cNvSpPr>
            <a:spLocks noChangeShapeType="1"/>
          </p:cNvSpPr>
          <p:nvPr/>
        </p:nvSpPr>
        <p:spPr bwMode="auto">
          <a:xfrm>
            <a:off x="4117975" y="3168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1" name="Line 20"/>
          <p:cNvSpPr>
            <a:spLocks noChangeShapeType="1"/>
          </p:cNvSpPr>
          <p:nvPr/>
        </p:nvSpPr>
        <p:spPr bwMode="auto">
          <a:xfrm flipH="1">
            <a:off x="5889625" y="316865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2" name="Line 21"/>
          <p:cNvSpPr>
            <a:spLocks noChangeShapeType="1"/>
          </p:cNvSpPr>
          <p:nvPr/>
        </p:nvSpPr>
        <p:spPr bwMode="auto">
          <a:xfrm>
            <a:off x="6346825" y="3168650"/>
            <a:ext cx="285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3" name="Line 22"/>
          <p:cNvSpPr>
            <a:spLocks noChangeShapeType="1"/>
          </p:cNvSpPr>
          <p:nvPr/>
        </p:nvSpPr>
        <p:spPr bwMode="auto">
          <a:xfrm>
            <a:off x="6232525" y="3168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64" name="Object 23"/>
          <p:cNvGraphicFramePr>
            <a:graphicFrameLocks noChangeAspect="1"/>
          </p:cNvGraphicFramePr>
          <p:nvPr/>
        </p:nvGraphicFramePr>
        <p:xfrm>
          <a:off x="1924050" y="3684588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1" name="Equation" r:id="rId9" imgW="469900" imgH="469900" progId="Equation.3">
                  <p:embed/>
                </p:oleObj>
              </mc:Choice>
              <mc:Fallback>
                <p:oleObj name="Equation" r:id="rId9" imgW="4699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684588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24"/>
          <p:cNvGraphicFramePr>
            <a:graphicFrameLocks noChangeAspect="1"/>
          </p:cNvGraphicFramePr>
          <p:nvPr/>
        </p:nvGraphicFramePr>
        <p:xfrm>
          <a:off x="2324100" y="3684588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2" name="Equation" r:id="rId10" imgW="469900" imgH="469900" progId="Equation.3">
                  <p:embed/>
                </p:oleObj>
              </mc:Choice>
              <mc:Fallback>
                <p:oleObj name="Equation" r:id="rId10" imgW="4699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684588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25"/>
          <p:cNvGraphicFramePr>
            <a:graphicFrameLocks noChangeAspect="1"/>
          </p:cNvGraphicFramePr>
          <p:nvPr/>
        </p:nvGraphicFramePr>
        <p:xfrm>
          <a:off x="3478213" y="3644900"/>
          <a:ext cx="4238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3" name="Equation" r:id="rId11" imgW="469900" imgH="469900" progId="Equation.3">
                  <p:embed/>
                </p:oleObj>
              </mc:Choice>
              <mc:Fallback>
                <p:oleObj name="Equation" r:id="rId11" imgW="4699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3644900"/>
                        <a:ext cx="4238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26"/>
          <p:cNvGraphicFramePr>
            <a:graphicFrameLocks noChangeAspect="1"/>
          </p:cNvGraphicFramePr>
          <p:nvPr/>
        </p:nvGraphicFramePr>
        <p:xfrm>
          <a:off x="3924300" y="366077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4" name="Equation" r:id="rId12" imgW="469900" imgH="469900" progId="Equation.3">
                  <p:embed/>
                </p:oleObj>
              </mc:Choice>
              <mc:Fallback>
                <p:oleObj name="Equation" r:id="rId12" imgW="4699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66077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27"/>
          <p:cNvGraphicFramePr>
            <a:graphicFrameLocks noChangeAspect="1"/>
          </p:cNvGraphicFramePr>
          <p:nvPr/>
        </p:nvGraphicFramePr>
        <p:xfrm>
          <a:off x="4324350" y="366077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5" name="Equation" r:id="rId13" imgW="469900" imgH="469900" progId="Equation.3">
                  <p:embed/>
                </p:oleObj>
              </mc:Choice>
              <mc:Fallback>
                <p:oleObj name="Equation" r:id="rId13" imgW="4699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366077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8"/>
          <p:cNvGraphicFramePr>
            <a:graphicFrameLocks noChangeAspect="1"/>
          </p:cNvGraphicFramePr>
          <p:nvPr/>
        </p:nvGraphicFramePr>
        <p:xfrm>
          <a:off x="5603875" y="3644900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6" name="Equation" r:id="rId14" imgW="469900" imgH="469900" progId="Equation.3">
                  <p:embed/>
                </p:oleObj>
              </mc:Choice>
              <mc:Fallback>
                <p:oleObj name="Equation" r:id="rId14" imgW="469900" imgH="469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3644900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9"/>
          <p:cNvGraphicFramePr>
            <a:graphicFrameLocks noChangeAspect="1"/>
          </p:cNvGraphicFramePr>
          <p:nvPr/>
        </p:nvGraphicFramePr>
        <p:xfrm>
          <a:off x="6049963" y="366077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7" name="Equation" r:id="rId15" imgW="469900" imgH="469900" progId="Equation.3">
                  <p:embed/>
                </p:oleObj>
              </mc:Choice>
              <mc:Fallback>
                <p:oleObj name="Equation" r:id="rId15" imgW="469900" imgH="469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366077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31"/>
          <p:cNvSpPr>
            <a:spLocks noChangeShapeType="1"/>
          </p:cNvSpPr>
          <p:nvPr/>
        </p:nvSpPr>
        <p:spPr bwMode="auto">
          <a:xfrm flipH="1">
            <a:off x="148907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2" name="Line 32"/>
          <p:cNvSpPr>
            <a:spLocks noChangeShapeType="1"/>
          </p:cNvSpPr>
          <p:nvPr/>
        </p:nvSpPr>
        <p:spPr bwMode="auto">
          <a:xfrm flipH="1">
            <a:off x="166052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3" name="Line 33"/>
          <p:cNvSpPr>
            <a:spLocks noChangeShapeType="1"/>
          </p:cNvSpPr>
          <p:nvPr/>
        </p:nvSpPr>
        <p:spPr bwMode="auto">
          <a:xfrm>
            <a:off x="171767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4" name="Line 34"/>
          <p:cNvSpPr>
            <a:spLocks noChangeShapeType="1"/>
          </p:cNvSpPr>
          <p:nvPr/>
        </p:nvSpPr>
        <p:spPr bwMode="auto">
          <a:xfrm flipH="1">
            <a:off x="194627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5" name="Line 35"/>
          <p:cNvSpPr>
            <a:spLocks noChangeShapeType="1"/>
          </p:cNvSpPr>
          <p:nvPr/>
        </p:nvSpPr>
        <p:spPr bwMode="auto">
          <a:xfrm flipH="1">
            <a:off x="211772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6" name="Line 36"/>
          <p:cNvSpPr>
            <a:spLocks noChangeShapeType="1"/>
          </p:cNvSpPr>
          <p:nvPr/>
        </p:nvSpPr>
        <p:spPr bwMode="auto">
          <a:xfrm>
            <a:off x="217487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7" name="Line 37"/>
          <p:cNvSpPr>
            <a:spLocks noChangeShapeType="1"/>
          </p:cNvSpPr>
          <p:nvPr/>
        </p:nvSpPr>
        <p:spPr bwMode="auto">
          <a:xfrm flipH="1">
            <a:off x="23463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8" name="Line 38"/>
          <p:cNvSpPr>
            <a:spLocks noChangeShapeType="1"/>
          </p:cNvSpPr>
          <p:nvPr/>
        </p:nvSpPr>
        <p:spPr bwMode="auto">
          <a:xfrm flipH="1">
            <a:off x="251777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9" name="Line 39"/>
          <p:cNvSpPr>
            <a:spLocks noChangeShapeType="1"/>
          </p:cNvSpPr>
          <p:nvPr/>
        </p:nvSpPr>
        <p:spPr bwMode="auto">
          <a:xfrm>
            <a:off x="25749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0" name="Line 40"/>
          <p:cNvSpPr>
            <a:spLocks noChangeShapeType="1"/>
          </p:cNvSpPr>
          <p:nvPr/>
        </p:nvSpPr>
        <p:spPr bwMode="auto">
          <a:xfrm flipH="1">
            <a:off x="34893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1" name="Line 41"/>
          <p:cNvSpPr>
            <a:spLocks noChangeShapeType="1"/>
          </p:cNvSpPr>
          <p:nvPr/>
        </p:nvSpPr>
        <p:spPr bwMode="auto">
          <a:xfrm flipH="1">
            <a:off x="366077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2" name="Line 42"/>
          <p:cNvSpPr>
            <a:spLocks noChangeShapeType="1"/>
          </p:cNvSpPr>
          <p:nvPr/>
        </p:nvSpPr>
        <p:spPr bwMode="auto">
          <a:xfrm>
            <a:off x="37179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3" name="Line 43"/>
          <p:cNvSpPr>
            <a:spLocks noChangeShapeType="1"/>
          </p:cNvSpPr>
          <p:nvPr/>
        </p:nvSpPr>
        <p:spPr bwMode="auto">
          <a:xfrm flipH="1">
            <a:off x="39465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4" name="Line 44"/>
          <p:cNvSpPr>
            <a:spLocks noChangeShapeType="1"/>
          </p:cNvSpPr>
          <p:nvPr/>
        </p:nvSpPr>
        <p:spPr bwMode="auto">
          <a:xfrm flipH="1">
            <a:off x="411797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5" name="Line 45"/>
          <p:cNvSpPr>
            <a:spLocks noChangeShapeType="1"/>
          </p:cNvSpPr>
          <p:nvPr/>
        </p:nvSpPr>
        <p:spPr bwMode="auto">
          <a:xfrm>
            <a:off x="41751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6" name="Line 46"/>
          <p:cNvSpPr>
            <a:spLocks noChangeShapeType="1"/>
          </p:cNvSpPr>
          <p:nvPr/>
        </p:nvSpPr>
        <p:spPr bwMode="auto">
          <a:xfrm flipH="1">
            <a:off x="434657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7" name="Line 47"/>
          <p:cNvSpPr>
            <a:spLocks noChangeShapeType="1"/>
          </p:cNvSpPr>
          <p:nvPr/>
        </p:nvSpPr>
        <p:spPr bwMode="auto">
          <a:xfrm flipH="1">
            <a:off x="451802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8" name="Line 48"/>
          <p:cNvSpPr>
            <a:spLocks noChangeShapeType="1"/>
          </p:cNvSpPr>
          <p:nvPr/>
        </p:nvSpPr>
        <p:spPr bwMode="auto">
          <a:xfrm>
            <a:off x="457517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9" name="Line 49"/>
          <p:cNvSpPr>
            <a:spLocks noChangeShapeType="1"/>
          </p:cNvSpPr>
          <p:nvPr/>
        </p:nvSpPr>
        <p:spPr bwMode="auto">
          <a:xfrm flipH="1">
            <a:off x="56610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0" name="Line 50"/>
          <p:cNvSpPr>
            <a:spLocks noChangeShapeType="1"/>
          </p:cNvSpPr>
          <p:nvPr/>
        </p:nvSpPr>
        <p:spPr bwMode="auto">
          <a:xfrm flipH="1">
            <a:off x="583247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1" name="Line 51"/>
          <p:cNvSpPr>
            <a:spLocks noChangeShapeType="1"/>
          </p:cNvSpPr>
          <p:nvPr/>
        </p:nvSpPr>
        <p:spPr bwMode="auto">
          <a:xfrm>
            <a:off x="58896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2" name="Line 52"/>
          <p:cNvSpPr>
            <a:spLocks noChangeShapeType="1"/>
          </p:cNvSpPr>
          <p:nvPr/>
        </p:nvSpPr>
        <p:spPr bwMode="auto">
          <a:xfrm flipH="1">
            <a:off x="61182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3" name="Line 53"/>
          <p:cNvSpPr>
            <a:spLocks noChangeShapeType="1"/>
          </p:cNvSpPr>
          <p:nvPr/>
        </p:nvSpPr>
        <p:spPr bwMode="auto">
          <a:xfrm flipH="1">
            <a:off x="628967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4" name="Line 54"/>
          <p:cNvSpPr>
            <a:spLocks noChangeShapeType="1"/>
          </p:cNvSpPr>
          <p:nvPr/>
        </p:nvSpPr>
        <p:spPr bwMode="auto">
          <a:xfrm>
            <a:off x="634682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5" name="Line 55"/>
          <p:cNvSpPr>
            <a:spLocks noChangeShapeType="1"/>
          </p:cNvSpPr>
          <p:nvPr/>
        </p:nvSpPr>
        <p:spPr bwMode="auto">
          <a:xfrm flipH="1">
            <a:off x="651827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6" name="Line 56"/>
          <p:cNvSpPr>
            <a:spLocks noChangeShapeType="1"/>
          </p:cNvSpPr>
          <p:nvPr/>
        </p:nvSpPr>
        <p:spPr bwMode="auto">
          <a:xfrm flipH="1">
            <a:off x="6689725" y="4140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7" name="Line 57"/>
          <p:cNvSpPr>
            <a:spLocks noChangeShapeType="1"/>
          </p:cNvSpPr>
          <p:nvPr/>
        </p:nvSpPr>
        <p:spPr bwMode="auto">
          <a:xfrm>
            <a:off x="6746875" y="414020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98" name="Object 61"/>
          <p:cNvGraphicFramePr>
            <a:graphicFrameLocks noChangeAspect="1"/>
          </p:cNvGraphicFramePr>
          <p:nvPr/>
        </p:nvGraphicFramePr>
        <p:xfrm>
          <a:off x="6438900" y="366077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8" name="Equation" r:id="rId16" imgW="469900" imgH="469900" progId="Equation.3">
                  <p:embed/>
                </p:oleObj>
              </mc:Choice>
              <mc:Fallback>
                <p:oleObj name="Equation" r:id="rId16" imgW="469900" imgH="4699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366077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9" name="Object 63"/>
          <p:cNvGraphicFramePr>
            <a:graphicFrameLocks noChangeAspect="1"/>
          </p:cNvGraphicFramePr>
          <p:nvPr/>
        </p:nvGraphicFramePr>
        <p:xfrm>
          <a:off x="3775075" y="4940300"/>
          <a:ext cx="7381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9" name="Equation" r:id="rId17" imgW="291973" imgH="203112" progId="Equation.3">
                  <p:embed/>
                </p:oleObj>
              </mc:Choice>
              <mc:Fallback>
                <p:oleObj name="Equation" r:id="rId17" imgW="291973" imgH="203112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4940300"/>
                        <a:ext cx="7381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many Leaves?</a:t>
            </a:r>
          </a:p>
        </p:txBody>
      </p:sp>
      <p:sp>
        <p:nvSpPr>
          <p:cNvPr id="83971" name="Rectangle 3"/>
          <p:cNvSpPr txBox="1">
            <a:spLocks noChangeArrowheads="1"/>
          </p:cNvSpPr>
          <p:nvPr/>
        </p:nvSpPr>
        <p:spPr bwMode="auto">
          <a:xfrm>
            <a:off x="342900" y="2146300"/>
            <a:ext cx="8429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28600" indent="-228600"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SzTx/>
            </a:pPr>
            <a:r>
              <a:rPr lang="en-US" altLang="en-US" sz="2700" b="0" dirty="0"/>
              <a:t>How many leaves are there in a complete tree of depth </a:t>
            </a:r>
            <a:r>
              <a:rPr lang="en-US" altLang="en-US" sz="2700" b="0" i="1" dirty="0"/>
              <a:t>d</a:t>
            </a:r>
            <a:r>
              <a:rPr lang="en-US" altLang="en-US" sz="2700" b="0" dirty="0"/>
              <a:t>?</a:t>
            </a:r>
          </a:p>
        </p:txBody>
      </p:sp>
      <p:graphicFrame>
        <p:nvGraphicFramePr>
          <p:cNvPr id="59" name="Object 4"/>
          <p:cNvGraphicFramePr>
            <a:graphicFrameLocks noChangeAspect="1"/>
          </p:cNvGraphicFramePr>
          <p:nvPr/>
        </p:nvGraphicFramePr>
        <p:xfrm>
          <a:off x="3557588" y="3194050"/>
          <a:ext cx="17716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name="Equation" r:id="rId4" imgW="634725" imgH="203112" progId="Equation.3">
                  <p:embed/>
                </p:oleObj>
              </mc:Choice>
              <mc:Fallback>
                <p:oleObj name="Equation" r:id="rId4" imgW="63472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3194050"/>
                        <a:ext cx="17716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00525" y="4800600"/>
            <a:ext cx="45720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dirty="0"/>
              <a:t>If n=64</a:t>
            </a:r>
          </a:p>
          <a:p>
            <a:r>
              <a:rPr lang="en-US" altLang="en-US" dirty="0" smtClean="0"/>
              <a:t>d=3</a:t>
            </a:r>
            <a:endParaRPr lang="en-US" altLang="en-US" dirty="0"/>
          </a:p>
          <a:p>
            <a:r>
              <a:rPr lang="en-US" altLang="en-US" dirty="0"/>
              <a:t>The leaves would be</a:t>
            </a:r>
          </a:p>
          <a:p>
            <a:r>
              <a:rPr lang="en-US" altLang="en-US" dirty="0"/>
              <a:t>27=3</a:t>
            </a:r>
            <a:r>
              <a:rPr lang="en-US" altLang="en-US" baseline="300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Total Cost</a:t>
            </a:r>
          </a:p>
        </p:txBody>
      </p:sp>
      <p:graphicFrame>
        <p:nvGraphicFramePr>
          <p:cNvPr id="86019" name="Object 4"/>
          <p:cNvGraphicFramePr>
            <a:graphicFrameLocks noChangeAspect="1"/>
          </p:cNvGraphicFramePr>
          <p:nvPr/>
        </p:nvGraphicFramePr>
        <p:xfrm>
          <a:off x="3086100" y="334803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2" name="Equation" r:id="rId3" imgW="391303" imgH="739129" progId="Equation.3">
                  <p:embed/>
                </p:oleObj>
              </mc:Choice>
              <mc:Fallback>
                <p:oleObj name="Equation" r:id="rId3" imgW="391303" imgH="7391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3348038"/>
                        <a:ext cx="6858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5"/>
          <p:cNvGraphicFramePr>
            <a:graphicFrameLocks noChangeAspect="1"/>
          </p:cNvGraphicFramePr>
          <p:nvPr/>
        </p:nvGraphicFramePr>
        <p:xfrm>
          <a:off x="1689100" y="2171700"/>
          <a:ext cx="43830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3" name="Equation" r:id="rId5" imgW="3416300" imgH="469900" progId="Equation.3">
                  <p:embed/>
                </p:oleObj>
              </mc:Choice>
              <mc:Fallback>
                <p:oleObj name="Equation" r:id="rId5" imgW="3416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171700"/>
                        <a:ext cx="43830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60575" y="2800350"/>
          <a:ext cx="19065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4" name="Equation" r:id="rId7" imgW="1485900" imgH="469900" progId="Equation.3">
                  <p:embed/>
                </p:oleObj>
              </mc:Choice>
              <mc:Fallback>
                <p:oleObj name="Equation" r:id="rId7" imgW="14859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800350"/>
                        <a:ext cx="19065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957763" y="3657600"/>
          <a:ext cx="11715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5" name="Equation" r:id="rId9" imgW="965200" imgH="393700" progId="Equation.3">
                  <p:embed/>
                </p:oleObj>
              </mc:Choice>
              <mc:Fallback>
                <p:oleObj name="Equation" r:id="rId9" imgW="9652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657600"/>
                        <a:ext cx="11715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00600" y="4270375"/>
            <a:ext cx="1257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let x = 3/16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097088" y="3397250"/>
          <a:ext cx="1711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6" name="Equation" r:id="rId11" imgW="1333500" imgH="469900" progId="Equation.3">
                  <p:embed/>
                </p:oleObj>
              </mc:Choice>
              <mc:Fallback>
                <p:oleObj name="Equation" r:id="rId11" imgW="13335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3397250"/>
                        <a:ext cx="17113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076450" y="4057650"/>
          <a:ext cx="18256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7" name="Equation" r:id="rId13" imgW="1422400" imgH="419100" progId="Equation.3">
                  <p:embed/>
                </p:oleObj>
              </mc:Choice>
              <mc:Fallback>
                <p:oleObj name="Equation" r:id="rId13" imgW="14224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4057650"/>
                        <a:ext cx="18256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629150" y="3600450"/>
            <a:ext cx="1657350" cy="1028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076450" y="4743450"/>
          <a:ext cx="12541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8" name="Equation" r:id="rId15" imgW="977476" imgH="393529" progId="Equation.3">
                  <p:embed/>
                </p:oleObj>
              </mc:Choice>
              <mc:Fallback>
                <p:oleObj name="Equation" r:id="rId15" imgW="977476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4743450"/>
                        <a:ext cx="12541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543300" y="4686300"/>
            <a:ext cx="400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33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Total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743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33412"/>
              </p:ext>
            </p:extLst>
          </p:nvPr>
        </p:nvGraphicFramePr>
        <p:xfrm>
          <a:off x="1905000" y="1676400"/>
          <a:ext cx="3638550" cy="146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3638550" cy="146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362700" y="1531883"/>
            <a:ext cx="800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96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27483"/>
            <a:ext cx="81534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Take Home 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it for large values of 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Draw graph for both of the above functions for large values of n and determine the dominating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90" y="1258614"/>
            <a:ext cx="858262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0" smtClean="0"/>
              <a:t>Let T(n) be the running time on a problem of size 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0" smtClean="0"/>
              <a:t>If problem is small enough, then solution takes constant time (this is a boundary condition, which will be assumed for all analyses)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0" smtClean="0"/>
              <a:t>It takes time to divide the problem into sub-problems at the beginning. Denote this work by D(n).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1440" tIns="45720" rIns="91440" bIns="45720"/>
          <a:lstStyle/>
          <a:p>
            <a:r>
              <a:rPr lang="en-US" altLang="en-US" smtClean="0"/>
              <a:t>Analyzing Divide-and-Conquer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667000"/>
          </a:xfrm>
        </p:spPr>
        <p:txBody>
          <a:bodyPr/>
          <a:lstStyle/>
          <a:p>
            <a:r>
              <a:rPr lang="en-US" b="0" i="1" dirty="0" smtClean="0"/>
              <a:t>Show that </a:t>
            </a:r>
          </a:p>
          <a:p>
            <a:pPr marL="0" indent="0">
              <a:buNone/>
            </a:pPr>
            <a:r>
              <a:rPr lang="en-US" b="0" i="1" dirty="0" smtClean="0"/>
              <a:t>  T(n</a:t>
            </a:r>
            <a:r>
              <a:rPr lang="en-US" b="0" i="1" dirty="0"/>
              <a:t>) = 2T(n/2) + </a:t>
            </a:r>
            <a:r>
              <a:rPr lang="en-US" b="0" i="1" dirty="0" smtClean="0"/>
              <a:t>n</a:t>
            </a:r>
            <a:r>
              <a:rPr lang="en-US" b="0" i="1" baseline="30000" dirty="0" smtClean="0"/>
              <a:t>2 </a:t>
            </a:r>
            <a:r>
              <a:rPr lang="en-US" b="0" dirty="0" smtClean="0"/>
              <a:t>is O(n</a:t>
            </a:r>
            <a:r>
              <a:rPr lang="en-US" b="0" baseline="30000" dirty="0" smtClean="0"/>
              <a:t>2</a:t>
            </a:r>
            <a:r>
              <a:rPr lang="en-US" b="0" dirty="0" smtClean="0"/>
              <a:t>)  by recursion tree and iteration method</a:t>
            </a:r>
          </a:p>
          <a:p>
            <a:r>
              <a:rPr lang="en-US" b="0" i="1" dirty="0" smtClean="0"/>
              <a:t>Show that T(n</a:t>
            </a:r>
            <a:r>
              <a:rPr lang="en-US" b="0" i="1" dirty="0"/>
              <a:t>) = T(n/3) + T(2n/3) + </a:t>
            </a:r>
            <a:r>
              <a:rPr lang="en-US" b="0" i="1" dirty="0" smtClean="0"/>
              <a:t>n </a:t>
            </a:r>
            <a:r>
              <a:rPr lang="en-US" b="0" dirty="0" smtClean="0"/>
              <a:t>is       O(</a:t>
            </a:r>
            <a:r>
              <a:rPr lang="en-US" b="0" i="1" dirty="0" smtClean="0"/>
              <a:t>n </a:t>
            </a:r>
            <a:r>
              <a:rPr lang="en-US" b="0" i="1" dirty="0"/>
              <a:t>log n</a:t>
            </a:r>
            <a:r>
              <a:rPr lang="en-US" b="0" dirty="0" smtClean="0"/>
              <a:t>) by recursion tree method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44958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Solution link: </a:t>
            </a:r>
          </a:p>
          <a:p>
            <a:r>
              <a:rPr lang="en-US" dirty="0" smtClean="0">
                <a:hlinkClick r:id="rId2"/>
              </a:rPr>
              <a:t>https://www.cs.cornell.edu/courses/cs3110/2012sp/lectures/lec20-master/lec20.html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smtClean="0"/>
              <a:t>It takes time to combine the solutions at the end. Denote this by C(n).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smtClean="0"/>
              <a:t>If we divide the problem into ‘a’ problems, each of which is ‘1/b’ times the original size (n), and since the time to solve a problem with input size ‘n/b’ is T(n/b), and this is done ‘a’ times, the total time is: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                T(n) = </a:t>
            </a:r>
            <a:r>
              <a:rPr lang="en-US" altLang="en-US" sz="2400" smtClean="0">
                <a:sym typeface="Symbol" panose="05050102010706020507" pitchFamily="18" charset="2"/>
              </a:rPr>
              <a:t>(1), n small (or n  c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                T(n) = aT(n/b) + D(n) + C(n)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1440" tIns="45720" rIns="91440" bIns="45720"/>
          <a:lstStyle/>
          <a:p>
            <a:r>
              <a:rPr lang="en-US" altLang="en-US" smtClean="0"/>
              <a:t>Analyzing Divide-and-Conquer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Introduction to Algorithms</a:t>
            </a:r>
          </a:p>
          <a:p>
            <a:r>
              <a:rPr lang="en-US" altLang="en-US" dirty="0" smtClean="0"/>
              <a:t>4.1, 4.3, 4.4</a:t>
            </a:r>
          </a:p>
          <a:p>
            <a:pPr lvl="1"/>
            <a:r>
              <a:rPr lang="en-US" altLang="en-US" dirty="0" smtClean="0"/>
              <a:t>Chapter # 4</a:t>
            </a:r>
          </a:p>
          <a:p>
            <a:pPr lvl="1"/>
            <a:r>
              <a:rPr lang="en-US" altLang="en-US" dirty="0" smtClean="0"/>
              <a:t>Thomas H. </a:t>
            </a:r>
            <a:r>
              <a:rPr lang="en-US" altLang="en-US" dirty="0" err="1" smtClean="0"/>
              <a:t>Cormen</a:t>
            </a:r>
            <a:endParaRPr lang="en-US" altLang="en-US" dirty="0" smtClean="0"/>
          </a:p>
          <a:p>
            <a:pPr lvl="1"/>
            <a:r>
              <a:rPr lang="en-US" altLang="en-US" smtClean="0"/>
              <a:t>3</a:t>
            </a:r>
            <a:r>
              <a:rPr lang="en-US" altLang="en-US" baseline="30000" smtClean="0"/>
              <a:t>rd</a:t>
            </a:r>
            <a:r>
              <a:rPr lang="en-US" altLang="en-US" smtClean="0"/>
              <a:t> Edition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486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400" smtClean="0">
                <a:solidFill>
                  <a:srgbClr val="000066"/>
                </a:solidFill>
              </a:rPr>
              <a:t>Function(int number)</a:t>
            </a:r>
          </a:p>
          <a:p>
            <a:pPr marL="990600" lvl="1" indent="-533400">
              <a:buFontTx/>
              <a:buNone/>
            </a:pPr>
            <a:r>
              <a:rPr lang="en-US" altLang="en-US" sz="1800" smtClean="0"/>
              <a:t>if number&lt;=1</a:t>
            </a:r>
          </a:p>
          <a:p>
            <a:pPr marL="990600" lvl="1" indent="-533400">
              <a:buFontTx/>
              <a:buNone/>
            </a:pPr>
            <a:r>
              <a:rPr lang="en-US" altLang="en-US" sz="1800" smtClean="0"/>
              <a:t>   then return;</a:t>
            </a:r>
          </a:p>
          <a:p>
            <a:pPr marL="990600" lvl="1" indent="-533400">
              <a:buFontTx/>
              <a:buNone/>
            </a:pPr>
            <a:r>
              <a:rPr lang="en-US" altLang="en-US" sz="1800" smtClean="0"/>
              <a:t>else</a:t>
            </a:r>
            <a:endParaRPr lang="en-US" altLang="en-US" sz="1800" smtClean="0">
              <a:sym typeface="Wingdings" panose="05000000000000000000" pitchFamily="2" charset="2"/>
            </a:endParaRPr>
          </a:p>
          <a:p>
            <a:pPr marL="990600" lvl="1" indent="-533400">
              <a:buFontTx/>
              <a:buNone/>
            </a:pPr>
            <a:r>
              <a:rPr lang="en-US" altLang="en-US" sz="1800" smtClean="0">
                <a:sym typeface="Wingdings" panose="05000000000000000000" pitchFamily="2" charset="2"/>
              </a:rPr>
              <a:t>      	Function(number/2)</a:t>
            </a:r>
          </a:p>
          <a:p>
            <a:pPr marL="990600" lvl="1" indent="-533400">
              <a:buFontTx/>
              <a:buNone/>
            </a:pPr>
            <a:r>
              <a:rPr lang="en-US" altLang="en-US" sz="1800" smtClean="0">
                <a:sym typeface="Wingdings" panose="05000000000000000000" pitchFamily="2" charset="2"/>
              </a:rPr>
              <a:t>     	Function(number/2)</a:t>
            </a:r>
          </a:p>
          <a:p>
            <a:pPr marL="990600" lvl="1" indent="-533400">
              <a:buFontTx/>
              <a:buNone/>
            </a:pPr>
            <a:r>
              <a:rPr lang="en-US" altLang="en-US" sz="1800" smtClean="0">
                <a:sym typeface="Wingdings" panose="05000000000000000000" pitchFamily="2" charset="2"/>
              </a:rPr>
              <a:t>      for(i=1 to number )</a:t>
            </a:r>
          </a:p>
          <a:p>
            <a:pPr marL="2209800" lvl="4" indent="-381000">
              <a:buFontTx/>
              <a:buNone/>
            </a:pPr>
            <a:r>
              <a:rPr lang="en-US" altLang="en-US" sz="1800" smtClean="0">
                <a:latin typeface="Times New Roman" panose="02020603050405020304" pitchFamily="18" charset="0"/>
                <a:sym typeface="Wingdings" panose="05000000000000000000" pitchFamily="2" charset="2"/>
              </a:rPr>
              <a:t>Display i;</a:t>
            </a:r>
          </a:p>
          <a:p>
            <a:pPr marL="609600" indent="-609600">
              <a:buFontTx/>
              <a:buNone/>
            </a:pPr>
            <a:r>
              <a:rPr lang="en-US" altLang="en-US" sz="2400" i="1" smtClean="0">
                <a:sym typeface="Wingdings" panose="05000000000000000000" pitchFamily="2" charset="2"/>
              </a:rPr>
              <a:t>It follows that</a:t>
            </a:r>
          </a:p>
          <a:p>
            <a:pPr marL="609600" indent="-609600" algn="ctr">
              <a:buFontTx/>
              <a:buNone/>
            </a:pPr>
            <a:r>
              <a:rPr lang="en-US" altLang="en-US" sz="2400" smtClean="0"/>
              <a:t>T(n) = </a:t>
            </a:r>
            <a:r>
              <a:rPr lang="en-US" altLang="en-US" sz="2400" smtClean="0">
                <a:solidFill>
                  <a:srgbClr val="3333FF"/>
                </a:solidFill>
              </a:rPr>
              <a:t>2</a:t>
            </a:r>
            <a:r>
              <a:rPr lang="en-US" altLang="en-US" sz="2400" smtClean="0"/>
              <a:t> T(</a:t>
            </a:r>
            <a:r>
              <a:rPr lang="en-US" altLang="en-US" sz="2400" smtClean="0">
                <a:solidFill>
                  <a:srgbClr val="3333FF"/>
                </a:solidFill>
              </a:rPr>
              <a:t>n/2</a:t>
            </a:r>
            <a:r>
              <a:rPr lang="en-US" altLang="en-US" sz="2400" smtClean="0"/>
              <a:t>)+  cn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438400" y="48768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number of sub-problems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V="1"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648200" y="50292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Sub-problem size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48768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934200" y="4038600"/>
            <a:ext cx="160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work done dividing and combining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55626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60960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175" y="509588"/>
            <a:ext cx="3514725" cy="6953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400" b="1" spc="-5" dirty="0">
                <a:latin typeface="Times New Roman"/>
                <a:cs typeface="Times New Roman"/>
              </a:rPr>
              <a:t>Recursion</a:t>
            </a:r>
            <a:r>
              <a:rPr sz="4400" b="1" spc="-7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738" y="1562100"/>
            <a:ext cx="826135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738" y="1382713"/>
            <a:ext cx="8261350" cy="1358900"/>
          </a:xfrm>
          <a:prstGeom prst="rect">
            <a:avLst/>
          </a:prstGeom>
        </p:spPr>
        <p:txBody>
          <a:bodyPr lIns="0" tIns="191770" rIns="0" bIns="0">
            <a:spAutoFit/>
          </a:bodyPr>
          <a:lstStyle/>
          <a:p>
            <a:pPr algn="ctr">
              <a:spcBef>
                <a:spcPts val="15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4445" algn="ctr">
              <a:spcBef>
                <a:spcPts val="14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ChangeArrowheads="1"/>
          </p:cNvSpPr>
          <p:nvPr/>
        </p:nvSpPr>
        <p:spPr bwMode="auto">
          <a:xfrm>
            <a:off x="392113" y="319088"/>
            <a:ext cx="942975" cy="111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7175" y="509588"/>
            <a:ext cx="3514725" cy="695325"/>
          </a:xfrm>
        </p:spPr>
        <p:txBody>
          <a:bodyPr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Recursion</a:t>
            </a:r>
            <a:r>
              <a:rPr spc="-70" dirty="0"/>
              <a:t> </a:t>
            </a:r>
            <a:r>
              <a:rPr spc="-5" dirty="0"/>
              <a:t>tree</a:t>
            </a:r>
          </a:p>
        </p:txBody>
      </p:sp>
      <p:sp>
        <p:nvSpPr>
          <p:cNvPr id="56324" name="object 4"/>
          <p:cNvSpPr>
            <a:spLocks/>
          </p:cNvSpPr>
          <p:nvPr/>
        </p:nvSpPr>
        <p:spPr bwMode="auto">
          <a:xfrm>
            <a:off x="3048000" y="2514600"/>
            <a:ext cx="1524000" cy="685800"/>
          </a:xfrm>
          <a:custGeom>
            <a:avLst/>
            <a:gdLst>
              <a:gd name="T0" fmla="*/ 1524000 w 1524000"/>
              <a:gd name="T1" fmla="*/ 0 h 685800"/>
              <a:gd name="T2" fmla="*/ 0 w 15240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4000" h="685800">
                <a:moveTo>
                  <a:pt x="1524000" y="0"/>
                </a:moveTo>
                <a:lnTo>
                  <a:pt x="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25" name="object 5"/>
          <p:cNvSpPr>
            <a:spLocks/>
          </p:cNvSpPr>
          <p:nvPr/>
        </p:nvSpPr>
        <p:spPr bwMode="auto">
          <a:xfrm>
            <a:off x="4572000" y="2514600"/>
            <a:ext cx="1676400" cy="685800"/>
          </a:xfrm>
          <a:custGeom>
            <a:avLst/>
            <a:gdLst>
              <a:gd name="T0" fmla="*/ 0 w 1676400"/>
              <a:gd name="T1" fmla="*/ 0 h 685800"/>
              <a:gd name="T2" fmla="*/ 1676400 w 1676400"/>
              <a:gd name="T3" fmla="*/ 685800 h 6858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76400" h="685800">
                <a:moveTo>
                  <a:pt x="0" y="0"/>
                </a:moveTo>
                <a:lnTo>
                  <a:pt x="1676400" y="6858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26" name="object 6"/>
          <p:cNvSpPr>
            <a:spLocks/>
          </p:cNvSpPr>
          <p:nvPr/>
        </p:nvSpPr>
        <p:spPr bwMode="auto">
          <a:xfrm>
            <a:off x="2362200" y="2911475"/>
            <a:ext cx="1198563" cy="579438"/>
          </a:xfrm>
          <a:custGeom>
            <a:avLst/>
            <a:gdLst>
              <a:gd name="T0" fmla="*/ 0 w 1198879"/>
              <a:gd name="T1" fmla="*/ 0 h 579754"/>
              <a:gd name="T2" fmla="*/ 1197930 w 1198879"/>
              <a:gd name="T3" fmla="*/ 0 h 579754"/>
              <a:gd name="T4" fmla="*/ 1197930 w 1198879"/>
              <a:gd name="T5" fmla="*/ 578805 h 579754"/>
              <a:gd name="T6" fmla="*/ 0 w 1198879"/>
              <a:gd name="T7" fmla="*/ 578805 h 579754"/>
              <a:gd name="T8" fmla="*/ 0 w 1198879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2441575" y="2930525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328" name="object 8"/>
          <p:cNvSpPr>
            <a:spLocks/>
          </p:cNvSpPr>
          <p:nvPr/>
        </p:nvSpPr>
        <p:spPr bwMode="auto">
          <a:xfrm>
            <a:off x="5583238" y="2895600"/>
            <a:ext cx="1198562" cy="579438"/>
          </a:xfrm>
          <a:custGeom>
            <a:avLst/>
            <a:gdLst>
              <a:gd name="T0" fmla="*/ 0 w 1198879"/>
              <a:gd name="T1" fmla="*/ 0 h 579754"/>
              <a:gd name="T2" fmla="*/ 1197928 w 1198879"/>
              <a:gd name="T3" fmla="*/ 0 h 579754"/>
              <a:gd name="T4" fmla="*/ 1197928 w 1198879"/>
              <a:gd name="T5" fmla="*/ 578805 h 579754"/>
              <a:gd name="T6" fmla="*/ 0 w 1198879"/>
              <a:gd name="T7" fmla="*/ 578805 h 579754"/>
              <a:gd name="T8" fmla="*/ 0 w 1198879"/>
              <a:gd name="T9" fmla="*/ 0 h 579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8879" h="579754">
                <a:moveTo>
                  <a:pt x="0" y="0"/>
                </a:moveTo>
                <a:lnTo>
                  <a:pt x="1198562" y="0"/>
                </a:lnTo>
                <a:lnTo>
                  <a:pt x="1198562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5662613" y="2914650"/>
            <a:ext cx="1041400" cy="5127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200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330" name="object 10"/>
          <p:cNvSpPr>
            <a:spLocks/>
          </p:cNvSpPr>
          <p:nvPr/>
        </p:nvSpPr>
        <p:spPr bwMode="auto">
          <a:xfrm>
            <a:off x="4286250" y="2133600"/>
            <a:ext cx="568325" cy="579438"/>
          </a:xfrm>
          <a:custGeom>
            <a:avLst/>
            <a:gdLst>
              <a:gd name="T0" fmla="*/ 0 w 568325"/>
              <a:gd name="T1" fmla="*/ 0 h 579755"/>
              <a:gd name="T2" fmla="*/ 568325 w 568325"/>
              <a:gd name="T3" fmla="*/ 0 h 579755"/>
              <a:gd name="T4" fmla="*/ 568325 w 568325"/>
              <a:gd name="T5" fmla="*/ 578803 h 579755"/>
              <a:gd name="T6" fmla="*/ 0 w 568325"/>
              <a:gd name="T7" fmla="*/ 578803 h 579755"/>
              <a:gd name="T8" fmla="*/ 0 w 568325"/>
              <a:gd name="T9" fmla="*/ 0 h 579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325" h="579755">
                <a:moveTo>
                  <a:pt x="0" y="0"/>
                </a:moveTo>
                <a:lnTo>
                  <a:pt x="568325" y="0"/>
                </a:lnTo>
                <a:lnTo>
                  <a:pt x="568325" y="579437"/>
                </a:lnTo>
                <a:lnTo>
                  <a:pt x="0" y="5794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439738" y="1458913"/>
            <a:ext cx="8261350" cy="1206500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algn="ctr">
              <a:spcBef>
                <a:spcPts val="910"/>
              </a:spcBef>
              <a:defRPr/>
            </a:pPr>
            <a:r>
              <a:rPr sz="3200" spc="-5" dirty="0">
                <a:latin typeface="Times New Roman"/>
                <a:cs typeface="Times New Roman"/>
              </a:rPr>
              <a:t>Solve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2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/2) +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r>
              <a:rPr sz="3200" spc="-5" dirty="0">
                <a:latin typeface="Times New Roman"/>
                <a:cs typeface="Times New Roman"/>
              </a:rPr>
              <a:t>, where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constant.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spcBef>
                <a:spcPts val="810"/>
              </a:spcBef>
              <a:defRPr/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sd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lsd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lsd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sd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Office\Templates\plsd.pot</Template>
  <TotalTime>10085</TotalTime>
  <Pages>11</Pages>
  <Words>1213</Words>
  <Application>Microsoft Office PowerPoint</Application>
  <PresentationFormat>On-screen Show (4:3)</PresentationFormat>
  <Paragraphs>336</Paragraphs>
  <Slides>50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Symbol</vt:lpstr>
      <vt:lpstr>Times New Roman</vt:lpstr>
      <vt:lpstr>Wingdings</vt:lpstr>
      <vt:lpstr>plsd</vt:lpstr>
      <vt:lpstr>Equation</vt:lpstr>
      <vt:lpstr>   Design and Analysis of Algorithms</vt:lpstr>
      <vt:lpstr>Methods to solve recurrence</vt:lpstr>
      <vt:lpstr>Divide and Conquer</vt:lpstr>
      <vt:lpstr>Analyzing Divide-and-Conquer Algorithms</vt:lpstr>
      <vt:lpstr>Analyzing Divide-and-Conquer Algorithms</vt:lpstr>
      <vt:lpstr>Example </vt:lpstr>
      <vt:lpstr>PowerPoint Presentation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Number of Iterations</vt:lpstr>
      <vt:lpstr>Recursion tree</vt:lpstr>
      <vt:lpstr>Recursion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Recursion Tree for Algorithm</vt:lpstr>
      <vt:lpstr>Visual Representation of the Recurrence for Merge Sort</vt:lpstr>
      <vt:lpstr>Conclusions</vt:lpstr>
      <vt:lpstr>Sorting algorithms</vt:lpstr>
      <vt:lpstr>Recursion Tree</vt:lpstr>
      <vt:lpstr>Recursion Tree</vt:lpstr>
      <vt:lpstr>Recursion Tree</vt:lpstr>
      <vt:lpstr>Recursion Tree</vt:lpstr>
      <vt:lpstr>Depth of Tree?</vt:lpstr>
      <vt:lpstr>How many Leaves?</vt:lpstr>
      <vt:lpstr>How many Leaves?</vt:lpstr>
      <vt:lpstr>Total Cost</vt:lpstr>
      <vt:lpstr>Total Cost</vt:lpstr>
      <vt:lpstr>Total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Reference</vt:lpstr>
    </vt:vector>
  </TitlesOfParts>
  <Company>CIIPS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>Lec Week-13</dc:subject>
  <dc:creator>Kashif Munir</dc:creator>
  <cp:lastModifiedBy>Windows User</cp:lastModifiedBy>
  <cp:revision>525</cp:revision>
  <cp:lastPrinted>2021-10-06T06:52:55Z</cp:lastPrinted>
  <dcterms:created xsi:type="dcterms:W3CDTF">1998-07-26T04:07:26Z</dcterms:created>
  <dcterms:modified xsi:type="dcterms:W3CDTF">2022-09-13T08:09:30Z</dcterms:modified>
</cp:coreProperties>
</file>