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6" r:id="rId2"/>
    <p:sldId id="443" r:id="rId3"/>
    <p:sldId id="387" r:id="rId4"/>
    <p:sldId id="388" r:id="rId5"/>
    <p:sldId id="426" r:id="rId6"/>
    <p:sldId id="427" r:id="rId7"/>
    <p:sldId id="389" r:id="rId8"/>
    <p:sldId id="390" r:id="rId9"/>
    <p:sldId id="428" r:id="rId10"/>
    <p:sldId id="431" r:id="rId11"/>
    <p:sldId id="429" r:id="rId12"/>
    <p:sldId id="392" r:id="rId13"/>
    <p:sldId id="432" r:id="rId14"/>
    <p:sldId id="433" r:id="rId15"/>
    <p:sldId id="393" r:id="rId16"/>
    <p:sldId id="435" r:id="rId17"/>
    <p:sldId id="434" r:id="rId18"/>
    <p:sldId id="437" r:id="rId1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CC0099"/>
    <a:srgbClr val="990033"/>
    <a:srgbClr val="FC0128"/>
    <a:srgbClr val="063DE8"/>
    <a:srgbClr val="DAFEA0"/>
    <a:srgbClr val="FFDDAB"/>
    <a:srgbClr val="CC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7" autoAdjust="0"/>
    <p:restoredTop sz="69272" autoAdjust="0"/>
  </p:normalViewPr>
  <p:slideViewPr>
    <p:cSldViewPr>
      <p:cViewPr varScale="1">
        <p:scale>
          <a:sx n="51" d="100"/>
          <a:sy n="51" d="100"/>
        </p:scale>
        <p:origin x="2064" y="66"/>
      </p:cViewPr>
      <p:guideLst>
        <p:guide orient="horz" pos="216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38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846" tIns="44134" rIns="89846" bIns="4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63417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6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1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9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5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9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4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altLang="en-US" smtClean="0"/>
              <a:t>   Design and Analysis of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Master Method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10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8200" y="5105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/>
              <a:t>National University of Computer and Emerging Sciences, Islamabad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4" y="1495310"/>
            <a:ext cx="8636635" cy="27757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4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slower than</a:t>
            </a:r>
            <a:r>
              <a:rPr sz="32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5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974" y="1347114"/>
            <a:ext cx="7957026" cy="4231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endParaRPr sz="3200" b="1" dirty="0">
              <a:solidFill>
                <a:srgbClr val="FC0128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 smtClean="0">
                <a:latin typeface="Times New Roman"/>
                <a:cs typeface="Times New Roman"/>
              </a:rPr>
              <a:t>;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lang="en-US" sz="3200" spc="-5" dirty="0" smtClean="0">
                <a:latin typeface="Times New Roman"/>
                <a:cs typeface="Times New Roman"/>
              </a:rPr>
              <a:t>   </a:t>
            </a:r>
            <a:r>
              <a:rPr lang="en-US"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3200" spc="-5" dirty="0">
                <a:latin typeface="Times New Roman"/>
                <a:cs typeface="Times New Roman"/>
              </a:rPr>
              <a:t>grows</a:t>
            </a:r>
            <a:r>
              <a:rPr lang="en-US" sz="3200" spc="-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 err="1">
                <a:solidFill>
                  <a:srgbClr val="990033"/>
                </a:solidFill>
                <a:latin typeface="Times New Roman"/>
                <a:cs typeface="Times New Roman"/>
              </a:rPr>
              <a:t>polynomially</a:t>
            </a:r>
            <a:r>
              <a:rPr lang="en-US"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 slower than</a:t>
            </a:r>
            <a:r>
              <a:rPr lang="en-US" sz="32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spc="10" dirty="0" err="1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150" b="1" spc="15" baseline="25132" dirty="0" err="1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lang="en-US" sz="3150" b="1" i="1" spc="15" baseline="13227" dirty="0" err="1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3150" b="1" i="1" spc="15" baseline="25132" dirty="0" err="1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3150" b="1" i="1" spc="15" baseline="25132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3200" spc="-5" dirty="0" smtClean="0">
                <a:latin typeface="Times New Roman"/>
                <a:cs typeface="Times New Roman"/>
              </a:rPr>
              <a:t>(</a:t>
            </a:r>
            <a:r>
              <a:rPr lang="en-US" sz="3200" spc="-5" dirty="0">
                <a:latin typeface="Times New Roman"/>
                <a:cs typeface="Times New Roman"/>
              </a:rPr>
              <a:t>by an </a:t>
            </a:r>
            <a:r>
              <a:rPr lang="en-US"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lang="en-US"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lang="en-US"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factor).</a:t>
            </a:r>
            <a:endParaRPr lang="en-US" sz="3200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endParaRPr lang="en-US" sz="3200" spc="-5" dirty="0" smtClean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r>
              <a:rPr sz="3200" b="1" i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 </a:t>
            </a:r>
            <a:r>
              <a:rPr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 </a:t>
            </a:r>
            <a:r>
              <a:rPr sz="3150" b="1" spc="22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– </a:t>
            </a:r>
            <a:r>
              <a:rPr sz="3150" b="1" spc="7" baseline="25132" dirty="0">
                <a:solidFill>
                  <a:srgbClr val="7030A0"/>
                </a:solidFill>
                <a:latin typeface="Symbol"/>
                <a:cs typeface="Symbol"/>
              </a:rPr>
              <a:t></a:t>
            </a:r>
            <a:r>
              <a:rPr sz="32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Symbol"/>
                <a:cs typeface="Symbol"/>
              </a:rPr>
              <a:t>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 smtClean="0">
                <a:latin typeface="Times New Roman"/>
                <a:cs typeface="Times New Roman"/>
              </a:rPr>
              <a:t>.</a:t>
            </a:r>
            <a:endParaRPr lang="en-US" sz="3200" spc="-5" dirty="0" smtClean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807677"/>
            <a:ext cx="5638800" cy="15414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740">
              <a:lnSpc>
                <a:spcPts val="3650"/>
              </a:lnSpc>
            </a:pPr>
            <a:endParaRPr lang="en-US" sz="4800" spc="-5" dirty="0" smtClean="0">
              <a:solidFill>
                <a:srgbClr val="C00000"/>
              </a:solidFill>
              <a:latin typeface="Symbol"/>
              <a:cs typeface="Symbol"/>
            </a:endParaRPr>
          </a:p>
          <a:p>
            <a:pPr marL="1526540" indent="-685800">
              <a:lnSpc>
                <a:spcPts val="3650"/>
              </a:lnSpc>
              <a:buFont typeface="Symbol" panose="05050102010706020507" pitchFamily="18" charset="2"/>
              <a:buChar char="\"/>
            </a:pPr>
            <a:r>
              <a:rPr lang="en-US" sz="4800" b="1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4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lang="en-US" sz="4800" b="1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4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=</a:t>
            </a:r>
            <a:r>
              <a:rPr lang="en-US" sz="4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Symbol"/>
                <a:cs typeface="Symbol"/>
              </a:rPr>
              <a:t></a:t>
            </a:r>
            <a:r>
              <a:rPr lang="en-US" sz="4800" b="1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lang="en-US" sz="4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4800" b="1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lang="en-US" sz="48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</a:p>
          <a:p>
            <a:pPr marL="840740">
              <a:lnSpc>
                <a:spcPts val="3650"/>
              </a:lnSpc>
            </a:pPr>
            <a:endParaRPr lang="en-US" sz="4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 smtClean="0">
                <a:latin typeface="Times New Roman"/>
                <a:cs typeface="Times New Roman"/>
              </a:rPr>
              <a:t>1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 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526" y="1799366"/>
            <a:ext cx="7351395" cy="41030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endParaRPr lang="en-US" sz="3200" b="1" i="1" spc="-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lang="en-US"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sz="3150" b="1" baseline="25132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63DE8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63DE8"/>
                </a:solidFill>
                <a:latin typeface="Times New Roman"/>
                <a:cs typeface="Times New Roman"/>
              </a:rPr>
              <a:t>= 2 </a:t>
            </a:r>
            <a:endParaRPr lang="en-US" sz="3200" spc="-5" dirty="0" smtClean="0">
              <a:solidFill>
                <a:srgbClr val="063DE8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lang="en-US" sz="3200" spc="-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		</a:t>
            </a:r>
            <a:r>
              <a:rPr sz="3200" spc="-5" dirty="0" smtClean="0">
                <a:latin typeface="Symbol"/>
                <a:cs typeface="Symbol"/>
              </a:rPr>
              <a:t>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lang="en-US" sz="3200" i="1" spc="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b="1" i="1" spc="-5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sz="3200" i="1" spc="5" dirty="0" smtClean="0">
                <a:latin typeface="Times New Roman"/>
                <a:cs typeface="Times New Roman"/>
              </a:rPr>
              <a:t>.</a:t>
            </a:r>
            <a:endParaRPr lang="en-US" sz="3200" i="1" spc="5" dirty="0" smtClean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lang="en-US" sz="3200" i="1" spc="5" dirty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lang="en-US" sz="3200" i="1" spc="5" dirty="0" smtClean="0">
                <a:latin typeface="Times New Roman"/>
                <a:cs typeface="Times New Roman"/>
              </a:rPr>
              <a:t>Compare </a:t>
            </a:r>
            <a:r>
              <a:rPr lang="en-US" sz="3600" b="1" i="1" spc="10" dirty="0" err="1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lang="en-US" sz="3200" b="1" i="1" spc="15" baseline="13227" dirty="0" err="1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lang="en-US" sz="3200" b="1" i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lang="en-US" sz="3200" i="1" spc="5" dirty="0" smtClean="0">
                <a:latin typeface="Times New Roman"/>
                <a:cs typeface="Times New Roman"/>
              </a:rPr>
              <a:t> and</a:t>
            </a:r>
            <a:r>
              <a:rPr lang="en-US"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f 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416" y="4267200"/>
            <a:ext cx="4381584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4000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f </a:t>
            </a:r>
            <a:r>
              <a:rPr lang="en-US" sz="4000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4000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4000" spc="-5" dirty="0">
                <a:solidFill>
                  <a:srgbClr val="990033"/>
                </a:solidFill>
                <a:latin typeface="Times New Roman"/>
                <a:cs typeface="Times New Roman"/>
              </a:rPr>
              <a:t>) = </a:t>
            </a:r>
            <a:r>
              <a:rPr lang="en-US" sz="4000" spc="5" dirty="0">
                <a:solidFill>
                  <a:srgbClr val="990033"/>
                </a:solidFill>
                <a:latin typeface="Symbol"/>
                <a:cs typeface="Symbol"/>
              </a:rPr>
              <a:t></a:t>
            </a:r>
            <a:r>
              <a:rPr lang="en-US" sz="4000" spc="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4000" i="1" spc="5" dirty="0" err="1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4000" spc="7" baseline="25132" dirty="0" err="1">
                <a:solidFill>
                  <a:srgbClr val="990033"/>
                </a:solidFill>
                <a:latin typeface="Times New Roman"/>
                <a:cs typeface="Times New Roman"/>
              </a:rPr>
              <a:t>log</a:t>
            </a:r>
            <a:r>
              <a:rPr lang="en-US" sz="4000" i="1" spc="7" baseline="13227" dirty="0" err="1">
                <a:solidFill>
                  <a:srgbClr val="990033"/>
                </a:solidFill>
                <a:latin typeface="Times New Roman"/>
                <a:cs typeface="Times New Roman"/>
              </a:rPr>
              <a:t>b</a:t>
            </a:r>
            <a:r>
              <a:rPr lang="en-US" sz="4000" i="1" spc="7" baseline="25132" dirty="0" err="1">
                <a:solidFill>
                  <a:srgbClr val="990033"/>
                </a:solidFill>
                <a:latin typeface="Times New Roman"/>
                <a:cs typeface="Times New Roman"/>
              </a:rPr>
              <a:t>a</a:t>
            </a:r>
            <a:r>
              <a:rPr lang="en-US" sz="4000" i="1" spc="7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rgbClr val="990033"/>
                </a:solidFill>
                <a:latin typeface="Times New Roman"/>
                <a:cs typeface="Times New Roman"/>
              </a:rPr>
              <a:t>lg</a:t>
            </a:r>
            <a:r>
              <a:rPr lang="en-US" sz="4000" i="1" baseline="25132" dirty="0" err="1">
                <a:solidFill>
                  <a:srgbClr val="990033"/>
                </a:solidFill>
                <a:latin typeface="Times New Roman"/>
                <a:cs typeface="Times New Roman"/>
              </a:rPr>
              <a:t>k</a:t>
            </a:r>
            <a:r>
              <a:rPr lang="en-US" sz="4000" i="1" dirty="0" err="1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4000" dirty="0">
                <a:solidFill>
                  <a:srgbClr val="990033"/>
                </a:solidFill>
                <a:latin typeface="Times New Roman"/>
                <a:cs typeface="Times New Roman"/>
              </a:rPr>
              <a:t>) </a:t>
            </a:r>
            <a:endParaRPr lang="en-US" sz="4000" dirty="0">
              <a:solidFill>
                <a:srgbClr val="9900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2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4" y="1495310"/>
            <a:ext cx="8636635" cy="320921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endParaRPr lang="en-US" sz="3200" i="1" spc="-5" dirty="0" smtClean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grow at similar</a:t>
            </a:r>
            <a:r>
              <a:rPr sz="32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rates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Symbol"/>
                <a:cs typeface="Symbol"/>
              </a:rPr>
              <a:t>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7" baseline="13227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lg</a:t>
            </a:r>
            <a:r>
              <a:rPr sz="3150" b="1" i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3150" b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sz="3200" b="1" i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33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6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030" y="1186179"/>
            <a:ext cx="7351395" cy="365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endParaRPr lang="en-US" sz="3200" b="1" i="1" spc="-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lang="en-US"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sz="3150" b="1" baseline="25132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b="1" i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2</a:t>
            </a:r>
            <a:r>
              <a:rPr sz="3200" spc="-5" dirty="0" smtClean="0">
                <a:latin typeface="Times New Roman"/>
                <a:cs typeface="Times New Roman"/>
              </a:rPr>
              <a:t>:</a:t>
            </a:r>
            <a:endParaRPr lang="en-US" sz="3200" spc="-5" dirty="0" smtClean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f </a:t>
            </a:r>
            <a:r>
              <a:rPr sz="4000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4000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4000" spc="-5" dirty="0">
                <a:solidFill>
                  <a:srgbClr val="FC0128"/>
                </a:solidFill>
                <a:latin typeface="Times New Roman"/>
                <a:cs typeface="Times New Roman"/>
              </a:rPr>
              <a:t>) = </a:t>
            </a:r>
            <a:r>
              <a:rPr sz="4000" dirty="0">
                <a:solidFill>
                  <a:srgbClr val="FC0128"/>
                </a:solidFill>
                <a:latin typeface="Symbol"/>
                <a:cs typeface="Symbol"/>
              </a:rPr>
              <a:t></a:t>
            </a:r>
            <a:r>
              <a:rPr sz="4000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4000" i="1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4000" baseline="25132" dirty="0">
                <a:solidFill>
                  <a:srgbClr val="FC0128"/>
                </a:solidFill>
                <a:latin typeface="Times New Roman"/>
                <a:cs typeface="Times New Roman"/>
              </a:rPr>
              <a:t>2</a:t>
            </a:r>
            <a:r>
              <a:rPr sz="4000" dirty="0">
                <a:solidFill>
                  <a:srgbClr val="FC0128"/>
                </a:solidFill>
                <a:latin typeface="Times New Roman"/>
                <a:cs typeface="Times New Roman"/>
              </a:rPr>
              <a:t>lg</a:t>
            </a:r>
            <a:r>
              <a:rPr sz="4000" baseline="25132" dirty="0">
                <a:solidFill>
                  <a:srgbClr val="FC0128"/>
                </a:solidFill>
                <a:latin typeface="Times New Roman"/>
                <a:cs typeface="Times New Roman"/>
              </a:rPr>
              <a:t>0</a:t>
            </a:r>
            <a:r>
              <a:rPr sz="4000" i="1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4000" dirty="0">
                <a:solidFill>
                  <a:srgbClr val="FC0128"/>
                </a:solidFill>
                <a:latin typeface="Times New Roman"/>
                <a:cs typeface="Times New Roman"/>
              </a:rPr>
              <a:t>), </a:t>
            </a:r>
            <a:r>
              <a:rPr sz="3200" spc="-5" dirty="0">
                <a:latin typeface="Times New Roman"/>
                <a:cs typeface="Times New Roman"/>
              </a:rPr>
              <a:t>that is, 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k 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=</a:t>
            </a:r>
            <a:r>
              <a:rPr sz="3200" b="1" spc="-195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0</a:t>
            </a:r>
            <a:r>
              <a:rPr sz="3200" spc="-5" dirty="0" smtClean="0">
                <a:latin typeface="Times New Roman"/>
                <a:cs typeface="Times New Roman"/>
              </a:rPr>
              <a:t>.</a:t>
            </a:r>
            <a:endParaRPr lang="en-US" sz="3200" spc="-5" dirty="0" smtClean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8586" y="4572000"/>
            <a:ext cx="5052666" cy="151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854075" algn="ctr">
              <a:lnSpc>
                <a:spcPts val="3650"/>
              </a:lnSpc>
            </a:pPr>
            <a:endParaRPr lang="en-US" sz="4000" b="1" spc="-5" dirty="0">
              <a:solidFill>
                <a:schemeClr val="tx1"/>
              </a:solidFill>
              <a:latin typeface="Symbol"/>
              <a:cs typeface="Symbol"/>
            </a:endParaRPr>
          </a:p>
          <a:p>
            <a:pPr marL="1425575" indent="-571500" algn="ctr">
              <a:lnSpc>
                <a:spcPts val="3650"/>
              </a:lnSpc>
              <a:buFont typeface="Symbol" panose="05050102010706020507" pitchFamily="18" charset="2"/>
              <a:buChar char="\"/>
            </a:pPr>
            <a:r>
              <a:rPr lang="en-US" sz="4000" b="1" i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4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4000" b="1" i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4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) = </a:t>
            </a:r>
            <a:r>
              <a:rPr lang="en-US" sz="4000" b="1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4000" b="1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4000" b="1" baseline="25132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lg</a:t>
            </a:r>
            <a:r>
              <a:rPr lang="en-US" sz="4000" b="1" spc="-3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4000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  <a:p>
            <a:pPr marL="1425575" indent="-571500" algn="ctr">
              <a:lnSpc>
                <a:spcPts val="3650"/>
              </a:lnSpc>
              <a:buFont typeface="Symbol" panose="05050102010706020507" pitchFamily="18" charset="2"/>
              <a:buChar char="\"/>
            </a:pPr>
            <a:endParaRPr lang="en-US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2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926" y="1562297"/>
            <a:ext cx="7523480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6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endParaRPr lang="en-US" sz="3600" b="1" i="1" spc="-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i="1" spc="-5" dirty="0" smtClean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 smtClean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 smtClean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3</a:t>
            </a:r>
            <a:endParaRPr sz="3150" b="1" baseline="25132" dirty="0">
              <a:solidFill>
                <a:srgbClr val="990033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=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4, </a:t>
            </a: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2 </a:t>
            </a:r>
            <a:endParaRPr lang="en-US" sz="3200" b="1" spc="-5" dirty="0" smtClean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            </a:t>
            </a:r>
            <a:r>
              <a:rPr sz="3200" spc="-5" dirty="0" smtClean="0">
                <a:latin typeface="Symbol"/>
                <a:cs typeface="Symbol"/>
              </a:rPr>
              <a:t>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lang="en-US" sz="3200" i="1" spc="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b="1" i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sz="3200" b="1" spc="-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sz="3200" i="1" spc="5" dirty="0" smtClean="0">
                <a:latin typeface="Times New Roman"/>
                <a:cs typeface="Times New Roman"/>
              </a:rPr>
              <a:t>.</a:t>
            </a:r>
            <a:endParaRPr lang="en-US" sz="3200" i="1" spc="5" dirty="0" smtClean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lang="en-US" sz="3200" b="1" spc="-5" dirty="0" smtClean="0">
                <a:latin typeface="Times New Roman"/>
                <a:cs typeface="Times New Roman"/>
              </a:rPr>
              <a:t>Compare </a:t>
            </a:r>
            <a:r>
              <a:rPr lang="en-US" sz="3600" b="1" i="1" spc="10" dirty="0" err="1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lang="en-US" sz="3200" b="1" i="1" spc="15" baseline="13227" dirty="0" err="1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lang="en-US" sz="3200" b="1" i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lang="en-US" sz="320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spc="15" baseline="25132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 smtClean="0">
                <a:latin typeface="Times New Roman"/>
                <a:cs typeface="Times New Roman"/>
              </a:rPr>
              <a:t>and  </a:t>
            </a:r>
            <a:r>
              <a:rPr lang="en-US" sz="3200" b="1" i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 smtClean="0">
                <a:latin typeface="Times New Roman"/>
                <a:cs typeface="Times New Roman"/>
              </a:rPr>
              <a:t>3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 cases</a:t>
            </a:r>
            <a:r>
              <a:rPr spc="-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388948"/>
            <a:ext cx="8237220" cy="39808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polynomially faster 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(by 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4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 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520" y="945265"/>
            <a:ext cx="752348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6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endParaRPr lang="en-US" sz="3600" b="1" i="1" spc="-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i="1" spc="-5" dirty="0" smtClean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 smtClean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 smtClean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3</a:t>
            </a:r>
            <a:endParaRPr sz="3150" b="1" baseline="25132" dirty="0">
              <a:solidFill>
                <a:srgbClr val="990033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=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4, </a:t>
            </a: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2 </a:t>
            </a:r>
            <a:endParaRPr lang="en-US" sz="3200" b="1" spc="-5" dirty="0" smtClean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            </a:t>
            </a:r>
            <a:r>
              <a:rPr sz="3200" spc="-5" dirty="0" smtClean="0">
                <a:latin typeface="Symbol"/>
                <a:cs typeface="Symbol"/>
              </a:rPr>
              <a:t>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lang="en-US" sz="3200" spc="5" dirty="0" smtClean="0">
                <a:latin typeface="Times New Roman"/>
                <a:cs typeface="Times New Roman"/>
              </a:rPr>
              <a:t>  </a:t>
            </a:r>
            <a:r>
              <a:rPr sz="3200" b="1" i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sz="3200" b="1" spc="-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sz="3200" i="1" spc="5" dirty="0" smtClean="0">
                <a:latin typeface="Times New Roman"/>
                <a:cs typeface="Times New Roman"/>
              </a:rPr>
              <a:t>.</a:t>
            </a:r>
            <a:endParaRPr lang="en-US" sz="3200" i="1" spc="5" dirty="0" smtClean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3</a:t>
            </a:r>
            <a:r>
              <a:rPr lang="en-US" sz="3200" spc="-5" dirty="0">
                <a:latin typeface="Times New Roman"/>
                <a:cs typeface="Times New Roman"/>
              </a:rPr>
              <a:t>: </a:t>
            </a:r>
            <a:r>
              <a:rPr lang="en-US" sz="32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Symbol"/>
                <a:cs typeface="Symbol"/>
              </a:rPr>
              <a:t>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150" b="1" baseline="2513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3150" b="1" spc="30" baseline="2513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50" b="1" spc="7" baseline="25132" dirty="0">
                <a:solidFill>
                  <a:schemeClr val="accent1">
                    <a:lumMod val="50000"/>
                  </a:schemeClr>
                </a:solidFill>
                <a:latin typeface="Symbol"/>
                <a:cs typeface="Symbol"/>
              </a:rPr>
              <a:t></a:t>
            </a:r>
            <a:r>
              <a:rPr lang="en-US" sz="3200" b="1" spc="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3200" spc="-5" dirty="0">
                <a:latin typeface="Times New Roman"/>
                <a:cs typeface="Times New Roman"/>
              </a:rPr>
              <a:t>for </a:t>
            </a:r>
            <a:r>
              <a:rPr lang="en-US"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=</a:t>
            </a:r>
            <a:r>
              <a:rPr lang="en-US" sz="3200" spc="-2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lang="en-US" sz="3200" dirty="0"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r>
              <a:rPr lang="en-US" sz="3200" b="1" i="1" spc="-5" dirty="0">
                <a:latin typeface="Times New Roman"/>
                <a:cs typeface="Times New Roman"/>
              </a:rPr>
              <a:t>and </a:t>
            </a: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4(</a:t>
            </a:r>
            <a:r>
              <a:rPr lang="en-US"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/2)</a:t>
            </a:r>
            <a:r>
              <a:rPr lang="en-US" sz="3150" b="1" spc="-7" baseline="2513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rgbClr val="CC0099"/>
                </a:solidFill>
                <a:latin typeface="Symbol"/>
                <a:cs typeface="Symbol"/>
              </a:rPr>
              <a:t></a:t>
            </a:r>
            <a:r>
              <a:rPr lang="en-US" sz="3200" b="1" spc="-5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spc="5" dirty="0">
                <a:solidFill>
                  <a:srgbClr val="CC0099"/>
                </a:solidFill>
                <a:latin typeface="Times New Roman"/>
                <a:cs typeface="Times New Roman"/>
              </a:rPr>
              <a:t>cn</a:t>
            </a:r>
            <a:r>
              <a:rPr lang="en-US" sz="3150" b="1" spc="7" baseline="25132" dirty="0">
                <a:solidFill>
                  <a:srgbClr val="CC0099"/>
                </a:solidFill>
                <a:latin typeface="Times New Roman"/>
                <a:cs typeface="Times New Roman"/>
              </a:rPr>
              <a:t>3 </a:t>
            </a:r>
            <a:r>
              <a:rPr lang="en-US" sz="3200" spc="-5" dirty="0">
                <a:latin typeface="Times New Roman"/>
                <a:cs typeface="Times New Roman"/>
              </a:rPr>
              <a:t>(reg. cond.) for </a:t>
            </a: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lang="en-US" sz="3200" spc="-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1/2</a:t>
            </a:r>
            <a:r>
              <a:rPr lang="en-US" sz="3200" spc="-5" dirty="0" smtClean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086" y="5111560"/>
            <a:ext cx="4045018" cy="5668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828040">
              <a:lnSpc>
                <a:spcPts val="3650"/>
              </a:lnSpc>
            </a:pPr>
            <a:r>
              <a:rPr lang="en-US" sz="3600" b="1" spc="-5" dirty="0">
                <a:solidFill>
                  <a:srgbClr val="990033"/>
                </a:solidFill>
                <a:latin typeface="Symbol"/>
                <a:cs typeface="Symbol"/>
              </a:rPr>
              <a:t></a:t>
            </a:r>
            <a:r>
              <a:rPr lang="en-US" sz="36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36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lang="en-US" sz="36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36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36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=</a:t>
            </a:r>
            <a:r>
              <a:rPr lang="en-US" sz="3600" b="1" spc="-1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3600" b="1" dirty="0">
                <a:solidFill>
                  <a:srgbClr val="990033"/>
                </a:solidFill>
                <a:latin typeface="Symbol"/>
                <a:cs typeface="Symbol"/>
              </a:rPr>
              <a:t></a:t>
            </a:r>
            <a:r>
              <a:rPr lang="en-US" sz="3600" b="1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3600" b="1" i="1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3600" b="1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3</a:t>
            </a:r>
            <a:r>
              <a:rPr lang="en-US" sz="3600" b="1" dirty="0">
                <a:solidFill>
                  <a:srgbClr val="990033"/>
                </a:solidFill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 smtClean="0">
                <a:latin typeface="Times New Roman"/>
                <a:cs typeface="Times New Roman"/>
              </a:rPr>
              <a:t>3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Introduction to Algorithms</a:t>
            </a:r>
          </a:p>
          <a:p>
            <a:r>
              <a:rPr lang="en-US" altLang="en-US" smtClean="0"/>
              <a:t>4.1,4.2, </a:t>
            </a:r>
            <a:r>
              <a:rPr lang="en-US" altLang="en-US" dirty="0" smtClean="0"/>
              <a:t>4.3</a:t>
            </a:r>
            <a:r>
              <a:rPr lang="en-US" altLang="en-US" smtClean="0"/>
              <a:t>, 4.4, 4.5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Chapter # 4</a:t>
            </a:r>
          </a:p>
          <a:p>
            <a:pPr lvl="1"/>
            <a:r>
              <a:rPr lang="en-US" altLang="en-US" dirty="0" smtClean="0"/>
              <a:t>Thomas H. </a:t>
            </a:r>
            <a:r>
              <a:rPr lang="en-US" altLang="en-US" dirty="0" err="1" smtClean="0"/>
              <a:t>Cormen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9034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 to solve recurrence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Iteration method</a:t>
            </a:r>
          </a:p>
          <a:p>
            <a:r>
              <a:rPr lang="en-US" altLang="en-US" dirty="0" smtClean="0">
                <a:solidFill>
                  <a:srgbClr val="00B050"/>
                </a:solidFill>
              </a:rPr>
              <a:t>Recursion tree method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Master </a:t>
            </a:r>
            <a:r>
              <a:rPr lang="en-US" altLang="en-US" dirty="0" smtClean="0">
                <a:solidFill>
                  <a:srgbClr val="FF0000"/>
                </a:solidFill>
              </a:rPr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4172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79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master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113" y="2107515"/>
            <a:ext cx="8740819" cy="369011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375"/>
              </a:spcBef>
            </a:pPr>
            <a:r>
              <a:rPr sz="3200" spc="-5" dirty="0">
                <a:latin typeface="Times New Roman"/>
                <a:cs typeface="Times New Roman"/>
              </a:rPr>
              <a:t>The master method applies to recurrences of 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form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3650"/>
              </a:lnSpc>
              <a:spcBef>
                <a:spcPts val="375"/>
              </a:spcBef>
            </a:pPr>
            <a:endParaRPr lang="en-US" sz="3200" b="1" i="1" spc="-5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ts val="3650"/>
              </a:lnSpc>
              <a:spcBef>
                <a:spcPts val="375"/>
              </a:spcBef>
            </a:pPr>
            <a:r>
              <a:rPr sz="4800" b="1" i="1" spc="-5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800" b="1" spc="-5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4800" b="1" i="1" spc="-5" dirty="0" smtClean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4800" b="1" spc="-2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4800" b="1" i="1" spc="-3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8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8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48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4800" b="1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48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</a:t>
            </a:r>
            <a:r>
              <a:rPr sz="4800" b="1" i="1" spc="-3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4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4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</a:t>
            </a:r>
            <a:r>
              <a:rPr sz="4800" spc="-5" dirty="0" smtClean="0">
                <a:latin typeface="Times New Roman"/>
                <a:cs typeface="Times New Roman"/>
              </a:rPr>
              <a:t>,</a:t>
            </a:r>
            <a:endParaRPr lang="en-US" sz="48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ts val="3650"/>
              </a:lnSpc>
              <a:spcBef>
                <a:spcPts val="375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12700" marR="276860" indent="-635">
              <a:lnSpc>
                <a:spcPts val="3640"/>
              </a:lnSpc>
              <a:spcBef>
                <a:spcPts val="1455"/>
              </a:spcBef>
              <a:tabLst>
                <a:tab pos="3931285" algn="l"/>
                <a:tab pos="4203065" algn="l"/>
              </a:tabLst>
            </a:pP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Symbol"/>
                <a:cs typeface="Symbol"/>
              </a:rPr>
              <a:t>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1, </a:t>
            </a:r>
            <a:r>
              <a:rPr sz="3200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&gt;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	</a:t>
            </a:r>
            <a:r>
              <a:rPr sz="3200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is asymptotically  positive.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5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495310"/>
            <a:ext cx="7672705" cy="325024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990033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4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slower than</a:t>
            </a:r>
            <a:r>
              <a:rPr sz="36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sz="3200" b="1" spc="5" dirty="0">
                <a:solidFill>
                  <a:schemeClr val="accent2">
                    <a:lumMod val="50000"/>
                  </a:schemeClr>
                </a:solidFill>
                <a:latin typeface="Symbol"/>
                <a:cs typeface="Symbol"/>
              </a:rPr>
              <a:t></a:t>
            </a:r>
            <a:r>
              <a:rPr sz="32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7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32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34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 cases</a:t>
            </a:r>
            <a:r>
              <a:rPr spc="-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388948"/>
            <a:ext cx="8237220" cy="4037003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faster 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(by 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 dirty="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 dirty="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3200" b="1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Symbol"/>
                <a:cs typeface="Symbol"/>
              </a:rPr>
              <a:t>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spc="-20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200" b="1" i="1" spc="-3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50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3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495310"/>
            <a:ext cx="7804150" cy="260904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grow at similar</a:t>
            </a:r>
            <a:r>
              <a:rPr sz="36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rates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6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6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6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Symbol"/>
                <a:cs typeface="Symbol"/>
              </a:rPr>
              <a:t>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600" b="1" i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600" b="1" i="1" spc="7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600" b="1" i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lg</a:t>
            </a:r>
            <a:r>
              <a:rPr sz="3600" b="1" i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3600" b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sz="3600" b="1" i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600" b="1" spc="-33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4" y="1495310"/>
            <a:ext cx="8636635" cy="46891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4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slower than</a:t>
            </a:r>
            <a:r>
              <a:rPr sz="32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grow at similar</a:t>
            </a:r>
            <a:r>
              <a:rPr sz="32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rates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 cases</a:t>
            </a:r>
            <a:r>
              <a:rPr spc="-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388948"/>
            <a:ext cx="8237220" cy="39808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polynomially faster 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(by 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9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226" y="1799366"/>
            <a:ext cx="7957026" cy="4077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b="1" i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endParaRPr sz="3200" b="1" dirty="0">
              <a:solidFill>
                <a:srgbClr val="FC0128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=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4, </a:t>
            </a: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2 </a:t>
            </a:r>
            <a:endParaRPr lang="en-US" sz="3200" b="1" spc="-5" dirty="0" smtClean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		</a:t>
            </a:r>
          </a:p>
          <a:p>
            <a:pPr marL="840740">
              <a:lnSpc>
                <a:spcPts val="346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lang="en-US" sz="32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		</a:t>
            </a:r>
            <a:r>
              <a:rPr sz="3200" spc="-5" dirty="0" smtClean="0">
                <a:latin typeface="Symbol"/>
                <a:cs typeface="Symbol"/>
              </a:rPr>
              <a:t>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lang="en-US" sz="3200" b="1" i="1" spc="5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lang="en-US" sz="3200" b="1" i="1" spc="5" dirty="0" smtClean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b="1" i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 smtClean="0">
                <a:latin typeface="Times New Roman"/>
                <a:cs typeface="Times New Roman"/>
              </a:rPr>
              <a:t>.</a:t>
            </a:r>
            <a:endParaRPr lang="en-US" sz="3200" i="1" spc="-5" dirty="0" smtClean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lang="en-US" sz="3200" i="1" spc="-5" dirty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lang="en-US" sz="3200" i="1" spc="-5" dirty="0" smtClean="0">
                <a:latin typeface="Times New Roman"/>
                <a:cs typeface="Times New Roman"/>
              </a:rPr>
              <a:t>Compare </a:t>
            </a:r>
            <a:r>
              <a:rPr lang="en-US" sz="3600" b="1" i="1" spc="1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15" baseline="25132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lang="en-US" sz="3200" b="1" i="1" spc="15" baseline="13227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3200" b="1" i="1" spc="15" baseline="25132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3200" i="1" spc="-5" dirty="0" smtClean="0">
                <a:latin typeface="Times New Roman"/>
                <a:cs typeface="Times New Roman"/>
              </a:rPr>
              <a:t>  and </a:t>
            </a:r>
            <a:r>
              <a:rPr lang="en-US"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 smtClean="0">
                <a:latin typeface="Times New Roman"/>
                <a:cs typeface="Times New Roman"/>
              </a:rPr>
              <a:t>1</a:t>
            </a: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lsd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Office\Templates\plsd.pot</Template>
  <TotalTime>16413</TotalTime>
  <Pages>11</Pages>
  <Words>904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Symbol</vt:lpstr>
      <vt:lpstr>Times New Roman</vt:lpstr>
      <vt:lpstr>plsd</vt:lpstr>
      <vt:lpstr>   Design and Analysis of Algorithms</vt:lpstr>
      <vt:lpstr>Methods to solve recurrence</vt:lpstr>
      <vt:lpstr>The master method</vt:lpstr>
      <vt:lpstr>Three common cases</vt:lpstr>
      <vt:lpstr>Three common cases (cont.)</vt:lpstr>
      <vt:lpstr>Three common cases</vt:lpstr>
      <vt:lpstr>Three common cases</vt:lpstr>
      <vt:lpstr>Three common cases (cont.)</vt:lpstr>
      <vt:lpstr>Examples</vt:lpstr>
      <vt:lpstr>Three common cases</vt:lpstr>
      <vt:lpstr>Examples</vt:lpstr>
      <vt:lpstr>Examples</vt:lpstr>
      <vt:lpstr>Three common cases</vt:lpstr>
      <vt:lpstr>Examples</vt:lpstr>
      <vt:lpstr>Examples</vt:lpstr>
      <vt:lpstr>Three common cases (cont.)</vt:lpstr>
      <vt:lpstr>Examples</vt:lpstr>
      <vt:lpstr>Reference</vt:lpstr>
    </vt:vector>
  </TitlesOfParts>
  <Company>CIIPS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>Lec Week-13</dc:subject>
  <dc:creator>Kashif Munir</dc:creator>
  <cp:lastModifiedBy>Windows User</cp:lastModifiedBy>
  <cp:revision>498</cp:revision>
  <cp:lastPrinted>2021-10-07T10:45:20Z</cp:lastPrinted>
  <dcterms:created xsi:type="dcterms:W3CDTF">1998-07-26T04:07:26Z</dcterms:created>
  <dcterms:modified xsi:type="dcterms:W3CDTF">2022-09-14T06:04:31Z</dcterms:modified>
</cp:coreProperties>
</file>