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86" r:id="rId2"/>
    <p:sldId id="481" r:id="rId3"/>
    <p:sldId id="423" r:id="rId4"/>
    <p:sldId id="482" r:id="rId5"/>
    <p:sldId id="494" r:id="rId6"/>
    <p:sldId id="430" r:id="rId7"/>
    <p:sldId id="431" r:id="rId8"/>
    <p:sldId id="485" r:id="rId9"/>
    <p:sldId id="486" r:id="rId10"/>
    <p:sldId id="487" r:id="rId11"/>
    <p:sldId id="488" r:id="rId12"/>
    <p:sldId id="512" r:id="rId13"/>
    <p:sldId id="495" r:id="rId14"/>
    <p:sldId id="496" r:id="rId15"/>
    <p:sldId id="530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53" r:id="rId26"/>
    <p:sldId id="549" r:id="rId27"/>
    <p:sldId id="550" r:id="rId28"/>
    <p:sldId id="531" r:id="rId29"/>
    <p:sldId id="532" r:id="rId30"/>
    <p:sldId id="533" r:id="rId31"/>
    <p:sldId id="534" r:id="rId32"/>
    <p:sldId id="535" r:id="rId33"/>
    <p:sldId id="551" r:id="rId34"/>
    <p:sldId id="426" r:id="rId35"/>
    <p:sldId id="428" r:id="rId36"/>
    <p:sldId id="427" r:id="rId37"/>
    <p:sldId id="429" r:id="rId38"/>
    <p:sldId id="513" r:id="rId39"/>
    <p:sldId id="554" r:id="rId4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128"/>
    <a:srgbClr val="FFFFCC"/>
    <a:srgbClr val="FFFF99"/>
    <a:srgbClr val="99FF99"/>
    <a:srgbClr val="99CCFF"/>
    <a:srgbClr val="FFFF00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7" autoAdjust="0"/>
    <p:restoredTop sz="83126" autoAdjust="0"/>
  </p:normalViewPr>
  <p:slideViewPr>
    <p:cSldViewPr>
      <p:cViewPr varScale="1">
        <p:scale>
          <a:sx n="61" d="100"/>
          <a:sy n="61" d="100"/>
        </p:scale>
        <p:origin x="1764" y="66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7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B8454-B0B4-407D-A342-FBE3F87F6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4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7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6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9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sa-server.cs.vt.edu/embed/mergesortA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dirty="0" smtClean="0"/>
              <a:t>Merge Sort &amp; Recurrence Relation</a:t>
            </a:r>
          </a:p>
          <a:p>
            <a:pPr>
              <a:lnSpc>
                <a:spcPct val="80000"/>
              </a:lnSpc>
            </a:pPr>
            <a:endParaRPr lang="en-US" altLang="en-US" sz="3200" dirty="0" smtClean="0"/>
          </a:p>
          <a:p>
            <a:pPr>
              <a:lnSpc>
                <a:spcPct val="80000"/>
              </a:lnSpc>
            </a:pPr>
            <a:r>
              <a:rPr lang="en-US" altLang="en-US" sz="2000" smtClean="0"/>
              <a:t>Spring 2022</a:t>
            </a:r>
            <a:endParaRPr lang="en-US" altLang="en-US" sz="10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National University of Computer and Emerging Sciences, Islamabad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Merge Sort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477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89916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0" smtClean="0"/>
              <a:t>Worst-case running time T(n) of Merge sort: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848600" cy="1828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0" dirty="0" smtClean="0"/>
              <a:t>Merge sort</a:t>
            </a:r>
            <a:r>
              <a:rPr lang="en-US" b="0" dirty="0"/>
              <a:t>, with its  </a:t>
            </a:r>
            <a:r>
              <a:rPr lang="el-GR" b="0" dirty="0" smtClean="0">
                <a:latin typeface="Times New Roman"/>
                <a:cs typeface="Times New Roman"/>
              </a:rPr>
              <a:t>θ</a:t>
            </a:r>
            <a:r>
              <a:rPr lang="en-US" b="0" dirty="0" smtClean="0">
                <a:latin typeface="Times New Roman"/>
                <a:cs typeface="Times New Roman"/>
              </a:rPr>
              <a:t> (</a:t>
            </a:r>
            <a:r>
              <a:rPr lang="en-US" b="0" dirty="0" smtClean="0"/>
              <a:t>n </a:t>
            </a:r>
            <a:r>
              <a:rPr lang="en-US" b="0" dirty="0" err="1"/>
              <a:t>lg</a:t>
            </a:r>
            <a:r>
              <a:rPr lang="en-US" b="0" dirty="0"/>
              <a:t> </a:t>
            </a:r>
            <a:r>
              <a:rPr lang="en-US" b="0" dirty="0" smtClean="0"/>
              <a:t>n) </a:t>
            </a:r>
            <a:r>
              <a:rPr lang="en-US" b="0" dirty="0"/>
              <a:t>running time, outperforms insertion sort, whose </a:t>
            </a:r>
            <a:r>
              <a:rPr lang="en-US" b="0" dirty="0" smtClean="0"/>
              <a:t>running time </a:t>
            </a:r>
            <a:r>
              <a:rPr lang="en-US" b="0" dirty="0"/>
              <a:t>is </a:t>
            </a:r>
            <a:r>
              <a:rPr lang="en-US" b="0" dirty="0" smtClean="0">
                <a:latin typeface="Times New Roman"/>
                <a:cs typeface="Times New Roman"/>
              </a:rPr>
              <a:t>θ (</a:t>
            </a:r>
            <a:r>
              <a:rPr lang="en-US" b="0" dirty="0" smtClean="0"/>
              <a:t>n</a:t>
            </a:r>
            <a:r>
              <a:rPr lang="en-US" b="0" baseline="30000" dirty="0" smtClean="0"/>
              <a:t>2</a:t>
            </a:r>
            <a:r>
              <a:rPr lang="en-US" b="0" dirty="0"/>
              <a:t>)</a:t>
            </a:r>
            <a:r>
              <a:rPr lang="en-US" b="0" dirty="0" smtClean="0"/>
              <a:t>, </a:t>
            </a:r>
            <a:r>
              <a:rPr lang="en-US" b="0" dirty="0"/>
              <a:t>in the worst </a:t>
            </a:r>
            <a:r>
              <a:rPr lang="en-US" b="0" dirty="0" smtClean="0"/>
              <a:t>case.</a:t>
            </a:r>
            <a:endParaRPr 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1707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?</a:t>
            </a:r>
            <a:endParaRPr lang="en-US" sz="2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Recurrences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expression: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is a </a:t>
            </a:r>
            <a:r>
              <a:rPr lang="en-US" altLang="en-US" i="1" smtClean="0">
                <a:solidFill>
                  <a:schemeClr val="tx2"/>
                </a:solidFill>
              </a:rPr>
              <a:t>recurrence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Recurrence: an equation that describes a function in terms of its value on smaller functions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76400" y="1676400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3" imgW="1675673" imgH="863225" progId="Equation.3">
                  <p:embed/>
                </p:oleObj>
              </mc:Choice>
              <mc:Fallback>
                <p:oleObj name="Equation" r:id="rId3" imgW="1675673" imgH="863225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41910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5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 Examples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2400" y="1905000"/>
          <a:ext cx="4022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4022725" cy="1141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965700" y="1905000"/>
          <a:ext cx="40671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5" imgW="1625600" imgH="457200" progId="Equation.3">
                  <p:embed/>
                </p:oleObj>
              </mc:Choice>
              <mc:Fallback>
                <p:oleObj name="Equation" r:id="rId5" imgW="1625600" imgH="45720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05000"/>
                        <a:ext cx="4067175" cy="1144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6200" y="3657600"/>
          <a:ext cx="46482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7" imgW="1600200" imgH="863600" progId="Equation.3">
                  <p:embed/>
                </p:oleObj>
              </mc:Choice>
              <mc:Fallback>
                <p:oleObj name="Equation" r:id="rId7" imgW="1600200" imgH="86360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657600"/>
                        <a:ext cx="4648200" cy="2589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953000" y="3657600"/>
          <a:ext cx="41148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9" imgW="1688367" imgH="1040948" progId="Equation.3">
                  <p:embed/>
                </p:oleObj>
              </mc:Choice>
              <mc:Fallback>
                <p:oleObj name="Equation" r:id="rId9" imgW="1688367" imgH="1040948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57600"/>
                        <a:ext cx="4114800" cy="260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1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dirty="0" smtClean="0">
                <a:solidFill>
                  <a:srgbClr val="000066"/>
                </a:solidFill>
              </a:rPr>
              <a:t>Function(</a:t>
            </a:r>
            <a:r>
              <a:rPr lang="en-US" altLang="en-US" sz="2400" dirty="0" err="1" smtClean="0">
                <a:solidFill>
                  <a:srgbClr val="000066"/>
                </a:solidFill>
              </a:rPr>
              <a:t>int</a:t>
            </a:r>
            <a:r>
              <a:rPr lang="en-US" altLang="en-US" sz="2400" dirty="0" smtClean="0">
                <a:solidFill>
                  <a:srgbClr val="000066"/>
                </a:solidFill>
              </a:rPr>
              <a:t> number)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if number&lt;=1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   then return;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else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 for(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i</a:t>
            </a:r>
            <a:r>
              <a:rPr lang="en-US" altLang="en-US" sz="1800" dirty="0" smtClean="0">
                <a:sym typeface="Wingdings" panose="05000000000000000000" pitchFamily="2" charset="2"/>
              </a:rPr>
              <a:t>=1 to number )</a:t>
            </a:r>
          </a:p>
          <a:p>
            <a:pPr marL="2209800" lvl="4" indent="-381000"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Display </a:t>
            </a:r>
            <a:r>
              <a:rPr lang="en-US" altLang="en-US" sz="1800" dirty="0" err="1" smtClean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609600" indent="-609600">
              <a:buFontTx/>
              <a:buNone/>
            </a:pPr>
            <a:r>
              <a:rPr lang="en-US" altLang="en-US" sz="2400" i="1" dirty="0" smtClean="0">
                <a:sym typeface="Wingdings" panose="05000000000000000000" pitchFamily="2" charset="2"/>
              </a:rPr>
              <a:t>It follows that</a:t>
            </a:r>
          </a:p>
          <a:p>
            <a:pPr marL="609600" indent="-609600" algn="ctr">
              <a:buFontTx/>
              <a:buNone/>
            </a:pPr>
            <a:r>
              <a:rPr lang="en-US" altLang="en-US" sz="2400" dirty="0" smtClean="0"/>
              <a:t>T(n) = </a:t>
            </a:r>
            <a:r>
              <a:rPr lang="en-US" altLang="en-US" sz="2400" dirty="0" smtClean="0">
                <a:solidFill>
                  <a:srgbClr val="3333FF"/>
                </a:solidFill>
              </a:rPr>
              <a:t>2</a:t>
            </a:r>
            <a:r>
              <a:rPr lang="en-US" altLang="en-US" sz="2400" dirty="0" smtClean="0"/>
              <a:t> T(</a:t>
            </a:r>
            <a:r>
              <a:rPr lang="en-US" altLang="en-US" sz="2400" dirty="0" smtClean="0">
                <a:solidFill>
                  <a:srgbClr val="3333FF"/>
                </a:solidFill>
              </a:rPr>
              <a:t>n/2</a:t>
            </a:r>
            <a:r>
              <a:rPr lang="en-US" altLang="en-US" sz="2400" dirty="0" smtClean="0"/>
              <a:t>)+  </a:t>
            </a:r>
            <a:r>
              <a:rPr lang="en-US" altLang="en-US" sz="2400" dirty="0" err="1" smtClean="0"/>
              <a:t>cn</a:t>
            </a:r>
            <a:endParaRPr lang="en-US" altLang="en-US" sz="2400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0" y="48768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number of sub-problems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48200" y="5029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Sub-problem size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876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934200" y="4038600"/>
            <a:ext cx="160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work done dividing and combining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62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096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/>
          <p:nvPr/>
        </p:nvSpPr>
        <p:spPr>
          <a:xfrm>
            <a:off x="1527175" y="509588"/>
            <a:ext cx="3514725" cy="6953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38" y="1382713"/>
            <a:ext cx="8261350" cy="1358900"/>
          </a:xfrm>
          <a:prstGeom prst="rect">
            <a:avLst/>
          </a:prstGeom>
        </p:spPr>
        <p:txBody>
          <a:bodyPr lIns="0" tIns="191770" rIns="0" bIns="0">
            <a:spAutoFit/>
          </a:bodyPr>
          <a:lstStyle/>
          <a:p>
            <a:pPr algn="ctr">
              <a:spcBef>
                <a:spcPts val="15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4445" algn="ctr">
              <a:spcBef>
                <a:spcPts val="14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5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5604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2362200" y="2911475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2441575" y="2930525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608" name="object 8"/>
          <p:cNvSpPr>
            <a:spLocks/>
          </p:cNvSpPr>
          <p:nvPr/>
        </p:nvSpPr>
        <p:spPr bwMode="auto">
          <a:xfrm>
            <a:off x="5583238" y="2895600"/>
            <a:ext cx="1198562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5662613" y="29146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610" name="object 10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1388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6628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32" name="object 8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object 9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object 10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object 11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object 12"/>
          <p:cNvSpPr>
            <a:spLocks/>
          </p:cNvSpPr>
          <p:nvPr/>
        </p:nvSpPr>
        <p:spPr bwMode="auto">
          <a:xfrm>
            <a:off x="1524000" y="3733800"/>
            <a:ext cx="1198563" cy="579438"/>
          </a:xfrm>
          <a:custGeom>
            <a:avLst/>
            <a:gdLst>
              <a:gd name="T0" fmla="*/ 0 w 1198880"/>
              <a:gd name="T1" fmla="*/ 0 h 579754"/>
              <a:gd name="T2" fmla="*/ 1198562 w 1198880"/>
              <a:gd name="T3" fmla="*/ 0 h 579754"/>
              <a:gd name="T4" fmla="*/ 1198562 w 1198880"/>
              <a:gd name="T5" fmla="*/ 579437 h 579754"/>
              <a:gd name="T6" fmla="*/ 0 w 1198880"/>
              <a:gd name="T7" fmla="*/ 579437 h 579754"/>
              <a:gd name="T8" fmla="*/ 0 w 119888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80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603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38" name="object 14"/>
          <p:cNvSpPr>
            <a:spLocks/>
          </p:cNvSpPr>
          <p:nvPr/>
        </p:nvSpPr>
        <p:spPr bwMode="auto">
          <a:xfrm>
            <a:off x="3175000" y="3733800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3254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0" name="object 16"/>
          <p:cNvSpPr>
            <a:spLocks/>
          </p:cNvSpPr>
          <p:nvPr/>
        </p:nvSpPr>
        <p:spPr bwMode="auto">
          <a:xfrm>
            <a:off x="4724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4803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2" name="object 18"/>
          <p:cNvSpPr>
            <a:spLocks/>
          </p:cNvSpPr>
          <p:nvPr/>
        </p:nvSpPr>
        <p:spPr bwMode="auto">
          <a:xfrm>
            <a:off x="6375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454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4" name="object 20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6" name="object 22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7284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sort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5486400"/>
          </a:xfrm>
        </p:spPr>
        <p:txBody>
          <a:bodyPr/>
          <a:lstStyle/>
          <a:p>
            <a:r>
              <a:rPr lang="en-US" altLang="en-US" b="0" dirty="0" smtClean="0"/>
              <a:t>The </a:t>
            </a:r>
            <a:r>
              <a:rPr lang="en-US" altLang="en-US" i="1" dirty="0" smtClean="0"/>
              <a:t>merge sort </a:t>
            </a:r>
            <a:r>
              <a:rPr lang="en-US" altLang="en-US" b="0" dirty="0" smtClean="0"/>
              <a:t>algorithm closely follows the </a:t>
            </a:r>
            <a:r>
              <a:rPr lang="en-US" altLang="en-US" dirty="0" smtClean="0">
                <a:solidFill>
                  <a:srgbClr val="00B050"/>
                </a:solidFill>
              </a:rPr>
              <a:t>divide-and-conquer paradigm</a:t>
            </a:r>
            <a:r>
              <a:rPr lang="en-US" altLang="en-US" b="0" dirty="0" smtClean="0"/>
              <a:t>. Intuitively,</a:t>
            </a:r>
          </a:p>
          <a:p>
            <a:r>
              <a:rPr lang="en-US" altLang="en-US" b="0" dirty="0" smtClean="0"/>
              <a:t>it operates as follows.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Divide: </a:t>
            </a:r>
            <a:r>
              <a:rPr lang="en-US" altLang="en-US" b="0" dirty="0" smtClean="0"/>
              <a:t>Divide the n-element sequence to be sorted into two subsequences of n=2 elements each.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Conquer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Sort the two subsequences recursively using merge sort.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Combine: </a:t>
            </a:r>
            <a:r>
              <a:rPr lang="en-US" altLang="en-US" b="0" dirty="0" smtClean="0"/>
              <a:t>Merge the two sorted subsequences to produce the sorted answer.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7652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57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3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5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7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9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1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3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5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6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2104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8676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1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7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9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1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3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5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7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9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0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1" name="object 29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2" name="object 30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bject 31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4" name="object 32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bject 33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0938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699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9704" name="object 8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5" name="object 9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6" name="object 10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7" name="object 11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object 12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object 13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object 14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object 15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object 16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4" name="object 18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6" name="object 20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8" name="object 22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0" name="object 24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2" name="object 26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4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6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7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2700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3938904">
              <a:spcBef>
                <a:spcPts val="810"/>
              </a:spcBef>
              <a:tabLst>
                <a:tab pos="4589780" algn="l"/>
                <a:tab pos="7561580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074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3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29" name="object 9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object 10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object 11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2" name="object 12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3" name="object 13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object 14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object 15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object 16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object 17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object 18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0" name="object 20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2" name="object 22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object 23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4959350" y="3751263"/>
            <a:ext cx="2376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5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7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8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50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1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08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8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0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53" name="object 9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4" name="object 10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5" name="object 11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6" name="object 12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7" name="object 13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8" name="object 14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9" name="object 15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0" name="object 16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1" name="object 17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2" name="object 18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3" name="object 19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65" name="object 21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67" name="object 23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8" name="object 24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9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71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2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74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5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0547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81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2057400" y="3752850"/>
            <a:ext cx="725487" cy="5046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3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71860" y="3751263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5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046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9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802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3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 dirty="0" smtClean="0">
                <a:solidFill>
                  <a:srgbClr val="009999"/>
                </a:solidFill>
                <a:cs typeface="Times New Roman" panose="02020603050405020304" pitchFamily="18" charset="0"/>
              </a:rPr>
              <a:t>8c</a:t>
            </a:r>
            <a:r>
              <a:rPr lang="en-US" altLang="en-US" sz="3200" i="1" dirty="0">
                <a:solidFill>
                  <a:srgbClr val="009999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3200" i="1" u="sng" dirty="0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 dirty="0">
                <a:solidFill>
                  <a:srgbClr val="009999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 dirty="0" smtClean="0">
                <a:solidFill>
                  <a:srgbClr val="009999"/>
                </a:solidFill>
                <a:cs typeface="Times New Roman" panose="02020603050405020304" pitchFamily="18" charset="0"/>
              </a:rPr>
              <a:t>               4c</a:t>
            </a:r>
            <a:r>
              <a:rPr lang="en-US" altLang="en-US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3200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   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6869" y="266572"/>
            <a:ext cx="1022131" cy="474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n=8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5459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81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3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5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9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802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3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787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05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6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7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8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9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0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1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2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3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4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5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17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19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0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1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23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4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26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7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33" name="object 41"/>
          <p:cNvSpPr>
            <a:spLocks/>
          </p:cNvSpPr>
          <p:nvPr/>
        </p:nvSpPr>
        <p:spPr bwMode="auto">
          <a:xfrm>
            <a:off x="7391400" y="5791200"/>
            <a:ext cx="1524000" cy="0"/>
          </a:xfrm>
          <a:custGeom>
            <a:avLst/>
            <a:gdLst>
              <a:gd name="T0" fmla="*/ 0 w 1524000"/>
              <a:gd name="T1" fmla="*/ 1524000 w 1524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6134100" y="5842000"/>
            <a:ext cx="2778125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0" dirty="0">
                <a:latin typeface="Times New Roman"/>
                <a:cs typeface="Times New Roman"/>
              </a:rPr>
              <a:t>Total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4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124200" y="1981200"/>
            <a:ext cx="3094038" cy="1130300"/>
            <a:chOff x="547" y="864"/>
            <a:chExt cx="1709" cy="62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T(n/2)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T(n/2)</a:t>
              </a:r>
            </a:p>
          </p:txBody>
        </p:sp>
        <p:cxnSp>
          <p:nvCxnSpPr>
            <p:cNvPr id="21511" name="AutoShape 7"/>
            <p:cNvCxnSpPr>
              <a:cxnSpLocks noChangeShapeType="1"/>
              <a:stCxn id="21508" idx="2"/>
              <a:endCxn id="21509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08" idx="6"/>
              <a:endCxn id="21510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6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2533" name="AutoShape 5"/>
            <p:cNvCxnSpPr>
              <a:cxnSpLocks noChangeShapeType="1"/>
              <a:stCxn id="22532" idx="2"/>
              <a:endCxn id="22542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AutoShape 6"/>
            <p:cNvCxnSpPr>
              <a:cxnSpLocks noChangeShapeType="1"/>
              <a:stCxn id="22532" idx="6"/>
              <a:endCxn id="22537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2254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254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254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2545" name="AutoShape 11"/>
              <p:cNvCxnSpPr>
                <a:cxnSpLocks noChangeShapeType="1"/>
                <a:stCxn id="22542" idx="2"/>
                <a:endCxn id="2254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46" name="AutoShape 12"/>
              <p:cNvCxnSpPr>
                <a:cxnSpLocks noChangeShapeType="1"/>
                <a:stCxn id="22542" idx="6"/>
                <a:endCxn id="2254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36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2253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253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253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2540" name="AutoShape 17"/>
              <p:cNvCxnSpPr>
                <a:cxnSpLocks noChangeShapeType="1"/>
                <a:stCxn id="22537" idx="2"/>
                <a:endCxn id="2253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41" name="AutoShape 18"/>
              <p:cNvCxnSpPr>
                <a:cxnSpLocks noChangeShapeType="1"/>
                <a:stCxn id="22537" idx="6"/>
                <a:endCxn id="2253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4532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Sort (Divide and Conquer)</a:t>
            </a:r>
          </a:p>
        </p:txBody>
      </p:sp>
      <p:pic>
        <p:nvPicPr>
          <p:cNvPr id="5123" name="Content Placeholder 4" descr="Screen shot 2011-01-20 at 3.50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3" r="-159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2"/>
              <a:endCxn id="23567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9" name="AutoShape 6"/>
            <p:cNvCxnSpPr>
              <a:cxnSpLocks noChangeShapeType="1"/>
              <a:stCxn id="23557" idx="6"/>
              <a:endCxn id="23562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60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23567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3568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3569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3570" name="AutoShape 11"/>
              <p:cNvCxnSpPr>
                <a:cxnSpLocks noChangeShapeType="1"/>
                <a:stCxn id="23567" idx="2"/>
                <a:endCxn id="2356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1" name="AutoShape 12"/>
              <p:cNvCxnSpPr>
                <a:cxnSpLocks noChangeShapeType="1"/>
                <a:stCxn id="23567" idx="6"/>
                <a:endCxn id="2356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1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23562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3563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3564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3565" name="AutoShape 17"/>
              <p:cNvCxnSpPr>
                <a:cxnSpLocks noChangeShapeType="1"/>
                <a:stCxn id="23562" idx="2"/>
                <a:endCxn id="2356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6" name="AutoShape 18"/>
              <p:cNvCxnSpPr>
                <a:cxnSpLocks noChangeShapeType="1"/>
                <a:stCxn id="23562" idx="6"/>
                <a:endCxn id="2356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556" name="Text Box 19"/>
          <p:cNvSpPr txBox="1">
            <a:spLocks noChangeArrowheads="1"/>
          </p:cNvSpPr>
          <p:nvPr/>
        </p:nvSpPr>
        <p:spPr bwMode="auto">
          <a:xfrm>
            <a:off x="685800" y="51371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Eventually, the input size (the argument of T) goes to 1, so...</a:t>
            </a:r>
          </a:p>
        </p:txBody>
      </p:sp>
    </p:spTree>
    <p:extLst>
      <p:ext uri="{BB962C8B-B14F-4D97-AF65-F5344CB8AC3E}">
        <p14:creationId xmlns:p14="http://schemas.microsoft.com/office/powerpoint/2010/main" val="21149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143000" y="1828800"/>
            <a:ext cx="7467600" cy="4559300"/>
            <a:chOff x="720" y="1248"/>
            <a:chExt cx="4704" cy="2872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4581" name="AutoShape 5"/>
            <p:cNvCxnSpPr>
              <a:cxnSpLocks noChangeShapeType="1"/>
              <a:stCxn id="24580" idx="2"/>
              <a:endCxn id="24612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2" name="AutoShape 6"/>
            <p:cNvCxnSpPr>
              <a:cxnSpLocks noChangeShapeType="1"/>
              <a:stCxn id="24580" idx="6"/>
              <a:endCxn id="24607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2461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461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461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4615" name="AutoShape 11"/>
              <p:cNvCxnSpPr>
                <a:cxnSpLocks noChangeShapeType="1"/>
                <a:stCxn id="24612" idx="2"/>
                <a:endCxn id="2461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6" name="AutoShape 12"/>
              <p:cNvCxnSpPr>
                <a:cxnSpLocks noChangeShapeType="1"/>
                <a:stCxn id="24612" idx="6"/>
                <a:endCxn id="2461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4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2460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460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460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4610" name="AutoShape 17"/>
              <p:cNvCxnSpPr>
                <a:cxnSpLocks noChangeShapeType="1"/>
                <a:stCxn id="24607" idx="2"/>
                <a:endCxn id="2460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1" name="AutoShape 18"/>
              <p:cNvCxnSpPr>
                <a:cxnSpLocks noChangeShapeType="1"/>
                <a:stCxn id="24607" idx="6"/>
                <a:endCxn id="2460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5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24587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24605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8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24603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9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24601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0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24599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1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24597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5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2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24595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59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93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.............................</a:t>
                </a:r>
              </a:p>
            </p:txBody>
          </p:sp>
          <p:sp>
            <p:nvSpPr>
              <p:cNvPr id="24594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586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n sub problems of size 1, but T(1) = c by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5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143000" y="1981200"/>
            <a:ext cx="7467600" cy="4284663"/>
            <a:chOff x="720" y="1248"/>
            <a:chExt cx="4704" cy="2699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5605" name="AutoShape 5"/>
            <p:cNvCxnSpPr>
              <a:cxnSpLocks noChangeShapeType="1"/>
              <a:stCxn id="25604" idx="2"/>
              <a:endCxn id="25636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6" name="AutoShape 6"/>
            <p:cNvCxnSpPr>
              <a:cxnSpLocks noChangeShapeType="1"/>
              <a:stCxn id="25604" idx="6"/>
              <a:endCxn id="25631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25636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5637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5638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5639" name="AutoShape 11"/>
              <p:cNvCxnSpPr>
                <a:cxnSpLocks noChangeShapeType="1"/>
                <a:stCxn id="25636" idx="2"/>
                <a:endCxn id="25637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40" name="AutoShape 12"/>
              <p:cNvCxnSpPr>
                <a:cxnSpLocks noChangeShapeType="1"/>
                <a:stCxn id="25636" idx="6"/>
                <a:endCxn id="25638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08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25631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5632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5633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5634" name="AutoShape 17"/>
              <p:cNvCxnSpPr>
                <a:cxnSpLocks noChangeShapeType="1"/>
                <a:stCxn id="25631" idx="2"/>
                <a:endCxn id="25632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35" name="AutoShape 18"/>
              <p:cNvCxnSpPr>
                <a:cxnSpLocks noChangeShapeType="1"/>
                <a:stCxn id="25631" idx="6"/>
                <a:endCxn id="25633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09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25611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25629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2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25627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3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25625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4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25623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5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25621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6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25619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17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.............................</a:t>
                </a:r>
              </a:p>
            </p:txBody>
          </p:sp>
          <p:sp>
            <p:nvSpPr>
              <p:cNvPr id="25618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610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n subproblems of size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5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304800"/>
            <a:ext cx="5613400" cy="457200"/>
          </a:xfrm>
        </p:spPr>
        <p:txBody>
          <a:bodyPr/>
          <a:lstStyle/>
          <a:p>
            <a:r>
              <a:rPr lang="en-US" altLang="en-US" sz="2400" smtClean="0"/>
              <a:t>      Recursion Tree for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191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level	nodes/     cost/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		level 	     level</a:t>
            </a:r>
          </a:p>
          <a:p>
            <a:pPr>
              <a:buFontTx/>
              <a:buNone/>
            </a:pPr>
            <a:r>
              <a:rPr lang="en-US" altLang="en-US" sz="1800" smtClean="0"/>
              <a:t>0		2</a:t>
            </a:r>
            <a:r>
              <a:rPr lang="en-US" altLang="en-US" sz="1800" baseline="30000" smtClean="0"/>
              <a:t>0 </a:t>
            </a:r>
            <a:r>
              <a:rPr lang="en-US" altLang="en-US" sz="1800" smtClean="0"/>
              <a:t>= 1	     cn</a:t>
            </a:r>
          </a:p>
          <a:p>
            <a:pPr>
              <a:buFontTx/>
              <a:buNone/>
            </a:pPr>
            <a:r>
              <a:rPr lang="en-US" altLang="en-US" sz="1800" smtClean="0"/>
              <a:t>1		2</a:t>
            </a:r>
            <a:r>
              <a:rPr lang="en-US" altLang="en-US" sz="1800" baseline="30000" smtClean="0"/>
              <a:t>1 </a:t>
            </a:r>
            <a:r>
              <a:rPr lang="en-US" altLang="en-US" sz="1800" smtClean="0"/>
              <a:t>= 2	     cn</a:t>
            </a:r>
          </a:p>
          <a:p>
            <a:pPr>
              <a:buFontTx/>
              <a:buNone/>
            </a:pPr>
            <a:r>
              <a:rPr lang="en-US" altLang="en-US" sz="1800" smtClean="0"/>
              <a:t>2		2</a:t>
            </a:r>
            <a:r>
              <a:rPr lang="en-US" altLang="en-US" sz="1800" baseline="30000" smtClean="0"/>
              <a:t>2 </a:t>
            </a:r>
            <a:r>
              <a:rPr lang="en-US" altLang="en-US" sz="1800" smtClean="0"/>
              <a:t>= 4	     cn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N-1		2</a:t>
            </a:r>
            <a:r>
              <a:rPr lang="en-US" altLang="en-US" sz="1800" baseline="30000" smtClean="0"/>
              <a:t>N-1</a:t>
            </a:r>
            <a:r>
              <a:rPr lang="en-US" altLang="en-US" sz="1800" smtClean="0"/>
              <a:t>=n	      cn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Since 2</a:t>
            </a:r>
            <a:r>
              <a:rPr lang="en-US" altLang="en-US" sz="1800" baseline="30000" smtClean="0">
                <a:solidFill>
                  <a:srgbClr val="CC0000"/>
                </a:solidFill>
              </a:rPr>
              <a:t>N-1</a:t>
            </a:r>
            <a:r>
              <a:rPr lang="en-US" altLang="en-US" sz="1800" smtClean="0">
                <a:solidFill>
                  <a:srgbClr val="CC0000"/>
                </a:solidFill>
              </a:rPr>
              <a:t> = n, 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N-1 = lg(n)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levels = N = 1+lg(n)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T(n) = total cost = (levels)(cost/level)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T(n) = cn [1+lg(n)] = O( n</a:t>
            </a:r>
            <a:r>
              <a:rPr lang="en-US" altLang="en-US" sz="1800" smtClean="0">
                <a:solidFill>
                  <a:srgbClr val="063DE8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smtClean="0">
                <a:solidFill>
                  <a:srgbClr val="063DE8"/>
                </a:solidFill>
              </a:rPr>
              <a:t>lg(n))</a:t>
            </a:r>
          </a:p>
          <a:p>
            <a:pPr>
              <a:buFontTx/>
              <a:buNone/>
            </a:pPr>
            <a:endParaRPr lang="en-US" altLang="en-US" sz="1300" smtClean="0">
              <a:solidFill>
                <a:srgbClr val="063DE8"/>
              </a:solidFill>
            </a:endParaRP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267200" y="1295400"/>
            <a:ext cx="4343400" cy="4613275"/>
            <a:chOff x="2640" y="1152"/>
            <a:chExt cx="2736" cy="2621"/>
          </a:xfrm>
        </p:grpSpPr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4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8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0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40981" name="AutoShape 21"/>
            <p:cNvCxnSpPr>
              <a:cxnSpLocks noChangeShapeType="1"/>
              <a:stCxn id="40965" idx="3"/>
              <a:endCxn id="40966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AutoShape 22"/>
            <p:cNvCxnSpPr>
              <a:cxnSpLocks noChangeShapeType="1"/>
              <a:stCxn id="40966" idx="3"/>
              <a:endCxn id="40968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AutoShape 23"/>
            <p:cNvCxnSpPr>
              <a:cxnSpLocks noChangeShapeType="1"/>
              <a:stCxn id="40966" idx="5"/>
              <a:endCxn id="40969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AutoShape 25"/>
            <p:cNvCxnSpPr>
              <a:cxnSpLocks noChangeShapeType="1"/>
              <a:stCxn id="40965" idx="6"/>
              <a:endCxn id="40967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AutoShape 26"/>
            <p:cNvCxnSpPr>
              <a:cxnSpLocks noChangeShapeType="1"/>
              <a:stCxn id="40967" idx="3"/>
              <a:endCxn id="40970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AutoShape 27"/>
            <p:cNvCxnSpPr>
              <a:cxnSpLocks noChangeShapeType="1"/>
              <a:stCxn id="40967" idx="5"/>
              <a:endCxn id="40971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n nodes at level 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14339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>
          <a:xfrm>
            <a:off x="457200" y="1600200"/>
            <a:ext cx="8229600" cy="475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tIns="45720" bIns="45720"/>
          <a:lstStyle/>
          <a:p>
            <a:pPr eaLnBrk="1" hangingPunct="1"/>
            <a:r>
              <a:rPr lang="en-US" altLang="en-US" smtClean="0"/>
              <a:t>Time Complexity (Using Master Theorem)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Recurrence Relation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T(n)=2T(n/2) + 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Using Master Theorem applying case 2: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So time complexity is O(nlogn)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3988" y="3643313"/>
          <a:ext cx="27924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3643313"/>
                        <a:ext cx="27924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Θ(nlgn) grows more slowly than Θ(n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Therefore, </a:t>
            </a:r>
            <a:r>
              <a:rPr lang="en-US" altLang="en-US" smtClean="0">
                <a:solidFill>
                  <a:srgbClr val="FF0000"/>
                </a:solidFill>
              </a:rPr>
              <a:t>merge sort asymptotically beats insertion sort in the worst case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In practice, merge sort beats insertion sort for n &gt;=3 </a:t>
            </a: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Selection and bubble sort have quadratic best/average/worst-case performance</a:t>
            </a:r>
          </a:p>
          <a:p>
            <a:r>
              <a:rPr lang="en-US" altLang="en-US" smtClean="0"/>
              <a:t>Insertion sort has quadratic average-case and worst-case performance</a:t>
            </a:r>
          </a:p>
          <a:p>
            <a:r>
              <a:rPr lang="en-US" altLang="en-US" smtClean="0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 smtClean="0"/>
              <a:t>                O(nlogn)</a:t>
            </a:r>
          </a:p>
          <a:p>
            <a:endParaRPr lang="en-US" altLang="en-US" smtClean="0"/>
          </a:p>
          <a:p>
            <a:r>
              <a:rPr lang="en-US" altLang="en-US" smtClean="0"/>
              <a:t>Mergesort and Quicksort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substitution method</a:t>
            </a:r>
          </a:p>
          <a:p>
            <a:pPr lvl="1"/>
            <a:r>
              <a:rPr lang="en-US" altLang="en-US" smtClean="0"/>
              <a:t>A.k.a. “making a good guess method”</a:t>
            </a:r>
          </a:p>
          <a:p>
            <a:pPr lvl="1"/>
            <a:r>
              <a:rPr lang="en-US" altLang="en-US" smtClean="0"/>
              <a:t>Guess the form of the answer, then use mathematical induction to find the constants and show that the solution works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T(n) = 2T(n/2) + </a:t>
            </a:r>
            <a:r>
              <a:rPr lang="en-US" altLang="en-US" smtClean="0">
                <a:sym typeface="Symbol" panose="05050102010706020507" pitchFamily="18" charset="2"/>
              </a:rPr>
              <a:t>n  </a:t>
            </a:r>
            <a:r>
              <a:rPr lang="en-US" altLang="en-US" smtClean="0">
                <a:sym typeface="Monotype Sorts" pitchFamily="2" charset="2"/>
              </a:rPr>
              <a:t> 	T(n) = </a:t>
            </a:r>
            <a:r>
              <a:rPr lang="en-US" altLang="en-US" smtClean="0">
                <a:sym typeface="Symbol" panose="05050102010706020507" pitchFamily="18" charset="2"/>
              </a:rPr>
              <a:t>O(n lg n)</a:t>
            </a:r>
          </a:p>
        </p:txBody>
      </p:sp>
    </p:spTree>
    <p:extLst>
      <p:ext uri="{BB962C8B-B14F-4D97-AF65-F5344CB8AC3E}">
        <p14:creationId xmlns:p14="http://schemas.microsoft.com/office/powerpoint/2010/main" val="2014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https://opendsa-server.cs.vt.edu/embed/mergesortAV</a:t>
            </a:r>
          </a:p>
          <a:p>
            <a:r>
              <a:rPr lang="en-US" dirty="0" smtClean="0"/>
              <a:t>https://www.youtube.com/watch?v=4V30R3I1vLI&amp;ab_channel=AbdulBari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smtClean="0"/>
              <a:t>Key Operation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smtClean="0"/>
              <a:t>The key operation of the merge sort algorithm is the merging of two sorted sequences in the “combine” step.</a:t>
            </a:r>
          </a:p>
          <a:p>
            <a:r>
              <a:rPr lang="en-US" altLang="en-US" b="0" smtClean="0"/>
              <a:t>We merge by calling an auxiliary procedure</a:t>
            </a:r>
          </a:p>
          <a:p>
            <a:r>
              <a:rPr lang="en-US" altLang="en-US" b="0" smtClean="0">
                <a:solidFill>
                  <a:srgbClr val="FF0000"/>
                </a:solidFill>
              </a:rPr>
              <a:t>MERGE (A, p, q, r</a:t>
            </a:r>
            <a:r>
              <a:rPr lang="en-US" altLang="en-US" b="0" smtClean="0"/>
              <a:t>), where A is an array and p, q, and r are indices into the array such that p≤ q &lt; r. </a:t>
            </a:r>
          </a:p>
          <a:p>
            <a:r>
              <a:rPr lang="en-US" altLang="en-US" b="0" smtClean="0"/>
              <a:t>The procedure assumes that the subarrays A[p..q] and A[q+1.. r] are in sorted order.</a:t>
            </a:r>
          </a:p>
          <a:p>
            <a:r>
              <a:rPr lang="en-US" altLang="en-US" b="0" smtClean="0"/>
              <a:t> It </a:t>
            </a:r>
            <a:r>
              <a:rPr lang="en-US" altLang="en-US" i="1" smtClean="0"/>
              <a:t>merges </a:t>
            </a:r>
            <a:r>
              <a:rPr lang="en-US" altLang="en-US" b="0" smtClean="0"/>
              <a:t>them to form a single sorted subarray that replaces the current subarray A[p..r]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https://opendsa-server.cs.vt.edu/embed/mergesortAV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914400"/>
          </a:xfrm>
        </p:spPr>
        <p:txBody>
          <a:bodyPr/>
          <a:lstStyle/>
          <a:p>
            <a:r>
              <a:rPr lang="en-US" altLang="en-US" smtClean="0"/>
              <a:t>Partition into lists of size n/2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93938" y="3355975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4, 6, 3]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44725" y="2303463"/>
            <a:ext cx="282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4, 6, 3, 8, 2, 5, 7]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11800" y="342265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[8, 2, 5, 7]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66963" y="4611688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4]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598863" y="459263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[6, 3]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270500" y="4570413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[8, 2]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08788" y="4614863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[5, 7]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014663" y="2752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460750" y="2762250"/>
            <a:ext cx="272732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2779713" y="3854450"/>
            <a:ext cx="244475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241675" y="3854450"/>
            <a:ext cx="71755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732463" y="3906838"/>
            <a:ext cx="4206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327775" y="3906838"/>
            <a:ext cx="83820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333625" y="54356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[4] [10]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567113" y="546258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[3][6]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275263" y="54657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[2][8]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6784975" y="545782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[5][7]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2690813" y="5076825"/>
            <a:ext cx="1492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987675" y="5086350"/>
            <a:ext cx="122238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3810000" y="5111750"/>
            <a:ext cx="1746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062413" y="5111750"/>
            <a:ext cx="141287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5540375" y="5059363"/>
            <a:ext cx="157163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5775325" y="5068888"/>
            <a:ext cx="131763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7069138" y="5111750"/>
            <a:ext cx="1492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7278688" y="5111750"/>
            <a:ext cx="122237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567113" y="1828800"/>
            <a:ext cx="242887" cy="703263"/>
          </a:xfrm>
          <a:prstGeom prst="straightConnector1">
            <a:avLst/>
          </a:prstGeom>
          <a:ln>
            <a:solidFill>
              <a:srgbClr val="FC0128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 Cont’d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762000"/>
          </a:xfrm>
        </p:spPr>
        <p:txBody>
          <a:bodyPr/>
          <a:lstStyle/>
          <a:p>
            <a:r>
              <a:rPr lang="en-US" altLang="en-US" smtClean="0"/>
              <a:t>Merge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90775" y="3548063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[3, 4, 6, 10]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41563" y="2495550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3, 4, 5, 6, 7, 8, 10 ]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08638" y="3614738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5, 7, 8]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63800" y="48037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[4, 10]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695700" y="478472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[3, 6]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67338" y="47625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8]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905625" y="48069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[5, 7]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5829300" y="4098925"/>
            <a:ext cx="420688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24613" y="4098925"/>
            <a:ext cx="83820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2927350" y="4133850"/>
            <a:ext cx="18415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3400425" y="4141788"/>
            <a:ext cx="7064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3189288" y="2954338"/>
            <a:ext cx="46355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4116388" y="2997200"/>
            <a:ext cx="2166937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430463" y="5627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[4] [10]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663950" y="56546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[3][6]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372100" y="56578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[2][8]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881813" y="564991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[5][7]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709863" y="5286375"/>
            <a:ext cx="1825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3067050" y="5313363"/>
            <a:ext cx="1317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3897313" y="5286375"/>
            <a:ext cx="157162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4194175" y="5303838"/>
            <a:ext cx="10636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5567363" y="5295900"/>
            <a:ext cx="165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H="1" flipV="1">
            <a:off x="5864225" y="5313363"/>
            <a:ext cx="11271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7140575" y="5303838"/>
            <a:ext cx="139700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7419975" y="5321300"/>
            <a:ext cx="13017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7391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495800"/>
            <a:ext cx="2608263" cy="646113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Reference: Pg#31</a:t>
            </a:r>
          </a:p>
          <a:p>
            <a:pPr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Merge-Sort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1436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s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9639</TotalTime>
  <Pages>11</Pages>
  <Words>1134</Words>
  <Application>Microsoft Office PowerPoint</Application>
  <PresentationFormat>On-screen Show (4:3)</PresentationFormat>
  <Paragraphs>293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Monotype Sorts</vt:lpstr>
      <vt:lpstr>Symbol</vt:lpstr>
      <vt:lpstr>Times New Roman</vt:lpstr>
      <vt:lpstr>Wingdings</vt:lpstr>
      <vt:lpstr>Wingdings 2</vt:lpstr>
      <vt:lpstr>plsd</vt:lpstr>
      <vt:lpstr>Equation</vt:lpstr>
      <vt:lpstr>   Design and Analysis of Algorithms</vt:lpstr>
      <vt:lpstr>Merge sort</vt:lpstr>
      <vt:lpstr>Merge Sort (Divide and Conquer)</vt:lpstr>
      <vt:lpstr>Key Operation</vt:lpstr>
      <vt:lpstr>Visualization MergeSort</vt:lpstr>
      <vt:lpstr>Example</vt:lpstr>
      <vt:lpstr>Example Cont’d</vt:lpstr>
      <vt:lpstr>PowerPoint Presentation</vt:lpstr>
      <vt:lpstr>Merge-Sort</vt:lpstr>
      <vt:lpstr>Analysis of Merge Sort</vt:lpstr>
      <vt:lpstr>Worst-case running time T(n) of Merge sort:</vt:lpstr>
      <vt:lpstr>Analysis of Merge Sort</vt:lpstr>
      <vt:lpstr>Recurrences</vt:lpstr>
      <vt:lpstr>Recurrence Examples</vt:lpstr>
      <vt:lpstr>Example 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Recursion Tree for Algorithm</vt:lpstr>
      <vt:lpstr>Visual Representation of the Recurrence for Merge Sort</vt:lpstr>
      <vt:lpstr>Time Complexity (Using Master Theorem)</vt:lpstr>
      <vt:lpstr>PowerPoint Presentation</vt:lpstr>
      <vt:lpstr>Sorting algorithms</vt:lpstr>
      <vt:lpstr>Solving Recurrences</vt:lpstr>
      <vt:lpstr>PowerPoint Presentation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Windows User</cp:lastModifiedBy>
  <cp:revision>497</cp:revision>
  <cp:lastPrinted>2020-02-19T09:05:23Z</cp:lastPrinted>
  <dcterms:created xsi:type="dcterms:W3CDTF">1998-07-26T04:07:26Z</dcterms:created>
  <dcterms:modified xsi:type="dcterms:W3CDTF">2022-02-24T08:42:34Z</dcterms:modified>
</cp:coreProperties>
</file>