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616" r:id="rId2"/>
    <p:sldId id="619" r:id="rId3"/>
    <p:sldId id="598" r:id="rId4"/>
    <p:sldId id="599" r:id="rId5"/>
    <p:sldId id="600" r:id="rId6"/>
    <p:sldId id="601" r:id="rId7"/>
    <p:sldId id="602" r:id="rId8"/>
    <p:sldId id="603" r:id="rId9"/>
    <p:sldId id="604" r:id="rId10"/>
    <p:sldId id="605" r:id="rId11"/>
    <p:sldId id="606" r:id="rId12"/>
    <p:sldId id="607" r:id="rId13"/>
    <p:sldId id="608" r:id="rId14"/>
    <p:sldId id="609" r:id="rId15"/>
    <p:sldId id="652" r:id="rId16"/>
    <p:sldId id="653" r:id="rId17"/>
    <p:sldId id="654" r:id="rId18"/>
    <p:sldId id="617" r:id="rId19"/>
    <p:sldId id="650" r:id="rId20"/>
    <p:sldId id="612" r:id="rId21"/>
    <p:sldId id="620" r:id="rId22"/>
    <p:sldId id="621" r:id="rId23"/>
    <p:sldId id="622" r:id="rId24"/>
    <p:sldId id="623" r:id="rId25"/>
    <p:sldId id="624" r:id="rId26"/>
    <p:sldId id="625" r:id="rId27"/>
    <p:sldId id="626" r:id="rId28"/>
    <p:sldId id="627" r:id="rId29"/>
    <p:sldId id="628" r:id="rId30"/>
    <p:sldId id="629" r:id="rId31"/>
    <p:sldId id="630" r:id="rId32"/>
    <p:sldId id="631" r:id="rId33"/>
    <p:sldId id="632" r:id="rId34"/>
    <p:sldId id="633" r:id="rId35"/>
    <p:sldId id="634" r:id="rId36"/>
    <p:sldId id="635" r:id="rId37"/>
    <p:sldId id="636" r:id="rId38"/>
    <p:sldId id="637" r:id="rId39"/>
    <p:sldId id="638" r:id="rId40"/>
    <p:sldId id="639" r:id="rId41"/>
    <p:sldId id="640" r:id="rId42"/>
    <p:sldId id="641" r:id="rId43"/>
    <p:sldId id="642" r:id="rId44"/>
    <p:sldId id="643" r:id="rId45"/>
    <p:sldId id="644" r:id="rId46"/>
    <p:sldId id="645" r:id="rId47"/>
    <p:sldId id="646" r:id="rId48"/>
    <p:sldId id="647" r:id="rId49"/>
    <p:sldId id="614" r:id="rId50"/>
    <p:sldId id="649" r:id="rId51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FC0128"/>
    <a:srgbClr val="FFFFCC"/>
    <a:srgbClr val="FFFF99"/>
    <a:srgbClr val="99FF99"/>
    <a:srgbClr val="99CCFF"/>
    <a:srgbClr val="FFFF00"/>
    <a:srgbClr val="063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67" autoAdjust="0"/>
    <p:restoredTop sz="83126" autoAdjust="0"/>
  </p:normalViewPr>
  <p:slideViewPr>
    <p:cSldViewPr>
      <p:cViewPr varScale="1">
        <p:scale>
          <a:sx n="61" d="100"/>
          <a:sy n="61" d="100"/>
        </p:scale>
        <p:origin x="1764" y="66"/>
      </p:cViewPr>
      <p:guideLst>
        <p:guide orient="horz" pos="2160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12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6425"/>
            <a:ext cx="5143500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9846" tIns="44134" rIns="89846" bIns="441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0625" y="703263"/>
            <a:ext cx="4630738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888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D17C74-F758-4997-8791-79D3C651DB8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9786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C1348E-055F-42C2-81E8-ADB687D7D47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5863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165B55-C800-4B7E-AA1D-68F0B5E448C6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1990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79818D-BF63-49EA-90C2-3268F251EC00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9477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02A0F8-C004-4A07-A8AA-4F90D686B32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226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02A0F8-C004-4A07-A8AA-4F90D686B32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2072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FF2D3A-76D9-4F99-AFF4-5BEFA043A78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3532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D8A43F-9240-46F7-BC15-742410CF5EBB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8579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859A1-C775-43B7-9649-66539FB8B37D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0195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2A51D2-1A91-4DD5-A32B-45742F6CC8B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198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22F14-2FB9-4FAF-B876-EE6CD0E98163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6016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F30077-A8D0-41C0-A4FB-C6A4F30660E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1301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710333-D636-426D-8E5F-C43A3B93B91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3973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3D92A-613E-4DAA-8B4B-2D177750F87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6165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EDCC7-3E42-495D-8C36-957F9A75936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3105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FDCA2-43FE-4425-B386-814A4FD420D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0070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116984-ADD3-4267-9BAC-10548C57648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4201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23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304800"/>
            <a:ext cx="19621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7340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91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74825"/>
            <a:ext cx="4038600" cy="4625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4825"/>
            <a:ext cx="4038600" cy="4625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FAD6ED5A-4F73-406F-B0B2-5EA3136331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699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0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F0FA8680-4A58-4DFC-B036-56BAD3037A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56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EBAE3537-C7FB-4AAE-9AE0-08877A777D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5023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295DA67E-D7E2-43BF-8F10-723453042D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0954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466EB2BB-BAA8-45A6-8857-45F26D63C1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729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6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628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481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38481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6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3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69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195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914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 b="1">
          <a:solidFill>
            <a:srgbClr val="063DE8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5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11.wmf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4.wmf"/><Relationship Id="rId5" Type="http://schemas.openxmlformats.org/officeDocument/2006/relationships/image" Target="../media/image12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18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19200"/>
            <a:ext cx="8763000" cy="1905000"/>
          </a:xfrm>
        </p:spPr>
        <p:txBody>
          <a:bodyPr/>
          <a:lstStyle/>
          <a:p>
            <a:pPr algn="ctr"/>
            <a:r>
              <a:rPr lang="en-US" altLang="en-US" smtClean="0"/>
              <a:t>   Design and Analysis of Algorithms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429000"/>
            <a:ext cx="6629400" cy="1600200"/>
          </a:xfrm>
          <a:solidFill>
            <a:srgbClr val="FFCCFF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 sz="2000" dirty="0" smtClean="0"/>
          </a:p>
          <a:p>
            <a:pPr>
              <a:lnSpc>
                <a:spcPct val="80000"/>
              </a:lnSpc>
              <a:defRPr/>
            </a:pPr>
            <a:r>
              <a:rPr lang="en-US" altLang="en-US" dirty="0" smtClean="0"/>
              <a:t>Heap Sort</a:t>
            </a:r>
          </a:p>
          <a:p>
            <a:pPr>
              <a:lnSpc>
                <a:spcPct val="80000"/>
              </a:lnSpc>
              <a:defRPr/>
            </a:pPr>
            <a:endParaRPr lang="en-US" altLang="en-US" sz="2000" dirty="0" smtClean="0"/>
          </a:p>
          <a:p>
            <a:pPr>
              <a:lnSpc>
                <a:spcPct val="80000"/>
              </a:lnSpc>
              <a:defRPr/>
            </a:pPr>
            <a:endParaRPr lang="en-US" altLang="en-US" sz="2000" dirty="0" smtClean="0"/>
          </a:p>
          <a:p>
            <a:pPr>
              <a:lnSpc>
                <a:spcPct val="80000"/>
              </a:lnSpc>
              <a:defRPr/>
            </a:pPr>
            <a:endParaRPr lang="en-US" altLang="en-US" sz="2000" dirty="0" smtClean="0"/>
          </a:p>
          <a:p>
            <a:pPr>
              <a:lnSpc>
                <a:spcPct val="80000"/>
              </a:lnSpc>
              <a:defRPr/>
            </a:pPr>
            <a:endParaRPr lang="en-US" altLang="en-US" sz="2000" dirty="0" smtClean="0"/>
          </a:p>
          <a:p>
            <a:pPr>
              <a:lnSpc>
                <a:spcPct val="80000"/>
              </a:lnSpc>
              <a:defRPr/>
            </a:pPr>
            <a:endParaRPr lang="en-US" altLang="en-US" sz="1000" dirty="0" smtClean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38200" y="5105400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2400" b="0">
                <a:latin typeface="Times New Roman" panose="02020603050405020304" pitchFamily="18" charset="0"/>
              </a:rPr>
              <a:t>National University of Computer and Emerging Sciences, Islamabad</a:t>
            </a:r>
          </a:p>
        </p:txBody>
      </p:sp>
    </p:spTree>
    <p:extLst>
      <p:ext uri="{BB962C8B-B14F-4D97-AF65-F5344CB8AC3E}">
        <p14:creationId xmlns:p14="http://schemas.microsoft.com/office/powerpoint/2010/main" val="108417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Maintaining the Heap Property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3025" y="1219200"/>
            <a:ext cx="3230563" cy="3133725"/>
          </a:xfrm>
        </p:spPr>
        <p:txBody>
          <a:bodyPr/>
          <a:lstStyle/>
          <a:p>
            <a:pPr marL="457200" indent="-457200"/>
            <a:r>
              <a:rPr lang="en-US" altLang="en-US">
                <a:solidFill>
                  <a:srgbClr val="336699"/>
                </a:solidFill>
              </a:rPr>
              <a:t>Assumptions:</a:t>
            </a:r>
          </a:p>
          <a:p>
            <a:pPr marL="838200" lvl="1" indent="-381000"/>
            <a:r>
              <a:rPr lang="en-US" altLang="en-US">
                <a:solidFill>
                  <a:srgbClr val="336699"/>
                </a:solidFill>
              </a:rPr>
              <a:t>Left and Right subtrees of </a:t>
            </a:r>
            <a:r>
              <a:rPr lang="en-US" altLang="en-US">
                <a:solidFill>
                  <a:srgbClr val="336699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>
                <a:solidFill>
                  <a:srgbClr val="336699"/>
                </a:solidFill>
              </a:rPr>
              <a:t> are max-heaps</a:t>
            </a:r>
          </a:p>
          <a:p>
            <a:pPr marL="838200" lvl="1" indent="-381000"/>
            <a:r>
              <a:rPr lang="en-US" altLang="en-US">
                <a:solidFill>
                  <a:srgbClr val="336699"/>
                </a:solidFill>
                <a:latin typeface="Comic Sans MS" panose="030F0702030302020204" pitchFamily="66" charset="0"/>
              </a:rPr>
              <a:t>A[i]</a:t>
            </a:r>
            <a:r>
              <a:rPr lang="en-US" altLang="en-US">
                <a:solidFill>
                  <a:srgbClr val="336699"/>
                </a:solidFill>
              </a:rPr>
              <a:t> may be smaller than its children</a:t>
            </a:r>
          </a:p>
        </p:txBody>
      </p:sp>
      <p:sp>
        <p:nvSpPr>
          <p:cNvPr id="409604" name="Rectangle 4"/>
          <p:cNvSpPr>
            <a:spLocks noChangeArrowheads="1"/>
          </p:cNvSpPr>
          <p:nvPr/>
        </p:nvSpPr>
        <p:spPr bwMode="auto">
          <a:xfrm>
            <a:off x="3392488" y="871538"/>
            <a:ext cx="5741987" cy="551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838200" indent="-3810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76400" indent="-3048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5500" indent="-2667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27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99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71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43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>
              <a:buFontTx/>
              <a:buNone/>
            </a:pPr>
            <a:r>
              <a:rPr lang="en-US" altLang="en-US" sz="2400">
                <a:solidFill>
                  <a:srgbClr val="DD0111"/>
                </a:solidFill>
                <a:latin typeface="Monotype Corsiva" panose="03010101010201010101" pitchFamily="66" charset="0"/>
              </a:rPr>
              <a:t>Alg:</a:t>
            </a:r>
            <a:r>
              <a:rPr lang="en-US" altLang="en-US" sz="2400"/>
              <a:t> </a:t>
            </a:r>
            <a:r>
              <a:rPr lang="en-US" altLang="en-US" sz="2400" u="sng"/>
              <a:t>MAX-HEAPIFY(</a:t>
            </a:r>
            <a:r>
              <a:rPr lang="en-US" altLang="en-US" sz="2400" u="sng">
                <a:latin typeface="Comic Sans MS" panose="030F0702030302020204" pitchFamily="66" charset="0"/>
              </a:rPr>
              <a:t>A, i, n</a:t>
            </a:r>
            <a:r>
              <a:rPr lang="en-US" altLang="en-US" sz="2400" u="sng"/>
              <a:t>)</a:t>
            </a:r>
          </a:p>
          <a:p>
            <a:pPr>
              <a:buFontTx/>
              <a:buAutoNum type="arabicPeriod"/>
            </a:pPr>
            <a:r>
              <a:rPr lang="en-US" altLang="en-US" sz="2400">
                <a:latin typeface="Comic Sans MS" panose="030F0702030302020204" pitchFamily="66" charset="0"/>
              </a:rPr>
              <a:t>l</a:t>
            </a:r>
            <a:r>
              <a:rPr lang="en-US" altLang="en-US" sz="2400"/>
              <a:t> ← LEFT(</a:t>
            </a:r>
            <a:r>
              <a:rPr lang="en-US" altLang="en-US" sz="2400">
                <a:latin typeface="Comic Sans MS" panose="030F0702030302020204" pitchFamily="66" charset="0"/>
              </a:rPr>
              <a:t>i</a:t>
            </a:r>
            <a:r>
              <a:rPr lang="en-US" altLang="en-US" sz="2400"/>
              <a:t>)</a:t>
            </a:r>
          </a:p>
          <a:p>
            <a:pPr>
              <a:buFontTx/>
              <a:buAutoNum type="arabicPeriod"/>
            </a:pPr>
            <a:r>
              <a:rPr lang="en-US" altLang="en-US" sz="2400">
                <a:latin typeface="Comic Sans MS" panose="030F0702030302020204" pitchFamily="66" charset="0"/>
              </a:rPr>
              <a:t>r</a:t>
            </a:r>
            <a:r>
              <a:rPr lang="en-US" altLang="en-US" sz="2400"/>
              <a:t> ← RIGHT(</a:t>
            </a:r>
            <a:r>
              <a:rPr lang="en-US" altLang="en-US" sz="2400">
                <a:latin typeface="Comic Sans MS" panose="030F0702030302020204" pitchFamily="66" charset="0"/>
              </a:rPr>
              <a:t>i</a:t>
            </a:r>
            <a:r>
              <a:rPr lang="en-US" altLang="en-US" sz="2400"/>
              <a:t>)</a:t>
            </a:r>
          </a:p>
          <a:p>
            <a:pPr>
              <a:buFontTx/>
              <a:buAutoNum type="arabicPeriod"/>
            </a:pPr>
            <a:r>
              <a:rPr lang="en-US" altLang="en-US" sz="2400" b="1"/>
              <a:t>if</a:t>
            </a:r>
            <a:r>
              <a:rPr lang="en-US" altLang="en-US" sz="2400"/>
              <a:t> </a:t>
            </a:r>
            <a:r>
              <a:rPr lang="en-US" altLang="en-US" sz="2400">
                <a:latin typeface="Comic Sans MS" panose="030F0702030302020204" pitchFamily="66" charset="0"/>
              </a:rPr>
              <a:t>l ≤ n</a:t>
            </a:r>
            <a:r>
              <a:rPr lang="en-US" altLang="en-US" sz="2400"/>
              <a:t> and </a:t>
            </a:r>
            <a:r>
              <a:rPr lang="en-US" altLang="en-US" sz="2400">
                <a:latin typeface="Comic Sans MS" panose="030F0702030302020204" pitchFamily="66" charset="0"/>
              </a:rPr>
              <a:t>A[l] &gt; A[i]</a:t>
            </a:r>
          </a:p>
          <a:p>
            <a:pPr>
              <a:buFontTx/>
              <a:buAutoNum type="arabicPeriod"/>
            </a:pPr>
            <a:r>
              <a:rPr lang="en-US" altLang="en-US" sz="2400"/>
              <a:t>   </a:t>
            </a:r>
            <a:r>
              <a:rPr lang="en-US" altLang="en-US" sz="2400" b="1"/>
              <a:t>then</a:t>
            </a:r>
            <a:r>
              <a:rPr lang="en-US" altLang="en-US" sz="2400"/>
              <a:t> </a:t>
            </a:r>
            <a:r>
              <a:rPr lang="en-US" altLang="en-US" sz="2400">
                <a:latin typeface="Comic Sans MS" panose="030F0702030302020204" pitchFamily="66" charset="0"/>
              </a:rPr>
              <a:t>largest ←l</a:t>
            </a:r>
          </a:p>
          <a:p>
            <a:pPr>
              <a:buFontTx/>
              <a:buAutoNum type="arabicPeriod"/>
            </a:pPr>
            <a:r>
              <a:rPr lang="en-US" altLang="en-US" sz="2400"/>
              <a:t>   </a:t>
            </a:r>
            <a:r>
              <a:rPr lang="en-US" altLang="en-US" sz="2400" b="1"/>
              <a:t>else</a:t>
            </a:r>
            <a:r>
              <a:rPr lang="en-US" altLang="en-US" sz="2400"/>
              <a:t> </a:t>
            </a:r>
            <a:r>
              <a:rPr lang="en-US" altLang="en-US" sz="2400">
                <a:latin typeface="Comic Sans MS" panose="030F0702030302020204" pitchFamily="66" charset="0"/>
              </a:rPr>
              <a:t>largest ←i</a:t>
            </a:r>
          </a:p>
          <a:p>
            <a:pPr>
              <a:buFontTx/>
              <a:buAutoNum type="arabicPeriod"/>
            </a:pPr>
            <a:r>
              <a:rPr lang="en-US" altLang="en-US" sz="2400" b="1"/>
              <a:t>if</a:t>
            </a:r>
            <a:r>
              <a:rPr lang="en-US" altLang="en-US" sz="2400"/>
              <a:t> </a:t>
            </a:r>
            <a:r>
              <a:rPr lang="en-US" altLang="en-US" sz="2400">
                <a:latin typeface="Comic Sans MS" panose="030F0702030302020204" pitchFamily="66" charset="0"/>
              </a:rPr>
              <a:t>r ≤ n</a:t>
            </a:r>
            <a:r>
              <a:rPr lang="en-US" altLang="en-US" sz="2400"/>
              <a:t> and </a:t>
            </a:r>
            <a:r>
              <a:rPr lang="en-US" altLang="en-US" sz="2400">
                <a:latin typeface="Comic Sans MS" panose="030F0702030302020204" pitchFamily="66" charset="0"/>
              </a:rPr>
              <a:t>A[r] &gt; A[largest]</a:t>
            </a:r>
          </a:p>
          <a:p>
            <a:pPr>
              <a:buFontTx/>
              <a:buAutoNum type="arabicPeriod"/>
            </a:pPr>
            <a:r>
              <a:rPr lang="en-US" altLang="en-US" sz="2400"/>
              <a:t>   </a:t>
            </a:r>
            <a:r>
              <a:rPr lang="en-US" altLang="en-US" sz="2400" b="1"/>
              <a:t>then</a:t>
            </a:r>
            <a:r>
              <a:rPr lang="en-US" altLang="en-US" sz="2400"/>
              <a:t> </a:t>
            </a:r>
            <a:r>
              <a:rPr lang="en-US" altLang="en-US" sz="2400">
                <a:latin typeface="Comic Sans MS" panose="030F0702030302020204" pitchFamily="66" charset="0"/>
              </a:rPr>
              <a:t>largest ←r</a:t>
            </a:r>
          </a:p>
          <a:p>
            <a:pPr>
              <a:buFontTx/>
              <a:buAutoNum type="arabicPeriod"/>
            </a:pPr>
            <a:r>
              <a:rPr lang="en-US" altLang="en-US" sz="2400" b="1"/>
              <a:t>if</a:t>
            </a:r>
            <a:r>
              <a:rPr lang="en-US" altLang="en-US" sz="2400"/>
              <a:t> </a:t>
            </a:r>
            <a:r>
              <a:rPr lang="en-US" altLang="en-US" sz="2400">
                <a:latin typeface="Comic Sans MS" panose="030F0702030302020204" pitchFamily="66" charset="0"/>
              </a:rPr>
              <a:t>largest 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</a:t>
            </a:r>
            <a:r>
              <a:rPr lang="en-US" altLang="en-US" sz="2400">
                <a:latin typeface="Comic Sans MS" panose="030F0702030302020204" pitchFamily="66" charset="0"/>
              </a:rPr>
              <a:t> i</a:t>
            </a:r>
          </a:p>
          <a:p>
            <a:pPr>
              <a:buFontTx/>
              <a:buAutoNum type="arabicPeriod"/>
            </a:pPr>
            <a:r>
              <a:rPr lang="en-US" altLang="en-US" sz="2400"/>
              <a:t>   </a:t>
            </a:r>
            <a:r>
              <a:rPr lang="en-US" altLang="en-US" sz="2400" b="1"/>
              <a:t>then</a:t>
            </a:r>
            <a:r>
              <a:rPr lang="en-US" altLang="en-US" sz="2400"/>
              <a:t> exchange </a:t>
            </a:r>
            <a:r>
              <a:rPr lang="en-US" altLang="en-US" sz="2400">
                <a:latin typeface="Comic Sans MS" panose="030F0702030302020204" pitchFamily="66" charset="0"/>
              </a:rPr>
              <a:t>A[i] ↔ A[largest]</a:t>
            </a:r>
          </a:p>
          <a:p>
            <a:pPr>
              <a:buFontTx/>
              <a:buAutoNum type="arabicPeriod"/>
            </a:pPr>
            <a:r>
              <a:rPr lang="en-US" altLang="en-US" sz="2400"/>
              <a:t>            MAX-HEAPIFY(</a:t>
            </a:r>
            <a:r>
              <a:rPr lang="en-US" altLang="en-US" sz="2400">
                <a:latin typeface="Comic Sans MS" panose="030F0702030302020204" pitchFamily="66" charset="0"/>
              </a:rPr>
              <a:t>A, largest, n</a:t>
            </a:r>
            <a:r>
              <a:rPr lang="en-US" altLang="en-US" sz="2400"/>
              <a:t>)</a:t>
            </a:r>
          </a:p>
        </p:txBody>
      </p:sp>
      <p:graphicFrame>
        <p:nvGraphicFramePr>
          <p:cNvPr id="40960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541338" y="3962400"/>
          <a:ext cx="2514600" cy="215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9" name="Paint Shop Pro Image" r:id="rId4" imgW="2790244" imgH="2390244" progId="PaintShopPro">
                  <p:embed/>
                </p:oleObj>
              </mc:Choice>
              <mc:Fallback>
                <p:oleObj name="Paint Shop Pro Image" r:id="rId4" imgW="2790244" imgH="2390244" progId="PaintShopPro">
                  <p:embed/>
                  <p:pic>
                    <p:nvPicPr>
                      <p:cNvPr id="4096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3962400"/>
                        <a:ext cx="2514600" cy="215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168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MAX-HEAPIFY Running Time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66800"/>
            <a:ext cx="8229600" cy="52244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/>
              <a:t>Intuitively:</a:t>
            </a:r>
          </a:p>
          <a:p>
            <a:pPr>
              <a:lnSpc>
                <a:spcPct val="150000"/>
              </a:lnSpc>
            </a:pPr>
            <a:endParaRPr lang="en-US" altLang="en-US"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endParaRPr lang="en-US" altLang="en-US"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en-US">
                <a:sym typeface="Symbol" panose="05050102010706020507" pitchFamily="18" charset="2"/>
              </a:rPr>
              <a:t>Running time of MAX-HEAPIFY is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O(lgn)</a:t>
            </a:r>
            <a:r>
              <a:rPr lang="en-US" altLang="en-US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en-US">
                <a:sym typeface="Symbol" panose="05050102010706020507" pitchFamily="18" charset="2"/>
              </a:rPr>
              <a:t>Can be written in terms of the height of the heap, as being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O(h)</a:t>
            </a:r>
          </a:p>
          <a:p>
            <a:pPr lvl="1">
              <a:lnSpc>
                <a:spcPct val="150000"/>
              </a:lnSpc>
            </a:pPr>
            <a:r>
              <a:rPr lang="en-US" altLang="en-US">
                <a:sym typeface="Symbol" panose="05050102010706020507" pitchFamily="18" charset="2"/>
              </a:rPr>
              <a:t>Since the height of the heap is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lgn</a:t>
            </a:r>
          </a:p>
        </p:txBody>
      </p:sp>
      <p:pic>
        <p:nvPicPr>
          <p:cNvPr id="411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981200"/>
            <a:ext cx="7605712" cy="122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1653" name="Text Box 5"/>
          <p:cNvSpPr txBox="1">
            <a:spLocks noChangeArrowheads="1"/>
          </p:cNvSpPr>
          <p:nvPr/>
        </p:nvSpPr>
        <p:spPr bwMode="auto">
          <a:xfrm>
            <a:off x="7975600" y="2003425"/>
            <a:ext cx="3111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</a:t>
            </a:r>
          </a:p>
        </p:txBody>
      </p:sp>
      <p:sp>
        <p:nvSpPr>
          <p:cNvPr id="411654" name="Text Box 6"/>
          <p:cNvSpPr txBox="1">
            <a:spLocks noChangeArrowheads="1"/>
          </p:cNvSpPr>
          <p:nvPr/>
        </p:nvSpPr>
        <p:spPr bwMode="auto">
          <a:xfrm>
            <a:off x="4967288" y="2509838"/>
            <a:ext cx="43815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2h</a:t>
            </a:r>
          </a:p>
        </p:txBody>
      </p:sp>
      <p:sp>
        <p:nvSpPr>
          <p:cNvPr id="411655" name="Text Box 7"/>
          <p:cNvSpPr txBox="1">
            <a:spLocks noChangeArrowheads="1"/>
          </p:cNvSpPr>
          <p:nvPr/>
        </p:nvSpPr>
        <p:spPr bwMode="auto">
          <a:xfrm>
            <a:off x="3138488" y="2751138"/>
            <a:ext cx="633412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O(h</a:t>
            </a:r>
            <a:r>
              <a:rPr lang="en-US" altLang="en-US" sz="1600"/>
              <a:t>)</a:t>
            </a:r>
          </a:p>
        </p:txBody>
      </p:sp>
      <p:sp>
        <p:nvSpPr>
          <p:cNvPr id="411656" name="Text Box 8"/>
          <p:cNvSpPr txBox="1">
            <a:spLocks noChangeArrowheads="1"/>
          </p:cNvSpPr>
          <p:nvPr/>
        </p:nvSpPr>
        <p:spPr bwMode="auto">
          <a:xfrm>
            <a:off x="904875" y="1911350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-</a:t>
            </a:r>
          </a:p>
        </p:txBody>
      </p:sp>
      <p:sp>
        <p:nvSpPr>
          <p:cNvPr id="411657" name="Text Box 9"/>
          <p:cNvSpPr txBox="1">
            <a:spLocks noChangeArrowheads="1"/>
          </p:cNvSpPr>
          <p:nvPr/>
        </p:nvSpPr>
        <p:spPr bwMode="auto">
          <a:xfrm>
            <a:off x="884238" y="2139950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-</a:t>
            </a:r>
          </a:p>
        </p:txBody>
      </p:sp>
      <p:sp>
        <p:nvSpPr>
          <p:cNvPr id="411658" name="Text Box 10"/>
          <p:cNvSpPr txBox="1">
            <a:spLocks noChangeArrowheads="1"/>
          </p:cNvSpPr>
          <p:nvPr/>
        </p:nvSpPr>
        <p:spPr bwMode="auto">
          <a:xfrm>
            <a:off x="896938" y="2365375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-</a:t>
            </a:r>
          </a:p>
        </p:txBody>
      </p:sp>
      <p:sp>
        <p:nvSpPr>
          <p:cNvPr id="411659" name="Text Box 11"/>
          <p:cNvSpPr txBox="1">
            <a:spLocks noChangeArrowheads="1"/>
          </p:cNvSpPr>
          <p:nvPr/>
        </p:nvSpPr>
        <p:spPr bwMode="auto">
          <a:xfrm>
            <a:off x="887413" y="2644775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83922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Building a Heap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4338" y="3730625"/>
            <a:ext cx="5334000" cy="2212975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altLang="en-US" sz="2400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altLang="en-US" sz="2400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altLang="en-US" sz="2400" dirty="0">
                <a:latin typeface="Monotype Corsiva" panose="03010101010201010101" pitchFamily="66" charset="0"/>
              </a:rPr>
              <a:t> </a:t>
            </a:r>
            <a:r>
              <a:rPr lang="en-US" altLang="en-US" sz="2400" u="sng" dirty="0"/>
              <a:t>BUILD-MAX-HEAP</a:t>
            </a:r>
            <a:r>
              <a:rPr lang="en-US" altLang="en-US" sz="2400" u="sng" dirty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en-US" sz="2400" dirty="0">
                <a:latin typeface="Comic Sans MS" panose="030F0702030302020204" pitchFamily="66" charset="0"/>
              </a:rPr>
              <a:t>n</a:t>
            </a:r>
            <a:r>
              <a:rPr lang="en-US" altLang="en-US" sz="2400" dirty="0"/>
              <a:t> = length[A]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en-US" sz="2400" dirty="0"/>
              <a:t> </a:t>
            </a:r>
            <a:r>
              <a:rPr lang="en-US" altLang="en-US" sz="2400" b="1" dirty="0"/>
              <a:t>for</a:t>
            </a:r>
            <a:r>
              <a:rPr lang="en-US" altLang="en-US" sz="2400" dirty="0"/>
              <a:t> </a:t>
            </a:r>
            <a:r>
              <a:rPr lang="en-US" altLang="en-US" sz="2400" dirty="0" err="1">
                <a:latin typeface="Comic Sans MS" panose="030F0702030302020204" pitchFamily="66" charset="0"/>
              </a:rPr>
              <a:t>i</a:t>
            </a:r>
            <a:r>
              <a:rPr lang="en-US" altLang="en-US" sz="2400" dirty="0">
                <a:latin typeface="Comic Sans MS" panose="030F0702030302020204" pitchFamily="66" charset="0"/>
              </a:rPr>
              <a:t> ← 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</a:t>
            </a:r>
            <a:r>
              <a:rPr lang="en-US" altLang="en-US" sz="2400" dirty="0">
                <a:latin typeface="Comic Sans MS" panose="030F0702030302020204" pitchFamily="66" charset="0"/>
              </a:rPr>
              <a:t>n/2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</a:t>
            </a:r>
            <a:r>
              <a:rPr lang="en-US" altLang="en-US" sz="2400" dirty="0">
                <a:latin typeface="Monotype Corsiva" panose="03010101010201010101" pitchFamily="66" charset="0"/>
              </a:rPr>
              <a:t> </a:t>
            </a:r>
            <a:r>
              <a:rPr lang="en-US" altLang="en-US" sz="2400" b="1" dirty="0" err="1"/>
              <a:t>downto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Comic Sans MS" panose="030F0702030302020204" pitchFamily="66" charset="0"/>
              </a:rPr>
              <a:t>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en-US" sz="2400" dirty="0"/>
              <a:t>       </a:t>
            </a:r>
            <a:r>
              <a:rPr lang="en-US" altLang="en-US" sz="2400" b="1" dirty="0"/>
              <a:t>do</a:t>
            </a:r>
            <a:r>
              <a:rPr lang="en-US" altLang="en-US" sz="2400" dirty="0"/>
              <a:t> MAX-HEAPIFY</a:t>
            </a:r>
            <a:r>
              <a:rPr lang="en-US" altLang="en-US" sz="2400" dirty="0">
                <a:latin typeface="Comic Sans MS" panose="030F0702030302020204" pitchFamily="66" charset="0"/>
              </a:rPr>
              <a:t>(A, </a:t>
            </a:r>
            <a:r>
              <a:rPr lang="en-US" altLang="en-US" sz="2400" dirty="0" err="1">
                <a:latin typeface="Comic Sans MS" panose="030F0702030302020204" pitchFamily="66" charset="0"/>
              </a:rPr>
              <a:t>i</a:t>
            </a:r>
            <a:r>
              <a:rPr lang="en-US" altLang="en-US" sz="2400" dirty="0">
                <a:latin typeface="Comic Sans MS" panose="030F0702030302020204" pitchFamily="66" charset="0"/>
              </a:rPr>
              <a:t>, n)</a:t>
            </a:r>
          </a:p>
        </p:txBody>
      </p:sp>
      <p:sp>
        <p:nvSpPr>
          <p:cNvPr id="4126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1219200"/>
            <a:ext cx="8458200" cy="2743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400"/>
              <a:t>Convert an array </a:t>
            </a:r>
            <a:r>
              <a:rPr lang="en-US" altLang="en-US" sz="2400">
                <a:latin typeface="Comic Sans MS" panose="030F0702030302020204" pitchFamily="66" charset="0"/>
              </a:rPr>
              <a:t>A[1 … n]</a:t>
            </a:r>
            <a:r>
              <a:rPr lang="en-US" altLang="en-US" sz="2400"/>
              <a:t> into a max-heap (</a:t>
            </a:r>
            <a:r>
              <a:rPr lang="en-US" altLang="en-US" sz="2400">
                <a:latin typeface="Comic Sans MS" panose="030F0702030302020204" pitchFamily="66" charset="0"/>
              </a:rPr>
              <a:t>n = length[A]</a:t>
            </a:r>
            <a:r>
              <a:rPr lang="en-US" altLang="en-US" sz="2400"/>
              <a:t>)</a:t>
            </a:r>
          </a:p>
          <a:p>
            <a:pPr>
              <a:lnSpc>
                <a:spcPct val="120000"/>
              </a:lnSpc>
            </a:pPr>
            <a:r>
              <a:rPr lang="en-US" altLang="en-US" sz="2400"/>
              <a:t>The elements in the subarray </a:t>
            </a:r>
            <a:r>
              <a:rPr lang="en-US" altLang="en-US" sz="2400">
                <a:latin typeface="Comic Sans MS" panose="030F0702030302020204" pitchFamily="66" charset="0"/>
              </a:rPr>
              <a:t>A[(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n/2+1</a:t>
            </a:r>
            <a:r>
              <a:rPr lang="en-US" altLang="en-US" sz="2400">
                <a:latin typeface="Comic Sans MS" panose="030F0702030302020204" pitchFamily="66" charset="0"/>
              </a:rPr>
              <a:t>) .. n]</a:t>
            </a:r>
            <a:r>
              <a:rPr lang="en-US" altLang="en-US" sz="2400"/>
              <a:t> are leaves</a:t>
            </a:r>
          </a:p>
          <a:p>
            <a:pPr>
              <a:lnSpc>
                <a:spcPct val="120000"/>
              </a:lnSpc>
            </a:pPr>
            <a:r>
              <a:rPr lang="en-US" altLang="en-US" sz="2400"/>
              <a:t>Apply MAX-HEAPIFY on elements between </a:t>
            </a:r>
            <a:r>
              <a:rPr lang="en-US" altLang="en-US" sz="2400">
                <a:latin typeface="Comic Sans MS" panose="030F0702030302020204" pitchFamily="66" charset="0"/>
              </a:rPr>
              <a:t>1</a:t>
            </a:r>
            <a:r>
              <a:rPr lang="en-US" altLang="en-US" sz="2400"/>
              <a:t> and 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n/2</a:t>
            </a:r>
            <a:endParaRPr lang="en-US" altLang="en-US" sz="2400">
              <a:latin typeface="Comic Sans MS" panose="030F0702030302020204" pitchFamily="66" charset="0"/>
            </a:endParaRPr>
          </a:p>
        </p:txBody>
      </p:sp>
      <p:grpSp>
        <p:nvGrpSpPr>
          <p:cNvPr id="412677" name="Group 5"/>
          <p:cNvGrpSpPr>
            <a:grpSpLocks/>
          </p:cNvGrpSpPr>
          <p:nvPr/>
        </p:nvGrpSpPr>
        <p:grpSpPr bwMode="auto">
          <a:xfrm>
            <a:off x="5802313" y="3822700"/>
            <a:ext cx="2943225" cy="2044700"/>
            <a:chOff x="137" y="715"/>
            <a:chExt cx="1854" cy="1288"/>
          </a:xfrm>
        </p:grpSpPr>
        <p:sp>
          <p:nvSpPr>
            <p:cNvPr id="412678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679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680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681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682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683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684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12685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14</a:t>
              </a:r>
            </a:p>
          </p:txBody>
        </p:sp>
        <p:sp>
          <p:nvSpPr>
            <p:cNvPr id="412686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12687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1</a:t>
              </a:r>
            </a:p>
          </p:txBody>
        </p:sp>
        <p:sp>
          <p:nvSpPr>
            <p:cNvPr id="412688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16</a:t>
              </a:r>
            </a:p>
          </p:txBody>
        </p:sp>
        <p:sp>
          <p:nvSpPr>
            <p:cNvPr id="412689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12690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12691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12692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412693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412694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412695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412696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412697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412698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412699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412700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412701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412702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9</a:t>
              </a:r>
            </a:p>
          </p:txBody>
        </p:sp>
        <p:sp>
          <p:nvSpPr>
            <p:cNvPr id="412703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20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10</a:t>
              </a:r>
            </a:p>
          </p:txBody>
        </p:sp>
      </p:grpSp>
      <p:graphicFrame>
        <p:nvGraphicFramePr>
          <p:cNvPr id="41270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671031"/>
              </p:ext>
            </p:extLst>
          </p:nvPr>
        </p:nvGraphicFramePr>
        <p:xfrm>
          <a:off x="4849812" y="6065520"/>
          <a:ext cx="4141788" cy="335280"/>
        </p:xfrm>
        <a:graphic>
          <a:graphicData uri="http://schemas.openxmlformats.org/drawingml/2006/table">
            <a:tbl>
              <a:tblPr/>
              <a:tblGrid>
                <a:gridCol w="414338">
                  <a:extLst>
                    <a:ext uri="{9D8B030D-6E8A-4147-A177-3AD203B41FA5}">
                      <a16:colId xmlns:a16="http://schemas.microsoft.com/office/drawing/2014/main" val="1246366933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1262281455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250656618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3567748716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4184641516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929098172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3793869591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187686219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4148423409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3370575132"/>
                    </a:ext>
                  </a:extLst>
                </a:gridCol>
              </a:tblGrid>
              <a:tr h="157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6161166"/>
                  </a:ext>
                </a:extLst>
              </a:tr>
            </a:tbl>
          </a:graphicData>
        </a:graphic>
      </p:graphicFrame>
      <p:sp>
        <p:nvSpPr>
          <p:cNvPr id="412728" name="Text Box 56"/>
          <p:cNvSpPr txBox="1">
            <a:spLocks noChangeArrowheads="1"/>
          </p:cNvSpPr>
          <p:nvPr/>
        </p:nvSpPr>
        <p:spPr bwMode="auto">
          <a:xfrm>
            <a:off x="4264025" y="6110288"/>
            <a:ext cx="40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A:</a:t>
            </a:r>
          </a:p>
        </p:txBody>
      </p:sp>
      <p:sp>
        <p:nvSpPr>
          <p:cNvPr id="412729" name="Freeform 57"/>
          <p:cNvSpPr>
            <a:spLocks/>
          </p:cNvSpPr>
          <p:nvPr/>
        </p:nvSpPr>
        <p:spPr bwMode="auto">
          <a:xfrm>
            <a:off x="5924550" y="3752850"/>
            <a:ext cx="2636838" cy="1811338"/>
          </a:xfrm>
          <a:custGeom>
            <a:avLst/>
            <a:gdLst>
              <a:gd name="T0" fmla="*/ 300 w 1661"/>
              <a:gd name="T1" fmla="*/ 593 h 1141"/>
              <a:gd name="T2" fmla="*/ 260 w 1661"/>
              <a:gd name="T3" fmla="*/ 638 h 1141"/>
              <a:gd name="T4" fmla="*/ 158 w 1661"/>
              <a:gd name="T5" fmla="*/ 666 h 1141"/>
              <a:gd name="T6" fmla="*/ 85 w 1661"/>
              <a:gd name="T7" fmla="*/ 694 h 1141"/>
              <a:gd name="T8" fmla="*/ 57 w 1661"/>
              <a:gd name="T9" fmla="*/ 711 h 1141"/>
              <a:gd name="T10" fmla="*/ 12 w 1661"/>
              <a:gd name="T11" fmla="*/ 768 h 1141"/>
              <a:gd name="T12" fmla="*/ 0 w 1661"/>
              <a:gd name="T13" fmla="*/ 802 h 1141"/>
              <a:gd name="T14" fmla="*/ 40 w 1661"/>
              <a:gd name="T15" fmla="*/ 966 h 1141"/>
              <a:gd name="T16" fmla="*/ 62 w 1661"/>
              <a:gd name="T17" fmla="*/ 1011 h 1141"/>
              <a:gd name="T18" fmla="*/ 91 w 1661"/>
              <a:gd name="T19" fmla="*/ 1056 h 1141"/>
              <a:gd name="T20" fmla="*/ 125 w 1661"/>
              <a:gd name="T21" fmla="*/ 1078 h 1141"/>
              <a:gd name="T22" fmla="*/ 108 w 1661"/>
              <a:gd name="T23" fmla="*/ 1084 h 1141"/>
              <a:gd name="T24" fmla="*/ 147 w 1661"/>
              <a:gd name="T25" fmla="*/ 1095 h 1141"/>
              <a:gd name="T26" fmla="*/ 277 w 1661"/>
              <a:gd name="T27" fmla="*/ 1129 h 1141"/>
              <a:gd name="T28" fmla="*/ 322 w 1661"/>
              <a:gd name="T29" fmla="*/ 1124 h 1141"/>
              <a:gd name="T30" fmla="*/ 334 w 1661"/>
              <a:gd name="T31" fmla="*/ 1135 h 1141"/>
              <a:gd name="T32" fmla="*/ 350 w 1661"/>
              <a:gd name="T33" fmla="*/ 1124 h 1141"/>
              <a:gd name="T34" fmla="*/ 418 w 1661"/>
              <a:gd name="T35" fmla="*/ 1101 h 1141"/>
              <a:gd name="T36" fmla="*/ 475 w 1661"/>
              <a:gd name="T37" fmla="*/ 1078 h 1141"/>
              <a:gd name="T38" fmla="*/ 514 w 1661"/>
              <a:gd name="T39" fmla="*/ 1067 h 1141"/>
              <a:gd name="T40" fmla="*/ 791 w 1661"/>
              <a:gd name="T41" fmla="*/ 1095 h 1141"/>
              <a:gd name="T42" fmla="*/ 910 w 1661"/>
              <a:gd name="T43" fmla="*/ 1141 h 1141"/>
              <a:gd name="T44" fmla="*/ 972 w 1661"/>
              <a:gd name="T45" fmla="*/ 1101 h 1141"/>
              <a:gd name="T46" fmla="*/ 977 w 1661"/>
              <a:gd name="T47" fmla="*/ 920 h 1141"/>
              <a:gd name="T48" fmla="*/ 989 w 1661"/>
              <a:gd name="T49" fmla="*/ 909 h 1141"/>
              <a:gd name="T50" fmla="*/ 1147 w 1661"/>
              <a:gd name="T51" fmla="*/ 824 h 1141"/>
              <a:gd name="T52" fmla="*/ 1373 w 1661"/>
              <a:gd name="T53" fmla="*/ 847 h 1141"/>
              <a:gd name="T54" fmla="*/ 1587 w 1661"/>
              <a:gd name="T55" fmla="*/ 819 h 1141"/>
              <a:gd name="T56" fmla="*/ 1610 w 1661"/>
              <a:gd name="T57" fmla="*/ 796 h 1141"/>
              <a:gd name="T58" fmla="*/ 1638 w 1661"/>
              <a:gd name="T59" fmla="*/ 751 h 1141"/>
              <a:gd name="T60" fmla="*/ 1644 w 1661"/>
              <a:gd name="T61" fmla="*/ 734 h 1141"/>
              <a:gd name="T62" fmla="*/ 1649 w 1661"/>
              <a:gd name="T63" fmla="*/ 717 h 1141"/>
              <a:gd name="T64" fmla="*/ 1661 w 1661"/>
              <a:gd name="T65" fmla="*/ 683 h 1141"/>
              <a:gd name="T66" fmla="*/ 1632 w 1661"/>
              <a:gd name="T67" fmla="*/ 570 h 1141"/>
              <a:gd name="T68" fmla="*/ 1615 w 1661"/>
              <a:gd name="T69" fmla="*/ 519 h 1141"/>
              <a:gd name="T70" fmla="*/ 1610 w 1661"/>
              <a:gd name="T71" fmla="*/ 469 h 1141"/>
              <a:gd name="T72" fmla="*/ 1598 w 1661"/>
              <a:gd name="T73" fmla="*/ 423 h 1141"/>
              <a:gd name="T74" fmla="*/ 1587 w 1661"/>
              <a:gd name="T75" fmla="*/ 367 h 1141"/>
              <a:gd name="T76" fmla="*/ 1553 w 1661"/>
              <a:gd name="T77" fmla="*/ 299 h 1141"/>
              <a:gd name="T78" fmla="*/ 1519 w 1661"/>
              <a:gd name="T79" fmla="*/ 226 h 1141"/>
              <a:gd name="T80" fmla="*/ 1491 w 1661"/>
              <a:gd name="T81" fmla="*/ 186 h 1141"/>
              <a:gd name="T82" fmla="*/ 1378 w 1661"/>
              <a:gd name="T83" fmla="*/ 102 h 1141"/>
              <a:gd name="T84" fmla="*/ 1265 w 1661"/>
              <a:gd name="T85" fmla="*/ 51 h 1141"/>
              <a:gd name="T86" fmla="*/ 1130 w 1661"/>
              <a:gd name="T87" fmla="*/ 0 h 1141"/>
              <a:gd name="T88" fmla="*/ 983 w 1661"/>
              <a:gd name="T89" fmla="*/ 11 h 1141"/>
              <a:gd name="T90" fmla="*/ 926 w 1661"/>
              <a:gd name="T91" fmla="*/ 22 h 1141"/>
              <a:gd name="T92" fmla="*/ 893 w 1661"/>
              <a:gd name="T93" fmla="*/ 34 h 1141"/>
              <a:gd name="T94" fmla="*/ 814 w 1661"/>
              <a:gd name="T95" fmla="*/ 73 h 1141"/>
              <a:gd name="T96" fmla="*/ 734 w 1661"/>
              <a:gd name="T97" fmla="*/ 113 h 1141"/>
              <a:gd name="T98" fmla="*/ 661 w 1661"/>
              <a:gd name="T99" fmla="*/ 164 h 1141"/>
              <a:gd name="T100" fmla="*/ 616 w 1661"/>
              <a:gd name="T101" fmla="*/ 198 h 1141"/>
              <a:gd name="T102" fmla="*/ 582 w 1661"/>
              <a:gd name="T103" fmla="*/ 220 h 1141"/>
              <a:gd name="T104" fmla="*/ 571 w 1661"/>
              <a:gd name="T105" fmla="*/ 237 h 1141"/>
              <a:gd name="T106" fmla="*/ 554 w 1661"/>
              <a:gd name="T107" fmla="*/ 243 h 1141"/>
              <a:gd name="T108" fmla="*/ 531 w 1661"/>
              <a:gd name="T109" fmla="*/ 265 h 1141"/>
              <a:gd name="T110" fmla="*/ 486 w 1661"/>
              <a:gd name="T111" fmla="*/ 294 h 1141"/>
              <a:gd name="T112" fmla="*/ 418 w 1661"/>
              <a:gd name="T113" fmla="*/ 350 h 1141"/>
              <a:gd name="T114" fmla="*/ 384 w 1661"/>
              <a:gd name="T115" fmla="*/ 384 h 1141"/>
              <a:gd name="T116" fmla="*/ 350 w 1661"/>
              <a:gd name="T117" fmla="*/ 440 h 1141"/>
              <a:gd name="T118" fmla="*/ 328 w 1661"/>
              <a:gd name="T119" fmla="*/ 486 h 1141"/>
              <a:gd name="T120" fmla="*/ 300 w 1661"/>
              <a:gd name="T121" fmla="*/ 576 h 1141"/>
              <a:gd name="T122" fmla="*/ 300 w 1661"/>
              <a:gd name="T123" fmla="*/ 593 h 1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61" h="1141">
                <a:moveTo>
                  <a:pt x="300" y="593"/>
                </a:moveTo>
                <a:cubicBezTo>
                  <a:pt x="286" y="607"/>
                  <a:pt x="276" y="625"/>
                  <a:pt x="260" y="638"/>
                </a:cubicBezTo>
                <a:cubicBezTo>
                  <a:pt x="241" y="654"/>
                  <a:pt x="183" y="662"/>
                  <a:pt x="158" y="666"/>
                </a:cubicBezTo>
                <a:cubicBezTo>
                  <a:pt x="130" y="676"/>
                  <a:pt x="113" y="689"/>
                  <a:pt x="85" y="694"/>
                </a:cubicBezTo>
                <a:cubicBezTo>
                  <a:pt x="57" y="725"/>
                  <a:pt x="94" y="689"/>
                  <a:pt x="57" y="711"/>
                </a:cubicBezTo>
                <a:cubicBezTo>
                  <a:pt x="39" y="722"/>
                  <a:pt x="22" y="753"/>
                  <a:pt x="12" y="768"/>
                </a:cubicBezTo>
                <a:cubicBezTo>
                  <a:pt x="5" y="778"/>
                  <a:pt x="0" y="802"/>
                  <a:pt x="0" y="802"/>
                </a:cubicBezTo>
                <a:cubicBezTo>
                  <a:pt x="5" y="868"/>
                  <a:pt x="11" y="910"/>
                  <a:pt x="40" y="966"/>
                </a:cubicBezTo>
                <a:cubicBezTo>
                  <a:pt x="49" y="983"/>
                  <a:pt x="48" y="996"/>
                  <a:pt x="62" y="1011"/>
                </a:cubicBezTo>
                <a:cubicBezTo>
                  <a:pt x="68" y="1029"/>
                  <a:pt x="75" y="1045"/>
                  <a:pt x="91" y="1056"/>
                </a:cubicBezTo>
                <a:cubicBezTo>
                  <a:pt x="102" y="1064"/>
                  <a:pt x="125" y="1078"/>
                  <a:pt x="125" y="1078"/>
                </a:cubicBezTo>
                <a:cubicBezTo>
                  <a:pt x="119" y="1080"/>
                  <a:pt x="103" y="1080"/>
                  <a:pt x="108" y="1084"/>
                </a:cubicBezTo>
                <a:cubicBezTo>
                  <a:pt x="119" y="1092"/>
                  <a:pt x="134" y="1091"/>
                  <a:pt x="147" y="1095"/>
                </a:cubicBezTo>
                <a:cubicBezTo>
                  <a:pt x="191" y="1108"/>
                  <a:pt x="231" y="1122"/>
                  <a:pt x="277" y="1129"/>
                </a:cubicBezTo>
                <a:cubicBezTo>
                  <a:pt x="292" y="1127"/>
                  <a:pt x="307" y="1122"/>
                  <a:pt x="322" y="1124"/>
                </a:cubicBezTo>
                <a:cubicBezTo>
                  <a:pt x="327" y="1125"/>
                  <a:pt x="329" y="1135"/>
                  <a:pt x="334" y="1135"/>
                </a:cubicBezTo>
                <a:cubicBezTo>
                  <a:pt x="340" y="1135"/>
                  <a:pt x="344" y="1127"/>
                  <a:pt x="350" y="1124"/>
                </a:cubicBezTo>
                <a:cubicBezTo>
                  <a:pt x="371" y="1114"/>
                  <a:pt x="396" y="1109"/>
                  <a:pt x="418" y="1101"/>
                </a:cubicBezTo>
                <a:cubicBezTo>
                  <a:pt x="434" y="1086"/>
                  <a:pt x="454" y="1084"/>
                  <a:pt x="475" y="1078"/>
                </a:cubicBezTo>
                <a:cubicBezTo>
                  <a:pt x="488" y="1074"/>
                  <a:pt x="514" y="1067"/>
                  <a:pt x="514" y="1067"/>
                </a:cubicBezTo>
                <a:cubicBezTo>
                  <a:pt x="676" y="1072"/>
                  <a:pt x="684" y="1063"/>
                  <a:pt x="791" y="1095"/>
                </a:cubicBezTo>
                <a:cubicBezTo>
                  <a:pt x="816" y="1122"/>
                  <a:pt x="874" y="1132"/>
                  <a:pt x="910" y="1141"/>
                </a:cubicBezTo>
                <a:cubicBezTo>
                  <a:pt x="953" y="1129"/>
                  <a:pt x="942" y="1129"/>
                  <a:pt x="972" y="1101"/>
                </a:cubicBezTo>
                <a:cubicBezTo>
                  <a:pt x="974" y="1041"/>
                  <a:pt x="972" y="980"/>
                  <a:pt x="977" y="920"/>
                </a:cubicBezTo>
                <a:cubicBezTo>
                  <a:pt x="977" y="915"/>
                  <a:pt x="986" y="914"/>
                  <a:pt x="989" y="909"/>
                </a:cubicBezTo>
                <a:cubicBezTo>
                  <a:pt x="1031" y="839"/>
                  <a:pt x="1068" y="836"/>
                  <a:pt x="1147" y="824"/>
                </a:cubicBezTo>
                <a:cubicBezTo>
                  <a:pt x="1224" y="829"/>
                  <a:pt x="1297" y="836"/>
                  <a:pt x="1373" y="847"/>
                </a:cubicBezTo>
                <a:cubicBezTo>
                  <a:pt x="1473" y="843"/>
                  <a:pt x="1507" y="843"/>
                  <a:pt x="1587" y="819"/>
                </a:cubicBezTo>
                <a:cubicBezTo>
                  <a:pt x="1594" y="811"/>
                  <a:pt x="1604" y="805"/>
                  <a:pt x="1610" y="796"/>
                </a:cubicBezTo>
                <a:cubicBezTo>
                  <a:pt x="1625" y="772"/>
                  <a:pt x="1609" y="770"/>
                  <a:pt x="1638" y="751"/>
                </a:cubicBezTo>
                <a:cubicBezTo>
                  <a:pt x="1640" y="745"/>
                  <a:pt x="1642" y="740"/>
                  <a:pt x="1644" y="734"/>
                </a:cubicBezTo>
                <a:cubicBezTo>
                  <a:pt x="1646" y="728"/>
                  <a:pt x="1647" y="723"/>
                  <a:pt x="1649" y="717"/>
                </a:cubicBezTo>
                <a:cubicBezTo>
                  <a:pt x="1653" y="706"/>
                  <a:pt x="1661" y="683"/>
                  <a:pt x="1661" y="683"/>
                </a:cubicBezTo>
                <a:cubicBezTo>
                  <a:pt x="1655" y="640"/>
                  <a:pt x="1644" y="611"/>
                  <a:pt x="1632" y="570"/>
                </a:cubicBezTo>
                <a:cubicBezTo>
                  <a:pt x="1627" y="553"/>
                  <a:pt x="1615" y="519"/>
                  <a:pt x="1615" y="519"/>
                </a:cubicBezTo>
                <a:cubicBezTo>
                  <a:pt x="1613" y="502"/>
                  <a:pt x="1613" y="485"/>
                  <a:pt x="1610" y="469"/>
                </a:cubicBezTo>
                <a:cubicBezTo>
                  <a:pt x="1607" y="453"/>
                  <a:pt x="1598" y="423"/>
                  <a:pt x="1598" y="423"/>
                </a:cubicBezTo>
                <a:cubicBezTo>
                  <a:pt x="1595" y="403"/>
                  <a:pt x="1596" y="385"/>
                  <a:pt x="1587" y="367"/>
                </a:cubicBezTo>
                <a:cubicBezTo>
                  <a:pt x="1576" y="345"/>
                  <a:pt x="1559" y="323"/>
                  <a:pt x="1553" y="299"/>
                </a:cubicBezTo>
                <a:cubicBezTo>
                  <a:pt x="1545" y="267"/>
                  <a:pt x="1547" y="244"/>
                  <a:pt x="1519" y="226"/>
                </a:cubicBezTo>
                <a:cubicBezTo>
                  <a:pt x="1513" y="206"/>
                  <a:pt x="1505" y="201"/>
                  <a:pt x="1491" y="186"/>
                </a:cubicBezTo>
                <a:cubicBezTo>
                  <a:pt x="1479" y="146"/>
                  <a:pt x="1417" y="114"/>
                  <a:pt x="1378" y="102"/>
                </a:cubicBezTo>
                <a:cubicBezTo>
                  <a:pt x="1359" y="81"/>
                  <a:pt x="1294" y="60"/>
                  <a:pt x="1265" y="51"/>
                </a:cubicBezTo>
                <a:cubicBezTo>
                  <a:pt x="1236" y="19"/>
                  <a:pt x="1170" y="14"/>
                  <a:pt x="1130" y="0"/>
                </a:cubicBezTo>
                <a:cubicBezTo>
                  <a:pt x="1058" y="4"/>
                  <a:pt x="1040" y="2"/>
                  <a:pt x="983" y="11"/>
                </a:cubicBezTo>
                <a:cubicBezTo>
                  <a:pt x="977" y="12"/>
                  <a:pt x="936" y="19"/>
                  <a:pt x="926" y="22"/>
                </a:cubicBezTo>
                <a:cubicBezTo>
                  <a:pt x="915" y="25"/>
                  <a:pt x="893" y="34"/>
                  <a:pt x="893" y="34"/>
                </a:cubicBezTo>
                <a:cubicBezTo>
                  <a:pt x="872" y="53"/>
                  <a:pt x="842" y="64"/>
                  <a:pt x="814" y="73"/>
                </a:cubicBezTo>
                <a:cubicBezTo>
                  <a:pt x="794" y="93"/>
                  <a:pt x="760" y="100"/>
                  <a:pt x="734" y="113"/>
                </a:cubicBezTo>
                <a:cubicBezTo>
                  <a:pt x="708" y="126"/>
                  <a:pt x="684" y="147"/>
                  <a:pt x="661" y="164"/>
                </a:cubicBezTo>
                <a:cubicBezTo>
                  <a:pt x="657" y="167"/>
                  <a:pt x="626" y="190"/>
                  <a:pt x="616" y="198"/>
                </a:cubicBezTo>
                <a:cubicBezTo>
                  <a:pt x="605" y="206"/>
                  <a:pt x="582" y="220"/>
                  <a:pt x="582" y="220"/>
                </a:cubicBezTo>
                <a:cubicBezTo>
                  <a:pt x="578" y="226"/>
                  <a:pt x="576" y="233"/>
                  <a:pt x="571" y="237"/>
                </a:cubicBezTo>
                <a:cubicBezTo>
                  <a:pt x="566" y="241"/>
                  <a:pt x="558" y="239"/>
                  <a:pt x="554" y="243"/>
                </a:cubicBezTo>
                <a:cubicBezTo>
                  <a:pt x="525" y="272"/>
                  <a:pt x="574" y="252"/>
                  <a:pt x="531" y="265"/>
                </a:cubicBezTo>
                <a:cubicBezTo>
                  <a:pt x="517" y="280"/>
                  <a:pt x="505" y="287"/>
                  <a:pt x="486" y="294"/>
                </a:cubicBezTo>
                <a:cubicBezTo>
                  <a:pt x="476" y="309"/>
                  <a:pt x="435" y="339"/>
                  <a:pt x="418" y="350"/>
                </a:cubicBezTo>
                <a:cubicBezTo>
                  <a:pt x="411" y="373"/>
                  <a:pt x="401" y="369"/>
                  <a:pt x="384" y="384"/>
                </a:cubicBezTo>
                <a:cubicBezTo>
                  <a:pt x="379" y="401"/>
                  <a:pt x="363" y="428"/>
                  <a:pt x="350" y="440"/>
                </a:cubicBezTo>
                <a:cubicBezTo>
                  <a:pt x="344" y="459"/>
                  <a:pt x="341" y="471"/>
                  <a:pt x="328" y="486"/>
                </a:cubicBezTo>
                <a:cubicBezTo>
                  <a:pt x="319" y="516"/>
                  <a:pt x="310" y="546"/>
                  <a:pt x="300" y="576"/>
                </a:cubicBezTo>
                <a:cubicBezTo>
                  <a:pt x="294" y="595"/>
                  <a:pt x="288" y="593"/>
                  <a:pt x="300" y="593"/>
                </a:cubicBezTo>
                <a:close/>
              </a:path>
            </a:pathLst>
          </a:custGeom>
          <a:noFill/>
          <a:ln w="25400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0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/>
              <a:t>Example:         A</a:t>
            </a:r>
          </a:p>
        </p:txBody>
      </p:sp>
      <p:graphicFrame>
        <p:nvGraphicFramePr>
          <p:cNvPr id="429059" name="Group 3"/>
          <p:cNvGraphicFramePr>
            <a:graphicFrameLocks noGrp="1"/>
          </p:cNvGraphicFramePr>
          <p:nvPr>
            <p:ph idx="1"/>
          </p:nvPr>
        </p:nvGraphicFramePr>
        <p:xfrm>
          <a:off x="4348163" y="381000"/>
          <a:ext cx="4141787" cy="335280"/>
        </p:xfrm>
        <a:graphic>
          <a:graphicData uri="http://schemas.openxmlformats.org/drawingml/2006/table">
            <a:tbl>
              <a:tblPr/>
              <a:tblGrid>
                <a:gridCol w="414337">
                  <a:extLst>
                    <a:ext uri="{9D8B030D-6E8A-4147-A177-3AD203B41FA5}">
                      <a16:colId xmlns:a16="http://schemas.microsoft.com/office/drawing/2014/main" val="2665929489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612432316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842857991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1462073788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186273713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610920769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3106391580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8150834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61976496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794453998"/>
                    </a:ext>
                  </a:extLst>
                </a:gridCol>
              </a:tblGrid>
              <a:tr h="144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939614"/>
                  </a:ext>
                </a:extLst>
              </a:tr>
            </a:tbl>
          </a:graphicData>
        </a:graphic>
      </p:graphicFrame>
      <p:grpSp>
        <p:nvGrpSpPr>
          <p:cNvPr id="429083" name="Group 27"/>
          <p:cNvGrpSpPr>
            <a:grpSpLocks/>
          </p:cNvGrpSpPr>
          <p:nvPr/>
        </p:nvGrpSpPr>
        <p:grpSpPr bwMode="auto">
          <a:xfrm>
            <a:off x="225425" y="1524000"/>
            <a:ext cx="2943225" cy="2044700"/>
            <a:chOff x="137" y="715"/>
            <a:chExt cx="1854" cy="1288"/>
          </a:xfrm>
        </p:grpSpPr>
        <p:sp>
          <p:nvSpPr>
            <p:cNvPr id="429084" name="Line 28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85" name="Line 29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86" name="Line 30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87" name="Line 31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88" name="Line 32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89" name="Line 33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90" name="Oval 34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29091" name="Oval 35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14</a:t>
              </a:r>
            </a:p>
          </p:txBody>
        </p:sp>
        <p:sp>
          <p:nvSpPr>
            <p:cNvPr id="429092" name="Oval 36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29093" name="Oval 37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29094" name="Oval 38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16</a:t>
              </a:r>
            </a:p>
          </p:txBody>
        </p:sp>
        <p:sp>
          <p:nvSpPr>
            <p:cNvPr id="429095" name="Oval 39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29096" name="Oval 40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29097" name="Oval 41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29098" name="Oval 42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429099" name="Oval 43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429100" name="Text Box 44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429101" name="Text Box 45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429102" name="Text Box 46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429103" name="Text Box 47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429104" name="Text Box 48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429105" name="Text Box 49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429106" name="Text Box 50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429107" name="Text Box 51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429108" name="Text Box 52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9</a:t>
              </a:r>
            </a:p>
          </p:txBody>
        </p:sp>
        <p:sp>
          <p:nvSpPr>
            <p:cNvPr id="429109" name="Text Box 53"/>
            <p:cNvSpPr txBox="1">
              <a:spLocks noChangeArrowheads="1"/>
            </p:cNvSpPr>
            <p:nvPr/>
          </p:nvSpPr>
          <p:spPr bwMode="auto">
            <a:xfrm>
              <a:off x="808" y="1664"/>
              <a:ext cx="20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10</a:t>
              </a:r>
            </a:p>
          </p:txBody>
        </p:sp>
      </p:grpSp>
      <p:grpSp>
        <p:nvGrpSpPr>
          <p:cNvPr id="429110" name="Group 54"/>
          <p:cNvGrpSpPr>
            <a:grpSpLocks/>
          </p:cNvGrpSpPr>
          <p:nvPr/>
        </p:nvGrpSpPr>
        <p:grpSpPr bwMode="auto">
          <a:xfrm>
            <a:off x="217488" y="4279900"/>
            <a:ext cx="2943225" cy="2044700"/>
            <a:chOff x="137" y="2528"/>
            <a:chExt cx="1854" cy="1288"/>
          </a:xfrm>
        </p:grpSpPr>
        <p:sp>
          <p:nvSpPr>
            <p:cNvPr id="429111" name="Line 55"/>
            <p:cNvSpPr>
              <a:spLocks noChangeAspect="1" noChangeShapeType="1"/>
            </p:cNvSpPr>
            <p:nvPr/>
          </p:nvSpPr>
          <p:spPr bwMode="auto">
            <a:xfrm flipV="1">
              <a:off x="851" y="3466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12" name="Line 56"/>
            <p:cNvSpPr>
              <a:spLocks noChangeAspect="1" noChangeShapeType="1"/>
            </p:cNvSpPr>
            <p:nvPr/>
          </p:nvSpPr>
          <p:spPr bwMode="auto">
            <a:xfrm flipV="1">
              <a:off x="1318" y="317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13" name="Line 57"/>
            <p:cNvSpPr>
              <a:spLocks noChangeAspect="1" noChangeShapeType="1"/>
            </p:cNvSpPr>
            <p:nvPr/>
          </p:nvSpPr>
          <p:spPr bwMode="auto">
            <a:xfrm rot="16200000" flipV="1">
              <a:off x="417" y="3424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14" name="Line 58"/>
            <p:cNvSpPr>
              <a:spLocks noChangeAspect="1" noChangeShapeType="1"/>
            </p:cNvSpPr>
            <p:nvPr/>
          </p:nvSpPr>
          <p:spPr bwMode="auto">
            <a:xfrm rot="16200000" flipV="1">
              <a:off x="758" y="3174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15" name="Line 59"/>
            <p:cNvSpPr>
              <a:spLocks noChangeAspect="1" noChangeShapeType="1"/>
            </p:cNvSpPr>
            <p:nvPr/>
          </p:nvSpPr>
          <p:spPr bwMode="auto">
            <a:xfrm rot="16200000" flipV="1">
              <a:off x="1154" y="2722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16" name="Line 60"/>
            <p:cNvSpPr>
              <a:spLocks noChangeShapeType="1"/>
            </p:cNvSpPr>
            <p:nvPr/>
          </p:nvSpPr>
          <p:spPr bwMode="auto">
            <a:xfrm flipV="1">
              <a:off x="243" y="2750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17" name="Oval 61"/>
            <p:cNvSpPr>
              <a:spLocks noChangeArrowheads="1"/>
            </p:cNvSpPr>
            <p:nvPr/>
          </p:nvSpPr>
          <p:spPr bwMode="auto">
            <a:xfrm>
              <a:off x="387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14</a:t>
              </a:r>
            </a:p>
          </p:txBody>
        </p:sp>
        <p:sp>
          <p:nvSpPr>
            <p:cNvPr id="429118" name="Oval 62"/>
            <p:cNvSpPr>
              <a:spLocks noChangeArrowheads="1"/>
            </p:cNvSpPr>
            <p:nvPr/>
          </p:nvSpPr>
          <p:spPr bwMode="auto">
            <a:xfrm>
              <a:off x="137" y="36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29119" name="Oval 63"/>
            <p:cNvSpPr>
              <a:spLocks noChangeArrowheads="1"/>
            </p:cNvSpPr>
            <p:nvPr/>
          </p:nvSpPr>
          <p:spPr bwMode="auto">
            <a:xfrm>
              <a:off x="579" y="36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29120" name="Oval 64"/>
            <p:cNvSpPr>
              <a:spLocks noChangeArrowheads="1"/>
            </p:cNvSpPr>
            <p:nvPr/>
          </p:nvSpPr>
          <p:spPr bwMode="auto">
            <a:xfrm>
              <a:off x="675" y="3086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29121" name="Oval 65"/>
            <p:cNvSpPr>
              <a:spLocks noChangeArrowheads="1"/>
            </p:cNvSpPr>
            <p:nvPr/>
          </p:nvSpPr>
          <p:spPr bwMode="auto">
            <a:xfrm>
              <a:off x="963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16</a:t>
              </a:r>
            </a:p>
          </p:txBody>
        </p:sp>
        <p:sp>
          <p:nvSpPr>
            <p:cNvPr id="429122" name="Oval 66"/>
            <p:cNvSpPr>
              <a:spLocks noChangeArrowheads="1"/>
            </p:cNvSpPr>
            <p:nvPr/>
          </p:nvSpPr>
          <p:spPr bwMode="auto">
            <a:xfrm>
              <a:off x="819" y="36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29123" name="Oval 67"/>
            <p:cNvSpPr>
              <a:spLocks noChangeArrowheads="1"/>
            </p:cNvSpPr>
            <p:nvPr/>
          </p:nvSpPr>
          <p:spPr bwMode="auto">
            <a:xfrm>
              <a:off x="1131" y="265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29124" name="Oval 68"/>
            <p:cNvSpPr>
              <a:spLocks noChangeArrowheads="1"/>
            </p:cNvSpPr>
            <p:nvPr/>
          </p:nvSpPr>
          <p:spPr bwMode="auto">
            <a:xfrm>
              <a:off x="1537" y="308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429125" name="Oval 69"/>
            <p:cNvSpPr>
              <a:spLocks noChangeArrowheads="1"/>
            </p:cNvSpPr>
            <p:nvPr/>
          </p:nvSpPr>
          <p:spPr bwMode="auto">
            <a:xfrm>
              <a:off x="1213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429126" name="Oval 70"/>
            <p:cNvSpPr>
              <a:spLocks noChangeArrowheads="1"/>
            </p:cNvSpPr>
            <p:nvPr/>
          </p:nvSpPr>
          <p:spPr bwMode="auto">
            <a:xfrm>
              <a:off x="1789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29127" name="Text Box 71"/>
            <p:cNvSpPr txBox="1">
              <a:spLocks noChangeArrowheads="1"/>
            </p:cNvSpPr>
            <p:nvPr/>
          </p:nvSpPr>
          <p:spPr bwMode="auto">
            <a:xfrm>
              <a:off x="1152" y="252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429128" name="Text Box 72"/>
            <p:cNvSpPr txBox="1">
              <a:spLocks noChangeArrowheads="1"/>
            </p:cNvSpPr>
            <p:nvPr/>
          </p:nvSpPr>
          <p:spPr bwMode="auto">
            <a:xfrm>
              <a:off x="699" y="2961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429129" name="Text Box 73"/>
            <p:cNvSpPr txBox="1">
              <a:spLocks noChangeArrowheads="1"/>
            </p:cNvSpPr>
            <p:nvPr/>
          </p:nvSpPr>
          <p:spPr bwMode="auto">
            <a:xfrm>
              <a:off x="1552" y="2961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429130" name="Text Box 74"/>
            <p:cNvSpPr txBox="1">
              <a:spLocks noChangeArrowheads="1"/>
            </p:cNvSpPr>
            <p:nvPr/>
          </p:nvSpPr>
          <p:spPr bwMode="auto">
            <a:xfrm>
              <a:off x="406" y="323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429131" name="Text Box 75"/>
            <p:cNvSpPr txBox="1">
              <a:spLocks noChangeArrowheads="1"/>
            </p:cNvSpPr>
            <p:nvPr/>
          </p:nvSpPr>
          <p:spPr bwMode="auto">
            <a:xfrm>
              <a:off x="992" y="323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429132" name="Text Box 76"/>
            <p:cNvSpPr txBox="1">
              <a:spLocks noChangeArrowheads="1"/>
            </p:cNvSpPr>
            <p:nvPr/>
          </p:nvSpPr>
          <p:spPr bwMode="auto">
            <a:xfrm>
              <a:off x="1237" y="323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429133" name="Text Box 77"/>
            <p:cNvSpPr txBox="1">
              <a:spLocks noChangeArrowheads="1"/>
            </p:cNvSpPr>
            <p:nvPr/>
          </p:nvSpPr>
          <p:spPr bwMode="auto">
            <a:xfrm>
              <a:off x="1824" y="323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429134" name="Text Box 78"/>
            <p:cNvSpPr txBox="1">
              <a:spLocks noChangeArrowheads="1"/>
            </p:cNvSpPr>
            <p:nvPr/>
          </p:nvSpPr>
          <p:spPr bwMode="auto">
            <a:xfrm>
              <a:off x="150" y="3477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429135" name="Text Box 79"/>
            <p:cNvSpPr txBox="1">
              <a:spLocks noChangeArrowheads="1"/>
            </p:cNvSpPr>
            <p:nvPr/>
          </p:nvSpPr>
          <p:spPr bwMode="auto">
            <a:xfrm>
              <a:off x="603" y="3477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9</a:t>
              </a:r>
            </a:p>
          </p:txBody>
        </p:sp>
        <p:sp>
          <p:nvSpPr>
            <p:cNvPr id="429136" name="Text Box 80"/>
            <p:cNvSpPr txBox="1">
              <a:spLocks noChangeArrowheads="1"/>
            </p:cNvSpPr>
            <p:nvPr/>
          </p:nvSpPr>
          <p:spPr bwMode="auto">
            <a:xfrm>
              <a:off x="808" y="3477"/>
              <a:ext cx="20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10</a:t>
              </a:r>
            </a:p>
          </p:txBody>
        </p:sp>
      </p:grpSp>
      <p:grpSp>
        <p:nvGrpSpPr>
          <p:cNvPr id="429137" name="Group 81"/>
          <p:cNvGrpSpPr>
            <a:grpSpLocks/>
          </p:cNvGrpSpPr>
          <p:nvPr/>
        </p:nvGrpSpPr>
        <p:grpSpPr bwMode="auto">
          <a:xfrm>
            <a:off x="3087688" y="1524000"/>
            <a:ext cx="2943225" cy="2044700"/>
            <a:chOff x="1940" y="715"/>
            <a:chExt cx="1854" cy="1288"/>
          </a:xfrm>
        </p:grpSpPr>
        <p:sp>
          <p:nvSpPr>
            <p:cNvPr id="429138" name="Line 82"/>
            <p:cNvSpPr>
              <a:spLocks noChangeAspect="1" noChangeShapeType="1"/>
            </p:cNvSpPr>
            <p:nvPr/>
          </p:nvSpPr>
          <p:spPr bwMode="auto">
            <a:xfrm flipV="1">
              <a:off x="2654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39" name="Line 83"/>
            <p:cNvSpPr>
              <a:spLocks noChangeAspect="1" noChangeShapeType="1"/>
            </p:cNvSpPr>
            <p:nvPr/>
          </p:nvSpPr>
          <p:spPr bwMode="auto">
            <a:xfrm flipV="1">
              <a:off x="3121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40" name="Line 84"/>
            <p:cNvSpPr>
              <a:spLocks noChangeAspect="1" noChangeShapeType="1"/>
            </p:cNvSpPr>
            <p:nvPr/>
          </p:nvSpPr>
          <p:spPr bwMode="auto">
            <a:xfrm rot="16200000" flipV="1">
              <a:off x="2220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41" name="Line 85"/>
            <p:cNvSpPr>
              <a:spLocks noChangeAspect="1" noChangeShapeType="1"/>
            </p:cNvSpPr>
            <p:nvPr/>
          </p:nvSpPr>
          <p:spPr bwMode="auto">
            <a:xfrm rot="16200000" flipV="1">
              <a:off x="2561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42" name="Line 86"/>
            <p:cNvSpPr>
              <a:spLocks noChangeAspect="1" noChangeShapeType="1"/>
            </p:cNvSpPr>
            <p:nvPr/>
          </p:nvSpPr>
          <p:spPr bwMode="auto">
            <a:xfrm rot="16200000" flipV="1">
              <a:off x="2957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43" name="Line 87"/>
            <p:cNvSpPr>
              <a:spLocks noChangeShapeType="1"/>
            </p:cNvSpPr>
            <p:nvPr/>
          </p:nvSpPr>
          <p:spPr bwMode="auto">
            <a:xfrm flipV="1">
              <a:off x="2046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44" name="Oval 88"/>
            <p:cNvSpPr>
              <a:spLocks noChangeArrowheads="1"/>
            </p:cNvSpPr>
            <p:nvPr/>
          </p:nvSpPr>
          <p:spPr bwMode="auto">
            <a:xfrm>
              <a:off x="2190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29145" name="Oval 89"/>
            <p:cNvSpPr>
              <a:spLocks noChangeArrowheads="1"/>
            </p:cNvSpPr>
            <p:nvPr/>
          </p:nvSpPr>
          <p:spPr bwMode="auto">
            <a:xfrm>
              <a:off x="1940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14</a:t>
              </a:r>
            </a:p>
          </p:txBody>
        </p:sp>
        <p:sp>
          <p:nvSpPr>
            <p:cNvPr id="429146" name="Oval 90"/>
            <p:cNvSpPr>
              <a:spLocks noChangeArrowheads="1"/>
            </p:cNvSpPr>
            <p:nvPr/>
          </p:nvSpPr>
          <p:spPr bwMode="auto">
            <a:xfrm>
              <a:off x="2382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29147" name="Oval 91"/>
            <p:cNvSpPr>
              <a:spLocks noChangeArrowheads="1"/>
            </p:cNvSpPr>
            <p:nvPr/>
          </p:nvSpPr>
          <p:spPr bwMode="auto">
            <a:xfrm>
              <a:off x="2478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29148" name="Oval 92"/>
            <p:cNvSpPr>
              <a:spLocks noChangeArrowheads="1"/>
            </p:cNvSpPr>
            <p:nvPr/>
          </p:nvSpPr>
          <p:spPr bwMode="auto">
            <a:xfrm>
              <a:off x="2766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16</a:t>
              </a:r>
            </a:p>
          </p:txBody>
        </p:sp>
        <p:sp>
          <p:nvSpPr>
            <p:cNvPr id="429149" name="Oval 93"/>
            <p:cNvSpPr>
              <a:spLocks noChangeArrowheads="1"/>
            </p:cNvSpPr>
            <p:nvPr/>
          </p:nvSpPr>
          <p:spPr bwMode="auto">
            <a:xfrm>
              <a:off x="2622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29150" name="Oval 94"/>
            <p:cNvSpPr>
              <a:spLocks noChangeArrowheads="1"/>
            </p:cNvSpPr>
            <p:nvPr/>
          </p:nvSpPr>
          <p:spPr bwMode="auto">
            <a:xfrm>
              <a:off x="2934" y="84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29151" name="Oval 95"/>
            <p:cNvSpPr>
              <a:spLocks noChangeArrowheads="1"/>
            </p:cNvSpPr>
            <p:nvPr/>
          </p:nvSpPr>
          <p:spPr bwMode="auto">
            <a:xfrm>
              <a:off x="3340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29152" name="Oval 96"/>
            <p:cNvSpPr>
              <a:spLocks noChangeArrowheads="1"/>
            </p:cNvSpPr>
            <p:nvPr/>
          </p:nvSpPr>
          <p:spPr bwMode="auto">
            <a:xfrm>
              <a:off x="3016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429153" name="Oval 97"/>
            <p:cNvSpPr>
              <a:spLocks noChangeArrowheads="1"/>
            </p:cNvSpPr>
            <p:nvPr/>
          </p:nvSpPr>
          <p:spPr bwMode="auto">
            <a:xfrm>
              <a:off x="3592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429154" name="Text Box 98"/>
            <p:cNvSpPr txBox="1">
              <a:spLocks noChangeArrowheads="1"/>
            </p:cNvSpPr>
            <p:nvPr/>
          </p:nvSpPr>
          <p:spPr bwMode="auto">
            <a:xfrm>
              <a:off x="2955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429155" name="Text Box 99"/>
            <p:cNvSpPr txBox="1">
              <a:spLocks noChangeArrowheads="1"/>
            </p:cNvSpPr>
            <p:nvPr/>
          </p:nvSpPr>
          <p:spPr bwMode="auto">
            <a:xfrm>
              <a:off x="250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429156" name="Text Box 100"/>
            <p:cNvSpPr txBox="1">
              <a:spLocks noChangeArrowheads="1"/>
            </p:cNvSpPr>
            <p:nvPr/>
          </p:nvSpPr>
          <p:spPr bwMode="auto">
            <a:xfrm>
              <a:off x="3355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429157" name="Text Box 101"/>
            <p:cNvSpPr txBox="1">
              <a:spLocks noChangeArrowheads="1"/>
            </p:cNvSpPr>
            <p:nvPr/>
          </p:nvSpPr>
          <p:spPr bwMode="auto">
            <a:xfrm>
              <a:off x="2209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429158" name="Text Box 102"/>
            <p:cNvSpPr txBox="1">
              <a:spLocks noChangeArrowheads="1"/>
            </p:cNvSpPr>
            <p:nvPr/>
          </p:nvSpPr>
          <p:spPr bwMode="auto">
            <a:xfrm>
              <a:off x="2795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429159" name="Text Box 103"/>
            <p:cNvSpPr txBox="1">
              <a:spLocks noChangeArrowheads="1"/>
            </p:cNvSpPr>
            <p:nvPr/>
          </p:nvSpPr>
          <p:spPr bwMode="auto">
            <a:xfrm>
              <a:off x="3040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429160" name="Text Box 104"/>
            <p:cNvSpPr txBox="1">
              <a:spLocks noChangeArrowheads="1"/>
            </p:cNvSpPr>
            <p:nvPr/>
          </p:nvSpPr>
          <p:spPr bwMode="auto">
            <a:xfrm>
              <a:off x="362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429161" name="Text Box 105"/>
            <p:cNvSpPr txBox="1">
              <a:spLocks noChangeArrowheads="1"/>
            </p:cNvSpPr>
            <p:nvPr/>
          </p:nvSpPr>
          <p:spPr bwMode="auto">
            <a:xfrm>
              <a:off x="195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429162" name="Text Box 106"/>
            <p:cNvSpPr txBox="1">
              <a:spLocks noChangeArrowheads="1"/>
            </p:cNvSpPr>
            <p:nvPr/>
          </p:nvSpPr>
          <p:spPr bwMode="auto">
            <a:xfrm>
              <a:off x="2406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9</a:t>
              </a:r>
            </a:p>
          </p:txBody>
        </p:sp>
        <p:sp>
          <p:nvSpPr>
            <p:cNvPr id="429163" name="Text Box 107"/>
            <p:cNvSpPr txBox="1">
              <a:spLocks noChangeArrowheads="1"/>
            </p:cNvSpPr>
            <p:nvPr/>
          </p:nvSpPr>
          <p:spPr bwMode="auto">
            <a:xfrm>
              <a:off x="2611" y="1664"/>
              <a:ext cx="20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10</a:t>
              </a:r>
            </a:p>
          </p:txBody>
        </p:sp>
      </p:grpSp>
      <p:grpSp>
        <p:nvGrpSpPr>
          <p:cNvPr id="429164" name="Group 108"/>
          <p:cNvGrpSpPr>
            <a:grpSpLocks/>
          </p:cNvGrpSpPr>
          <p:nvPr/>
        </p:nvGrpSpPr>
        <p:grpSpPr bwMode="auto">
          <a:xfrm>
            <a:off x="5949950" y="1524000"/>
            <a:ext cx="2943225" cy="2044700"/>
            <a:chOff x="3743" y="715"/>
            <a:chExt cx="1854" cy="1288"/>
          </a:xfrm>
        </p:grpSpPr>
        <p:sp>
          <p:nvSpPr>
            <p:cNvPr id="429165" name="Line 109"/>
            <p:cNvSpPr>
              <a:spLocks noChangeAspect="1" noChangeShapeType="1"/>
            </p:cNvSpPr>
            <p:nvPr/>
          </p:nvSpPr>
          <p:spPr bwMode="auto">
            <a:xfrm flipV="1">
              <a:off x="4457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66" name="Line 110"/>
            <p:cNvSpPr>
              <a:spLocks noChangeAspect="1" noChangeShapeType="1"/>
            </p:cNvSpPr>
            <p:nvPr/>
          </p:nvSpPr>
          <p:spPr bwMode="auto">
            <a:xfrm flipV="1">
              <a:off x="4924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67" name="Line 111"/>
            <p:cNvSpPr>
              <a:spLocks noChangeAspect="1" noChangeShapeType="1"/>
            </p:cNvSpPr>
            <p:nvPr/>
          </p:nvSpPr>
          <p:spPr bwMode="auto">
            <a:xfrm rot="16200000" flipV="1">
              <a:off x="4023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68" name="Line 112"/>
            <p:cNvSpPr>
              <a:spLocks noChangeAspect="1" noChangeShapeType="1"/>
            </p:cNvSpPr>
            <p:nvPr/>
          </p:nvSpPr>
          <p:spPr bwMode="auto">
            <a:xfrm rot="16200000" flipV="1">
              <a:off x="4364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69" name="Line 113"/>
            <p:cNvSpPr>
              <a:spLocks noChangeAspect="1" noChangeShapeType="1"/>
            </p:cNvSpPr>
            <p:nvPr/>
          </p:nvSpPr>
          <p:spPr bwMode="auto">
            <a:xfrm rot="16200000" flipV="1">
              <a:off x="4760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70" name="Line 114"/>
            <p:cNvSpPr>
              <a:spLocks noChangeShapeType="1"/>
            </p:cNvSpPr>
            <p:nvPr/>
          </p:nvSpPr>
          <p:spPr bwMode="auto">
            <a:xfrm flipV="1">
              <a:off x="3849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71" name="Oval 115"/>
            <p:cNvSpPr>
              <a:spLocks noChangeArrowheads="1"/>
            </p:cNvSpPr>
            <p:nvPr/>
          </p:nvSpPr>
          <p:spPr bwMode="auto">
            <a:xfrm>
              <a:off x="399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14</a:t>
              </a:r>
            </a:p>
          </p:txBody>
        </p:sp>
        <p:sp>
          <p:nvSpPr>
            <p:cNvPr id="429172" name="Oval 116"/>
            <p:cNvSpPr>
              <a:spLocks noChangeArrowheads="1"/>
            </p:cNvSpPr>
            <p:nvPr/>
          </p:nvSpPr>
          <p:spPr bwMode="auto">
            <a:xfrm>
              <a:off x="3743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29173" name="Oval 117"/>
            <p:cNvSpPr>
              <a:spLocks noChangeArrowheads="1"/>
            </p:cNvSpPr>
            <p:nvPr/>
          </p:nvSpPr>
          <p:spPr bwMode="auto">
            <a:xfrm>
              <a:off x="4185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29174" name="Oval 118"/>
            <p:cNvSpPr>
              <a:spLocks noChangeArrowheads="1"/>
            </p:cNvSpPr>
            <p:nvPr/>
          </p:nvSpPr>
          <p:spPr bwMode="auto">
            <a:xfrm>
              <a:off x="4281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29175" name="Oval 119"/>
            <p:cNvSpPr>
              <a:spLocks noChangeArrowheads="1"/>
            </p:cNvSpPr>
            <p:nvPr/>
          </p:nvSpPr>
          <p:spPr bwMode="auto">
            <a:xfrm>
              <a:off x="4569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16</a:t>
              </a:r>
            </a:p>
          </p:txBody>
        </p:sp>
        <p:sp>
          <p:nvSpPr>
            <p:cNvPr id="429176" name="Oval 120"/>
            <p:cNvSpPr>
              <a:spLocks noChangeArrowheads="1"/>
            </p:cNvSpPr>
            <p:nvPr/>
          </p:nvSpPr>
          <p:spPr bwMode="auto">
            <a:xfrm>
              <a:off x="4425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29177" name="Oval 121"/>
            <p:cNvSpPr>
              <a:spLocks noChangeArrowheads="1"/>
            </p:cNvSpPr>
            <p:nvPr/>
          </p:nvSpPr>
          <p:spPr bwMode="auto">
            <a:xfrm>
              <a:off x="4737" y="84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29178" name="Oval 122"/>
            <p:cNvSpPr>
              <a:spLocks noChangeArrowheads="1"/>
            </p:cNvSpPr>
            <p:nvPr/>
          </p:nvSpPr>
          <p:spPr bwMode="auto">
            <a:xfrm>
              <a:off x="5143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29179" name="Oval 123"/>
            <p:cNvSpPr>
              <a:spLocks noChangeArrowheads="1"/>
            </p:cNvSpPr>
            <p:nvPr/>
          </p:nvSpPr>
          <p:spPr bwMode="auto">
            <a:xfrm>
              <a:off x="4819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429180" name="Oval 124"/>
            <p:cNvSpPr>
              <a:spLocks noChangeArrowheads="1"/>
            </p:cNvSpPr>
            <p:nvPr/>
          </p:nvSpPr>
          <p:spPr bwMode="auto">
            <a:xfrm>
              <a:off x="5395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429181" name="Text Box 125"/>
            <p:cNvSpPr txBox="1">
              <a:spLocks noChangeArrowheads="1"/>
            </p:cNvSpPr>
            <p:nvPr/>
          </p:nvSpPr>
          <p:spPr bwMode="auto">
            <a:xfrm>
              <a:off x="4758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429182" name="Text Box 126"/>
            <p:cNvSpPr txBox="1">
              <a:spLocks noChangeArrowheads="1"/>
            </p:cNvSpPr>
            <p:nvPr/>
          </p:nvSpPr>
          <p:spPr bwMode="auto">
            <a:xfrm>
              <a:off x="4305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429183" name="Text Box 127"/>
            <p:cNvSpPr txBox="1">
              <a:spLocks noChangeArrowheads="1"/>
            </p:cNvSpPr>
            <p:nvPr/>
          </p:nvSpPr>
          <p:spPr bwMode="auto">
            <a:xfrm>
              <a:off x="5158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429184" name="Text Box 128"/>
            <p:cNvSpPr txBox="1">
              <a:spLocks noChangeArrowheads="1"/>
            </p:cNvSpPr>
            <p:nvPr/>
          </p:nvSpPr>
          <p:spPr bwMode="auto">
            <a:xfrm>
              <a:off x="401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429185" name="Text Box 129"/>
            <p:cNvSpPr txBox="1">
              <a:spLocks noChangeArrowheads="1"/>
            </p:cNvSpPr>
            <p:nvPr/>
          </p:nvSpPr>
          <p:spPr bwMode="auto">
            <a:xfrm>
              <a:off x="4598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429186" name="Text Box 130"/>
            <p:cNvSpPr txBox="1">
              <a:spLocks noChangeArrowheads="1"/>
            </p:cNvSpPr>
            <p:nvPr/>
          </p:nvSpPr>
          <p:spPr bwMode="auto">
            <a:xfrm>
              <a:off x="4843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429187" name="Text Box 131"/>
            <p:cNvSpPr txBox="1">
              <a:spLocks noChangeArrowheads="1"/>
            </p:cNvSpPr>
            <p:nvPr/>
          </p:nvSpPr>
          <p:spPr bwMode="auto">
            <a:xfrm>
              <a:off x="5430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429188" name="Text Box 132"/>
            <p:cNvSpPr txBox="1">
              <a:spLocks noChangeArrowheads="1"/>
            </p:cNvSpPr>
            <p:nvPr/>
          </p:nvSpPr>
          <p:spPr bwMode="auto">
            <a:xfrm>
              <a:off x="3756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429189" name="Text Box 133"/>
            <p:cNvSpPr txBox="1">
              <a:spLocks noChangeArrowheads="1"/>
            </p:cNvSpPr>
            <p:nvPr/>
          </p:nvSpPr>
          <p:spPr bwMode="auto">
            <a:xfrm>
              <a:off x="4209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9</a:t>
              </a:r>
            </a:p>
          </p:txBody>
        </p:sp>
        <p:sp>
          <p:nvSpPr>
            <p:cNvPr id="429190" name="Text Box 134"/>
            <p:cNvSpPr txBox="1">
              <a:spLocks noChangeArrowheads="1"/>
            </p:cNvSpPr>
            <p:nvPr/>
          </p:nvSpPr>
          <p:spPr bwMode="auto">
            <a:xfrm>
              <a:off x="4414" y="1664"/>
              <a:ext cx="20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10</a:t>
              </a:r>
            </a:p>
          </p:txBody>
        </p:sp>
      </p:grpSp>
      <p:grpSp>
        <p:nvGrpSpPr>
          <p:cNvPr id="429191" name="Group 135"/>
          <p:cNvGrpSpPr>
            <a:grpSpLocks/>
          </p:cNvGrpSpPr>
          <p:nvPr/>
        </p:nvGrpSpPr>
        <p:grpSpPr bwMode="auto">
          <a:xfrm>
            <a:off x="3079750" y="4279900"/>
            <a:ext cx="2943225" cy="2044700"/>
            <a:chOff x="1940" y="2528"/>
            <a:chExt cx="1854" cy="1288"/>
          </a:xfrm>
        </p:grpSpPr>
        <p:sp>
          <p:nvSpPr>
            <p:cNvPr id="429192" name="Line 136"/>
            <p:cNvSpPr>
              <a:spLocks noChangeAspect="1" noChangeShapeType="1"/>
            </p:cNvSpPr>
            <p:nvPr/>
          </p:nvSpPr>
          <p:spPr bwMode="auto">
            <a:xfrm flipV="1">
              <a:off x="2654" y="3466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93" name="Line 137"/>
            <p:cNvSpPr>
              <a:spLocks noChangeAspect="1" noChangeShapeType="1"/>
            </p:cNvSpPr>
            <p:nvPr/>
          </p:nvSpPr>
          <p:spPr bwMode="auto">
            <a:xfrm flipV="1">
              <a:off x="3121" y="317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94" name="Line 138"/>
            <p:cNvSpPr>
              <a:spLocks noChangeAspect="1" noChangeShapeType="1"/>
            </p:cNvSpPr>
            <p:nvPr/>
          </p:nvSpPr>
          <p:spPr bwMode="auto">
            <a:xfrm rot="16200000" flipV="1">
              <a:off x="2220" y="3424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95" name="Line 139"/>
            <p:cNvSpPr>
              <a:spLocks noChangeAspect="1" noChangeShapeType="1"/>
            </p:cNvSpPr>
            <p:nvPr/>
          </p:nvSpPr>
          <p:spPr bwMode="auto">
            <a:xfrm rot="16200000" flipV="1">
              <a:off x="2561" y="3174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96" name="Line 140"/>
            <p:cNvSpPr>
              <a:spLocks noChangeAspect="1" noChangeShapeType="1"/>
            </p:cNvSpPr>
            <p:nvPr/>
          </p:nvSpPr>
          <p:spPr bwMode="auto">
            <a:xfrm rot="16200000" flipV="1">
              <a:off x="2957" y="2722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97" name="Line 141"/>
            <p:cNvSpPr>
              <a:spLocks noChangeShapeType="1"/>
            </p:cNvSpPr>
            <p:nvPr/>
          </p:nvSpPr>
          <p:spPr bwMode="auto">
            <a:xfrm flipV="1">
              <a:off x="2046" y="2750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98" name="Oval 142"/>
            <p:cNvSpPr>
              <a:spLocks noChangeArrowheads="1"/>
            </p:cNvSpPr>
            <p:nvPr/>
          </p:nvSpPr>
          <p:spPr bwMode="auto">
            <a:xfrm>
              <a:off x="2190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14</a:t>
              </a:r>
            </a:p>
          </p:txBody>
        </p:sp>
        <p:sp>
          <p:nvSpPr>
            <p:cNvPr id="429199" name="Oval 143"/>
            <p:cNvSpPr>
              <a:spLocks noChangeArrowheads="1"/>
            </p:cNvSpPr>
            <p:nvPr/>
          </p:nvSpPr>
          <p:spPr bwMode="auto">
            <a:xfrm>
              <a:off x="1940" y="36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29200" name="Oval 144"/>
            <p:cNvSpPr>
              <a:spLocks noChangeArrowheads="1"/>
            </p:cNvSpPr>
            <p:nvPr/>
          </p:nvSpPr>
          <p:spPr bwMode="auto">
            <a:xfrm>
              <a:off x="2382" y="36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29201" name="Oval 145"/>
            <p:cNvSpPr>
              <a:spLocks noChangeArrowheads="1"/>
            </p:cNvSpPr>
            <p:nvPr/>
          </p:nvSpPr>
          <p:spPr bwMode="auto">
            <a:xfrm>
              <a:off x="2478" y="308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16</a:t>
              </a:r>
            </a:p>
          </p:txBody>
        </p:sp>
        <p:sp>
          <p:nvSpPr>
            <p:cNvPr id="429202" name="Oval 146"/>
            <p:cNvSpPr>
              <a:spLocks noChangeArrowheads="1"/>
            </p:cNvSpPr>
            <p:nvPr/>
          </p:nvSpPr>
          <p:spPr bwMode="auto">
            <a:xfrm>
              <a:off x="2766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29203" name="Oval 147"/>
            <p:cNvSpPr>
              <a:spLocks noChangeArrowheads="1"/>
            </p:cNvSpPr>
            <p:nvPr/>
          </p:nvSpPr>
          <p:spPr bwMode="auto">
            <a:xfrm>
              <a:off x="2622" y="36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29204" name="Oval 148"/>
            <p:cNvSpPr>
              <a:spLocks noChangeArrowheads="1"/>
            </p:cNvSpPr>
            <p:nvPr/>
          </p:nvSpPr>
          <p:spPr bwMode="auto">
            <a:xfrm>
              <a:off x="2934" y="2654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29205" name="Oval 149"/>
            <p:cNvSpPr>
              <a:spLocks noChangeArrowheads="1"/>
            </p:cNvSpPr>
            <p:nvPr/>
          </p:nvSpPr>
          <p:spPr bwMode="auto">
            <a:xfrm>
              <a:off x="3340" y="308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429206" name="Oval 150"/>
            <p:cNvSpPr>
              <a:spLocks noChangeArrowheads="1"/>
            </p:cNvSpPr>
            <p:nvPr/>
          </p:nvSpPr>
          <p:spPr bwMode="auto">
            <a:xfrm>
              <a:off x="3016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429207" name="Oval 151"/>
            <p:cNvSpPr>
              <a:spLocks noChangeArrowheads="1"/>
            </p:cNvSpPr>
            <p:nvPr/>
          </p:nvSpPr>
          <p:spPr bwMode="auto">
            <a:xfrm>
              <a:off x="3592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29208" name="Text Box 152"/>
            <p:cNvSpPr txBox="1">
              <a:spLocks noChangeArrowheads="1"/>
            </p:cNvSpPr>
            <p:nvPr/>
          </p:nvSpPr>
          <p:spPr bwMode="auto">
            <a:xfrm>
              <a:off x="2955" y="252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429209" name="Text Box 153"/>
            <p:cNvSpPr txBox="1">
              <a:spLocks noChangeArrowheads="1"/>
            </p:cNvSpPr>
            <p:nvPr/>
          </p:nvSpPr>
          <p:spPr bwMode="auto">
            <a:xfrm>
              <a:off x="2502" y="2961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429210" name="Text Box 154"/>
            <p:cNvSpPr txBox="1">
              <a:spLocks noChangeArrowheads="1"/>
            </p:cNvSpPr>
            <p:nvPr/>
          </p:nvSpPr>
          <p:spPr bwMode="auto">
            <a:xfrm>
              <a:off x="3355" y="2961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429211" name="Text Box 155"/>
            <p:cNvSpPr txBox="1">
              <a:spLocks noChangeArrowheads="1"/>
            </p:cNvSpPr>
            <p:nvPr/>
          </p:nvSpPr>
          <p:spPr bwMode="auto">
            <a:xfrm>
              <a:off x="2209" y="323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429212" name="Text Box 156"/>
            <p:cNvSpPr txBox="1">
              <a:spLocks noChangeArrowheads="1"/>
            </p:cNvSpPr>
            <p:nvPr/>
          </p:nvSpPr>
          <p:spPr bwMode="auto">
            <a:xfrm>
              <a:off x="2795" y="323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429213" name="Text Box 157"/>
            <p:cNvSpPr txBox="1">
              <a:spLocks noChangeArrowheads="1"/>
            </p:cNvSpPr>
            <p:nvPr/>
          </p:nvSpPr>
          <p:spPr bwMode="auto">
            <a:xfrm>
              <a:off x="3040" y="323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429214" name="Text Box 158"/>
            <p:cNvSpPr txBox="1">
              <a:spLocks noChangeArrowheads="1"/>
            </p:cNvSpPr>
            <p:nvPr/>
          </p:nvSpPr>
          <p:spPr bwMode="auto">
            <a:xfrm>
              <a:off x="3627" y="323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429215" name="Text Box 159"/>
            <p:cNvSpPr txBox="1">
              <a:spLocks noChangeArrowheads="1"/>
            </p:cNvSpPr>
            <p:nvPr/>
          </p:nvSpPr>
          <p:spPr bwMode="auto">
            <a:xfrm>
              <a:off x="1953" y="3477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429216" name="Text Box 160"/>
            <p:cNvSpPr txBox="1">
              <a:spLocks noChangeArrowheads="1"/>
            </p:cNvSpPr>
            <p:nvPr/>
          </p:nvSpPr>
          <p:spPr bwMode="auto">
            <a:xfrm>
              <a:off x="2406" y="3477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9</a:t>
              </a:r>
            </a:p>
          </p:txBody>
        </p:sp>
        <p:sp>
          <p:nvSpPr>
            <p:cNvPr id="429217" name="Text Box 161"/>
            <p:cNvSpPr txBox="1">
              <a:spLocks noChangeArrowheads="1"/>
            </p:cNvSpPr>
            <p:nvPr/>
          </p:nvSpPr>
          <p:spPr bwMode="auto">
            <a:xfrm>
              <a:off x="2611" y="3477"/>
              <a:ext cx="20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10</a:t>
              </a:r>
            </a:p>
          </p:txBody>
        </p:sp>
      </p:grpSp>
      <p:grpSp>
        <p:nvGrpSpPr>
          <p:cNvPr id="429218" name="Group 162"/>
          <p:cNvGrpSpPr>
            <a:grpSpLocks/>
          </p:cNvGrpSpPr>
          <p:nvPr/>
        </p:nvGrpSpPr>
        <p:grpSpPr bwMode="auto">
          <a:xfrm>
            <a:off x="5942013" y="4279900"/>
            <a:ext cx="2943225" cy="2044700"/>
            <a:chOff x="137" y="715"/>
            <a:chExt cx="1854" cy="1288"/>
          </a:xfrm>
        </p:grpSpPr>
        <p:sp>
          <p:nvSpPr>
            <p:cNvPr id="429219" name="Line 163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20" name="Line 164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21" name="Line 165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22" name="Line 166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23" name="Line 167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24" name="Line 168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25" name="Oval 169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29226" name="Oval 170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29227" name="Oval 171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29228" name="Oval 172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14</a:t>
              </a:r>
            </a:p>
          </p:txBody>
        </p:sp>
        <p:sp>
          <p:nvSpPr>
            <p:cNvPr id="429229" name="Oval 173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29230" name="Oval 174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29231" name="Oval 175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16</a:t>
              </a:r>
            </a:p>
          </p:txBody>
        </p:sp>
        <p:sp>
          <p:nvSpPr>
            <p:cNvPr id="429232" name="Oval 176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429233" name="Oval 177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429234" name="Oval 178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29235" name="Text Box 179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429236" name="Text Box 180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429237" name="Text Box 181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429238" name="Text Box 182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429239" name="Text Box 183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429240" name="Text Box 184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429241" name="Text Box 185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429242" name="Text Box 186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429243" name="Text Box 187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9</a:t>
              </a:r>
            </a:p>
          </p:txBody>
        </p:sp>
        <p:sp>
          <p:nvSpPr>
            <p:cNvPr id="429244" name="Text Box 188"/>
            <p:cNvSpPr txBox="1">
              <a:spLocks noChangeArrowheads="1"/>
            </p:cNvSpPr>
            <p:nvPr/>
          </p:nvSpPr>
          <p:spPr bwMode="auto">
            <a:xfrm>
              <a:off x="808" y="1664"/>
              <a:ext cx="20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10</a:t>
              </a:r>
            </a:p>
          </p:txBody>
        </p:sp>
      </p:grpSp>
      <p:sp>
        <p:nvSpPr>
          <p:cNvPr id="429245" name="Text Box 189"/>
          <p:cNvSpPr txBox="1">
            <a:spLocks noChangeArrowheads="1"/>
          </p:cNvSpPr>
          <p:nvPr/>
        </p:nvSpPr>
        <p:spPr bwMode="auto">
          <a:xfrm>
            <a:off x="1600200" y="1295400"/>
            <a:ext cx="627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DD0111"/>
                </a:solidFill>
                <a:latin typeface="Monotype Corsiva" panose="03010101010201010101" pitchFamily="66" charset="0"/>
              </a:rPr>
              <a:t>i</a:t>
            </a:r>
            <a:r>
              <a:rPr lang="en-US" altLang="en-US">
                <a:solidFill>
                  <a:srgbClr val="DD0111"/>
                </a:solidFill>
              </a:rPr>
              <a:t> = 5</a:t>
            </a:r>
          </a:p>
        </p:txBody>
      </p:sp>
      <p:sp>
        <p:nvSpPr>
          <p:cNvPr id="429246" name="Text Box 190"/>
          <p:cNvSpPr txBox="1">
            <a:spLocks noChangeArrowheads="1"/>
          </p:cNvSpPr>
          <p:nvPr/>
        </p:nvSpPr>
        <p:spPr bwMode="auto">
          <a:xfrm>
            <a:off x="4572000" y="1295400"/>
            <a:ext cx="627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DD0111"/>
                </a:solidFill>
                <a:latin typeface="Monotype Corsiva" panose="03010101010201010101" pitchFamily="66" charset="0"/>
              </a:rPr>
              <a:t>i</a:t>
            </a:r>
            <a:r>
              <a:rPr lang="en-US" altLang="en-US">
                <a:solidFill>
                  <a:srgbClr val="DD0111"/>
                </a:solidFill>
              </a:rPr>
              <a:t> = 4</a:t>
            </a:r>
          </a:p>
        </p:txBody>
      </p:sp>
      <p:sp>
        <p:nvSpPr>
          <p:cNvPr id="429247" name="Text Box 191"/>
          <p:cNvSpPr txBox="1">
            <a:spLocks noChangeArrowheads="1"/>
          </p:cNvSpPr>
          <p:nvPr/>
        </p:nvSpPr>
        <p:spPr bwMode="auto">
          <a:xfrm>
            <a:off x="7315200" y="1295400"/>
            <a:ext cx="627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DD0111"/>
                </a:solidFill>
                <a:latin typeface="Monotype Corsiva" panose="03010101010201010101" pitchFamily="66" charset="0"/>
              </a:rPr>
              <a:t>i</a:t>
            </a:r>
            <a:r>
              <a:rPr lang="en-US" altLang="en-US">
                <a:solidFill>
                  <a:srgbClr val="DD0111"/>
                </a:solidFill>
              </a:rPr>
              <a:t> = 3</a:t>
            </a:r>
          </a:p>
        </p:txBody>
      </p:sp>
      <p:sp>
        <p:nvSpPr>
          <p:cNvPr id="429248" name="Text Box 192"/>
          <p:cNvSpPr txBox="1">
            <a:spLocks noChangeArrowheads="1"/>
          </p:cNvSpPr>
          <p:nvPr/>
        </p:nvSpPr>
        <p:spPr bwMode="auto">
          <a:xfrm>
            <a:off x="1600200" y="4038600"/>
            <a:ext cx="627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DD0111"/>
                </a:solidFill>
                <a:latin typeface="Monotype Corsiva" panose="03010101010201010101" pitchFamily="66" charset="0"/>
              </a:rPr>
              <a:t>i</a:t>
            </a:r>
            <a:r>
              <a:rPr lang="en-US" altLang="en-US">
                <a:solidFill>
                  <a:srgbClr val="DD0111"/>
                </a:solidFill>
              </a:rPr>
              <a:t> = 2</a:t>
            </a:r>
          </a:p>
        </p:txBody>
      </p:sp>
      <p:sp>
        <p:nvSpPr>
          <p:cNvPr id="429249" name="Text Box 193"/>
          <p:cNvSpPr txBox="1">
            <a:spLocks noChangeArrowheads="1"/>
          </p:cNvSpPr>
          <p:nvPr/>
        </p:nvSpPr>
        <p:spPr bwMode="auto">
          <a:xfrm>
            <a:off x="4495800" y="4038600"/>
            <a:ext cx="627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DD0111"/>
                </a:solidFill>
                <a:latin typeface="Monotype Corsiva" panose="03010101010201010101" pitchFamily="66" charset="0"/>
              </a:rPr>
              <a:t>i</a:t>
            </a:r>
            <a:r>
              <a:rPr lang="en-US" altLang="en-US">
                <a:solidFill>
                  <a:srgbClr val="DD0111"/>
                </a:solidFill>
              </a:rPr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81640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245" grpId="0"/>
      <p:bldP spid="429246" grpId="0"/>
      <p:bldP spid="429247" grpId="0"/>
      <p:bldP spid="429248" grpId="0"/>
      <p:bldP spid="4292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Running Time of BUILD MAX HEAP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681413"/>
            <a:ext cx="8229600" cy="2051050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 </a:t>
            </a:r>
            <a:r>
              <a:rPr lang="en-US" altLang="en-US"/>
              <a:t>Running time: </a:t>
            </a:r>
            <a:r>
              <a:rPr lang="en-US" altLang="en-US">
                <a:latin typeface="Comic Sans MS" panose="030F0702030302020204" pitchFamily="66" charset="0"/>
              </a:rPr>
              <a:t>O(nlgn)</a:t>
            </a:r>
          </a:p>
          <a:p>
            <a:pPr>
              <a:lnSpc>
                <a:spcPct val="130000"/>
              </a:lnSpc>
            </a:pPr>
            <a:r>
              <a:rPr lang="en-US" altLang="en-US"/>
              <a:t>This is not an asymptotically tight upper bound</a:t>
            </a:r>
          </a:p>
        </p:txBody>
      </p:sp>
      <p:sp>
        <p:nvSpPr>
          <p:cNvPr id="432132" name="Rectangle 4"/>
          <p:cNvSpPr>
            <a:spLocks noChangeArrowheads="1"/>
          </p:cNvSpPr>
          <p:nvPr/>
        </p:nvSpPr>
        <p:spPr bwMode="auto">
          <a:xfrm>
            <a:off x="527050" y="1281113"/>
            <a:ext cx="5334000" cy="221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95400" indent="-3810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714500" indent="-3429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3600" indent="-3048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90800" indent="-3048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8000" indent="-3048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5200" indent="-3048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2400" indent="-3048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en-US" altLang="en-US">
                <a:solidFill>
                  <a:srgbClr val="DD0111"/>
                </a:solidFill>
                <a:latin typeface="Monotype Corsiva" panose="03010101010201010101" pitchFamily="66" charset="0"/>
              </a:rPr>
              <a:t>Alg:</a:t>
            </a:r>
            <a:r>
              <a:rPr lang="en-US" altLang="en-US">
                <a:latin typeface="Monotype Corsiva" panose="03010101010201010101" pitchFamily="66" charset="0"/>
              </a:rPr>
              <a:t> </a:t>
            </a:r>
            <a:r>
              <a:rPr lang="en-US" altLang="en-US" u="sng"/>
              <a:t>BUILD-MAX-HEAP</a:t>
            </a:r>
            <a:r>
              <a:rPr lang="en-US" altLang="en-US" u="sng">
                <a:latin typeface="Comic Sans MS" panose="030F0702030302020204" pitchFamily="66" charset="0"/>
              </a:rPr>
              <a:t>(A)</a:t>
            </a:r>
          </a:p>
          <a:p>
            <a:pPr>
              <a:lnSpc>
                <a:spcPct val="120000"/>
              </a:lnSpc>
              <a:buFontTx/>
              <a:buAutoNum type="arabicPeriod"/>
            </a:pPr>
            <a:r>
              <a:rPr lang="en-US" altLang="en-US">
                <a:latin typeface="Comic Sans MS" panose="030F0702030302020204" pitchFamily="66" charset="0"/>
              </a:rPr>
              <a:t>n</a:t>
            </a:r>
            <a:r>
              <a:rPr lang="en-US" altLang="en-US"/>
              <a:t> = length[A]</a:t>
            </a:r>
          </a:p>
          <a:p>
            <a:pPr>
              <a:lnSpc>
                <a:spcPct val="120000"/>
              </a:lnSpc>
              <a:buFontTx/>
              <a:buAutoNum type="arabicPeriod"/>
            </a:pPr>
            <a:r>
              <a:rPr lang="en-US" altLang="en-US"/>
              <a:t> </a:t>
            </a:r>
            <a:r>
              <a:rPr lang="en-US" altLang="en-US" b="1"/>
              <a:t>for</a:t>
            </a:r>
            <a:r>
              <a:rPr lang="en-US" altLang="en-US"/>
              <a:t> </a:t>
            </a:r>
            <a:r>
              <a:rPr lang="en-US" altLang="en-US">
                <a:latin typeface="Comic Sans MS" panose="030F0702030302020204" pitchFamily="66" charset="0"/>
              </a:rPr>
              <a:t>i ←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</a:t>
            </a:r>
            <a:r>
              <a:rPr lang="en-US" altLang="en-US">
                <a:latin typeface="Comic Sans MS" panose="030F0702030302020204" pitchFamily="66" charset="0"/>
              </a:rPr>
              <a:t>n/2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</a:t>
            </a:r>
            <a:r>
              <a:rPr lang="en-US" altLang="en-US">
                <a:latin typeface="Monotype Corsiva" panose="03010101010201010101" pitchFamily="66" charset="0"/>
              </a:rPr>
              <a:t> </a:t>
            </a:r>
            <a:r>
              <a:rPr lang="en-US" altLang="en-US" b="1"/>
              <a:t>downto</a:t>
            </a:r>
            <a:r>
              <a:rPr lang="en-US" altLang="en-US"/>
              <a:t> </a:t>
            </a:r>
            <a:r>
              <a:rPr lang="en-US" altLang="en-US">
                <a:latin typeface="Comic Sans MS" panose="030F0702030302020204" pitchFamily="66" charset="0"/>
              </a:rPr>
              <a:t>1</a:t>
            </a:r>
          </a:p>
          <a:p>
            <a:pPr>
              <a:lnSpc>
                <a:spcPct val="120000"/>
              </a:lnSpc>
              <a:buFontTx/>
              <a:buAutoNum type="arabicPeriod"/>
            </a:pPr>
            <a:r>
              <a:rPr lang="en-US" altLang="en-US"/>
              <a:t>       </a:t>
            </a:r>
            <a:r>
              <a:rPr lang="en-US" altLang="en-US" b="1"/>
              <a:t>do</a:t>
            </a:r>
            <a:r>
              <a:rPr lang="en-US" altLang="en-US"/>
              <a:t> MAX-HEAPIFY</a:t>
            </a:r>
            <a:r>
              <a:rPr lang="en-US" altLang="en-US">
                <a:latin typeface="Comic Sans MS" panose="030F0702030302020204" pitchFamily="66" charset="0"/>
              </a:rPr>
              <a:t>(A, i, n)</a:t>
            </a:r>
          </a:p>
        </p:txBody>
      </p:sp>
      <p:sp>
        <p:nvSpPr>
          <p:cNvPr id="432133" name="Text Box 5"/>
          <p:cNvSpPr txBox="1">
            <a:spLocks noChangeArrowheads="1"/>
          </p:cNvSpPr>
          <p:nvPr/>
        </p:nvSpPr>
        <p:spPr bwMode="auto">
          <a:xfrm>
            <a:off x="5895975" y="2862263"/>
            <a:ext cx="1055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omic Sans MS" panose="030F0702030302020204" pitchFamily="66" charset="0"/>
              </a:rPr>
              <a:t>O(lgn)</a:t>
            </a:r>
          </a:p>
        </p:txBody>
      </p:sp>
      <p:sp>
        <p:nvSpPr>
          <p:cNvPr id="432134" name="Text Box 6"/>
          <p:cNvSpPr txBox="1">
            <a:spLocks noChangeArrowheads="1"/>
          </p:cNvSpPr>
          <p:nvPr/>
        </p:nvSpPr>
        <p:spPr bwMode="auto">
          <a:xfrm>
            <a:off x="7285038" y="2578100"/>
            <a:ext cx="80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omic Sans MS" panose="030F0702030302020204" pitchFamily="66" charset="0"/>
              </a:rPr>
              <a:t>O(n)</a:t>
            </a:r>
          </a:p>
        </p:txBody>
      </p:sp>
      <p:sp>
        <p:nvSpPr>
          <p:cNvPr id="432135" name="AutoShape 7"/>
          <p:cNvSpPr>
            <a:spLocks/>
          </p:cNvSpPr>
          <p:nvPr/>
        </p:nvSpPr>
        <p:spPr bwMode="auto">
          <a:xfrm>
            <a:off x="6956425" y="2359025"/>
            <a:ext cx="152400" cy="973138"/>
          </a:xfrm>
          <a:prstGeom prst="rightBrace">
            <a:avLst>
              <a:gd name="adj1" fmla="val 5321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8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Running Time of BUILD MAX HEAP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9713" y="1125538"/>
            <a:ext cx="8578850" cy="935037"/>
          </a:xfrm>
        </p:spPr>
        <p:txBody>
          <a:bodyPr/>
          <a:lstStyle/>
          <a:p>
            <a:r>
              <a:rPr lang="en-US" altLang="en-US" sz="2400"/>
              <a:t>HEAPIFY takes </a:t>
            </a:r>
            <a:r>
              <a:rPr lang="en-US" altLang="en-US" sz="2400">
                <a:latin typeface="Comic Sans MS" panose="030F0702030302020204" pitchFamily="66" charset="0"/>
              </a:rPr>
              <a:t>O(h)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 the cost of HEAPIFY on a node 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 sz="2400">
                <a:sym typeface="Symbol" panose="05050102010706020507" pitchFamily="18" charset="2"/>
              </a:rPr>
              <a:t> is proportional to the height of the node 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 sz="2400">
                <a:sym typeface="Symbol" panose="05050102010706020507" pitchFamily="18" charset="2"/>
              </a:rPr>
              <a:t> in the tree</a:t>
            </a:r>
          </a:p>
        </p:txBody>
      </p:sp>
      <p:grpSp>
        <p:nvGrpSpPr>
          <p:cNvPr id="433156" name="Group 4"/>
          <p:cNvGrpSpPr>
            <a:grpSpLocks/>
          </p:cNvGrpSpPr>
          <p:nvPr/>
        </p:nvGrpSpPr>
        <p:grpSpPr bwMode="auto">
          <a:xfrm>
            <a:off x="2049463" y="2867025"/>
            <a:ext cx="3565525" cy="2543175"/>
            <a:chOff x="682" y="1758"/>
            <a:chExt cx="2246" cy="1602"/>
          </a:xfrm>
        </p:grpSpPr>
        <p:sp>
          <p:nvSpPr>
            <p:cNvPr id="433157" name="Line 5"/>
            <p:cNvSpPr>
              <a:spLocks noChangeAspect="1" noChangeShapeType="1"/>
            </p:cNvSpPr>
            <p:nvPr/>
          </p:nvSpPr>
          <p:spPr bwMode="auto">
            <a:xfrm rot="16200000" flipV="1">
              <a:off x="1745" y="1818"/>
              <a:ext cx="449" cy="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58" name="Line 6"/>
            <p:cNvSpPr>
              <a:spLocks noChangeShapeType="1"/>
            </p:cNvSpPr>
            <p:nvPr/>
          </p:nvSpPr>
          <p:spPr bwMode="auto">
            <a:xfrm flipV="1">
              <a:off x="1440" y="1854"/>
              <a:ext cx="394" cy="3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59" name="Oval 7"/>
            <p:cNvSpPr>
              <a:spLocks noChangeArrowheads="1"/>
            </p:cNvSpPr>
            <p:nvPr/>
          </p:nvSpPr>
          <p:spPr bwMode="auto">
            <a:xfrm>
              <a:off x="1703" y="1758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grpSp>
          <p:nvGrpSpPr>
            <p:cNvPr id="433160" name="Group 8"/>
            <p:cNvGrpSpPr>
              <a:grpSpLocks/>
            </p:cNvGrpSpPr>
            <p:nvPr/>
          </p:nvGrpSpPr>
          <p:grpSpPr bwMode="auto">
            <a:xfrm>
              <a:off x="1353" y="2112"/>
              <a:ext cx="903" cy="202"/>
              <a:chOff x="1065" y="2112"/>
              <a:chExt cx="903" cy="202"/>
            </a:xfrm>
          </p:grpSpPr>
          <p:sp>
            <p:nvSpPr>
              <p:cNvPr id="433161" name="Oval 9"/>
              <p:cNvSpPr>
                <a:spLocks noChangeArrowheads="1"/>
              </p:cNvSpPr>
              <p:nvPr/>
            </p:nvSpPr>
            <p:spPr bwMode="auto">
              <a:xfrm>
                <a:off x="1065" y="211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  <p:sp>
            <p:nvSpPr>
              <p:cNvPr id="433162" name="Oval 10"/>
              <p:cNvSpPr>
                <a:spLocks noChangeArrowheads="1"/>
              </p:cNvSpPr>
              <p:nvPr/>
            </p:nvSpPr>
            <p:spPr bwMode="auto">
              <a:xfrm>
                <a:off x="1766" y="211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33163" name="Oval 11"/>
            <p:cNvSpPr>
              <a:spLocks noChangeArrowheads="1"/>
            </p:cNvSpPr>
            <p:nvPr/>
          </p:nvSpPr>
          <p:spPr bwMode="auto">
            <a:xfrm>
              <a:off x="828" y="2635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433164" name="Oval 12"/>
            <p:cNvSpPr>
              <a:spLocks noChangeArrowheads="1"/>
            </p:cNvSpPr>
            <p:nvPr/>
          </p:nvSpPr>
          <p:spPr bwMode="auto">
            <a:xfrm>
              <a:off x="1412" y="2635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433165" name="Oval 13"/>
            <p:cNvSpPr>
              <a:spLocks noChangeArrowheads="1"/>
            </p:cNvSpPr>
            <p:nvPr/>
          </p:nvSpPr>
          <p:spPr bwMode="auto">
            <a:xfrm>
              <a:off x="1996" y="2635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433166" name="Oval 14"/>
            <p:cNvSpPr>
              <a:spLocks noChangeArrowheads="1"/>
            </p:cNvSpPr>
            <p:nvPr/>
          </p:nvSpPr>
          <p:spPr bwMode="auto">
            <a:xfrm>
              <a:off x="2580" y="2635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grpSp>
          <p:nvGrpSpPr>
            <p:cNvPr id="433167" name="Group 15"/>
            <p:cNvGrpSpPr>
              <a:grpSpLocks/>
            </p:cNvGrpSpPr>
            <p:nvPr/>
          </p:nvGrpSpPr>
          <p:grpSpPr bwMode="auto">
            <a:xfrm>
              <a:off x="682" y="3158"/>
              <a:ext cx="494" cy="202"/>
              <a:chOff x="394" y="3158"/>
              <a:chExt cx="494" cy="202"/>
            </a:xfrm>
          </p:grpSpPr>
          <p:sp>
            <p:nvSpPr>
              <p:cNvPr id="433168" name="Oval 16"/>
              <p:cNvSpPr>
                <a:spLocks noChangeArrowheads="1"/>
              </p:cNvSpPr>
              <p:nvPr/>
            </p:nvSpPr>
            <p:spPr bwMode="auto">
              <a:xfrm>
                <a:off x="394" y="3158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  <p:sp>
            <p:nvSpPr>
              <p:cNvPr id="433169" name="Oval 17"/>
              <p:cNvSpPr>
                <a:spLocks noChangeArrowheads="1"/>
              </p:cNvSpPr>
              <p:nvPr/>
            </p:nvSpPr>
            <p:spPr bwMode="auto">
              <a:xfrm>
                <a:off x="686" y="3158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3170" name="Group 18"/>
            <p:cNvGrpSpPr>
              <a:grpSpLocks/>
            </p:cNvGrpSpPr>
            <p:nvPr/>
          </p:nvGrpSpPr>
          <p:grpSpPr bwMode="auto">
            <a:xfrm>
              <a:off x="1266" y="3158"/>
              <a:ext cx="494" cy="202"/>
              <a:chOff x="978" y="3158"/>
              <a:chExt cx="494" cy="202"/>
            </a:xfrm>
          </p:grpSpPr>
          <p:sp>
            <p:nvSpPr>
              <p:cNvPr id="433171" name="Oval 19"/>
              <p:cNvSpPr>
                <a:spLocks noChangeArrowheads="1"/>
              </p:cNvSpPr>
              <p:nvPr/>
            </p:nvSpPr>
            <p:spPr bwMode="auto">
              <a:xfrm>
                <a:off x="978" y="3158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  <p:sp>
            <p:nvSpPr>
              <p:cNvPr id="433172" name="Oval 20"/>
              <p:cNvSpPr>
                <a:spLocks noChangeArrowheads="1"/>
              </p:cNvSpPr>
              <p:nvPr/>
            </p:nvSpPr>
            <p:spPr bwMode="auto">
              <a:xfrm>
                <a:off x="1270" y="3158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3173" name="Group 21"/>
            <p:cNvGrpSpPr>
              <a:grpSpLocks/>
            </p:cNvGrpSpPr>
            <p:nvPr/>
          </p:nvGrpSpPr>
          <p:grpSpPr bwMode="auto">
            <a:xfrm>
              <a:off x="1850" y="3158"/>
              <a:ext cx="494" cy="202"/>
              <a:chOff x="1562" y="3158"/>
              <a:chExt cx="494" cy="202"/>
            </a:xfrm>
          </p:grpSpPr>
          <p:sp>
            <p:nvSpPr>
              <p:cNvPr id="433174" name="Oval 22"/>
              <p:cNvSpPr>
                <a:spLocks noChangeArrowheads="1"/>
              </p:cNvSpPr>
              <p:nvPr/>
            </p:nvSpPr>
            <p:spPr bwMode="auto">
              <a:xfrm>
                <a:off x="1854" y="3158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  <p:sp>
            <p:nvSpPr>
              <p:cNvPr id="433175" name="Oval 23"/>
              <p:cNvSpPr>
                <a:spLocks noChangeArrowheads="1"/>
              </p:cNvSpPr>
              <p:nvPr/>
            </p:nvSpPr>
            <p:spPr bwMode="auto">
              <a:xfrm>
                <a:off x="1562" y="3158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3176" name="Group 24"/>
            <p:cNvGrpSpPr>
              <a:grpSpLocks/>
            </p:cNvGrpSpPr>
            <p:nvPr/>
          </p:nvGrpSpPr>
          <p:grpSpPr bwMode="auto">
            <a:xfrm>
              <a:off x="2434" y="3158"/>
              <a:ext cx="494" cy="202"/>
              <a:chOff x="2146" y="3158"/>
              <a:chExt cx="494" cy="202"/>
            </a:xfrm>
          </p:grpSpPr>
          <p:sp>
            <p:nvSpPr>
              <p:cNvPr id="433177" name="Oval 25"/>
              <p:cNvSpPr>
                <a:spLocks noChangeArrowheads="1"/>
              </p:cNvSpPr>
              <p:nvPr/>
            </p:nvSpPr>
            <p:spPr bwMode="auto">
              <a:xfrm>
                <a:off x="2146" y="3158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  <p:sp>
            <p:nvSpPr>
              <p:cNvPr id="433178" name="Oval 26"/>
              <p:cNvSpPr>
                <a:spLocks noChangeArrowheads="1"/>
              </p:cNvSpPr>
              <p:nvPr/>
            </p:nvSpPr>
            <p:spPr bwMode="auto">
              <a:xfrm>
                <a:off x="2438" y="3158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3179" name="Group 27"/>
            <p:cNvGrpSpPr>
              <a:grpSpLocks/>
            </p:cNvGrpSpPr>
            <p:nvPr/>
          </p:nvGrpSpPr>
          <p:grpSpPr bwMode="auto">
            <a:xfrm>
              <a:off x="1008" y="2304"/>
              <a:ext cx="480" cy="384"/>
              <a:chOff x="1008" y="2304"/>
              <a:chExt cx="480" cy="384"/>
            </a:xfrm>
          </p:grpSpPr>
          <p:sp>
            <p:nvSpPr>
              <p:cNvPr id="433180" name="Line 28"/>
              <p:cNvSpPr>
                <a:spLocks noChangeShapeType="1"/>
              </p:cNvSpPr>
              <p:nvPr/>
            </p:nvSpPr>
            <p:spPr bwMode="auto">
              <a:xfrm flipH="1">
                <a:off x="1008" y="2304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181" name="Line 29"/>
              <p:cNvSpPr>
                <a:spLocks noChangeShapeType="1"/>
              </p:cNvSpPr>
              <p:nvPr/>
            </p:nvSpPr>
            <p:spPr bwMode="auto">
              <a:xfrm>
                <a:off x="1392" y="2304"/>
                <a:ext cx="9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3182" name="Group 30"/>
            <p:cNvGrpSpPr>
              <a:grpSpLocks/>
            </p:cNvGrpSpPr>
            <p:nvPr/>
          </p:nvGrpSpPr>
          <p:grpSpPr bwMode="auto">
            <a:xfrm flipH="1">
              <a:off x="2112" y="2304"/>
              <a:ext cx="480" cy="384"/>
              <a:chOff x="1008" y="2304"/>
              <a:chExt cx="480" cy="384"/>
            </a:xfrm>
          </p:grpSpPr>
          <p:sp>
            <p:nvSpPr>
              <p:cNvPr id="433183" name="Line 31"/>
              <p:cNvSpPr>
                <a:spLocks noChangeShapeType="1"/>
              </p:cNvSpPr>
              <p:nvPr/>
            </p:nvSpPr>
            <p:spPr bwMode="auto">
              <a:xfrm flipH="1">
                <a:off x="1008" y="2304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184" name="Line 32"/>
              <p:cNvSpPr>
                <a:spLocks noChangeShapeType="1"/>
              </p:cNvSpPr>
              <p:nvPr/>
            </p:nvSpPr>
            <p:spPr bwMode="auto">
              <a:xfrm>
                <a:off x="1392" y="2304"/>
                <a:ext cx="9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3185" name="Line 33"/>
            <p:cNvSpPr>
              <a:spLocks noChangeShapeType="1"/>
            </p:cNvSpPr>
            <p:nvPr/>
          </p:nvSpPr>
          <p:spPr bwMode="auto">
            <a:xfrm flipH="1">
              <a:off x="816" y="2832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86" name="Line 34"/>
            <p:cNvSpPr>
              <a:spLocks noChangeShapeType="1"/>
            </p:cNvSpPr>
            <p:nvPr/>
          </p:nvSpPr>
          <p:spPr bwMode="auto">
            <a:xfrm>
              <a:off x="912" y="2839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87" name="Line 35"/>
            <p:cNvSpPr>
              <a:spLocks noChangeShapeType="1"/>
            </p:cNvSpPr>
            <p:nvPr/>
          </p:nvSpPr>
          <p:spPr bwMode="auto">
            <a:xfrm flipH="1">
              <a:off x="1413" y="2839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88" name="Line 36"/>
            <p:cNvSpPr>
              <a:spLocks noChangeShapeType="1"/>
            </p:cNvSpPr>
            <p:nvPr/>
          </p:nvSpPr>
          <p:spPr bwMode="auto">
            <a:xfrm>
              <a:off x="1509" y="2839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89" name="Line 37"/>
            <p:cNvSpPr>
              <a:spLocks noChangeShapeType="1"/>
            </p:cNvSpPr>
            <p:nvPr/>
          </p:nvSpPr>
          <p:spPr bwMode="auto">
            <a:xfrm flipH="1">
              <a:off x="1999" y="2837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90" name="Line 38"/>
            <p:cNvSpPr>
              <a:spLocks noChangeShapeType="1"/>
            </p:cNvSpPr>
            <p:nvPr/>
          </p:nvSpPr>
          <p:spPr bwMode="auto">
            <a:xfrm>
              <a:off x="2095" y="2837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91" name="Line 39"/>
            <p:cNvSpPr>
              <a:spLocks noChangeShapeType="1"/>
            </p:cNvSpPr>
            <p:nvPr/>
          </p:nvSpPr>
          <p:spPr bwMode="auto">
            <a:xfrm flipH="1">
              <a:off x="2578" y="2835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92" name="Line 40"/>
            <p:cNvSpPr>
              <a:spLocks noChangeShapeType="1"/>
            </p:cNvSpPr>
            <p:nvPr/>
          </p:nvSpPr>
          <p:spPr bwMode="auto">
            <a:xfrm>
              <a:off x="2674" y="2835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3193" name="Text Box 41"/>
          <p:cNvSpPr txBox="1">
            <a:spLocks noChangeArrowheads="1"/>
          </p:cNvSpPr>
          <p:nvPr/>
        </p:nvSpPr>
        <p:spPr bwMode="auto">
          <a:xfrm>
            <a:off x="774700" y="2378075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Height</a:t>
            </a:r>
          </a:p>
        </p:txBody>
      </p:sp>
      <p:sp>
        <p:nvSpPr>
          <p:cNvPr id="433194" name="Text Box 42"/>
          <p:cNvSpPr txBox="1">
            <a:spLocks noChangeArrowheads="1"/>
          </p:cNvSpPr>
          <p:nvPr/>
        </p:nvSpPr>
        <p:spPr bwMode="auto">
          <a:xfrm>
            <a:off x="6013450" y="2378075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Level</a:t>
            </a:r>
          </a:p>
        </p:txBody>
      </p:sp>
      <p:sp>
        <p:nvSpPr>
          <p:cNvPr id="433195" name="Text Box 43"/>
          <p:cNvSpPr txBox="1">
            <a:spLocks noChangeArrowheads="1"/>
          </p:cNvSpPr>
          <p:nvPr/>
        </p:nvSpPr>
        <p:spPr bwMode="auto">
          <a:xfrm>
            <a:off x="850900" y="2792413"/>
            <a:ext cx="1477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</a:t>
            </a:r>
            <a:r>
              <a:rPr lang="en-US" altLang="en-US" baseline="-25000"/>
              <a:t>0</a:t>
            </a:r>
            <a:r>
              <a:rPr lang="en-US" altLang="en-US"/>
              <a:t> = 3 (</a:t>
            </a:r>
            <a:r>
              <a:rPr lang="en-US" altLang="en-US">
                <a:sym typeface="Symbol" panose="05050102010706020507" pitchFamily="18" charset="2"/>
              </a:rPr>
              <a:t>lgn</a:t>
            </a:r>
            <a:r>
              <a:rPr lang="en-US" altLang="en-US"/>
              <a:t>)</a:t>
            </a:r>
          </a:p>
        </p:txBody>
      </p:sp>
      <p:sp>
        <p:nvSpPr>
          <p:cNvPr id="433196" name="Text Box 44"/>
          <p:cNvSpPr txBox="1">
            <a:spLocks noChangeArrowheads="1"/>
          </p:cNvSpPr>
          <p:nvPr/>
        </p:nvSpPr>
        <p:spPr bwMode="auto">
          <a:xfrm>
            <a:off x="850900" y="3394075"/>
            <a:ext cx="782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</a:t>
            </a:r>
            <a:r>
              <a:rPr lang="en-US" altLang="en-US" baseline="-25000"/>
              <a:t>1</a:t>
            </a:r>
            <a:r>
              <a:rPr lang="en-US" altLang="en-US"/>
              <a:t> = 2</a:t>
            </a:r>
          </a:p>
        </p:txBody>
      </p:sp>
      <p:sp>
        <p:nvSpPr>
          <p:cNvPr id="433197" name="Text Box 45"/>
          <p:cNvSpPr txBox="1">
            <a:spLocks noChangeArrowheads="1"/>
          </p:cNvSpPr>
          <p:nvPr/>
        </p:nvSpPr>
        <p:spPr bwMode="auto">
          <a:xfrm>
            <a:off x="850900" y="4252913"/>
            <a:ext cx="7826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</a:t>
            </a:r>
            <a:r>
              <a:rPr lang="en-US" altLang="en-US" baseline="-25000"/>
              <a:t>2</a:t>
            </a:r>
            <a:r>
              <a:rPr lang="en-US" altLang="en-US"/>
              <a:t> = 1</a:t>
            </a:r>
          </a:p>
        </p:txBody>
      </p:sp>
      <p:sp>
        <p:nvSpPr>
          <p:cNvPr id="433198" name="Text Box 46"/>
          <p:cNvSpPr txBox="1">
            <a:spLocks noChangeArrowheads="1"/>
          </p:cNvSpPr>
          <p:nvPr/>
        </p:nvSpPr>
        <p:spPr bwMode="auto">
          <a:xfrm>
            <a:off x="850900" y="5062538"/>
            <a:ext cx="7826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</a:t>
            </a:r>
            <a:r>
              <a:rPr lang="en-US" altLang="en-US" baseline="-25000"/>
              <a:t>3</a:t>
            </a:r>
            <a:r>
              <a:rPr lang="en-US" altLang="en-US"/>
              <a:t> = 0</a:t>
            </a:r>
          </a:p>
        </p:txBody>
      </p:sp>
      <p:sp>
        <p:nvSpPr>
          <p:cNvPr id="433199" name="Text Box 47"/>
          <p:cNvSpPr txBox="1">
            <a:spLocks noChangeArrowheads="1"/>
          </p:cNvSpPr>
          <p:nvPr/>
        </p:nvSpPr>
        <p:spPr bwMode="auto">
          <a:xfrm>
            <a:off x="6070600" y="2792413"/>
            <a:ext cx="622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 = 0</a:t>
            </a:r>
          </a:p>
        </p:txBody>
      </p:sp>
      <p:sp>
        <p:nvSpPr>
          <p:cNvPr id="433200" name="Text Box 48"/>
          <p:cNvSpPr txBox="1">
            <a:spLocks noChangeArrowheads="1"/>
          </p:cNvSpPr>
          <p:nvPr/>
        </p:nvSpPr>
        <p:spPr bwMode="auto">
          <a:xfrm>
            <a:off x="6070600" y="3390900"/>
            <a:ext cx="622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 = 1</a:t>
            </a:r>
          </a:p>
        </p:txBody>
      </p:sp>
      <p:sp>
        <p:nvSpPr>
          <p:cNvPr id="433201" name="Text Box 49"/>
          <p:cNvSpPr txBox="1">
            <a:spLocks noChangeArrowheads="1"/>
          </p:cNvSpPr>
          <p:nvPr/>
        </p:nvSpPr>
        <p:spPr bwMode="auto">
          <a:xfrm>
            <a:off x="6070600" y="4249738"/>
            <a:ext cx="622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 = 2</a:t>
            </a:r>
          </a:p>
        </p:txBody>
      </p:sp>
      <p:sp>
        <p:nvSpPr>
          <p:cNvPr id="433202" name="Text Box 50"/>
          <p:cNvSpPr txBox="1">
            <a:spLocks noChangeArrowheads="1"/>
          </p:cNvSpPr>
          <p:nvPr/>
        </p:nvSpPr>
        <p:spPr bwMode="auto">
          <a:xfrm>
            <a:off x="6070600" y="5064125"/>
            <a:ext cx="1393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 = 3  </a:t>
            </a:r>
            <a:r>
              <a:rPr lang="en-US" altLang="en-US">
                <a:latin typeface="Comic Sans MS" panose="030F0702030302020204" pitchFamily="66" charset="0"/>
              </a:rPr>
              <a:t>(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lgn</a:t>
            </a:r>
            <a:r>
              <a:rPr lang="en-US" altLang="en-US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433203" name="Line 51"/>
          <p:cNvSpPr>
            <a:spLocks noChangeShapeType="1"/>
          </p:cNvSpPr>
          <p:nvPr/>
        </p:nvSpPr>
        <p:spPr bwMode="auto">
          <a:xfrm>
            <a:off x="655638" y="2735263"/>
            <a:ext cx="1104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3204" name="Line 52"/>
          <p:cNvSpPr>
            <a:spLocks noChangeShapeType="1"/>
          </p:cNvSpPr>
          <p:nvPr/>
        </p:nvSpPr>
        <p:spPr bwMode="auto">
          <a:xfrm>
            <a:off x="5853113" y="2732088"/>
            <a:ext cx="1104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3205" name="Text Box 53"/>
          <p:cNvSpPr txBox="1">
            <a:spLocks noChangeArrowheads="1"/>
          </p:cNvSpPr>
          <p:nvPr/>
        </p:nvSpPr>
        <p:spPr bwMode="auto">
          <a:xfrm>
            <a:off x="7288213" y="2386013"/>
            <a:ext cx="1479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No. of nodes</a:t>
            </a:r>
          </a:p>
        </p:txBody>
      </p:sp>
      <p:sp>
        <p:nvSpPr>
          <p:cNvPr id="433206" name="Text Box 54"/>
          <p:cNvSpPr txBox="1">
            <a:spLocks noChangeArrowheads="1"/>
          </p:cNvSpPr>
          <p:nvPr/>
        </p:nvSpPr>
        <p:spPr bwMode="auto">
          <a:xfrm>
            <a:off x="7767638" y="2800350"/>
            <a:ext cx="395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  <a:r>
              <a:rPr lang="en-US" altLang="en-US" baseline="30000"/>
              <a:t>0</a:t>
            </a:r>
            <a:endParaRPr lang="en-US" altLang="en-US"/>
          </a:p>
        </p:txBody>
      </p:sp>
      <p:sp>
        <p:nvSpPr>
          <p:cNvPr id="433207" name="Text Box 55"/>
          <p:cNvSpPr txBox="1">
            <a:spLocks noChangeArrowheads="1"/>
          </p:cNvSpPr>
          <p:nvPr/>
        </p:nvSpPr>
        <p:spPr bwMode="auto">
          <a:xfrm>
            <a:off x="7767638" y="3398838"/>
            <a:ext cx="395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  <a:r>
              <a:rPr lang="en-US" altLang="en-US" baseline="30000"/>
              <a:t>1</a:t>
            </a:r>
            <a:endParaRPr lang="en-US" altLang="en-US"/>
          </a:p>
        </p:txBody>
      </p:sp>
      <p:sp>
        <p:nvSpPr>
          <p:cNvPr id="433208" name="Text Box 56"/>
          <p:cNvSpPr txBox="1">
            <a:spLocks noChangeArrowheads="1"/>
          </p:cNvSpPr>
          <p:nvPr/>
        </p:nvSpPr>
        <p:spPr bwMode="auto">
          <a:xfrm>
            <a:off x="7767638" y="4257675"/>
            <a:ext cx="395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  <a:r>
              <a:rPr lang="en-US" altLang="en-US" baseline="30000"/>
              <a:t>2</a:t>
            </a:r>
            <a:endParaRPr lang="en-US" altLang="en-US"/>
          </a:p>
        </p:txBody>
      </p:sp>
      <p:sp>
        <p:nvSpPr>
          <p:cNvPr id="433209" name="Text Box 57"/>
          <p:cNvSpPr txBox="1">
            <a:spLocks noChangeArrowheads="1"/>
          </p:cNvSpPr>
          <p:nvPr/>
        </p:nvSpPr>
        <p:spPr bwMode="auto">
          <a:xfrm>
            <a:off x="7767638" y="5067300"/>
            <a:ext cx="395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  <a:r>
              <a:rPr lang="en-US" altLang="en-US" baseline="30000"/>
              <a:t>3</a:t>
            </a:r>
            <a:endParaRPr lang="en-US" altLang="en-US"/>
          </a:p>
        </p:txBody>
      </p:sp>
      <p:sp>
        <p:nvSpPr>
          <p:cNvPr id="433210" name="Line 58"/>
          <p:cNvSpPr>
            <a:spLocks noChangeShapeType="1"/>
          </p:cNvSpPr>
          <p:nvPr/>
        </p:nvSpPr>
        <p:spPr bwMode="auto">
          <a:xfrm>
            <a:off x="7127875" y="2740025"/>
            <a:ext cx="1774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33219" name="AutoShape 67"/>
          <p:cNvCxnSpPr>
            <a:cxnSpLocks noChangeShapeType="1"/>
            <a:stCxn id="433206" idx="2"/>
            <a:endCxn id="433195" idx="2"/>
          </p:cNvCxnSpPr>
          <p:nvPr/>
        </p:nvCxnSpPr>
        <p:spPr bwMode="auto">
          <a:xfrm rot="16200000" flipV="1">
            <a:off x="4774406" y="-24606"/>
            <a:ext cx="7938" cy="6375400"/>
          </a:xfrm>
          <a:prstGeom prst="curvedConnector3">
            <a:avLst>
              <a:gd name="adj1" fmla="val -2880000"/>
            </a:avLst>
          </a:prstGeom>
          <a:noFill/>
          <a:ln w="38100">
            <a:solidFill>
              <a:srgbClr val="DD011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3220" name="AutoShape 68"/>
          <p:cNvCxnSpPr>
            <a:cxnSpLocks noChangeShapeType="1"/>
          </p:cNvCxnSpPr>
          <p:nvPr/>
        </p:nvCxnSpPr>
        <p:spPr bwMode="auto">
          <a:xfrm rot="16200000" flipV="1">
            <a:off x="4777581" y="592932"/>
            <a:ext cx="7937" cy="6375400"/>
          </a:xfrm>
          <a:prstGeom prst="curvedConnector3">
            <a:avLst>
              <a:gd name="adj1" fmla="val -2880000"/>
            </a:avLst>
          </a:prstGeom>
          <a:noFill/>
          <a:ln w="38100">
            <a:solidFill>
              <a:srgbClr val="DD011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3221" name="AutoShape 69"/>
          <p:cNvCxnSpPr>
            <a:cxnSpLocks noChangeShapeType="1"/>
          </p:cNvCxnSpPr>
          <p:nvPr/>
        </p:nvCxnSpPr>
        <p:spPr bwMode="auto">
          <a:xfrm rot="16200000" flipV="1">
            <a:off x="4631531" y="1435894"/>
            <a:ext cx="7938" cy="6375400"/>
          </a:xfrm>
          <a:prstGeom prst="curvedConnector3">
            <a:avLst>
              <a:gd name="adj1" fmla="val -2880000"/>
            </a:avLst>
          </a:prstGeom>
          <a:noFill/>
          <a:ln w="38100">
            <a:solidFill>
              <a:srgbClr val="DD011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3222" name="AutoShape 70"/>
          <p:cNvCxnSpPr>
            <a:cxnSpLocks noChangeShapeType="1"/>
          </p:cNvCxnSpPr>
          <p:nvPr/>
        </p:nvCxnSpPr>
        <p:spPr bwMode="auto">
          <a:xfrm rot="16200000" flipV="1">
            <a:off x="4634706" y="2242344"/>
            <a:ext cx="7938" cy="6375400"/>
          </a:xfrm>
          <a:prstGeom prst="curvedConnector3">
            <a:avLst>
              <a:gd name="adj1" fmla="val -2880000"/>
            </a:avLst>
          </a:prstGeom>
          <a:noFill/>
          <a:ln w="38100">
            <a:solidFill>
              <a:srgbClr val="DD011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94313" y="1936750"/>
            <a:ext cx="4038600" cy="46259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52693" y="1909416"/>
            <a:ext cx="2020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T(n)=O(n)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45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Running Time of BUILD MAX HEAP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9713" y="1125538"/>
            <a:ext cx="8578850" cy="935037"/>
          </a:xfrm>
        </p:spPr>
        <p:txBody>
          <a:bodyPr/>
          <a:lstStyle/>
          <a:p>
            <a:r>
              <a:rPr lang="en-US" altLang="en-US" sz="2400"/>
              <a:t>HEAPIFY takes </a:t>
            </a:r>
            <a:r>
              <a:rPr lang="en-US" altLang="en-US" sz="2400">
                <a:latin typeface="Comic Sans MS" panose="030F0702030302020204" pitchFamily="66" charset="0"/>
              </a:rPr>
              <a:t>O(h)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 the cost of HEAPIFY on a node 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 sz="2400">
                <a:sym typeface="Symbol" panose="05050102010706020507" pitchFamily="18" charset="2"/>
              </a:rPr>
              <a:t> is proportional to the height of the node 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 sz="2400">
                <a:sym typeface="Symbol" panose="05050102010706020507" pitchFamily="18" charset="2"/>
              </a:rPr>
              <a:t> in the tree</a:t>
            </a:r>
          </a:p>
        </p:txBody>
      </p:sp>
      <p:grpSp>
        <p:nvGrpSpPr>
          <p:cNvPr id="433156" name="Group 4"/>
          <p:cNvGrpSpPr>
            <a:grpSpLocks/>
          </p:cNvGrpSpPr>
          <p:nvPr/>
        </p:nvGrpSpPr>
        <p:grpSpPr bwMode="auto">
          <a:xfrm>
            <a:off x="2049463" y="2867025"/>
            <a:ext cx="3565525" cy="2543175"/>
            <a:chOff x="682" y="1758"/>
            <a:chExt cx="2246" cy="1602"/>
          </a:xfrm>
        </p:grpSpPr>
        <p:sp>
          <p:nvSpPr>
            <p:cNvPr id="433157" name="Line 5"/>
            <p:cNvSpPr>
              <a:spLocks noChangeAspect="1" noChangeShapeType="1"/>
            </p:cNvSpPr>
            <p:nvPr/>
          </p:nvSpPr>
          <p:spPr bwMode="auto">
            <a:xfrm rot="16200000" flipV="1">
              <a:off x="1745" y="1818"/>
              <a:ext cx="449" cy="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58" name="Line 6"/>
            <p:cNvSpPr>
              <a:spLocks noChangeShapeType="1"/>
            </p:cNvSpPr>
            <p:nvPr/>
          </p:nvSpPr>
          <p:spPr bwMode="auto">
            <a:xfrm flipV="1">
              <a:off x="1440" y="1854"/>
              <a:ext cx="394" cy="3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59" name="Oval 7"/>
            <p:cNvSpPr>
              <a:spLocks noChangeArrowheads="1"/>
            </p:cNvSpPr>
            <p:nvPr/>
          </p:nvSpPr>
          <p:spPr bwMode="auto">
            <a:xfrm>
              <a:off x="1703" y="1758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grpSp>
          <p:nvGrpSpPr>
            <p:cNvPr id="433160" name="Group 8"/>
            <p:cNvGrpSpPr>
              <a:grpSpLocks/>
            </p:cNvGrpSpPr>
            <p:nvPr/>
          </p:nvGrpSpPr>
          <p:grpSpPr bwMode="auto">
            <a:xfrm>
              <a:off x="1353" y="2112"/>
              <a:ext cx="903" cy="202"/>
              <a:chOff x="1065" y="2112"/>
              <a:chExt cx="903" cy="202"/>
            </a:xfrm>
          </p:grpSpPr>
          <p:sp>
            <p:nvSpPr>
              <p:cNvPr id="433161" name="Oval 9"/>
              <p:cNvSpPr>
                <a:spLocks noChangeArrowheads="1"/>
              </p:cNvSpPr>
              <p:nvPr/>
            </p:nvSpPr>
            <p:spPr bwMode="auto">
              <a:xfrm>
                <a:off x="1065" y="211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  <p:sp>
            <p:nvSpPr>
              <p:cNvPr id="433162" name="Oval 10"/>
              <p:cNvSpPr>
                <a:spLocks noChangeArrowheads="1"/>
              </p:cNvSpPr>
              <p:nvPr/>
            </p:nvSpPr>
            <p:spPr bwMode="auto">
              <a:xfrm>
                <a:off x="1766" y="211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33163" name="Oval 11"/>
            <p:cNvSpPr>
              <a:spLocks noChangeArrowheads="1"/>
            </p:cNvSpPr>
            <p:nvPr/>
          </p:nvSpPr>
          <p:spPr bwMode="auto">
            <a:xfrm>
              <a:off x="828" y="2635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433164" name="Oval 12"/>
            <p:cNvSpPr>
              <a:spLocks noChangeArrowheads="1"/>
            </p:cNvSpPr>
            <p:nvPr/>
          </p:nvSpPr>
          <p:spPr bwMode="auto">
            <a:xfrm>
              <a:off x="1412" y="2635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433165" name="Oval 13"/>
            <p:cNvSpPr>
              <a:spLocks noChangeArrowheads="1"/>
            </p:cNvSpPr>
            <p:nvPr/>
          </p:nvSpPr>
          <p:spPr bwMode="auto">
            <a:xfrm>
              <a:off x="1996" y="2635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433166" name="Oval 14"/>
            <p:cNvSpPr>
              <a:spLocks noChangeArrowheads="1"/>
            </p:cNvSpPr>
            <p:nvPr/>
          </p:nvSpPr>
          <p:spPr bwMode="auto">
            <a:xfrm>
              <a:off x="2580" y="2635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grpSp>
          <p:nvGrpSpPr>
            <p:cNvPr id="433167" name="Group 15"/>
            <p:cNvGrpSpPr>
              <a:grpSpLocks/>
            </p:cNvGrpSpPr>
            <p:nvPr/>
          </p:nvGrpSpPr>
          <p:grpSpPr bwMode="auto">
            <a:xfrm>
              <a:off x="682" y="3158"/>
              <a:ext cx="494" cy="202"/>
              <a:chOff x="394" y="3158"/>
              <a:chExt cx="494" cy="202"/>
            </a:xfrm>
          </p:grpSpPr>
          <p:sp>
            <p:nvSpPr>
              <p:cNvPr id="433168" name="Oval 16"/>
              <p:cNvSpPr>
                <a:spLocks noChangeArrowheads="1"/>
              </p:cNvSpPr>
              <p:nvPr/>
            </p:nvSpPr>
            <p:spPr bwMode="auto">
              <a:xfrm>
                <a:off x="394" y="3158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  <p:sp>
            <p:nvSpPr>
              <p:cNvPr id="433169" name="Oval 17"/>
              <p:cNvSpPr>
                <a:spLocks noChangeArrowheads="1"/>
              </p:cNvSpPr>
              <p:nvPr/>
            </p:nvSpPr>
            <p:spPr bwMode="auto">
              <a:xfrm>
                <a:off x="686" y="3158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3170" name="Group 18"/>
            <p:cNvGrpSpPr>
              <a:grpSpLocks/>
            </p:cNvGrpSpPr>
            <p:nvPr/>
          </p:nvGrpSpPr>
          <p:grpSpPr bwMode="auto">
            <a:xfrm>
              <a:off x="1266" y="3158"/>
              <a:ext cx="494" cy="202"/>
              <a:chOff x="978" y="3158"/>
              <a:chExt cx="494" cy="202"/>
            </a:xfrm>
          </p:grpSpPr>
          <p:sp>
            <p:nvSpPr>
              <p:cNvPr id="433171" name="Oval 19"/>
              <p:cNvSpPr>
                <a:spLocks noChangeArrowheads="1"/>
              </p:cNvSpPr>
              <p:nvPr/>
            </p:nvSpPr>
            <p:spPr bwMode="auto">
              <a:xfrm>
                <a:off x="978" y="3158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  <p:sp>
            <p:nvSpPr>
              <p:cNvPr id="433172" name="Oval 20"/>
              <p:cNvSpPr>
                <a:spLocks noChangeArrowheads="1"/>
              </p:cNvSpPr>
              <p:nvPr/>
            </p:nvSpPr>
            <p:spPr bwMode="auto">
              <a:xfrm>
                <a:off x="1270" y="3158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3173" name="Group 21"/>
            <p:cNvGrpSpPr>
              <a:grpSpLocks/>
            </p:cNvGrpSpPr>
            <p:nvPr/>
          </p:nvGrpSpPr>
          <p:grpSpPr bwMode="auto">
            <a:xfrm>
              <a:off x="1850" y="3158"/>
              <a:ext cx="494" cy="202"/>
              <a:chOff x="1562" y="3158"/>
              <a:chExt cx="494" cy="202"/>
            </a:xfrm>
          </p:grpSpPr>
          <p:sp>
            <p:nvSpPr>
              <p:cNvPr id="433174" name="Oval 22"/>
              <p:cNvSpPr>
                <a:spLocks noChangeArrowheads="1"/>
              </p:cNvSpPr>
              <p:nvPr/>
            </p:nvSpPr>
            <p:spPr bwMode="auto">
              <a:xfrm>
                <a:off x="1854" y="3158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  <p:sp>
            <p:nvSpPr>
              <p:cNvPr id="433175" name="Oval 23"/>
              <p:cNvSpPr>
                <a:spLocks noChangeArrowheads="1"/>
              </p:cNvSpPr>
              <p:nvPr/>
            </p:nvSpPr>
            <p:spPr bwMode="auto">
              <a:xfrm>
                <a:off x="1562" y="3158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3176" name="Group 24"/>
            <p:cNvGrpSpPr>
              <a:grpSpLocks/>
            </p:cNvGrpSpPr>
            <p:nvPr/>
          </p:nvGrpSpPr>
          <p:grpSpPr bwMode="auto">
            <a:xfrm>
              <a:off x="2434" y="3158"/>
              <a:ext cx="494" cy="202"/>
              <a:chOff x="2146" y="3158"/>
              <a:chExt cx="494" cy="202"/>
            </a:xfrm>
          </p:grpSpPr>
          <p:sp>
            <p:nvSpPr>
              <p:cNvPr id="433177" name="Oval 25"/>
              <p:cNvSpPr>
                <a:spLocks noChangeArrowheads="1"/>
              </p:cNvSpPr>
              <p:nvPr/>
            </p:nvSpPr>
            <p:spPr bwMode="auto">
              <a:xfrm>
                <a:off x="2146" y="3158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  <p:sp>
            <p:nvSpPr>
              <p:cNvPr id="433178" name="Oval 26"/>
              <p:cNvSpPr>
                <a:spLocks noChangeArrowheads="1"/>
              </p:cNvSpPr>
              <p:nvPr/>
            </p:nvSpPr>
            <p:spPr bwMode="auto">
              <a:xfrm>
                <a:off x="2438" y="3158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3179" name="Group 27"/>
            <p:cNvGrpSpPr>
              <a:grpSpLocks/>
            </p:cNvGrpSpPr>
            <p:nvPr/>
          </p:nvGrpSpPr>
          <p:grpSpPr bwMode="auto">
            <a:xfrm>
              <a:off x="1008" y="2304"/>
              <a:ext cx="480" cy="384"/>
              <a:chOff x="1008" y="2304"/>
              <a:chExt cx="480" cy="384"/>
            </a:xfrm>
          </p:grpSpPr>
          <p:sp>
            <p:nvSpPr>
              <p:cNvPr id="433180" name="Line 28"/>
              <p:cNvSpPr>
                <a:spLocks noChangeShapeType="1"/>
              </p:cNvSpPr>
              <p:nvPr/>
            </p:nvSpPr>
            <p:spPr bwMode="auto">
              <a:xfrm flipH="1">
                <a:off x="1008" y="2304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181" name="Line 29"/>
              <p:cNvSpPr>
                <a:spLocks noChangeShapeType="1"/>
              </p:cNvSpPr>
              <p:nvPr/>
            </p:nvSpPr>
            <p:spPr bwMode="auto">
              <a:xfrm>
                <a:off x="1392" y="2304"/>
                <a:ext cx="9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3182" name="Group 30"/>
            <p:cNvGrpSpPr>
              <a:grpSpLocks/>
            </p:cNvGrpSpPr>
            <p:nvPr/>
          </p:nvGrpSpPr>
          <p:grpSpPr bwMode="auto">
            <a:xfrm flipH="1">
              <a:off x="2112" y="2304"/>
              <a:ext cx="480" cy="384"/>
              <a:chOff x="1008" y="2304"/>
              <a:chExt cx="480" cy="384"/>
            </a:xfrm>
          </p:grpSpPr>
          <p:sp>
            <p:nvSpPr>
              <p:cNvPr id="433183" name="Line 31"/>
              <p:cNvSpPr>
                <a:spLocks noChangeShapeType="1"/>
              </p:cNvSpPr>
              <p:nvPr/>
            </p:nvSpPr>
            <p:spPr bwMode="auto">
              <a:xfrm flipH="1">
                <a:off x="1008" y="2304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184" name="Line 32"/>
              <p:cNvSpPr>
                <a:spLocks noChangeShapeType="1"/>
              </p:cNvSpPr>
              <p:nvPr/>
            </p:nvSpPr>
            <p:spPr bwMode="auto">
              <a:xfrm>
                <a:off x="1392" y="2304"/>
                <a:ext cx="9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3185" name="Line 33"/>
            <p:cNvSpPr>
              <a:spLocks noChangeShapeType="1"/>
            </p:cNvSpPr>
            <p:nvPr/>
          </p:nvSpPr>
          <p:spPr bwMode="auto">
            <a:xfrm flipH="1">
              <a:off x="816" y="2832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86" name="Line 34"/>
            <p:cNvSpPr>
              <a:spLocks noChangeShapeType="1"/>
            </p:cNvSpPr>
            <p:nvPr/>
          </p:nvSpPr>
          <p:spPr bwMode="auto">
            <a:xfrm>
              <a:off x="912" y="2839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87" name="Line 35"/>
            <p:cNvSpPr>
              <a:spLocks noChangeShapeType="1"/>
            </p:cNvSpPr>
            <p:nvPr/>
          </p:nvSpPr>
          <p:spPr bwMode="auto">
            <a:xfrm flipH="1">
              <a:off x="1413" y="2839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88" name="Line 36"/>
            <p:cNvSpPr>
              <a:spLocks noChangeShapeType="1"/>
            </p:cNvSpPr>
            <p:nvPr/>
          </p:nvSpPr>
          <p:spPr bwMode="auto">
            <a:xfrm>
              <a:off x="1509" y="2839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89" name="Line 37"/>
            <p:cNvSpPr>
              <a:spLocks noChangeShapeType="1"/>
            </p:cNvSpPr>
            <p:nvPr/>
          </p:nvSpPr>
          <p:spPr bwMode="auto">
            <a:xfrm flipH="1">
              <a:off x="1999" y="2837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90" name="Line 38"/>
            <p:cNvSpPr>
              <a:spLocks noChangeShapeType="1"/>
            </p:cNvSpPr>
            <p:nvPr/>
          </p:nvSpPr>
          <p:spPr bwMode="auto">
            <a:xfrm>
              <a:off x="2095" y="2837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91" name="Line 39"/>
            <p:cNvSpPr>
              <a:spLocks noChangeShapeType="1"/>
            </p:cNvSpPr>
            <p:nvPr/>
          </p:nvSpPr>
          <p:spPr bwMode="auto">
            <a:xfrm flipH="1">
              <a:off x="2578" y="2835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92" name="Line 40"/>
            <p:cNvSpPr>
              <a:spLocks noChangeShapeType="1"/>
            </p:cNvSpPr>
            <p:nvPr/>
          </p:nvSpPr>
          <p:spPr bwMode="auto">
            <a:xfrm>
              <a:off x="2674" y="2835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3193" name="Text Box 41"/>
          <p:cNvSpPr txBox="1">
            <a:spLocks noChangeArrowheads="1"/>
          </p:cNvSpPr>
          <p:nvPr/>
        </p:nvSpPr>
        <p:spPr bwMode="auto">
          <a:xfrm>
            <a:off x="774700" y="2378075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Height</a:t>
            </a:r>
          </a:p>
        </p:txBody>
      </p:sp>
      <p:sp>
        <p:nvSpPr>
          <p:cNvPr id="433194" name="Text Box 42"/>
          <p:cNvSpPr txBox="1">
            <a:spLocks noChangeArrowheads="1"/>
          </p:cNvSpPr>
          <p:nvPr/>
        </p:nvSpPr>
        <p:spPr bwMode="auto">
          <a:xfrm>
            <a:off x="6013450" y="2378075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Level</a:t>
            </a:r>
          </a:p>
        </p:txBody>
      </p:sp>
      <p:sp>
        <p:nvSpPr>
          <p:cNvPr id="433195" name="Text Box 43"/>
          <p:cNvSpPr txBox="1">
            <a:spLocks noChangeArrowheads="1"/>
          </p:cNvSpPr>
          <p:nvPr/>
        </p:nvSpPr>
        <p:spPr bwMode="auto">
          <a:xfrm>
            <a:off x="850900" y="2792413"/>
            <a:ext cx="1477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</a:t>
            </a:r>
            <a:r>
              <a:rPr lang="en-US" altLang="en-US" baseline="-25000"/>
              <a:t>0</a:t>
            </a:r>
            <a:r>
              <a:rPr lang="en-US" altLang="en-US"/>
              <a:t> = 3 (</a:t>
            </a:r>
            <a:r>
              <a:rPr lang="en-US" altLang="en-US">
                <a:sym typeface="Symbol" panose="05050102010706020507" pitchFamily="18" charset="2"/>
              </a:rPr>
              <a:t>lgn</a:t>
            </a:r>
            <a:r>
              <a:rPr lang="en-US" altLang="en-US"/>
              <a:t>)</a:t>
            </a:r>
          </a:p>
        </p:txBody>
      </p:sp>
      <p:sp>
        <p:nvSpPr>
          <p:cNvPr id="433196" name="Text Box 44"/>
          <p:cNvSpPr txBox="1">
            <a:spLocks noChangeArrowheads="1"/>
          </p:cNvSpPr>
          <p:nvPr/>
        </p:nvSpPr>
        <p:spPr bwMode="auto">
          <a:xfrm>
            <a:off x="850900" y="3394075"/>
            <a:ext cx="782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</a:t>
            </a:r>
            <a:r>
              <a:rPr lang="en-US" altLang="en-US" baseline="-25000"/>
              <a:t>1</a:t>
            </a:r>
            <a:r>
              <a:rPr lang="en-US" altLang="en-US"/>
              <a:t> = 2</a:t>
            </a:r>
          </a:p>
        </p:txBody>
      </p:sp>
      <p:sp>
        <p:nvSpPr>
          <p:cNvPr id="433197" name="Text Box 45"/>
          <p:cNvSpPr txBox="1">
            <a:spLocks noChangeArrowheads="1"/>
          </p:cNvSpPr>
          <p:nvPr/>
        </p:nvSpPr>
        <p:spPr bwMode="auto">
          <a:xfrm>
            <a:off x="850900" y="4252913"/>
            <a:ext cx="7826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</a:t>
            </a:r>
            <a:r>
              <a:rPr lang="en-US" altLang="en-US" baseline="-25000"/>
              <a:t>2</a:t>
            </a:r>
            <a:r>
              <a:rPr lang="en-US" altLang="en-US"/>
              <a:t> = 1</a:t>
            </a:r>
          </a:p>
        </p:txBody>
      </p:sp>
      <p:sp>
        <p:nvSpPr>
          <p:cNvPr id="433198" name="Text Box 46"/>
          <p:cNvSpPr txBox="1">
            <a:spLocks noChangeArrowheads="1"/>
          </p:cNvSpPr>
          <p:nvPr/>
        </p:nvSpPr>
        <p:spPr bwMode="auto">
          <a:xfrm>
            <a:off x="850900" y="5062538"/>
            <a:ext cx="7826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</a:t>
            </a:r>
            <a:r>
              <a:rPr lang="en-US" altLang="en-US" baseline="-25000"/>
              <a:t>3</a:t>
            </a:r>
            <a:r>
              <a:rPr lang="en-US" altLang="en-US"/>
              <a:t> = 0</a:t>
            </a:r>
          </a:p>
        </p:txBody>
      </p:sp>
      <p:sp>
        <p:nvSpPr>
          <p:cNvPr id="433199" name="Text Box 47"/>
          <p:cNvSpPr txBox="1">
            <a:spLocks noChangeArrowheads="1"/>
          </p:cNvSpPr>
          <p:nvPr/>
        </p:nvSpPr>
        <p:spPr bwMode="auto">
          <a:xfrm>
            <a:off x="6070600" y="2792413"/>
            <a:ext cx="622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 = 0</a:t>
            </a:r>
          </a:p>
        </p:txBody>
      </p:sp>
      <p:sp>
        <p:nvSpPr>
          <p:cNvPr id="433200" name="Text Box 48"/>
          <p:cNvSpPr txBox="1">
            <a:spLocks noChangeArrowheads="1"/>
          </p:cNvSpPr>
          <p:nvPr/>
        </p:nvSpPr>
        <p:spPr bwMode="auto">
          <a:xfrm>
            <a:off x="6070600" y="3390900"/>
            <a:ext cx="622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 = 1</a:t>
            </a:r>
          </a:p>
        </p:txBody>
      </p:sp>
      <p:sp>
        <p:nvSpPr>
          <p:cNvPr id="433201" name="Text Box 49"/>
          <p:cNvSpPr txBox="1">
            <a:spLocks noChangeArrowheads="1"/>
          </p:cNvSpPr>
          <p:nvPr/>
        </p:nvSpPr>
        <p:spPr bwMode="auto">
          <a:xfrm>
            <a:off x="6070600" y="4249738"/>
            <a:ext cx="622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 = 2</a:t>
            </a:r>
          </a:p>
        </p:txBody>
      </p:sp>
      <p:sp>
        <p:nvSpPr>
          <p:cNvPr id="433202" name="Text Box 50"/>
          <p:cNvSpPr txBox="1">
            <a:spLocks noChangeArrowheads="1"/>
          </p:cNvSpPr>
          <p:nvPr/>
        </p:nvSpPr>
        <p:spPr bwMode="auto">
          <a:xfrm>
            <a:off x="6070600" y="5064125"/>
            <a:ext cx="1393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 = 3  </a:t>
            </a:r>
            <a:r>
              <a:rPr lang="en-US" altLang="en-US">
                <a:latin typeface="Comic Sans MS" panose="030F0702030302020204" pitchFamily="66" charset="0"/>
              </a:rPr>
              <a:t>(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lgn</a:t>
            </a:r>
            <a:r>
              <a:rPr lang="en-US" altLang="en-US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433203" name="Line 51"/>
          <p:cNvSpPr>
            <a:spLocks noChangeShapeType="1"/>
          </p:cNvSpPr>
          <p:nvPr/>
        </p:nvSpPr>
        <p:spPr bwMode="auto">
          <a:xfrm>
            <a:off x="655638" y="2735263"/>
            <a:ext cx="1104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3204" name="Line 52"/>
          <p:cNvSpPr>
            <a:spLocks noChangeShapeType="1"/>
          </p:cNvSpPr>
          <p:nvPr/>
        </p:nvSpPr>
        <p:spPr bwMode="auto">
          <a:xfrm>
            <a:off x="5853113" y="2732088"/>
            <a:ext cx="1104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3205" name="Text Box 53"/>
          <p:cNvSpPr txBox="1">
            <a:spLocks noChangeArrowheads="1"/>
          </p:cNvSpPr>
          <p:nvPr/>
        </p:nvSpPr>
        <p:spPr bwMode="auto">
          <a:xfrm>
            <a:off x="7288213" y="2386013"/>
            <a:ext cx="1479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No. of nodes</a:t>
            </a:r>
          </a:p>
        </p:txBody>
      </p:sp>
      <p:sp>
        <p:nvSpPr>
          <p:cNvPr id="433206" name="Text Box 54"/>
          <p:cNvSpPr txBox="1">
            <a:spLocks noChangeArrowheads="1"/>
          </p:cNvSpPr>
          <p:nvPr/>
        </p:nvSpPr>
        <p:spPr bwMode="auto">
          <a:xfrm>
            <a:off x="7767638" y="2800350"/>
            <a:ext cx="395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  <a:r>
              <a:rPr lang="en-US" altLang="en-US" baseline="30000"/>
              <a:t>0</a:t>
            </a:r>
            <a:endParaRPr lang="en-US" altLang="en-US"/>
          </a:p>
        </p:txBody>
      </p:sp>
      <p:sp>
        <p:nvSpPr>
          <p:cNvPr id="433207" name="Text Box 55"/>
          <p:cNvSpPr txBox="1">
            <a:spLocks noChangeArrowheads="1"/>
          </p:cNvSpPr>
          <p:nvPr/>
        </p:nvSpPr>
        <p:spPr bwMode="auto">
          <a:xfrm>
            <a:off x="7767638" y="3398838"/>
            <a:ext cx="395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  <a:r>
              <a:rPr lang="en-US" altLang="en-US" baseline="30000"/>
              <a:t>1</a:t>
            </a:r>
            <a:endParaRPr lang="en-US" altLang="en-US"/>
          </a:p>
        </p:txBody>
      </p:sp>
      <p:sp>
        <p:nvSpPr>
          <p:cNvPr id="433208" name="Text Box 56"/>
          <p:cNvSpPr txBox="1">
            <a:spLocks noChangeArrowheads="1"/>
          </p:cNvSpPr>
          <p:nvPr/>
        </p:nvSpPr>
        <p:spPr bwMode="auto">
          <a:xfrm>
            <a:off x="7767638" y="4257675"/>
            <a:ext cx="395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  <a:r>
              <a:rPr lang="en-US" altLang="en-US" baseline="30000"/>
              <a:t>2</a:t>
            </a:r>
            <a:endParaRPr lang="en-US" altLang="en-US"/>
          </a:p>
        </p:txBody>
      </p:sp>
      <p:sp>
        <p:nvSpPr>
          <p:cNvPr id="433209" name="Text Box 57"/>
          <p:cNvSpPr txBox="1">
            <a:spLocks noChangeArrowheads="1"/>
          </p:cNvSpPr>
          <p:nvPr/>
        </p:nvSpPr>
        <p:spPr bwMode="auto">
          <a:xfrm>
            <a:off x="7767638" y="5067300"/>
            <a:ext cx="395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  <a:r>
              <a:rPr lang="en-US" altLang="en-US" baseline="30000"/>
              <a:t>3</a:t>
            </a:r>
            <a:endParaRPr lang="en-US" altLang="en-US"/>
          </a:p>
        </p:txBody>
      </p:sp>
      <p:sp>
        <p:nvSpPr>
          <p:cNvPr id="433210" name="Line 58"/>
          <p:cNvSpPr>
            <a:spLocks noChangeShapeType="1"/>
          </p:cNvSpPr>
          <p:nvPr/>
        </p:nvSpPr>
        <p:spPr bwMode="auto">
          <a:xfrm>
            <a:off x="7127875" y="2740025"/>
            <a:ext cx="1774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3211" name="Text Box 59"/>
          <p:cNvSpPr txBox="1">
            <a:spLocks noChangeArrowheads="1"/>
          </p:cNvSpPr>
          <p:nvPr/>
        </p:nvSpPr>
        <p:spPr bwMode="auto">
          <a:xfrm>
            <a:off x="984250" y="5656263"/>
            <a:ext cx="6378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h</a:t>
            </a:r>
            <a:r>
              <a:rPr lang="en-US" altLang="en-US" sz="2400" baseline="-25000"/>
              <a:t>i</a:t>
            </a:r>
            <a:r>
              <a:rPr lang="en-US" altLang="en-US" sz="2400"/>
              <a:t> = h – i   height of the heap rooted at level i</a:t>
            </a:r>
          </a:p>
          <a:p>
            <a:r>
              <a:rPr lang="en-US" altLang="en-US" sz="2400"/>
              <a:t>n</a:t>
            </a:r>
            <a:r>
              <a:rPr lang="en-US" altLang="en-US" sz="2400" baseline="-25000"/>
              <a:t>i</a:t>
            </a:r>
            <a:r>
              <a:rPr lang="en-US" altLang="en-US" sz="2400"/>
              <a:t> = 2</a:t>
            </a:r>
            <a:r>
              <a:rPr lang="en-US" altLang="en-US" sz="2400" baseline="30000"/>
              <a:t>i</a:t>
            </a:r>
            <a:r>
              <a:rPr lang="en-US" altLang="en-US" sz="2400"/>
              <a:t>	      number of nodes at level i</a:t>
            </a:r>
          </a:p>
        </p:txBody>
      </p:sp>
      <p:graphicFrame>
        <p:nvGraphicFramePr>
          <p:cNvPr id="433212" name="Object 60"/>
          <p:cNvGraphicFramePr>
            <a:graphicFrameLocks noGrp="1" noChangeAspect="1"/>
          </p:cNvGraphicFramePr>
          <p:nvPr>
            <p:ph sz="half" idx="2"/>
          </p:nvPr>
        </p:nvGraphicFramePr>
        <p:xfrm>
          <a:off x="2897188" y="1787525"/>
          <a:ext cx="2166937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7" name="Equation" r:id="rId4" imgW="1054080" imgH="431640" progId="Equation.3">
                  <p:embed/>
                </p:oleObj>
              </mc:Choice>
              <mc:Fallback>
                <p:oleObj name="Equation" r:id="rId4" imgW="1054080" imgH="431640" progId="Equation.3">
                  <p:embed/>
                  <p:pic>
                    <p:nvPicPr>
                      <p:cNvPr id="433212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8" y="1787525"/>
                        <a:ext cx="2166937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213" name="Object 6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108575" y="1849438"/>
          <a:ext cx="1497013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8" name="Equation" r:id="rId6" imgW="825480" imgH="431640" progId="Equation.3">
                  <p:embed/>
                </p:oleObj>
              </mc:Choice>
              <mc:Fallback>
                <p:oleObj name="Equation" r:id="rId6" imgW="825480" imgH="431640" progId="Equation.3">
                  <p:embed/>
                  <p:pic>
                    <p:nvPicPr>
                      <p:cNvPr id="433213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8575" y="1849438"/>
                        <a:ext cx="1497013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214" name="Object 6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634163" y="2016125"/>
          <a:ext cx="9715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9" name="Equation" r:id="rId8" imgW="457200" imgH="203040" progId="Equation.3">
                  <p:embed/>
                </p:oleObj>
              </mc:Choice>
              <mc:Fallback>
                <p:oleObj name="Equation" r:id="rId8" imgW="457200" imgH="203040" progId="Equation.3">
                  <p:embed/>
                  <p:pic>
                    <p:nvPicPr>
                      <p:cNvPr id="433214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4163" y="2016125"/>
                        <a:ext cx="9715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3219" name="AutoShape 67"/>
          <p:cNvCxnSpPr>
            <a:cxnSpLocks noChangeShapeType="1"/>
            <a:stCxn id="433206" idx="2"/>
            <a:endCxn id="433195" idx="2"/>
          </p:cNvCxnSpPr>
          <p:nvPr/>
        </p:nvCxnSpPr>
        <p:spPr bwMode="auto">
          <a:xfrm rot="16200000" flipV="1">
            <a:off x="4774406" y="-24606"/>
            <a:ext cx="7938" cy="6375400"/>
          </a:xfrm>
          <a:prstGeom prst="curvedConnector3">
            <a:avLst>
              <a:gd name="adj1" fmla="val -2880000"/>
            </a:avLst>
          </a:prstGeom>
          <a:noFill/>
          <a:ln w="38100">
            <a:solidFill>
              <a:srgbClr val="DD011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3220" name="AutoShape 68"/>
          <p:cNvCxnSpPr>
            <a:cxnSpLocks noChangeShapeType="1"/>
          </p:cNvCxnSpPr>
          <p:nvPr/>
        </p:nvCxnSpPr>
        <p:spPr bwMode="auto">
          <a:xfrm rot="16200000" flipV="1">
            <a:off x="4777581" y="592932"/>
            <a:ext cx="7937" cy="6375400"/>
          </a:xfrm>
          <a:prstGeom prst="curvedConnector3">
            <a:avLst>
              <a:gd name="adj1" fmla="val -2880000"/>
            </a:avLst>
          </a:prstGeom>
          <a:noFill/>
          <a:ln w="38100">
            <a:solidFill>
              <a:srgbClr val="DD011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3221" name="AutoShape 69"/>
          <p:cNvCxnSpPr>
            <a:cxnSpLocks noChangeShapeType="1"/>
          </p:cNvCxnSpPr>
          <p:nvPr/>
        </p:nvCxnSpPr>
        <p:spPr bwMode="auto">
          <a:xfrm rot="16200000" flipV="1">
            <a:off x="4631531" y="1435894"/>
            <a:ext cx="7938" cy="6375400"/>
          </a:xfrm>
          <a:prstGeom prst="curvedConnector3">
            <a:avLst>
              <a:gd name="adj1" fmla="val -2880000"/>
            </a:avLst>
          </a:prstGeom>
          <a:noFill/>
          <a:ln w="38100">
            <a:solidFill>
              <a:srgbClr val="DD011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3222" name="AutoShape 70"/>
          <p:cNvCxnSpPr>
            <a:cxnSpLocks noChangeShapeType="1"/>
          </p:cNvCxnSpPr>
          <p:nvPr/>
        </p:nvCxnSpPr>
        <p:spPr bwMode="auto">
          <a:xfrm rot="16200000" flipV="1">
            <a:off x="4634706" y="2242344"/>
            <a:ext cx="7938" cy="6375400"/>
          </a:xfrm>
          <a:prstGeom prst="curvedConnector3">
            <a:avLst>
              <a:gd name="adj1" fmla="val -2880000"/>
            </a:avLst>
          </a:prstGeom>
          <a:noFill/>
          <a:ln w="38100">
            <a:solidFill>
              <a:srgbClr val="DD011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2930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en-US" sz="3600"/>
              <a:t>Running Time of BUILD MAX HEAP</a:t>
            </a:r>
          </a:p>
        </p:txBody>
      </p:sp>
      <p:grpSp>
        <p:nvGrpSpPr>
          <p:cNvPr id="434179" name="Group 3"/>
          <p:cNvGrpSpPr>
            <a:grpSpLocks/>
          </p:cNvGrpSpPr>
          <p:nvPr/>
        </p:nvGrpSpPr>
        <p:grpSpPr bwMode="auto">
          <a:xfrm>
            <a:off x="55563" y="1074738"/>
            <a:ext cx="7716837" cy="806450"/>
            <a:chOff x="313" y="768"/>
            <a:chExt cx="4861" cy="508"/>
          </a:xfrm>
        </p:grpSpPr>
        <p:graphicFrame>
          <p:nvGraphicFramePr>
            <p:cNvPr id="434180" name="Object 4"/>
            <p:cNvGraphicFramePr>
              <a:graphicFrameLocks noChangeAspect="1"/>
            </p:cNvGraphicFramePr>
            <p:nvPr/>
          </p:nvGraphicFramePr>
          <p:xfrm>
            <a:off x="313" y="768"/>
            <a:ext cx="1031" cy="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65" name="Equation" r:id="rId4" imgW="876240" imgH="431640" progId="Equation.3">
                    <p:embed/>
                  </p:oleObj>
                </mc:Choice>
                <mc:Fallback>
                  <p:oleObj name="Equation" r:id="rId4" imgW="876240" imgH="431640" progId="Equation.3">
                    <p:embed/>
                    <p:pic>
                      <p:nvPicPr>
                        <p:cNvPr id="43418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" y="768"/>
                          <a:ext cx="1031" cy="5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4181" name="Text Box 5"/>
            <p:cNvSpPr txBox="1">
              <a:spLocks noChangeArrowheads="1"/>
            </p:cNvSpPr>
            <p:nvPr/>
          </p:nvSpPr>
          <p:spPr bwMode="auto">
            <a:xfrm>
              <a:off x="1370" y="894"/>
              <a:ext cx="38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Cost of HEAPIFY at level </a:t>
              </a:r>
              <a:r>
                <a:rPr lang="en-US" altLang="en-US" dirty="0" err="1"/>
                <a:t>i</a:t>
              </a:r>
              <a:r>
                <a:rPr lang="en-US" altLang="en-US" dirty="0"/>
                <a:t> </a:t>
              </a:r>
              <a:r>
                <a:rPr lang="en-US" altLang="en-US" dirty="0">
                  <a:sym typeface="Symbol" panose="05050102010706020507" pitchFamily="18" charset="2"/>
                </a:rPr>
                <a:t> number of nodes at that level</a:t>
              </a:r>
            </a:p>
          </p:txBody>
        </p:sp>
      </p:grpSp>
      <p:grpSp>
        <p:nvGrpSpPr>
          <p:cNvPr id="434182" name="Group 6"/>
          <p:cNvGrpSpPr>
            <a:grpSpLocks/>
          </p:cNvGrpSpPr>
          <p:nvPr/>
        </p:nvGrpSpPr>
        <p:grpSpPr bwMode="auto">
          <a:xfrm>
            <a:off x="0" y="1920875"/>
            <a:ext cx="6726238" cy="782638"/>
            <a:chOff x="704" y="1350"/>
            <a:chExt cx="4237" cy="493"/>
          </a:xfrm>
        </p:grpSpPr>
        <p:graphicFrame>
          <p:nvGraphicFramePr>
            <p:cNvPr id="434183" name="Object 7"/>
            <p:cNvGraphicFramePr>
              <a:graphicFrameLocks noChangeAspect="1"/>
            </p:cNvGraphicFramePr>
            <p:nvPr/>
          </p:nvGraphicFramePr>
          <p:xfrm>
            <a:off x="704" y="1350"/>
            <a:ext cx="943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66" name="Equation" r:id="rId6" imgW="825480" imgH="431640" progId="Equation.3">
                    <p:embed/>
                  </p:oleObj>
                </mc:Choice>
                <mc:Fallback>
                  <p:oleObj name="Equation" r:id="rId6" imgW="825480" imgH="431640" progId="Equation.3">
                    <p:embed/>
                    <p:pic>
                      <p:nvPicPr>
                        <p:cNvPr id="43418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4" y="1350"/>
                          <a:ext cx="943" cy="4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4184" name="Text Box 8"/>
            <p:cNvSpPr txBox="1">
              <a:spLocks noChangeArrowheads="1"/>
            </p:cNvSpPr>
            <p:nvPr/>
          </p:nvSpPr>
          <p:spPr bwMode="auto">
            <a:xfrm>
              <a:off x="1759" y="1468"/>
              <a:ext cx="3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Replace the values of n</a:t>
              </a:r>
              <a:r>
                <a:rPr lang="en-US" altLang="en-US" baseline="-25000"/>
                <a:t>i</a:t>
              </a:r>
              <a:r>
                <a:rPr lang="en-US" altLang="en-US"/>
                <a:t> and h</a:t>
              </a:r>
              <a:r>
                <a:rPr lang="en-US" altLang="en-US" baseline="-25000"/>
                <a:t>i</a:t>
              </a:r>
              <a:r>
                <a:rPr lang="en-US" altLang="en-US"/>
                <a:t> computed before</a:t>
              </a:r>
              <a:endParaRPr lang="en-US" altLang="en-US">
                <a:sym typeface="Symbol" panose="05050102010706020507" pitchFamily="18" charset="2"/>
              </a:endParaRPr>
            </a:p>
          </p:txBody>
        </p:sp>
      </p:grpSp>
      <p:grpSp>
        <p:nvGrpSpPr>
          <p:cNvPr id="434185" name="Group 9"/>
          <p:cNvGrpSpPr>
            <a:grpSpLocks/>
          </p:cNvGrpSpPr>
          <p:nvPr/>
        </p:nvGrpSpPr>
        <p:grpSpPr bwMode="auto">
          <a:xfrm>
            <a:off x="0" y="2736850"/>
            <a:ext cx="7666038" cy="968375"/>
            <a:chOff x="704" y="1892"/>
            <a:chExt cx="4829" cy="610"/>
          </a:xfrm>
        </p:grpSpPr>
        <p:graphicFrame>
          <p:nvGraphicFramePr>
            <p:cNvPr id="434186" name="Object 10"/>
            <p:cNvGraphicFramePr>
              <a:graphicFrameLocks noChangeAspect="1"/>
            </p:cNvGraphicFramePr>
            <p:nvPr/>
          </p:nvGraphicFramePr>
          <p:xfrm>
            <a:off x="704" y="1892"/>
            <a:ext cx="962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67" name="Equation" r:id="rId8" imgW="761760" imgH="431640" progId="Equation.3">
                    <p:embed/>
                  </p:oleObj>
                </mc:Choice>
                <mc:Fallback>
                  <p:oleObj name="Equation" r:id="rId8" imgW="761760" imgH="431640" progId="Equation.3">
                    <p:embed/>
                    <p:pic>
                      <p:nvPicPr>
                        <p:cNvPr id="434186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4" y="1892"/>
                          <a:ext cx="962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4187" name="Text Box 11"/>
            <p:cNvSpPr txBox="1">
              <a:spLocks noChangeArrowheads="1"/>
            </p:cNvSpPr>
            <p:nvPr/>
          </p:nvSpPr>
          <p:spPr bwMode="auto">
            <a:xfrm>
              <a:off x="1764" y="1956"/>
              <a:ext cx="3769" cy="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en-US" dirty="0"/>
                <a:t>Multiply by 2</a:t>
              </a:r>
              <a:r>
                <a:rPr lang="en-US" altLang="en-US" baseline="30000" dirty="0"/>
                <a:t>h</a:t>
              </a:r>
              <a:r>
                <a:rPr lang="en-US" altLang="en-US" dirty="0"/>
                <a:t> both at the nominator and denominator and</a:t>
              </a:r>
            </a:p>
            <a:p>
              <a:pPr>
                <a:lnSpc>
                  <a:spcPct val="120000"/>
                </a:lnSpc>
              </a:pPr>
              <a:r>
                <a:rPr lang="en-US" altLang="en-US" dirty="0"/>
                <a:t>write 2</a:t>
              </a:r>
              <a:r>
                <a:rPr lang="en-US" altLang="en-US" baseline="30000" dirty="0"/>
                <a:t>i</a:t>
              </a:r>
              <a:r>
                <a:rPr lang="en-US" altLang="en-US" dirty="0"/>
                <a:t> as</a:t>
              </a:r>
              <a:endParaRPr lang="en-US" altLang="en-US" dirty="0">
                <a:sym typeface="Symbol" panose="05050102010706020507" pitchFamily="18" charset="2"/>
              </a:endParaRPr>
            </a:p>
          </p:txBody>
        </p:sp>
        <p:graphicFrame>
          <p:nvGraphicFramePr>
            <p:cNvPr id="434188" name="Object 12"/>
            <p:cNvGraphicFramePr>
              <a:graphicFrameLocks noChangeAspect="1"/>
            </p:cNvGraphicFramePr>
            <p:nvPr/>
          </p:nvGraphicFramePr>
          <p:xfrm>
            <a:off x="2504" y="2150"/>
            <a:ext cx="227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68" name="Equation" r:id="rId10" imgW="253800" imgH="393480" progId="Equation.3">
                    <p:embed/>
                  </p:oleObj>
                </mc:Choice>
                <mc:Fallback>
                  <p:oleObj name="Equation" r:id="rId10" imgW="253800" imgH="393480" progId="Equation.3">
                    <p:embed/>
                    <p:pic>
                      <p:nvPicPr>
                        <p:cNvPr id="43418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4" y="2150"/>
                          <a:ext cx="227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4189" name="Group 13"/>
          <p:cNvGrpSpPr>
            <a:grpSpLocks/>
          </p:cNvGrpSpPr>
          <p:nvPr/>
        </p:nvGrpSpPr>
        <p:grpSpPr bwMode="auto">
          <a:xfrm>
            <a:off x="-76200" y="3619500"/>
            <a:ext cx="4527550" cy="841375"/>
            <a:chOff x="704" y="2434"/>
            <a:chExt cx="2852" cy="530"/>
          </a:xfrm>
        </p:grpSpPr>
        <p:graphicFrame>
          <p:nvGraphicFramePr>
            <p:cNvPr id="434190" name="Object 14"/>
            <p:cNvGraphicFramePr>
              <a:graphicFrameLocks noChangeAspect="1"/>
            </p:cNvGraphicFramePr>
            <p:nvPr/>
          </p:nvGraphicFramePr>
          <p:xfrm>
            <a:off x="704" y="2434"/>
            <a:ext cx="826" cy="5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69" name="Equation" r:id="rId12" imgW="672840" imgH="431640" progId="Equation.3">
                    <p:embed/>
                  </p:oleObj>
                </mc:Choice>
                <mc:Fallback>
                  <p:oleObj name="Equation" r:id="rId12" imgW="672840" imgH="431640" progId="Equation.3">
                    <p:embed/>
                    <p:pic>
                      <p:nvPicPr>
                        <p:cNvPr id="43419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4" y="2434"/>
                          <a:ext cx="826" cy="5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4191" name="Text Box 15"/>
            <p:cNvSpPr txBox="1">
              <a:spLocks noChangeArrowheads="1"/>
            </p:cNvSpPr>
            <p:nvPr/>
          </p:nvSpPr>
          <p:spPr bwMode="auto">
            <a:xfrm>
              <a:off x="1764" y="2619"/>
              <a:ext cx="17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Change variables: k = h - </a:t>
              </a:r>
              <a:r>
                <a:rPr lang="en-US" altLang="en-US" dirty="0" err="1"/>
                <a:t>i</a:t>
              </a:r>
              <a:endParaRPr lang="en-US" altLang="en-US" dirty="0">
                <a:sym typeface="Symbol" panose="05050102010706020507" pitchFamily="18" charset="2"/>
              </a:endParaRPr>
            </a:p>
          </p:txBody>
        </p:sp>
      </p:grpSp>
      <p:grpSp>
        <p:nvGrpSpPr>
          <p:cNvPr id="434192" name="Group 16"/>
          <p:cNvGrpSpPr>
            <a:grpSpLocks/>
          </p:cNvGrpSpPr>
          <p:nvPr/>
        </p:nvGrpSpPr>
        <p:grpSpPr bwMode="auto">
          <a:xfrm>
            <a:off x="-23813" y="4524375"/>
            <a:ext cx="7872413" cy="854075"/>
            <a:chOff x="704" y="2976"/>
            <a:chExt cx="4959" cy="538"/>
          </a:xfrm>
        </p:grpSpPr>
        <p:graphicFrame>
          <p:nvGraphicFramePr>
            <p:cNvPr id="434193" name="Object 17"/>
            <p:cNvGraphicFramePr>
              <a:graphicFrameLocks noChangeAspect="1"/>
            </p:cNvGraphicFramePr>
            <p:nvPr/>
          </p:nvGraphicFramePr>
          <p:xfrm>
            <a:off x="704" y="2976"/>
            <a:ext cx="744" cy="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70" name="Equation" r:id="rId14" imgW="596880" imgH="431640" progId="Equation.3">
                    <p:embed/>
                  </p:oleObj>
                </mc:Choice>
                <mc:Fallback>
                  <p:oleObj name="Equation" r:id="rId14" imgW="596880" imgH="431640" progId="Equation.3">
                    <p:embed/>
                    <p:pic>
                      <p:nvPicPr>
                        <p:cNvPr id="434193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4" y="2976"/>
                          <a:ext cx="744" cy="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4194" name="Text Box 18"/>
            <p:cNvSpPr txBox="1">
              <a:spLocks noChangeArrowheads="1"/>
            </p:cNvSpPr>
            <p:nvPr/>
          </p:nvSpPr>
          <p:spPr bwMode="auto">
            <a:xfrm>
              <a:off x="1764" y="3081"/>
              <a:ext cx="38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The sum above is smaller than the sum of all elements to </a:t>
              </a:r>
              <a:r>
                <a:rPr lang="en-US" altLang="en-US" dirty="0">
                  <a:sym typeface="Symbol" panose="05050102010706020507" pitchFamily="18" charset="2"/>
                </a:rPr>
                <a:t></a:t>
              </a:r>
            </a:p>
            <a:p>
              <a:r>
                <a:rPr lang="en-US" altLang="en-US" dirty="0">
                  <a:sym typeface="Symbol" panose="05050102010706020507" pitchFamily="18" charset="2"/>
                </a:rPr>
                <a:t>and h = </a:t>
              </a:r>
              <a:r>
                <a:rPr lang="en-US" altLang="en-US" dirty="0" err="1">
                  <a:sym typeface="Symbol" panose="05050102010706020507" pitchFamily="18" charset="2"/>
                </a:rPr>
                <a:t>lgn</a:t>
              </a:r>
              <a:endParaRPr lang="en-US" altLang="en-US" dirty="0">
                <a:sym typeface="Symbol" panose="05050102010706020507" pitchFamily="18" charset="2"/>
              </a:endParaRPr>
            </a:p>
          </p:txBody>
        </p:sp>
      </p:grpSp>
      <p:grpSp>
        <p:nvGrpSpPr>
          <p:cNvPr id="434195" name="Group 19"/>
          <p:cNvGrpSpPr>
            <a:grpSpLocks/>
          </p:cNvGrpSpPr>
          <p:nvPr/>
        </p:nvGrpSpPr>
        <p:grpSpPr bwMode="auto">
          <a:xfrm>
            <a:off x="76200" y="5572125"/>
            <a:ext cx="5154613" cy="447675"/>
            <a:chOff x="704" y="3550"/>
            <a:chExt cx="3247" cy="282"/>
          </a:xfrm>
        </p:grpSpPr>
        <p:graphicFrame>
          <p:nvGraphicFramePr>
            <p:cNvPr id="434196" name="Object 20"/>
            <p:cNvGraphicFramePr>
              <a:graphicFrameLocks noChangeAspect="1"/>
            </p:cNvGraphicFramePr>
            <p:nvPr/>
          </p:nvGraphicFramePr>
          <p:xfrm>
            <a:off x="704" y="3560"/>
            <a:ext cx="61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71" name="Equation" r:id="rId16" imgW="457200" imgH="203040" progId="Equation.3">
                    <p:embed/>
                  </p:oleObj>
                </mc:Choice>
                <mc:Fallback>
                  <p:oleObj name="Equation" r:id="rId16" imgW="457200" imgH="203040" progId="Equation.3">
                    <p:embed/>
                    <p:pic>
                      <p:nvPicPr>
                        <p:cNvPr id="434196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4" y="3560"/>
                          <a:ext cx="61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4197" name="Text Box 21"/>
            <p:cNvSpPr txBox="1">
              <a:spLocks noChangeArrowheads="1"/>
            </p:cNvSpPr>
            <p:nvPr/>
          </p:nvSpPr>
          <p:spPr bwMode="auto">
            <a:xfrm>
              <a:off x="1755" y="3550"/>
              <a:ext cx="2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The sum above is smaller than 2</a:t>
              </a:r>
              <a:endParaRPr lang="en-US" altLang="en-US" dirty="0">
                <a:sym typeface="Symbol" panose="05050102010706020507" pitchFamily="18" charset="2"/>
              </a:endParaRPr>
            </a:p>
          </p:txBody>
        </p:sp>
      </p:grpSp>
      <p:sp>
        <p:nvSpPr>
          <p:cNvPr id="434198" name="Text Box 22"/>
          <p:cNvSpPr txBox="1">
            <a:spLocks noChangeArrowheads="1"/>
          </p:cNvSpPr>
          <p:nvPr/>
        </p:nvSpPr>
        <p:spPr bwMode="auto">
          <a:xfrm>
            <a:off x="1168400" y="6022975"/>
            <a:ext cx="69140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Running time of </a:t>
            </a:r>
            <a:r>
              <a:rPr lang="en-US" altLang="en-US" sz="2400" b="1" dirty="0">
                <a:solidFill>
                  <a:srgbClr val="7030A0"/>
                </a:solidFill>
              </a:rPr>
              <a:t>BUILD-MAX-HEAP: </a:t>
            </a:r>
            <a:r>
              <a:rPr lang="en-US" altLang="en-US" sz="2400" b="1" dirty="0">
                <a:solidFill>
                  <a:srgbClr val="7030A0"/>
                </a:solidFill>
                <a:latin typeface="Comic Sans MS" panose="030F0702030302020204" pitchFamily="66" charset="0"/>
              </a:rPr>
              <a:t>T(n) = O(n)</a:t>
            </a:r>
          </a:p>
        </p:txBody>
      </p:sp>
    </p:spTree>
    <p:extLst>
      <p:ext uri="{BB962C8B-B14F-4D97-AF65-F5344CB8AC3E}">
        <p14:creationId xmlns:p14="http://schemas.microsoft.com/office/powerpoint/2010/main" val="3761159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Running Time of BUILD MAX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We can derive a tighter bound by observing that the time for MAX-HEAPIFY </a:t>
            </a:r>
            <a:r>
              <a:rPr lang="en-US" b="0" dirty="0" smtClean="0"/>
              <a:t>to run </a:t>
            </a:r>
            <a:r>
              <a:rPr lang="en-US" b="0" dirty="0"/>
              <a:t>at a node varies with the height of the node in the tree, and the </a:t>
            </a:r>
            <a:r>
              <a:rPr lang="en-US" b="0" dirty="0">
                <a:solidFill>
                  <a:srgbClr val="FF0000"/>
                </a:solidFill>
              </a:rPr>
              <a:t>heights of </a:t>
            </a:r>
            <a:r>
              <a:rPr lang="en-US" b="0" dirty="0" smtClean="0">
                <a:solidFill>
                  <a:srgbClr val="FF0000"/>
                </a:solidFill>
              </a:rPr>
              <a:t>most nodes </a:t>
            </a:r>
            <a:r>
              <a:rPr lang="en-US" b="0" dirty="0">
                <a:solidFill>
                  <a:srgbClr val="FF0000"/>
                </a:solidFill>
              </a:rPr>
              <a:t>are small</a:t>
            </a:r>
            <a:r>
              <a:rPr lang="en-US" b="0" dirty="0" smtClean="0"/>
              <a:t>.</a:t>
            </a:r>
          </a:p>
          <a:p>
            <a:r>
              <a:rPr lang="en-US" b="0" dirty="0"/>
              <a:t>n-element </a:t>
            </a:r>
            <a:r>
              <a:rPr lang="en-US" b="0" dirty="0" smtClean="0"/>
              <a:t>heap has height</a:t>
            </a:r>
          </a:p>
          <a:p>
            <a:endParaRPr lang="en-US" b="0" dirty="0"/>
          </a:p>
          <a:p>
            <a:r>
              <a:rPr lang="en-US" b="0" dirty="0"/>
              <a:t>at </a:t>
            </a:r>
            <a:r>
              <a:rPr lang="en-US" b="0" dirty="0" smtClean="0"/>
              <a:t>most                     nodes </a:t>
            </a:r>
            <a:r>
              <a:rPr lang="en-US" b="0" dirty="0"/>
              <a:t>of any height h</a:t>
            </a:r>
            <a:endParaRPr lang="en-US" b="0" dirty="0" smtClean="0"/>
          </a:p>
          <a:p>
            <a:endParaRPr lang="en-US" b="0" dirty="0"/>
          </a:p>
          <a:p>
            <a:r>
              <a:rPr lang="en-US" b="0" dirty="0"/>
              <a:t>The time required by </a:t>
            </a:r>
            <a:r>
              <a:rPr lang="en-US" b="0" dirty="0">
                <a:solidFill>
                  <a:srgbClr val="FF0000"/>
                </a:solidFill>
              </a:rPr>
              <a:t>MAX-HEAPIFY</a:t>
            </a:r>
            <a:r>
              <a:rPr lang="en-US" b="0" dirty="0"/>
              <a:t> when called on a </a:t>
            </a:r>
            <a:r>
              <a:rPr lang="en-US" b="0" dirty="0">
                <a:solidFill>
                  <a:srgbClr val="FF0000"/>
                </a:solidFill>
              </a:rPr>
              <a:t>node of height h is </a:t>
            </a:r>
            <a:r>
              <a:rPr lang="en-US" b="0" dirty="0" smtClean="0">
                <a:solidFill>
                  <a:srgbClr val="FF0000"/>
                </a:solidFill>
              </a:rPr>
              <a:t>O(h)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895600"/>
            <a:ext cx="1143000" cy="571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920359"/>
            <a:ext cx="142489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2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Running Time of BUILD MAX HEAP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933" y="1219200"/>
            <a:ext cx="8572134" cy="48163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76667" y="5029200"/>
            <a:ext cx="38673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Times-Roman"/>
              </a:rPr>
              <a:t>Hence, we can build a max-heap from an unordered array in linear time.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96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7997" y="279907"/>
            <a:ext cx="20459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Hea</a:t>
            </a:r>
            <a:r>
              <a:rPr spc="5" dirty="0"/>
              <a:t>p</a:t>
            </a:r>
            <a:r>
              <a:rPr dirty="0"/>
              <a:t>s</a:t>
            </a:r>
            <a:r>
              <a:rPr spc="5" dirty="0"/>
              <a:t>o</a:t>
            </a:r>
            <a:r>
              <a:rPr spc="-5" dirty="0"/>
              <a:t>r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340" y="1432051"/>
            <a:ext cx="8328660" cy="3239348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960"/>
              </a:spcBef>
              <a:buChar char="•"/>
              <a:tabLst>
                <a:tab pos="380365" algn="l"/>
                <a:tab pos="381000" algn="l"/>
              </a:tabLst>
            </a:pPr>
            <a:r>
              <a:rPr sz="3600" spc="-5" dirty="0">
                <a:latin typeface="Times New Roman"/>
                <a:cs typeface="Times New Roman"/>
              </a:rPr>
              <a:t>Running time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 </a:t>
            </a:r>
            <a:r>
              <a:rPr sz="3600" spc="-5" dirty="0">
                <a:latin typeface="Times New Roman"/>
                <a:cs typeface="Times New Roman"/>
              </a:rPr>
              <a:t>heapsort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is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O(n </a:t>
            </a: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log</a:t>
            </a:r>
            <a:r>
              <a:rPr sz="3600" b="1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n)</a:t>
            </a:r>
          </a:p>
          <a:p>
            <a:pPr marL="3810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80365" algn="l"/>
                <a:tab pos="381000" algn="l"/>
              </a:tabLst>
            </a:pPr>
            <a:r>
              <a:rPr sz="3600" dirty="0">
                <a:latin typeface="Times New Roman"/>
                <a:cs typeface="Times New Roman"/>
              </a:rPr>
              <a:t>It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sorts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36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place</a:t>
            </a:r>
            <a:endParaRPr sz="360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80365" algn="l"/>
                <a:tab pos="381000" algn="l"/>
              </a:tabLst>
            </a:pPr>
            <a:r>
              <a:rPr sz="3600" dirty="0">
                <a:latin typeface="Times New Roman"/>
                <a:cs typeface="Times New Roman"/>
              </a:rPr>
              <a:t>It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uses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-5" dirty="0">
                <a:latin typeface="Times New Roman"/>
                <a:cs typeface="Times New Roman"/>
              </a:rPr>
              <a:t> data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structure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called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heap</a:t>
            </a:r>
            <a:endParaRPr sz="3600" dirty="0">
              <a:latin typeface="Times New Roman"/>
              <a:cs typeface="Times New Roman"/>
            </a:endParaRPr>
          </a:p>
          <a:p>
            <a:pPr marL="381000" marR="196215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80365" algn="l"/>
                <a:tab pos="381000" algn="l"/>
              </a:tabLst>
            </a:pPr>
            <a:r>
              <a:rPr sz="3600" spc="-5" dirty="0">
                <a:latin typeface="Times New Roman"/>
                <a:cs typeface="Times New Roman"/>
              </a:rPr>
              <a:t>The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heap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data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structure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is also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used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to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implement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 </a:t>
            </a:r>
            <a:r>
              <a:rPr sz="3600" spc="-5" dirty="0">
                <a:latin typeface="Times New Roman"/>
                <a:cs typeface="Times New Roman"/>
              </a:rPr>
              <a:t>priority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queue</a:t>
            </a:r>
            <a:r>
              <a:rPr sz="3600" spc="-10" dirty="0">
                <a:latin typeface="Times New Roman"/>
                <a:cs typeface="Times New Roman"/>
              </a:rPr>
              <a:t> efficiently</a:t>
            </a:r>
            <a:endParaRPr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4859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5202" name="Object 2"/>
          <p:cNvGraphicFramePr>
            <a:graphicFrameLocks noChangeAspect="1"/>
          </p:cNvGraphicFramePr>
          <p:nvPr/>
        </p:nvGraphicFramePr>
        <p:xfrm>
          <a:off x="6518275" y="1693863"/>
          <a:ext cx="2457450" cy="1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1" name="Paint Shop Pro Image" r:id="rId4" imgW="3512195" imgH="2097561" progId="PaintShopPro">
                  <p:embed/>
                </p:oleObj>
              </mc:Choice>
              <mc:Fallback>
                <p:oleObj name="Paint Shop Pro Image" r:id="rId4" imgW="3512195" imgH="2097561" progId="PaintShopPro">
                  <p:embed/>
                  <p:pic>
                    <p:nvPicPr>
                      <p:cNvPr id="4352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275" y="1693863"/>
                        <a:ext cx="2457450" cy="146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Heapsort</a:t>
            </a:r>
          </a:p>
        </p:txBody>
      </p:sp>
      <p:sp>
        <p:nvSpPr>
          <p:cNvPr id="435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41313" y="1023938"/>
            <a:ext cx="8229600" cy="563245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dirty="0"/>
              <a:t>Goal: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Sort an array using heap representations</a:t>
            </a:r>
          </a:p>
          <a:p>
            <a:pPr>
              <a:lnSpc>
                <a:spcPct val="130000"/>
              </a:lnSpc>
            </a:pPr>
            <a:r>
              <a:rPr lang="en-US" altLang="en-US" dirty="0"/>
              <a:t>Idea:</a:t>
            </a:r>
          </a:p>
          <a:p>
            <a:pPr lvl="1">
              <a:lnSpc>
                <a:spcPct val="130000"/>
              </a:lnSpc>
            </a:pPr>
            <a:r>
              <a:rPr lang="en-US" altLang="en-US" b="0" dirty="0">
                <a:solidFill>
                  <a:schemeClr val="accent5">
                    <a:lumMod val="25000"/>
                  </a:schemeClr>
                </a:solidFill>
              </a:rPr>
              <a:t>Build a max-heap from the array</a:t>
            </a:r>
          </a:p>
          <a:p>
            <a:pPr lvl="1">
              <a:lnSpc>
                <a:spcPct val="130000"/>
              </a:lnSpc>
            </a:pPr>
            <a:r>
              <a:rPr lang="en-US" altLang="en-US" b="0" dirty="0">
                <a:solidFill>
                  <a:schemeClr val="accent5">
                    <a:lumMod val="25000"/>
                  </a:schemeClr>
                </a:solidFill>
              </a:rPr>
              <a:t>Swap the root (the maximum element) with the last element in the array</a:t>
            </a:r>
          </a:p>
          <a:p>
            <a:pPr lvl="1">
              <a:lnSpc>
                <a:spcPct val="130000"/>
              </a:lnSpc>
            </a:pPr>
            <a:r>
              <a:rPr lang="en-US" altLang="en-US" b="0" dirty="0">
                <a:solidFill>
                  <a:schemeClr val="accent5">
                    <a:lumMod val="25000"/>
                  </a:schemeClr>
                </a:solidFill>
              </a:rPr>
              <a:t>“Discard” this last node by decreasing the heap size</a:t>
            </a:r>
          </a:p>
          <a:p>
            <a:pPr lvl="1">
              <a:lnSpc>
                <a:spcPct val="130000"/>
              </a:lnSpc>
            </a:pPr>
            <a:r>
              <a:rPr lang="en-US" altLang="en-US" b="0" dirty="0">
                <a:solidFill>
                  <a:schemeClr val="accent5">
                    <a:lumMod val="25000"/>
                  </a:schemeClr>
                </a:solidFill>
              </a:rPr>
              <a:t>Call MAX-HEAPIFY on the new root</a:t>
            </a:r>
          </a:p>
          <a:p>
            <a:pPr lvl="1">
              <a:lnSpc>
                <a:spcPct val="130000"/>
              </a:lnSpc>
            </a:pPr>
            <a:r>
              <a:rPr lang="en-US" altLang="en-US" b="0" dirty="0">
                <a:solidFill>
                  <a:schemeClr val="accent5">
                    <a:lumMod val="25000"/>
                  </a:schemeClr>
                </a:solidFill>
              </a:rPr>
              <a:t>Repeat this process until only one node remains </a:t>
            </a:r>
          </a:p>
        </p:txBody>
      </p:sp>
    </p:spTree>
    <p:extLst>
      <p:ext uri="{BB962C8B-B14F-4D97-AF65-F5344CB8AC3E}">
        <p14:creationId xmlns:p14="http://schemas.microsoft.com/office/powerpoint/2010/main" val="116683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48658" y="914146"/>
            <a:ext cx="590550" cy="552450"/>
            <a:chOff x="4248658" y="914146"/>
            <a:chExt cx="590550" cy="552450"/>
          </a:xfrm>
        </p:grpSpPr>
        <p:sp>
          <p:nvSpPr>
            <p:cNvPr id="3" name="object 3"/>
            <p:cNvSpPr/>
            <p:nvPr/>
          </p:nvSpPr>
          <p:spPr>
            <a:xfrm>
              <a:off x="4255008" y="92049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CF0E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55008" y="92049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412932" y="107499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8934" y="48451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71545" y="1455166"/>
            <a:ext cx="1428750" cy="793115"/>
            <a:chOff x="2971545" y="1455166"/>
            <a:chExt cx="1428750" cy="793115"/>
          </a:xfrm>
        </p:grpSpPr>
        <p:sp>
          <p:nvSpPr>
            <p:cNvPr id="8" name="object 8"/>
            <p:cNvSpPr/>
            <p:nvPr/>
          </p:nvSpPr>
          <p:spPr>
            <a:xfrm>
              <a:off x="3512819" y="1461516"/>
              <a:ext cx="881380" cy="317500"/>
            </a:xfrm>
            <a:custGeom>
              <a:avLst/>
              <a:gdLst/>
              <a:ahLst/>
              <a:cxnLst/>
              <a:rect l="l" t="t" r="r" b="b"/>
              <a:pathLst>
                <a:path w="881379" h="317500">
                  <a:moveTo>
                    <a:pt x="880872" y="0"/>
                  </a:moveTo>
                  <a:lnTo>
                    <a:pt x="0" y="316992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77895" y="1702308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77895" y="17023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136582" y="185604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52584" y="130351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69820" y="2299716"/>
            <a:ext cx="805180" cy="601980"/>
          </a:xfrm>
          <a:custGeom>
            <a:avLst/>
            <a:gdLst/>
            <a:ahLst/>
            <a:cxnLst/>
            <a:rect l="l" t="t" r="r" b="b"/>
            <a:pathLst>
              <a:path w="805180" h="601980">
                <a:moveTo>
                  <a:pt x="804671" y="0"/>
                </a:moveTo>
                <a:lnTo>
                  <a:pt x="0" y="6019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5524246" y="1734056"/>
            <a:ext cx="590550" cy="552450"/>
            <a:chOff x="5524246" y="1734056"/>
            <a:chExt cx="590550" cy="552450"/>
          </a:xfrm>
        </p:grpSpPr>
        <p:sp>
          <p:nvSpPr>
            <p:cNvPr id="15" name="object 15"/>
            <p:cNvSpPr/>
            <p:nvPr/>
          </p:nvSpPr>
          <p:spPr>
            <a:xfrm>
              <a:off x="5530596" y="1740408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30596" y="17404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689282" y="189414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05284" y="130366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00015" y="1481327"/>
            <a:ext cx="889000" cy="335280"/>
          </a:xfrm>
          <a:custGeom>
            <a:avLst/>
            <a:gdLst/>
            <a:ahLst/>
            <a:cxnLst/>
            <a:rect l="l" t="t" r="r" b="b"/>
            <a:pathLst>
              <a:path w="889000" h="335280">
                <a:moveTo>
                  <a:pt x="0" y="0"/>
                </a:moveTo>
                <a:lnTo>
                  <a:pt x="888491" y="3352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1962657" y="2971545"/>
            <a:ext cx="590550" cy="552450"/>
            <a:chOff x="1962657" y="2971545"/>
            <a:chExt cx="590550" cy="552450"/>
          </a:xfrm>
        </p:grpSpPr>
        <p:sp>
          <p:nvSpPr>
            <p:cNvPr id="21" name="object 21"/>
            <p:cNvSpPr/>
            <p:nvPr/>
          </p:nvSpPr>
          <p:spPr>
            <a:xfrm>
              <a:off x="1969007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69007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190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23960" y="25418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809746" y="2971545"/>
            <a:ext cx="590550" cy="552450"/>
            <a:chOff x="3809746" y="2971545"/>
            <a:chExt cx="590550" cy="552450"/>
          </a:xfrm>
        </p:grpSpPr>
        <p:sp>
          <p:nvSpPr>
            <p:cNvPr id="26" name="object 26"/>
            <p:cNvSpPr/>
            <p:nvPr/>
          </p:nvSpPr>
          <p:spPr>
            <a:xfrm>
              <a:off x="3816096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16096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038790" y="31323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90784" y="25798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647946" y="2971545"/>
            <a:ext cx="590550" cy="552450"/>
            <a:chOff x="4647946" y="2971545"/>
            <a:chExt cx="590550" cy="552450"/>
          </a:xfrm>
        </p:grpSpPr>
        <p:sp>
          <p:nvSpPr>
            <p:cNvPr id="31" name="object 31"/>
            <p:cNvSpPr/>
            <p:nvPr/>
          </p:nvSpPr>
          <p:spPr>
            <a:xfrm>
              <a:off x="4654296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54296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857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752784" y="25608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324346" y="2991357"/>
            <a:ext cx="590550" cy="552450"/>
            <a:chOff x="6324346" y="2991357"/>
            <a:chExt cx="590550" cy="552450"/>
          </a:xfrm>
        </p:grpSpPr>
        <p:sp>
          <p:nvSpPr>
            <p:cNvPr id="36" name="object 36"/>
            <p:cNvSpPr/>
            <p:nvPr/>
          </p:nvSpPr>
          <p:spPr>
            <a:xfrm>
              <a:off x="6330696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330696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515290" y="30942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57708" y="26560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353058" y="3512565"/>
            <a:ext cx="1478915" cy="1192530"/>
            <a:chOff x="1353058" y="3512565"/>
            <a:chExt cx="1478915" cy="1192530"/>
          </a:xfrm>
        </p:grpSpPr>
        <p:sp>
          <p:nvSpPr>
            <p:cNvPr id="41" name="object 41"/>
            <p:cNvSpPr/>
            <p:nvPr/>
          </p:nvSpPr>
          <p:spPr>
            <a:xfrm>
              <a:off x="1722120" y="3518915"/>
              <a:ext cx="443865" cy="622300"/>
            </a:xfrm>
            <a:custGeom>
              <a:avLst/>
              <a:gdLst/>
              <a:ahLst/>
              <a:cxnLst/>
              <a:rect l="l" t="t" r="r" b="b"/>
              <a:pathLst>
                <a:path w="443864" h="622300">
                  <a:moveTo>
                    <a:pt x="443483" y="0"/>
                  </a:moveTo>
                  <a:lnTo>
                    <a:pt x="0" y="62179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33827" y="3518915"/>
              <a:ext cx="391795" cy="622300"/>
            </a:xfrm>
            <a:custGeom>
              <a:avLst/>
              <a:gdLst/>
              <a:ahLst/>
              <a:cxnLst/>
              <a:rect l="l" t="t" r="r" b="b"/>
              <a:pathLst>
                <a:path w="391794" h="622300">
                  <a:moveTo>
                    <a:pt x="0" y="0"/>
                  </a:moveTo>
                  <a:lnTo>
                    <a:pt x="391668" y="62179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59408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59408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581340" y="43134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457210" y="38181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496311" y="4114800"/>
            <a:ext cx="589915" cy="551815"/>
            <a:chOff x="2496311" y="4114800"/>
            <a:chExt cx="589915" cy="551815"/>
          </a:xfrm>
        </p:grpSpPr>
        <p:sp>
          <p:nvSpPr>
            <p:cNvPr id="48" name="object 48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686240" y="43134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790710" y="37419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314700" y="3456432"/>
            <a:ext cx="723900" cy="1210310"/>
            <a:chOff x="3314700" y="3456432"/>
            <a:chExt cx="723900" cy="1210310"/>
          </a:xfrm>
        </p:grpSpPr>
        <p:sp>
          <p:nvSpPr>
            <p:cNvPr id="53" name="object 53"/>
            <p:cNvSpPr/>
            <p:nvPr/>
          </p:nvSpPr>
          <p:spPr>
            <a:xfrm>
              <a:off x="3589020" y="3462528"/>
              <a:ext cx="443865" cy="620395"/>
            </a:xfrm>
            <a:custGeom>
              <a:avLst/>
              <a:gdLst/>
              <a:ahLst/>
              <a:cxnLst/>
              <a:rect l="l" t="t" r="r" b="b"/>
              <a:pathLst>
                <a:path w="443864" h="620395">
                  <a:moveTo>
                    <a:pt x="443484" y="0"/>
                  </a:moveTo>
                  <a:lnTo>
                    <a:pt x="0" y="62026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320795" y="412089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CF0E30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dirty="0" smtClean="0"/>
                <a:t>01</a:t>
              </a:r>
              <a:endParaRPr dirty="0"/>
            </a:p>
          </p:txBody>
        </p:sp>
        <p:sp>
          <p:nvSpPr>
            <p:cNvPr id="55" name="object 55"/>
            <p:cNvSpPr/>
            <p:nvPr/>
          </p:nvSpPr>
          <p:spPr>
            <a:xfrm>
              <a:off x="3320795" y="412089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3300628" y="3742068"/>
            <a:ext cx="47416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 smtClean="0">
                <a:latin typeface="Arial MT"/>
                <a:cs typeface="Arial MT"/>
              </a:rPr>
              <a:t>1</a:t>
            </a:r>
            <a:r>
              <a:rPr lang="en-US" sz="1800" dirty="0" smtClean="0">
                <a:latin typeface="Arial MT"/>
                <a:cs typeface="Arial MT"/>
              </a:rPr>
              <a:t>0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3342132" y="2255520"/>
            <a:ext cx="3319779" cy="748665"/>
            <a:chOff x="3342132" y="2255520"/>
            <a:chExt cx="3319779" cy="748665"/>
          </a:xfrm>
        </p:grpSpPr>
        <p:sp>
          <p:nvSpPr>
            <p:cNvPr id="58" name="object 58"/>
            <p:cNvSpPr/>
            <p:nvPr/>
          </p:nvSpPr>
          <p:spPr>
            <a:xfrm>
              <a:off x="3348228" y="2299716"/>
              <a:ext cx="754380" cy="601980"/>
            </a:xfrm>
            <a:custGeom>
              <a:avLst/>
              <a:gdLst/>
              <a:ahLst/>
              <a:cxnLst/>
              <a:rect l="l" t="t" r="r" b="b"/>
              <a:pathLst>
                <a:path w="754379" h="601980">
                  <a:moveTo>
                    <a:pt x="0" y="0"/>
                  </a:moveTo>
                  <a:lnTo>
                    <a:pt x="754380" y="60198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995416" y="2261616"/>
              <a:ext cx="660400" cy="698500"/>
            </a:xfrm>
            <a:custGeom>
              <a:avLst/>
              <a:gdLst/>
              <a:ahLst/>
              <a:cxnLst/>
              <a:rect l="l" t="t" r="r" b="b"/>
              <a:pathLst>
                <a:path w="660400" h="698500">
                  <a:moveTo>
                    <a:pt x="0" y="0"/>
                  </a:moveTo>
                  <a:lnTo>
                    <a:pt x="659892" y="69799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980432" y="2299716"/>
              <a:ext cx="614680" cy="698500"/>
            </a:xfrm>
            <a:custGeom>
              <a:avLst/>
              <a:gdLst/>
              <a:ahLst/>
              <a:cxnLst/>
              <a:rect l="l" t="t" r="r" b="b"/>
              <a:pathLst>
                <a:path w="614679" h="698500">
                  <a:moveTo>
                    <a:pt x="614172" y="0"/>
                  </a:moveTo>
                  <a:lnTo>
                    <a:pt x="0" y="69799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1822704" y="5099303"/>
          <a:ext cx="4616448" cy="539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9495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object 63"/>
          <p:cNvSpPr txBox="1"/>
          <p:nvPr/>
        </p:nvSpPr>
        <p:spPr>
          <a:xfrm>
            <a:off x="1870076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377499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82242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32984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774794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15573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60065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04407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553005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060406" y="5820971"/>
            <a:ext cx="278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174740" y="333247"/>
            <a:ext cx="25857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BUILD-MAX-HEAP(A)</a:t>
            </a:r>
            <a:endParaRPr sz="1200">
              <a:latin typeface="Arial"/>
              <a:cs typeface="Arial"/>
            </a:endParaRPr>
          </a:p>
          <a:p>
            <a:pPr marL="227329" marR="424815" indent="-215265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for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←</a:t>
            </a:r>
            <a:r>
              <a:rPr sz="1200" b="1" spc="-10" dirty="0">
                <a:latin typeface="Arial"/>
                <a:cs typeface="Arial"/>
              </a:rPr>
              <a:t> length[A]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downto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do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exc</a:t>
            </a:r>
            <a:r>
              <a:rPr sz="1200" b="1" spc="-5" dirty="0">
                <a:latin typeface="Arial"/>
                <a:cs typeface="Arial"/>
              </a:rPr>
              <a:t>h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ng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1]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↔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i]</a:t>
            </a:r>
            <a:endParaRPr sz="1200">
              <a:latin typeface="Arial"/>
              <a:cs typeface="Arial"/>
            </a:endParaRPr>
          </a:p>
          <a:p>
            <a:pPr marL="269875" marR="508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heap-size[A]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← </a:t>
            </a:r>
            <a:r>
              <a:rPr sz="1200" b="1" spc="-10" dirty="0">
                <a:latin typeface="Arial"/>
                <a:cs typeface="Arial"/>
              </a:rPr>
              <a:t>heap-size[A]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–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MAX-HEAPIFY(A,</a:t>
            </a:r>
            <a:r>
              <a:rPr sz="1200" b="1" spc="5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99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6940" y="10749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8934" y="48451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71545" y="1455166"/>
            <a:ext cx="1428750" cy="793115"/>
            <a:chOff x="2971545" y="1455166"/>
            <a:chExt cx="1428750" cy="793115"/>
          </a:xfrm>
        </p:grpSpPr>
        <p:sp>
          <p:nvSpPr>
            <p:cNvPr id="5" name="object 5"/>
            <p:cNvSpPr/>
            <p:nvPr/>
          </p:nvSpPr>
          <p:spPr>
            <a:xfrm>
              <a:off x="3512819" y="1461516"/>
              <a:ext cx="881380" cy="317500"/>
            </a:xfrm>
            <a:custGeom>
              <a:avLst/>
              <a:gdLst/>
              <a:ahLst/>
              <a:cxnLst/>
              <a:rect l="l" t="t" r="r" b="b"/>
              <a:pathLst>
                <a:path w="881379" h="317500">
                  <a:moveTo>
                    <a:pt x="880872" y="0"/>
                  </a:moveTo>
                  <a:lnTo>
                    <a:pt x="0" y="316992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7895" y="1702308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77895" y="17023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136582" y="185604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2584" y="130351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69820" y="2299716"/>
            <a:ext cx="805180" cy="601980"/>
          </a:xfrm>
          <a:custGeom>
            <a:avLst/>
            <a:gdLst/>
            <a:ahLst/>
            <a:cxnLst/>
            <a:rect l="l" t="t" r="r" b="b"/>
            <a:pathLst>
              <a:path w="805180" h="601980">
                <a:moveTo>
                  <a:pt x="804671" y="0"/>
                </a:moveTo>
                <a:lnTo>
                  <a:pt x="0" y="6019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5524246" y="1734056"/>
            <a:ext cx="590550" cy="552450"/>
            <a:chOff x="5524246" y="1734056"/>
            <a:chExt cx="590550" cy="552450"/>
          </a:xfrm>
        </p:grpSpPr>
        <p:sp>
          <p:nvSpPr>
            <p:cNvPr id="12" name="object 12"/>
            <p:cNvSpPr/>
            <p:nvPr/>
          </p:nvSpPr>
          <p:spPr>
            <a:xfrm>
              <a:off x="5530596" y="1740408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30596" y="17404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689282" y="189414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05284" y="130366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00015" y="1481327"/>
            <a:ext cx="889000" cy="335280"/>
          </a:xfrm>
          <a:custGeom>
            <a:avLst/>
            <a:gdLst/>
            <a:ahLst/>
            <a:cxnLst/>
            <a:rect l="l" t="t" r="r" b="b"/>
            <a:pathLst>
              <a:path w="889000" h="335280">
                <a:moveTo>
                  <a:pt x="0" y="0"/>
                </a:moveTo>
                <a:lnTo>
                  <a:pt x="888491" y="3352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1962657" y="2971545"/>
            <a:ext cx="590550" cy="552450"/>
            <a:chOff x="1962657" y="2971545"/>
            <a:chExt cx="590550" cy="552450"/>
          </a:xfrm>
        </p:grpSpPr>
        <p:sp>
          <p:nvSpPr>
            <p:cNvPr id="18" name="object 18"/>
            <p:cNvSpPr/>
            <p:nvPr/>
          </p:nvSpPr>
          <p:spPr>
            <a:xfrm>
              <a:off x="1969007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69007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190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23960" y="25418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810000" y="2971800"/>
            <a:ext cx="589915" cy="551815"/>
            <a:chOff x="3810000" y="2971800"/>
            <a:chExt cx="589915" cy="551815"/>
          </a:xfrm>
        </p:grpSpPr>
        <p:sp>
          <p:nvSpPr>
            <p:cNvPr id="23" name="object 23"/>
            <p:cNvSpPr/>
            <p:nvPr/>
          </p:nvSpPr>
          <p:spPr>
            <a:xfrm>
              <a:off x="38160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160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038790" y="31323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90784" y="25798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647946" y="2971545"/>
            <a:ext cx="590550" cy="552450"/>
            <a:chOff x="4647946" y="2971545"/>
            <a:chExt cx="590550" cy="552450"/>
          </a:xfrm>
        </p:grpSpPr>
        <p:sp>
          <p:nvSpPr>
            <p:cNvPr id="28" name="object 28"/>
            <p:cNvSpPr/>
            <p:nvPr/>
          </p:nvSpPr>
          <p:spPr>
            <a:xfrm>
              <a:off x="4654296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54296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857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52784" y="25608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324346" y="2991357"/>
            <a:ext cx="590550" cy="552450"/>
            <a:chOff x="6324346" y="2991357"/>
            <a:chExt cx="590550" cy="552450"/>
          </a:xfrm>
        </p:grpSpPr>
        <p:sp>
          <p:nvSpPr>
            <p:cNvPr id="33" name="object 33"/>
            <p:cNvSpPr/>
            <p:nvPr/>
          </p:nvSpPr>
          <p:spPr>
            <a:xfrm>
              <a:off x="6330696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30696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515290" y="30942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57708" y="26560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353058" y="3512565"/>
            <a:ext cx="1478915" cy="1192530"/>
            <a:chOff x="1353058" y="3512565"/>
            <a:chExt cx="1478915" cy="1192530"/>
          </a:xfrm>
        </p:grpSpPr>
        <p:sp>
          <p:nvSpPr>
            <p:cNvPr id="38" name="object 38"/>
            <p:cNvSpPr/>
            <p:nvPr/>
          </p:nvSpPr>
          <p:spPr>
            <a:xfrm>
              <a:off x="1722120" y="3518915"/>
              <a:ext cx="443865" cy="622300"/>
            </a:xfrm>
            <a:custGeom>
              <a:avLst/>
              <a:gdLst/>
              <a:ahLst/>
              <a:cxnLst/>
              <a:rect l="l" t="t" r="r" b="b"/>
              <a:pathLst>
                <a:path w="443864" h="622300">
                  <a:moveTo>
                    <a:pt x="443483" y="0"/>
                  </a:moveTo>
                  <a:lnTo>
                    <a:pt x="0" y="62179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33827" y="3518915"/>
              <a:ext cx="391795" cy="622300"/>
            </a:xfrm>
            <a:custGeom>
              <a:avLst/>
              <a:gdLst/>
              <a:ahLst/>
              <a:cxnLst/>
              <a:rect l="l" t="t" r="r" b="b"/>
              <a:pathLst>
                <a:path w="391794" h="622300">
                  <a:moveTo>
                    <a:pt x="0" y="0"/>
                  </a:moveTo>
                  <a:lnTo>
                    <a:pt x="391668" y="62179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59408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359408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581340" y="43134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57210" y="38181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496311" y="4114800"/>
            <a:ext cx="589915" cy="551815"/>
            <a:chOff x="2496311" y="4114800"/>
            <a:chExt cx="589915" cy="551815"/>
          </a:xfrm>
        </p:grpSpPr>
        <p:sp>
          <p:nvSpPr>
            <p:cNvPr id="45" name="object 45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686240" y="43134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790710" y="37419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314700" y="4114800"/>
            <a:ext cx="589915" cy="551815"/>
            <a:chOff x="3314700" y="4114800"/>
            <a:chExt cx="589915" cy="551815"/>
          </a:xfrm>
        </p:grpSpPr>
        <p:sp>
          <p:nvSpPr>
            <p:cNvPr id="50" name="object 50"/>
            <p:cNvSpPr/>
            <p:nvPr/>
          </p:nvSpPr>
          <p:spPr>
            <a:xfrm>
              <a:off x="3320795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320795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3441382" y="3742068"/>
            <a:ext cx="374713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0"/>
              </a:spcBef>
            </a:pPr>
            <a:r>
              <a:rPr sz="1800" spc="-5" dirty="0" smtClean="0">
                <a:latin typeface="Arial MT"/>
                <a:cs typeface="Arial MT"/>
              </a:rPr>
              <a:t>10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100"/>
              </a:lnSpc>
            </a:pPr>
            <a:endParaRPr lang="en-US" sz="1800" spc="-15" dirty="0" smtClean="0">
              <a:latin typeface="Arial MT"/>
              <a:cs typeface="Arial MT"/>
            </a:endParaRPr>
          </a:p>
          <a:p>
            <a:pPr marL="12700">
              <a:lnSpc>
                <a:spcPts val="2100"/>
              </a:lnSpc>
            </a:pPr>
            <a:r>
              <a:rPr sz="1800" spc="-15" dirty="0" smtClean="0">
                <a:latin typeface="Arial MT"/>
                <a:cs typeface="Arial MT"/>
              </a:rPr>
              <a:t>16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3342132" y="2255520"/>
            <a:ext cx="3319779" cy="748665"/>
            <a:chOff x="3342132" y="2255520"/>
            <a:chExt cx="3319779" cy="748665"/>
          </a:xfrm>
        </p:grpSpPr>
        <p:sp>
          <p:nvSpPr>
            <p:cNvPr id="54" name="object 54"/>
            <p:cNvSpPr/>
            <p:nvPr/>
          </p:nvSpPr>
          <p:spPr>
            <a:xfrm>
              <a:off x="3348228" y="2299716"/>
              <a:ext cx="754380" cy="601980"/>
            </a:xfrm>
            <a:custGeom>
              <a:avLst/>
              <a:gdLst/>
              <a:ahLst/>
              <a:cxnLst/>
              <a:rect l="l" t="t" r="r" b="b"/>
              <a:pathLst>
                <a:path w="754379" h="601980">
                  <a:moveTo>
                    <a:pt x="0" y="0"/>
                  </a:moveTo>
                  <a:lnTo>
                    <a:pt x="754380" y="60198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995416" y="2261616"/>
              <a:ext cx="660400" cy="698500"/>
            </a:xfrm>
            <a:custGeom>
              <a:avLst/>
              <a:gdLst/>
              <a:ahLst/>
              <a:cxnLst/>
              <a:rect l="l" t="t" r="r" b="b"/>
              <a:pathLst>
                <a:path w="660400" h="698500">
                  <a:moveTo>
                    <a:pt x="0" y="0"/>
                  </a:moveTo>
                  <a:lnTo>
                    <a:pt x="659892" y="69799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980432" y="2299716"/>
              <a:ext cx="614680" cy="698500"/>
            </a:xfrm>
            <a:custGeom>
              <a:avLst/>
              <a:gdLst/>
              <a:ahLst/>
              <a:cxnLst/>
              <a:rect l="l" t="t" r="r" b="b"/>
              <a:pathLst>
                <a:path w="614679" h="698500">
                  <a:moveTo>
                    <a:pt x="614172" y="0"/>
                  </a:moveTo>
                  <a:lnTo>
                    <a:pt x="0" y="69799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1810511" y="5105400"/>
          <a:ext cx="4615813" cy="539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949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object 59"/>
          <p:cNvSpPr txBox="1"/>
          <p:nvPr/>
        </p:nvSpPr>
        <p:spPr>
          <a:xfrm>
            <a:off x="1870076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377499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82242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32984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774794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15573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60065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04407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553005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060406" y="5820971"/>
            <a:ext cx="278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174740" y="257047"/>
            <a:ext cx="25857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BUILD-MAX-HEAP(A)</a:t>
            </a:r>
            <a:endParaRPr sz="1200">
              <a:latin typeface="Arial"/>
              <a:cs typeface="Arial"/>
            </a:endParaRPr>
          </a:p>
          <a:p>
            <a:pPr marL="227329" marR="424815" indent="-215265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for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←</a:t>
            </a:r>
            <a:r>
              <a:rPr sz="1200" b="1" spc="-10" dirty="0">
                <a:latin typeface="Arial"/>
                <a:cs typeface="Arial"/>
              </a:rPr>
              <a:t> length[A]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downto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do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exc</a:t>
            </a:r>
            <a:r>
              <a:rPr sz="1200" b="1" spc="-5" dirty="0">
                <a:latin typeface="Arial"/>
                <a:cs typeface="Arial"/>
              </a:rPr>
              <a:t>h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ng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1]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↔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i]</a:t>
            </a:r>
            <a:endParaRPr sz="1200">
              <a:latin typeface="Arial"/>
              <a:cs typeface="Arial"/>
            </a:endParaRPr>
          </a:p>
          <a:p>
            <a:pPr marL="269875" marR="508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heap-size[A]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← </a:t>
            </a:r>
            <a:r>
              <a:rPr sz="1200" b="1" spc="-10" dirty="0">
                <a:latin typeface="Arial"/>
                <a:cs typeface="Arial"/>
              </a:rPr>
              <a:t>heap-size[A]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–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MAX-HEAPIFY(A,</a:t>
            </a:r>
            <a:r>
              <a:rPr sz="1200" b="1" spc="5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468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2932" y="107499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8934" y="48451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71545" y="1455166"/>
            <a:ext cx="1428750" cy="793115"/>
            <a:chOff x="2971545" y="1455166"/>
            <a:chExt cx="1428750" cy="793115"/>
          </a:xfrm>
        </p:grpSpPr>
        <p:sp>
          <p:nvSpPr>
            <p:cNvPr id="5" name="object 5"/>
            <p:cNvSpPr/>
            <p:nvPr/>
          </p:nvSpPr>
          <p:spPr>
            <a:xfrm>
              <a:off x="3512819" y="1461516"/>
              <a:ext cx="881380" cy="317500"/>
            </a:xfrm>
            <a:custGeom>
              <a:avLst/>
              <a:gdLst/>
              <a:ahLst/>
              <a:cxnLst/>
              <a:rect l="l" t="t" r="r" b="b"/>
              <a:pathLst>
                <a:path w="881379" h="317500">
                  <a:moveTo>
                    <a:pt x="880872" y="0"/>
                  </a:moveTo>
                  <a:lnTo>
                    <a:pt x="0" y="316992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7895" y="1702308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77895" y="17023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200590" y="18560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2584" y="130351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69820" y="2299716"/>
            <a:ext cx="805180" cy="601980"/>
          </a:xfrm>
          <a:custGeom>
            <a:avLst/>
            <a:gdLst/>
            <a:ahLst/>
            <a:cxnLst/>
            <a:rect l="l" t="t" r="r" b="b"/>
            <a:pathLst>
              <a:path w="805180" h="601980">
                <a:moveTo>
                  <a:pt x="804671" y="0"/>
                </a:moveTo>
                <a:lnTo>
                  <a:pt x="0" y="6019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5524246" y="1734056"/>
            <a:ext cx="590550" cy="552450"/>
            <a:chOff x="5524246" y="1734056"/>
            <a:chExt cx="590550" cy="552450"/>
          </a:xfrm>
        </p:grpSpPr>
        <p:sp>
          <p:nvSpPr>
            <p:cNvPr id="12" name="object 12"/>
            <p:cNvSpPr/>
            <p:nvPr/>
          </p:nvSpPr>
          <p:spPr>
            <a:xfrm>
              <a:off x="5530596" y="1740408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30596" y="17404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689282" y="189414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05284" y="130366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00015" y="1481327"/>
            <a:ext cx="889000" cy="335280"/>
          </a:xfrm>
          <a:custGeom>
            <a:avLst/>
            <a:gdLst/>
            <a:ahLst/>
            <a:cxnLst/>
            <a:rect l="l" t="t" r="r" b="b"/>
            <a:pathLst>
              <a:path w="889000" h="335280">
                <a:moveTo>
                  <a:pt x="0" y="0"/>
                </a:moveTo>
                <a:lnTo>
                  <a:pt x="888491" y="3352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1974850" y="2965450"/>
            <a:ext cx="590550" cy="552450"/>
            <a:chOff x="1974850" y="2965450"/>
            <a:chExt cx="590550" cy="552450"/>
          </a:xfrm>
        </p:grpSpPr>
        <p:sp>
          <p:nvSpPr>
            <p:cNvPr id="18" name="object 18"/>
            <p:cNvSpPr/>
            <p:nvPr/>
          </p:nvSpPr>
          <p:spPr>
            <a:xfrm>
              <a:off x="1981200" y="2971800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81200" y="2971800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190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23960" y="25418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810000" y="2971800"/>
            <a:ext cx="589915" cy="551815"/>
            <a:chOff x="3810000" y="2971800"/>
            <a:chExt cx="589915" cy="551815"/>
          </a:xfrm>
        </p:grpSpPr>
        <p:sp>
          <p:nvSpPr>
            <p:cNvPr id="23" name="object 23"/>
            <p:cNvSpPr/>
            <p:nvPr/>
          </p:nvSpPr>
          <p:spPr>
            <a:xfrm>
              <a:off x="38160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160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038790" y="31323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90784" y="25798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647946" y="2971545"/>
            <a:ext cx="590550" cy="552450"/>
            <a:chOff x="4647946" y="2971545"/>
            <a:chExt cx="590550" cy="552450"/>
          </a:xfrm>
        </p:grpSpPr>
        <p:sp>
          <p:nvSpPr>
            <p:cNvPr id="28" name="object 28"/>
            <p:cNvSpPr/>
            <p:nvPr/>
          </p:nvSpPr>
          <p:spPr>
            <a:xfrm>
              <a:off x="4654296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54296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857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52784" y="25608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324346" y="2991357"/>
            <a:ext cx="590550" cy="552450"/>
            <a:chOff x="6324346" y="2991357"/>
            <a:chExt cx="590550" cy="552450"/>
          </a:xfrm>
        </p:grpSpPr>
        <p:sp>
          <p:nvSpPr>
            <p:cNvPr id="33" name="object 33"/>
            <p:cNvSpPr/>
            <p:nvPr/>
          </p:nvSpPr>
          <p:spPr>
            <a:xfrm>
              <a:off x="6330696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30696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515290" y="30942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57708" y="26560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353058" y="3512565"/>
            <a:ext cx="1478915" cy="1192530"/>
            <a:chOff x="1353058" y="3512565"/>
            <a:chExt cx="1478915" cy="1192530"/>
          </a:xfrm>
        </p:grpSpPr>
        <p:sp>
          <p:nvSpPr>
            <p:cNvPr id="38" name="object 38"/>
            <p:cNvSpPr/>
            <p:nvPr/>
          </p:nvSpPr>
          <p:spPr>
            <a:xfrm>
              <a:off x="1722120" y="3518915"/>
              <a:ext cx="443865" cy="622300"/>
            </a:xfrm>
            <a:custGeom>
              <a:avLst/>
              <a:gdLst/>
              <a:ahLst/>
              <a:cxnLst/>
              <a:rect l="l" t="t" r="r" b="b"/>
              <a:pathLst>
                <a:path w="443864" h="622300">
                  <a:moveTo>
                    <a:pt x="443483" y="0"/>
                  </a:moveTo>
                  <a:lnTo>
                    <a:pt x="0" y="62179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33827" y="3518915"/>
              <a:ext cx="391795" cy="622300"/>
            </a:xfrm>
            <a:custGeom>
              <a:avLst/>
              <a:gdLst/>
              <a:ahLst/>
              <a:cxnLst/>
              <a:rect l="l" t="t" r="r" b="b"/>
              <a:pathLst>
                <a:path w="391794" h="622300">
                  <a:moveTo>
                    <a:pt x="0" y="0"/>
                  </a:moveTo>
                  <a:lnTo>
                    <a:pt x="391668" y="62179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59408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359408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581340" y="43134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57210" y="38181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496311" y="4114800"/>
            <a:ext cx="589915" cy="551815"/>
            <a:chOff x="2496311" y="4114800"/>
            <a:chExt cx="589915" cy="551815"/>
          </a:xfrm>
        </p:grpSpPr>
        <p:sp>
          <p:nvSpPr>
            <p:cNvPr id="45" name="object 45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686240" y="43134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790710" y="37419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314700" y="4114800"/>
            <a:ext cx="589915" cy="551815"/>
            <a:chOff x="3314700" y="4114800"/>
            <a:chExt cx="589915" cy="551815"/>
          </a:xfrm>
        </p:grpSpPr>
        <p:sp>
          <p:nvSpPr>
            <p:cNvPr id="50" name="object 50"/>
            <p:cNvSpPr/>
            <p:nvPr/>
          </p:nvSpPr>
          <p:spPr>
            <a:xfrm>
              <a:off x="3320795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320795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3441382" y="3742068"/>
            <a:ext cx="333412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latin typeface="Arial MT"/>
                <a:cs typeface="Arial MT"/>
              </a:rPr>
              <a:t>1</a:t>
            </a:r>
            <a:r>
              <a:rPr sz="1800" spc="-5" dirty="0" smtClean="0">
                <a:latin typeface="Arial MT"/>
                <a:cs typeface="Arial MT"/>
              </a:rPr>
              <a:t>0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100"/>
              </a:lnSpc>
            </a:pPr>
            <a:endParaRPr lang="en-US" sz="1800" spc="-15" dirty="0" smtClean="0">
              <a:latin typeface="Arial MT"/>
              <a:cs typeface="Arial MT"/>
            </a:endParaRPr>
          </a:p>
          <a:p>
            <a:pPr marL="12700">
              <a:lnSpc>
                <a:spcPts val="2100"/>
              </a:lnSpc>
            </a:pPr>
            <a:r>
              <a:rPr sz="1800" spc="-15" dirty="0" smtClean="0">
                <a:latin typeface="Arial MT"/>
                <a:cs typeface="Arial MT"/>
              </a:rPr>
              <a:t>16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3342132" y="2255520"/>
            <a:ext cx="3319779" cy="748665"/>
            <a:chOff x="3342132" y="2255520"/>
            <a:chExt cx="3319779" cy="748665"/>
          </a:xfrm>
        </p:grpSpPr>
        <p:sp>
          <p:nvSpPr>
            <p:cNvPr id="54" name="object 54"/>
            <p:cNvSpPr/>
            <p:nvPr/>
          </p:nvSpPr>
          <p:spPr>
            <a:xfrm>
              <a:off x="3348228" y="2299716"/>
              <a:ext cx="754380" cy="601980"/>
            </a:xfrm>
            <a:custGeom>
              <a:avLst/>
              <a:gdLst/>
              <a:ahLst/>
              <a:cxnLst/>
              <a:rect l="l" t="t" r="r" b="b"/>
              <a:pathLst>
                <a:path w="754379" h="601980">
                  <a:moveTo>
                    <a:pt x="0" y="0"/>
                  </a:moveTo>
                  <a:lnTo>
                    <a:pt x="754380" y="60198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995416" y="2261616"/>
              <a:ext cx="660400" cy="698500"/>
            </a:xfrm>
            <a:custGeom>
              <a:avLst/>
              <a:gdLst/>
              <a:ahLst/>
              <a:cxnLst/>
              <a:rect l="l" t="t" r="r" b="b"/>
              <a:pathLst>
                <a:path w="660400" h="698500">
                  <a:moveTo>
                    <a:pt x="0" y="0"/>
                  </a:moveTo>
                  <a:lnTo>
                    <a:pt x="659892" y="69799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980432" y="2299716"/>
              <a:ext cx="614680" cy="698500"/>
            </a:xfrm>
            <a:custGeom>
              <a:avLst/>
              <a:gdLst/>
              <a:ahLst/>
              <a:cxnLst/>
              <a:rect l="l" t="t" r="r" b="b"/>
              <a:pathLst>
                <a:path w="614679" h="698500">
                  <a:moveTo>
                    <a:pt x="614172" y="0"/>
                  </a:moveTo>
                  <a:lnTo>
                    <a:pt x="0" y="69799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1810511" y="5105400"/>
          <a:ext cx="4615813" cy="539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949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object 59"/>
          <p:cNvSpPr txBox="1"/>
          <p:nvPr/>
        </p:nvSpPr>
        <p:spPr>
          <a:xfrm>
            <a:off x="1870076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377499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82242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32984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774794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15573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60065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04407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553005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060406" y="5820971"/>
            <a:ext cx="278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250940" y="333247"/>
            <a:ext cx="25857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BUILD-MAX-HEAP(A)</a:t>
            </a:r>
            <a:endParaRPr sz="1200">
              <a:latin typeface="Arial"/>
              <a:cs typeface="Arial"/>
            </a:endParaRPr>
          </a:p>
          <a:p>
            <a:pPr marL="227329" marR="424815" indent="-215265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for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←</a:t>
            </a:r>
            <a:r>
              <a:rPr sz="1200" b="1" spc="-10" dirty="0">
                <a:latin typeface="Arial"/>
                <a:cs typeface="Arial"/>
              </a:rPr>
              <a:t> length[A]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downto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do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exc</a:t>
            </a:r>
            <a:r>
              <a:rPr sz="1200" b="1" spc="-5" dirty="0">
                <a:latin typeface="Arial"/>
                <a:cs typeface="Arial"/>
              </a:rPr>
              <a:t>h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ng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1]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↔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i]</a:t>
            </a:r>
            <a:endParaRPr sz="1200">
              <a:latin typeface="Arial"/>
              <a:cs typeface="Arial"/>
            </a:endParaRPr>
          </a:p>
          <a:p>
            <a:pPr marL="269875" marR="508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heap-size[A]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← </a:t>
            </a:r>
            <a:r>
              <a:rPr sz="1200" b="1" spc="-10" dirty="0">
                <a:latin typeface="Arial"/>
                <a:cs typeface="Arial"/>
              </a:rPr>
              <a:t>heap-size[A]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–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MAX-HEAPIFY(A,</a:t>
            </a:r>
            <a:r>
              <a:rPr sz="1200" b="1" spc="5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202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48658" y="914146"/>
            <a:ext cx="590550" cy="552450"/>
            <a:chOff x="4248658" y="914146"/>
            <a:chExt cx="590550" cy="552450"/>
          </a:xfrm>
        </p:grpSpPr>
        <p:sp>
          <p:nvSpPr>
            <p:cNvPr id="3" name="object 3"/>
            <p:cNvSpPr/>
            <p:nvPr/>
          </p:nvSpPr>
          <p:spPr>
            <a:xfrm>
              <a:off x="4255008" y="92049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CF0E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55008" y="92049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412932" y="107499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8934" y="48451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71545" y="1455166"/>
            <a:ext cx="1428750" cy="793115"/>
            <a:chOff x="2971545" y="1455166"/>
            <a:chExt cx="1428750" cy="793115"/>
          </a:xfrm>
        </p:grpSpPr>
        <p:sp>
          <p:nvSpPr>
            <p:cNvPr id="8" name="object 8"/>
            <p:cNvSpPr/>
            <p:nvPr/>
          </p:nvSpPr>
          <p:spPr>
            <a:xfrm>
              <a:off x="3512819" y="1461516"/>
              <a:ext cx="881380" cy="317500"/>
            </a:xfrm>
            <a:custGeom>
              <a:avLst/>
              <a:gdLst/>
              <a:ahLst/>
              <a:cxnLst/>
              <a:rect l="l" t="t" r="r" b="b"/>
              <a:pathLst>
                <a:path w="881379" h="317500">
                  <a:moveTo>
                    <a:pt x="880872" y="0"/>
                  </a:moveTo>
                  <a:lnTo>
                    <a:pt x="0" y="316992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77895" y="1702308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77895" y="17023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200590" y="18560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52584" y="130351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69820" y="2299716"/>
            <a:ext cx="805180" cy="601980"/>
          </a:xfrm>
          <a:custGeom>
            <a:avLst/>
            <a:gdLst/>
            <a:ahLst/>
            <a:cxnLst/>
            <a:rect l="l" t="t" r="r" b="b"/>
            <a:pathLst>
              <a:path w="805180" h="601980">
                <a:moveTo>
                  <a:pt x="804671" y="0"/>
                </a:moveTo>
                <a:lnTo>
                  <a:pt x="0" y="6019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5524246" y="1734056"/>
            <a:ext cx="590550" cy="552450"/>
            <a:chOff x="5524246" y="1734056"/>
            <a:chExt cx="590550" cy="552450"/>
          </a:xfrm>
        </p:grpSpPr>
        <p:sp>
          <p:nvSpPr>
            <p:cNvPr id="15" name="object 15"/>
            <p:cNvSpPr/>
            <p:nvPr/>
          </p:nvSpPr>
          <p:spPr>
            <a:xfrm>
              <a:off x="5530596" y="1740408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30596" y="17404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689282" y="189414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05284" y="130366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00015" y="1481327"/>
            <a:ext cx="889000" cy="335280"/>
          </a:xfrm>
          <a:custGeom>
            <a:avLst/>
            <a:gdLst/>
            <a:ahLst/>
            <a:cxnLst/>
            <a:rect l="l" t="t" r="r" b="b"/>
            <a:pathLst>
              <a:path w="889000" h="335280">
                <a:moveTo>
                  <a:pt x="0" y="0"/>
                </a:moveTo>
                <a:lnTo>
                  <a:pt x="888491" y="3352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1974850" y="2965450"/>
            <a:ext cx="590550" cy="552450"/>
            <a:chOff x="1974850" y="2965450"/>
            <a:chExt cx="590550" cy="552450"/>
          </a:xfrm>
        </p:grpSpPr>
        <p:sp>
          <p:nvSpPr>
            <p:cNvPr id="21" name="object 21"/>
            <p:cNvSpPr/>
            <p:nvPr/>
          </p:nvSpPr>
          <p:spPr>
            <a:xfrm>
              <a:off x="1981200" y="2971800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81200" y="2971800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190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23960" y="25418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810000" y="2971800"/>
            <a:ext cx="589915" cy="551815"/>
            <a:chOff x="3810000" y="2971800"/>
            <a:chExt cx="589915" cy="551815"/>
          </a:xfrm>
        </p:grpSpPr>
        <p:sp>
          <p:nvSpPr>
            <p:cNvPr id="26" name="object 26"/>
            <p:cNvSpPr/>
            <p:nvPr/>
          </p:nvSpPr>
          <p:spPr>
            <a:xfrm>
              <a:off x="38160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160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038790" y="31323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90784" y="25798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647946" y="2971545"/>
            <a:ext cx="590550" cy="552450"/>
            <a:chOff x="4647946" y="2971545"/>
            <a:chExt cx="590550" cy="552450"/>
          </a:xfrm>
        </p:grpSpPr>
        <p:sp>
          <p:nvSpPr>
            <p:cNvPr id="31" name="object 31"/>
            <p:cNvSpPr/>
            <p:nvPr/>
          </p:nvSpPr>
          <p:spPr>
            <a:xfrm>
              <a:off x="4654296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54296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857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752784" y="25608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324346" y="2991357"/>
            <a:ext cx="590550" cy="552450"/>
            <a:chOff x="6324346" y="2991357"/>
            <a:chExt cx="590550" cy="552450"/>
          </a:xfrm>
        </p:grpSpPr>
        <p:sp>
          <p:nvSpPr>
            <p:cNvPr id="36" name="object 36"/>
            <p:cNvSpPr/>
            <p:nvPr/>
          </p:nvSpPr>
          <p:spPr>
            <a:xfrm>
              <a:off x="6330696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330696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515290" y="30942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57708" y="26560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353058" y="3512565"/>
            <a:ext cx="1478915" cy="1192530"/>
            <a:chOff x="1353058" y="3512565"/>
            <a:chExt cx="1478915" cy="1192530"/>
          </a:xfrm>
        </p:grpSpPr>
        <p:sp>
          <p:nvSpPr>
            <p:cNvPr id="41" name="object 41"/>
            <p:cNvSpPr/>
            <p:nvPr/>
          </p:nvSpPr>
          <p:spPr>
            <a:xfrm>
              <a:off x="1722120" y="3518915"/>
              <a:ext cx="443865" cy="622300"/>
            </a:xfrm>
            <a:custGeom>
              <a:avLst/>
              <a:gdLst/>
              <a:ahLst/>
              <a:cxnLst/>
              <a:rect l="l" t="t" r="r" b="b"/>
              <a:pathLst>
                <a:path w="443864" h="622300">
                  <a:moveTo>
                    <a:pt x="443483" y="0"/>
                  </a:moveTo>
                  <a:lnTo>
                    <a:pt x="0" y="62179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33827" y="3518915"/>
              <a:ext cx="391795" cy="622300"/>
            </a:xfrm>
            <a:custGeom>
              <a:avLst/>
              <a:gdLst/>
              <a:ahLst/>
              <a:cxnLst/>
              <a:rect l="l" t="t" r="r" b="b"/>
              <a:pathLst>
                <a:path w="391794" h="622300">
                  <a:moveTo>
                    <a:pt x="0" y="0"/>
                  </a:moveTo>
                  <a:lnTo>
                    <a:pt x="391668" y="62179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59408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59408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581340" y="43134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457210" y="38181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496311" y="4114800"/>
            <a:ext cx="589915" cy="551815"/>
            <a:chOff x="2496311" y="4114800"/>
            <a:chExt cx="589915" cy="551815"/>
          </a:xfrm>
        </p:grpSpPr>
        <p:sp>
          <p:nvSpPr>
            <p:cNvPr id="48" name="object 48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CF0E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686240" y="43134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790710" y="37419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314700" y="4114800"/>
            <a:ext cx="589915" cy="551815"/>
            <a:chOff x="3314700" y="4114800"/>
            <a:chExt cx="589915" cy="551815"/>
          </a:xfrm>
        </p:grpSpPr>
        <p:sp>
          <p:nvSpPr>
            <p:cNvPr id="53" name="object 53"/>
            <p:cNvSpPr/>
            <p:nvPr/>
          </p:nvSpPr>
          <p:spPr>
            <a:xfrm>
              <a:off x="3320795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320795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441382" y="3742068"/>
            <a:ext cx="374713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0"/>
              </a:spcBef>
            </a:pPr>
            <a:r>
              <a:rPr sz="1800" spc="-5" dirty="0" smtClean="0">
                <a:latin typeface="Arial MT"/>
                <a:cs typeface="Arial MT"/>
              </a:rPr>
              <a:t>1</a:t>
            </a:r>
            <a:r>
              <a:rPr lang="en-US" sz="1800" spc="-5" dirty="0" smtClean="0">
                <a:latin typeface="Arial MT"/>
                <a:cs typeface="Arial MT"/>
              </a:rPr>
              <a:t>0</a:t>
            </a:r>
            <a:endParaRPr sz="1800" dirty="0">
              <a:latin typeface="Arial MT"/>
              <a:cs typeface="Arial MT"/>
            </a:endParaRPr>
          </a:p>
          <a:p>
            <a:pPr marL="28575">
              <a:lnSpc>
                <a:spcPts val="2100"/>
              </a:lnSpc>
            </a:pP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100"/>
              </a:lnSpc>
            </a:pPr>
            <a:r>
              <a:rPr sz="1800" spc="-15" dirty="0">
                <a:latin typeface="Arial MT"/>
                <a:cs typeface="Arial MT"/>
              </a:rPr>
              <a:t>16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342132" y="2255520"/>
            <a:ext cx="3319779" cy="748665"/>
            <a:chOff x="3342132" y="2255520"/>
            <a:chExt cx="3319779" cy="748665"/>
          </a:xfrm>
        </p:grpSpPr>
        <p:sp>
          <p:nvSpPr>
            <p:cNvPr id="57" name="object 57"/>
            <p:cNvSpPr/>
            <p:nvPr/>
          </p:nvSpPr>
          <p:spPr>
            <a:xfrm>
              <a:off x="3348228" y="2299716"/>
              <a:ext cx="754380" cy="601980"/>
            </a:xfrm>
            <a:custGeom>
              <a:avLst/>
              <a:gdLst/>
              <a:ahLst/>
              <a:cxnLst/>
              <a:rect l="l" t="t" r="r" b="b"/>
              <a:pathLst>
                <a:path w="754379" h="601980">
                  <a:moveTo>
                    <a:pt x="0" y="0"/>
                  </a:moveTo>
                  <a:lnTo>
                    <a:pt x="754380" y="60198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995416" y="2261616"/>
              <a:ext cx="660400" cy="698500"/>
            </a:xfrm>
            <a:custGeom>
              <a:avLst/>
              <a:gdLst/>
              <a:ahLst/>
              <a:cxnLst/>
              <a:rect l="l" t="t" r="r" b="b"/>
              <a:pathLst>
                <a:path w="660400" h="698500">
                  <a:moveTo>
                    <a:pt x="0" y="0"/>
                  </a:moveTo>
                  <a:lnTo>
                    <a:pt x="659892" y="69799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980432" y="2299716"/>
              <a:ext cx="614680" cy="698500"/>
            </a:xfrm>
            <a:custGeom>
              <a:avLst/>
              <a:gdLst/>
              <a:ahLst/>
              <a:cxnLst/>
              <a:rect l="l" t="t" r="r" b="b"/>
              <a:pathLst>
                <a:path w="614679" h="698500">
                  <a:moveTo>
                    <a:pt x="614172" y="0"/>
                  </a:moveTo>
                  <a:lnTo>
                    <a:pt x="0" y="69799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6250940" y="333247"/>
            <a:ext cx="25857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BUILD-MAX-HEAP(A)</a:t>
            </a:r>
            <a:endParaRPr sz="1200">
              <a:latin typeface="Arial"/>
              <a:cs typeface="Arial"/>
            </a:endParaRPr>
          </a:p>
          <a:p>
            <a:pPr marL="227329" marR="424815" indent="-215265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for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←</a:t>
            </a:r>
            <a:r>
              <a:rPr sz="1200" b="1" spc="-10" dirty="0">
                <a:latin typeface="Arial"/>
                <a:cs typeface="Arial"/>
              </a:rPr>
              <a:t> length[A]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downto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do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exc</a:t>
            </a:r>
            <a:r>
              <a:rPr sz="1200" b="1" spc="-5" dirty="0">
                <a:latin typeface="Arial"/>
                <a:cs typeface="Arial"/>
              </a:rPr>
              <a:t>h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ng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1]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↔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i]</a:t>
            </a:r>
            <a:endParaRPr sz="1200">
              <a:latin typeface="Arial"/>
              <a:cs typeface="Arial"/>
            </a:endParaRPr>
          </a:p>
          <a:p>
            <a:pPr marL="269875" marR="508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heap-size[A]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← </a:t>
            </a:r>
            <a:r>
              <a:rPr sz="1200" b="1" spc="-10" dirty="0">
                <a:latin typeface="Arial"/>
                <a:cs typeface="Arial"/>
              </a:rPr>
              <a:t>heap-size[A]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–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MAX-HEAPIFY(A,</a:t>
            </a:r>
            <a:r>
              <a:rPr sz="1200" b="1" spc="5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870076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377499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82242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32984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774794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15573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60065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04407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553005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060406" y="5820971"/>
            <a:ext cx="278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1810511" y="5105400"/>
          <a:ext cx="4615813" cy="539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949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13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6940" y="10749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8934" y="48451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71545" y="1455166"/>
            <a:ext cx="1428750" cy="793115"/>
            <a:chOff x="2971545" y="1455166"/>
            <a:chExt cx="1428750" cy="793115"/>
          </a:xfrm>
        </p:grpSpPr>
        <p:sp>
          <p:nvSpPr>
            <p:cNvPr id="5" name="object 5"/>
            <p:cNvSpPr/>
            <p:nvPr/>
          </p:nvSpPr>
          <p:spPr>
            <a:xfrm>
              <a:off x="3512819" y="1461516"/>
              <a:ext cx="881380" cy="317500"/>
            </a:xfrm>
            <a:custGeom>
              <a:avLst/>
              <a:gdLst/>
              <a:ahLst/>
              <a:cxnLst/>
              <a:rect l="l" t="t" r="r" b="b"/>
              <a:pathLst>
                <a:path w="881379" h="317500">
                  <a:moveTo>
                    <a:pt x="880872" y="0"/>
                  </a:moveTo>
                  <a:lnTo>
                    <a:pt x="0" y="316992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7895" y="1702308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77895" y="17023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200590" y="18560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2584" y="130351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69820" y="2299716"/>
            <a:ext cx="805180" cy="601980"/>
          </a:xfrm>
          <a:custGeom>
            <a:avLst/>
            <a:gdLst/>
            <a:ahLst/>
            <a:cxnLst/>
            <a:rect l="l" t="t" r="r" b="b"/>
            <a:pathLst>
              <a:path w="805180" h="601980">
                <a:moveTo>
                  <a:pt x="804671" y="0"/>
                </a:moveTo>
                <a:lnTo>
                  <a:pt x="0" y="6019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5524246" y="1734056"/>
            <a:ext cx="590550" cy="552450"/>
            <a:chOff x="5524246" y="1734056"/>
            <a:chExt cx="590550" cy="552450"/>
          </a:xfrm>
        </p:grpSpPr>
        <p:sp>
          <p:nvSpPr>
            <p:cNvPr id="12" name="object 12"/>
            <p:cNvSpPr/>
            <p:nvPr/>
          </p:nvSpPr>
          <p:spPr>
            <a:xfrm>
              <a:off x="5530596" y="1740408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30596" y="17404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689282" y="189414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05284" y="130366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00015" y="1481327"/>
            <a:ext cx="889000" cy="335280"/>
          </a:xfrm>
          <a:custGeom>
            <a:avLst/>
            <a:gdLst/>
            <a:ahLst/>
            <a:cxnLst/>
            <a:rect l="l" t="t" r="r" b="b"/>
            <a:pathLst>
              <a:path w="889000" h="335280">
                <a:moveTo>
                  <a:pt x="0" y="0"/>
                </a:moveTo>
                <a:lnTo>
                  <a:pt x="888491" y="3352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1974850" y="2965450"/>
            <a:ext cx="590550" cy="552450"/>
            <a:chOff x="1974850" y="2965450"/>
            <a:chExt cx="590550" cy="552450"/>
          </a:xfrm>
        </p:grpSpPr>
        <p:sp>
          <p:nvSpPr>
            <p:cNvPr id="18" name="object 18"/>
            <p:cNvSpPr/>
            <p:nvPr/>
          </p:nvSpPr>
          <p:spPr>
            <a:xfrm>
              <a:off x="1981200" y="2971800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81200" y="2971800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190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23960" y="25418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810000" y="2971800"/>
            <a:ext cx="589915" cy="551815"/>
            <a:chOff x="3810000" y="2971800"/>
            <a:chExt cx="589915" cy="551815"/>
          </a:xfrm>
        </p:grpSpPr>
        <p:sp>
          <p:nvSpPr>
            <p:cNvPr id="23" name="object 23"/>
            <p:cNvSpPr/>
            <p:nvPr/>
          </p:nvSpPr>
          <p:spPr>
            <a:xfrm>
              <a:off x="38160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160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038790" y="31323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90784" y="25798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647946" y="2971545"/>
            <a:ext cx="590550" cy="552450"/>
            <a:chOff x="4647946" y="2971545"/>
            <a:chExt cx="590550" cy="552450"/>
          </a:xfrm>
        </p:grpSpPr>
        <p:sp>
          <p:nvSpPr>
            <p:cNvPr id="28" name="object 28"/>
            <p:cNvSpPr/>
            <p:nvPr/>
          </p:nvSpPr>
          <p:spPr>
            <a:xfrm>
              <a:off x="4654296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54296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857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52784" y="25608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324346" y="2991357"/>
            <a:ext cx="590550" cy="552450"/>
            <a:chOff x="6324346" y="2991357"/>
            <a:chExt cx="590550" cy="552450"/>
          </a:xfrm>
        </p:grpSpPr>
        <p:sp>
          <p:nvSpPr>
            <p:cNvPr id="33" name="object 33"/>
            <p:cNvSpPr/>
            <p:nvPr/>
          </p:nvSpPr>
          <p:spPr>
            <a:xfrm>
              <a:off x="6330696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30696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515290" y="30942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57708" y="26560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353058" y="3512565"/>
            <a:ext cx="819150" cy="1192530"/>
            <a:chOff x="1353058" y="3512565"/>
            <a:chExt cx="819150" cy="1192530"/>
          </a:xfrm>
        </p:grpSpPr>
        <p:sp>
          <p:nvSpPr>
            <p:cNvPr id="38" name="object 38"/>
            <p:cNvSpPr/>
            <p:nvPr/>
          </p:nvSpPr>
          <p:spPr>
            <a:xfrm>
              <a:off x="1722120" y="3518915"/>
              <a:ext cx="443865" cy="622300"/>
            </a:xfrm>
            <a:custGeom>
              <a:avLst/>
              <a:gdLst/>
              <a:ahLst/>
              <a:cxnLst/>
              <a:rect l="l" t="t" r="r" b="b"/>
              <a:pathLst>
                <a:path w="443864" h="622300">
                  <a:moveTo>
                    <a:pt x="443483" y="0"/>
                  </a:moveTo>
                  <a:lnTo>
                    <a:pt x="0" y="62179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59408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59408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581340" y="43134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57210" y="38181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496311" y="4114800"/>
            <a:ext cx="589915" cy="551815"/>
            <a:chOff x="2496311" y="4114800"/>
            <a:chExt cx="589915" cy="551815"/>
          </a:xfrm>
        </p:grpSpPr>
        <p:sp>
          <p:nvSpPr>
            <p:cNvPr id="44" name="object 44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622232" y="431349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790710" y="37419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314700" y="4114800"/>
            <a:ext cx="589915" cy="551815"/>
            <a:chOff x="3314700" y="4114800"/>
            <a:chExt cx="589915" cy="551815"/>
          </a:xfrm>
        </p:grpSpPr>
        <p:sp>
          <p:nvSpPr>
            <p:cNvPr id="49" name="object 49"/>
            <p:cNvSpPr/>
            <p:nvPr/>
          </p:nvSpPr>
          <p:spPr>
            <a:xfrm>
              <a:off x="3320795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320795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441382" y="3742068"/>
            <a:ext cx="549402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0"/>
              </a:spcBef>
            </a:pPr>
            <a:r>
              <a:rPr sz="1800" spc="-5" dirty="0" smtClean="0">
                <a:latin typeface="Arial MT"/>
                <a:cs typeface="Arial MT"/>
              </a:rPr>
              <a:t>10</a:t>
            </a:r>
            <a:endParaRPr lang="en-US" sz="1800" spc="-5" dirty="0" smtClean="0">
              <a:latin typeface="Arial MT"/>
              <a:cs typeface="Arial MT"/>
            </a:endParaRPr>
          </a:p>
          <a:p>
            <a:pPr marL="28575">
              <a:lnSpc>
                <a:spcPts val="2100"/>
              </a:lnSpc>
            </a:pP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100"/>
              </a:lnSpc>
            </a:pPr>
            <a:r>
              <a:rPr sz="1800" spc="-15" dirty="0">
                <a:latin typeface="Arial MT"/>
                <a:cs typeface="Arial MT"/>
              </a:rPr>
              <a:t>16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342132" y="2255520"/>
            <a:ext cx="3319779" cy="748665"/>
            <a:chOff x="3342132" y="2255520"/>
            <a:chExt cx="3319779" cy="748665"/>
          </a:xfrm>
        </p:grpSpPr>
        <p:sp>
          <p:nvSpPr>
            <p:cNvPr id="53" name="object 53"/>
            <p:cNvSpPr/>
            <p:nvPr/>
          </p:nvSpPr>
          <p:spPr>
            <a:xfrm>
              <a:off x="3348228" y="2299716"/>
              <a:ext cx="754380" cy="601980"/>
            </a:xfrm>
            <a:custGeom>
              <a:avLst/>
              <a:gdLst/>
              <a:ahLst/>
              <a:cxnLst/>
              <a:rect l="l" t="t" r="r" b="b"/>
              <a:pathLst>
                <a:path w="754379" h="601980">
                  <a:moveTo>
                    <a:pt x="0" y="0"/>
                  </a:moveTo>
                  <a:lnTo>
                    <a:pt x="754380" y="60198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995416" y="2261616"/>
              <a:ext cx="660400" cy="698500"/>
            </a:xfrm>
            <a:custGeom>
              <a:avLst/>
              <a:gdLst/>
              <a:ahLst/>
              <a:cxnLst/>
              <a:rect l="l" t="t" r="r" b="b"/>
              <a:pathLst>
                <a:path w="660400" h="698500">
                  <a:moveTo>
                    <a:pt x="0" y="0"/>
                  </a:moveTo>
                  <a:lnTo>
                    <a:pt x="659892" y="69799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980432" y="2299716"/>
              <a:ext cx="614680" cy="698500"/>
            </a:xfrm>
            <a:custGeom>
              <a:avLst/>
              <a:gdLst/>
              <a:ahLst/>
              <a:cxnLst/>
              <a:rect l="l" t="t" r="r" b="b"/>
              <a:pathLst>
                <a:path w="614679" h="698500">
                  <a:moveTo>
                    <a:pt x="614172" y="0"/>
                  </a:moveTo>
                  <a:lnTo>
                    <a:pt x="0" y="69799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250940" y="333247"/>
            <a:ext cx="25857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BUILD-MAX-HEAP(A)</a:t>
            </a:r>
            <a:endParaRPr sz="1200">
              <a:latin typeface="Arial"/>
              <a:cs typeface="Arial"/>
            </a:endParaRPr>
          </a:p>
          <a:p>
            <a:pPr marL="227329" marR="424815" indent="-215265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for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←</a:t>
            </a:r>
            <a:r>
              <a:rPr sz="1200" b="1" spc="-10" dirty="0">
                <a:latin typeface="Arial"/>
                <a:cs typeface="Arial"/>
              </a:rPr>
              <a:t> length[A]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downto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do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exc</a:t>
            </a:r>
            <a:r>
              <a:rPr sz="1200" b="1" spc="-5" dirty="0">
                <a:latin typeface="Arial"/>
                <a:cs typeface="Arial"/>
              </a:rPr>
              <a:t>h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ng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1]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↔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i]</a:t>
            </a:r>
            <a:endParaRPr sz="1200">
              <a:latin typeface="Arial"/>
              <a:cs typeface="Arial"/>
            </a:endParaRPr>
          </a:p>
          <a:p>
            <a:pPr marL="269875" marR="508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heap-size[A]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← </a:t>
            </a:r>
            <a:r>
              <a:rPr sz="1200" b="1" spc="-10" dirty="0">
                <a:latin typeface="Arial"/>
                <a:cs typeface="Arial"/>
              </a:rPr>
              <a:t>heap-size[A]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–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MAX-HEAPIFY(A,</a:t>
            </a:r>
            <a:r>
              <a:rPr sz="1200" b="1" spc="5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870076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377499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82242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32984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774794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15573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60065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04407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553005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060406" y="5820971"/>
            <a:ext cx="278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1810511" y="5105400"/>
          <a:ext cx="4615813" cy="539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949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87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2932" y="107499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8934" y="48451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71545" y="1455166"/>
            <a:ext cx="1428750" cy="793115"/>
            <a:chOff x="2971545" y="1455166"/>
            <a:chExt cx="1428750" cy="793115"/>
          </a:xfrm>
        </p:grpSpPr>
        <p:sp>
          <p:nvSpPr>
            <p:cNvPr id="5" name="object 5"/>
            <p:cNvSpPr/>
            <p:nvPr/>
          </p:nvSpPr>
          <p:spPr>
            <a:xfrm>
              <a:off x="3512819" y="1461516"/>
              <a:ext cx="881380" cy="317500"/>
            </a:xfrm>
            <a:custGeom>
              <a:avLst/>
              <a:gdLst/>
              <a:ahLst/>
              <a:cxnLst/>
              <a:rect l="l" t="t" r="r" b="b"/>
              <a:pathLst>
                <a:path w="881379" h="317500">
                  <a:moveTo>
                    <a:pt x="880872" y="0"/>
                  </a:moveTo>
                  <a:lnTo>
                    <a:pt x="0" y="316992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7895" y="1702308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77895" y="17023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200590" y="18560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2584" y="130351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69820" y="2299716"/>
            <a:ext cx="805180" cy="601980"/>
          </a:xfrm>
          <a:custGeom>
            <a:avLst/>
            <a:gdLst/>
            <a:ahLst/>
            <a:cxnLst/>
            <a:rect l="l" t="t" r="r" b="b"/>
            <a:pathLst>
              <a:path w="805180" h="601980">
                <a:moveTo>
                  <a:pt x="804671" y="0"/>
                </a:moveTo>
                <a:lnTo>
                  <a:pt x="0" y="6019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5524246" y="1734056"/>
            <a:ext cx="590550" cy="552450"/>
            <a:chOff x="5524246" y="1734056"/>
            <a:chExt cx="590550" cy="552450"/>
          </a:xfrm>
        </p:grpSpPr>
        <p:sp>
          <p:nvSpPr>
            <p:cNvPr id="12" name="object 12"/>
            <p:cNvSpPr/>
            <p:nvPr/>
          </p:nvSpPr>
          <p:spPr>
            <a:xfrm>
              <a:off x="5530596" y="1740408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30596" y="17404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53290" y="18941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05284" y="130366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00015" y="1481327"/>
            <a:ext cx="889000" cy="335280"/>
          </a:xfrm>
          <a:custGeom>
            <a:avLst/>
            <a:gdLst/>
            <a:ahLst/>
            <a:cxnLst/>
            <a:rect l="l" t="t" r="r" b="b"/>
            <a:pathLst>
              <a:path w="889000" h="335280">
                <a:moveTo>
                  <a:pt x="0" y="0"/>
                </a:moveTo>
                <a:lnTo>
                  <a:pt x="888491" y="3352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1974850" y="2965450"/>
            <a:ext cx="590550" cy="552450"/>
            <a:chOff x="1974850" y="2965450"/>
            <a:chExt cx="590550" cy="552450"/>
          </a:xfrm>
        </p:grpSpPr>
        <p:sp>
          <p:nvSpPr>
            <p:cNvPr id="18" name="object 18"/>
            <p:cNvSpPr/>
            <p:nvPr/>
          </p:nvSpPr>
          <p:spPr>
            <a:xfrm>
              <a:off x="1981200" y="2971800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81200" y="2971800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190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23960" y="25418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810000" y="2971800"/>
            <a:ext cx="589915" cy="551815"/>
            <a:chOff x="3810000" y="2971800"/>
            <a:chExt cx="589915" cy="551815"/>
          </a:xfrm>
        </p:grpSpPr>
        <p:sp>
          <p:nvSpPr>
            <p:cNvPr id="23" name="object 23"/>
            <p:cNvSpPr/>
            <p:nvPr/>
          </p:nvSpPr>
          <p:spPr>
            <a:xfrm>
              <a:off x="38160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160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038790" y="31323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90784" y="25798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647946" y="2971545"/>
            <a:ext cx="590550" cy="552450"/>
            <a:chOff x="4647946" y="2971545"/>
            <a:chExt cx="590550" cy="552450"/>
          </a:xfrm>
        </p:grpSpPr>
        <p:sp>
          <p:nvSpPr>
            <p:cNvPr id="28" name="object 28"/>
            <p:cNvSpPr/>
            <p:nvPr/>
          </p:nvSpPr>
          <p:spPr>
            <a:xfrm>
              <a:off x="4654296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54296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857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52784" y="25608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324346" y="2991357"/>
            <a:ext cx="590550" cy="552450"/>
            <a:chOff x="6324346" y="2991357"/>
            <a:chExt cx="590550" cy="552450"/>
          </a:xfrm>
        </p:grpSpPr>
        <p:sp>
          <p:nvSpPr>
            <p:cNvPr id="33" name="object 33"/>
            <p:cNvSpPr/>
            <p:nvPr/>
          </p:nvSpPr>
          <p:spPr>
            <a:xfrm>
              <a:off x="6330696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30696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515290" y="30942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57708" y="26560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353058" y="3512565"/>
            <a:ext cx="819150" cy="1192530"/>
            <a:chOff x="1353058" y="3512565"/>
            <a:chExt cx="819150" cy="1192530"/>
          </a:xfrm>
        </p:grpSpPr>
        <p:sp>
          <p:nvSpPr>
            <p:cNvPr id="38" name="object 38"/>
            <p:cNvSpPr/>
            <p:nvPr/>
          </p:nvSpPr>
          <p:spPr>
            <a:xfrm>
              <a:off x="1722120" y="3518915"/>
              <a:ext cx="443865" cy="622300"/>
            </a:xfrm>
            <a:custGeom>
              <a:avLst/>
              <a:gdLst/>
              <a:ahLst/>
              <a:cxnLst/>
              <a:rect l="l" t="t" r="r" b="b"/>
              <a:pathLst>
                <a:path w="443864" h="622300">
                  <a:moveTo>
                    <a:pt x="443483" y="0"/>
                  </a:moveTo>
                  <a:lnTo>
                    <a:pt x="0" y="62179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59408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59408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581340" y="43134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57210" y="38181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496311" y="4114800"/>
            <a:ext cx="589915" cy="551815"/>
            <a:chOff x="2496311" y="4114800"/>
            <a:chExt cx="589915" cy="551815"/>
          </a:xfrm>
        </p:grpSpPr>
        <p:sp>
          <p:nvSpPr>
            <p:cNvPr id="44" name="object 44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622232" y="431349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790710" y="37419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314700" y="4114800"/>
            <a:ext cx="589915" cy="551815"/>
            <a:chOff x="3314700" y="4114800"/>
            <a:chExt cx="589915" cy="551815"/>
          </a:xfrm>
        </p:grpSpPr>
        <p:sp>
          <p:nvSpPr>
            <p:cNvPr id="49" name="object 49"/>
            <p:cNvSpPr/>
            <p:nvPr/>
          </p:nvSpPr>
          <p:spPr>
            <a:xfrm>
              <a:off x="3320795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320795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3342132" y="2255520"/>
            <a:ext cx="3319779" cy="748665"/>
            <a:chOff x="3342132" y="2255520"/>
            <a:chExt cx="3319779" cy="748665"/>
          </a:xfrm>
        </p:grpSpPr>
        <p:sp>
          <p:nvSpPr>
            <p:cNvPr id="53" name="object 53"/>
            <p:cNvSpPr/>
            <p:nvPr/>
          </p:nvSpPr>
          <p:spPr>
            <a:xfrm>
              <a:off x="3348228" y="2299716"/>
              <a:ext cx="754380" cy="601980"/>
            </a:xfrm>
            <a:custGeom>
              <a:avLst/>
              <a:gdLst/>
              <a:ahLst/>
              <a:cxnLst/>
              <a:rect l="l" t="t" r="r" b="b"/>
              <a:pathLst>
                <a:path w="754379" h="601980">
                  <a:moveTo>
                    <a:pt x="0" y="0"/>
                  </a:moveTo>
                  <a:lnTo>
                    <a:pt x="754380" y="60198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995416" y="2261616"/>
              <a:ext cx="660400" cy="698500"/>
            </a:xfrm>
            <a:custGeom>
              <a:avLst/>
              <a:gdLst/>
              <a:ahLst/>
              <a:cxnLst/>
              <a:rect l="l" t="t" r="r" b="b"/>
              <a:pathLst>
                <a:path w="660400" h="698500">
                  <a:moveTo>
                    <a:pt x="0" y="0"/>
                  </a:moveTo>
                  <a:lnTo>
                    <a:pt x="659892" y="69799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980432" y="2299716"/>
              <a:ext cx="614680" cy="698500"/>
            </a:xfrm>
            <a:custGeom>
              <a:avLst/>
              <a:gdLst/>
              <a:ahLst/>
              <a:cxnLst/>
              <a:rect l="l" t="t" r="r" b="b"/>
              <a:pathLst>
                <a:path w="614679" h="698500">
                  <a:moveTo>
                    <a:pt x="614172" y="0"/>
                  </a:moveTo>
                  <a:lnTo>
                    <a:pt x="0" y="69799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250940" y="333247"/>
            <a:ext cx="25857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BUILD-MAX-HEAP(A)</a:t>
            </a:r>
            <a:endParaRPr sz="1200">
              <a:latin typeface="Arial"/>
              <a:cs typeface="Arial"/>
            </a:endParaRPr>
          </a:p>
          <a:p>
            <a:pPr marL="227329" marR="424815" indent="-215265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for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←</a:t>
            </a:r>
            <a:r>
              <a:rPr sz="1200" b="1" spc="-10" dirty="0">
                <a:latin typeface="Arial"/>
                <a:cs typeface="Arial"/>
              </a:rPr>
              <a:t> length[A]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downto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do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exc</a:t>
            </a:r>
            <a:r>
              <a:rPr sz="1200" b="1" spc="-5" dirty="0">
                <a:latin typeface="Arial"/>
                <a:cs typeface="Arial"/>
              </a:rPr>
              <a:t>h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ng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1]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↔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i]</a:t>
            </a:r>
            <a:endParaRPr sz="1200">
              <a:latin typeface="Arial"/>
              <a:cs typeface="Arial"/>
            </a:endParaRPr>
          </a:p>
          <a:p>
            <a:pPr marL="269875" marR="508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heap-size[A]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← </a:t>
            </a:r>
            <a:r>
              <a:rPr sz="1200" b="1" spc="-10" dirty="0">
                <a:latin typeface="Arial"/>
                <a:cs typeface="Arial"/>
              </a:rPr>
              <a:t>heap-size[A]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–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MAX-HEAPIFY(A,</a:t>
            </a:r>
            <a:r>
              <a:rPr sz="1200" b="1" spc="5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870076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377499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82242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32984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774794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15573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60065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04407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553005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060406" y="5820971"/>
            <a:ext cx="278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1810511" y="5105400"/>
          <a:ext cx="4615813" cy="539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949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object 51"/>
          <p:cNvSpPr txBox="1"/>
          <p:nvPr/>
        </p:nvSpPr>
        <p:spPr>
          <a:xfrm>
            <a:off x="3441382" y="3742068"/>
            <a:ext cx="549402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0"/>
              </a:spcBef>
            </a:pPr>
            <a:r>
              <a:rPr sz="1800" spc="-5" dirty="0" smtClean="0">
                <a:latin typeface="Arial MT"/>
                <a:cs typeface="Arial MT"/>
              </a:rPr>
              <a:t>10</a:t>
            </a:r>
            <a:endParaRPr lang="en-US" sz="1800" spc="-5" dirty="0" smtClean="0">
              <a:latin typeface="Arial MT"/>
              <a:cs typeface="Arial MT"/>
            </a:endParaRPr>
          </a:p>
          <a:p>
            <a:pPr marL="28575">
              <a:lnSpc>
                <a:spcPts val="2100"/>
              </a:lnSpc>
            </a:pP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100"/>
              </a:lnSpc>
            </a:pPr>
            <a:r>
              <a:rPr sz="1800" spc="-15" dirty="0">
                <a:latin typeface="Arial MT"/>
                <a:cs typeface="Arial MT"/>
              </a:rPr>
              <a:t>16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71156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48658" y="914146"/>
            <a:ext cx="590550" cy="552450"/>
            <a:chOff x="4248658" y="914146"/>
            <a:chExt cx="590550" cy="552450"/>
          </a:xfrm>
        </p:grpSpPr>
        <p:sp>
          <p:nvSpPr>
            <p:cNvPr id="3" name="object 3"/>
            <p:cNvSpPr/>
            <p:nvPr/>
          </p:nvSpPr>
          <p:spPr>
            <a:xfrm>
              <a:off x="4255008" y="92049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CF0E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55008" y="92049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412932" y="107499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8934" y="48451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71545" y="1455166"/>
            <a:ext cx="1428750" cy="793115"/>
            <a:chOff x="2971545" y="1455166"/>
            <a:chExt cx="1428750" cy="793115"/>
          </a:xfrm>
        </p:grpSpPr>
        <p:sp>
          <p:nvSpPr>
            <p:cNvPr id="8" name="object 8"/>
            <p:cNvSpPr/>
            <p:nvPr/>
          </p:nvSpPr>
          <p:spPr>
            <a:xfrm>
              <a:off x="3512819" y="1461516"/>
              <a:ext cx="881380" cy="317500"/>
            </a:xfrm>
            <a:custGeom>
              <a:avLst/>
              <a:gdLst/>
              <a:ahLst/>
              <a:cxnLst/>
              <a:rect l="l" t="t" r="r" b="b"/>
              <a:pathLst>
                <a:path w="881379" h="317500">
                  <a:moveTo>
                    <a:pt x="880872" y="0"/>
                  </a:moveTo>
                  <a:lnTo>
                    <a:pt x="0" y="316992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77895" y="1702308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77895" y="17023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200590" y="18560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52584" y="130351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69820" y="2299716"/>
            <a:ext cx="805180" cy="601980"/>
          </a:xfrm>
          <a:custGeom>
            <a:avLst/>
            <a:gdLst/>
            <a:ahLst/>
            <a:cxnLst/>
            <a:rect l="l" t="t" r="r" b="b"/>
            <a:pathLst>
              <a:path w="805180" h="601980">
                <a:moveTo>
                  <a:pt x="804671" y="0"/>
                </a:moveTo>
                <a:lnTo>
                  <a:pt x="0" y="6019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5524246" y="1734056"/>
            <a:ext cx="590550" cy="552450"/>
            <a:chOff x="5524246" y="1734056"/>
            <a:chExt cx="590550" cy="552450"/>
          </a:xfrm>
        </p:grpSpPr>
        <p:sp>
          <p:nvSpPr>
            <p:cNvPr id="15" name="object 15"/>
            <p:cNvSpPr/>
            <p:nvPr/>
          </p:nvSpPr>
          <p:spPr>
            <a:xfrm>
              <a:off x="5530596" y="1740408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30596" y="17404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753290" y="18941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05284" y="130366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00015" y="1481327"/>
            <a:ext cx="889000" cy="335280"/>
          </a:xfrm>
          <a:custGeom>
            <a:avLst/>
            <a:gdLst/>
            <a:ahLst/>
            <a:cxnLst/>
            <a:rect l="l" t="t" r="r" b="b"/>
            <a:pathLst>
              <a:path w="889000" h="335280">
                <a:moveTo>
                  <a:pt x="0" y="0"/>
                </a:moveTo>
                <a:lnTo>
                  <a:pt x="888491" y="3352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1974850" y="2965450"/>
            <a:ext cx="590550" cy="552450"/>
            <a:chOff x="1974850" y="2965450"/>
            <a:chExt cx="590550" cy="552450"/>
          </a:xfrm>
        </p:grpSpPr>
        <p:sp>
          <p:nvSpPr>
            <p:cNvPr id="21" name="object 21"/>
            <p:cNvSpPr/>
            <p:nvPr/>
          </p:nvSpPr>
          <p:spPr>
            <a:xfrm>
              <a:off x="1981200" y="2971800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81200" y="2971800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190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23960" y="25418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810000" y="2971800"/>
            <a:ext cx="589915" cy="551815"/>
            <a:chOff x="3810000" y="2971800"/>
            <a:chExt cx="589915" cy="551815"/>
          </a:xfrm>
        </p:grpSpPr>
        <p:sp>
          <p:nvSpPr>
            <p:cNvPr id="26" name="object 26"/>
            <p:cNvSpPr/>
            <p:nvPr/>
          </p:nvSpPr>
          <p:spPr>
            <a:xfrm>
              <a:off x="38160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160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038790" y="31323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90784" y="25798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647946" y="2971545"/>
            <a:ext cx="590550" cy="552450"/>
            <a:chOff x="4647946" y="2971545"/>
            <a:chExt cx="590550" cy="552450"/>
          </a:xfrm>
        </p:grpSpPr>
        <p:sp>
          <p:nvSpPr>
            <p:cNvPr id="31" name="object 31"/>
            <p:cNvSpPr/>
            <p:nvPr/>
          </p:nvSpPr>
          <p:spPr>
            <a:xfrm>
              <a:off x="4654296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54296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857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752784" y="25608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324346" y="2991357"/>
            <a:ext cx="590550" cy="552450"/>
            <a:chOff x="6324346" y="2991357"/>
            <a:chExt cx="590550" cy="552450"/>
          </a:xfrm>
        </p:grpSpPr>
        <p:sp>
          <p:nvSpPr>
            <p:cNvPr id="36" name="object 36"/>
            <p:cNvSpPr/>
            <p:nvPr/>
          </p:nvSpPr>
          <p:spPr>
            <a:xfrm>
              <a:off x="6330696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330696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515290" y="30942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57708" y="26560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353058" y="3512565"/>
            <a:ext cx="819150" cy="1192530"/>
            <a:chOff x="1353058" y="3512565"/>
            <a:chExt cx="819150" cy="1192530"/>
          </a:xfrm>
        </p:grpSpPr>
        <p:sp>
          <p:nvSpPr>
            <p:cNvPr id="41" name="object 41"/>
            <p:cNvSpPr/>
            <p:nvPr/>
          </p:nvSpPr>
          <p:spPr>
            <a:xfrm>
              <a:off x="1722120" y="3518915"/>
              <a:ext cx="443865" cy="622300"/>
            </a:xfrm>
            <a:custGeom>
              <a:avLst/>
              <a:gdLst/>
              <a:ahLst/>
              <a:cxnLst/>
              <a:rect l="l" t="t" r="r" b="b"/>
              <a:pathLst>
                <a:path w="443864" h="622300">
                  <a:moveTo>
                    <a:pt x="443483" y="0"/>
                  </a:moveTo>
                  <a:lnTo>
                    <a:pt x="0" y="62179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59408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CF0E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59408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581340" y="43134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57210" y="38181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496311" y="4114800"/>
            <a:ext cx="589915" cy="551815"/>
            <a:chOff x="2496311" y="4114800"/>
            <a:chExt cx="589915" cy="551815"/>
          </a:xfrm>
        </p:grpSpPr>
        <p:sp>
          <p:nvSpPr>
            <p:cNvPr id="47" name="object 47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622232" y="431349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790710" y="37419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314700" y="4114800"/>
            <a:ext cx="589915" cy="551815"/>
            <a:chOff x="3314700" y="4114800"/>
            <a:chExt cx="589915" cy="551815"/>
          </a:xfrm>
        </p:grpSpPr>
        <p:sp>
          <p:nvSpPr>
            <p:cNvPr id="52" name="object 52"/>
            <p:cNvSpPr/>
            <p:nvPr/>
          </p:nvSpPr>
          <p:spPr>
            <a:xfrm>
              <a:off x="3320795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320795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3342132" y="2255520"/>
            <a:ext cx="3319779" cy="748665"/>
            <a:chOff x="3342132" y="2255520"/>
            <a:chExt cx="3319779" cy="748665"/>
          </a:xfrm>
        </p:grpSpPr>
        <p:sp>
          <p:nvSpPr>
            <p:cNvPr id="56" name="object 56"/>
            <p:cNvSpPr/>
            <p:nvPr/>
          </p:nvSpPr>
          <p:spPr>
            <a:xfrm>
              <a:off x="3348228" y="2299716"/>
              <a:ext cx="754380" cy="601980"/>
            </a:xfrm>
            <a:custGeom>
              <a:avLst/>
              <a:gdLst/>
              <a:ahLst/>
              <a:cxnLst/>
              <a:rect l="l" t="t" r="r" b="b"/>
              <a:pathLst>
                <a:path w="754379" h="601980">
                  <a:moveTo>
                    <a:pt x="0" y="0"/>
                  </a:moveTo>
                  <a:lnTo>
                    <a:pt x="754380" y="60198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995416" y="2261616"/>
              <a:ext cx="660400" cy="698500"/>
            </a:xfrm>
            <a:custGeom>
              <a:avLst/>
              <a:gdLst/>
              <a:ahLst/>
              <a:cxnLst/>
              <a:rect l="l" t="t" r="r" b="b"/>
              <a:pathLst>
                <a:path w="660400" h="698500">
                  <a:moveTo>
                    <a:pt x="0" y="0"/>
                  </a:moveTo>
                  <a:lnTo>
                    <a:pt x="659892" y="69799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980432" y="2299716"/>
              <a:ext cx="614680" cy="698500"/>
            </a:xfrm>
            <a:custGeom>
              <a:avLst/>
              <a:gdLst/>
              <a:ahLst/>
              <a:cxnLst/>
              <a:rect l="l" t="t" r="r" b="b"/>
              <a:pathLst>
                <a:path w="614679" h="698500">
                  <a:moveTo>
                    <a:pt x="614172" y="0"/>
                  </a:moveTo>
                  <a:lnTo>
                    <a:pt x="0" y="69799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9" name="object 59"/>
          <p:cNvGraphicFramePr>
            <a:graphicFrameLocks noGrp="1"/>
          </p:cNvGraphicFramePr>
          <p:nvPr/>
        </p:nvGraphicFramePr>
        <p:xfrm>
          <a:off x="1810511" y="5105400"/>
          <a:ext cx="4615813" cy="539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949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object 61"/>
          <p:cNvSpPr txBox="1"/>
          <p:nvPr/>
        </p:nvSpPr>
        <p:spPr>
          <a:xfrm>
            <a:off x="1870076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377499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82242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32984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774794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15573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60065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04407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553005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060406" y="5820971"/>
            <a:ext cx="278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022340" y="257047"/>
            <a:ext cx="25857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BUILD-MAX-HEAP(A)</a:t>
            </a:r>
            <a:endParaRPr sz="1200">
              <a:latin typeface="Arial"/>
              <a:cs typeface="Arial"/>
            </a:endParaRPr>
          </a:p>
          <a:p>
            <a:pPr marL="227329" marR="424815" indent="-215265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for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←</a:t>
            </a:r>
            <a:r>
              <a:rPr sz="1200" b="1" spc="-10" dirty="0">
                <a:latin typeface="Arial"/>
                <a:cs typeface="Arial"/>
              </a:rPr>
              <a:t> length[A]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downto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do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exc</a:t>
            </a:r>
            <a:r>
              <a:rPr sz="1200" b="1" spc="-5" dirty="0">
                <a:latin typeface="Arial"/>
                <a:cs typeface="Arial"/>
              </a:rPr>
              <a:t>h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ng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1]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↔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i]</a:t>
            </a:r>
            <a:endParaRPr sz="1200">
              <a:latin typeface="Arial"/>
              <a:cs typeface="Arial"/>
            </a:endParaRPr>
          </a:p>
          <a:p>
            <a:pPr marL="269875" marR="508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heap-size[A]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← </a:t>
            </a:r>
            <a:r>
              <a:rPr sz="1200" b="1" spc="-10" dirty="0">
                <a:latin typeface="Arial"/>
                <a:cs typeface="Arial"/>
              </a:rPr>
              <a:t>heap-size[A]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–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MAX-HEAPIFY(A,</a:t>
            </a:r>
            <a:r>
              <a:rPr sz="1200" b="1" spc="5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1" name="object 51"/>
          <p:cNvSpPr txBox="1"/>
          <p:nvPr/>
        </p:nvSpPr>
        <p:spPr>
          <a:xfrm>
            <a:off x="3441382" y="3742068"/>
            <a:ext cx="549402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0"/>
              </a:spcBef>
            </a:pPr>
            <a:r>
              <a:rPr sz="1800" spc="-5" dirty="0" smtClean="0">
                <a:latin typeface="Arial MT"/>
                <a:cs typeface="Arial MT"/>
              </a:rPr>
              <a:t>10</a:t>
            </a:r>
            <a:endParaRPr lang="en-US" sz="1800" spc="-5" dirty="0" smtClean="0">
              <a:latin typeface="Arial MT"/>
              <a:cs typeface="Arial MT"/>
            </a:endParaRPr>
          </a:p>
          <a:p>
            <a:pPr marL="28575">
              <a:lnSpc>
                <a:spcPts val="2100"/>
              </a:lnSpc>
            </a:pP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100"/>
              </a:lnSpc>
            </a:pPr>
            <a:r>
              <a:rPr sz="1800" spc="-15" dirty="0">
                <a:latin typeface="Arial MT"/>
                <a:cs typeface="Arial MT"/>
              </a:rPr>
              <a:t>16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14696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6940" y="10749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8934" y="48451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71545" y="1455166"/>
            <a:ext cx="1428750" cy="793115"/>
            <a:chOff x="2971545" y="1455166"/>
            <a:chExt cx="1428750" cy="793115"/>
          </a:xfrm>
        </p:grpSpPr>
        <p:sp>
          <p:nvSpPr>
            <p:cNvPr id="5" name="object 5"/>
            <p:cNvSpPr/>
            <p:nvPr/>
          </p:nvSpPr>
          <p:spPr>
            <a:xfrm>
              <a:off x="3512819" y="1461516"/>
              <a:ext cx="881380" cy="317500"/>
            </a:xfrm>
            <a:custGeom>
              <a:avLst/>
              <a:gdLst/>
              <a:ahLst/>
              <a:cxnLst/>
              <a:rect l="l" t="t" r="r" b="b"/>
              <a:pathLst>
                <a:path w="881379" h="317500">
                  <a:moveTo>
                    <a:pt x="880872" y="0"/>
                  </a:moveTo>
                  <a:lnTo>
                    <a:pt x="0" y="316992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7895" y="1702308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77895" y="17023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200590" y="18560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2584" y="130351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69820" y="2299716"/>
            <a:ext cx="805180" cy="601980"/>
          </a:xfrm>
          <a:custGeom>
            <a:avLst/>
            <a:gdLst/>
            <a:ahLst/>
            <a:cxnLst/>
            <a:rect l="l" t="t" r="r" b="b"/>
            <a:pathLst>
              <a:path w="805180" h="601980">
                <a:moveTo>
                  <a:pt x="804671" y="0"/>
                </a:moveTo>
                <a:lnTo>
                  <a:pt x="0" y="6019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5524246" y="1734056"/>
            <a:ext cx="590550" cy="552450"/>
            <a:chOff x="5524246" y="1734056"/>
            <a:chExt cx="590550" cy="552450"/>
          </a:xfrm>
        </p:grpSpPr>
        <p:sp>
          <p:nvSpPr>
            <p:cNvPr id="12" name="object 12"/>
            <p:cNvSpPr/>
            <p:nvPr/>
          </p:nvSpPr>
          <p:spPr>
            <a:xfrm>
              <a:off x="5530596" y="1740408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30596" y="17404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53290" y="18941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05284" y="130366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00015" y="1481327"/>
            <a:ext cx="889000" cy="335280"/>
          </a:xfrm>
          <a:custGeom>
            <a:avLst/>
            <a:gdLst/>
            <a:ahLst/>
            <a:cxnLst/>
            <a:rect l="l" t="t" r="r" b="b"/>
            <a:pathLst>
              <a:path w="889000" h="335280">
                <a:moveTo>
                  <a:pt x="0" y="0"/>
                </a:moveTo>
                <a:lnTo>
                  <a:pt x="888491" y="3352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1975104" y="2965704"/>
            <a:ext cx="589915" cy="551815"/>
            <a:chOff x="1975104" y="2965704"/>
            <a:chExt cx="589915" cy="551815"/>
          </a:xfrm>
        </p:grpSpPr>
        <p:sp>
          <p:nvSpPr>
            <p:cNvPr id="18" name="object 18"/>
            <p:cNvSpPr/>
            <p:nvPr/>
          </p:nvSpPr>
          <p:spPr>
            <a:xfrm>
              <a:off x="1981200" y="2971800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81200" y="2971800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190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23960" y="25418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810000" y="2971800"/>
            <a:ext cx="589915" cy="551815"/>
            <a:chOff x="3810000" y="2971800"/>
            <a:chExt cx="589915" cy="551815"/>
          </a:xfrm>
        </p:grpSpPr>
        <p:sp>
          <p:nvSpPr>
            <p:cNvPr id="23" name="object 23"/>
            <p:cNvSpPr/>
            <p:nvPr/>
          </p:nvSpPr>
          <p:spPr>
            <a:xfrm>
              <a:off x="38160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160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038790" y="31323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90784" y="25798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647946" y="2971545"/>
            <a:ext cx="590550" cy="552450"/>
            <a:chOff x="4647946" y="2971545"/>
            <a:chExt cx="590550" cy="552450"/>
          </a:xfrm>
        </p:grpSpPr>
        <p:sp>
          <p:nvSpPr>
            <p:cNvPr id="28" name="object 28"/>
            <p:cNvSpPr/>
            <p:nvPr/>
          </p:nvSpPr>
          <p:spPr>
            <a:xfrm>
              <a:off x="4654296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54296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857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52784" y="25608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324346" y="2991357"/>
            <a:ext cx="590550" cy="552450"/>
            <a:chOff x="6324346" y="2991357"/>
            <a:chExt cx="590550" cy="552450"/>
          </a:xfrm>
        </p:grpSpPr>
        <p:sp>
          <p:nvSpPr>
            <p:cNvPr id="33" name="object 33"/>
            <p:cNvSpPr/>
            <p:nvPr/>
          </p:nvSpPr>
          <p:spPr>
            <a:xfrm>
              <a:off x="6330696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30696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515290" y="30942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57708" y="26560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353311" y="4152900"/>
            <a:ext cx="589915" cy="551815"/>
            <a:chOff x="1353311" y="4152900"/>
            <a:chExt cx="589915" cy="551815"/>
          </a:xfrm>
        </p:grpSpPr>
        <p:sp>
          <p:nvSpPr>
            <p:cNvPr id="38" name="object 38"/>
            <p:cNvSpPr/>
            <p:nvPr/>
          </p:nvSpPr>
          <p:spPr>
            <a:xfrm>
              <a:off x="1359407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59407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517332" y="431349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57210" y="38181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496311" y="4114800"/>
            <a:ext cx="589915" cy="551815"/>
            <a:chOff x="2496311" y="4114800"/>
            <a:chExt cx="589915" cy="551815"/>
          </a:xfrm>
        </p:grpSpPr>
        <p:sp>
          <p:nvSpPr>
            <p:cNvPr id="43" name="object 43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622232" y="431349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90710" y="37419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314700" y="4114800"/>
            <a:ext cx="589915" cy="551815"/>
            <a:chOff x="3314700" y="4114800"/>
            <a:chExt cx="589915" cy="551815"/>
          </a:xfrm>
        </p:grpSpPr>
        <p:sp>
          <p:nvSpPr>
            <p:cNvPr id="48" name="object 48"/>
            <p:cNvSpPr/>
            <p:nvPr/>
          </p:nvSpPr>
          <p:spPr>
            <a:xfrm>
              <a:off x="3320795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320795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3342132" y="2255520"/>
            <a:ext cx="3319779" cy="748665"/>
            <a:chOff x="3342132" y="2255520"/>
            <a:chExt cx="3319779" cy="748665"/>
          </a:xfrm>
        </p:grpSpPr>
        <p:sp>
          <p:nvSpPr>
            <p:cNvPr id="52" name="object 52"/>
            <p:cNvSpPr/>
            <p:nvPr/>
          </p:nvSpPr>
          <p:spPr>
            <a:xfrm>
              <a:off x="3348228" y="2299716"/>
              <a:ext cx="754380" cy="601980"/>
            </a:xfrm>
            <a:custGeom>
              <a:avLst/>
              <a:gdLst/>
              <a:ahLst/>
              <a:cxnLst/>
              <a:rect l="l" t="t" r="r" b="b"/>
              <a:pathLst>
                <a:path w="754379" h="601980">
                  <a:moveTo>
                    <a:pt x="0" y="0"/>
                  </a:moveTo>
                  <a:lnTo>
                    <a:pt x="754380" y="60198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995416" y="2261616"/>
              <a:ext cx="660400" cy="698500"/>
            </a:xfrm>
            <a:custGeom>
              <a:avLst/>
              <a:gdLst/>
              <a:ahLst/>
              <a:cxnLst/>
              <a:rect l="l" t="t" r="r" b="b"/>
              <a:pathLst>
                <a:path w="660400" h="698500">
                  <a:moveTo>
                    <a:pt x="0" y="0"/>
                  </a:moveTo>
                  <a:lnTo>
                    <a:pt x="659892" y="69799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980432" y="2299716"/>
              <a:ext cx="614680" cy="698500"/>
            </a:xfrm>
            <a:custGeom>
              <a:avLst/>
              <a:gdLst/>
              <a:ahLst/>
              <a:cxnLst/>
              <a:rect l="l" t="t" r="r" b="b"/>
              <a:pathLst>
                <a:path w="614679" h="698500">
                  <a:moveTo>
                    <a:pt x="614172" y="0"/>
                  </a:moveTo>
                  <a:lnTo>
                    <a:pt x="0" y="69799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5" name="object 55"/>
          <p:cNvGraphicFramePr>
            <a:graphicFrameLocks noGrp="1"/>
          </p:cNvGraphicFramePr>
          <p:nvPr/>
        </p:nvGraphicFramePr>
        <p:xfrm>
          <a:off x="1810511" y="5105400"/>
          <a:ext cx="4615813" cy="539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949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object 57"/>
          <p:cNvSpPr txBox="1"/>
          <p:nvPr/>
        </p:nvSpPr>
        <p:spPr>
          <a:xfrm>
            <a:off x="1870076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377499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82242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32984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774794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15573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60065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04407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553005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060406" y="5820971"/>
            <a:ext cx="278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022340" y="257047"/>
            <a:ext cx="25857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BUILD-MAX-HEAP(A)</a:t>
            </a:r>
            <a:endParaRPr sz="1200">
              <a:latin typeface="Arial"/>
              <a:cs typeface="Arial"/>
            </a:endParaRPr>
          </a:p>
          <a:p>
            <a:pPr marL="227329" marR="424815" indent="-215265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for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←</a:t>
            </a:r>
            <a:r>
              <a:rPr sz="1200" b="1" spc="-10" dirty="0">
                <a:latin typeface="Arial"/>
                <a:cs typeface="Arial"/>
              </a:rPr>
              <a:t> length[A]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downto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do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exc</a:t>
            </a:r>
            <a:r>
              <a:rPr sz="1200" b="1" spc="-5" dirty="0">
                <a:latin typeface="Arial"/>
                <a:cs typeface="Arial"/>
              </a:rPr>
              <a:t>h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ng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1]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↔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i]</a:t>
            </a:r>
            <a:endParaRPr sz="1200">
              <a:latin typeface="Arial"/>
              <a:cs typeface="Arial"/>
            </a:endParaRPr>
          </a:p>
          <a:p>
            <a:pPr marL="269875" marR="508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heap-size[A]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← </a:t>
            </a:r>
            <a:r>
              <a:rPr sz="1200" b="1" spc="-10" dirty="0">
                <a:latin typeface="Arial"/>
                <a:cs typeface="Arial"/>
              </a:rPr>
              <a:t>heap-size[A]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–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MAX-HEAPIFY(A,</a:t>
            </a:r>
            <a:r>
              <a:rPr sz="1200" b="1" spc="5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7" name="object 51"/>
          <p:cNvSpPr txBox="1"/>
          <p:nvPr/>
        </p:nvSpPr>
        <p:spPr>
          <a:xfrm>
            <a:off x="3441382" y="3742068"/>
            <a:ext cx="549402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0"/>
              </a:spcBef>
            </a:pPr>
            <a:r>
              <a:rPr sz="1800" spc="-5" dirty="0" smtClean="0">
                <a:latin typeface="Arial MT"/>
                <a:cs typeface="Arial MT"/>
              </a:rPr>
              <a:t>10</a:t>
            </a:r>
            <a:endParaRPr lang="en-US" sz="1800" spc="-5" dirty="0" smtClean="0">
              <a:latin typeface="Arial MT"/>
              <a:cs typeface="Arial MT"/>
            </a:endParaRPr>
          </a:p>
          <a:p>
            <a:pPr marL="28575">
              <a:lnSpc>
                <a:spcPts val="2100"/>
              </a:lnSpc>
            </a:pP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100"/>
              </a:lnSpc>
            </a:pPr>
            <a:r>
              <a:rPr sz="1800" spc="-15" dirty="0">
                <a:latin typeface="Arial MT"/>
                <a:cs typeface="Arial MT"/>
              </a:rPr>
              <a:t>16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6260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6940" y="10749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8934" y="48451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71545" y="1455166"/>
            <a:ext cx="1428750" cy="793115"/>
            <a:chOff x="2971545" y="1455166"/>
            <a:chExt cx="1428750" cy="793115"/>
          </a:xfrm>
        </p:grpSpPr>
        <p:sp>
          <p:nvSpPr>
            <p:cNvPr id="5" name="object 5"/>
            <p:cNvSpPr/>
            <p:nvPr/>
          </p:nvSpPr>
          <p:spPr>
            <a:xfrm>
              <a:off x="3512819" y="1461516"/>
              <a:ext cx="881380" cy="317500"/>
            </a:xfrm>
            <a:custGeom>
              <a:avLst/>
              <a:gdLst/>
              <a:ahLst/>
              <a:cxnLst/>
              <a:rect l="l" t="t" r="r" b="b"/>
              <a:pathLst>
                <a:path w="881379" h="317500">
                  <a:moveTo>
                    <a:pt x="880872" y="0"/>
                  </a:moveTo>
                  <a:lnTo>
                    <a:pt x="0" y="316992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7895" y="1702308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77895" y="17023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200590" y="18560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2584" y="130351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69820" y="2299716"/>
            <a:ext cx="805180" cy="601980"/>
          </a:xfrm>
          <a:custGeom>
            <a:avLst/>
            <a:gdLst/>
            <a:ahLst/>
            <a:cxnLst/>
            <a:rect l="l" t="t" r="r" b="b"/>
            <a:pathLst>
              <a:path w="805180" h="601980">
                <a:moveTo>
                  <a:pt x="804671" y="0"/>
                </a:moveTo>
                <a:lnTo>
                  <a:pt x="0" y="6019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5524246" y="1734056"/>
            <a:ext cx="590550" cy="552450"/>
            <a:chOff x="5524246" y="1734056"/>
            <a:chExt cx="590550" cy="552450"/>
          </a:xfrm>
        </p:grpSpPr>
        <p:sp>
          <p:nvSpPr>
            <p:cNvPr id="12" name="object 12"/>
            <p:cNvSpPr/>
            <p:nvPr/>
          </p:nvSpPr>
          <p:spPr>
            <a:xfrm>
              <a:off x="5530596" y="1740408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30596" y="17404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53290" y="18941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05284" y="130366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00015" y="1481327"/>
            <a:ext cx="889000" cy="335280"/>
          </a:xfrm>
          <a:custGeom>
            <a:avLst/>
            <a:gdLst/>
            <a:ahLst/>
            <a:cxnLst/>
            <a:rect l="l" t="t" r="r" b="b"/>
            <a:pathLst>
              <a:path w="889000" h="335280">
                <a:moveTo>
                  <a:pt x="0" y="0"/>
                </a:moveTo>
                <a:lnTo>
                  <a:pt x="888491" y="3352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1975104" y="2965704"/>
            <a:ext cx="589915" cy="551815"/>
            <a:chOff x="1975104" y="2965704"/>
            <a:chExt cx="589915" cy="551815"/>
          </a:xfrm>
        </p:grpSpPr>
        <p:sp>
          <p:nvSpPr>
            <p:cNvPr id="18" name="object 18"/>
            <p:cNvSpPr/>
            <p:nvPr/>
          </p:nvSpPr>
          <p:spPr>
            <a:xfrm>
              <a:off x="1981200" y="2971800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81200" y="2971800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190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23960" y="25418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810000" y="2971800"/>
            <a:ext cx="589915" cy="551815"/>
            <a:chOff x="3810000" y="2971800"/>
            <a:chExt cx="589915" cy="551815"/>
          </a:xfrm>
        </p:grpSpPr>
        <p:sp>
          <p:nvSpPr>
            <p:cNvPr id="23" name="object 23"/>
            <p:cNvSpPr/>
            <p:nvPr/>
          </p:nvSpPr>
          <p:spPr>
            <a:xfrm>
              <a:off x="38160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160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038790" y="31323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90784" y="25798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647946" y="2971545"/>
            <a:ext cx="590550" cy="552450"/>
            <a:chOff x="4647946" y="2971545"/>
            <a:chExt cx="590550" cy="552450"/>
          </a:xfrm>
        </p:grpSpPr>
        <p:sp>
          <p:nvSpPr>
            <p:cNvPr id="28" name="object 28"/>
            <p:cNvSpPr/>
            <p:nvPr/>
          </p:nvSpPr>
          <p:spPr>
            <a:xfrm>
              <a:off x="4654296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54296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857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52784" y="25608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324346" y="2991357"/>
            <a:ext cx="590550" cy="552450"/>
            <a:chOff x="6324346" y="2991357"/>
            <a:chExt cx="590550" cy="552450"/>
          </a:xfrm>
        </p:grpSpPr>
        <p:sp>
          <p:nvSpPr>
            <p:cNvPr id="33" name="object 33"/>
            <p:cNvSpPr/>
            <p:nvPr/>
          </p:nvSpPr>
          <p:spPr>
            <a:xfrm>
              <a:off x="6330696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30696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515290" y="30942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57708" y="26560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353311" y="4152900"/>
            <a:ext cx="589915" cy="551815"/>
            <a:chOff x="1353311" y="4152900"/>
            <a:chExt cx="589915" cy="551815"/>
          </a:xfrm>
        </p:grpSpPr>
        <p:sp>
          <p:nvSpPr>
            <p:cNvPr id="38" name="object 38"/>
            <p:cNvSpPr/>
            <p:nvPr/>
          </p:nvSpPr>
          <p:spPr>
            <a:xfrm>
              <a:off x="1359407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59407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517332" y="431349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57210" y="38181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496311" y="4114800"/>
            <a:ext cx="589915" cy="551815"/>
            <a:chOff x="2496311" y="4114800"/>
            <a:chExt cx="589915" cy="551815"/>
          </a:xfrm>
        </p:grpSpPr>
        <p:sp>
          <p:nvSpPr>
            <p:cNvPr id="43" name="object 43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622232" y="431349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90710" y="37419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314700" y="4114800"/>
            <a:ext cx="589915" cy="551815"/>
            <a:chOff x="3314700" y="4114800"/>
            <a:chExt cx="589915" cy="551815"/>
          </a:xfrm>
        </p:grpSpPr>
        <p:sp>
          <p:nvSpPr>
            <p:cNvPr id="48" name="object 48"/>
            <p:cNvSpPr/>
            <p:nvPr/>
          </p:nvSpPr>
          <p:spPr>
            <a:xfrm>
              <a:off x="3320795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320795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3342132" y="2255520"/>
            <a:ext cx="3319779" cy="748665"/>
            <a:chOff x="3342132" y="2255520"/>
            <a:chExt cx="3319779" cy="748665"/>
          </a:xfrm>
        </p:grpSpPr>
        <p:sp>
          <p:nvSpPr>
            <p:cNvPr id="52" name="object 52"/>
            <p:cNvSpPr/>
            <p:nvPr/>
          </p:nvSpPr>
          <p:spPr>
            <a:xfrm>
              <a:off x="3348228" y="2299716"/>
              <a:ext cx="754380" cy="601980"/>
            </a:xfrm>
            <a:custGeom>
              <a:avLst/>
              <a:gdLst/>
              <a:ahLst/>
              <a:cxnLst/>
              <a:rect l="l" t="t" r="r" b="b"/>
              <a:pathLst>
                <a:path w="754379" h="601980">
                  <a:moveTo>
                    <a:pt x="0" y="0"/>
                  </a:moveTo>
                  <a:lnTo>
                    <a:pt x="754380" y="60198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995416" y="2261616"/>
              <a:ext cx="660400" cy="698500"/>
            </a:xfrm>
            <a:custGeom>
              <a:avLst/>
              <a:gdLst/>
              <a:ahLst/>
              <a:cxnLst/>
              <a:rect l="l" t="t" r="r" b="b"/>
              <a:pathLst>
                <a:path w="660400" h="698500">
                  <a:moveTo>
                    <a:pt x="0" y="0"/>
                  </a:moveTo>
                  <a:lnTo>
                    <a:pt x="659892" y="69799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980432" y="2299716"/>
              <a:ext cx="614680" cy="698500"/>
            </a:xfrm>
            <a:custGeom>
              <a:avLst/>
              <a:gdLst/>
              <a:ahLst/>
              <a:cxnLst/>
              <a:rect l="l" t="t" r="r" b="b"/>
              <a:pathLst>
                <a:path w="614679" h="698500">
                  <a:moveTo>
                    <a:pt x="614172" y="0"/>
                  </a:moveTo>
                  <a:lnTo>
                    <a:pt x="0" y="69799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5" name="object 55"/>
          <p:cNvGraphicFramePr>
            <a:graphicFrameLocks noGrp="1"/>
          </p:cNvGraphicFramePr>
          <p:nvPr/>
        </p:nvGraphicFramePr>
        <p:xfrm>
          <a:off x="1810511" y="5105400"/>
          <a:ext cx="4615813" cy="539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949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object 57"/>
          <p:cNvSpPr txBox="1"/>
          <p:nvPr/>
        </p:nvSpPr>
        <p:spPr>
          <a:xfrm>
            <a:off x="1870076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377499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82242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32984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774794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15573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60065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04407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553005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060406" y="5820971"/>
            <a:ext cx="278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022340" y="257047"/>
            <a:ext cx="25857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BUILD-MAX-HEAP(A)</a:t>
            </a:r>
            <a:endParaRPr sz="1200">
              <a:latin typeface="Arial"/>
              <a:cs typeface="Arial"/>
            </a:endParaRPr>
          </a:p>
          <a:p>
            <a:pPr marL="227329" marR="424815" indent="-215265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for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←</a:t>
            </a:r>
            <a:r>
              <a:rPr sz="1200" b="1" spc="-10" dirty="0">
                <a:latin typeface="Arial"/>
                <a:cs typeface="Arial"/>
              </a:rPr>
              <a:t> length[A]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downto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do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exc</a:t>
            </a:r>
            <a:r>
              <a:rPr sz="1200" b="1" spc="-5" dirty="0">
                <a:latin typeface="Arial"/>
                <a:cs typeface="Arial"/>
              </a:rPr>
              <a:t>h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ng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1]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↔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i]</a:t>
            </a:r>
            <a:endParaRPr sz="1200">
              <a:latin typeface="Arial"/>
              <a:cs typeface="Arial"/>
            </a:endParaRPr>
          </a:p>
          <a:p>
            <a:pPr marL="269875" marR="508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heap-size[A]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← </a:t>
            </a:r>
            <a:r>
              <a:rPr sz="1200" b="1" spc="-10" dirty="0">
                <a:latin typeface="Arial"/>
                <a:cs typeface="Arial"/>
              </a:rPr>
              <a:t>heap-size[A]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–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MAX-HEAPIFY(A,</a:t>
            </a:r>
            <a:r>
              <a:rPr sz="1200" b="1" spc="5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7" name="object 51"/>
          <p:cNvSpPr txBox="1"/>
          <p:nvPr/>
        </p:nvSpPr>
        <p:spPr>
          <a:xfrm>
            <a:off x="3441382" y="3743568"/>
            <a:ext cx="549402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0"/>
              </a:spcBef>
            </a:pPr>
            <a:r>
              <a:rPr sz="1800" spc="-5" dirty="0" smtClean="0">
                <a:latin typeface="Arial MT"/>
                <a:cs typeface="Arial MT"/>
              </a:rPr>
              <a:t>10</a:t>
            </a:r>
            <a:endParaRPr lang="en-US" sz="1800" spc="-5" dirty="0" smtClean="0">
              <a:latin typeface="Arial MT"/>
              <a:cs typeface="Arial MT"/>
            </a:endParaRPr>
          </a:p>
          <a:p>
            <a:pPr marL="28575">
              <a:lnSpc>
                <a:spcPts val="2100"/>
              </a:lnSpc>
            </a:pP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100"/>
              </a:lnSpc>
            </a:pPr>
            <a:r>
              <a:rPr sz="1800" spc="-15" dirty="0">
                <a:latin typeface="Arial MT"/>
                <a:cs typeface="Arial MT"/>
              </a:rPr>
              <a:t>16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27431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Line 2"/>
          <p:cNvSpPr>
            <a:spLocks noChangeShapeType="1"/>
          </p:cNvSpPr>
          <p:nvPr/>
        </p:nvSpPr>
        <p:spPr bwMode="auto">
          <a:xfrm>
            <a:off x="2444750" y="5348288"/>
            <a:ext cx="234950" cy="201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Heap Data Structure</a:t>
            </a:r>
          </a:p>
        </p:txBody>
      </p:sp>
      <p:sp>
        <p:nvSpPr>
          <p:cNvPr id="31642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DD0111"/>
                </a:solidFill>
                <a:latin typeface="Monotype Corsiva" panose="03010101010201010101" pitchFamily="66" charset="0"/>
              </a:rPr>
              <a:t>Def:</a:t>
            </a:r>
            <a:r>
              <a:rPr lang="en-US" altLang="en-US">
                <a:latin typeface="Monotype Corsiva" panose="03010101010201010101" pitchFamily="66" charset="0"/>
              </a:rPr>
              <a:t> </a:t>
            </a:r>
            <a:r>
              <a:rPr lang="en-US" altLang="en-US"/>
              <a:t>A </a:t>
            </a:r>
            <a:r>
              <a:rPr lang="en-US" altLang="en-US" b="1"/>
              <a:t>heap</a:t>
            </a:r>
            <a:r>
              <a:rPr lang="en-US" altLang="en-US"/>
              <a:t> is a </a:t>
            </a:r>
            <a:r>
              <a:rPr lang="en-US" altLang="en-US" u="sng"/>
              <a:t>nearly complete</a:t>
            </a:r>
            <a:r>
              <a:rPr lang="en-US" altLang="en-US"/>
              <a:t> binary tree with the following two properties:</a:t>
            </a:r>
          </a:p>
          <a:p>
            <a:pPr lvl="1"/>
            <a:r>
              <a:rPr lang="en-US" altLang="en-US" b="1"/>
              <a:t>Structural property:</a:t>
            </a:r>
            <a:r>
              <a:rPr lang="en-US" altLang="en-US"/>
              <a:t> all levels are full, except possibly the last one, which is filled from left to right</a:t>
            </a:r>
          </a:p>
          <a:p>
            <a:pPr lvl="1"/>
            <a:r>
              <a:rPr lang="en-US" altLang="en-US" b="1"/>
              <a:t>Order (heap) property:</a:t>
            </a:r>
            <a:r>
              <a:rPr lang="en-US" altLang="en-US"/>
              <a:t> for any node </a:t>
            </a:r>
            <a:r>
              <a:rPr lang="en-US" altLang="en-US">
                <a:latin typeface="Comic Sans MS" panose="030F0702030302020204" pitchFamily="66" charset="0"/>
              </a:rPr>
              <a:t>x</a:t>
            </a:r>
          </a:p>
          <a:p>
            <a:pPr lvl="1">
              <a:buFontTx/>
              <a:buNone/>
            </a:pPr>
            <a:r>
              <a:rPr lang="en-US" altLang="en-US"/>
              <a:t>				</a:t>
            </a:r>
            <a:r>
              <a:rPr lang="en-US" altLang="en-US">
                <a:latin typeface="Comic Sans MS" panose="030F0702030302020204" pitchFamily="66" charset="0"/>
              </a:rPr>
              <a:t>Parent(x) ≥ x</a:t>
            </a:r>
          </a:p>
        </p:txBody>
      </p:sp>
      <p:sp>
        <p:nvSpPr>
          <p:cNvPr id="316421" name="Line 5"/>
          <p:cNvSpPr>
            <a:spLocks noChangeShapeType="1"/>
          </p:cNvSpPr>
          <p:nvPr/>
        </p:nvSpPr>
        <p:spPr bwMode="auto">
          <a:xfrm flipV="1">
            <a:off x="1849438" y="4535488"/>
            <a:ext cx="1295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422" name="Text Box 6"/>
          <p:cNvSpPr txBox="1">
            <a:spLocks noChangeArrowheads="1"/>
          </p:cNvSpPr>
          <p:nvPr/>
        </p:nvSpPr>
        <p:spPr bwMode="auto">
          <a:xfrm>
            <a:off x="2668588" y="598328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Heap</a:t>
            </a:r>
          </a:p>
        </p:txBody>
      </p:sp>
      <p:sp>
        <p:nvSpPr>
          <p:cNvPr id="316423" name="Line 7"/>
          <p:cNvSpPr>
            <a:spLocks noChangeAspect="1" noChangeShapeType="1"/>
          </p:cNvSpPr>
          <p:nvPr/>
        </p:nvSpPr>
        <p:spPr bwMode="auto">
          <a:xfrm rot="16200000" flipV="1">
            <a:off x="2971006" y="4479132"/>
            <a:ext cx="760413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424" name="Oval 8"/>
          <p:cNvSpPr>
            <a:spLocks noChangeArrowheads="1"/>
          </p:cNvSpPr>
          <p:nvPr/>
        </p:nvSpPr>
        <p:spPr bwMode="auto">
          <a:xfrm>
            <a:off x="1741488" y="551021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</a:t>
            </a:r>
          </a:p>
        </p:txBody>
      </p:sp>
      <p:sp>
        <p:nvSpPr>
          <p:cNvPr id="316425" name="Oval 9"/>
          <p:cNvSpPr>
            <a:spLocks noChangeArrowheads="1"/>
          </p:cNvSpPr>
          <p:nvPr/>
        </p:nvSpPr>
        <p:spPr bwMode="auto">
          <a:xfrm>
            <a:off x="2198688" y="50688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16426" name="Oval 10"/>
          <p:cNvSpPr>
            <a:spLocks noChangeArrowheads="1"/>
          </p:cNvSpPr>
          <p:nvPr/>
        </p:nvSpPr>
        <p:spPr bwMode="auto">
          <a:xfrm>
            <a:off x="2922588" y="43830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316427" name="Oval 11"/>
          <p:cNvSpPr>
            <a:spLocks noChangeArrowheads="1"/>
          </p:cNvSpPr>
          <p:nvPr/>
        </p:nvSpPr>
        <p:spPr bwMode="auto">
          <a:xfrm>
            <a:off x="3567113" y="50688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316429" name="Oval 13"/>
          <p:cNvSpPr>
            <a:spLocks noChangeArrowheads="1"/>
          </p:cNvSpPr>
          <p:nvPr/>
        </p:nvSpPr>
        <p:spPr bwMode="auto">
          <a:xfrm>
            <a:off x="2595563" y="551021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316430" name="Text Box 14"/>
          <p:cNvSpPr txBox="1">
            <a:spLocks noChangeArrowheads="1"/>
          </p:cNvSpPr>
          <p:nvPr/>
        </p:nvSpPr>
        <p:spPr bwMode="auto">
          <a:xfrm>
            <a:off x="4564063" y="4203700"/>
            <a:ext cx="3759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From the heap property, it follows that:</a:t>
            </a:r>
          </a:p>
          <a:p>
            <a:r>
              <a:rPr lang="en-US" altLang="en-US" sz="2400">
                <a:solidFill>
                  <a:srgbClr val="DD0111"/>
                </a:solidFill>
              </a:rPr>
              <a:t>“The root is the maximum </a:t>
            </a:r>
          </a:p>
          <a:p>
            <a:r>
              <a:rPr lang="en-US" altLang="en-US" sz="2400">
                <a:solidFill>
                  <a:srgbClr val="DD0111"/>
                </a:solidFill>
              </a:rPr>
              <a:t>element of the heap!”</a:t>
            </a:r>
          </a:p>
        </p:txBody>
      </p:sp>
      <p:sp>
        <p:nvSpPr>
          <p:cNvPr id="316431" name="Text Box 15"/>
          <p:cNvSpPr txBox="1">
            <a:spLocks noChangeArrowheads="1"/>
          </p:cNvSpPr>
          <p:nvPr/>
        </p:nvSpPr>
        <p:spPr bwMode="auto">
          <a:xfrm>
            <a:off x="1152525" y="6400800"/>
            <a:ext cx="620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solidFill>
                  <a:srgbClr val="DD0111"/>
                </a:solidFill>
              </a:rPr>
              <a:t>A heap is a binary tree that is filled in order</a:t>
            </a:r>
          </a:p>
        </p:txBody>
      </p:sp>
    </p:spTree>
    <p:extLst>
      <p:ext uri="{BB962C8B-B14F-4D97-AF65-F5344CB8AC3E}">
        <p14:creationId xmlns:p14="http://schemas.microsoft.com/office/powerpoint/2010/main" val="295633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48658" y="914146"/>
            <a:ext cx="590550" cy="552450"/>
            <a:chOff x="4248658" y="914146"/>
            <a:chExt cx="590550" cy="552450"/>
          </a:xfrm>
        </p:grpSpPr>
        <p:sp>
          <p:nvSpPr>
            <p:cNvPr id="3" name="object 3"/>
            <p:cNvSpPr/>
            <p:nvPr/>
          </p:nvSpPr>
          <p:spPr>
            <a:xfrm>
              <a:off x="4255008" y="92049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CF0E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55008" y="92049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476940" y="10749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8934" y="48451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71545" y="1455166"/>
            <a:ext cx="1428750" cy="793115"/>
            <a:chOff x="2971545" y="1455166"/>
            <a:chExt cx="1428750" cy="793115"/>
          </a:xfrm>
        </p:grpSpPr>
        <p:sp>
          <p:nvSpPr>
            <p:cNvPr id="8" name="object 8"/>
            <p:cNvSpPr/>
            <p:nvPr/>
          </p:nvSpPr>
          <p:spPr>
            <a:xfrm>
              <a:off x="3512819" y="1461516"/>
              <a:ext cx="881380" cy="317500"/>
            </a:xfrm>
            <a:custGeom>
              <a:avLst/>
              <a:gdLst/>
              <a:ahLst/>
              <a:cxnLst/>
              <a:rect l="l" t="t" r="r" b="b"/>
              <a:pathLst>
                <a:path w="881379" h="317500">
                  <a:moveTo>
                    <a:pt x="880872" y="0"/>
                  </a:moveTo>
                  <a:lnTo>
                    <a:pt x="0" y="316992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77895" y="1702308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77895" y="17023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200590" y="18560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52584" y="130351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69820" y="2299716"/>
            <a:ext cx="805180" cy="601980"/>
          </a:xfrm>
          <a:custGeom>
            <a:avLst/>
            <a:gdLst/>
            <a:ahLst/>
            <a:cxnLst/>
            <a:rect l="l" t="t" r="r" b="b"/>
            <a:pathLst>
              <a:path w="805180" h="601980">
                <a:moveTo>
                  <a:pt x="804671" y="0"/>
                </a:moveTo>
                <a:lnTo>
                  <a:pt x="0" y="6019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5524246" y="1734056"/>
            <a:ext cx="590550" cy="552450"/>
            <a:chOff x="5524246" y="1734056"/>
            <a:chExt cx="590550" cy="552450"/>
          </a:xfrm>
        </p:grpSpPr>
        <p:sp>
          <p:nvSpPr>
            <p:cNvPr id="15" name="object 15"/>
            <p:cNvSpPr/>
            <p:nvPr/>
          </p:nvSpPr>
          <p:spPr>
            <a:xfrm>
              <a:off x="5530596" y="1740408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30596" y="17404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753290" y="18941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05284" y="130366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00015" y="1481327"/>
            <a:ext cx="889000" cy="335280"/>
          </a:xfrm>
          <a:custGeom>
            <a:avLst/>
            <a:gdLst/>
            <a:ahLst/>
            <a:cxnLst/>
            <a:rect l="l" t="t" r="r" b="b"/>
            <a:pathLst>
              <a:path w="889000" h="335280">
                <a:moveTo>
                  <a:pt x="0" y="0"/>
                </a:moveTo>
                <a:lnTo>
                  <a:pt x="888491" y="3352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1975104" y="2965704"/>
            <a:ext cx="589915" cy="551815"/>
            <a:chOff x="1975104" y="2965704"/>
            <a:chExt cx="589915" cy="551815"/>
          </a:xfrm>
        </p:grpSpPr>
        <p:sp>
          <p:nvSpPr>
            <p:cNvPr id="21" name="object 21"/>
            <p:cNvSpPr/>
            <p:nvPr/>
          </p:nvSpPr>
          <p:spPr>
            <a:xfrm>
              <a:off x="1981200" y="2971800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81200" y="2971800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190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23960" y="25418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810000" y="2971800"/>
            <a:ext cx="589915" cy="551815"/>
            <a:chOff x="3810000" y="2971800"/>
            <a:chExt cx="589915" cy="551815"/>
          </a:xfrm>
        </p:grpSpPr>
        <p:sp>
          <p:nvSpPr>
            <p:cNvPr id="26" name="object 26"/>
            <p:cNvSpPr/>
            <p:nvPr/>
          </p:nvSpPr>
          <p:spPr>
            <a:xfrm>
              <a:off x="38160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160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038790" y="31323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90784" y="25798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647946" y="2971545"/>
            <a:ext cx="590550" cy="552450"/>
            <a:chOff x="4647946" y="2971545"/>
            <a:chExt cx="590550" cy="552450"/>
          </a:xfrm>
        </p:grpSpPr>
        <p:sp>
          <p:nvSpPr>
            <p:cNvPr id="31" name="object 31"/>
            <p:cNvSpPr/>
            <p:nvPr/>
          </p:nvSpPr>
          <p:spPr>
            <a:xfrm>
              <a:off x="4654296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54296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857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752784" y="25608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324346" y="2991357"/>
            <a:ext cx="590550" cy="552450"/>
            <a:chOff x="6324346" y="2991357"/>
            <a:chExt cx="590550" cy="552450"/>
          </a:xfrm>
        </p:grpSpPr>
        <p:sp>
          <p:nvSpPr>
            <p:cNvPr id="36" name="object 36"/>
            <p:cNvSpPr/>
            <p:nvPr/>
          </p:nvSpPr>
          <p:spPr>
            <a:xfrm>
              <a:off x="6330696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CF0E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330696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515290" y="30942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57708" y="26560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353311" y="4152900"/>
            <a:ext cx="589915" cy="551815"/>
            <a:chOff x="1353311" y="4152900"/>
            <a:chExt cx="589915" cy="551815"/>
          </a:xfrm>
        </p:grpSpPr>
        <p:sp>
          <p:nvSpPr>
            <p:cNvPr id="41" name="object 41"/>
            <p:cNvSpPr/>
            <p:nvPr/>
          </p:nvSpPr>
          <p:spPr>
            <a:xfrm>
              <a:off x="1359407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59407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517332" y="431349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457210" y="38181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496311" y="4114800"/>
            <a:ext cx="589915" cy="551815"/>
            <a:chOff x="2496311" y="4114800"/>
            <a:chExt cx="589915" cy="551815"/>
          </a:xfrm>
        </p:grpSpPr>
        <p:sp>
          <p:nvSpPr>
            <p:cNvPr id="46" name="object 46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622232" y="431349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790710" y="37419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314700" y="4114800"/>
            <a:ext cx="589915" cy="551815"/>
            <a:chOff x="3314700" y="4114800"/>
            <a:chExt cx="589915" cy="551815"/>
          </a:xfrm>
        </p:grpSpPr>
        <p:sp>
          <p:nvSpPr>
            <p:cNvPr id="51" name="object 51"/>
            <p:cNvSpPr/>
            <p:nvPr/>
          </p:nvSpPr>
          <p:spPr>
            <a:xfrm>
              <a:off x="3320795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320795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3342132" y="2255520"/>
            <a:ext cx="3319779" cy="748665"/>
            <a:chOff x="3342132" y="2255520"/>
            <a:chExt cx="3319779" cy="748665"/>
          </a:xfrm>
        </p:grpSpPr>
        <p:sp>
          <p:nvSpPr>
            <p:cNvPr id="55" name="object 55"/>
            <p:cNvSpPr/>
            <p:nvPr/>
          </p:nvSpPr>
          <p:spPr>
            <a:xfrm>
              <a:off x="3348228" y="2299716"/>
              <a:ext cx="754380" cy="601980"/>
            </a:xfrm>
            <a:custGeom>
              <a:avLst/>
              <a:gdLst/>
              <a:ahLst/>
              <a:cxnLst/>
              <a:rect l="l" t="t" r="r" b="b"/>
              <a:pathLst>
                <a:path w="754379" h="601980">
                  <a:moveTo>
                    <a:pt x="0" y="0"/>
                  </a:moveTo>
                  <a:lnTo>
                    <a:pt x="754380" y="60198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995416" y="2261616"/>
              <a:ext cx="660400" cy="698500"/>
            </a:xfrm>
            <a:custGeom>
              <a:avLst/>
              <a:gdLst/>
              <a:ahLst/>
              <a:cxnLst/>
              <a:rect l="l" t="t" r="r" b="b"/>
              <a:pathLst>
                <a:path w="660400" h="698500">
                  <a:moveTo>
                    <a:pt x="0" y="0"/>
                  </a:moveTo>
                  <a:lnTo>
                    <a:pt x="659892" y="69799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980432" y="2299716"/>
              <a:ext cx="614680" cy="698500"/>
            </a:xfrm>
            <a:custGeom>
              <a:avLst/>
              <a:gdLst/>
              <a:ahLst/>
              <a:cxnLst/>
              <a:rect l="l" t="t" r="r" b="b"/>
              <a:pathLst>
                <a:path w="614679" h="698500">
                  <a:moveTo>
                    <a:pt x="614172" y="0"/>
                  </a:moveTo>
                  <a:lnTo>
                    <a:pt x="0" y="69799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1810511" y="5105400"/>
          <a:ext cx="4615813" cy="539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949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object 60"/>
          <p:cNvSpPr txBox="1"/>
          <p:nvPr/>
        </p:nvSpPr>
        <p:spPr>
          <a:xfrm>
            <a:off x="1870076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377499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82242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32984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774794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15573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60065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04407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553005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060406" y="5820971"/>
            <a:ext cx="278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022340" y="257047"/>
            <a:ext cx="25857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BUILD-MAX-HEAP(A)</a:t>
            </a:r>
            <a:endParaRPr sz="1200">
              <a:latin typeface="Arial"/>
              <a:cs typeface="Arial"/>
            </a:endParaRPr>
          </a:p>
          <a:p>
            <a:pPr marL="227329" marR="424815" indent="-215265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for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←</a:t>
            </a:r>
            <a:r>
              <a:rPr sz="1200" b="1" spc="-10" dirty="0">
                <a:latin typeface="Arial"/>
                <a:cs typeface="Arial"/>
              </a:rPr>
              <a:t> length[A]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downto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do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exc</a:t>
            </a:r>
            <a:r>
              <a:rPr sz="1200" b="1" spc="-5" dirty="0">
                <a:latin typeface="Arial"/>
                <a:cs typeface="Arial"/>
              </a:rPr>
              <a:t>h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ng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1]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↔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i]</a:t>
            </a:r>
            <a:endParaRPr sz="1200">
              <a:latin typeface="Arial"/>
              <a:cs typeface="Arial"/>
            </a:endParaRPr>
          </a:p>
          <a:p>
            <a:pPr marL="269875" marR="508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heap-size[A]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← </a:t>
            </a:r>
            <a:r>
              <a:rPr sz="1200" b="1" spc="-10" dirty="0">
                <a:latin typeface="Arial"/>
                <a:cs typeface="Arial"/>
              </a:rPr>
              <a:t>heap-size[A]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–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MAX-HEAPIFY(A,</a:t>
            </a:r>
            <a:r>
              <a:rPr sz="1200" b="1" spc="5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" name="object 51"/>
          <p:cNvSpPr txBox="1"/>
          <p:nvPr/>
        </p:nvSpPr>
        <p:spPr>
          <a:xfrm>
            <a:off x="3441382" y="3742068"/>
            <a:ext cx="549402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0"/>
              </a:spcBef>
            </a:pPr>
            <a:r>
              <a:rPr sz="1800" spc="-5" dirty="0" smtClean="0">
                <a:latin typeface="Arial MT"/>
                <a:cs typeface="Arial MT"/>
              </a:rPr>
              <a:t>10</a:t>
            </a:r>
            <a:endParaRPr lang="en-US" sz="1800" spc="-5" dirty="0" smtClean="0">
              <a:latin typeface="Arial MT"/>
              <a:cs typeface="Arial MT"/>
            </a:endParaRPr>
          </a:p>
          <a:p>
            <a:pPr marL="28575">
              <a:lnSpc>
                <a:spcPts val="2100"/>
              </a:lnSpc>
            </a:pP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100"/>
              </a:lnSpc>
            </a:pPr>
            <a:r>
              <a:rPr sz="1800" spc="-15" dirty="0">
                <a:latin typeface="Arial MT"/>
                <a:cs typeface="Arial MT"/>
              </a:rPr>
              <a:t>16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35880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6940" y="10749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8934" y="48451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71545" y="1455166"/>
            <a:ext cx="1428750" cy="793115"/>
            <a:chOff x="2971545" y="1455166"/>
            <a:chExt cx="1428750" cy="793115"/>
          </a:xfrm>
        </p:grpSpPr>
        <p:sp>
          <p:nvSpPr>
            <p:cNvPr id="5" name="object 5"/>
            <p:cNvSpPr/>
            <p:nvPr/>
          </p:nvSpPr>
          <p:spPr>
            <a:xfrm>
              <a:off x="3512819" y="1461516"/>
              <a:ext cx="881380" cy="317500"/>
            </a:xfrm>
            <a:custGeom>
              <a:avLst/>
              <a:gdLst/>
              <a:ahLst/>
              <a:cxnLst/>
              <a:rect l="l" t="t" r="r" b="b"/>
              <a:pathLst>
                <a:path w="881379" h="317500">
                  <a:moveTo>
                    <a:pt x="880872" y="0"/>
                  </a:moveTo>
                  <a:lnTo>
                    <a:pt x="0" y="316992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7895" y="1702308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77895" y="17023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200590" y="18560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2584" y="130351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69820" y="2299716"/>
            <a:ext cx="805180" cy="601980"/>
          </a:xfrm>
          <a:custGeom>
            <a:avLst/>
            <a:gdLst/>
            <a:ahLst/>
            <a:cxnLst/>
            <a:rect l="l" t="t" r="r" b="b"/>
            <a:pathLst>
              <a:path w="805180" h="601980">
                <a:moveTo>
                  <a:pt x="804671" y="0"/>
                </a:moveTo>
                <a:lnTo>
                  <a:pt x="0" y="6019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5524246" y="1734056"/>
            <a:ext cx="590550" cy="552450"/>
            <a:chOff x="5524246" y="1734056"/>
            <a:chExt cx="590550" cy="552450"/>
          </a:xfrm>
        </p:grpSpPr>
        <p:sp>
          <p:nvSpPr>
            <p:cNvPr id="12" name="object 12"/>
            <p:cNvSpPr/>
            <p:nvPr/>
          </p:nvSpPr>
          <p:spPr>
            <a:xfrm>
              <a:off x="5530596" y="1740408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30596" y="17404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53290" y="18941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05284" y="130366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00015" y="1481327"/>
            <a:ext cx="889000" cy="335280"/>
          </a:xfrm>
          <a:custGeom>
            <a:avLst/>
            <a:gdLst/>
            <a:ahLst/>
            <a:cxnLst/>
            <a:rect l="l" t="t" r="r" b="b"/>
            <a:pathLst>
              <a:path w="889000" h="335280">
                <a:moveTo>
                  <a:pt x="0" y="0"/>
                </a:moveTo>
                <a:lnTo>
                  <a:pt x="888491" y="3352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1975104" y="2965704"/>
            <a:ext cx="589915" cy="551815"/>
            <a:chOff x="1975104" y="2965704"/>
            <a:chExt cx="589915" cy="551815"/>
          </a:xfrm>
        </p:grpSpPr>
        <p:sp>
          <p:nvSpPr>
            <p:cNvPr id="18" name="object 18"/>
            <p:cNvSpPr/>
            <p:nvPr/>
          </p:nvSpPr>
          <p:spPr>
            <a:xfrm>
              <a:off x="1981200" y="2971800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81200" y="2971800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190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23960" y="25418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810000" y="2971800"/>
            <a:ext cx="589915" cy="551815"/>
            <a:chOff x="3810000" y="2971800"/>
            <a:chExt cx="589915" cy="551815"/>
          </a:xfrm>
        </p:grpSpPr>
        <p:sp>
          <p:nvSpPr>
            <p:cNvPr id="23" name="object 23"/>
            <p:cNvSpPr/>
            <p:nvPr/>
          </p:nvSpPr>
          <p:spPr>
            <a:xfrm>
              <a:off x="38160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160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038790" y="31323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90784" y="25798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647946" y="2971545"/>
            <a:ext cx="590550" cy="552450"/>
            <a:chOff x="4647946" y="2971545"/>
            <a:chExt cx="590550" cy="552450"/>
          </a:xfrm>
        </p:grpSpPr>
        <p:sp>
          <p:nvSpPr>
            <p:cNvPr id="28" name="object 28"/>
            <p:cNvSpPr/>
            <p:nvPr/>
          </p:nvSpPr>
          <p:spPr>
            <a:xfrm>
              <a:off x="4654296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54296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857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52784" y="25608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324600" y="2991611"/>
            <a:ext cx="589915" cy="551815"/>
            <a:chOff x="6324600" y="2991611"/>
            <a:chExt cx="589915" cy="551815"/>
          </a:xfrm>
        </p:grpSpPr>
        <p:sp>
          <p:nvSpPr>
            <p:cNvPr id="33" name="object 33"/>
            <p:cNvSpPr/>
            <p:nvPr/>
          </p:nvSpPr>
          <p:spPr>
            <a:xfrm>
              <a:off x="6330695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30695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515290" y="30942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57708" y="26560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353311" y="4152900"/>
            <a:ext cx="589915" cy="551815"/>
            <a:chOff x="1353311" y="4152900"/>
            <a:chExt cx="589915" cy="551815"/>
          </a:xfrm>
        </p:grpSpPr>
        <p:sp>
          <p:nvSpPr>
            <p:cNvPr id="38" name="object 38"/>
            <p:cNvSpPr/>
            <p:nvPr/>
          </p:nvSpPr>
          <p:spPr>
            <a:xfrm>
              <a:off x="1359407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59407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517332" y="431349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57210" y="38181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496311" y="4114800"/>
            <a:ext cx="589915" cy="551815"/>
            <a:chOff x="2496311" y="4114800"/>
            <a:chExt cx="589915" cy="551815"/>
          </a:xfrm>
        </p:grpSpPr>
        <p:sp>
          <p:nvSpPr>
            <p:cNvPr id="43" name="object 43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622232" y="431349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90710" y="37419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314700" y="4114800"/>
            <a:ext cx="589915" cy="551815"/>
            <a:chOff x="3314700" y="4114800"/>
            <a:chExt cx="589915" cy="551815"/>
          </a:xfrm>
        </p:grpSpPr>
        <p:sp>
          <p:nvSpPr>
            <p:cNvPr id="48" name="object 48"/>
            <p:cNvSpPr/>
            <p:nvPr/>
          </p:nvSpPr>
          <p:spPr>
            <a:xfrm>
              <a:off x="3320795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320795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3342132" y="2293620"/>
            <a:ext cx="2258695" cy="710565"/>
            <a:chOff x="3342132" y="2293620"/>
            <a:chExt cx="2258695" cy="710565"/>
          </a:xfrm>
        </p:grpSpPr>
        <p:sp>
          <p:nvSpPr>
            <p:cNvPr id="52" name="object 52"/>
            <p:cNvSpPr/>
            <p:nvPr/>
          </p:nvSpPr>
          <p:spPr>
            <a:xfrm>
              <a:off x="3348228" y="2299716"/>
              <a:ext cx="754380" cy="601980"/>
            </a:xfrm>
            <a:custGeom>
              <a:avLst/>
              <a:gdLst/>
              <a:ahLst/>
              <a:cxnLst/>
              <a:rect l="l" t="t" r="r" b="b"/>
              <a:pathLst>
                <a:path w="754379" h="601980">
                  <a:moveTo>
                    <a:pt x="0" y="0"/>
                  </a:moveTo>
                  <a:lnTo>
                    <a:pt x="754380" y="60198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980432" y="2299716"/>
              <a:ext cx="614680" cy="698500"/>
            </a:xfrm>
            <a:custGeom>
              <a:avLst/>
              <a:gdLst/>
              <a:ahLst/>
              <a:cxnLst/>
              <a:rect l="l" t="t" r="r" b="b"/>
              <a:pathLst>
                <a:path w="614679" h="698500">
                  <a:moveTo>
                    <a:pt x="614172" y="0"/>
                  </a:moveTo>
                  <a:lnTo>
                    <a:pt x="0" y="69799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1810511" y="5105400"/>
          <a:ext cx="4615813" cy="539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949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object 56"/>
          <p:cNvSpPr txBox="1"/>
          <p:nvPr/>
        </p:nvSpPr>
        <p:spPr>
          <a:xfrm>
            <a:off x="1870076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377499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82242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32984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774794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15573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60065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04407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553005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060406" y="5820971"/>
            <a:ext cx="278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022340" y="257047"/>
            <a:ext cx="25857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BUILD-MAX-HEAP(A)</a:t>
            </a:r>
            <a:endParaRPr sz="1200">
              <a:latin typeface="Arial"/>
              <a:cs typeface="Arial"/>
            </a:endParaRPr>
          </a:p>
          <a:p>
            <a:pPr marL="227329" marR="424815" indent="-215265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for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←</a:t>
            </a:r>
            <a:r>
              <a:rPr sz="1200" b="1" spc="-10" dirty="0">
                <a:latin typeface="Arial"/>
                <a:cs typeface="Arial"/>
              </a:rPr>
              <a:t> length[A]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downto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do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exc</a:t>
            </a:r>
            <a:r>
              <a:rPr sz="1200" b="1" spc="-5" dirty="0">
                <a:latin typeface="Arial"/>
                <a:cs typeface="Arial"/>
              </a:rPr>
              <a:t>h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ng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1]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↔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i]</a:t>
            </a:r>
            <a:endParaRPr sz="1200">
              <a:latin typeface="Arial"/>
              <a:cs typeface="Arial"/>
            </a:endParaRPr>
          </a:p>
          <a:p>
            <a:pPr marL="269875" marR="508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heap-size[A]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← </a:t>
            </a:r>
            <a:r>
              <a:rPr sz="1200" b="1" spc="-10" dirty="0">
                <a:latin typeface="Arial"/>
                <a:cs typeface="Arial"/>
              </a:rPr>
              <a:t>heap-size[A]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–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MAX-HEAPIFY(A,</a:t>
            </a:r>
            <a:r>
              <a:rPr sz="1200" b="1" spc="5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6" name="object 51"/>
          <p:cNvSpPr txBox="1"/>
          <p:nvPr/>
        </p:nvSpPr>
        <p:spPr>
          <a:xfrm>
            <a:off x="3441382" y="3742068"/>
            <a:ext cx="549402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0"/>
              </a:spcBef>
            </a:pPr>
            <a:r>
              <a:rPr sz="1800" spc="-5" dirty="0" smtClean="0">
                <a:latin typeface="Arial MT"/>
                <a:cs typeface="Arial MT"/>
              </a:rPr>
              <a:t>10</a:t>
            </a:r>
            <a:endParaRPr lang="en-US" sz="1800" spc="-5" dirty="0" smtClean="0">
              <a:latin typeface="Arial MT"/>
              <a:cs typeface="Arial MT"/>
            </a:endParaRPr>
          </a:p>
          <a:p>
            <a:pPr marL="28575">
              <a:lnSpc>
                <a:spcPts val="2100"/>
              </a:lnSpc>
            </a:pP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100"/>
              </a:lnSpc>
            </a:pPr>
            <a:r>
              <a:rPr sz="1800" spc="-15" dirty="0">
                <a:latin typeface="Arial MT"/>
                <a:cs typeface="Arial MT"/>
              </a:rPr>
              <a:t>16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79479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6940" y="10749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8934" y="48451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71545" y="1455166"/>
            <a:ext cx="1428750" cy="793115"/>
            <a:chOff x="2971545" y="1455166"/>
            <a:chExt cx="1428750" cy="793115"/>
          </a:xfrm>
        </p:grpSpPr>
        <p:sp>
          <p:nvSpPr>
            <p:cNvPr id="5" name="object 5"/>
            <p:cNvSpPr/>
            <p:nvPr/>
          </p:nvSpPr>
          <p:spPr>
            <a:xfrm>
              <a:off x="3512819" y="1461516"/>
              <a:ext cx="881380" cy="317500"/>
            </a:xfrm>
            <a:custGeom>
              <a:avLst/>
              <a:gdLst/>
              <a:ahLst/>
              <a:cxnLst/>
              <a:rect l="l" t="t" r="r" b="b"/>
              <a:pathLst>
                <a:path w="881379" h="317500">
                  <a:moveTo>
                    <a:pt x="880872" y="0"/>
                  </a:moveTo>
                  <a:lnTo>
                    <a:pt x="0" y="316992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7895" y="1702308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77895" y="17023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200590" y="18560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2584" y="130351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69820" y="2299716"/>
            <a:ext cx="805180" cy="601980"/>
          </a:xfrm>
          <a:custGeom>
            <a:avLst/>
            <a:gdLst/>
            <a:ahLst/>
            <a:cxnLst/>
            <a:rect l="l" t="t" r="r" b="b"/>
            <a:pathLst>
              <a:path w="805180" h="601980">
                <a:moveTo>
                  <a:pt x="804671" y="0"/>
                </a:moveTo>
                <a:lnTo>
                  <a:pt x="0" y="6019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5524246" y="1734056"/>
            <a:ext cx="590550" cy="552450"/>
            <a:chOff x="5524246" y="1734056"/>
            <a:chExt cx="590550" cy="552450"/>
          </a:xfrm>
        </p:grpSpPr>
        <p:sp>
          <p:nvSpPr>
            <p:cNvPr id="12" name="object 12"/>
            <p:cNvSpPr/>
            <p:nvPr/>
          </p:nvSpPr>
          <p:spPr>
            <a:xfrm>
              <a:off x="5530596" y="1740408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30596" y="17404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53290" y="18941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05284" y="130366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00015" y="1481327"/>
            <a:ext cx="889000" cy="335280"/>
          </a:xfrm>
          <a:custGeom>
            <a:avLst/>
            <a:gdLst/>
            <a:ahLst/>
            <a:cxnLst/>
            <a:rect l="l" t="t" r="r" b="b"/>
            <a:pathLst>
              <a:path w="889000" h="335280">
                <a:moveTo>
                  <a:pt x="0" y="0"/>
                </a:moveTo>
                <a:lnTo>
                  <a:pt x="888491" y="3352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1975104" y="2965704"/>
            <a:ext cx="589915" cy="551815"/>
            <a:chOff x="1975104" y="2965704"/>
            <a:chExt cx="589915" cy="551815"/>
          </a:xfrm>
        </p:grpSpPr>
        <p:sp>
          <p:nvSpPr>
            <p:cNvPr id="18" name="object 18"/>
            <p:cNvSpPr/>
            <p:nvPr/>
          </p:nvSpPr>
          <p:spPr>
            <a:xfrm>
              <a:off x="1981200" y="2971800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81200" y="2971800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190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23960" y="25418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810000" y="2971800"/>
            <a:ext cx="589915" cy="551815"/>
            <a:chOff x="3810000" y="2971800"/>
            <a:chExt cx="589915" cy="551815"/>
          </a:xfrm>
        </p:grpSpPr>
        <p:sp>
          <p:nvSpPr>
            <p:cNvPr id="23" name="object 23"/>
            <p:cNvSpPr/>
            <p:nvPr/>
          </p:nvSpPr>
          <p:spPr>
            <a:xfrm>
              <a:off x="38160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160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038790" y="31323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90784" y="25798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647946" y="2971545"/>
            <a:ext cx="590550" cy="552450"/>
            <a:chOff x="4647946" y="2971545"/>
            <a:chExt cx="590550" cy="552450"/>
          </a:xfrm>
        </p:grpSpPr>
        <p:sp>
          <p:nvSpPr>
            <p:cNvPr id="28" name="object 28"/>
            <p:cNvSpPr/>
            <p:nvPr/>
          </p:nvSpPr>
          <p:spPr>
            <a:xfrm>
              <a:off x="4654296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54296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857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52784" y="25608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324600" y="2991611"/>
            <a:ext cx="589915" cy="551815"/>
            <a:chOff x="6324600" y="2991611"/>
            <a:chExt cx="589915" cy="551815"/>
          </a:xfrm>
        </p:grpSpPr>
        <p:sp>
          <p:nvSpPr>
            <p:cNvPr id="33" name="object 33"/>
            <p:cNvSpPr/>
            <p:nvPr/>
          </p:nvSpPr>
          <p:spPr>
            <a:xfrm>
              <a:off x="6330695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30695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515290" y="30942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57708" y="26560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353311" y="4152900"/>
            <a:ext cx="589915" cy="551815"/>
            <a:chOff x="1353311" y="4152900"/>
            <a:chExt cx="589915" cy="551815"/>
          </a:xfrm>
        </p:grpSpPr>
        <p:sp>
          <p:nvSpPr>
            <p:cNvPr id="38" name="object 38"/>
            <p:cNvSpPr/>
            <p:nvPr/>
          </p:nvSpPr>
          <p:spPr>
            <a:xfrm>
              <a:off x="1359407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59407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517332" y="431349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57210" y="38181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496311" y="4114800"/>
            <a:ext cx="589915" cy="551815"/>
            <a:chOff x="2496311" y="4114800"/>
            <a:chExt cx="589915" cy="551815"/>
          </a:xfrm>
        </p:grpSpPr>
        <p:sp>
          <p:nvSpPr>
            <p:cNvPr id="43" name="object 43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622232" y="431349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90710" y="37419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314700" y="4114800"/>
            <a:ext cx="589915" cy="551815"/>
            <a:chOff x="3314700" y="4114800"/>
            <a:chExt cx="589915" cy="551815"/>
          </a:xfrm>
        </p:grpSpPr>
        <p:sp>
          <p:nvSpPr>
            <p:cNvPr id="48" name="object 48"/>
            <p:cNvSpPr/>
            <p:nvPr/>
          </p:nvSpPr>
          <p:spPr>
            <a:xfrm>
              <a:off x="3320795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320795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3342132" y="2293620"/>
            <a:ext cx="2258695" cy="710565"/>
            <a:chOff x="3342132" y="2293620"/>
            <a:chExt cx="2258695" cy="710565"/>
          </a:xfrm>
        </p:grpSpPr>
        <p:sp>
          <p:nvSpPr>
            <p:cNvPr id="52" name="object 52"/>
            <p:cNvSpPr/>
            <p:nvPr/>
          </p:nvSpPr>
          <p:spPr>
            <a:xfrm>
              <a:off x="3348228" y="2299716"/>
              <a:ext cx="754380" cy="601980"/>
            </a:xfrm>
            <a:custGeom>
              <a:avLst/>
              <a:gdLst/>
              <a:ahLst/>
              <a:cxnLst/>
              <a:rect l="l" t="t" r="r" b="b"/>
              <a:pathLst>
                <a:path w="754379" h="601980">
                  <a:moveTo>
                    <a:pt x="0" y="0"/>
                  </a:moveTo>
                  <a:lnTo>
                    <a:pt x="754380" y="60198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980432" y="2299716"/>
              <a:ext cx="614680" cy="698500"/>
            </a:xfrm>
            <a:custGeom>
              <a:avLst/>
              <a:gdLst/>
              <a:ahLst/>
              <a:cxnLst/>
              <a:rect l="l" t="t" r="r" b="b"/>
              <a:pathLst>
                <a:path w="614679" h="698500">
                  <a:moveTo>
                    <a:pt x="614172" y="0"/>
                  </a:moveTo>
                  <a:lnTo>
                    <a:pt x="0" y="69799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1810511" y="5105400"/>
          <a:ext cx="4615813" cy="539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949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object 56"/>
          <p:cNvSpPr txBox="1"/>
          <p:nvPr/>
        </p:nvSpPr>
        <p:spPr>
          <a:xfrm>
            <a:off x="1870076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377499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82242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32984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774794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15573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60065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04407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553005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060406" y="5820971"/>
            <a:ext cx="278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022340" y="257047"/>
            <a:ext cx="25857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BUILD-MAX-HEAP(A)</a:t>
            </a:r>
            <a:endParaRPr sz="1200">
              <a:latin typeface="Arial"/>
              <a:cs typeface="Arial"/>
            </a:endParaRPr>
          </a:p>
          <a:p>
            <a:pPr marL="227329" marR="424815" indent="-215265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for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←</a:t>
            </a:r>
            <a:r>
              <a:rPr sz="1200" b="1" spc="-10" dirty="0">
                <a:latin typeface="Arial"/>
                <a:cs typeface="Arial"/>
              </a:rPr>
              <a:t> length[A]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downto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do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exc</a:t>
            </a:r>
            <a:r>
              <a:rPr sz="1200" b="1" spc="-5" dirty="0">
                <a:latin typeface="Arial"/>
                <a:cs typeface="Arial"/>
              </a:rPr>
              <a:t>h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ng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1]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↔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i]</a:t>
            </a:r>
            <a:endParaRPr sz="1200">
              <a:latin typeface="Arial"/>
              <a:cs typeface="Arial"/>
            </a:endParaRPr>
          </a:p>
          <a:p>
            <a:pPr marL="269875" marR="508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heap-size[A]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← </a:t>
            </a:r>
            <a:r>
              <a:rPr sz="1200" b="1" spc="-10" dirty="0">
                <a:latin typeface="Arial"/>
                <a:cs typeface="Arial"/>
              </a:rPr>
              <a:t>heap-size[A]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–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MAX-HEAPIFY(A,</a:t>
            </a:r>
            <a:r>
              <a:rPr sz="1200" b="1" spc="5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6" name="object 51"/>
          <p:cNvSpPr txBox="1"/>
          <p:nvPr/>
        </p:nvSpPr>
        <p:spPr>
          <a:xfrm>
            <a:off x="3441382" y="3742068"/>
            <a:ext cx="549402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0"/>
              </a:spcBef>
            </a:pPr>
            <a:r>
              <a:rPr sz="1800" spc="-5" dirty="0" smtClean="0">
                <a:latin typeface="Arial MT"/>
                <a:cs typeface="Arial MT"/>
              </a:rPr>
              <a:t>10</a:t>
            </a:r>
            <a:endParaRPr lang="en-US" sz="1800" spc="-5" dirty="0" smtClean="0">
              <a:latin typeface="Arial MT"/>
              <a:cs typeface="Arial MT"/>
            </a:endParaRPr>
          </a:p>
          <a:p>
            <a:pPr marL="28575">
              <a:lnSpc>
                <a:spcPts val="2100"/>
              </a:lnSpc>
            </a:pP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100"/>
              </a:lnSpc>
            </a:pPr>
            <a:r>
              <a:rPr sz="1800" spc="-15" dirty="0">
                <a:latin typeface="Arial MT"/>
                <a:cs typeface="Arial MT"/>
              </a:rPr>
              <a:t>16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50708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48658" y="914146"/>
            <a:ext cx="590550" cy="552450"/>
            <a:chOff x="4248658" y="914146"/>
            <a:chExt cx="590550" cy="552450"/>
          </a:xfrm>
        </p:grpSpPr>
        <p:sp>
          <p:nvSpPr>
            <p:cNvPr id="3" name="object 3"/>
            <p:cNvSpPr/>
            <p:nvPr/>
          </p:nvSpPr>
          <p:spPr>
            <a:xfrm>
              <a:off x="4255008" y="92049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CF0E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55008" y="92049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476940" y="10749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8934" y="48451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71545" y="1455166"/>
            <a:ext cx="1428750" cy="793115"/>
            <a:chOff x="2971545" y="1455166"/>
            <a:chExt cx="1428750" cy="793115"/>
          </a:xfrm>
        </p:grpSpPr>
        <p:sp>
          <p:nvSpPr>
            <p:cNvPr id="8" name="object 8"/>
            <p:cNvSpPr/>
            <p:nvPr/>
          </p:nvSpPr>
          <p:spPr>
            <a:xfrm>
              <a:off x="3512819" y="1461516"/>
              <a:ext cx="881380" cy="317500"/>
            </a:xfrm>
            <a:custGeom>
              <a:avLst/>
              <a:gdLst/>
              <a:ahLst/>
              <a:cxnLst/>
              <a:rect l="l" t="t" r="r" b="b"/>
              <a:pathLst>
                <a:path w="881379" h="317500">
                  <a:moveTo>
                    <a:pt x="880872" y="0"/>
                  </a:moveTo>
                  <a:lnTo>
                    <a:pt x="0" y="316992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77895" y="1702308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77895" y="17023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200590" y="18560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52584" y="130351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69820" y="2299716"/>
            <a:ext cx="805180" cy="601980"/>
          </a:xfrm>
          <a:custGeom>
            <a:avLst/>
            <a:gdLst/>
            <a:ahLst/>
            <a:cxnLst/>
            <a:rect l="l" t="t" r="r" b="b"/>
            <a:pathLst>
              <a:path w="805180" h="601980">
                <a:moveTo>
                  <a:pt x="804671" y="0"/>
                </a:moveTo>
                <a:lnTo>
                  <a:pt x="0" y="6019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5524246" y="1734056"/>
            <a:ext cx="590550" cy="552450"/>
            <a:chOff x="5524246" y="1734056"/>
            <a:chExt cx="590550" cy="552450"/>
          </a:xfrm>
        </p:grpSpPr>
        <p:sp>
          <p:nvSpPr>
            <p:cNvPr id="15" name="object 15"/>
            <p:cNvSpPr/>
            <p:nvPr/>
          </p:nvSpPr>
          <p:spPr>
            <a:xfrm>
              <a:off x="5530596" y="1740408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30596" y="17404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753290" y="18941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05284" y="130366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00015" y="1481327"/>
            <a:ext cx="889000" cy="335280"/>
          </a:xfrm>
          <a:custGeom>
            <a:avLst/>
            <a:gdLst/>
            <a:ahLst/>
            <a:cxnLst/>
            <a:rect l="l" t="t" r="r" b="b"/>
            <a:pathLst>
              <a:path w="889000" h="335280">
                <a:moveTo>
                  <a:pt x="0" y="0"/>
                </a:moveTo>
                <a:lnTo>
                  <a:pt x="888491" y="3352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1975104" y="2965704"/>
            <a:ext cx="589915" cy="551815"/>
            <a:chOff x="1975104" y="2965704"/>
            <a:chExt cx="589915" cy="551815"/>
          </a:xfrm>
        </p:grpSpPr>
        <p:sp>
          <p:nvSpPr>
            <p:cNvPr id="21" name="object 21"/>
            <p:cNvSpPr/>
            <p:nvPr/>
          </p:nvSpPr>
          <p:spPr>
            <a:xfrm>
              <a:off x="1981200" y="2971800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81200" y="2971800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190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23960" y="25418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810000" y="2971800"/>
            <a:ext cx="589915" cy="551815"/>
            <a:chOff x="3810000" y="2971800"/>
            <a:chExt cx="589915" cy="551815"/>
          </a:xfrm>
        </p:grpSpPr>
        <p:sp>
          <p:nvSpPr>
            <p:cNvPr id="26" name="object 26"/>
            <p:cNvSpPr/>
            <p:nvPr/>
          </p:nvSpPr>
          <p:spPr>
            <a:xfrm>
              <a:off x="38160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160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038790" y="31323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90784" y="25798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647946" y="2971545"/>
            <a:ext cx="590550" cy="552450"/>
            <a:chOff x="4647946" y="2971545"/>
            <a:chExt cx="590550" cy="552450"/>
          </a:xfrm>
        </p:grpSpPr>
        <p:sp>
          <p:nvSpPr>
            <p:cNvPr id="31" name="object 31"/>
            <p:cNvSpPr/>
            <p:nvPr/>
          </p:nvSpPr>
          <p:spPr>
            <a:xfrm>
              <a:off x="4654296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CF0E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54296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857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752784" y="25608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324600" y="2991611"/>
            <a:ext cx="589915" cy="551815"/>
            <a:chOff x="6324600" y="2991611"/>
            <a:chExt cx="589915" cy="551815"/>
          </a:xfrm>
        </p:grpSpPr>
        <p:sp>
          <p:nvSpPr>
            <p:cNvPr id="36" name="object 36"/>
            <p:cNvSpPr/>
            <p:nvPr/>
          </p:nvSpPr>
          <p:spPr>
            <a:xfrm>
              <a:off x="6330695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330695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515290" y="30942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57708" y="26560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353311" y="4152900"/>
            <a:ext cx="589915" cy="551815"/>
            <a:chOff x="1353311" y="4152900"/>
            <a:chExt cx="589915" cy="551815"/>
          </a:xfrm>
        </p:grpSpPr>
        <p:sp>
          <p:nvSpPr>
            <p:cNvPr id="41" name="object 41"/>
            <p:cNvSpPr/>
            <p:nvPr/>
          </p:nvSpPr>
          <p:spPr>
            <a:xfrm>
              <a:off x="1359407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59407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517332" y="431349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457210" y="38181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496311" y="4114800"/>
            <a:ext cx="589915" cy="551815"/>
            <a:chOff x="2496311" y="4114800"/>
            <a:chExt cx="589915" cy="551815"/>
          </a:xfrm>
        </p:grpSpPr>
        <p:sp>
          <p:nvSpPr>
            <p:cNvPr id="46" name="object 46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622232" y="431349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790710" y="37419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314700" y="4114800"/>
            <a:ext cx="589915" cy="551815"/>
            <a:chOff x="3314700" y="4114800"/>
            <a:chExt cx="589915" cy="551815"/>
          </a:xfrm>
        </p:grpSpPr>
        <p:sp>
          <p:nvSpPr>
            <p:cNvPr id="51" name="object 51"/>
            <p:cNvSpPr/>
            <p:nvPr/>
          </p:nvSpPr>
          <p:spPr>
            <a:xfrm>
              <a:off x="3320795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320795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3342132" y="2293620"/>
            <a:ext cx="2258695" cy="710565"/>
            <a:chOff x="3342132" y="2293620"/>
            <a:chExt cx="2258695" cy="710565"/>
          </a:xfrm>
        </p:grpSpPr>
        <p:sp>
          <p:nvSpPr>
            <p:cNvPr id="55" name="object 55"/>
            <p:cNvSpPr/>
            <p:nvPr/>
          </p:nvSpPr>
          <p:spPr>
            <a:xfrm>
              <a:off x="3348228" y="2299716"/>
              <a:ext cx="754380" cy="601980"/>
            </a:xfrm>
            <a:custGeom>
              <a:avLst/>
              <a:gdLst/>
              <a:ahLst/>
              <a:cxnLst/>
              <a:rect l="l" t="t" r="r" b="b"/>
              <a:pathLst>
                <a:path w="754379" h="601980">
                  <a:moveTo>
                    <a:pt x="0" y="0"/>
                  </a:moveTo>
                  <a:lnTo>
                    <a:pt x="754380" y="60198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980432" y="2299716"/>
              <a:ext cx="614680" cy="698500"/>
            </a:xfrm>
            <a:custGeom>
              <a:avLst/>
              <a:gdLst/>
              <a:ahLst/>
              <a:cxnLst/>
              <a:rect l="l" t="t" r="r" b="b"/>
              <a:pathLst>
                <a:path w="614679" h="698500">
                  <a:moveTo>
                    <a:pt x="614172" y="0"/>
                  </a:moveTo>
                  <a:lnTo>
                    <a:pt x="0" y="69799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1810511" y="5105400"/>
          <a:ext cx="4615813" cy="539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949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object 59"/>
          <p:cNvSpPr txBox="1"/>
          <p:nvPr/>
        </p:nvSpPr>
        <p:spPr>
          <a:xfrm>
            <a:off x="1870076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377499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82242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32984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774794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15573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60065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04407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553005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060406" y="5820971"/>
            <a:ext cx="278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022340" y="257047"/>
            <a:ext cx="25857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BUILD-MAX-HEAP(A)</a:t>
            </a:r>
            <a:endParaRPr sz="1200">
              <a:latin typeface="Arial"/>
              <a:cs typeface="Arial"/>
            </a:endParaRPr>
          </a:p>
          <a:p>
            <a:pPr marL="227329" marR="424815" indent="-215265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for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←</a:t>
            </a:r>
            <a:r>
              <a:rPr sz="1200" b="1" spc="-10" dirty="0">
                <a:latin typeface="Arial"/>
                <a:cs typeface="Arial"/>
              </a:rPr>
              <a:t> length[A]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downto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do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exc</a:t>
            </a:r>
            <a:r>
              <a:rPr sz="1200" b="1" spc="-5" dirty="0">
                <a:latin typeface="Arial"/>
                <a:cs typeface="Arial"/>
              </a:rPr>
              <a:t>h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ng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1]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↔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i]</a:t>
            </a:r>
            <a:endParaRPr sz="1200">
              <a:latin typeface="Arial"/>
              <a:cs typeface="Arial"/>
            </a:endParaRPr>
          </a:p>
          <a:p>
            <a:pPr marL="269875" marR="508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heap-size[A]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← </a:t>
            </a:r>
            <a:r>
              <a:rPr sz="1200" b="1" spc="-10" dirty="0">
                <a:latin typeface="Arial"/>
                <a:cs typeface="Arial"/>
              </a:rPr>
              <a:t>heap-size[A]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–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MAX-HEAPIFY(A,</a:t>
            </a:r>
            <a:r>
              <a:rPr sz="1200" b="1" spc="5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9" name="object 51"/>
          <p:cNvSpPr txBox="1"/>
          <p:nvPr/>
        </p:nvSpPr>
        <p:spPr>
          <a:xfrm>
            <a:off x="3441382" y="3742068"/>
            <a:ext cx="549402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0"/>
              </a:spcBef>
            </a:pPr>
            <a:r>
              <a:rPr sz="1800" spc="-5" dirty="0" smtClean="0">
                <a:latin typeface="Arial MT"/>
                <a:cs typeface="Arial MT"/>
              </a:rPr>
              <a:t>10</a:t>
            </a:r>
            <a:endParaRPr lang="en-US" sz="1800" spc="-5" dirty="0" smtClean="0">
              <a:latin typeface="Arial MT"/>
              <a:cs typeface="Arial MT"/>
            </a:endParaRPr>
          </a:p>
          <a:p>
            <a:pPr marL="28575">
              <a:lnSpc>
                <a:spcPts val="2100"/>
              </a:lnSpc>
            </a:pP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100"/>
              </a:lnSpc>
            </a:pPr>
            <a:r>
              <a:rPr sz="1800" spc="-15" dirty="0">
                <a:latin typeface="Arial MT"/>
                <a:cs typeface="Arial MT"/>
              </a:rPr>
              <a:t>16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78084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6940" y="10749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8934" y="48451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71545" y="1455166"/>
            <a:ext cx="1428750" cy="793115"/>
            <a:chOff x="2971545" y="1455166"/>
            <a:chExt cx="1428750" cy="793115"/>
          </a:xfrm>
        </p:grpSpPr>
        <p:sp>
          <p:nvSpPr>
            <p:cNvPr id="5" name="object 5"/>
            <p:cNvSpPr/>
            <p:nvPr/>
          </p:nvSpPr>
          <p:spPr>
            <a:xfrm>
              <a:off x="3512819" y="1461516"/>
              <a:ext cx="881380" cy="317500"/>
            </a:xfrm>
            <a:custGeom>
              <a:avLst/>
              <a:gdLst/>
              <a:ahLst/>
              <a:cxnLst/>
              <a:rect l="l" t="t" r="r" b="b"/>
              <a:pathLst>
                <a:path w="881379" h="317500">
                  <a:moveTo>
                    <a:pt x="880872" y="0"/>
                  </a:moveTo>
                  <a:lnTo>
                    <a:pt x="0" y="316992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7895" y="1702308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77895" y="17023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200590" y="18560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2584" y="130351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69820" y="2299716"/>
            <a:ext cx="805180" cy="601980"/>
          </a:xfrm>
          <a:custGeom>
            <a:avLst/>
            <a:gdLst/>
            <a:ahLst/>
            <a:cxnLst/>
            <a:rect l="l" t="t" r="r" b="b"/>
            <a:pathLst>
              <a:path w="805180" h="601980">
                <a:moveTo>
                  <a:pt x="804671" y="0"/>
                </a:moveTo>
                <a:lnTo>
                  <a:pt x="0" y="6019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5524246" y="1734056"/>
            <a:ext cx="590550" cy="552450"/>
            <a:chOff x="5524246" y="1734056"/>
            <a:chExt cx="590550" cy="552450"/>
          </a:xfrm>
        </p:grpSpPr>
        <p:sp>
          <p:nvSpPr>
            <p:cNvPr id="12" name="object 12"/>
            <p:cNvSpPr/>
            <p:nvPr/>
          </p:nvSpPr>
          <p:spPr>
            <a:xfrm>
              <a:off x="5530596" y="1740408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30596" y="17404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53290" y="18941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05284" y="130366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00015" y="1481327"/>
            <a:ext cx="889000" cy="335280"/>
          </a:xfrm>
          <a:custGeom>
            <a:avLst/>
            <a:gdLst/>
            <a:ahLst/>
            <a:cxnLst/>
            <a:rect l="l" t="t" r="r" b="b"/>
            <a:pathLst>
              <a:path w="889000" h="335280">
                <a:moveTo>
                  <a:pt x="0" y="0"/>
                </a:moveTo>
                <a:lnTo>
                  <a:pt x="888491" y="3352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1975104" y="2965704"/>
            <a:ext cx="589915" cy="551815"/>
            <a:chOff x="1975104" y="2965704"/>
            <a:chExt cx="589915" cy="551815"/>
          </a:xfrm>
        </p:grpSpPr>
        <p:sp>
          <p:nvSpPr>
            <p:cNvPr id="18" name="object 18"/>
            <p:cNvSpPr/>
            <p:nvPr/>
          </p:nvSpPr>
          <p:spPr>
            <a:xfrm>
              <a:off x="1981200" y="2971800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81200" y="2971800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190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23960" y="25418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810000" y="2971800"/>
            <a:ext cx="589915" cy="551815"/>
            <a:chOff x="3810000" y="2971800"/>
            <a:chExt cx="589915" cy="551815"/>
          </a:xfrm>
        </p:grpSpPr>
        <p:sp>
          <p:nvSpPr>
            <p:cNvPr id="23" name="object 23"/>
            <p:cNvSpPr/>
            <p:nvPr/>
          </p:nvSpPr>
          <p:spPr>
            <a:xfrm>
              <a:off x="38160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160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038790" y="31323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90784" y="25798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648200" y="2971800"/>
            <a:ext cx="589915" cy="551815"/>
            <a:chOff x="4648200" y="2971800"/>
            <a:chExt cx="589915" cy="551815"/>
          </a:xfrm>
        </p:grpSpPr>
        <p:sp>
          <p:nvSpPr>
            <p:cNvPr id="28" name="object 28"/>
            <p:cNvSpPr/>
            <p:nvPr/>
          </p:nvSpPr>
          <p:spPr>
            <a:xfrm>
              <a:off x="46542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542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857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52784" y="25608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324600" y="2991611"/>
            <a:ext cx="589915" cy="551815"/>
            <a:chOff x="6324600" y="2991611"/>
            <a:chExt cx="589915" cy="551815"/>
          </a:xfrm>
        </p:grpSpPr>
        <p:sp>
          <p:nvSpPr>
            <p:cNvPr id="33" name="object 33"/>
            <p:cNvSpPr/>
            <p:nvPr/>
          </p:nvSpPr>
          <p:spPr>
            <a:xfrm>
              <a:off x="6330695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30695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515290" y="30942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57708" y="26560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353311" y="4152900"/>
            <a:ext cx="589915" cy="551815"/>
            <a:chOff x="1353311" y="4152900"/>
            <a:chExt cx="589915" cy="551815"/>
          </a:xfrm>
        </p:grpSpPr>
        <p:sp>
          <p:nvSpPr>
            <p:cNvPr id="38" name="object 38"/>
            <p:cNvSpPr/>
            <p:nvPr/>
          </p:nvSpPr>
          <p:spPr>
            <a:xfrm>
              <a:off x="1359407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59407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517332" y="431349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57210" y="38181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496311" y="4114800"/>
            <a:ext cx="589915" cy="551815"/>
            <a:chOff x="2496311" y="4114800"/>
            <a:chExt cx="589915" cy="551815"/>
          </a:xfrm>
        </p:grpSpPr>
        <p:sp>
          <p:nvSpPr>
            <p:cNvPr id="43" name="object 43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622232" y="431349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90710" y="37419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314700" y="4114800"/>
            <a:ext cx="589915" cy="551815"/>
            <a:chOff x="3314700" y="4114800"/>
            <a:chExt cx="589915" cy="551815"/>
          </a:xfrm>
        </p:grpSpPr>
        <p:sp>
          <p:nvSpPr>
            <p:cNvPr id="48" name="object 48"/>
            <p:cNvSpPr/>
            <p:nvPr/>
          </p:nvSpPr>
          <p:spPr>
            <a:xfrm>
              <a:off x="3320795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320795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/>
          <p:nvPr/>
        </p:nvSpPr>
        <p:spPr>
          <a:xfrm>
            <a:off x="3348228" y="2299716"/>
            <a:ext cx="754380" cy="601980"/>
          </a:xfrm>
          <a:custGeom>
            <a:avLst/>
            <a:gdLst/>
            <a:ahLst/>
            <a:cxnLst/>
            <a:rect l="l" t="t" r="r" b="b"/>
            <a:pathLst>
              <a:path w="754379" h="601980">
                <a:moveTo>
                  <a:pt x="0" y="0"/>
                </a:moveTo>
                <a:lnTo>
                  <a:pt x="754380" y="6019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1810511" y="5105400"/>
          <a:ext cx="4615813" cy="539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949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object 54"/>
          <p:cNvSpPr txBox="1"/>
          <p:nvPr/>
        </p:nvSpPr>
        <p:spPr>
          <a:xfrm>
            <a:off x="1870076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77499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82242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32984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774794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15573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60065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04407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553005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060406" y="5820971"/>
            <a:ext cx="278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022340" y="257047"/>
            <a:ext cx="25857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BUILD-MAX-HEAP(A)</a:t>
            </a:r>
            <a:endParaRPr sz="1200">
              <a:latin typeface="Arial"/>
              <a:cs typeface="Arial"/>
            </a:endParaRPr>
          </a:p>
          <a:p>
            <a:pPr marL="227329" marR="424815" indent="-215265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for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←</a:t>
            </a:r>
            <a:r>
              <a:rPr sz="1200" b="1" spc="-10" dirty="0">
                <a:latin typeface="Arial"/>
                <a:cs typeface="Arial"/>
              </a:rPr>
              <a:t> length[A]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downto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do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exc</a:t>
            </a:r>
            <a:r>
              <a:rPr sz="1200" b="1" spc="-5" dirty="0">
                <a:latin typeface="Arial"/>
                <a:cs typeface="Arial"/>
              </a:rPr>
              <a:t>h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ng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1]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↔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i]</a:t>
            </a:r>
            <a:endParaRPr sz="1200">
              <a:latin typeface="Arial"/>
              <a:cs typeface="Arial"/>
            </a:endParaRPr>
          </a:p>
          <a:p>
            <a:pPr marL="269875" marR="508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heap-size[A]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← </a:t>
            </a:r>
            <a:r>
              <a:rPr sz="1200" b="1" spc="-10" dirty="0">
                <a:latin typeface="Arial"/>
                <a:cs typeface="Arial"/>
              </a:rPr>
              <a:t>heap-size[A]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–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MAX-HEAPIFY(A,</a:t>
            </a:r>
            <a:r>
              <a:rPr sz="1200" b="1" spc="5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4" name="object 51"/>
          <p:cNvSpPr txBox="1"/>
          <p:nvPr/>
        </p:nvSpPr>
        <p:spPr>
          <a:xfrm>
            <a:off x="3441382" y="3742068"/>
            <a:ext cx="549402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0"/>
              </a:spcBef>
            </a:pPr>
            <a:r>
              <a:rPr sz="1800" spc="-5" dirty="0" smtClean="0">
                <a:latin typeface="Arial MT"/>
                <a:cs typeface="Arial MT"/>
              </a:rPr>
              <a:t>10</a:t>
            </a:r>
            <a:endParaRPr lang="en-US" sz="1800" spc="-5" dirty="0" smtClean="0">
              <a:latin typeface="Arial MT"/>
              <a:cs typeface="Arial MT"/>
            </a:endParaRPr>
          </a:p>
          <a:p>
            <a:pPr marL="28575">
              <a:lnSpc>
                <a:spcPts val="2100"/>
              </a:lnSpc>
            </a:pP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100"/>
              </a:lnSpc>
            </a:pPr>
            <a:r>
              <a:rPr sz="1800" spc="-15" dirty="0">
                <a:latin typeface="Arial MT"/>
                <a:cs typeface="Arial MT"/>
              </a:rPr>
              <a:t>16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4189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6940" y="10749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8934" y="48451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71545" y="1455166"/>
            <a:ext cx="1428750" cy="793115"/>
            <a:chOff x="2971545" y="1455166"/>
            <a:chExt cx="1428750" cy="793115"/>
          </a:xfrm>
        </p:grpSpPr>
        <p:sp>
          <p:nvSpPr>
            <p:cNvPr id="5" name="object 5"/>
            <p:cNvSpPr/>
            <p:nvPr/>
          </p:nvSpPr>
          <p:spPr>
            <a:xfrm>
              <a:off x="3512819" y="1461516"/>
              <a:ext cx="881380" cy="317500"/>
            </a:xfrm>
            <a:custGeom>
              <a:avLst/>
              <a:gdLst/>
              <a:ahLst/>
              <a:cxnLst/>
              <a:rect l="l" t="t" r="r" b="b"/>
              <a:pathLst>
                <a:path w="881379" h="317500">
                  <a:moveTo>
                    <a:pt x="880872" y="0"/>
                  </a:moveTo>
                  <a:lnTo>
                    <a:pt x="0" y="316992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7895" y="1702308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77895" y="17023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200590" y="18560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2584" y="130351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69820" y="2299716"/>
            <a:ext cx="805180" cy="601980"/>
          </a:xfrm>
          <a:custGeom>
            <a:avLst/>
            <a:gdLst/>
            <a:ahLst/>
            <a:cxnLst/>
            <a:rect l="l" t="t" r="r" b="b"/>
            <a:pathLst>
              <a:path w="805180" h="601980">
                <a:moveTo>
                  <a:pt x="804671" y="0"/>
                </a:moveTo>
                <a:lnTo>
                  <a:pt x="0" y="6019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5524246" y="1734056"/>
            <a:ext cx="590550" cy="552450"/>
            <a:chOff x="5524246" y="1734056"/>
            <a:chExt cx="590550" cy="552450"/>
          </a:xfrm>
        </p:grpSpPr>
        <p:sp>
          <p:nvSpPr>
            <p:cNvPr id="12" name="object 12"/>
            <p:cNvSpPr/>
            <p:nvPr/>
          </p:nvSpPr>
          <p:spPr>
            <a:xfrm>
              <a:off x="5530596" y="1740408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30596" y="17404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53290" y="18941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05284" y="130366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00015" y="1481327"/>
            <a:ext cx="889000" cy="335280"/>
          </a:xfrm>
          <a:custGeom>
            <a:avLst/>
            <a:gdLst/>
            <a:ahLst/>
            <a:cxnLst/>
            <a:rect l="l" t="t" r="r" b="b"/>
            <a:pathLst>
              <a:path w="889000" h="335280">
                <a:moveTo>
                  <a:pt x="0" y="0"/>
                </a:moveTo>
                <a:lnTo>
                  <a:pt x="888491" y="3352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1975104" y="2965704"/>
            <a:ext cx="589915" cy="551815"/>
            <a:chOff x="1975104" y="2965704"/>
            <a:chExt cx="589915" cy="551815"/>
          </a:xfrm>
        </p:grpSpPr>
        <p:sp>
          <p:nvSpPr>
            <p:cNvPr id="18" name="object 18"/>
            <p:cNvSpPr/>
            <p:nvPr/>
          </p:nvSpPr>
          <p:spPr>
            <a:xfrm>
              <a:off x="1981200" y="2971800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81200" y="2971800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190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23960" y="25418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810000" y="2971800"/>
            <a:ext cx="589915" cy="551815"/>
            <a:chOff x="3810000" y="2971800"/>
            <a:chExt cx="589915" cy="551815"/>
          </a:xfrm>
        </p:grpSpPr>
        <p:sp>
          <p:nvSpPr>
            <p:cNvPr id="23" name="object 23"/>
            <p:cNvSpPr/>
            <p:nvPr/>
          </p:nvSpPr>
          <p:spPr>
            <a:xfrm>
              <a:off x="38160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160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038790" y="31323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90784" y="25798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648200" y="2971800"/>
            <a:ext cx="589915" cy="551815"/>
            <a:chOff x="4648200" y="2971800"/>
            <a:chExt cx="589915" cy="551815"/>
          </a:xfrm>
        </p:grpSpPr>
        <p:sp>
          <p:nvSpPr>
            <p:cNvPr id="28" name="object 28"/>
            <p:cNvSpPr/>
            <p:nvPr/>
          </p:nvSpPr>
          <p:spPr>
            <a:xfrm>
              <a:off x="46542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542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857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52784" y="25608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324600" y="2991611"/>
            <a:ext cx="589915" cy="551815"/>
            <a:chOff x="6324600" y="2991611"/>
            <a:chExt cx="589915" cy="551815"/>
          </a:xfrm>
        </p:grpSpPr>
        <p:sp>
          <p:nvSpPr>
            <p:cNvPr id="33" name="object 33"/>
            <p:cNvSpPr/>
            <p:nvPr/>
          </p:nvSpPr>
          <p:spPr>
            <a:xfrm>
              <a:off x="6330695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30695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515290" y="30942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57708" y="26560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353311" y="4152900"/>
            <a:ext cx="589915" cy="551815"/>
            <a:chOff x="1353311" y="4152900"/>
            <a:chExt cx="589915" cy="551815"/>
          </a:xfrm>
        </p:grpSpPr>
        <p:sp>
          <p:nvSpPr>
            <p:cNvPr id="38" name="object 38"/>
            <p:cNvSpPr/>
            <p:nvPr/>
          </p:nvSpPr>
          <p:spPr>
            <a:xfrm>
              <a:off x="1359407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59407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517332" y="431349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57210" y="38181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496311" y="4114800"/>
            <a:ext cx="589915" cy="551815"/>
            <a:chOff x="2496311" y="4114800"/>
            <a:chExt cx="589915" cy="551815"/>
          </a:xfrm>
        </p:grpSpPr>
        <p:sp>
          <p:nvSpPr>
            <p:cNvPr id="43" name="object 43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622232" y="431349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90710" y="37419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314700" y="4114800"/>
            <a:ext cx="589915" cy="551815"/>
            <a:chOff x="3314700" y="4114800"/>
            <a:chExt cx="589915" cy="551815"/>
          </a:xfrm>
        </p:grpSpPr>
        <p:sp>
          <p:nvSpPr>
            <p:cNvPr id="48" name="object 48"/>
            <p:cNvSpPr/>
            <p:nvPr/>
          </p:nvSpPr>
          <p:spPr>
            <a:xfrm>
              <a:off x="3320795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320795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/>
          <p:nvPr/>
        </p:nvSpPr>
        <p:spPr>
          <a:xfrm>
            <a:off x="3348228" y="2299716"/>
            <a:ext cx="754380" cy="601980"/>
          </a:xfrm>
          <a:custGeom>
            <a:avLst/>
            <a:gdLst/>
            <a:ahLst/>
            <a:cxnLst/>
            <a:rect l="l" t="t" r="r" b="b"/>
            <a:pathLst>
              <a:path w="754379" h="601980">
                <a:moveTo>
                  <a:pt x="0" y="0"/>
                </a:moveTo>
                <a:lnTo>
                  <a:pt x="754380" y="6019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022340" y="257047"/>
            <a:ext cx="25857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BUILD-MAX-HEAP(A)</a:t>
            </a:r>
            <a:endParaRPr sz="1200">
              <a:latin typeface="Arial"/>
              <a:cs typeface="Arial"/>
            </a:endParaRPr>
          </a:p>
          <a:p>
            <a:pPr marL="227329" marR="424815" indent="-215265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for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←</a:t>
            </a:r>
            <a:r>
              <a:rPr sz="1200" b="1" spc="-10" dirty="0">
                <a:latin typeface="Arial"/>
                <a:cs typeface="Arial"/>
              </a:rPr>
              <a:t> length[A]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downto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do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exc</a:t>
            </a:r>
            <a:r>
              <a:rPr sz="1200" b="1" spc="-5" dirty="0">
                <a:latin typeface="Arial"/>
                <a:cs typeface="Arial"/>
              </a:rPr>
              <a:t>h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ng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1]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↔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i]</a:t>
            </a:r>
            <a:endParaRPr sz="1200">
              <a:latin typeface="Arial"/>
              <a:cs typeface="Arial"/>
            </a:endParaRPr>
          </a:p>
          <a:p>
            <a:pPr marL="269875" marR="508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heap-size[A]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← </a:t>
            </a:r>
            <a:r>
              <a:rPr sz="1200" b="1" spc="-10" dirty="0">
                <a:latin typeface="Arial"/>
                <a:cs typeface="Arial"/>
              </a:rPr>
              <a:t>heap-size[A]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–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MAX-HEAPIFY(A,</a:t>
            </a:r>
            <a:r>
              <a:rPr sz="1200" b="1" spc="5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870076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77499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82242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32984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774794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15573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60065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04407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553005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060406" y="5820971"/>
            <a:ext cx="278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1810511" y="5105400"/>
          <a:ext cx="4615813" cy="539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949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object 51"/>
          <p:cNvSpPr txBox="1"/>
          <p:nvPr/>
        </p:nvSpPr>
        <p:spPr>
          <a:xfrm>
            <a:off x="3441382" y="3742068"/>
            <a:ext cx="549402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0"/>
              </a:spcBef>
            </a:pPr>
            <a:r>
              <a:rPr sz="1800" spc="-5" dirty="0" smtClean="0">
                <a:latin typeface="Arial MT"/>
                <a:cs typeface="Arial MT"/>
              </a:rPr>
              <a:t>10</a:t>
            </a:r>
            <a:endParaRPr lang="en-US" sz="1800" spc="-5" dirty="0" smtClean="0">
              <a:latin typeface="Arial MT"/>
              <a:cs typeface="Arial MT"/>
            </a:endParaRPr>
          </a:p>
          <a:p>
            <a:pPr marL="28575">
              <a:lnSpc>
                <a:spcPts val="2100"/>
              </a:lnSpc>
            </a:pP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100"/>
              </a:lnSpc>
            </a:pPr>
            <a:r>
              <a:rPr sz="1800" spc="-15" dirty="0">
                <a:latin typeface="Arial MT"/>
                <a:cs typeface="Arial MT"/>
              </a:rPr>
              <a:t>16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55377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48658" y="914146"/>
            <a:ext cx="590550" cy="552450"/>
            <a:chOff x="4248658" y="914146"/>
            <a:chExt cx="590550" cy="552450"/>
          </a:xfrm>
        </p:grpSpPr>
        <p:sp>
          <p:nvSpPr>
            <p:cNvPr id="3" name="object 3"/>
            <p:cNvSpPr/>
            <p:nvPr/>
          </p:nvSpPr>
          <p:spPr>
            <a:xfrm>
              <a:off x="4255008" y="92049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CF0E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55008" y="92049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476940" y="10749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8934" y="48451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71545" y="1455166"/>
            <a:ext cx="1428750" cy="793115"/>
            <a:chOff x="2971545" y="1455166"/>
            <a:chExt cx="1428750" cy="793115"/>
          </a:xfrm>
        </p:grpSpPr>
        <p:sp>
          <p:nvSpPr>
            <p:cNvPr id="8" name="object 8"/>
            <p:cNvSpPr/>
            <p:nvPr/>
          </p:nvSpPr>
          <p:spPr>
            <a:xfrm>
              <a:off x="3512819" y="1461516"/>
              <a:ext cx="881380" cy="317500"/>
            </a:xfrm>
            <a:custGeom>
              <a:avLst/>
              <a:gdLst/>
              <a:ahLst/>
              <a:cxnLst/>
              <a:rect l="l" t="t" r="r" b="b"/>
              <a:pathLst>
                <a:path w="881379" h="317500">
                  <a:moveTo>
                    <a:pt x="880872" y="0"/>
                  </a:moveTo>
                  <a:lnTo>
                    <a:pt x="0" y="316992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77895" y="1702308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77895" y="17023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200590" y="18560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52584" y="130351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69820" y="2299716"/>
            <a:ext cx="805180" cy="601980"/>
          </a:xfrm>
          <a:custGeom>
            <a:avLst/>
            <a:gdLst/>
            <a:ahLst/>
            <a:cxnLst/>
            <a:rect l="l" t="t" r="r" b="b"/>
            <a:pathLst>
              <a:path w="805180" h="601980">
                <a:moveTo>
                  <a:pt x="804671" y="0"/>
                </a:moveTo>
                <a:lnTo>
                  <a:pt x="0" y="6019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5524246" y="1734056"/>
            <a:ext cx="590550" cy="552450"/>
            <a:chOff x="5524246" y="1734056"/>
            <a:chExt cx="590550" cy="552450"/>
          </a:xfrm>
        </p:grpSpPr>
        <p:sp>
          <p:nvSpPr>
            <p:cNvPr id="15" name="object 15"/>
            <p:cNvSpPr/>
            <p:nvPr/>
          </p:nvSpPr>
          <p:spPr>
            <a:xfrm>
              <a:off x="5530596" y="1740408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30596" y="17404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753290" y="18941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05284" y="130366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00015" y="1481327"/>
            <a:ext cx="889000" cy="335280"/>
          </a:xfrm>
          <a:custGeom>
            <a:avLst/>
            <a:gdLst/>
            <a:ahLst/>
            <a:cxnLst/>
            <a:rect l="l" t="t" r="r" b="b"/>
            <a:pathLst>
              <a:path w="889000" h="335280">
                <a:moveTo>
                  <a:pt x="0" y="0"/>
                </a:moveTo>
                <a:lnTo>
                  <a:pt x="888491" y="3352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1975104" y="2965704"/>
            <a:ext cx="589915" cy="551815"/>
            <a:chOff x="1975104" y="2965704"/>
            <a:chExt cx="589915" cy="551815"/>
          </a:xfrm>
        </p:grpSpPr>
        <p:sp>
          <p:nvSpPr>
            <p:cNvPr id="21" name="object 21"/>
            <p:cNvSpPr/>
            <p:nvPr/>
          </p:nvSpPr>
          <p:spPr>
            <a:xfrm>
              <a:off x="1981200" y="2971800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81200" y="2971800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190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23960" y="25418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810000" y="2971800"/>
            <a:ext cx="589915" cy="551815"/>
            <a:chOff x="3810000" y="2971800"/>
            <a:chExt cx="589915" cy="551815"/>
          </a:xfrm>
        </p:grpSpPr>
        <p:sp>
          <p:nvSpPr>
            <p:cNvPr id="26" name="object 26"/>
            <p:cNvSpPr/>
            <p:nvPr/>
          </p:nvSpPr>
          <p:spPr>
            <a:xfrm>
              <a:off x="38160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CF0E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160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038790" y="31323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90784" y="25798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648200" y="2971800"/>
            <a:ext cx="589915" cy="551815"/>
            <a:chOff x="4648200" y="2971800"/>
            <a:chExt cx="589915" cy="551815"/>
          </a:xfrm>
        </p:grpSpPr>
        <p:sp>
          <p:nvSpPr>
            <p:cNvPr id="31" name="object 31"/>
            <p:cNvSpPr/>
            <p:nvPr/>
          </p:nvSpPr>
          <p:spPr>
            <a:xfrm>
              <a:off x="46542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542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857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752784" y="25608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324600" y="2991611"/>
            <a:ext cx="589915" cy="551815"/>
            <a:chOff x="6324600" y="2991611"/>
            <a:chExt cx="589915" cy="551815"/>
          </a:xfrm>
        </p:grpSpPr>
        <p:sp>
          <p:nvSpPr>
            <p:cNvPr id="36" name="object 36"/>
            <p:cNvSpPr/>
            <p:nvPr/>
          </p:nvSpPr>
          <p:spPr>
            <a:xfrm>
              <a:off x="6330695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330695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515290" y="30942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57708" y="26560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353311" y="4152900"/>
            <a:ext cx="589915" cy="551815"/>
            <a:chOff x="1353311" y="4152900"/>
            <a:chExt cx="589915" cy="551815"/>
          </a:xfrm>
        </p:grpSpPr>
        <p:sp>
          <p:nvSpPr>
            <p:cNvPr id="41" name="object 41"/>
            <p:cNvSpPr/>
            <p:nvPr/>
          </p:nvSpPr>
          <p:spPr>
            <a:xfrm>
              <a:off x="1359407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59407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517332" y="431349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457210" y="38181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496311" y="4114800"/>
            <a:ext cx="589915" cy="551815"/>
            <a:chOff x="2496311" y="4114800"/>
            <a:chExt cx="589915" cy="551815"/>
          </a:xfrm>
        </p:grpSpPr>
        <p:sp>
          <p:nvSpPr>
            <p:cNvPr id="46" name="object 46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622232" y="431349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790710" y="37419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314700" y="4114800"/>
            <a:ext cx="589915" cy="551815"/>
            <a:chOff x="3314700" y="4114800"/>
            <a:chExt cx="589915" cy="551815"/>
          </a:xfrm>
        </p:grpSpPr>
        <p:sp>
          <p:nvSpPr>
            <p:cNvPr id="51" name="object 51"/>
            <p:cNvSpPr/>
            <p:nvPr/>
          </p:nvSpPr>
          <p:spPr>
            <a:xfrm>
              <a:off x="3320795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320795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/>
          <p:nvPr/>
        </p:nvSpPr>
        <p:spPr>
          <a:xfrm>
            <a:off x="3348228" y="2299716"/>
            <a:ext cx="754380" cy="601980"/>
          </a:xfrm>
          <a:custGeom>
            <a:avLst/>
            <a:gdLst/>
            <a:ahLst/>
            <a:cxnLst/>
            <a:rect l="l" t="t" r="r" b="b"/>
            <a:pathLst>
              <a:path w="754379" h="601980">
                <a:moveTo>
                  <a:pt x="0" y="0"/>
                </a:moveTo>
                <a:lnTo>
                  <a:pt x="754380" y="6019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5" name="object 55"/>
          <p:cNvGraphicFramePr>
            <a:graphicFrameLocks noGrp="1"/>
          </p:cNvGraphicFramePr>
          <p:nvPr/>
        </p:nvGraphicFramePr>
        <p:xfrm>
          <a:off x="1810511" y="5105400"/>
          <a:ext cx="4615813" cy="539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949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object 57"/>
          <p:cNvSpPr txBox="1"/>
          <p:nvPr/>
        </p:nvSpPr>
        <p:spPr>
          <a:xfrm>
            <a:off x="1870076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377499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82242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32984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774794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15573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60065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04407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553005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060406" y="5820971"/>
            <a:ext cx="278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022340" y="257047"/>
            <a:ext cx="25857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BUILD-MAX-HEAP(A)</a:t>
            </a:r>
            <a:endParaRPr sz="1200">
              <a:latin typeface="Arial"/>
              <a:cs typeface="Arial"/>
            </a:endParaRPr>
          </a:p>
          <a:p>
            <a:pPr marL="227329" marR="424815" indent="-215265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for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←</a:t>
            </a:r>
            <a:r>
              <a:rPr sz="1200" b="1" spc="-10" dirty="0">
                <a:latin typeface="Arial"/>
                <a:cs typeface="Arial"/>
              </a:rPr>
              <a:t> length[A]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downto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do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exc</a:t>
            </a:r>
            <a:r>
              <a:rPr sz="1200" b="1" spc="-5" dirty="0">
                <a:latin typeface="Arial"/>
                <a:cs typeface="Arial"/>
              </a:rPr>
              <a:t>h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ng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1]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↔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i]</a:t>
            </a:r>
            <a:endParaRPr sz="1200">
              <a:latin typeface="Arial"/>
              <a:cs typeface="Arial"/>
            </a:endParaRPr>
          </a:p>
          <a:p>
            <a:pPr marL="269875" marR="508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heap-size[A]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← </a:t>
            </a:r>
            <a:r>
              <a:rPr sz="1200" b="1" spc="-10" dirty="0">
                <a:latin typeface="Arial"/>
                <a:cs typeface="Arial"/>
              </a:rPr>
              <a:t>heap-size[A]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–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MAX-HEAPIFY(A,</a:t>
            </a:r>
            <a:r>
              <a:rPr sz="1200" b="1" spc="5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7" name="object 51"/>
          <p:cNvSpPr txBox="1"/>
          <p:nvPr/>
        </p:nvSpPr>
        <p:spPr>
          <a:xfrm>
            <a:off x="3441382" y="3742068"/>
            <a:ext cx="549402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0"/>
              </a:spcBef>
            </a:pPr>
            <a:r>
              <a:rPr sz="1800" spc="-5" dirty="0" smtClean="0">
                <a:latin typeface="Arial MT"/>
                <a:cs typeface="Arial MT"/>
              </a:rPr>
              <a:t>10</a:t>
            </a:r>
            <a:endParaRPr lang="en-US" sz="1800" spc="-5" dirty="0" smtClean="0">
              <a:latin typeface="Arial MT"/>
              <a:cs typeface="Arial MT"/>
            </a:endParaRPr>
          </a:p>
          <a:p>
            <a:pPr marL="28575">
              <a:lnSpc>
                <a:spcPts val="2100"/>
              </a:lnSpc>
            </a:pP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100"/>
              </a:lnSpc>
            </a:pPr>
            <a:r>
              <a:rPr sz="1800" spc="-15" dirty="0">
                <a:latin typeface="Arial MT"/>
                <a:cs typeface="Arial MT"/>
              </a:rPr>
              <a:t>16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39639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6940" y="10749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8934" y="48451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71545" y="1455166"/>
            <a:ext cx="1428750" cy="793115"/>
            <a:chOff x="2971545" y="1455166"/>
            <a:chExt cx="1428750" cy="793115"/>
          </a:xfrm>
        </p:grpSpPr>
        <p:sp>
          <p:nvSpPr>
            <p:cNvPr id="5" name="object 5"/>
            <p:cNvSpPr/>
            <p:nvPr/>
          </p:nvSpPr>
          <p:spPr>
            <a:xfrm>
              <a:off x="3512819" y="1461516"/>
              <a:ext cx="881380" cy="317500"/>
            </a:xfrm>
            <a:custGeom>
              <a:avLst/>
              <a:gdLst/>
              <a:ahLst/>
              <a:cxnLst/>
              <a:rect l="l" t="t" r="r" b="b"/>
              <a:pathLst>
                <a:path w="881379" h="317500">
                  <a:moveTo>
                    <a:pt x="880872" y="0"/>
                  </a:moveTo>
                  <a:lnTo>
                    <a:pt x="0" y="316992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7895" y="1702308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77895" y="17023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200590" y="18560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2584" y="130351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69820" y="2299716"/>
            <a:ext cx="805180" cy="601980"/>
          </a:xfrm>
          <a:custGeom>
            <a:avLst/>
            <a:gdLst/>
            <a:ahLst/>
            <a:cxnLst/>
            <a:rect l="l" t="t" r="r" b="b"/>
            <a:pathLst>
              <a:path w="805180" h="601980">
                <a:moveTo>
                  <a:pt x="804671" y="0"/>
                </a:moveTo>
                <a:lnTo>
                  <a:pt x="0" y="6019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5524246" y="1734056"/>
            <a:ext cx="590550" cy="552450"/>
            <a:chOff x="5524246" y="1734056"/>
            <a:chExt cx="590550" cy="552450"/>
          </a:xfrm>
        </p:grpSpPr>
        <p:sp>
          <p:nvSpPr>
            <p:cNvPr id="12" name="object 12"/>
            <p:cNvSpPr/>
            <p:nvPr/>
          </p:nvSpPr>
          <p:spPr>
            <a:xfrm>
              <a:off x="5530596" y="1740408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30596" y="17404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53290" y="18941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05284" y="130366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00015" y="1481327"/>
            <a:ext cx="889000" cy="335280"/>
          </a:xfrm>
          <a:custGeom>
            <a:avLst/>
            <a:gdLst/>
            <a:ahLst/>
            <a:cxnLst/>
            <a:rect l="l" t="t" r="r" b="b"/>
            <a:pathLst>
              <a:path w="889000" h="335280">
                <a:moveTo>
                  <a:pt x="0" y="0"/>
                </a:moveTo>
                <a:lnTo>
                  <a:pt x="888491" y="3352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1975104" y="2965704"/>
            <a:ext cx="589915" cy="551815"/>
            <a:chOff x="1975104" y="2965704"/>
            <a:chExt cx="589915" cy="551815"/>
          </a:xfrm>
        </p:grpSpPr>
        <p:sp>
          <p:nvSpPr>
            <p:cNvPr id="18" name="object 18"/>
            <p:cNvSpPr/>
            <p:nvPr/>
          </p:nvSpPr>
          <p:spPr>
            <a:xfrm>
              <a:off x="1981200" y="2971800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81200" y="2971800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190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23960" y="25418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810000" y="2971800"/>
            <a:ext cx="589915" cy="551815"/>
            <a:chOff x="3810000" y="2971800"/>
            <a:chExt cx="589915" cy="551815"/>
          </a:xfrm>
        </p:grpSpPr>
        <p:sp>
          <p:nvSpPr>
            <p:cNvPr id="23" name="object 23"/>
            <p:cNvSpPr/>
            <p:nvPr/>
          </p:nvSpPr>
          <p:spPr>
            <a:xfrm>
              <a:off x="38160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160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038790" y="31323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90784" y="25798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648200" y="2971800"/>
            <a:ext cx="589915" cy="551815"/>
            <a:chOff x="4648200" y="2971800"/>
            <a:chExt cx="589915" cy="551815"/>
          </a:xfrm>
        </p:grpSpPr>
        <p:sp>
          <p:nvSpPr>
            <p:cNvPr id="28" name="object 28"/>
            <p:cNvSpPr/>
            <p:nvPr/>
          </p:nvSpPr>
          <p:spPr>
            <a:xfrm>
              <a:off x="46542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542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857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52784" y="25608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324600" y="2991611"/>
            <a:ext cx="589915" cy="551815"/>
            <a:chOff x="6324600" y="2991611"/>
            <a:chExt cx="589915" cy="551815"/>
          </a:xfrm>
        </p:grpSpPr>
        <p:sp>
          <p:nvSpPr>
            <p:cNvPr id="33" name="object 33"/>
            <p:cNvSpPr/>
            <p:nvPr/>
          </p:nvSpPr>
          <p:spPr>
            <a:xfrm>
              <a:off x="6330695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30695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515290" y="30942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57708" y="26560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353311" y="4152900"/>
            <a:ext cx="589915" cy="551815"/>
            <a:chOff x="1353311" y="4152900"/>
            <a:chExt cx="589915" cy="551815"/>
          </a:xfrm>
        </p:grpSpPr>
        <p:sp>
          <p:nvSpPr>
            <p:cNvPr id="38" name="object 38"/>
            <p:cNvSpPr/>
            <p:nvPr/>
          </p:nvSpPr>
          <p:spPr>
            <a:xfrm>
              <a:off x="1359407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59407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517332" y="431349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57210" y="38181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496311" y="4114800"/>
            <a:ext cx="589915" cy="551815"/>
            <a:chOff x="2496311" y="4114800"/>
            <a:chExt cx="589915" cy="551815"/>
          </a:xfrm>
        </p:grpSpPr>
        <p:sp>
          <p:nvSpPr>
            <p:cNvPr id="43" name="object 43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622232" y="431349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90710" y="37419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314700" y="4114800"/>
            <a:ext cx="589915" cy="551815"/>
            <a:chOff x="3314700" y="4114800"/>
            <a:chExt cx="589915" cy="551815"/>
          </a:xfrm>
        </p:grpSpPr>
        <p:sp>
          <p:nvSpPr>
            <p:cNvPr id="48" name="object 48"/>
            <p:cNvSpPr/>
            <p:nvPr/>
          </p:nvSpPr>
          <p:spPr>
            <a:xfrm>
              <a:off x="3320795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320795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870076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377499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82242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32984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774794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15573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60065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04407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553005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060406" y="5820971"/>
            <a:ext cx="278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1810511" y="5105400"/>
          <a:ext cx="4615813" cy="539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949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object 52"/>
          <p:cNvSpPr txBox="1"/>
          <p:nvPr/>
        </p:nvSpPr>
        <p:spPr>
          <a:xfrm>
            <a:off x="6022340" y="257047"/>
            <a:ext cx="25857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BUILD-MAX-HEAP(A)</a:t>
            </a:r>
            <a:endParaRPr sz="1200">
              <a:latin typeface="Arial"/>
              <a:cs typeface="Arial"/>
            </a:endParaRPr>
          </a:p>
          <a:p>
            <a:pPr marL="227329" marR="424815" indent="-215265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for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←</a:t>
            </a:r>
            <a:r>
              <a:rPr sz="1200" b="1" spc="-10" dirty="0">
                <a:latin typeface="Arial"/>
                <a:cs typeface="Arial"/>
              </a:rPr>
              <a:t> length[A]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downto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do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exc</a:t>
            </a:r>
            <a:r>
              <a:rPr sz="1200" b="1" spc="-5" dirty="0">
                <a:latin typeface="Arial"/>
                <a:cs typeface="Arial"/>
              </a:rPr>
              <a:t>h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ng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1]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↔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i]</a:t>
            </a:r>
            <a:endParaRPr sz="1200">
              <a:latin typeface="Arial"/>
              <a:cs typeface="Arial"/>
            </a:endParaRPr>
          </a:p>
          <a:p>
            <a:pPr marL="269875" marR="508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heap-size[A]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← </a:t>
            </a:r>
            <a:r>
              <a:rPr sz="1200" b="1" spc="-10" dirty="0">
                <a:latin typeface="Arial"/>
                <a:cs typeface="Arial"/>
              </a:rPr>
              <a:t>heap-size[A]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–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MAX-HEAPIFY(A,</a:t>
            </a:r>
            <a:r>
              <a:rPr sz="1200" b="1" spc="5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3" name="object 51"/>
          <p:cNvSpPr txBox="1"/>
          <p:nvPr/>
        </p:nvSpPr>
        <p:spPr>
          <a:xfrm>
            <a:off x="3441382" y="3742068"/>
            <a:ext cx="549402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0"/>
              </a:spcBef>
            </a:pPr>
            <a:r>
              <a:rPr sz="1800" spc="-5" dirty="0" smtClean="0">
                <a:latin typeface="Arial MT"/>
                <a:cs typeface="Arial MT"/>
              </a:rPr>
              <a:t>10</a:t>
            </a:r>
            <a:endParaRPr lang="en-US" sz="1800" spc="-5" dirty="0" smtClean="0">
              <a:latin typeface="Arial MT"/>
              <a:cs typeface="Arial MT"/>
            </a:endParaRPr>
          </a:p>
          <a:p>
            <a:pPr marL="28575">
              <a:lnSpc>
                <a:spcPts val="2100"/>
              </a:lnSpc>
            </a:pP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100"/>
              </a:lnSpc>
            </a:pPr>
            <a:r>
              <a:rPr sz="1800" spc="-15" dirty="0">
                <a:latin typeface="Arial MT"/>
                <a:cs typeface="Arial MT"/>
              </a:rPr>
              <a:t>16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36361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6940" y="10749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8934" y="48451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71545" y="1455166"/>
            <a:ext cx="1428750" cy="793115"/>
            <a:chOff x="2971545" y="1455166"/>
            <a:chExt cx="1428750" cy="793115"/>
          </a:xfrm>
        </p:grpSpPr>
        <p:sp>
          <p:nvSpPr>
            <p:cNvPr id="5" name="object 5"/>
            <p:cNvSpPr/>
            <p:nvPr/>
          </p:nvSpPr>
          <p:spPr>
            <a:xfrm>
              <a:off x="3512819" y="1461516"/>
              <a:ext cx="881380" cy="317500"/>
            </a:xfrm>
            <a:custGeom>
              <a:avLst/>
              <a:gdLst/>
              <a:ahLst/>
              <a:cxnLst/>
              <a:rect l="l" t="t" r="r" b="b"/>
              <a:pathLst>
                <a:path w="881379" h="317500">
                  <a:moveTo>
                    <a:pt x="880872" y="0"/>
                  </a:moveTo>
                  <a:lnTo>
                    <a:pt x="0" y="316992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7895" y="1702308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77895" y="17023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200590" y="18560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2584" y="130351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69820" y="2299716"/>
            <a:ext cx="805180" cy="601980"/>
          </a:xfrm>
          <a:custGeom>
            <a:avLst/>
            <a:gdLst/>
            <a:ahLst/>
            <a:cxnLst/>
            <a:rect l="l" t="t" r="r" b="b"/>
            <a:pathLst>
              <a:path w="805180" h="601980">
                <a:moveTo>
                  <a:pt x="804671" y="0"/>
                </a:moveTo>
                <a:lnTo>
                  <a:pt x="0" y="6019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5524246" y="1734056"/>
            <a:ext cx="590550" cy="552450"/>
            <a:chOff x="5524246" y="1734056"/>
            <a:chExt cx="590550" cy="552450"/>
          </a:xfrm>
        </p:grpSpPr>
        <p:sp>
          <p:nvSpPr>
            <p:cNvPr id="12" name="object 12"/>
            <p:cNvSpPr/>
            <p:nvPr/>
          </p:nvSpPr>
          <p:spPr>
            <a:xfrm>
              <a:off x="5530596" y="1740408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30596" y="17404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53290" y="18941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05284" y="130366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00015" y="1481327"/>
            <a:ext cx="889000" cy="335280"/>
          </a:xfrm>
          <a:custGeom>
            <a:avLst/>
            <a:gdLst/>
            <a:ahLst/>
            <a:cxnLst/>
            <a:rect l="l" t="t" r="r" b="b"/>
            <a:pathLst>
              <a:path w="889000" h="335280">
                <a:moveTo>
                  <a:pt x="0" y="0"/>
                </a:moveTo>
                <a:lnTo>
                  <a:pt x="888491" y="3352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1975104" y="2965704"/>
            <a:ext cx="589915" cy="551815"/>
            <a:chOff x="1975104" y="2965704"/>
            <a:chExt cx="589915" cy="551815"/>
          </a:xfrm>
        </p:grpSpPr>
        <p:sp>
          <p:nvSpPr>
            <p:cNvPr id="18" name="object 18"/>
            <p:cNvSpPr/>
            <p:nvPr/>
          </p:nvSpPr>
          <p:spPr>
            <a:xfrm>
              <a:off x="1981200" y="2971800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81200" y="2971800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190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23960" y="25418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810000" y="2971800"/>
            <a:ext cx="589915" cy="551815"/>
            <a:chOff x="3810000" y="2971800"/>
            <a:chExt cx="589915" cy="551815"/>
          </a:xfrm>
        </p:grpSpPr>
        <p:sp>
          <p:nvSpPr>
            <p:cNvPr id="23" name="object 23"/>
            <p:cNvSpPr/>
            <p:nvPr/>
          </p:nvSpPr>
          <p:spPr>
            <a:xfrm>
              <a:off x="38160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160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038790" y="31323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90784" y="25798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648200" y="2971800"/>
            <a:ext cx="589915" cy="551815"/>
            <a:chOff x="4648200" y="2971800"/>
            <a:chExt cx="589915" cy="551815"/>
          </a:xfrm>
        </p:grpSpPr>
        <p:sp>
          <p:nvSpPr>
            <p:cNvPr id="28" name="object 28"/>
            <p:cNvSpPr/>
            <p:nvPr/>
          </p:nvSpPr>
          <p:spPr>
            <a:xfrm>
              <a:off x="46542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542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857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52784" y="25608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324600" y="2991611"/>
            <a:ext cx="589915" cy="551815"/>
            <a:chOff x="6324600" y="2991611"/>
            <a:chExt cx="589915" cy="551815"/>
          </a:xfrm>
        </p:grpSpPr>
        <p:sp>
          <p:nvSpPr>
            <p:cNvPr id="33" name="object 33"/>
            <p:cNvSpPr/>
            <p:nvPr/>
          </p:nvSpPr>
          <p:spPr>
            <a:xfrm>
              <a:off x="6330695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30695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515290" y="30942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57708" y="26560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353311" y="4152900"/>
            <a:ext cx="589915" cy="551815"/>
            <a:chOff x="1353311" y="4152900"/>
            <a:chExt cx="589915" cy="551815"/>
          </a:xfrm>
        </p:grpSpPr>
        <p:sp>
          <p:nvSpPr>
            <p:cNvPr id="38" name="object 38"/>
            <p:cNvSpPr/>
            <p:nvPr/>
          </p:nvSpPr>
          <p:spPr>
            <a:xfrm>
              <a:off x="1359407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59407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517332" y="431349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57210" y="38181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496311" y="4114800"/>
            <a:ext cx="589915" cy="551815"/>
            <a:chOff x="2496311" y="4114800"/>
            <a:chExt cx="589915" cy="551815"/>
          </a:xfrm>
        </p:grpSpPr>
        <p:sp>
          <p:nvSpPr>
            <p:cNvPr id="43" name="object 43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622232" y="431349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90710" y="37419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314700" y="4114800"/>
            <a:ext cx="589915" cy="551815"/>
            <a:chOff x="3314700" y="4114800"/>
            <a:chExt cx="589915" cy="551815"/>
          </a:xfrm>
        </p:grpSpPr>
        <p:sp>
          <p:nvSpPr>
            <p:cNvPr id="48" name="object 48"/>
            <p:cNvSpPr/>
            <p:nvPr/>
          </p:nvSpPr>
          <p:spPr>
            <a:xfrm>
              <a:off x="3320795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320795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870076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377499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82242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32984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774794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15573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60065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04407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553005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060406" y="5820971"/>
            <a:ext cx="278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1810511" y="5105400"/>
          <a:ext cx="4615813" cy="539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949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object 52"/>
          <p:cNvSpPr txBox="1"/>
          <p:nvPr/>
        </p:nvSpPr>
        <p:spPr>
          <a:xfrm>
            <a:off x="6022340" y="257047"/>
            <a:ext cx="25857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BUILD-MAX-HEAP(A)</a:t>
            </a:r>
            <a:endParaRPr sz="1200">
              <a:latin typeface="Arial"/>
              <a:cs typeface="Arial"/>
            </a:endParaRPr>
          </a:p>
          <a:p>
            <a:pPr marL="227329" marR="424815" indent="-215265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for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←</a:t>
            </a:r>
            <a:r>
              <a:rPr sz="1200" b="1" spc="-10" dirty="0">
                <a:latin typeface="Arial"/>
                <a:cs typeface="Arial"/>
              </a:rPr>
              <a:t> length[A]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downto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do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exc</a:t>
            </a:r>
            <a:r>
              <a:rPr sz="1200" b="1" spc="-5" dirty="0">
                <a:latin typeface="Arial"/>
                <a:cs typeface="Arial"/>
              </a:rPr>
              <a:t>h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ng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1]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↔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i]</a:t>
            </a:r>
            <a:endParaRPr sz="1200">
              <a:latin typeface="Arial"/>
              <a:cs typeface="Arial"/>
            </a:endParaRPr>
          </a:p>
          <a:p>
            <a:pPr marL="269875" marR="508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heap-size[A]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← </a:t>
            </a:r>
            <a:r>
              <a:rPr sz="1200" b="1" spc="-10" dirty="0">
                <a:latin typeface="Arial"/>
                <a:cs typeface="Arial"/>
              </a:rPr>
              <a:t>heap-size[A]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–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MAX-HEAPIFY(A,</a:t>
            </a:r>
            <a:r>
              <a:rPr sz="1200" b="1" spc="5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3" name="object 51"/>
          <p:cNvSpPr txBox="1"/>
          <p:nvPr/>
        </p:nvSpPr>
        <p:spPr>
          <a:xfrm>
            <a:off x="3441382" y="3742068"/>
            <a:ext cx="549402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0"/>
              </a:spcBef>
            </a:pPr>
            <a:r>
              <a:rPr sz="1800" spc="-5" dirty="0" smtClean="0">
                <a:latin typeface="Arial MT"/>
                <a:cs typeface="Arial MT"/>
              </a:rPr>
              <a:t>10</a:t>
            </a:r>
            <a:endParaRPr lang="en-US" sz="1800" spc="-5" dirty="0" smtClean="0">
              <a:latin typeface="Arial MT"/>
              <a:cs typeface="Arial MT"/>
            </a:endParaRPr>
          </a:p>
          <a:p>
            <a:pPr marL="28575">
              <a:lnSpc>
                <a:spcPts val="2100"/>
              </a:lnSpc>
            </a:pP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100"/>
              </a:lnSpc>
            </a:pPr>
            <a:r>
              <a:rPr sz="1800" spc="-15" dirty="0">
                <a:latin typeface="Arial MT"/>
                <a:cs typeface="Arial MT"/>
              </a:rPr>
              <a:t>16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9723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48658" y="914146"/>
            <a:ext cx="590550" cy="552450"/>
            <a:chOff x="4248658" y="914146"/>
            <a:chExt cx="590550" cy="552450"/>
          </a:xfrm>
        </p:grpSpPr>
        <p:sp>
          <p:nvSpPr>
            <p:cNvPr id="3" name="object 3"/>
            <p:cNvSpPr/>
            <p:nvPr/>
          </p:nvSpPr>
          <p:spPr>
            <a:xfrm>
              <a:off x="4255008" y="92049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CF0E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55008" y="92049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476940" y="10749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8934" y="48451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71545" y="1455166"/>
            <a:ext cx="1428750" cy="793115"/>
            <a:chOff x="2971545" y="1455166"/>
            <a:chExt cx="1428750" cy="793115"/>
          </a:xfrm>
        </p:grpSpPr>
        <p:sp>
          <p:nvSpPr>
            <p:cNvPr id="8" name="object 8"/>
            <p:cNvSpPr/>
            <p:nvPr/>
          </p:nvSpPr>
          <p:spPr>
            <a:xfrm>
              <a:off x="3512819" y="1461516"/>
              <a:ext cx="881380" cy="317500"/>
            </a:xfrm>
            <a:custGeom>
              <a:avLst/>
              <a:gdLst/>
              <a:ahLst/>
              <a:cxnLst/>
              <a:rect l="l" t="t" r="r" b="b"/>
              <a:pathLst>
                <a:path w="881379" h="317500">
                  <a:moveTo>
                    <a:pt x="880872" y="0"/>
                  </a:moveTo>
                  <a:lnTo>
                    <a:pt x="0" y="316992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77895" y="1702308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77895" y="17023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200590" y="18560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52584" y="130351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69820" y="2299716"/>
            <a:ext cx="805180" cy="601980"/>
          </a:xfrm>
          <a:custGeom>
            <a:avLst/>
            <a:gdLst/>
            <a:ahLst/>
            <a:cxnLst/>
            <a:rect l="l" t="t" r="r" b="b"/>
            <a:pathLst>
              <a:path w="805180" h="601980">
                <a:moveTo>
                  <a:pt x="804671" y="0"/>
                </a:moveTo>
                <a:lnTo>
                  <a:pt x="0" y="6019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5524246" y="1734056"/>
            <a:ext cx="590550" cy="552450"/>
            <a:chOff x="5524246" y="1734056"/>
            <a:chExt cx="590550" cy="552450"/>
          </a:xfrm>
        </p:grpSpPr>
        <p:sp>
          <p:nvSpPr>
            <p:cNvPr id="15" name="object 15"/>
            <p:cNvSpPr/>
            <p:nvPr/>
          </p:nvSpPr>
          <p:spPr>
            <a:xfrm>
              <a:off x="5530596" y="1740408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30596" y="17404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753290" y="18941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05284" y="130366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00015" y="1481327"/>
            <a:ext cx="889000" cy="335280"/>
          </a:xfrm>
          <a:custGeom>
            <a:avLst/>
            <a:gdLst/>
            <a:ahLst/>
            <a:cxnLst/>
            <a:rect l="l" t="t" r="r" b="b"/>
            <a:pathLst>
              <a:path w="889000" h="335280">
                <a:moveTo>
                  <a:pt x="0" y="0"/>
                </a:moveTo>
                <a:lnTo>
                  <a:pt x="888491" y="3352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1975104" y="2965704"/>
            <a:ext cx="589915" cy="551815"/>
            <a:chOff x="1975104" y="2965704"/>
            <a:chExt cx="589915" cy="551815"/>
          </a:xfrm>
        </p:grpSpPr>
        <p:sp>
          <p:nvSpPr>
            <p:cNvPr id="21" name="object 21"/>
            <p:cNvSpPr/>
            <p:nvPr/>
          </p:nvSpPr>
          <p:spPr>
            <a:xfrm>
              <a:off x="1981200" y="2971800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CF0E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81200" y="2971800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190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23960" y="25418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810000" y="2971800"/>
            <a:ext cx="589915" cy="551815"/>
            <a:chOff x="3810000" y="2971800"/>
            <a:chExt cx="589915" cy="551815"/>
          </a:xfrm>
        </p:grpSpPr>
        <p:sp>
          <p:nvSpPr>
            <p:cNvPr id="26" name="object 26"/>
            <p:cNvSpPr/>
            <p:nvPr/>
          </p:nvSpPr>
          <p:spPr>
            <a:xfrm>
              <a:off x="38160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160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038790" y="31323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90784" y="25798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648200" y="2971800"/>
            <a:ext cx="589915" cy="551815"/>
            <a:chOff x="4648200" y="2971800"/>
            <a:chExt cx="589915" cy="551815"/>
          </a:xfrm>
        </p:grpSpPr>
        <p:sp>
          <p:nvSpPr>
            <p:cNvPr id="31" name="object 31"/>
            <p:cNvSpPr/>
            <p:nvPr/>
          </p:nvSpPr>
          <p:spPr>
            <a:xfrm>
              <a:off x="46542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542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857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752784" y="25608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324600" y="2991611"/>
            <a:ext cx="589915" cy="551815"/>
            <a:chOff x="6324600" y="2991611"/>
            <a:chExt cx="589915" cy="551815"/>
          </a:xfrm>
        </p:grpSpPr>
        <p:sp>
          <p:nvSpPr>
            <p:cNvPr id="36" name="object 36"/>
            <p:cNvSpPr/>
            <p:nvPr/>
          </p:nvSpPr>
          <p:spPr>
            <a:xfrm>
              <a:off x="6330695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330695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515290" y="30942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57708" y="26560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353311" y="4152900"/>
            <a:ext cx="589915" cy="551815"/>
            <a:chOff x="1353311" y="4152900"/>
            <a:chExt cx="589915" cy="551815"/>
          </a:xfrm>
        </p:grpSpPr>
        <p:sp>
          <p:nvSpPr>
            <p:cNvPr id="41" name="object 41"/>
            <p:cNvSpPr/>
            <p:nvPr/>
          </p:nvSpPr>
          <p:spPr>
            <a:xfrm>
              <a:off x="1359407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59407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517332" y="431349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457210" y="38181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496311" y="4114800"/>
            <a:ext cx="589915" cy="551815"/>
            <a:chOff x="2496311" y="4114800"/>
            <a:chExt cx="589915" cy="551815"/>
          </a:xfrm>
        </p:grpSpPr>
        <p:sp>
          <p:nvSpPr>
            <p:cNvPr id="46" name="object 46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622232" y="431349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790710" y="37419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314700" y="4114800"/>
            <a:ext cx="589915" cy="551815"/>
            <a:chOff x="3314700" y="4114800"/>
            <a:chExt cx="589915" cy="551815"/>
          </a:xfrm>
        </p:grpSpPr>
        <p:sp>
          <p:nvSpPr>
            <p:cNvPr id="51" name="object 51"/>
            <p:cNvSpPr/>
            <p:nvPr/>
          </p:nvSpPr>
          <p:spPr>
            <a:xfrm>
              <a:off x="3320795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320795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870076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377499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82242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32984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774794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15573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60065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04407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553005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060406" y="5820971"/>
            <a:ext cx="278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1810511" y="5105400"/>
          <a:ext cx="4615813" cy="539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949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object 55"/>
          <p:cNvSpPr txBox="1"/>
          <p:nvPr/>
        </p:nvSpPr>
        <p:spPr>
          <a:xfrm>
            <a:off x="6022340" y="257047"/>
            <a:ext cx="25857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BUILD-MAX-HEAP(A)</a:t>
            </a:r>
            <a:endParaRPr sz="1200">
              <a:latin typeface="Arial"/>
              <a:cs typeface="Arial"/>
            </a:endParaRPr>
          </a:p>
          <a:p>
            <a:pPr marL="227329" marR="424815" indent="-215265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for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←</a:t>
            </a:r>
            <a:r>
              <a:rPr sz="1200" b="1" spc="-10" dirty="0">
                <a:latin typeface="Arial"/>
                <a:cs typeface="Arial"/>
              </a:rPr>
              <a:t> length[A]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downto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do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exc</a:t>
            </a:r>
            <a:r>
              <a:rPr sz="1200" b="1" spc="-5" dirty="0">
                <a:latin typeface="Arial"/>
                <a:cs typeface="Arial"/>
              </a:rPr>
              <a:t>h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ng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1]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↔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i]</a:t>
            </a:r>
            <a:endParaRPr sz="1200">
              <a:latin typeface="Arial"/>
              <a:cs typeface="Arial"/>
            </a:endParaRPr>
          </a:p>
          <a:p>
            <a:pPr marL="269875" marR="508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heap-size[A]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← </a:t>
            </a:r>
            <a:r>
              <a:rPr sz="1200" b="1" spc="-10" dirty="0">
                <a:latin typeface="Arial"/>
                <a:cs typeface="Arial"/>
              </a:rPr>
              <a:t>heap-size[A]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–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MAX-HEAPIFY(A,</a:t>
            </a:r>
            <a:r>
              <a:rPr sz="1200" b="1" spc="5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6" name="object 51"/>
          <p:cNvSpPr txBox="1"/>
          <p:nvPr/>
        </p:nvSpPr>
        <p:spPr>
          <a:xfrm>
            <a:off x="3441382" y="3742068"/>
            <a:ext cx="549402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0"/>
              </a:spcBef>
            </a:pPr>
            <a:r>
              <a:rPr sz="1800" spc="-5" dirty="0" smtClean="0">
                <a:latin typeface="Arial MT"/>
                <a:cs typeface="Arial MT"/>
              </a:rPr>
              <a:t>10</a:t>
            </a:r>
            <a:endParaRPr lang="en-US" sz="1800" spc="-5" dirty="0" smtClean="0">
              <a:latin typeface="Arial MT"/>
              <a:cs typeface="Arial MT"/>
            </a:endParaRPr>
          </a:p>
          <a:p>
            <a:pPr marL="28575">
              <a:lnSpc>
                <a:spcPts val="2100"/>
              </a:lnSpc>
            </a:pP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100"/>
              </a:lnSpc>
            </a:pPr>
            <a:r>
              <a:rPr sz="1800" spc="-15" dirty="0">
                <a:latin typeface="Arial MT"/>
                <a:cs typeface="Arial MT"/>
              </a:rPr>
              <a:t>16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03957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 Representation of Heaps</a:t>
            </a:r>
          </a:p>
        </p:txBody>
      </p:sp>
      <p:graphicFrame>
        <p:nvGraphicFramePr>
          <p:cNvPr id="318467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5026025" y="2743200"/>
          <a:ext cx="3738563" cy="246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8" name="Paint Shop Pro Image" r:id="rId4" imgW="6829268" imgH="4497561" progId="PaintShopPro">
                  <p:embed/>
                </p:oleObj>
              </mc:Choice>
              <mc:Fallback>
                <p:oleObj name="Paint Shop Pro Image" r:id="rId4" imgW="6829268" imgH="4497561" progId="PaintShopPro">
                  <p:embed/>
                  <p:pic>
                    <p:nvPicPr>
                      <p:cNvPr id="3184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025" y="2743200"/>
                        <a:ext cx="3738563" cy="246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6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876800" y="1371600"/>
          <a:ext cx="403860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9" name="Paint Shop Pro Image" r:id="rId6" imgW="5590244" imgH="1590675" progId="PaintShopPro">
                  <p:embed/>
                </p:oleObj>
              </mc:Choice>
              <mc:Fallback>
                <p:oleObj name="Paint Shop Pro Image" r:id="rId6" imgW="5590244" imgH="1590675" progId="PaintShopPro">
                  <p:embed/>
                  <p:pic>
                    <p:nvPicPr>
                      <p:cNvPr id="3184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4038600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69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228600" y="1117600"/>
            <a:ext cx="4572000" cy="52593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400"/>
              <a:t>A heap can be stored as an array </a:t>
            </a:r>
            <a:r>
              <a:rPr lang="en-US" altLang="en-US" sz="2400" i="1"/>
              <a:t>A</a:t>
            </a:r>
            <a:r>
              <a:rPr lang="en-US" altLang="en-US" sz="240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Root of tree is </a:t>
            </a:r>
            <a:r>
              <a:rPr lang="en-US" altLang="en-US" sz="2000">
                <a:latin typeface="Comic Sans MS" panose="030F0702030302020204" pitchFamily="66" charset="0"/>
              </a:rPr>
              <a:t>A[1]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Left child of </a:t>
            </a:r>
            <a:r>
              <a:rPr lang="en-US" altLang="en-US" sz="2000">
                <a:latin typeface="Comic Sans MS" panose="030F0702030302020204" pitchFamily="66" charset="0"/>
              </a:rPr>
              <a:t>A[i] = A[2i]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Right child of </a:t>
            </a:r>
            <a:r>
              <a:rPr lang="en-US" altLang="en-US" sz="2000">
                <a:latin typeface="Comic Sans MS" panose="030F0702030302020204" pitchFamily="66" charset="0"/>
              </a:rPr>
              <a:t>A[i] = A[2i + 1]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Parent of </a:t>
            </a:r>
            <a:r>
              <a:rPr lang="en-US" altLang="en-US" sz="2000">
                <a:latin typeface="Comic Sans MS" panose="030F0702030302020204" pitchFamily="66" charset="0"/>
              </a:rPr>
              <a:t>A[i] = A[ </a:t>
            </a:r>
            <a:r>
              <a:rPr lang="en-US" altLang="en-US" sz="2000">
                <a:latin typeface="Comic Sans MS" panose="030F0702030302020204" pitchFamily="66" charset="0"/>
                <a:sym typeface="Symbol" panose="05050102010706020507" pitchFamily="18" charset="2"/>
              </a:rPr>
              <a:t></a:t>
            </a:r>
            <a:r>
              <a:rPr lang="en-US" altLang="en-US" sz="2000">
                <a:latin typeface="Comic Sans MS" panose="030F0702030302020204" pitchFamily="66" charset="0"/>
              </a:rPr>
              <a:t>i/2</a:t>
            </a:r>
            <a:r>
              <a:rPr lang="en-US" altLang="en-US" sz="2000">
                <a:latin typeface="Comic Sans MS" panose="030F0702030302020204" pitchFamily="66" charset="0"/>
                <a:sym typeface="Symbol" panose="05050102010706020507" pitchFamily="18" charset="2"/>
              </a:rPr>
              <a:t></a:t>
            </a:r>
            <a:r>
              <a:rPr lang="en-US" altLang="en-US" sz="2000">
                <a:latin typeface="Comic Sans MS" panose="030F0702030302020204" pitchFamily="66" charset="0"/>
              </a:rPr>
              <a:t> ]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Heapsize[A] </a:t>
            </a:r>
            <a:r>
              <a:rPr lang="en-US" altLang="en-US" sz="2000">
                <a:cs typeface="Arial" panose="020B0604020202020204" pitchFamily="34" charset="0"/>
              </a:rPr>
              <a:t>≤</a:t>
            </a:r>
            <a:r>
              <a:rPr lang="en-US" altLang="en-US" sz="2000"/>
              <a:t> length[A]</a:t>
            </a:r>
          </a:p>
          <a:p>
            <a:pPr>
              <a:lnSpc>
                <a:spcPct val="120000"/>
              </a:lnSpc>
            </a:pPr>
            <a:r>
              <a:rPr lang="en-US" altLang="en-US" sz="2400"/>
              <a:t>The elements in the subarray </a:t>
            </a:r>
            <a:r>
              <a:rPr lang="en-US" altLang="en-US" sz="2400">
                <a:latin typeface="Comic Sans MS" panose="030F0702030302020204" pitchFamily="66" charset="0"/>
              </a:rPr>
              <a:t>A[(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n/2+1</a:t>
            </a:r>
            <a:r>
              <a:rPr lang="en-US" altLang="en-US" sz="2400">
                <a:latin typeface="Comic Sans MS" panose="030F0702030302020204" pitchFamily="66" charset="0"/>
              </a:rPr>
              <a:t>) .. n]</a:t>
            </a:r>
            <a:r>
              <a:rPr lang="en-US" altLang="en-US" sz="2400"/>
              <a:t> are leaves</a:t>
            </a:r>
          </a:p>
          <a:p>
            <a:pPr>
              <a:lnSpc>
                <a:spcPct val="120000"/>
              </a:lnSpc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09798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6940" y="10749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8934" y="48451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71545" y="1455166"/>
            <a:ext cx="1428750" cy="793115"/>
            <a:chOff x="2971545" y="1455166"/>
            <a:chExt cx="1428750" cy="793115"/>
          </a:xfrm>
        </p:grpSpPr>
        <p:sp>
          <p:nvSpPr>
            <p:cNvPr id="5" name="object 5"/>
            <p:cNvSpPr/>
            <p:nvPr/>
          </p:nvSpPr>
          <p:spPr>
            <a:xfrm>
              <a:off x="3512819" y="1461516"/>
              <a:ext cx="881380" cy="317500"/>
            </a:xfrm>
            <a:custGeom>
              <a:avLst/>
              <a:gdLst/>
              <a:ahLst/>
              <a:cxnLst/>
              <a:rect l="l" t="t" r="r" b="b"/>
              <a:pathLst>
                <a:path w="881379" h="317500">
                  <a:moveTo>
                    <a:pt x="880872" y="0"/>
                  </a:moveTo>
                  <a:lnTo>
                    <a:pt x="0" y="316992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7895" y="1702308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77895" y="17023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200590" y="18560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2584" y="130351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24246" y="1734056"/>
            <a:ext cx="590550" cy="552450"/>
            <a:chOff x="5524246" y="1734056"/>
            <a:chExt cx="590550" cy="552450"/>
          </a:xfrm>
        </p:grpSpPr>
        <p:sp>
          <p:nvSpPr>
            <p:cNvPr id="11" name="object 11"/>
            <p:cNvSpPr/>
            <p:nvPr/>
          </p:nvSpPr>
          <p:spPr>
            <a:xfrm>
              <a:off x="5530596" y="1740408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30596" y="17404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753290" y="18941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05284" y="130366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00015" y="1481327"/>
            <a:ext cx="889000" cy="335280"/>
          </a:xfrm>
          <a:custGeom>
            <a:avLst/>
            <a:gdLst/>
            <a:ahLst/>
            <a:cxnLst/>
            <a:rect l="l" t="t" r="r" b="b"/>
            <a:pathLst>
              <a:path w="889000" h="335280">
                <a:moveTo>
                  <a:pt x="0" y="0"/>
                </a:moveTo>
                <a:lnTo>
                  <a:pt x="888491" y="3352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1975104" y="2965704"/>
            <a:ext cx="589915" cy="551815"/>
            <a:chOff x="1975104" y="2965704"/>
            <a:chExt cx="589915" cy="551815"/>
          </a:xfrm>
        </p:grpSpPr>
        <p:sp>
          <p:nvSpPr>
            <p:cNvPr id="17" name="object 17"/>
            <p:cNvSpPr/>
            <p:nvPr/>
          </p:nvSpPr>
          <p:spPr>
            <a:xfrm>
              <a:off x="1981200" y="2971800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81200" y="2971800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190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23960" y="25418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810000" y="2971800"/>
            <a:ext cx="589915" cy="551815"/>
            <a:chOff x="3810000" y="2971800"/>
            <a:chExt cx="589915" cy="551815"/>
          </a:xfrm>
        </p:grpSpPr>
        <p:sp>
          <p:nvSpPr>
            <p:cNvPr id="22" name="object 22"/>
            <p:cNvSpPr/>
            <p:nvPr/>
          </p:nvSpPr>
          <p:spPr>
            <a:xfrm>
              <a:off x="38160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160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038790" y="31323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90784" y="25798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648200" y="2971800"/>
            <a:ext cx="589915" cy="551815"/>
            <a:chOff x="4648200" y="2971800"/>
            <a:chExt cx="589915" cy="551815"/>
          </a:xfrm>
        </p:grpSpPr>
        <p:sp>
          <p:nvSpPr>
            <p:cNvPr id="27" name="object 27"/>
            <p:cNvSpPr/>
            <p:nvPr/>
          </p:nvSpPr>
          <p:spPr>
            <a:xfrm>
              <a:off x="46542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542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857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52784" y="25608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324600" y="2991611"/>
            <a:ext cx="589915" cy="551815"/>
            <a:chOff x="6324600" y="2991611"/>
            <a:chExt cx="589915" cy="551815"/>
          </a:xfrm>
        </p:grpSpPr>
        <p:sp>
          <p:nvSpPr>
            <p:cNvPr id="32" name="object 32"/>
            <p:cNvSpPr/>
            <p:nvPr/>
          </p:nvSpPr>
          <p:spPr>
            <a:xfrm>
              <a:off x="6330695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30695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15290" y="30942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57708" y="26560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353311" y="4152900"/>
            <a:ext cx="589915" cy="551815"/>
            <a:chOff x="1353311" y="4152900"/>
            <a:chExt cx="589915" cy="551815"/>
          </a:xfrm>
        </p:grpSpPr>
        <p:sp>
          <p:nvSpPr>
            <p:cNvPr id="37" name="object 37"/>
            <p:cNvSpPr/>
            <p:nvPr/>
          </p:nvSpPr>
          <p:spPr>
            <a:xfrm>
              <a:off x="1359407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59407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517332" y="431349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57210" y="38181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496311" y="4114800"/>
            <a:ext cx="589915" cy="551815"/>
            <a:chOff x="2496311" y="4114800"/>
            <a:chExt cx="589915" cy="551815"/>
          </a:xfrm>
        </p:grpSpPr>
        <p:sp>
          <p:nvSpPr>
            <p:cNvPr id="42" name="object 42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622232" y="431349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790710" y="37419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314700" y="4114800"/>
            <a:ext cx="589915" cy="551815"/>
            <a:chOff x="3314700" y="4114800"/>
            <a:chExt cx="589915" cy="551815"/>
          </a:xfrm>
        </p:grpSpPr>
        <p:sp>
          <p:nvSpPr>
            <p:cNvPr id="47" name="object 47"/>
            <p:cNvSpPr/>
            <p:nvPr/>
          </p:nvSpPr>
          <p:spPr>
            <a:xfrm>
              <a:off x="3320795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320795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870076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377499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82242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32984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774794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15573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60065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04407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553005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060406" y="5820971"/>
            <a:ext cx="278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1810511" y="5105400"/>
          <a:ext cx="4615813" cy="539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949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object 51"/>
          <p:cNvSpPr txBox="1"/>
          <p:nvPr/>
        </p:nvSpPr>
        <p:spPr>
          <a:xfrm>
            <a:off x="6022340" y="257047"/>
            <a:ext cx="25857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BUILD-MAX-HEAP(A)</a:t>
            </a:r>
            <a:endParaRPr sz="1200">
              <a:latin typeface="Arial"/>
              <a:cs typeface="Arial"/>
            </a:endParaRPr>
          </a:p>
          <a:p>
            <a:pPr marL="227329" marR="424815" indent="-215265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for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←</a:t>
            </a:r>
            <a:r>
              <a:rPr sz="1200" b="1" spc="-10" dirty="0">
                <a:latin typeface="Arial"/>
                <a:cs typeface="Arial"/>
              </a:rPr>
              <a:t> length[A]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downto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do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exc</a:t>
            </a:r>
            <a:r>
              <a:rPr sz="1200" b="1" spc="-5" dirty="0">
                <a:latin typeface="Arial"/>
                <a:cs typeface="Arial"/>
              </a:rPr>
              <a:t>h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ng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1]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↔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i]</a:t>
            </a:r>
            <a:endParaRPr sz="1200">
              <a:latin typeface="Arial"/>
              <a:cs typeface="Arial"/>
            </a:endParaRPr>
          </a:p>
          <a:p>
            <a:pPr marL="269875" marR="508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heap-size[A]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← </a:t>
            </a:r>
            <a:r>
              <a:rPr sz="1200" b="1" spc="-10" dirty="0">
                <a:latin typeface="Arial"/>
                <a:cs typeface="Arial"/>
              </a:rPr>
              <a:t>heap-size[A]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–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MAX-HEAPIFY(A,</a:t>
            </a:r>
            <a:r>
              <a:rPr sz="1200" b="1" spc="5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2" name="object 51"/>
          <p:cNvSpPr txBox="1"/>
          <p:nvPr/>
        </p:nvSpPr>
        <p:spPr>
          <a:xfrm>
            <a:off x="3441382" y="3742068"/>
            <a:ext cx="549402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0"/>
              </a:spcBef>
            </a:pPr>
            <a:r>
              <a:rPr sz="1800" spc="-5" dirty="0" smtClean="0">
                <a:latin typeface="Arial MT"/>
                <a:cs typeface="Arial MT"/>
              </a:rPr>
              <a:t>10</a:t>
            </a:r>
            <a:endParaRPr lang="en-US" sz="1800" spc="-5" dirty="0" smtClean="0">
              <a:latin typeface="Arial MT"/>
              <a:cs typeface="Arial MT"/>
            </a:endParaRPr>
          </a:p>
          <a:p>
            <a:pPr marL="28575">
              <a:lnSpc>
                <a:spcPts val="2100"/>
              </a:lnSpc>
            </a:pP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100"/>
              </a:lnSpc>
            </a:pPr>
            <a:r>
              <a:rPr sz="1800" spc="-15" dirty="0">
                <a:latin typeface="Arial MT"/>
                <a:cs typeface="Arial MT"/>
              </a:rPr>
              <a:t>16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38175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6940" y="10749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8934" y="48451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71545" y="1455166"/>
            <a:ext cx="1428750" cy="793115"/>
            <a:chOff x="2971545" y="1455166"/>
            <a:chExt cx="1428750" cy="793115"/>
          </a:xfrm>
        </p:grpSpPr>
        <p:sp>
          <p:nvSpPr>
            <p:cNvPr id="5" name="object 5"/>
            <p:cNvSpPr/>
            <p:nvPr/>
          </p:nvSpPr>
          <p:spPr>
            <a:xfrm>
              <a:off x="3512819" y="1461516"/>
              <a:ext cx="881380" cy="317500"/>
            </a:xfrm>
            <a:custGeom>
              <a:avLst/>
              <a:gdLst/>
              <a:ahLst/>
              <a:cxnLst/>
              <a:rect l="l" t="t" r="r" b="b"/>
              <a:pathLst>
                <a:path w="881379" h="317500">
                  <a:moveTo>
                    <a:pt x="880872" y="0"/>
                  </a:moveTo>
                  <a:lnTo>
                    <a:pt x="0" y="316992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7895" y="1702308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77895" y="17023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200590" y="18560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2584" y="130351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24246" y="1734056"/>
            <a:ext cx="590550" cy="552450"/>
            <a:chOff x="5524246" y="1734056"/>
            <a:chExt cx="590550" cy="552450"/>
          </a:xfrm>
        </p:grpSpPr>
        <p:sp>
          <p:nvSpPr>
            <p:cNvPr id="11" name="object 11"/>
            <p:cNvSpPr/>
            <p:nvPr/>
          </p:nvSpPr>
          <p:spPr>
            <a:xfrm>
              <a:off x="5530596" y="1740408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30596" y="17404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753290" y="18941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05284" y="130366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00015" y="1481327"/>
            <a:ext cx="889000" cy="335280"/>
          </a:xfrm>
          <a:custGeom>
            <a:avLst/>
            <a:gdLst/>
            <a:ahLst/>
            <a:cxnLst/>
            <a:rect l="l" t="t" r="r" b="b"/>
            <a:pathLst>
              <a:path w="889000" h="335280">
                <a:moveTo>
                  <a:pt x="0" y="0"/>
                </a:moveTo>
                <a:lnTo>
                  <a:pt x="888491" y="3352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1975104" y="2965704"/>
            <a:ext cx="589915" cy="551815"/>
            <a:chOff x="1975104" y="2965704"/>
            <a:chExt cx="589915" cy="551815"/>
          </a:xfrm>
        </p:grpSpPr>
        <p:sp>
          <p:nvSpPr>
            <p:cNvPr id="17" name="object 17"/>
            <p:cNvSpPr/>
            <p:nvPr/>
          </p:nvSpPr>
          <p:spPr>
            <a:xfrm>
              <a:off x="1981200" y="2971800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81200" y="2971800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190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23960" y="25418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810000" y="2971800"/>
            <a:ext cx="589915" cy="551815"/>
            <a:chOff x="3810000" y="2971800"/>
            <a:chExt cx="589915" cy="551815"/>
          </a:xfrm>
        </p:grpSpPr>
        <p:sp>
          <p:nvSpPr>
            <p:cNvPr id="22" name="object 22"/>
            <p:cNvSpPr/>
            <p:nvPr/>
          </p:nvSpPr>
          <p:spPr>
            <a:xfrm>
              <a:off x="38160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160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038790" y="31323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90784" y="25798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648200" y="2971800"/>
            <a:ext cx="589915" cy="551815"/>
            <a:chOff x="4648200" y="2971800"/>
            <a:chExt cx="589915" cy="551815"/>
          </a:xfrm>
        </p:grpSpPr>
        <p:sp>
          <p:nvSpPr>
            <p:cNvPr id="27" name="object 27"/>
            <p:cNvSpPr/>
            <p:nvPr/>
          </p:nvSpPr>
          <p:spPr>
            <a:xfrm>
              <a:off x="46542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542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857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52784" y="25608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324600" y="2991611"/>
            <a:ext cx="589915" cy="551815"/>
            <a:chOff x="6324600" y="2991611"/>
            <a:chExt cx="589915" cy="551815"/>
          </a:xfrm>
        </p:grpSpPr>
        <p:sp>
          <p:nvSpPr>
            <p:cNvPr id="32" name="object 32"/>
            <p:cNvSpPr/>
            <p:nvPr/>
          </p:nvSpPr>
          <p:spPr>
            <a:xfrm>
              <a:off x="6330695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30695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15290" y="30942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57708" y="26560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353311" y="4152900"/>
            <a:ext cx="589915" cy="551815"/>
            <a:chOff x="1353311" y="4152900"/>
            <a:chExt cx="589915" cy="551815"/>
          </a:xfrm>
        </p:grpSpPr>
        <p:sp>
          <p:nvSpPr>
            <p:cNvPr id="37" name="object 37"/>
            <p:cNvSpPr/>
            <p:nvPr/>
          </p:nvSpPr>
          <p:spPr>
            <a:xfrm>
              <a:off x="1359407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59407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517332" y="431349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57210" y="38181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496311" y="4114800"/>
            <a:ext cx="589915" cy="551815"/>
            <a:chOff x="2496311" y="4114800"/>
            <a:chExt cx="589915" cy="551815"/>
          </a:xfrm>
        </p:grpSpPr>
        <p:sp>
          <p:nvSpPr>
            <p:cNvPr id="42" name="object 42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622232" y="431349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790710" y="37419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314700" y="4114800"/>
            <a:ext cx="589915" cy="551815"/>
            <a:chOff x="3314700" y="4114800"/>
            <a:chExt cx="589915" cy="551815"/>
          </a:xfrm>
        </p:grpSpPr>
        <p:sp>
          <p:nvSpPr>
            <p:cNvPr id="47" name="object 47"/>
            <p:cNvSpPr/>
            <p:nvPr/>
          </p:nvSpPr>
          <p:spPr>
            <a:xfrm>
              <a:off x="3320795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320795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870076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377499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82242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32984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774794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15573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60065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04407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553005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060406" y="5820971"/>
            <a:ext cx="278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1810511" y="5105400"/>
          <a:ext cx="4615813" cy="539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949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object 51"/>
          <p:cNvSpPr txBox="1"/>
          <p:nvPr/>
        </p:nvSpPr>
        <p:spPr>
          <a:xfrm>
            <a:off x="6022340" y="257047"/>
            <a:ext cx="25857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BUILD-MAX-HEAP(A)</a:t>
            </a:r>
            <a:endParaRPr sz="1200">
              <a:latin typeface="Arial"/>
              <a:cs typeface="Arial"/>
            </a:endParaRPr>
          </a:p>
          <a:p>
            <a:pPr marL="227329" marR="424815" indent="-215265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for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←</a:t>
            </a:r>
            <a:r>
              <a:rPr sz="1200" b="1" spc="-10" dirty="0">
                <a:latin typeface="Arial"/>
                <a:cs typeface="Arial"/>
              </a:rPr>
              <a:t> length[A]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downto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do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exc</a:t>
            </a:r>
            <a:r>
              <a:rPr sz="1200" b="1" spc="-5" dirty="0">
                <a:latin typeface="Arial"/>
                <a:cs typeface="Arial"/>
              </a:rPr>
              <a:t>h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ng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1]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↔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i]</a:t>
            </a:r>
            <a:endParaRPr sz="1200">
              <a:latin typeface="Arial"/>
              <a:cs typeface="Arial"/>
            </a:endParaRPr>
          </a:p>
          <a:p>
            <a:pPr marL="269875" marR="508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heap-size[A]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← </a:t>
            </a:r>
            <a:r>
              <a:rPr sz="1200" b="1" spc="-10" dirty="0">
                <a:latin typeface="Arial"/>
                <a:cs typeface="Arial"/>
              </a:rPr>
              <a:t>heap-size[A]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–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MAX-HEAPIFY(A,</a:t>
            </a:r>
            <a:r>
              <a:rPr sz="1200" b="1" spc="5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2" name="object 51"/>
          <p:cNvSpPr txBox="1"/>
          <p:nvPr/>
        </p:nvSpPr>
        <p:spPr>
          <a:xfrm>
            <a:off x="3441382" y="3742068"/>
            <a:ext cx="549402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0"/>
              </a:spcBef>
            </a:pPr>
            <a:r>
              <a:rPr sz="1800" spc="-5" dirty="0" smtClean="0">
                <a:latin typeface="Arial MT"/>
                <a:cs typeface="Arial MT"/>
              </a:rPr>
              <a:t>10</a:t>
            </a:r>
            <a:endParaRPr lang="en-US" sz="1800" spc="-5" dirty="0" smtClean="0">
              <a:latin typeface="Arial MT"/>
              <a:cs typeface="Arial MT"/>
            </a:endParaRPr>
          </a:p>
          <a:p>
            <a:pPr marL="28575">
              <a:lnSpc>
                <a:spcPts val="2100"/>
              </a:lnSpc>
            </a:pP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100"/>
              </a:lnSpc>
            </a:pPr>
            <a:r>
              <a:rPr sz="1800" spc="-15" dirty="0">
                <a:latin typeface="Arial MT"/>
                <a:cs typeface="Arial MT"/>
              </a:rPr>
              <a:t>16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93247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48658" y="914146"/>
            <a:ext cx="590550" cy="552450"/>
            <a:chOff x="4248658" y="914146"/>
            <a:chExt cx="590550" cy="552450"/>
          </a:xfrm>
        </p:grpSpPr>
        <p:sp>
          <p:nvSpPr>
            <p:cNvPr id="3" name="object 3"/>
            <p:cNvSpPr/>
            <p:nvPr/>
          </p:nvSpPr>
          <p:spPr>
            <a:xfrm>
              <a:off x="4255008" y="92049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CF0E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55008" y="92049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476940" y="10749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8934" y="48451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71545" y="1455166"/>
            <a:ext cx="1428750" cy="793115"/>
            <a:chOff x="2971545" y="1455166"/>
            <a:chExt cx="1428750" cy="793115"/>
          </a:xfrm>
        </p:grpSpPr>
        <p:sp>
          <p:nvSpPr>
            <p:cNvPr id="8" name="object 8"/>
            <p:cNvSpPr/>
            <p:nvPr/>
          </p:nvSpPr>
          <p:spPr>
            <a:xfrm>
              <a:off x="3512819" y="1461516"/>
              <a:ext cx="881380" cy="317500"/>
            </a:xfrm>
            <a:custGeom>
              <a:avLst/>
              <a:gdLst/>
              <a:ahLst/>
              <a:cxnLst/>
              <a:rect l="l" t="t" r="r" b="b"/>
              <a:pathLst>
                <a:path w="881379" h="317500">
                  <a:moveTo>
                    <a:pt x="880872" y="0"/>
                  </a:moveTo>
                  <a:lnTo>
                    <a:pt x="0" y="316992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77895" y="1702308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77895" y="17023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200590" y="18560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52584" y="130351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524246" y="1734056"/>
            <a:ext cx="590550" cy="552450"/>
            <a:chOff x="5524246" y="1734056"/>
            <a:chExt cx="590550" cy="552450"/>
          </a:xfrm>
        </p:grpSpPr>
        <p:sp>
          <p:nvSpPr>
            <p:cNvPr id="14" name="object 14"/>
            <p:cNvSpPr/>
            <p:nvPr/>
          </p:nvSpPr>
          <p:spPr>
            <a:xfrm>
              <a:off x="5530596" y="1740408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CF0E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30596" y="17404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753290" y="18941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05284" y="130366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00015" y="1481327"/>
            <a:ext cx="889000" cy="335280"/>
          </a:xfrm>
          <a:custGeom>
            <a:avLst/>
            <a:gdLst/>
            <a:ahLst/>
            <a:cxnLst/>
            <a:rect l="l" t="t" r="r" b="b"/>
            <a:pathLst>
              <a:path w="889000" h="335280">
                <a:moveTo>
                  <a:pt x="0" y="0"/>
                </a:moveTo>
                <a:lnTo>
                  <a:pt x="888491" y="3352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1975104" y="2965704"/>
            <a:ext cx="589915" cy="551815"/>
            <a:chOff x="1975104" y="2965704"/>
            <a:chExt cx="589915" cy="551815"/>
          </a:xfrm>
        </p:grpSpPr>
        <p:sp>
          <p:nvSpPr>
            <p:cNvPr id="20" name="object 20"/>
            <p:cNvSpPr/>
            <p:nvPr/>
          </p:nvSpPr>
          <p:spPr>
            <a:xfrm>
              <a:off x="1981200" y="2971800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81200" y="2971800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190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23960" y="25418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810000" y="2971800"/>
            <a:ext cx="589915" cy="551815"/>
            <a:chOff x="3810000" y="2971800"/>
            <a:chExt cx="589915" cy="551815"/>
          </a:xfrm>
        </p:grpSpPr>
        <p:sp>
          <p:nvSpPr>
            <p:cNvPr id="25" name="object 25"/>
            <p:cNvSpPr/>
            <p:nvPr/>
          </p:nvSpPr>
          <p:spPr>
            <a:xfrm>
              <a:off x="38160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160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038790" y="31323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90784" y="25798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648200" y="2971800"/>
            <a:ext cx="589915" cy="551815"/>
            <a:chOff x="4648200" y="2971800"/>
            <a:chExt cx="589915" cy="551815"/>
          </a:xfrm>
        </p:grpSpPr>
        <p:sp>
          <p:nvSpPr>
            <p:cNvPr id="30" name="object 30"/>
            <p:cNvSpPr/>
            <p:nvPr/>
          </p:nvSpPr>
          <p:spPr>
            <a:xfrm>
              <a:off x="46542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6542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857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52784" y="25608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324600" y="2991611"/>
            <a:ext cx="589915" cy="551815"/>
            <a:chOff x="6324600" y="2991611"/>
            <a:chExt cx="589915" cy="551815"/>
          </a:xfrm>
        </p:grpSpPr>
        <p:sp>
          <p:nvSpPr>
            <p:cNvPr id="35" name="object 35"/>
            <p:cNvSpPr/>
            <p:nvPr/>
          </p:nvSpPr>
          <p:spPr>
            <a:xfrm>
              <a:off x="6330695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330695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515290" y="30942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657708" y="26560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353311" y="4152900"/>
            <a:ext cx="589915" cy="551815"/>
            <a:chOff x="1353311" y="4152900"/>
            <a:chExt cx="589915" cy="551815"/>
          </a:xfrm>
        </p:grpSpPr>
        <p:sp>
          <p:nvSpPr>
            <p:cNvPr id="40" name="object 40"/>
            <p:cNvSpPr/>
            <p:nvPr/>
          </p:nvSpPr>
          <p:spPr>
            <a:xfrm>
              <a:off x="1359407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359407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517332" y="431349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57210" y="38181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496311" y="4114800"/>
            <a:ext cx="589915" cy="551815"/>
            <a:chOff x="2496311" y="4114800"/>
            <a:chExt cx="589915" cy="551815"/>
          </a:xfrm>
        </p:grpSpPr>
        <p:sp>
          <p:nvSpPr>
            <p:cNvPr id="45" name="object 45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622232" y="431349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790710" y="37419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314700" y="4114800"/>
            <a:ext cx="589915" cy="551815"/>
            <a:chOff x="3314700" y="4114800"/>
            <a:chExt cx="589915" cy="551815"/>
          </a:xfrm>
        </p:grpSpPr>
        <p:sp>
          <p:nvSpPr>
            <p:cNvPr id="50" name="object 50"/>
            <p:cNvSpPr/>
            <p:nvPr/>
          </p:nvSpPr>
          <p:spPr>
            <a:xfrm>
              <a:off x="3320795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320795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1870076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377499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82242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32984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774794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15573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60065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04407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553005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060406" y="5820971"/>
            <a:ext cx="278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1810511" y="5105400"/>
          <a:ext cx="4615813" cy="539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949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object 54"/>
          <p:cNvSpPr txBox="1"/>
          <p:nvPr/>
        </p:nvSpPr>
        <p:spPr>
          <a:xfrm>
            <a:off x="6022340" y="257047"/>
            <a:ext cx="25857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BUILD-MAX-HEAP(A)</a:t>
            </a:r>
            <a:endParaRPr sz="1200">
              <a:latin typeface="Arial"/>
              <a:cs typeface="Arial"/>
            </a:endParaRPr>
          </a:p>
          <a:p>
            <a:pPr marL="227329" marR="424815" indent="-215265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for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←</a:t>
            </a:r>
            <a:r>
              <a:rPr sz="1200" b="1" spc="-10" dirty="0">
                <a:latin typeface="Arial"/>
                <a:cs typeface="Arial"/>
              </a:rPr>
              <a:t> length[A]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downto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do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exc</a:t>
            </a:r>
            <a:r>
              <a:rPr sz="1200" b="1" spc="-5" dirty="0">
                <a:latin typeface="Arial"/>
                <a:cs typeface="Arial"/>
              </a:rPr>
              <a:t>h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ng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1]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↔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i]</a:t>
            </a:r>
            <a:endParaRPr sz="1200">
              <a:latin typeface="Arial"/>
              <a:cs typeface="Arial"/>
            </a:endParaRPr>
          </a:p>
          <a:p>
            <a:pPr marL="269875" marR="508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heap-size[A]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← </a:t>
            </a:r>
            <a:r>
              <a:rPr sz="1200" b="1" spc="-10" dirty="0">
                <a:latin typeface="Arial"/>
                <a:cs typeface="Arial"/>
              </a:rPr>
              <a:t>heap-size[A]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–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MAX-HEAPIFY(A,</a:t>
            </a:r>
            <a:r>
              <a:rPr sz="1200" b="1" spc="5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5" name="object 51"/>
          <p:cNvSpPr txBox="1"/>
          <p:nvPr/>
        </p:nvSpPr>
        <p:spPr>
          <a:xfrm>
            <a:off x="3441382" y="3742068"/>
            <a:ext cx="549402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0"/>
              </a:spcBef>
            </a:pPr>
            <a:r>
              <a:rPr sz="1800" spc="-5" dirty="0" smtClean="0">
                <a:latin typeface="Arial MT"/>
                <a:cs typeface="Arial MT"/>
              </a:rPr>
              <a:t>10</a:t>
            </a:r>
            <a:endParaRPr lang="en-US" sz="1800" spc="-5" dirty="0" smtClean="0">
              <a:latin typeface="Arial MT"/>
              <a:cs typeface="Arial MT"/>
            </a:endParaRPr>
          </a:p>
          <a:p>
            <a:pPr marL="28575">
              <a:lnSpc>
                <a:spcPts val="2100"/>
              </a:lnSpc>
            </a:pP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100"/>
              </a:lnSpc>
            </a:pPr>
            <a:r>
              <a:rPr sz="1800" spc="-15" dirty="0">
                <a:latin typeface="Arial MT"/>
                <a:cs typeface="Arial MT"/>
              </a:rPr>
              <a:t>16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88794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6940" y="10749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8934" y="48451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71800" y="1455419"/>
            <a:ext cx="1428115" cy="792480"/>
            <a:chOff x="2971800" y="1455419"/>
            <a:chExt cx="1428115" cy="792480"/>
          </a:xfrm>
        </p:grpSpPr>
        <p:sp>
          <p:nvSpPr>
            <p:cNvPr id="5" name="object 5"/>
            <p:cNvSpPr/>
            <p:nvPr/>
          </p:nvSpPr>
          <p:spPr>
            <a:xfrm>
              <a:off x="3512819" y="1461515"/>
              <a:ext cx="881380" cy="317500"/>
            </a:xfrm>
            <a:custGeom>
              <a:avLst/>
              <a:gdLst/>
              <a:ahLst/>
              <a:cxnLst/>
              <a:rect l="l" t="t" r="r" b="b"/>
              <a:pathLst>
                <a:path w="881379" h="317500">
                  <a:moveTo>
                    <a:pt x="880872" y="0"/>
                  </a:moveTo>
                  <a:lnTo>
                    <a:pt x="0" y="316992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7895" y="17023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77895" y="17023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200590" y="18560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2584" y="130351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24500" y="1734310"/>
            <a:ext cx="589915" cy="551815"/>
            <a:chOff x="5524500" y="1734310"/>
            <a:chExt cx="589915" cy="551815"/>
          </a:xfrm>
        </p:grpSpPr>
        <p:sp>
          <p:nvSpPr>
            <p:cNvPr id="11" name="object 11"/>
            <p:cNvSpPr/>
            <p:nvPr/>
          </p:nvSpPr>
          <p:spPr>
            <a:xfrm>
              <a:off x="5530595" y="1740408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30595" y="17404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753290" y="18941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05284" y="130366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975104" y="2965704"/>
            <a:ext cx="589915" cy="551815"/>
            <a:chOff x="1975104" y="2965704"/>
            <a:chExt cx="589915" cy="551815"/>
          </a:xfrm>
        </p:grpSpPr>
        <p:sp>
          <p:nvSpPr>
            <p:cNvPr id="16" name="object 16"/>
            <p:cNvSpPr/>
            <p:nvPr/>
          </p:nvSpPr>
          <p:spPr>
            <a:xfrm>
              <a:off x="1981200" y="2971800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81200" y="2971800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190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23960" y="25418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810000" y="2971800"/>
            <a:ext cx="589915" cy="551815"/>
            <a:chOff x="3810000" y="2971800"/>
            <a:chExt cx="589915" cy="551815"/>
          </a:xfrm>
        </p:grpSpPr>
        <p:sp>
          <p:nvSpPr>
            <p:cNvPr id="21" name="object 21"/>
            <p:cNvSpPr/>
            <p:nvPr/>
          </p:nvSpPr>
          <p:spPr>
            <a:xfrm>
              <a:off x="38160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160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038790" y="31323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90784" y="25798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648200" y="2971800"/>
            <a:ext cx="589915" cy="551815"/>
            <a:chOff x="4648200" y="2971800"/>
            <a:chExt cx="589915" cy="551815"/>
          </a:xfrm>
        </p:grpSpPr>
        <p:sp>
          <p:nvSpPr>
            <p:cNvPr id="26" name="object 26"/>
            <p:cNvSpPr/>
            <p:nvPr/>
          </p:nvSpPr>
          <p:spPr>
            <a:xfrm>
              <a:off x="46542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542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857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52784" y="25608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24600" y="2991611"/>
            <a:ext cx="589915" cy="551815"/>
            <a:chOff x="6324600" y="2991611"/>
            <a:chExt cx="589915" cy="551815"/>
          </a:xfrm>
        </p:grpSpPr>
        <p:sp>
          <p:nvSpPr>
            <p:cNvPr id="31" name="object 31"/>
            <p:cNvSpPr/>
            <p:nvPr/>
          </p:nvSpPr>
          <p:spPr>
            <a:xfrm>
              <a:off x="6330695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30695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515290" y="30942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657708" y="26560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353311" y="4152900"/>
            <a:ext cx="589915" cy="551815"/>
            <a:chOff x="1353311" y="4152900"/>
            <a:chExt cx="589915" cy="551815"/>
          </a:xfrm>
        </p:grpSpPr>
        <p:sp>
          <p:nvSpPr>
            <p:cNvPr id="36" name="object 36"/>
            <p:cNvSpPr/>
            <p:nvPr/>
          </p:nvSpPr>
          <p:spPr>
            <a:xfrm>
              <a:off x="1359407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59407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517332" y="431349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457210" y="38181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496311" y="4114800"/>
            <a:ext cx="589915" cy="551815"/>
            <a:chOff x="2496311" y="4114800"/>
            <a:chExt cx="589915" cy="551815"/>
          </a:xfrm>
        </p:grpSpPr>
        <p:sp>
          <p:nvSpPr>
            <p:cNvPr id="41" name="object 41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622232" y="431349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790710" y="37419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314700" y="4114800"/>
            <a:ext cx="589915" cy="551815"/>
            <a:chOff x="3314700" y="4114800"/>
            <a:chExt cx="589915" cy="551815"/>
          </a:xfrm>
        </p:grpSpPr>
        <p:sp>
          <p:nvSpPr>
            <p:cNvPr id="46" name="object 46"/>
            <p:cNvSpPr/>
            <p:nvPr/>
          </p:nvSpPr>
          <p:spPr>
            <a:xfrm>
              <a:off x="3320795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320795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870076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377499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82242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32984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774794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15573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60065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04407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553005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060406" y="5820971"/>
            <a:ext cx="278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1810511" y="5105400"/>
          <a:ext cx="4615813" cy="539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949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object 50"/>
          <p:cNvSpPr txBox="1"/>
          <p:nvPr/>
        </p:nvSpPr>
        <p:spPr>
          <a:xfrm>
            <a:off x="6022340" y="257047"/>
            <a:ext cx="25857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BUILD-MAX-HEAP(A)</a:t>
            </a:r>
            <a:endParaRPr sz="1200">
              <a:latin typeface="Arial"/>
              <a:cs typeface="Arial"/>
            </a:endParaRPr>
          </a:p>
          <a:p>
            <a:pPr marL="227329" marR="424815" indent="-215265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for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←</a:t>
            </a:r>
            <a:r>
              <a:rPr sz="1200" b="1" spc="-10" dirty="0">
                <a:latin typeface="Arial"/>
                <a:cs typeface="Arial"/>
              </a:rPr>
              <a:t> length[A]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downto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do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exc</a:t>
            </a:r>
            <a:r>
              <a:rPr sz="1200" b="1" spc="-5" dirty="0">
                <a:latin typeface="Arial"/>
                <a:cs typeface="Arial"/>
              </a:rPr>
              <a:t>h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ng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1]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↔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i]</a:t>
            </a:r>
            <a:endParaRPr sz="1200">
              <a:latin typeface="Arial"/>
              <a:cs typeface="Arial"/>
            </a:endParaRPr>
          </a:p>
          <a:p>
            <a:pPr marL="269875" marR="508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heap-size[A]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← </a:t>
            </a:r>
            <a:r>
              <a:rPr sz="1200" b="1" spc="-10" dirty="0">
                <a:latin typeface="Arial"/>
                <a:cs typeface="Arial"/>
              </a:rPr>
              <a:t>heap-size[A]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–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MAX-HEAPIFY(A,</a:t>
            </a:r>
            <a:r>
              <a:rPr sz="1200" b="1" spc="5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1" name="object 51"/>
          <p:cNvSpPr txBox="1"/>
          <p:nvPr/>
        </p:nvSpPr>
        <p:spPr>
          <a:xfrm>
            <a:off x="3441382" y="3742068"/>
            <a:ext cx="549402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0"/>
              </a:spcBef>
            </a:pPr>
            <a:r>
              <a:rPr sz="1800" spc="-5" dirty="0" smtClean="0">
                <a:latin typeface="Arial MT"/>
                <a:cs typeface="Arial MT"/>
              </a:rPr>
              <a:t>10</a:t>
            </a:r>
            <a:endParaRPr lang="en-US" sz="1800" spc="-5" dirty="0" smtClean="0">
              <a:latin typeface="Arial MT"/>
              <a:cs typeface="Arial MT"/>
            </a:endParaRPr>
          </a:p>
          <a:p>
            <a:pPr marL="28575">
              <a:lnSpc>
                <a:spcPts val="2100"/>
              </a:lnSpc>
            </a:pP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100"/>
              </a:lnSpc>
            </a:pPr>
            <a:r>
              <a:rPr sz="1800" spc="-15" dirty="0">
                <a:latin typeface="Arial MT"/>
                <a:cs typeface="Arial MT"/>
              </a:rPr>
              <a:t>16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53611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6940" y="10749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8934" y="48451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71800" y="1455419"/>
            <a:ext cx="1428115" cy="792480"/>
            <a:chOff x="2971800" y="1455419"/>
            <a:chExt cx="1428115" cy="792480"/>
          </a:xfrm>
        </p:grpSpPr>
        <p:sp>
          <p:nvSpPr>
            <p:cNvPr id="5" name="object 5"/>
            <p:cNvSpPr/>
            <p:nvPr/>
          </p:nvSpPr>
          <p:spPr>
            <a:xfrm>
              <a:off x="3512819" y="1461515"/>
              <a:ext cx="881380" cy="317500"/>
            </a:xfrm>
            <a:custGeom>
              <a:avLst/>
              <a:gdLst/>
              <a:ahLst/>
              <a:cxnLst/>
              <a:rect l="l" t="t" r="r" b="b"/>
              <a:pathLst>
                <a:path w="881379" h="317500">
                  <a:moveTo>
                    <a:pt x="880872" y="0"/>
                  </a:moveTo>
                  <a:lnTo>
                    <a:pt x="0" y="316992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7895" y="17023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77895" y="17023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200590" y="18560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2584" y="130351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24500" y="1734310"/>
            <a:ext cx="589915" cy="551815"/>
            <a:chOff x="5524500" y="1734310"/>
            <a:chExt cx="589915" cy="551815"/>
          </a:xfrm>
        </p:grpSpPr>
        <p:sp>
          <p:nvSpPr>
            <p:cNvPr id="11" name="object 11"/>
            <p:cNvSpPr/>
            <p:nvPr/>
          </p:nvSpPr>
          <p:spPr>
            <a:xfrm>
              <a:off x="5530595" y="1740408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30595" y="17404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753290" y="18941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05284" y="130366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975104" y="2965704"/>
            <a:ext cx="589915" cy="551815"/>
            <a:chOff x="1975104" y="2965704"/>
            <a:chExt cx="589915" cy="551815"/>
          </a:xfrm>
        </p:grpSpPr>
        <p:sp>
          <p:nvSpPr>
            <p:cNvPr id="16" name="object 16"/>
            <p:cNvSpPr/>
            <p:nvPr/>
          </p:nvSpPr>
          <p:spPr>
            <a:xfrm>
              <a:off x="1981200" y="2971800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81200" y="2971800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190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23960" y="25418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810000" y="2971800"/>
            <a:ext cx="589915" cy="551815"/>
            <a:chOff x="3810000" y="2971800"/>
            <a:chExt cx="589915" cy="551815"/>
          </a:xfrm>
        </p:grpSpPr>
        <p:sp>
          <p:nvSpPr>
            <p:cNvPr id="21" name="object 21"/>
            <p:cNvSpPr/>
            <p:nvPr/>
          </p:nvSpPr>
          <p:spPr>
            <a:xfrm>
              <a:off x="38160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160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038790" y="31323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90784" y="25798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648200" y="2971800"/>
            <a:ext cx="589915" cy="551815"/>
            <a:chOff x="4648200" y="2971800"/>
            <a:chExt cx="589915" cy="551815"/>
          </a:xfrm>
        </p:grpSpPr>
        <p:sp>
          <p:nvSpPr>
            <p:cNvPr id="26" name="object 26"/>
            <p:cNvSpPr/>
            <p:nvPr/>
          </p:nvSpPr>
          <p:spPr>
            <a:xfrm>
              <a:off x="46542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542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857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52784" y="25608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24600" y="2991611"/>
            <a:ext cx="589915" cy="551815"/>
            <a:chOff x="6324600" y="2991611"/>
            <a:chExt cx="589915" cy="551815"/>
          </a:xfrm>
        </p:grpSpPr>
        <p:sp>
          <p:nvSpPr>
            <p:cNvPr id="31" name="object 31"/>
            <p:cNvSpPr/>
            <p:nvPr/>
          </p:nvSpPr>
          <p:spPr>
            <a:xfrm>
              <a:off x="6330695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30695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515290" y="30942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657708" y="26560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353311" y="4152900"/>
            <a:ext cx="589915" cy="551815"/>
            <a:chOff x="1353311" y="4152900"/>
            <a:chExt cx="589915" cy="551815"/>
          </a:xfrm>
        </p:grpSpPr>
        <p:sp>
          <p:nvSpPr>
            <p:cNvPr id="36" name="object 36"/>
            <p:cNvSpPr/>
            <p:nvPr/>
          </p:nvSpPr>
          <p:spPr>
            <a:xfrm>
              <a:off x="1359407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59407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517332" y="431349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457210" y="38181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496311" y="4114800"/>
            <a:ext cx="589915" cy="551815"/>
            <a:chOff x="2496311" y="4114800"/>
            <a:chExt cx="589915" cy="551815"/>
          </a:xfrm>
        </p:grpSpPr>
        <p:sp>
          <p:nvSpPr>
            <p:cNvPr id="41" name="object 41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622232" y="431349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790710" y="37419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314700" y="4114800"/>
            <a:ext cx="589915" cy="551815"/>
            <a:chOff x="3314700" y="4114800"/>
            <a:chExt cx="589915" cy="551815"/>
          </a:xfrm>
        </p:grpSpPr>
        <p:sp>
          <p:nvSpPr>
            <p:cNvPr id="46" name="object 46"/>
            <p:cNvSpPr/>
            <p:nvPr/>
          </p:nvSpPr>
          <p:spPr>
            <a:xfrm>
              <a:off x="3320795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320795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870076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377499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82242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32984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774794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15573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60065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04407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553005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060406" y="5820971"/>
            <a:ext cx="278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1810511" y="5105400"/>
          <a:ext cx="4615813" cy="539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949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object 50"/>
          <p:cNvSpPr txBox="1"/>
          <p:nvPr/>
        </p:nvSpPr>
        <p:spPr>
          <a:xfrm>
            <a:off x="6022340" y="257047"/>
            <a:ext cx="25857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BUILD-MAX-HEAP(A)</a:t>
            </a:r>
            <a:endParaRPr sz="1200">
              <a:latin typeface="Arial"/>
              <a:cs typeface="Arial"/>
            </a:endParaRPr>
          </a:p>
          <a:p>
            <a:pPr marL="227329" marR="424815" indent="-215265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for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←</a:t>
            </a:r>
            <a:r>
              <a:rPr sz="1200" b="1" spc="-10" dirty="0">
                <a:latin typeface="Arial"/>
                <a:cs typeface="Arial"/>
              </a:rPr>
              <a:t> length[A]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downto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do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exc</a:t>
            </a:r>
            <a:r>
              <a:rPr sz="1200" b="1" spc="-5" dirty="0">
                <a:latin typeface="Arial"/>
                <a:cs typeface="Arial"/>
              </a:rPr>
              <a:t>h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ng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1]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↔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i]</a:t>
            </a:r>
            <a:endParaRPr sz="1200">
              <a:latin typeface="Arial"/>
              <a:cs typeface="Arial"/>
            </a:endParaRPr>
          </a:p>
          <a:p>
            <a:pPr marL="269875" marR="508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heap-size[A]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← </a:t>
            </a:r>
            <a:r>
              <a:rPr sz="1200" b="1" spc="-10" dirty="0">
                <a:latin typeface="Arial"/>
                <a:cs typeface="Arial"/>
              </a:rPr>
              <a:t>heap-size[A]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–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MAX-HEAPIFY(A,</a:t>
            </a:r>
            <a:r>
              <a:rPr sz="1200" b="1" spc="5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1" name="object 51"/>
          <p:cNvSpPr txBox="1"/>
          <p:nvPr/>
        </p:nvSpPr>
        <p:spPr>
          <a:xfrm>
            <a:off x="3441382" y="3742068"/>
            <a:ext cx="549402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0"/>
              </a:spcBef>
            </a:pPr>
            <a:r>
              <a:rPr sz="1800" spc="-5" dirty="0" smtClean="0">
                <a:latin typeface="Arial MT"/>
                <a:cs typeface="Arial MT"/>
              </a:rPr>
              <a:t>10</a:t>
            </a:r>
            <a:endParaRPr lang="en-US" sz="1800" spc="-5" dirty="0" smtClean="0">
              <a:latin typeface="Arial MT"/>
              <a:cs typeface="Arial MT"/>
            </a:endParaRPr>
          </a:p>
          <a:p>
            <a:pPr marL="28575">
              <a:lnSpc>
                <a:spcPts val="2100"/>
              </a:lnSpc>
            </a:pP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100"/>
              </a:lnSpc>
            </a:pPr>
            <a:r>
              <a:rPr sz="1800" spc="-15" dirty="0">
                <a:latin typeface="Arial MT"/>
                <a:cs typeface="Arial MT"/>
              </a:rPr>
              <a:t>16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44783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48658" y="914146"/>
            <a:ext cx="590550" cy="552450"/>
            <a:chOff x="4248658" y="914146"/>
            <a:chExt cx="590550" cy="552450"/>
          </a:xfrm>
        </p:grpSpPr>
        <p:sp>
          <p:nvSpPr>
            <p:cNvPr id="3" name="object 3"/>
            <p:cNvSpPr/>
            <p:nvPr/>
          </p:nvSpPr>
          <p:spPr>
            <a:xfrm>
              <a:off x="4255008" y="92049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CF0E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55008" y="92049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476940" y="10749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8934" y="48451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71800" y="1455419"/>
            <a:ext cx="1428115" cy="792480"/>
            <a:chOff x="2971800" y="1455419"/>
            <a:chExt cx="1428115" cy="792480"/>
          </a:xfrm>
        </p:grpSpPr>
        <p:sp>
          <p:nvSpPr>
            <p:cNvPr id="8" name="object 8"/>
            <p:cNvSpPr/>
            <p:nvPr/>
          </p:nvSpPr>
          <p:spPr>
            <a:xfrm>
              <a:off x="3512819" y="1461515"/>
              <a:ext cx="881380" cy="317500"/>
            </a:xfrm>
            <a:custGeom>
              <a:avLst/>
              <a:gdLst/>
              <a:ahLst/>
              <a:cxnLst/>
              <a:rect l="l" t="t" r="r" b="b"/>
              <a:pathLst>
                <a:path w="881379" h="317500">
                  <a:moveTo>
                    <a:pt x="880872" y="0"/>
                  </a:moveTo>
                  <a:lnTo>
                    <a:pt x="0" y="316992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77895" y="17023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CF0E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77895" y="17023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200590" y="18560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52584" y="130351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524500" y="1734310"/>
            <a:ext cx="589915" cy="551815"/>
            <a:chOff x="5524500" y="1734310"/>
            <a:chExt cx="589915" cy="551815"/>
          </a:xfrm>
        </p:grpSpPr>
        <p:sp>
          <p:nvSpPr>
            <p:cNvPr id="14" name="object 14"/>
            <p:cNvSpPr/>
            <p:nvPr/>
          </p:nvSpPr>
          <p:spPr>
            <a:xfrm>
              <a:off x="5530595" y="1740408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30595" y="17404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753290" y="18941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05284" y="130366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975104" y="2965704"/>
            <a:ext cx="589915" cy="551815"/>
            <a:chOff x="1975104" y="2965704"/>
            <a:chExt cx="589915" cy="551815"/>
          </a:xfrm>
        </p:grpSpPr>
        <p:sp>
          <p:nvSpPr>
            <p:cNvPr id="19" name="object 19"/>
            <p:cNvSpPr/>
            <p:nvPr/>
          </p:nvSpPr>
          <p:spPr>
            <a:xfrm>
              <a:off x="1981200" y="2971800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81200" y="2971800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190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23960" y="25418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810000" y="2971800"/>
            <a:ext cx="589915" cy="551815"/>
            <a:chOff x="3810000" y="2971800"/>
            <a:chExt cx="589915" cy="551815"/>
          </a:xfrm>
        </p:grpSpPr>
        <p:sp>
          <p:nvSpPr>
            <p:cNvPr id="24" name="object 24"/>
            <p:cNvSpPr/>
            <p:nvPr/>
          </p:nvSpPr>
          <p:spPr>
            <a:xfrm>
              <a:off x="38160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160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038790" y="31323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90784" y="25798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648200" y="2971800"/>
            <a:ext cx="589915" cy="551815"/>
            <a:chOff x="4648200" y="2971800"/>
            <a:chExt cx="589915" cy="551815"/>
          </a:xfrm>
        </p:grpSpPr>
        <p:sp>
          <p:nvSpPr>
            <p:cNvPr id="29" name="object 29"/>
            <p:cNvSpPr/>
            <p:nvPr/>
          </p:nvSpPr>
          <p:spPr>
            <a:xfrm>
              <a:off x="46542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542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857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52784" y="25608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324600" y="2991611"/>
            <a:ext cx="589915" cy="551815"/>
            <a:chOff x="6324600" y="2991611"/>
            <a:chExt cx="589915" cy="551815"/>
          </a:xfrm>
        </p:grpSpPr>
        <p:sp>
          <p:nvSpPr>
            <p:cNvPr id="34" name="object 34"/>
            <p:cNvSpPr/>
            <p:nvPr/>
          </p:nvSpPr>
          <p:spPr>
            <a:xfrm>
              <a:off x="6330695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30695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515290" y="30942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657708" y="26560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353311" y="4152900"/>
            <a:ext cx="589915" cy="551815"/>
            <a:chOff x="1353311" y="4152900"/>
            <a:chExt cx="589915" cy="551815"/>
          </a:xfrm>
        </p:grpSpPr>
        <p:sp>
          <p:nvSpPr>
            <p:cNvPr id="39" name="object 39"/>
            <p:cNvSpPr/>
            <p:nvPr/>
          </p:nvSpPr>
          <p:spPr>
            <a:xfrm>
              <a:off x="1359407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59407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517332" y="431349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57210" y="38181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496311" y="4114800"/>
            <a:ext cx="589915" cy="551815"/>
            <a:chOff x="2496311" y="4114800"/>
            <a:chExt cx="589915" cy="551815"/>
          </a:xfrm>
        </p:grpSpPr>
        <p:sp>
          <p:nvSpPr>
            <p:cNvPr id="44" name="object 44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622232" y="431349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790710" y="37419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314700" y="4114800"/>
            <a:ext cx="589915" cy="551815"/>
            <a:chOff x="3314700" y="4114800"/>
            <a:chExt cx="589915" cy="551815"/>
          </a:xfrm>
        </p:grpSpPr>
        <p:sp>
          <p:nvSpPr>
            <p:cNvPr id="49" name="object 49"/>
            <p:cNvSpPr/>
            <p:nvPr/>
          </p:nvSpPr>
          <p:spPr>
            <a:xfrm>
              <a:off x="3320795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320795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870076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77499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82242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32984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774794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15573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60065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04407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553005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060406" y="5820971"/>
            <a:ext cx="278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1810511" y="5105400"/>
          <a:ext cx="4615813" cy="539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949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object 53"/>
          <p:cNvSpPr txBox="1"/>
          <p:nvPr/>
        </p:nvSpPr>
        <p:spPr>
          <a:xfrm>
            <a:off x="6022340" y="257047"/>
            <a:ext cx="25857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BUILD-MAX-HEAP(A)</a:t>
            </a:r>
            <a:endParaRPr sz="1200">
              <a:latin typeface="Arial"/>
              <a:cs typeface="Arial"/>
            </a:endParaRPr>
          </a:p>
          <a:p>
            <a:pPr marL="227329" marR="424815" indent="-215265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for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←</a:t>
            </a:r>
            <a:r>
              <a:rPr sz="1200" b="1" spc="-10" dirty="0">
                <a:latin typeface="Arial"/>
                <a:cs typeface="Arial"/>
              </a:rPr>
              <a:t> length[A]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downto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do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exc</a:t>
            </a:r>
            <a:r>
              <a:rPr sz="1200" b="1" spc="-5" dirty="0">
                <a:latin typeface="Arial"/>
                <a:cs typeface="Arial"/>
              </a:rPr>
              <a:t>h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ng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1]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↔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i]</a:t>
            </a:r>
            <a:endParaRPr sz="1200">
              <a:latin typeface="Arial"/>
              <a:cs typeface="Arial"/>
            </a:endParaRPr>
          </a:p>
          <a:p>
            <a:pPr marL="269875" marR="508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heap-size[A]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← </a:t>
            </a:r>
            <a:r>
              <a:rPr sz="1200" b="1" spc="-10" dirty="0">
                <a:latin typeface="Arial"/>
                <a:cs typeface="Arial"/>
              </a:rPr>
              <a:t>heap-size[A]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–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MAX-HEAPIFY(A,</a:t>
            </a:r>
            <a:r>
              <a:rPr sz="1200" b="1" spc="5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4" name="object 51"/>
          <p:cNvSpPr txBox="1"/>
          <p:nvPr/>
        </p:nvSpPr>
        <p:spPr>
          <a:xfrm>
            <a:off x="3441382" y="3742068"/>
            <a:ext cx="549402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0"/>
              </a:spcBef>
            </a:pPr>
            <a:r>
              <a:rPr sz="1800" spc="-5" dirty="0" smtClean="0">
                <a:latin typeface="Arial MT"/>
                <a:cs typeface="Arial MT"/>
              </a:rPr>
              <a:t>10</a:t>
            </a:r>
            <a:endParaRPr lang="en-US" sz="1800" spc="-5" dirty="0" smtClean="0">
              <a:latin typeface="Arial MT"/>
              <a:cs typeface="Arial MT"/>
            </a:endParaRPr>
          </a:p>
          <a:p>
            <a:pPr marL="28575">
              <a:lnSpc>
                <a:spcPts val="2100"/>
              </a:lnSpc>
            </a:pP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100"/>
              </a:lnSpc>
            </a:pPr>
            <a:r>
              <a:rPr sz="1800" spc="-15" dirty="0">
                <a:latin typeface="Arial MT"/>
                <a:cs typeface="Arial MT"/>
              </a:rPr>
              <a:t>16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51485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6940" y="10749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8934" y="48451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71800" y="1696210"/>
            <a:ext cx="589915" cy="551815"/>
            <a:chOff x="2971800" y="1696210"/>
            <a:chExt cx="589915" cy="551815"/>
          </a:xfrm>
        </p:grpSpPr>
        <p:sp>
          <p:nvSpPr>
            <p:cNvPr id="5" name="object 5"/>
            <p:cNvSpPr/>
            <p:nvPr/>
          </p:nvSpPr>
          <p:spPr>
            <a:xfrm>
              <a:off x="2977895" y="1702308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7895" y="17023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200590" y="18560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52584" y="130351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524500" y="1734310"/>
            <a:ext cx="589915" cy="551815"/>
            <a:chOff x="5524500" y="1734310"/>
            <a:chExt cx="589915" cy="551815"/>
          </a:xfrm>
        </p:grpSpPr>
        <p:sp>
          <p:nvSpPr>
            <p:cNvPr id="10" name="object 10"/>
            <p:cNvSpPr/>
            <p:nvPr/>
          </p:nvSpPr>
          <p:spPr>
            <a:xfrm>
              <a:off x="5530595" y="1740408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30595" y="17404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753290" y="18941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05284" y="130366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975104" y="2965704"/>
            <a:ext cx="589915" cy="551815"/>
            <a:chOff x="1975104" y="2965704"/>
            <a:chExt cx="589915" cy="551815"/>
          </a:xfrm>
        </p:grpSpPr>
        <p:sp>
          <p:nvSpPr>
            <p:cNvPr id="15" name="object 15"/>
            <p:cNvSpPr/>
            <p:nvPr/>
          </p:nvSpPr>
          <p:spPr>
            <a:xfrm>
              <a:off x="1981200" y="2971800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81200" y="2971800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190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23960" y="25418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810000" y="2971800"/>
            <a:ext cx="589915" cy="551815"/>
            <a:chOff x="3810000" y="2971800"/>
            <a:chExt cx="589915" cy="551815"/>
          </a:xfrm>
        </p:grpSpPr>
        <p:sp>
          <p:nvSpPr>
            <p:cNvPr id="20" name="object 20"/>
            <p:cNvSpPr/>
            <p:nvPr/>
          </p:nvSpPr>
          <p:spPr>
            <a:xfrm>
              <a:off x="38160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160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038790" y="31323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90784" y="25798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648200" y="2971800"/>
            <a:ext cx="589915" cy="551815"/>
            <a:chOff x="4648200" y="2971800"/>
            <a:chExt cx="589915" cy="551815"/>
          </a:xfrm>
        </p:grpSpPr>
        <p:sp>
          <p:nvSpPr>
            <p:cNvPr id="25" name="object 25"/>
            <p:cNvSpPr/>
            <p:nvPr/>
          </p:nvSpPr>
          <p:spPr>
            <a:xfrm>
              <a:off x="46542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542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857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52784" y="25608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324600" y="2991611"/>
            <a:ext cx="589915" cy="551815"/>
            <a:chOff x="6324600" y="2991611"/>
            <a:chExt cx="589915" cy="551815"/>
          </a:xfrm>
        </p:grpSpPr>
        <p:sp>
          <p:nvSpPr>
            <p:cNvPr id="30" name="object 30"/>
            <p:cNvSpPr/>
            <p:nvPr/>
          </p:nvSpPr>
          <p:spPr>
            <a:xfrm>
              <a:off x="6330695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330695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515290" y="30942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57708" y="26560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353311" y="4152900"/>
            <a:ext cx="589915" cy="551815"/>
            <a:chOff x="1353311" y="4152900"/>
            <a:chExt cx="589915" cy="551815"/>
          </a:xfrm>
        </p:grpSpPr>
        <p:sp>
          <p:nvSpPr>
            <p:cNvPr id="35" name="object 35"/>
            <p:cNvSpPr/>
            <p:nvPr/>
          </p:nvSpPr>
          <p:spPr>
            <a:xfrm>
              <a:off x="1359407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59407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517332" y="431349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57210" y="38181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496311" y="4114800"/>
            <a:ext cx="589915" cy="551815"/>
            <a:chOff x="2496311" y="4114800"/>
            <a:chExt cx="589915" cy="551815"/>
          </a:xfrm>
        </p:grpSpPr>
        <p:sp>
          <p:nvSpPr>
            <p:cNvPr id="40" name="object 40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622232" y="431349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790710" y="37419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314700" y="4114800"/>
            <a:ext cx="589915" cy="551815"/>
            <a:chOff x="3314700" y="4114800"/>
            <a:chExt cx="589915" cy="551815"/>
          </a:xfrm>
        </p:grpSpPr>
        <p:sp>
          <p:nvSpPr>
            <p:cNvPr id="45" name="object 45"/>
            <p:cNvSpPr/>
            <p:nvPr/>
          </p:nvSpPr>
          <p:spPr>
            <a:xfrm>
              <a:off x="3320795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320795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870076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377499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82242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32984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774794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15573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60065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04407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53005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060406" y="5820971"/>
            <a:ext cx="278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1810511" y="5105400"/>
          <a:ext cx="4615813" cy="539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949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object 49"/>
          <p:cNvSpPr txBox="1"/>
          <p:nvPr/>
        </p:nvSpPr>
        <p:spPr>
          <a:xfrm>
            <a:off x="6022340" y="257047"/>
            <a:ext cx="25857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BUILD-MAX-HEAP(A)</a:t>
            </a:r>
            <a:endParaRPr sz="1200">
              <a:latin typeface="Arial"/>
              <a:cs typeface="Arial"/>
            </a:endParaRPr>
          </a:p>
          <a:p>
            <a:pPr marL="227329" marR="424815" indent="-215265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for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←</a:t>
            </a:r>
            <a:r>
              <a:rPr sz="1200" b="1" spc="-10" dirty="0">
                <a:latin typeface="Arial"/>
                <a:cs typeface="Arial"/>
              </a:rPr>
              <a:t> length[A]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downto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do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exc</a:t>
            </a:r>
            <a:r>
              <a:rPr sz="1200" b="1" spc="-5" dirty="0">
                <a:latin typeface="Arial"/>
                <a:cs typeface="Arial"/>
              </a:rPr>
              <a:t>h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ng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1]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↔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i]</a:t>
            </a:r>
            <a:endParaRPr sz="1200">
              <a:latin typeface="Arial"/>
              <a:cs typeface="Arial"/>
            </a:endParaRPr>
          </a:p>
          <a:p>
            <a:pPr marL="269875" marR="508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heap-size[A]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← </a:t>
            </a:r>
            <a:r>
              <a:rPr sz="1200" b="1" spc="-10" dirty="0">
                <a:latin typeface="Arial"/>
                <a:cs typeface="Arial"/>
              </a:rPr>
              <a:t>heap-size[A]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–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MAX-HEAPIFY(A,</a:t>
            </a:r>
            <a:r>
              <a:rPr sz="1200" b="1" spc="5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0" name="object 51"/>
          <p:cNvSpPr txBox="1"/>
          <p:nvPr/>
        </p:nvSpPr>
        <p:spPr>
          <a:xfrm>
            <a:off x="3441382" y="3742068"/>
            <a:ext cx="549402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0"/>
              </a:spcBef>
            </a:pPr>
            <a:r>
              <a:rPr sz="1800" spc="-5" dirty="0" smtClean="0">
                <a:latin typeface="Arial MT"/>
                <a:cs typeface="Arial MT"/>
              </a:rPr>
              <a:t>10</a:t>
            </a:r>
            <a:endParaRPr lang="en-US" sz="1800" spc="-5" dirty="0" smtClean="0">
              <a:latin typeface="Arial MT"/>
              <a:cs typeface="Arial MT"/>
            </a:endParaRPr>
          </a:p>
          <a:p>
            <a:pPr marL="28575">
              <a:lnSpc>
                <a:spcPts val="2100"/>
              </a:lnSpc>
            </a:pP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100"/>
              </a:lnSpc>
            </a:pPr>
            <a:r>
              <a:rPr sz="1800" spc="-15" dirty="0">
                <a:latin typeface="Arial MT"/>
                <a:cs typeface="Arial MT"/>
              </a:rPr>
              <a:t>16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06045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48911" y="914400"/>
            <a:ext cx="589915" cy="551815"/>
            <a:chOff x="4248911" y="914400"/>
            <a:chExt cx="589915" cy="551815"/>
          </a:xfrm>
        </p:grpSpPr>
        <p:sp>
          <p:nvSpPr>
            <p:cNvPr id="3" name="object 3"/>
            <p:cNvSpPr/>
            <p:nvPr/>
          </p:nvSpPr>
          <p:spPr>
            <a:xfrm>
              <a:off x="4255007" y="9204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55007" y="9204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476940" y="10749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8934" y="48451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71800" y="1696210"/>
            <a:ext cx="589915" cy="551815"/>
            <a:chOff x="2971800" y="1696210"/>
            <a:chExt cx="589915" cy="551815"/>
          </a:xfrm>
        </p:grpSpPr>
        <p:sp>
          <p:nvSpPr>
            <p:cNvPr id="8" name="object 8"/>
            <p:cNvSpPr/>
            <p:nvPr/>
          </p:nvSpPr>
          <p:spPr>
            <a:xfrm>
              <a:off x="2977895" y="1702308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77895" y="17023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00590" y="18560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52584" y="130351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524500" y="1734310"/>
            <a:ext cx="589915" cy="551815"/>
            <a:chOff x="5524500" y="1734310"/>
            <a:chExt cx="589915" cy="551815"/>
          </a:xfrm>
        </p:grpSpPr>
        <p:sp>
          <p:nvSpPr>
            <p:cNvPr id="13" name="object 13"/>
            <p:cNvSpPr/>
            <p:nvPr/>
          </p:nvSpPr>
          <p:spPr>
            <a:xfrm>
              <a:off x="5530595" y="1740408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30595" y="1740406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753290" y="18941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05284" y="130366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975104" y="2965704"/>
            <a:ext cx="589915" cy="551815"/>
            <a:chOff x="1975104" y="2965704"/>
            <a:chExt cx="589915" cy="551815"/>
          </a:xfrm>
        </p:grpSpPr>
        <p:sp>
          <p:nvSpPr>
            <p:cNvPr id="18" name="object 18"/>
            <p:cNvSpPr/>
            <p:nvPr/>
          </p:nvSpPr>
          <p:spPr>
            <a:xfrm>
              <a:off x="1981200" y="2971800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81200" y="2971800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190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23960" y="25418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810000" y="2971800"/>
            <a:ext cx="589915" cy="551815"/>
            <a:chOff x="3810000" y="2971800"/>
            <a:chExt cx="589915" cy="551815"/>
          </a:xfrm>
        </p:grpSpPr>
        <p:sp>
          <p:nvSpPr>
            <p:cNvPr id="23" name="object 23"/>
            <p:cNvSpPr/>
            <p:nvPr/>
          </p:nvSpPr>
          <p:spPr>
            <a:xfrm>
              <a:off x="38160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160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038790" y="31323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90784" y="25798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648200" y="2971800"/>
            <a:ext cx="589915" cy="551815"/>
            <a:chOff x="4648200" y="2971800"/>
            <a:chExt cx="589915" cy="551815"/>
          </a:xfrm>
        </p:grpSpPr>
        <p:sp>
          <p:nvSpPr>
            <p:cNvPr id="28" name="object 28"/>
            <p:cNvSpPr/>
            <p:nvPr/>
          </p:nvSpPr>
          <p:spPr>
            <a:xfrm>
              <a:off x="46542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54295" y="2977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857940" y="31133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52784" y="25608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324600" y="2991611"/>
            <a:ext cx="589915" cy="551815"/>
            <a:chOff x="6324600" y="2991611"/>
            <a:chExt cx="589915" cy="551815"/>
          </a:xfrm>
        </p:grpSpPr>
        <p:sp>
          <p:nvSpPr>
            <p:cNvPr id="33" name="object 33"/>
            <p:cNvSpPr/>
            <p:nvPr/>
          </p:nvSpPr>
          <p:spPr>
            <a:xfrm>
              <a:off x="6330695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8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6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8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30695" y="2997707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8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8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6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515290" y="30942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57708" y="26560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353311" y="4152900"/>
            <a:ext cx="589915" cy="551815"/>
            <a:chOff x="1353311" y="4152900"/>
            <a:chExt cx="589915" cy="551815"/>
          </a:xfrm>
        </p:grpSpPr>
        <p:sp>
          <p:nvSpPr>
            <p:cNvPr id="38" name="object 38"/>
            <p:cNvSpPr/>
            <p:nvPr/>
          </p:nvSpPr>
          <p:spPr>
            <a:xfrm>
              <a:off x="1359407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59407" y="41589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517332" y="431349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57210" y="381811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496311" y="4114800"/>
            <a:ext cx="589915" cy="551815"/>
            <a:chOff x="2496311" y="4114800"/>
            <a:chExt cx="589915" cy="551815"/>
          </a:xfrm>
        </p:grpSpPr>
        <p:sp>
          <p:nvSpPr>
            <p:cNvPr id="43" name="object 43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02407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622232" y="431349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90710" y="37419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314700" y="4114800"/>
            <a:ext cx="589915" cy="551815"/>
            <a:chOff x="3314700" y="4114800"/>
            <a:chExt cx="589915" cy="551815"/>
          </a:xfrm>
        </p:grpSpPr>
        <p:sp>
          <p:nvSpPr>
            <p:cNvPr id="48" name="object 48"/>
            <p:cNvSpPr/>
            <p:nvPr/>
          </p:nvSpPr>
          <p:spPr>
            <a:xfrm>
              <a:off x="3320795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288798" y="0"/>
                  </a:moveTo>
                  <a:lnTo>
                    <a:pt x="241953" y="3530"/>
                  </a:lnTo>
                  <a:lnTo>
                    <a:pt x="197515" y="13751"/>
                  </a:lnTo>
                  <a:lnTo>
                    <a:pt x="156078" y="30107"/>
                  </a:lnTo>
                  <a:lnTo>
                    <a:pt x="118237" y="52043"/>
                  </a:lnTo>
                  <a:lnTo>
                    <a:pt x="84586" y="79005"/>
                  </a:lnTo>
                  <a:lnTo>
                    <a:pt x="55721" y="110435"/>
                  </a:lnTo>
                  <a:lnTo>
                    <a:pt x="32235" y="145780"/>
                  </a:lnTo>
                  <a:lnTo>
                    <a:pt x="14723" y="184484"/>
                  </a:lnTo>
                  <a:lnTo>
                    <a:pt x="3779" y="225992"/>
                  </a:lnTo>
                  <a:lnTo>
                    <a:pt x="0" y="269747"/>
                  </a:lnTo>
                  <a:lnTo>
                    <a:pt x="3779" y="313503"/>
                  </a:lnTo>
                  <a:lnTo>
                    <a:pt x="14723" y="355011"/>
                  </a:lnTo>
                  <a:lnTo>
                    <a:pt x="32235" y="393715"/>
                  </a:lnTo>
                  <a:lnTo>
                    <a:pt x="55721" y="429060"/>
                  </a:lnTo>
                  <a:lnTo>
                    <a:pt x="84586" y="460490"/>
                  </a:lnTo>
                  <a:lnTo>
                    <a:pt x="118237" y="487452"/>
                  </a:lnTo>
                  <a:lnTo>
                    <a:pt x="156078" y="509388"/>
                  </a:lnTo>
                  <a:lnTo>
                    <a:pt x="197515" y="525744"/>
                  </a:lnTo>
                  <a:lnTo>
                    <a:pt x="241953" y="535965"/>
                  </a:lnTo>
                  <a:lnTo>
                    <a:pt x="288798" y="539495"/>
                  </a:lnTo>
                  <a:lnTo>
                    <a:pt x="335642" y="535965"/>
                  </a:lnTo>
                  <a:lnTo>
                    <a:pt x="380080" y="525744"/>
                  </a:lnTo>
                  <a:lnTo>
                    <a:pt x="421517" y="509388"/>
                  </a:lnTo>
                  <a:lnTo>
                    <a:pt x="459358" y="487452"/>
                  </a:lnTo>
                  <a:lnTo>
                    <a:pt x="493009" y="460490"/>
                  </a:lnTo>
                  <a:lnTo>
                    <a:pt x="521874" y="429060"/>
                  </a:lnTo>
                  <a:lnTo>
                    <a:pt x="545360" y="393715"/>
                  </a:lnTo>
                  <a:lnTo>
                    <a:pt x="562872" y="355011"/>
                  </a:lnTo>
                  <a:lnTo>
                    <a:pt x="573816" y="313503"/>
                  </a:lnTo>
                  <a:lnTo>
                    <a:pt x="577596" y="269747"/>
                  </a:lnTo>
                  <a:lnTo>
                    <a:pt x="573816" y="225992"/>
                  </a:lnTo>
                  <a:lnTo>
                    <a:pt x="562872" y="184484"/>
                  </a:lnTo>
                  <a:lnTo>
                    <a:pt x="545360" y="145780"/>
                  </a:lnTo>
                  <a:lnTo>
                    <a:pt x="521874" y="110435"/>
                  </a:lnTo>
                  <a:lnTo>
                    <a:pt x="493009" y="79005"/>
                  </a:lnTo>
                  <a:lnTo>
                    <a:pt x="459358" y="52043"/>
                  </a:lnTo>
                  <a:lnTo>
                    <a:pt x="421517" y="30107"/>
                  </a:lnTo>
                  <a:lnTo>
                    <a:pt x="380080" y="13751"/>
                  </a:lnTo>
                  <a:lnTo>
                    <a:pt x="335642" y="3530"/>
                  </a:lnTo>
                  <a:lnTo>
                    <a:pt x="288798" y="0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320795" y="4120895"/>
              <a:ext cx="577850" cy="539750"/>
            </a:xfrm>
            <a:custGeom>
              <a:avLst/>
              <a:gdLst/>
              <a:ahLst/>
              <a:cxnLst/>
              <a:rect l="l" t="t" r="r" b="b"/>
              <a:pathLst>
                <a:path w="577850" h="539750">
                  <a:moveTo>
                    <a:pt x="0" y="269747"/>
                  </a:moveTo>
                  <a:lnTo>
                    <a:pt x="3779" y="225992"/>
                  </a:lnTo>
                  <a:lnTo>
                    <a:pt x="14723" y="184484"/>
                  </a:lnTo>
                  <a:lnTo>
                    <a:pt x="32235" y="145780"/>
                  </a:lnTo>
                  <a:lnTo>
                    <a:pt x="55721" y="110435"/>
                  </a:lnTo>
                  <a:lnTo>
                    <a:pt x="84586" y="79005"/>
                  </a:lnTo>
                  <a:lnTo>
                    <a:pt x="118237" y="52043"/>
                  </a:lnTo>
                  <a:lnTo>
                    <a:pt x="156078" y="30107"/>
                  </a:lnTo>
                  <a:lnTo>
                    <a:pt x="197515" y="13751"/>
                  </a:lnTo>
                  <a:lnTo>
                    <a:pt x="241953" y="3530"/>
                  </a:lnTo>
                  <a:lnTo>
                    <a:pt x="288798" y="0"/>
                  </a:lnTo>
                  <a:lnTo>
                    <a:pt x="335642" y="3530"/>
                  </a:lnTo>
                  <a:lnTo>
                    <a:pt x="380080" y="13751"/>
                  </a:lnTo>
                  <a:lnTo>
                    <a:pt x="421517" y="30107"/>
                  </a:lnTo>
                  <a:lnTo>
                    <a:pt x="459358" y="52043"/>
                  </a:lnTo>
                  <a:lnTo>
                    <a:pt x="493009" y="79005"/>
                  </a:lnTo>
                  <a:lnTo>
                    <a:pt x="521874" y="110435"/>
                  </a:lnTo>
                  <a:lnTo>
                    <a:pt x="545360" y="145780"/>
                  </a:lnTo>
                  <a:lnTo>
                    <a:pt x="562872" y="184484"/>
                  </a:lnTo>
                  <a:lnTo>
                    <a:pt x="573816" y="225992"/>
                  </a:lnTo>
                  <a:lnTo>
                    <a:pt x="577596" y="269747"/>
                  </a:lnTo>
                  <a:lnTo>
                    <a:pt x="573816" y="313503"/>
                  </a:lnTo>
                  <a:lnTo>
                    <a:pt x="562872" y="355011"/>
                  </a:lnTo>
                  <a:lnTo>
                    <a:pt x="545360" y="393715"/>
                  </a:lnTo>
                  <a:lnTo>
                    <a:pt x="521874" y="429060"/>
                  </a:lnTo>
                  <a:lnTo>
                    <a:pt x="493009" y="460490"/>
                  </a:lnTo>
                  <a:lnTo>
                    <a:pt x="459358" y="487452"/>
                  </a:lnTo>
                  <a:lnTo>
                    <a:pt x="421517" y="509388"/>
                  </a:lnTo>
                  <a:lnTo>
                    <a:pt x="380080" y="525744"/>
                  </a:lnTo>
                  <a:lnTo>
                    <a:pt x="335642" y="535965"/>
                  </a:lnTo>
                  <a:lnTo>
                    <a:pt x="288798" y="539495"/>
                  </a:lnTo>
                  <a:lnTo>
                    <a:pt x="241953" y="535965"/>
                  </a:lnTo>
                  <a:lnTo>
                    <a:pt x="197515" y="525744"/>
                  </a:lnTo>
                  <a:lnTo>
                    <a:pt x="156078" y="509388"/>
                  </a:lnTo>
                  <a:lnTo>
                    <a:pt x="118237" y="487452"/>
                  </a:lnTo>
                  <a:lnTo>
                    <a:pt x="84586" y="460490"/>
                  </a:lnTo>
                  <a:lnTo>
                    <a:pt x="55721" y="429060"/>
                  </a:lnTo>
                  <a:lnTo>
                    <a:pt x="32235" y="393715"/>
                  </a:lnTo>
                  <a:lnTo>
                    <a:pt x="14723" y="355011"/>
                  </a:lnTo>
                  <a:lnTo>
                    <a:pt x="3779" y="31350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870076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377499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82242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32984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774794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15573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600657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044073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553005" y="582097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060406" y="5820971"/>
            <a:ext cx="278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1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1810511" y="5105400"/>
          <a:ext cx="4615813" cy="539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9495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16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object 52"/>
          <p:cNvSpPr txBox="1"/>
          <p:nvPr/>
        </p:nvSpPr>
        <p:spPr>
          <a:xfrm>
            <a:off x="6022340" y="257047"/>
            <a:ext cx="25857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BUILD-MAX-HEAP(A)</a:t>
            </a:r>
            <a:endParaRPr sz="1200">
              <a:latin typeface="Arial"/>
              <a:cs typeface="Arial"/>
            </a:endParaRPr>
          </a:p>
          <a:p>
            <a:pPr marL="227329" marR="424815" indent="-215265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for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←</a:t>
            </a:r>
            <a:r>
              <a:rPr sz="1200" b="1" spc="-10" dirty="0">
                <a:latin typeface="Arial"/>
                <a:cs typeface="Arial"/>
              </a:rPr>
              <a:t> length[A]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downto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do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exc</a:t>
            </a:r>
            <a:r>
              <a:rPr sz="1200" b="1" spc="-5" dirty="0">
                <a:latin typeface="Arial"/>
                <a:cs typeface="Arial"/>
              </a:rPr>
              <a:t>h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ng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1]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↔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[</a:t>
            </a:r>
            <a:r>
              <a:rPr sz="1200" b="1" dirty="0">
                <a:latin typeface="Arial"/>
                <a:cs typeface="Arial"/>
              </a:rPr>
              <a:t>i]</a:t>
            </a:r>
            <a:endParaRPr sz="1200">
              <a:latin typeface="Arial"/>
              <a:cs typeface="Arial"/>
            </a:endParaRPr>
          </a:p>
          <a:p>
            <a:pPr marL="269875" marR="508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heap-size[A]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← </a:t>
            </a:r>
            <a:r>
              <a:rPr sz="1200" b="1" spc="-10" dirty="0">
                <a:latin typeface="Arial"/>
                <a:cs typeface="Arial"/>
              </a:rPr>
              <a:t>heap-size[A]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–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MAX-HEAPIFY(A,</a:t>
            </a:r>
            <a:r>
              <a:rPr sz="1200" b="1" spc="5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3" name="object 51"/>
          <p:cNvSpPr txBox="1"/>
          <p:nvPr/>
        </p:nvSpPr>
        <p:spPr>
          <a:xfrm>
            <a:off x="3441382" y="3742068"/>
            <a:ext cx="549402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0"/>
              </a:spcBef>
            </a:pPr>
            <a:r>
              <a:rPr sz="1800" spc="-5" dirty="0" smtClean="0">
                <a:latin typeface="Arial MT"/>
                <a:cs typeface="Arial MT"/>
              </a:rPr>
              <a:t>10</a:t>
            </a:r>
            <a:endParaRPr lang="en-US" sz="1800" spc="-5" dirty="0" smtClean="0">
              <a:latin typeface="Arial MT"/>
              <a:cs typeface="Arial MT"/>
            </a:endParaRPr>
          </a:p>
          <a:p>
            <a:pPr marL="28575">
              <a:lnSpc>
                <a:spcPts val="2100"/>
              </a:lnSpc>
            </a:pP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100"/>
              </a:lnSpc>
            </a:pPr>
            <a:r>
              <a:rPr sz="1800" spc="-15" dirty="0">
                <a:latin typeface="Arial MT"/>
                <a:cs typeface="Arial MT"/>
              </a:rPr>
              <a:t>16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85274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808" y="166877"/>
            <a:ext cx="58489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Running</a:t>
            </a:r>
            <a:r>
              <a:rPr spc="-65" dirty="0"/>
              <a:t> </a:t>
            </a:r>
            <a:r>
              <a:rPr spc="-5" dirty="0"/>
              <a:t>time</a:t>
            </a:r>
            <a:r>
              <a:rPr spc="-1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Heapsort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0187" y="1290573"/>
            <a:ext cx="20345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HEAPSO</a:t>
            </a:r>
            <a:r>
              <a:rPr sz="2400" b="1" spc="-20" dirty="0">
                <a:latin typeface="Courier New"/>
                <a:cs typeface="Courier New"/>
              </a:rPr>
              <a:t>RT</a:t>
            </a:r>
            <a:r>
              <a:rPr sz="2400" b="1" spc="-5" dirty="0">
                <a:latin typeface="Courier New"/>
                <a:cs typeface="Courier New"/>
              </a:rPr>
              <a:t>(A)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1137" y="1793233"/>
          <a:ext cx="8682987" cy="21009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7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0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6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44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54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83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2096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12725" marR="3175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BUILD-MAX-HEAP(A)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410970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O(n)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096">
                <a:tc>
                  <a:txBody>
                    <a:bodyPr/>
                    <a:lstStyle/>
                    <a:p>
                      <a:pPr marL="31750">
                        <a:lnSpc>
                          <a:spcPts val="2845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2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12725" marR="3175">
                        <a:lnSpc>
                          <a:spcPts val="2845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24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4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←</a:t>
                      </a:r>
                      <a:r>
                        <a:rPr sz="24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length[A]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845"/>
                        </a:lnSpc>
                      </a:pPr>
                      <a:r>
                        <a:rPr sz="2400" b="1" spc="-10" dirty="0">
                          <a:latin typeface="Courier New"/>
                          <a:cs typeface="Courier New"/>
                        </a:rPr>
                        <a:t>downto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845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2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845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do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410970">
                        <a:lnSpc>
                          <a:spcPts val="2845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O(n-1)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L="3956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400" b="1" spc="-10" dirty="0">
                          <a:latin typeface="Courier New"/>
                          <a:cs typeface="Courier New"/>
                        </a:rPr>
                        <a:t>exchange</a:t>
                      </a:r>
                      <a:r>
                        <a:rPr sz="24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A[1]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↔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2545" marB="0"/>
                </a:tc>
                <a:tc gridSpan="4">
                  <a:txBody>
                    <a:bodyPr/>
                    <a:lstStyle/>
                    <a:p>
                      <a:pPr marL="182880" marR="31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A[i]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254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O(1)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254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096">
                <a:tc>
                  <a:txBody>
                    <a:bodyPr/>
                    <a:lstStyle/>
                    <a:p>
                      <a:pPr marL="31750">
                        <a:lnSpc>
                          <a:spcPts val="2845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4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5605">
                        <a:lnSpc>
                          <a:spcPts val="2845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heap-size[A]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2845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←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R="3175">
                        <a:lnSpc>
                          <a:spcPts val="2845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heap-size[A]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845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–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845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31800">
                        <a:lnSpc>
                          <a:spcPts val="2845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O(1)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91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5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2545" marB="0"/>
                </a:tc>
                <a:tc gridSpan="2">
                  <a:txBody>
                    <a:bodyPr/>
                    <a:lstStyle/>
                    <a:p>
                      <a:pPr marL="216535" marR="317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MAX-HEAPIFY(A,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254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1)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2545" marB="0"/>
                </a:tc>
                <a:tc gridSpan="6"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O(lg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254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n)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254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29780" y="4093209"/>
            <a:ext cx="8619490" cy="2464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40"/>
              </a:lnSpc>
              <a:spcBef>
                <a:spcPts val="100"/>
              </a:spcBef>
            </a:pPr>
            <a:r>
              <a:rPr sz="3200" spc="-45" dirty="0">
                <a:latin typeface="Times New Roman"/>
                <a:cs typeface="Times New Roman"/>
              </a:rPr>
              <a:t>Total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time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is:</a:t>
            </a:r>
            <a:endParaRPr sz="3200">
              <a:latin typeface="Times New Roman"/>
              <a:cs typeface="Times New Roman"/>
            </a:endParaRPr>
          </a:p>
          <a:p>
            <a:pPr marL="1841500">
              <a:lnSpc>
                <a:spcPts val="3840"/>
              </a:lnSpc>
            </a:pPr>
            <a:r>
              <a:rPr sz="3200" dirty="0">
                <a:latin typeface="Times New Roman"/>
                <a:cs typeface="Times New Roman"/>
              </a:rPr>
              <a:t>O(</a:t>
            </a:r>
            <a:r>
              <a:rPr sz="3200" i="1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)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+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O(</a:t>
            </a:r>
            <a:r>
              <a:rPr sz="3200" i="1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-1)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*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[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O(1)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+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O(1)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+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O(lg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)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which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approximately</a:t>
            </a:r>
            <a:endParaRPr sz="32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Times New Roman"/>
                <a:cs typeface="Times New Roman"/>
              </a:rPr>
              <a:t>O(</a:t>
            </a:r>
            <a:r>
              <a:rPr sz="3200" i="1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)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+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O(</a:t>
            </a:r>
            <a:r>
              <a:rPr sz="3200" i="1" dirty="0">
                <a:latin typeface="Times New Roman"/>
                <a:cs typeface="Times New Roman"/>
              </a:rPr>
              <a:t>n</a:t>
            </a:r>
            <a:r>
              <a:rPr sz="3200" i="1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lg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840864" algn="l"/>
              </a:tabLst>
            </a:pPr>
            <a:r>
              <a:rPr sz="3200" dirty="0">
                <a:latin typeface="Times New Roman"/>
                <a:cs typeface="Times New Roman"/>
              </a:rPr>
              <a:t>or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just	O(</a:t>
            </a:r>
            <a:r>
              <a:rPr sz="3200" i="1" dirty="0">
                <a:latin typeface="Times New Roman"/>
                <a:cs typeface="Times New Roman"/>
              </a:rPr>
              <a:t>n</a:t>
            </a:r>
            <a:r>
              <a:rPr sz="3200" i="1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lg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613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Monotype Corsiva" panose="03010101010201010101" pitchFamily="66" charset="0"/>
              </a:rPr>
              <a:t>Alg:</a:t>
            </a:r>
            <a:r>
              <a:rPr lang="en-US" altLang="en-US"/>
              <a:t> HEAPSORT</a:t>
            </a:r>
            <a:r>
              <a:rPr lang="en-US" altLang="en-US" i="1"/>
              <a:t>(A)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19175"/>
            <a:ext cx="6583362" cy="5076825"/>
          </a:xfrm>
        </p:spPr>
        <p:txBody>
          <a:bodyPr/>
          <a:lstStyle/>
          <a:p>
            <a:pPr marL="533400" indent="-533400">
              <a:buFontTx/>
              <a:buNone/>
            </a:pPr>
            <a:endParaRPr lang="en-US" altLang="en-US" i="1" dirty="0"/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altLang="en-US" dirty="0"/>
              <a:t> BUILD-MAX-HEAP</a:t>
            </a:r>
            <a:r>
              <a:rPr lang="en-US" altLang="en-US" dirty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altLang="en-US" dirty="0"/>
              <a:t> </a:t>
            </a:r>
            <a:r>
              <a:rPr lang="en-US" altLang="en-US" b="1" dirty="0"/>
              <a:t>for </a:t>
            </a:r>
            <a:r>
              <a:rPr lang="en-US" altLang="en-US" dirty="0" err="1"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latin typeface="Comic Sans MS" panose="030F0702030302020204" pitchFamily="66" charset="0"/>
              </a:rPr>
              <a:t> ← length[A]</a:t>
            </a:r>
            <a:r>
              <a:rPr lang="en-US" altLang="en-US" i="1" dirty="0"/>
              <a:t> </a:t>
            </a:r>
            <a:r>
              <a:rPr lang="en-US" altLang="en-US" b="1" dirty="0" err="1"/>
              <a:t>downto</a:t>
            </a:r>
            <a:r>
              <a:rPr lang="en-US" altLang="en-US" b="1" dirty="0"/>
              <a:t> </a:t>
            </a:r>
            <a:r>
              <a:rPr lang="en-US" altLang="en-US" dirty="0"/>
              <a:t>2</a:t>
            </a:r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altLang="en-US" dirty="0"/>
              <a:t>      </a:t>
            </a:r>
            <a:r>
              <a:rPr lang="en-US" altLang="en-US" b="1" dirty="0"/>
              <a:t>do </a:t>
            </a:r>
            <a:r>
              <a:rPr lang="en-US" altLang="en-US" dirty="0"/>
              <a:t>exchange </a:t>
            </a:r>
            <a:r>
              <a:rPr lang="en-US" altLang="en-US" dirty="0">
                <a:latin typeface="Comic Sans MS" panose="030F0702030302020204" pitchFamily="66" charset="0"/>
              </a:rPr>
              <a:t>A[1] ↔ A[</a:t>
            </a:r>
            <a:r>
              <a:rPr lang="en-US" altLang="en-US" dirty="0" err="1"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latin typeface="Comic Sans MS" panose="030F0702030302020204" pitchFamily="66" charset="0"/>
              </a:rPr>
              <a:t>]</a:t>
            </a:r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altLang="en-US" dirty="0"/>
              <a:t>           MAX-HEAPIFY</a:t>
            </a:r>
            <a:r>
              <a:rPr lang="en-US" altLang="en-US" dirty="0">
                <a:latin typeface="Comic Sans MS" panose="030F0702030302020204" pitchFamily="66" charset="0"/>
              </a:rPr>
              <a:t>(A, 1, </a:t>
            </a:r>
            <a:r>
              <a:rPr lang="en-US" altLang="en-US" dirty="0" err="1"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latin typeface="Comic Sans MS" panose="030F0702030302020204" pitchFamily="66" charset="0"/>
              </a:rPr>
              <a:t> - 1)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endParaRPr lang="en-US" altLang="en-US" dirty="0">
              <a:latin typeface="Comic Sans MS" panose="030F0702030302020204" pitchFamily="66" charset="0"/>
            </a:endParaRPr>
          </a:p>
          <a:p>
            <a:pPr marL="533400" indent="-533400">
              <a:lnSpc>
                <a:spcPct val="130000"/>
              </a:lnSpc>
            </a:pPr>
            <a:r>
              <a:rPr lang="en-US" altLang="en-US" dirty="0"/>
              <a:t>Running time: </a:t>
            </a:r>
            <a:r>
              <a:rPr lang="en-US" altLang="en-US" dirty="0">
                <a:latin typeface="Comic Sans MS" panose="030F0702030302020204" pitchFamily="66" charset="0"/>
              </a:rPr>
              <a:t>O(</a:t>
            </a:r>
            <a:r>
              <a:rPr lang="en-US" altLang="en-US" dirty="0" err="1">
                <a:latin typeface="Comic Sans MS" panose="030F0702030302020204" pitchFamily="66" charset="0"/>
              </a:rPr>
              <a:t>nlgn</a:t>
            </a:r>
            <a:r>
              <a:rPr lang="en-US" altLang="en-US" dirty="0">
                <a:latin typeface="Comic Sans MS" panose="030F0702030302020204" pitchFamily="66" charset="0"/>
              </a:rPr>
              <a:t>) --- Can be shown to be </a:t>
            </a:r>
            <a:r>
              <a:rPr lang="el-GR" altLang="en-US" dirty="0">
                <a:latin typeface="Comic Sans MS" panose="030F0702030302020204" pitchFamily="66" charset="0"/>
              </a:rPr>
              <a:t>Θ</a:t>
            </a:r>
            <a:r>
              <a:rPr lang="en-US" altLang="en-US" dirty="0">
                <a:latin typeface="Comic Sans MS" panose="030F0702030302020204" pitchFamily="66" charset="0"/>
              </a:rPr>
              <a:t>(</a:t>
            </a:r>
            <a:r>
              <a:rPr lang="en-US" altLang="en-US" dirty="0" err="1">
                <a:latin typeface="Comic Sans MS" panose="030F0702030302020204" pitchFamily="66" charset="0"/>
              </a:rPr>
              <a:t>nlgn</a:t>
            </a:r>
            <a:r>
              <a:rPr lang="en-US" altLang="en-US" dirty="0">
                <a:latin typeface="Comic Sans MS" panose="030F0702030302020204" pitchFamily="66" charset="0"/>
              </a:rPr>
              <a:t>)</a:t>
            </a:r>
            <a:endParaRPr lang="el-GR" altLang="en-US" dirty="0">
              <a:latin typeface="Comic Sans MS" panose="030F0702030302020204" pitchFamily="66" charset="0"/>
            </a:endParaRPr>
          </a:p>
          <a:p>
            <a:pPr marL="533400" indent="-533400"/>
            <a:endParaRPr lang="en-US" altLang="en-US" dirty="0"/>
          </a:p>
        </p:txBody>
      </p:sp>
      <p:grpSp>
        <p:nvGrpSpPr>
          <p:cNvPr id="436228" name="Group 4"/>
          <p:cNvGrpSpPr>
            <a:grpSpLocks/>
          </p:cNvGrpSpPr>
          <p:nvPr/>
        </p:nvGrpSpPr>
        <p:grpSpPr bwMode="auto">
          <a:xfrm>
            <a:off x="6534150" y="1663700"/>
            <a:ext cx="2503488" cy="2544763"/>
            <a:chOff x="4116" y="1048"/>
            <a:chExt cx="1577" cy="1603"/>
          </a:xfrm>
        </p:grpSpPr>
        <p:sp>
          <p:nvSpPr>
            <p:cNvPr id="436229" name="Text Box 5"/>
            <p:cNvSpPr txBox="1">
              <a:spLocks noChangeArrowheads="1"/>
            </p:cNvSpPr>
            <p:nvPr/>
          </p:nvSpPr>
          <p:spPr bwMode="auto">
            <a:xfrm>
              <a:off x="4132" y="1048"/>
              <a:ext cx="5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dirty="0">
                  <a:latin typeface="Comic Sans MS" panose="030F0702030302020204" pitchFamily="66" charset="0"/>
                </a:rPr>
                <a:t>O(n)</a:t>
              </a:r>
            </a:p>
          </p:txBody>
        </p:sp>
        <p:sp>
          <p:nvSpPr>
            <p:cNvPr id="436230" name="Text Box 6"/>
            <p:cNvSpPr txBox="1">
              <a:spLocks noChangeArrowheads="1"/>
            </p:cNvSpPr>
            <p:nvPr/>
          </p:nvSpPr>
          <p:spPr bwMode="auto">
            <a:xfrm>
              <a:off x="4116" y="2340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>
                  <a:latin typeface="Comic Sans MS" panose="030F0702030302020204" pitchFamily="66" charset="0"/>
                </a:rPr>
                <a:t>O(lgn)</a:t>
              </a:r>
            </a:p>
          </p:txBody>
        </p:sp>
        <p:sp>
          <p:nvSpPr>
            <p:cNvPr id="436231" name="AutoShape 7"/>
            <p:cNvSpPr>
              <a:spLocks/>
            </p:cNvSpPr>
            <p:nvPr/>
          </p:nvSpPr>
          <p:spPr bwMode="auto">
            <a:xfrm>
              <a:off x="4692" y="1477"/>
              <a:ext cx="144" cy="1174"/>
            </a:xfrm>
            <a:prstGeom prst="rightBrace">
              <a:avLst>
                <a:gd name="adj1" fmla="val 6794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232" name="Text Box 8"/>
            <p:cNvSpPr txBox="1">
              <a:spLocks noChangeArrowheads="1"/>
            </p:cNvSpPr>
            <p:nvPr/>
          </p:nvSpPr>
          <p:spPr bwMode="auto">
            <a:xfrm>
              <a:off x="4809" y="1912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dirty="0">
                  <a:latin typeface="Comic Sans MS" panose="030F0702030302020204" pitchFamily="66" charset="0"/>
                </a:rPr>
                <a:t>n-1</a:t>
              </a:r>
              <a:r>
                <a:rPr lang="en-US" altLang="en-US" sz="2400" dirty="0">
                  <a:latin typeface="Monotype Corsiva" panose="03010101010201010101" pitchFamily="66" charset="0"/>
                </a:rPr>
                <a:t> </a:t>
              </a:r>
              <a:r>
                <a:rPr lang="en-US" altLang="en-US" sz="2400" dirty="0"/>
                <a:t>times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8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Heap Types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b="1"/>
              <a:t>Max-heaps</a:t>
            </a:r>
            <a:r>
              <a:rPr lang="en-US" altLang="en-US"/>
              <a:t> (largest element at root), have the </a:t>
            </a:r>
            <a:r>
              <a:rPr lang="en-US" altLang="en-US" i="1"/>
              <a:t>max-heap property:</a:t>
            </a:r>
            <a:r>
              <a:rPr lang="en-US" altLang="en-US" b="1"/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for all nodes </a:t>
            </a:r>
            <a:r>
              <a:rPr lang="en-US" altLang="en-US">
                <a:latin typeface="Comic Sans MS" panose="030F0702030302020204" pitchFamily="66" charset="0"/>
              </a:rPr>
              <a:t>i</a:t>
            </a:r>
            <a:r>
              <a:rPr lang="en-US" altLang="en-US"/>
              <a:t>, excluding the root: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>
                <a:latin typeface="Comic Sans MS" panose="030F0702030302020204" pitchFamily="66" charset="0"/>
              </a:rPr>
              <a:t>			A[PARENT(i)] ≥ A[i]</a:t>
            </a:r>
          </a:p>
          <a:p>
            <a:pPr lvl="1">
              <a:lnSpc>
                <a:spcPct val="120000"/>
              </a:lnSpc>
            </a:pPr>
            <a:endParaRPr lang="en-US" altLang="en-US">
              <a:latin typeface="Comic Sans MS" panose="030F0702030302020204" pitchFamily="66" charset="0"/>
            </a:endParaRPr>
          </a:p>
          <a:p>
            <a:pPr>
              <a:lnSpc>
                <a:spcPct val="120000"/>
              </a:lnSpc>
            </a:pPr>
            <a:r>
              <a:rPr lang="en-US" altLang="en-US" b="1"/>
              <a:t>Min-heaps</a:t>
            </a:r>
            <a:r>
              <a:rPr lang="en-US" altLang="en-US"/>
              <a:t> (smallest element at root), have the </a:t>
            </a:r>
            <a:r>
              <a:rPr lang="en-US" altLang="en-US" i="1"/>
              <a:t>min-heap property: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for all nodes </a:t>
            </a:r>
            <a:r>
              <a:rPr lang="en-US" altLang="en-US">
                <a:latin typeface="Comic Sans MS" panose="030F0702030302020204" pitchFamily="66" charset="0"/>
              </a:rPr>
              <a:t>i</a:t>
            </a:r>
            <a:r>
              <a:rPr lang="en-US" altLang="en-US"/>
              <a:t>, excluding the root: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>
                <a:latin typeface="Comic Sans MS" panose="030F0702030302020204" pitchFamily="66" charset="0"/>
              </a:rPr>
              <a:t>			A[PARENT(i)] ≤ A[i]</a:t>
            </a:r>
          </a:p>
        </p:txBody>
      </p:sp>
    </p:spTree>
    <p:extLst>
      <p:ext uri="{BB962C8B-B14F-4D97-AF65-F5344CB8AC3E}">
        <p14:creationId xmlns:p14="http://schemas.microsoft.com/office/powerpoint/2010/main" val="29317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Reference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Introduction to Algorithms</a:t>
            </a:r>
          </a:p>
          <a:p>
            <a:pPr lvl="1"/>
            <a:r>
              <a:rPr lang="en-US" altLang="en-US" smtClean="0"/>
              <a:t>Chapter # 6</a:t>
            </a:r>
          </a:p>
          <a:p>
            <a:pPr lvl="1"/>
            <a:r>
              <a:rPr lang="en-US" altLang="en-US" dirty="0" smtClean="0"/>
              <a:t>Thomas H. </a:t>
            </a:r>
            <a:r>
              <a:rPr lang="en-US" altLang="en-US" dirty="0" err="1" smtClean="0"/>
              <a:t>Cormen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3</a:t>
            </a:r>
            <a:r>
              <a:rPr lang="en-US" altLang="en-US" baseline="30000" dirty="0" smtClean="0"/>
              <a:t>rd</a:t>
            </a:r>
            <a:r>
              <a:rPr lang="en-US" altLang="en-US" dirty="0" smtClean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val="428991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Adding/Deleting Nodes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52538"/>
            <a:ext cx="8229600" cy="53006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>
                <a:solidFill>
                  <a:schemeClr val="tx1"/>
                </a:solidFill>
              </a:rPr>
              <a:t>New nodes are always inserted at the bottom level (left to right)</a:t>
            </a:r>
          </a:p>
          <a:p>
            <a:pPr>
              <a:lnSpc>
                <a:spcPct val="120000"/>
              </a:lnSpc>
            </a:pPr>
            <a:r>
              <a:rPr lang="en-US" altLang="en-US">
                <a:solidFill>
                  <a:schemeClr val="tx1"/>
                </a:solidFill>
              </a:rPr>
              <a:t>Nodes are removed from the bottom level (right to left)</a:t>
            </a:r>
          </a:p>
        </p:txBody>
      </p:sp>
      <p:pic>
        <p:nvPicPr>
          <p:cNvPr id="4966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813" y="3308350"/>
            <a:ext cx="5319712" cy="287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578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Operations on Heaps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52538"/>
            <a:ext cx="8229600" cy="53006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chemeClr val="tx1"/>
                </a:solidFill>
              </a:rPr>
              <a:t>Maintain/Restore the max-heap property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olidFill>
                  <a:srgbClr val="336699"/>
                </a:solidFill>
              </a:rPr>
              <a:t>MAX-HEAPIFY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chemeClr val="tx1"/>
                </a:solidFill>
              </a:rPr>
              <a:t>Create a max-heap from an unordered array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olidFill>
                  <a:srgbClr val="336699"/>
                </a:solidFill>
              </a:rPr>
              <a:t>BUILD-MAX-HEAP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chemeClr val="tx1"/>
                </a:solidFill>
              </a:rPr>
              <a:t>Sort an array in place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olidFill>
                  <a:srgbClr val="336699"/>
                </a:solidFill>
              </a:rPr>
              <a:t>HEAPSORT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chemeClr val="tx1"/>
                </a:solidFill>
              </a:rPr>
              <a:t>Priority queues</a:t>
            </a:r>
          </a:p>
        </p:txBody>
      </p:sp>
    </p:spTree>
    <p:extLst>
      <p:ext uri="{BB962C8B-B14F-4D97-AF65-F5344CB8AC3E}">
        <p14:creationId xmlns:p14="http://schemas.microsoft.com/office/powerpoint/2010/main" val="204977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Maintaining the Heap Property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7175" y="1282700"/>
            <a:ext cx="5865813" cy="5334000"/>
          </a:xfrm>
        </p:spPr>
        <p:txBody>
          <a:bodyPr/>
          <a:lstStyle/>
          <a:p>
            <a:pPr marL="457200" indent="-457200"/>
            <a:r>
              <a:rPr lang="en-US" altLang="en-US" sz="2400"/>
              <a:t>Suppose a node is smaller than a child</a:t>
            </a:r>
          </a:p>
          <a:p>
            <a:pPr marL="838200" lvl="1" indent="-381000"/>
            <a:r>
              <a:rPr lang="en-US" altLang="en-US" sz="2000"/>
              <a:t>Left and Right subtrees of </a:t>
            </a:r>
            <a:r>
              <a:rPr lang="en-US" altLang="en-US" sz="2000">
                <a:latin typeface="Comic Sans MS" panose="030F0702030302020204" pitchFamily="66" charset="0"/>
              </a:rPr>
              <a:t>i</a:t>
            </a:r>
            <a:r>
              <a:rPr lang="en-US" altLang="en-US" sz="2000"/>
              <a:t> are max-heaps</a:t>
            </a:r>
          </a:p>
          <a:p>
            <a:pPr marL="457200" indent="-457200"/>
            <a:r>
              <a:rPr lang="en-US" altLang="en-US" sz="2400"/>
              <a:t>To eliminate the violation:</a:t>
            </a:r>
          </a:p>
          <a:p>
            <a:pPr marL="838200" lvl="1" indent="-381000"/>
            <a:r>
              <a:rPr lang="en-US" altLang="en-US" sz="2000"/>
              <a:t>Exchange with larger child</a:t>
            </a:r>
          </a:p>
          <a:p>
            <a:pPr marL="838200" lvl="1" indent="-381000"/>
            <a:r>
              <a:rPr lang="en-US" altLang="en-US" sz="2000"/>
              <a:t>Move down the tree</a:t>
            </a:r>
          </a:p>
          <a:p>
            <a:pPr marL="838200" lvl="1" indent="-381000"/>
            <a:r>
              <a:rPr lang="en-US" altLang="en-US" sz="2000"/>
              <a:t>Continue until node is not smaller than children</a:t>
            </a:r>
          </a:p>
        </p:txBody>
      </p:sp>
      <p:graphicFrame>
        <p:nvGraphicFramePr>
          <p:cNvPr id="40858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6351588" y="2141538"/>
          <a:ext cx="2514600" cy="215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1" name="Paint Shop Pro Image" r:id="rId4" imgW="2790244" imgH="2390244" progId="PaintShopPro">
                  <p:embed/>
                </p:oleObj>
              </mc:Choice>
              <mc:Fallback>
                <p:oleObj name="Paint Shop Pro Image" r:id="rId4" imgW="2790244" imgH="2390244" progId="PaintShopPro">
                  <p:embed/>
                  <p:pic>
                    <p:nvPicPr>
                      <p:cNvPr id="4085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1588" y="2141538"/>
                        <a:ext cx="2514600" cy="215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53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472067" name="Text Box 3"/>
          <p:cNvSpPr txBox="1">
            <a:spLocks noChangeArrowheads="1"/>
          </p:cNvSpPr>
          <p:nvPr/>
        </p:nvSpPr>
        <p:spPr bwMode="auto">
          <a:xfrm>
            <a:off x="381000" y="914400"/>
            <a:ext cx="267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sng" dirty="0"/>
              <a:t>MAX-HEAPIFY(A, 2, 10)</a:t>
            </a:r>
          </a:p>
        </p:txBody>
      </p:sp>
      <p:grpSp>
        <p:nvGrpSpPr>
          <p:cNvPr id="472068" name="Group 4"/>
          <p:cNvGrpSpPr>
            <a:grpSpLocks/>
          </p:cNvGrpSpPr>
          <p:nvPr/>
        </p:nvGrpSpPr>
        <p:grpSpPr bwMode="auto">
          <a:xfrm>
            <a:off x="457200" y="1495425"/>
            <a:ext cx="3282950" cy="2390775"/>
            <a:chOff x="288" y="942"/>
            <a:chExt cx="2068" cy="1506"/>
          </a:xfrm>
        </p:grpSpPr>
        <p:graphicFrame>
          <p:nvGraphicFramePr>
            <p:cNvPr id="472069" name="Object 5"/>
            <p:cNvGraphicFramePr>
              <a:graphicFrameLocks noChangeAspect="1"/>
            </p:cNvGraphicFramePr>
            <p:nvPr/>
          </p:nvGraphicFramePr>
          <p:xfrm>
            <a:off x="288" y="942"/>
            <a:ext cx="1950" cy="1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77" name="Paint Shop Pro Image" r:id="rId4" imgW="5160976" imgH="3248780" progId="PaintShopPro">
                    <p:embed/>
                  </p:oleObj>
                </mc:Choice>
                <mc:Fallback>
                  <p:oleObj name="Paint Shop Pro Image" r:id="rId4" imgW="5160976" imgH="3248780" progId="PaintShopPro">
                    <p:embed/>
                    <p:pic>
                      <p:nvPicPr>
                        <p:cNvPr id="47206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942"/>
                          <a:ext cx="1950" cy="1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2070" name="Text Box 6"/>
            <p:cNvSpPr txBox="1">
              <a:spLocks noChangeArrowheads="1"/>
            </p:cNvSpPr>
            <p:nvPr/>
          </p:nvSpPr>
          <p:spPr bwMode="auto">
            <a:xfrm>
              <a:off x="288" y="2217"/>
              <a:ext cx="20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A[2] violates the heap property</a:t>
              </a:r>
            </a:p>
          </p:txBody>
        </p:sp>
      </p:grpSp>
      <p:sp>
        <p:nvSpPr>
          <p:cNvPr id="472071" name="Text Box 7"/>
          <p:cNvSpPr txBox="1">
            <a:spLocks noChangeArrowheads="1"/>
          </p:cNvSpPr>
          <p:nvPr/>
        </p:nvSpPr>
        <p:spPr bwMode="auto">
          <a:xfrm>
            <a:off x="3581400" y="2286000"/>
            <a:ext cx="1362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DD0111"/>
                </a:solidFill>
              </a:rPr>
              <a:t>A[2] </a:t>
            </a:r>
            <a:r>
              <a:rPr lang="en-US" altLang="en-US" dirty="0">
                <a:solidFill>
                  <a:srgbClr val="DD0111"/>
                </a:solidFill>
                <a:sym typeface="Symbol" panose="05050102010706020507" pitchFamily="18" charset="2"/>
              </a:rPr>
              <a:t> A[4]</a:t>
            </a:r>
          </a:p>
        </p:txBody>
      </p:sp>
      <p:grpSp>
        <p:nvGrpSpPr>
          <p:cNvPr id="472072" name="Group 8"/>
          <p:cNvGrpSpPr>
            <a:grpSpLocks/>
          </p:cNvGrpSpPr>
          <p:nvPr/>
        </p:nvGrpSpPr>
        <p:grpSpPr bwMode="auto">
          <a:xfrm>
            <a:off x="5334000" y="1495425"/>
            <a:ext cx="3282950" cy="2390775"/>
            <a:chOff x="3433" y="942"/>
            <a:chExt cx="2068" cy="1506"/>
          </a:xfrm>
        </p:grpSpPr>
        <p:graphicFrame>
          <p:nvGraphicFramePr>
            <p:cNvPr id="472073" name="Object 9"/>
            <p:cNvGraphicFramePr>
              <a:graphicFrameLocks noChangeAspect="1"/>
            </p:cNvGraphicFramePr>
            <p:nvPr/>
          </p:nvGraphicFramePr>
          <p:xfrm>
            <a:off x="3433" y="942"/>
            <a:ext cx="1943" cy="1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78" name="Paint Shop Pro Image" r:id="rId6" imgW="5141463" imgH="3248780" progId="PaintShopPro">
                    <p:embed/>
                  </p:oleObj>
                </mc:Choice>
                <mc:Fallback>
                  <p:oleObj name="Paint Shop Pro Image" r:id="rId6" imgW="5141463" imgH="3248780" progId="PaintShopPro">
                    <p:embed/>
                    <p:pic>
                      <p:nvPicPr>
                        <p:cNvPr id="47207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3" y="942"/>
                          <a:ext cx="1943" cy="1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2074" name="Text Box 10"/>
            <p:cNvSpPr txBox="1">
              <a:spLocks noChangeArrowheads="1"/>
            </p:cNvSpPr>
            <p:nvPr/>
          </p:nvSpPr>
          <p:spPr bwMode="auto">
            <a:xfrm>
              <a:off x="3433" y="2217"/>
              <a:ext cx="20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A[4] violates the heap property</a:t>
              </a:r>
            </a:p>
          </p:txBody>
        </p:sp>
      </p:grpSp>
      <p:sp>
        <p:nvSpPr>
          <p:cNvPr id="472075" name="Text Box 11"/>
          <p:cNvSpPr txBox="1">
            <a:spLocks noChangeArrowheads="1"/>
          </p:cNvSpPr>
          <p:nvPr/>
        </p:nvSpPr>
        <p:spPr bwMode="auto">
          <a:xfrm>
            <a:off x="1219200" y="4824413"/>
            <a:ext cx="1362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DD0111"/>
                </a:solidFill>
              </a:rPr>
              <a:t>A[4] </a:t>
            </a:r>
            <a:r>
              <a:rPr lang="en-US" altLang="en-US">
                <a:solidFill>
                  <a:srgbClr val="DD0111"/>
                </a:solidFill>
                <a:sym typeface="Symbol" panose="05050102010706020507" pitchFamily="18" charset="2"/>
              </a:rPr>
              <a:t> A[9]</a:t>
            </a:r>
          </a:p>
        </p:txBody>
      </p:sp>
      <p:grpSp>
        <p:nvGrpSpPr>
          <p:cNvPr id="472076" name="Group 12"/>
          <p:cNvGrpSpPr>
            <a:grpSpLocks/>
          </p:cNvGrpSpPr>
          <p:nvPr/>
        </p:nvGrpSpPr>
        <p:grpSpPr bwMode="auto">
          <a:xfrm>
            <a:off x="3984625" y="4038600"/>
            <a:ext cx="3025775" cy="2271713"/>
            <a:chOff x="1735" y="2544"/>
            <a:chExt cx="1906" cy="1431"/>
          </a:xfrm>
        </p:grpSpPr>
        <p:graphicFrame>
          <p:nvGraphicFramePr>
            <p:cNvPr id="472077" name="Object 13"/>
            <p:cNvGraphicFramePr>
              <a:graphicFrameLocks noChangeAspect="1"/>
            </p:cNvGraphicFramePr>
            <p:nvPr/>
          </p:nvGraphicFramePr>
          <p:xfrm>
            <a:off x="1735" y="2544"/>
            <a:ext cx="1906" cy="1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79" name="Paint Shop Pro Image" r:id="rId8" imgW="5043902" imgH="3229268" progId="PaintShopPro">
                    <p:embed/>
                  </p:oleObj>
                </mc:Choice>
                <mc:Fallback>
                  <p:oleObj name="Paint Shop Pro Image" r:id="rId8" imgW="5043902" imgH="3229268" progId="PaintShopPro">
                    <p:embed/>
                    <p:pic>
                      <p:nvPicPr>
                        <p:cNvPr id="472077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5" y="2544"/>
                          <a:ext cx="1906" cy="1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2078" name="Text Box 14"/>
            <p:cNvSpPr txBox="1">
              <a:spLocks noChangeArrowheads="1"/>
            </p:cNvSpPr>
            <p:nvPr/>
          </p:nvSpPr>
          <p:spPr bwMode="auto">
            <a:xfrm>
              <a:off x="1890" y="3744"/>
              <a:ext cx="15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Heap property restored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788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71" grpId="0"/>
      <p:bldP spid="472075" grpId="0"/>
    </p:bldLst>
  </p:timing>
</p:sld>
</file>

<file path=ppt/theme/theme1.xml><?xml version="1.0" encoding="utf-8"?>
<a:theme xmlns:a="http://schemas.openxmlformats.org/drawingml/2006/main" name="plsd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plsd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plsd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sd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sd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sd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sd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sd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sd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Office\Templates\plsd.pot</Template>
  <TotalTime>9927</TotalTime>
  <Pages>11</Pages>
  <Words>3175</Words>
  <Application>Microsoft Office PowerPoint</Application>
  <PresentationFormat>On-screen Show (4:3)</PresentationFormat>
  <Paragraphs>1600</Paragraphs>
  <Slides>50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Arial</vt:lpstr>
      <vt:lpstr>Arial MT</vt:lpstr>
      <vt:lpstr>Comic Sans MS</vt:lpstr>
      <vt:lpstr>Courier New</vt:lpstr>
      <vt:lpstr>Monotype Corsiva</vt:lpstr>
      <vt:lpstr>Symbol</vt:lpstr>
      <vt:lpstr>Times New Roman</vt:lpstr>
      <vt:lpstr>Times-Roman</vt:lpstr>
      <vt:lpstr>plsd</vt:lpstr>
      <vt:lpstr>Paint Shop Pro Image</vt:lpstr>
      <vt:lpstr>Equation</vt:lpstr>
      <vt:lpstr>   Design and Analysis of Algorithms</vt:lpstr>
      <vt:lpstr>Heapsort</vt:lpstr>
      <vt:lpstr>The Heap Data Structure</vt:lpstr>
      <vt:lpstr>Array Representation of Heaps</vt:lpstr>
      <vt:lpstr>Heap Types</vt:lpstr>
      <vt:lpstr>Adding/Deleting Nodes</vt:lpstr>
      <vt:lpstr>Operations on Heaps</vt:lpstr>
      <vt:lpstr>Maintaining the Heap Property</vt:lpstr>
      <vt:lpstr>Example</vt:lpstr>
      <vt:lpstr>Maintaining the Heap Property</vt:lpstr>
      <vt:lpstr>MAX-HEAPIFY Running Time</vt:lpstr>
      <vt:lpstr>Building a Heap</vt:lpstr>
      <vt:lpstr>Example:         A</vt:lpstr>
      <vt:lpstr>Running Time of BUILD MAX HEAP</vt:lpstr>
      <vt:lpstr>Running Time of BUILD MAX HEAP</vt:lpstr>
      <vt:lpstr>Running Time of BUILD MAX HEAP</vt:lpstr>
      <vt:lpstr>Running Time of BUILD MAX HEAP</vt:lpstr>
      <vt:lpstr>Running Time of BUILD MAX HEAP</vt:lpstr>
      <vt:lpstr>Running Time of BUILD MAX HEAP</vt:lpstr>
      <vt:lpstr>Heapsort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Running time of Heapsort</vt:lpstr>
      <vt:lpstr>Alg: HEAPSORT(A)</vt:lpstr>
      <vt:lpstr>Reference</vt:lpstr>
    </vt:vector>
  </TitlesOfParts>
  <Company>CIIPS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subject>Lec Week-13</dc:subject>
  <dc:creator>Kashif Munir</dc:creator>
  <cp:lastModifiedBy>Windows User</cp:lastModifiedBy>
  <cp:revision>507</cp:revision>
  <cp:lastPrinted>2021-10-27T07:26:40Z</cp:lastPrinted>
  <dcterms:created xsi:type="dcterms:W3CDTF">1998-07-26T04:07:26Z</dcterms:created>
  <dcterms:modified xsi:type="dcterms:W3CDTF">2022-10-04T06:20:38Z</dcterms:modified>
</cp:coreProperties>
</file>