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2" r:id="rId1"/>
    <p:sldMasterId id="2147483856" r:id="rId2"/>
  </p:sldMasterIdLst>
  <p:notesMasterIdLst>
    <p:notesMasterId r:id="rId41"/>
  </p:notesMasterIdLst>
  <p:handoutMasterIdLst>
    <p:handoutMasterId r:id="rId42"/>
  </p:handoutMasterIdLst>
  <p:sldIdLst>
    <p:sldId id="516" r:id="rId3"/>
    <p:sldId id="256" r:id="rId4"/>
    <p:sldId id="257" r:id="rId5"/>
    <p:sldId id="259" r:id="rId6"/>
    <p:sldId id="781" r:id="rId7"/>
    <p:sldId id="261" r:id="rId8"/>
    <p:sldId id="262" r:id="rId9"/>
    <p:sldId id="273" r:id="rId10"/>
    <p:sldId id="263" r:id="rId11"/>
    <p:sldId id="272" r:id="rId12"/>
    <p:sldId id="274" r:id="rId13"/>
    <p:sldId id="264" r:id="rId14"/>
    <p:sldId id="275" r:id="rId15"/>
    <p:sldId id="276" r:id="rId16"/>
    <p:sldId id="277" r:id="rId17"/>
    <p:sldId id="265" r:id="rId18"/>
    <p:sldId id="266" r:id="rId19"/>
    <p:sldId id="282" r:id="rId20"/>
    <p:sldId id="283" r:id="rId21"/>
    <p:sldId id="284" r:id="rId22"/>
    <p:sldId id="267" r:id="rId23"/>
    <p:sldId id="268" r:id="rId24"/>
    <p:sldId id="281" r:id="rId25"/>
    <p:sldId id="278" r:id="rId26"/>
    <p:sldId id="269" r:id="rId27"/>
    <p:sldId id="270" r:id="rId28"/>
    <p:sldId id="271" r:id="rId29"/>
    <p:sldId id="280" r:id="rId30"/>
    <p:sldId id="285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780" r:id="rId40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ohaib Iqbal" initials="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B9"/>
    <a:srgbClr val="007CE2"/>
    <a:srgbClr val="0069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9BE442-DBDE-47A9-8AB9-910D4B3E0C07}" v="6" dt="2021-03-01T16:55:14.1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5256" autoAdjust="0"/>
  </p:normalViewPr>
  <p:slideViewPr>
    <p:cSldViewPr snapToGrid="0" snapToObjects="1">
      <p:cViewPr varScale="1">
        <p:scale>
          <a:sx n="86" d="100"/>
          <a:sy n="86" d="100"/>
        </p:scale>
        <p:origin x="139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3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ommentAuthors" Target="commentAuthors.xml"/><Relationship Id="rId48" Type="http://schemas.microsoft.com/office/2016/11/relationships/changesInfo" Target="changesInfos/changesInfo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if Jilani" userId="2373ff79-7915-410a-a6df-6859728fab16" providerId="ADAL" clId="{8F3FA461-50D0-45E3-B713-4B4324E61470}"/>
    <pc:docChg chg="modSld">
      <pc:chgData name="Atif Jilani" userId="2373ff79-7915-410a-a6df-6859728fab16" providerId="ADAL" clId="{8F3FA461-50D0-45E3-B713-4B4324E61470}" dt="2021-03-01T16:28:05.514" v="0" actId="20577"/>
      <pc:docMkLst>
        <pc:docMk/>
      </pc:docMkLst>
      <pc:sldChg chg="modSp mod">
        <pc:chgData name="Atif Jilani" userId="2373ff79-7915-410a-a6df-6859728fab16" providerId="ADAL" clId="{8F3FA461-50D0-45E3-B713-4B4324E61470}" dt="2021-03-01T16:28:05.514" v="0" actId="20577"/>
        <pc:sldMkLst>
          <pc:docMk/>
          <pc:sldMk cId="718970717" sldId="846"/>
        </pc:sldMkLst>
        <pc:spChg chg="mod">
          <ac:chgData name="Atif Jilani" userId="2373ff79-7915-410a-a6df-6859728fab16" providerId="ADAL" clId="{8F3FA461-50D0-45E3-B713-4B4324E61470}" dt="2021-03-01T16:28:05.514" v="0" actId="20577"/>
          <ac:spMkLst>
            <pc:docMk/>
            <pc:sldMk cId="718970717" sldId="846"/>
            <ac:spMk id="3" creationId="{00000000-0000-0000-0000-000000000000}"/>
          </ac:spMkLst>
        </pc:spChg>
      </pc:sldChg>
    </pc:docChg>
  </pc:docChgLst>
  <pc:docChgLst>
    <pc:chgData name="Atif Jilani" userId="2373ff79-7915-410a-a6df-6859728fab16" providerId="ADAL" clId="{179BE442-DBDE-47A9-8AB9-910D4B3E0C07}"/>
    <pc:docChg chg="undo custSel addSld delSld modSld sldOrd">
      <pc:chgData name="Atif Jilani" userId="2373ff79-7915-410a-a6df-6859728fab16" providerId="ADAL" clId="{179BE442-DBDE-47A9-8AB9-910D4B3E0C07}" dt="2021-03-03T03:30:00.433" v="536" actId="207"/>
      <pc:docMkLst>
        <pc:docMk/>
      </pc:docMkLst>
      <pc:sldChg chg="add">
        <pc:chgData name="Atif Jilani" userId="2373ff79-7915-410a-a6df-6859728fab16" providerId="ADAL" clId="{179BE442-DBDE-47A9-8AB9-910D4B3E0C07}" dt="2021-03-01T16:40:23.743" v="69"/>
        <pc:sldMkLst>
          <pc:docMk/>
          <pc:sldMk cId="0" sldId="302"/>
        </pc:sldMkLst>
      </pc:sldChg>
      <pc:sldChg chg="add">
        <pc:chgData name="Atif Jilani" userId="2373ff79-7915-410a-a6df-6859728fab16" providerId="ADAL" clId="{179BE442-DBDE-47A9-8AB9-910D4B3E0C07}" dt="2021-03-01T16:40:23.743" v="69"/>
        <pc:sldMkLst>
          <pc:docMk/>
          <pc:sldMk cId="0" sldId="311"/>
        </pc:sldMkLst>
      </pc:sldChg>
      <pc:sldChg chg="del">
        <pc:chgData name="Atif Jilani" userId="2373ff79-7915-410a-a6df-6859728fab16" providerId="ADAL" clId="{179BE442-DBDE-47A9-8AB9-910D4B3E0C07}" dt="2021-03-01T16:33:10.572" v="3" actId="47"/>
        <pc:sldMkLst>
          <pc:docMk/>
          <pc:sldMk cId="3376788369" sldId="797"/>
        </pc:sldMkLst>
      </pc:sldChg>
      <pc:sldChg chg="modSp add mod">
        <pc:chgData name="Atif Jilani" userId="2373ff79-7915-410a-a6df-6859728fab16" providerId="ADAL" clId="{179BE442-DBDE-47A9-8AB9-910D4B3E0C07}" dt="2021-03-01T16:45:39.857" v="370" actId="20577"/>
        <pc:sldMkLst>
          <pc:docMk/>
          <pc:sldMk cId="29807526" sldId="798"/>
        </pc:sldMkLst>
        <pc:spChg chg="mod">
          <ac:chgData name="Atif Jilani" userId="2373ff79-7915-410a-a6df-6859728fab16" providerId="ADAL" clId="{179BE442-DBDE-47A9-8AB9-910D4B3E0C07}" dt="2021-03-01T16:45:39.857" v="370" actId="20577"/>
          <ac:spMkLst>
            <pc:docMk/>
            <pc:sldMk cId="29807526" sldId="798"/>
            <ac:spMk id="7171" creationId="{00000000-0000-0000-0000-000000000000}"/>
          </ac:spMkLst>
        </pc:spChg>
      </pc:sldChg>
      <pc:sldChg chg="modSp del mod">
        <pc:chgData name="Atif Jilani" userId="2373ff79-7915-410a-a6df-6859728fab16" providerId="ADAL" clId="{179BE442-DBDE-47A9-8AB9-910D4B3E0C07}" dt="2021-03-01T16:37:59.849" v="67" actId="2696"/>
        <pc:sldMkLst>
          <pc:docMk/>
          <pc:sldMk cId="3549918324" sldId="798"/>
        </pc:sldMkLst>
        <pc:spChg chg="mod">
          <ac:chgData name="Atif Jilani" userId="2373ff79-7915-410a-a6df-6859728fab16" providerId="ADAL" clId="{179BE442-DBDE-47A9-8AB9-910D4B3E0C07}" dt="2021-03-01T16:37:49.028" v="66" actId="33524"/>
          <ac:spMkLst>
            <pc:docMk/>
            <pc:sldMk cId="3549918324" sldId="798"/>
            <ac:spMk id="7170" creationId="{00000000-0000-0000-0000-000000000000}"/>
          </ac:spMkLst>
        </pc:spChg>
        <pc:spChg chg="mod">
          <ac:chgData name="Atif Jilani" userId="2373ff79-7915-410a-a6df-6859728fab16" providerId="ADAL" clId="{179BE442-DBDE-47A9-8AB9-910D4B3E0C07}" dt="2021-03-01T16:37:21.018" v="63" actId="255"/>
          <ac:spMkLst>
            <pc:docMk/>
            <pc:sldMk cId="3549918324" sldId="798"/>
            <ac:spMk id="7171" creationId="{00000000-0000-0000-0000-000000000000}"/>
          </ac:spMkLst>
        </pc:spChg>
      </pc:sldChg>
      <pc:sldChg chg="del">
        <pc:chgData name="Atif Jilani" userId="2373ff79-7915-410a-a6df-6859728fab16" providerId="ADAL" clId="{179BE442-DBDE-47A9-8AB9-910D4B3E0C07}" dt="2021-03-01T16:37:59.849" v="67" actId="2696"/>
        <pc:sldMkLst>
          <pc:docMk/>
          <pc:sldMk cId="474476136" sldId="799"/>
        </pc:sldMkLst>
      </pc:sldChg>
      <pc:sldChg chg="add">
        <pc:chgData name="Atif Jilani" userId="2373ff79-7915-410a-a6df-6859728fab16" providerId="ADAL" clId="{179BE442-DBDE-47A9-8AB9-910D4B3E0C07}" dt="2021-03-01T16:38:09.191" v="68"/>
        <pc:sldMkLst>
          <pc:docMk/>
          <pc:sldMk cId="2185193645" sldId="799"/>
        </pc:sldMkLst>
      </pc:sldChg>
      <pc:sldChg chg="del">
        <pc:chgData name="Atif Jilani" userId="2373ff79-7915-410a-a6df-6859728fab16" providerId="ADAL" clId="{179BE442-DBDE-47A9-8AB9-910D4B3E0C07}" dt="2021-03-01T16:41:06.245" v="81" actId="47"/>
        <pc:sldMkLst>
          <pc:docMk/>
          <pc:sldMk cId="2648876072" sldId="800"/>
        </pc:sldMkLst>
      </pc:sldChg>
      <pc:sldChg chg="modSp mod">
        <pc:chgData name="Atif Jilani" userId="2373ff79-7915-410a-a6df-6859728fab16" providerId="ADAL" clId="{179BE442-DBDE-47A9-8AB9-910D4B3E0C07}" dt="2021-03-03T03:30:00.433" v="536" actId="207"/>
        <pc:sldMkLst>
          <pc:docMk/>
          <pc:sldMk cId="1229721373" sldId="820"/>
        </pc:sldMkLst>
        <pc:spChg chg="mod">
          <ac:chgData name="Atif Jilani" userId="2373ff79-7915-410a-a6df-6859728fab16" providerId="ADAL" clId="{179BE442-DBDE-47A9-8AB9-910D4B3E0C07}" dt="2021-03-03T03:30:00.433" v="536" actId="207"/>
          <ac:spMkLst>
            <pc:docMk/>
            <pc:sldMk cId="1229721373" sldId="820"/>
            <ac:spMk id="6145" creationId="{00000000-0000-0000-0000-000000000000}"/>
          </ac:spMkLst>
        </pc:spChg>
        <pc:spChg chg="mod">
          <ac:chgData name="Atif Jilani" userId="2373ff79-7915-410a-a6df-6859728fab16" providerId="ADAL" clId="{179BE442-DBDE-47A9-8AB9-910D4B3E0C07}" dt="2021-03-03T03:29:57.137" v="535" actId="207"/>
          <ac:spMkLst>
            <pc:docMk/>
            <pc:sldMk cId="1229721373" sldId="820"/>
            <ac:spMk id="6146" creationId="{00000000-0000-0000-0000-000000000000}"/>
          </ac:spMkLst>
        </pc:spChg>
      </pc:sldChg>
      <pc:sldChg chg="addSp delSp modSp mod">
        <pc:chgData name="Atif Jilani" userId="2373ff79-7915-410a-a6df-6859728fab16" providerId="ADAL" clId="{179BE442-DBDE-47A9-8AB9-910D4B3E0C07}" dt="2021-03-01T16:56:29.243" v="523" actId="1076"/>
        <pc:sldMkLst>
          <pc:docMk/>
          <pc:sldMk cId="3296354080" sldId="823"/>
        </pc:sldMkLst>
        <pc:spChg chg="add del mod">
          <ac:chgData name="Atif Jilani" userId="2373ff79-7915-410a-a6df-6859728fab16" providerId="ADAL" clId="{179BE442-DBDE-47A9-8AB9-910D4B3E0C07}" dt="2021-03-01T16:54:49.882" v="496" actId="478"/>
          <ac:spMkLst>
            <pc:docMk/>
            <pc:sldMk cId="3296354080" sldId="823"/>
            <ac:spMk id="2" creationId="{2078931D-BDEF-44C2-A111-6E69501CDCDF}"/>
          </ac:spMkLst>
        </pc:spChg>
        <pc:spChg chg="mod">
          <ac:chgData name="Atif Jilani" userId="2373ff79-7915-410a-a6df-6859728fab16" providerId="ADAL" clId="{179BE442-DBDE-47A9-8AB9-910D4B3E0C07}" dt="2021-03-01T16:56:03.965" v="518" actId="6549"/>
          <ac:spMkLst>
            <pc:docMk/>
            <pc:sldMk cId="3296354080" sldId="823"/>
            <ac:spMk id="3" creationId="{00000000-0000-0000-0000-000000000000}"/>
          </ac:spMkLst>
        </pc:spChg>
        <pc:spChg chg="add mod">
          <ac:chgData name="Atif Jilani" userId="2373ff79-7915-410a-a6df-6859728fab16" providerId="ADAL" clId="{179BE442-DBDE-47A9-8AB9-910D4B3E0C07}" dt="2021-03-01T16:56:29.243" v="523" actId="1076"/>
          <ac:spMkLst>
            <pc:docMk/>
            <pc:sldMk cId="3296354080" sldId="823"/>
            <ac:spMk id="7" creationId="{95677F54-4025-41A4-A200-23125D56EF66}"/>
          </ac:spMkLst>
        </pc:spChg>
      </pc:sldChg>
      <pc:sldChg chg="modSp mod">
        <pc:chgData name="Atif Jilani" userId="2373ff79-7915-410a-a6df-6859728fab16" providerId="ADAL" clId="{179BE442-DBDE-47A9-8AB9-910D4B3E0C07}" dt="2021-03-01T16:57:31.477" v="534" actId="20577"/>
        <pc:sldMkLst>
          <pc:docMk/>
          <pc:sldMk cId="3754174687" sldId="828"/>
        </pc:sldMkLst>
        <pc:spChg chg="mod">
          <ac:chgData name="Atif Jilani" userId="2373ff79-7915-410a-a6df-6859728fab16" providerId="ADAL" clId="{179BE442-DBDE-47A9-8AB9-910D4B3E0C07}" dt="2021-03-01T16:57:31.477" v="534" actId="20577"/>
          <ac:spMkLst>
            <pc:docMk/>
            <pc:sldMk cId="3754174687" sldId="828"/>
            <ac:spMk id="20482" creationId="{00000000-0000-0000-0000-000000000000}"/>
          </ac:spMkLst>
        </pc:spChg>
      </pc:sldChg>
      <pc:sldChg chg="del">
        <pc:chgData name="Atif Jilani" userId="2373ff79-7915-410a-a6df-6859728fab16" providerId="ADAL" clId="{179BE442-DBDE-47A9-8AB9-910D4B3E0C07}" dt="2021-03-01T16:32:22.700" v="1" actId="47"/>
        <pc:sldMkLst>
          <pc:docMk/>
          <pc:sldMk cId="718970717" sldId="846"/>
        </pc:sldMkLst>
      </pc:sldChg>
      <pc:sldChg chg="ord">
        <pc:chgData name="Atif Jilani" userId="2373ff79-7915-410a-a6df-6859728fab16" providerId="ADAL" clId="{179BE442-DBDE-47A9-8AB9-910D4B3E0C07}" dt="2021-03-01T16:45:07.107" v="363"/>
        <pc:sldMkLst>
          <pc:docMk/>
          <pc:sldMk cId="1623564552" sldId="847"/>
        </pc:sldMkLst>
      </pc:sldChg>
      <pc:sldChg chg="add">
        <pc:chgData name="Atif Jilani" userId="2373ff79-7915-410a-a6df-6859728fab16" providerId="ADAL" clId="{179BE442-DBDE-47A9-8AB9-910D4B3E0C07}" dt="2021-03-01T16:32:12.505" v="0"/>
        <pc:sldMkLst>
          <pc:docMk/>
          <pc:sldMk cId="537471028" sldId="848"/>
        </pc:sldMkLst>
      </pc:sldChg>
      <pc:sldChg chg="modSp add mod ord">
        <pc:chgData name="Atif Jilani" userId="2373ff79-7915-410a-a6df-6859728fab16" providerId="ADAL" clId="{179BE442-DBDE-47A9-8AB9-910D4B3E0C07}" dt="2021-03-01T16:46:34.717" v="393" actId="20577"/>
        <pc:sldMkLst>
          <pc:docMk/>
          <pc:sldMk cId="1963758001" sldId="850"/>
        </pc:sldMkLst>
        <pc:spChg chg="mod">
          <ac:chgData name="Atif Jilani" userId="2373ff79-7915-410a-a6df-6859728fab16" providerId="ADAL" clId="{179BE442-DBDE-47A9-8AB9-910D4B3E0C07}" dt="2021-03-01T16:46:34.717" v="393" actId="20577"/>
          <ac:spMkLst>
            <pc:docMk/>
            <pc:sldMk cId="1963758001" sldId="850"/>
            <ac:spMk id="28675" creationId="{00000000-0000-0000-0000-000000000000}"/>
          </ac:spMkLst>
        </pc:spChg>
      </pc:sldChg>
      <pc:sldChg chg="add del">
        <pc:chgData name="Atif Jilani" userId="2373ff79-7915-410a-a6df-6859728fab16" providerId="ADAL" clId="{179BE442-DBDE-47A9-8AB9-910D4B3E0C07}" dt="2021-03-01T16:47:01.669" v="394" actId="47"/>
        <pc:sldMkLst>
          <pc:docMk/>
          <pc:sldMk cId="3680116587" sldId="851"/>
        </pc:sldMkLst>
      </pc:sldChg>
      <pc:sldChg chg="add del">
        <pc:chgData name="Atif Jilani" userId="2373ff79-7915-410a-a6df-6859728fab16" providerId="ADAL" clId="{179BE442-DBDE-47A9-8AB9-910D4B3E0C07}" dt="2021-03-01T16:47:04.912" v="395" actId="47"/>
        <pc:sldMkLst>
          <pc:docMk/>
          <pc:sldMk cId="3641719462" sldId="852"/>
        </pc:sldMkLst>
      </pc:sldChg>
      <pc:sldChg chg="modSp add mod setBg">
        <pc:chgData name="Atif Jilani" userId="2373ff79-7915-410a-a6df-6859728fab16" providerId="ADAL" clId="{179BE442-DBDE-47A9-8AB9-910D4B3E0C07}" dt="2021-03-01T16:48:19.770" v="459" actId="20577"/>
        <pc:sldMkLst>
          <pc:docMk/>
          <pc:sldMk cId="1340292555" sldId="853"/>
        </pc:sldMkLst>
        <pc:spChg chg="mod">
          <ac:chgData name="Atif Jilani" userId="2373ff79-7915-410a-a6df-6859728fab16" providerId="ADAL" clId="{179BE442-DBDE-47A9-8AB9-910D4B3E0C07}" dt="2021-03-01T16:48:19.770" v="459" actId="20577"/>
          <ac:spMkLst>
            <pc:docMk/>
            <pc:sldMk cId="1340292555" sldId="853"/>
            <ac:spMk id="34819" creationId="{00000000-0000-0000-0000-000000000000}"/>
          </ac:spMkLst>
        </pc:spChg>
      </pc:sldChg>
      <pc:sldChg chg="modSp add mod">
        <pc:chgData name="Atif Jilani" userId="2373ff79-7915-410a-a6df-6859728fab16" providerId="ADAL" clId="{179BE442-DBDE-47A9-8AB9-910D4B3E0C07}" dt="2021-03-01T16:48:46.034" v="472" actId="20577"/>
        <pc:sldMkLst>
          <pc:docMk/>
          <pc:sldMk cId="3680367521" sldId="873"/>
        </pc:sldMkLst>
        <pc:graphicFrameChg chg="modGraphic">
          <ac:chgData name="Atif Jilani" userId="2373ff79-7915-410a-a6df-6859728fab16" providerId="ADAL" clId="{179BE442-DBDE-47A9-8AB9-910D4B3E0C07}" dt="2021-03-01T16:48:46.034" v="472" actId="20577"/>
          <ac:graphicFrameMkLst>
            <pc:docMk/>
            <pc:sldMk cId="3680367521" sldId="873"/>
            <ac:graphicFrameMk id="17" creationId="{00000000-0000-0000-0000-000000000000}"/>
          </ac:graphicFrameMkLst>
        </pc:graphicFrameChg>
      </pc:sldChg>
      <pc:sldChg chg="modSp add mod">
        <pc:chgData name="Atif Jilani" userId="2373ff79-7915-410a-a6df-6859728fab16" providerId="ADAL" clId="{179BE442-DBDE-47A9-8AB9-910D4B3E0C07}" dt="2021-03-01T16:44:52.893" v="361" actId="20577"/>
        <pc:sldMkLst>
          <pc:docMk/>
          <pc:sldMk cId="3078642371" sldId="926"/>
        </pc:sldMkLst>
        <pc:spChg chg="mod">
          <ac:chgData name="Atif Jilani" userId="2373ff79-7915-410a-a6df-6859728fab16" providerId="ADAL" clId="{179BE442-DBDE-47A9-8AB9-910D4B3E0C07}" dt="2021-03-01T16:44:52.893" v="361" actId="20577"/>
          <ac:spMkLst>
            <pc:docMk/>
            <pc:sldMk cId="3078642371" sldId="926"/>
            <ac:spMk id="5123" creationId="{00000000-0000-0000-0000-000000000000}"/>
          </ac:spMkLst>
        </pc:spChg>
      </pc:sldChg>
      <pc:sldChg chg="modSp add mod">
        <pc:chgData name="Atif Jilani" userId="2373ff79-7915-410a-a6df-6859728fab16" providerId="ADAL" clId="{179BE442-DBDE-47A9-8AB9-910D4B3E0C07}" dt="2021-03-01T16:49:21.660" v="473" actId="33524"/>
        <pc:sldMkLst>
          <pc:docMk/>
          <pc:sldMk cId="1193277551" sldId="927"/>
        </pc:sldMkLst>
        <pc:spChg chg="mod">
          <ac:chgData name="Atif Jilani" userId="2373ff79-7915-410a-a6df-6859728fab16" providerId="ADAL" clId="{179BE442-DBDE-47A9-8AB9-910D4B3E0C07}" dt="2021-03-01T16:49:21.660" v="473" actId="33524"/>
          <ac:spMkLst>
            <pc:docMk/>
            <pc:sldMk cId="1193277551" sldId="927"/>
            <ac:spMk id="10243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28062-27E4-8C4A-8648-8FD775CF42E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9154E-77B1-3F4D-8139-FC1DDEF5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842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660F0-2F10-1C44-A944-FE3C6C8A477D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DB365-6C69-5B43-85B8-1D43CF38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290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B365-6C69-5B43-85B8-1D43CF3895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39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MIME – Multi-purpose Internet Mail 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DB365-6C69-5B43-85B8-1D43CF3895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22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B365-6C69-5B43-85B8-1D43CF3895C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50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37168" y="0"/>
            <a:ext cx="9181167" cy="6857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48633" y="2042275"/>
            <a:ext cx="7772400" cy="14700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2558716" y="3933699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81A4A1-D2B8-4BA2-95F1-42C02A0AA2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6470"/>
          <a:stretch/>
        </p:blipFill>
        <p:spPr>
          <a:xfrm>
            <a:off x="648633" y="6022876"/>
            <a:ext cx="2212257" cy="7848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E34D82-8ACC-444D-9A70-92F325E98B9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109" y="6163311"/>
            <a:ext cx="504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5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37079" y="6330462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8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153400" y="6356350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98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10703" y="6400800"/>
            <a:ext cx="533400" cy="290146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60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41964" y="6316123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7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29348" y="6248400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55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EC2A04A-DAF5-6D4C-9D4C-E206767FB7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87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0386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251B781-19CC-8848-B2F0-1E58C75B1A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8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/>
            </a:lvl1pPr>
            <a:lvl2pPr>
              <a:defRPr sz="2000"/>
            </a:lvl2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A8326-906C-4DBA-A050-14DDC9E8E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53400" y="630872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37EBE-FB8C-E847-8A31-370C34F283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58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4D222-4F34-4DF0-B7A7-EF9947BCA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F8CCA-B04E-4F36-BF90-EE89F742C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4B4D5-C6B8-4FFB-AC5E-466717BAA5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69C4A0-A3FE-49CC-93ED-37F115A3E7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182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3552092" y="6362700"/>
            <a:ext cx="2209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 b="0">
                <a:solidFill>
                  <a:srgbClr val="FFFFFF"/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4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/>
            </a:lvl1pPr>
            <a:lvl2pPr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55000" y="6400800"/>
            <a:ext cx="533400" cy="37252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28013" y="6330462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0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191500" y="6316123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2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153400" y="6354762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0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55000" y="6316123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6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tif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image" Target="../media/image2.tiff"/><Relationship Id="rId2" Type="http://schemas.openxmlformats.org/officeDocument/2006/relationships/slideLayout" Target="../slideLayouts/slideLayout5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0872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37EBE-FB8C-E847-8A31-370C34F283A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4FA365-9582-4BA4-9FB6-2A151FB980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6470"/>
          <a:stretch/>
        </p:blipFill>
        <p:spPr>
          <a:xfrm>
            <a:off x="922228" y="6308725"/>
            <a:ext cx="1403826" cy="4171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7ABBCD-2116-4A8F-848E-0A98D2BF0F46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57200" y="6339675"/>
            <a:ext cx="355269" cy="35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3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88" r:id="rId2"/>
    <p:sldLayoutId id="2147483889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2456" y="84677"/>
            <a:ext cx="8525944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2456" y="1456266"/>
            <a:ext cx="8525944" cy="458893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2000" y="6387102"/>
            <a:ext cx="406400" cy="31852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fld id="{4E64EF48-182C-7C47-A231-DEA5E3B0FF2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 bwMode="auto">
          <a:xfrm>
            <a:off x="0" y="6239943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3D746C1-DA6E-495D-8113-9151CEA865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6470"/>
          <a:stretch/>
        </p:blipFill>
        <p:spPr>
          <a:xfrm>
            <a:off x="727484" y="6356152"/>
            <a:ext cx="1403826" cy="4171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78FB26-4EC7-40A8-BB94-3605FF168EC6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262456" y="6387102"/>
            <a:ext cx="355269" cy="35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4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9" r:id="rId12"/>
    <p:sldLayoutId id="2147483870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ysClr val="windowText" lastClr="000000"/>
          </a:solidFill>
          <a:latin typeface="Arial"/>
          <a:ea typeface="+mj-ea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007EB9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007EB9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007EB9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007EB9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t.jp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bbcluj.ro/~fores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21224" y="1694696"/>
            <a:ext cx="8701549" cy="1618430"/>
          </a:xfrm>
        </p:spPr>
        <p:txBody>
          <a:bodyPr>
            <a:normAutofit/>
          </a:bodyPr>
          <a:lstStyle/>
          <a:p>
            <a:r>
              <a:rPr lang="en-US" sz="4000" dirty="0"/>
              <a:t>CS 4032 </a:t>
            </a:r>
            <a:r>
              <a:rPr lang="mr-IN" sz="4000" dirty="0"/>
              <a:t>–</a:t>
            </a:r>
            <a:r>
              <a:rPr lang="en-US" sz="4000" dirty="0"/>
              <a:t> Web Programming</a:t>
            </a:r>
            <a:endParaRPr lang="en-US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82779" y="4160238"/>
            <a:ext cx="25784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Dr. Hassan Sartaj</a:t>
            </a:r>
          </a:p>
        </p:txBody>
      </p:sp>
    </p:spTree>
    <p:extLst>
      <p:ext uri="{BB962C8B-B14F-4D97-AF65-F5344CB8AC3E}">
        <p14:creationId xmlns:p14="http://schemas.microsoft.com/office/powerpoint/2010/main" val="79425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>
            <a:extLst>
              <a:ext uri="{FF2B5EF4-FFF2-40B4-BE49-F238E27FC236}">
                <a16:creationId xmlns:a16="http://schemas.microsoft.com/office/drawing/2014/main" id="{744CF3A5-C3A6-4AB5-9066-7EF708D7F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Metadata tags (2)</a:t>
            </a:r>
          </a:p>
        </p:txBody>
      </p:sp>
      <p:sp>
        <p:nvSpPr>
          <p:cNvPr id="13315" name="Rectangle 1027">
            <a:extLst>
              <a:ext uri="{FF2B5EF4-FFF2-40B4-BE49-F238E27FC236}">
                <a16:creationId xmlns:a16="http://schemas.microsoft.com/office/drawing/2014/main" id="{65923770-8CBF-4B01-96B5-4E7ECAF3A8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&lt;link&gt; - defines the relationship between a document and an external resource; appears in the head section, any number of times</a:t>
            </a:r>
          </a:p>
          <a:p>
            <a:r>
              <a:rPr lang="en-US" altLang="en-US" dirty="0"/>
              <a:t>Attributes:</a:t>
            </a:r>
          </a:p>
          <a:p>
            <a:pPr lvl="1"/>
            <a:r>
              <a:rPr lang="en-US" altLang="en-US" dirty="0" err="1"/>
              <a:t>href</a:t>
            </a:r>
            <a:r>
              <a:rPr lang="en-US" altLang="en-US" dirty="0"/>
              <a:t>  - location of the linked document</a:t>
            </a:r>
          </a:p>
          <a:p>
            <a:pPr lvl="1"/>
            <a:r>
              <a:rPr lang="en-US" altLang="en-US" dirty="0" err="1"/>
              <a:t>rel</a:t>
            </a:r>
            <a:r>
              <a:rPr lang="en-US" altLang="en-US" dirty="0"/>
              <a:t> – relationship between current document and linked document: alternate, appendix, bookmark, chapter, contents, copyright, glossary, help, home, index, next, </a:t>
            </a:r>
            <a:r>
              <a:rPr lang="en-US" altLang="en-US" dirty="0" err="1"/>
              <a:t>prev</a:t>
            </a:r>
            <a:r>
              <a:rPr lang="en-US" altLang="en-US" dirty="0"/>
              <a:t>, section, start, stylesheet, subsection</a:t>
            </a:r>
          </a:p>
          <a:p>
            <a:pPr lvl="1"/>
            <a:r>
              <a:rPr lang="en-US" altLang="en-US" dirty="0"/>
              <a:t>rev - relationship between linked document and current document; values the same as above</a:t>
            </a:r>
          </a:p>
          <a:p>
            <a:pPr lvl="1"/>
            <a:r>
              <a:rPr lang="en-US" altLang="en-US" dirty="0"/>
              <a:t>type – MIME type of the linked document</a:t>
            </a:r>
          </a:p>
          <a:p>
            <a:pPr lvl="1"/>
            <a:r>
              <a:rPr lang="en-US" altLang="en-US" dirty="0"/>
              <a:t>target – where the document is to be loaded</a:t>
            </a:r>
          </a:p>
          <a:p>
            <a:r>
              <a:rPr lang="en-US" altLang="en-US" dirty="0"/>
              <a:t>Ex.: for including a stylesheet</a:t>
            </a:r>
          </a:p>
          <a:p>
            <a:r>
              <a:rPr lang="en-US" altLang="en-US" dirty="0"/>
              <a:t>&lt;link </a:t>
            </a:r>
            <a:r>
              <a:rPr lang="en-US" altLang="en-US" dirty="0" err="1"/>
              <a:t>rel</a:t>
            </a:r>
            <a:r>
              <a:rPr lang="en-US" altLang="en-US" dirty="0"/>
              <a:t>=“stylesheet” type=“text/</a:t>
            </a:r>
            <a:r>
              <a:rPr lang="en-US" altLang="en-US" dirty="0" err="1"/>
              <a:t>css</a:t>
            </a:r>
            <a:r>
              <a:rPr lang="en-US" altLang="en-US" dirty="0"/>
              <a:t>” </a:t>
            </a:r>
            <a:r>
              <a:rPr lang="en-US" altLang="en-US" dirty="0" err="1"/>
              <a:t>href</a:t>
            </a:r>
            <a:r>
              <a:rPr lang="en-US" altLang="en-US" dirty="0"/>
              <a:t>=“theme.css”&gt;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66B24D-17B8-4419-B940-486A9B31C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B37EBE-FB8C-E847-8A31-370C34F283A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>
            <a:extLst>
              <a:ext uri="{FF2B5EF4-FFF2-40B4-BE49-F238E27FC236}">
                <a16:creationId xmlns:a16="http://schemas.microsoft.com/office/drawing/2014/main" id="{F6612619-95C2-4B43-BE3A-A59C2D40FE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Metadata tags (3)</a:t>
            </a:r>
          </a:p>
        </p:txBody>
      </p:sp>
      <p:sp>
        <p:nvSpPr>
          <p:cNvPr id="14339" name="Rectangle 1027">
            <a:extLst>
              <a:ext uri="{FF2B5EF4-FFF2-40B4-BE49-F238E27FC236}">
                <a16:creationId xmlns:a16="http://schemas.microsoft.com/office/drawing/2014/main" id="{BBCE267F-9057-4D90-9371-619F4116D4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&lt;meta&gt; - describes information about the html document; it is not displayed, it is machine readable; appears in the head section</a:t>
            </a:r>
          </a:p>
          <a:p>
            <a:pPr marL="0" indent="0">
              <a:buNone/>
            </a:pPr>
            <a:r>
              <a:rPr lang="en-US" altLang="en-US" dirty="0"/>
              <a:t>	Ex.: &lt;meta name=“description” content=“Simple html page”&gt;</a:t>
            </a:r>
          </a:p>
          <a:p>
            <a:pPr marL="0" indent="0">
              <a:buNone/>
            </a:pPr>
            <a:r>
              <a:rPr lang="en-US" altLang="en-US" dirty="0"/>
              <a:t>		&lt;meta name=“author” content=“Adrian </a:t>
            </a:r>
            <a:r>
              <a:rPr lang="en-US" altLang="en-US" dirty="0" err="1"/>
              <a:t>Sterca</a:t>
            </a:r>
            <a:r>
              <a:rPr lang="en-US" altLang="en-US" dirty="0"/>
              <a:t>”&gt;</a:t>
            </a:r>
          </a:p>
          <a:p>
            <a:pPr marL="0" indent="0">
              <a:buNone/>
            </a:pPr>
            <a:r>
              <a:rPr lang="en-US" altLang="en-US" dirty="0"/>
              <a:t>		&lt;meta name=“keywords” content=“html, www”&gt;</a:t>
            </a:r>
          </a:p>
          <a:p>
            <a:pPr marL="0" indent="0">
              <a:buNone/>
            </a:pPr>
            <a:r>
              <a:rPr lang="en-US" altLang="en-US" dirty="0"/>
              <a:t>     &lt;meta http-</a:t>
            </a:r>
            <a:r>
              <a:rPr lang="en-US" altLang="en-US" dirty="0" err="1"/>
              <a:t>equiv</a:t>
            </a:r>
            <a:r>
              <a:rPr lang="en-US" altLang="en-US" dirty="0"/>
              <a:t>="Content-Type“ content="text/</a:t>
            </a:r>
            <a:r>
              <a:rPr lang="en-US" altLang="en-US" dirty="0" err="1"/>
              <a:t>html;charset</a:t>
            </a:r>
            <a:r>
              <a:rPr lang="en-US" altLang="en-US" dirty="0"/>
              <a:t>=ISO- 8859-1“&gt; </a:t>
            </a:r>
          </a:p>
          <a:p>
            <a:r>
              <a:rPr lang="en-US" altLang="en-US" dirty="0"/>
              <a:t>  &lt;style&gt; - defines style information in an html document (CSS)</a:t>
            </a:r>
          </a:p>
          <a:p>
            <a:pPr marL="0" indent="0">
              <a:buNone/>
            </a:pPr>
            <a:r>
              <a:rPr lang="en-US" altLang="en-US" dirty="0"/>
              <a:t>	Ex.: &lt;style type="text/</a:t>
            </a:r>
            <a:r>
              <a:rPr lang="en-US" altLang="en-US" dirty="0" err="1"/>
              <a:t>css</a:t>
            </a:r>
            <a:r>
              <a:rPr lang="en-US" altLang="en-US" dirty="0"/>
              <a:t>"&gt;</a:t>
            </a:r>
            <a:br>
              <a:rPr lang="en-US" altLang="en-US" dirty="0"/>
            </a:br>
            <a:r>
              <a:rPr lang="en-US" altLang="en-US" dirty="0"/>
              <a:t>	h1 {</a:t>
            </a:r>
            <a:r>
              <a:rPr lang="en-US" altLang="en-US" dirty="0" err="1"/>
              <a:t>color:red</a:t>
            </a:r>
            <a:r>
              <a:rPr lang="en-US" altLang="en-US" dirty="0"/>
              <a:t>}</a:t>
            </a:r>
            <a:br>
              <a:rPr lang="en-US" altLang="en-US" dirty="0"/>
            </a:br>
            <a:r>
              <a:rPr lang="en-US" altLang="en-US" dirty="0"/>
              <a:t>	p {</a:t>
            </a:r>
            <a:r>
              <a:rPr lang="en-US" altLang="en-US" dirty="0" err="1"/>
              <a:t>color:blue</a:t>
            </a:r>
            <a:r>
              <a:rPr lang="en-US" altLang="en-US" dirty="0"/>
              <a:t>}</a:t>
            </a:r>
            <a:br>
              <a:rPr lang="en-US" altLang="en-US" dirty="0"/>
            </a:br>
            <a:r>
              <a:rPr lang="en-US" altLang="en-US" dirty="0"/>
              <a:t>	&lt;/style&gt;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CE050A-CA91-46E0-9CAE-590D92CC3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B37EBE-FB8C-E847-8A31-370C34F283A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9A4272A-8D1D-445E-A6DA-127B065F35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Section tags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76E8099-0BC4-40A4-BD42-C81C986BCF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&lt;body&gt; - defines the document body which contains all the text, hyperlinks, tables, images etc.</a:t>
            </a:r>
          </a:p>
          <a:p>
            <a:pPr marL="0" indent="0">
              <a:buNone/>
            </a:pPr>
            <a:r>
              <a:rPr lang="en-US" altLang="en-US" dirty="0"/>
              <a:t>	Deprecated attributes: (use stylesheets instead)</a:t>
            </a:r>
          </a:p>
          <a:p>
            <a:pPr marL="0" indent="0">
              <a:buNone/>
            </a:pPr>
            <a:r>
              <a:rPr lang="en-US" altLang="en-US" dirty="0"/>
              <a:t>		</a:t>
            </a:r>
            <a:r>
              <a:rPr lang="en-US" altLang="en-US" dirty="0" err="1"/>
              <a:t>alink</a:t>
            </a:r>
            <a:r>
              <a:rPr lang="en-US" altLang="en-US" dirty="0"/>
              <a:t> – color of an active link; </a:t>
            </a:r>
            <a:r>
              <a:rPr lang="en-US" altLang="en-US" dirty="0" err="1"/>
              <a:t>rgb</a:t>
            </a:r>
            <a:r>
              <a:rPr lang="en-US" altLang="en-US" dirty="0"/>
              <a:t>(</a:t>
            </a:r>
            <a:r>
              <a:rPr lang="en-US" altLang="en-US" dirty="0" err="1"/>
              <a:t>x,x,x</a:t>
            </a:r>
            <a:r>
              <a:rPr lang="en-US" altLang="en-US" dirty="0"/>
              <a:t>), #</a:t>
            </a:r>
            <a:r>
              <a:rPr lang="en-US" altLang="en-US" dirty="0" err="1"/>
              <a:t>xxxxxx</a:t>
            </a:r>
            <a:r>
              <a:rPr lang="en-US" altLang="en-US" dirty="0"/>
              <a:t>, </a:t>
            </a:r>
            <a:r>
              <a:rPr lang="en-US" altLang="en-US" dirty="0" err="1"/>
              <a:t>colorname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	</a:t>
            </a:r>
            <a:r>
              <a:rPr lang="en-US" altLang="en-US" dirty="0" err="1"/>
              <a:t>bgcolor</a:t>
            </a:r>
            <a:r>
              <a:rPr lang="en-US" altLang="en-US" dirty="0"/>
              <a:t> – background color; values as above</a:t>
            </a:r>
          </a:p>
          <a:p>
            <a:pPr marL="0" indent="0">
              <a:buNone/>
            </a:pPr>
            <a:r>
              <a:rPr lang="en-US" altLang="en-US" dirty="0"/>
              <a:t>		link – default color for unvisited link; values as above</a:t>
            </a:r>
          </a:p>
          <a:p>
            <a:pPr marL="0" indent="0">
              <a:buNone/>
            </a:pPr>
            <a:r>
              <a:rPr lang="en-US" altLang="en-US" dirty="0"/>
              <a:t>		text – color of the text; values as above</a:t>
            </a:r>
          </a:p>
          <a:p>
            <a:pPr marL="0" indent="0">
              <a:buNone/>
            </a:pPr>
            <a:r>
              <a:rPr lang="en-US" altLang="en-US" dirty="0"/>
              <a:t>		</a:t>
            </a:r>
            <a:r>
              <a:rPr lang="en-US" altLang="en-US" dirty="0" err="1"/>
              <a:t>vlink</a:t>
            </a:r>
            <a:r>
              <a:rPr lang="en-US" altLang="en-US" dirty="0"/>
              <a:t> – color of visited links; values as above</a:t>
            </a:r>
          </a:p>
          <a:p>
            <a:pPr marL="0" indent="0">
              <a:buNone/>
            </a:pPr>
            <a:r>
              <a:rPr lang="en-US" altLang="en-US" dirty="0"/>
              <a:t>		background = URL – background image</a:t>
            </a:r>
          </a:p>
          <a:p>
            <a:r>
              <a:rPr lang="en-US" altLang="en-US" dirty="0"/>
              <a:t>&lt;head&gt; - defines the head section of the document; can contain tags: &lt;base&gt;, &lt;link&gt;, &lt;meta&gt;,&lt;script&gt;,&lt;style&gt;,&lt;title&gt; (required)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9DD8A0-FA25-4D86-AFC2-3B1C05C46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B37EBE-FB8C-E847-8A31-370C34F283A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>
            <a:extLst>
              <a:ext uri="{FF2B5EF4-FFF2-40B4-BE49-F238E27FC236}">
                <a16:creationId xmlns:a16="http://schemas.microsoft.com/office/drawing/2014/main" id="{50DE9143-0B1F-4ADC-8B34-15C6102B09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Section tags (2)</a:t>
            </a:r>
          </a:p>
        </p:txBody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B82AE542-6948-4C93-9540-D9DA05FDE2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&lt;div&gt; - defines a section in an HTML file; groups together elements which will be formatted using the same style (in HTML5 has no special meaning at all)</a:t>
            </a:r>
          </a:p>
          <a:p>
            <a:r>
              <a:rPr lang="en-US" altLang="en-US" dirty="0"/>
              <a:t>&lt;frameset&gt; - defines a set of frames; mutually exclusive with &lt;body&gt;</a:t>
            </a:r>
          </a:p>
          <a:p>
            <a:pPr marL="0" indent="0">
              <a:buNone/>
            </a:pPr>
            <a:r>
              <a:rPr lang="en-US" altLang="en-US" dirty="0"/>
              <a:t>	Attributes: </a:t>
            </a:r>
          </a:p>
          <a:p>
            <a:pPr marL="0" indent="0">
              <a:buNone/>
            </a:pPr>
            <a:r>
              <a:rPr lang="en-US" altLang="en-US" dirty="0"/>
              <a:t>		cols = pixels | % | *  - the number and size of columns in a frameset</a:t>
            </a:r>
          </a:p>
          <a:p>
            <a:pPr marL="0" indent="0">
              <a:buNone/>
            </a:pPr>
            <a:r>
              <a:rPr lang="en-US" altLang="en-US" dirty="0"/>
              <a:t>		rows = pixels | % | *  - the number and size of rows in a frameset </a:t>
            </a:r>
          </a:p>
          <a:p>
            <a:pPr marL="0" indent="0">
              <a:buNone/>
            </a:pPr>
            <a:r>
              <a:rPr lang="en-US" altLang="en-US" dirty="0"/>
              <a:t>	Ex.: 	&lt;frameset cols="25%,*,25%"&gt;</a:t>
            </a:r>
            <a:br>
              <a:rPr lang="en-US" altLang="en-US" dirty="0"/>
            </a:br>
            <a:r>
              <a:rPr lang="en-US" altLang="en-US" dirty="0"/>
              <a:t>	  &lt;frame </a:t>
            </a:r>
            <a:r>
              <a:rPr lang="en-US" altLang="en-US" dirty="0" err="1"/>
              <a:t>src</a:t>
            </a:r>
            <a:r>
              <a:rPr lang="en-US" altLang="en-US" dirty="0"/>
              <a:t>="frame_a.htm"&gt;</a:t>
            </a:r>
            <a:br>
              <a:rPr lang="en-US" altLang="en-US" dirty="0"/>
            </a:br>
            <a:r>
              <a:rPr lang="en-US" altLang="en-US" dirty="0"/>
              <a:t>	  &lt;frame </a:t>
            </a:r>
            <a:r>
              <a:rPr lang="en-US" altLang="en-US" dirty="0" err="1"/>
              <a:t>src</a:t>
            </a:r>
            <a:r>
              <a:rPr lang="en-US" altLang="en-US" dirty="0"/>
              <a:t>="frame_b.htm"&gt;</a:t>
            </a:r>
            <a:br>
              <a:rPr lang="en-US" altLang="en-US" dirty="0"/>
            </a:br>
            <a:r>
              <a:rPr lang="en-US" altLang="en-US" dirty="0"/>
              <a:t>	  &lt;frame </a:t>
            </a:r>
            <a:r>
              <a:rPr lang="en-US" altLang="en-US" dirty="0" err="1"/>
              <a:t>src</a:t>
            </a:r>
            <a:r>
              <a:rPr lang="en-US" altLang="en-US" dirty="0"/>
              <a:t>="frame_c.htm"&gt;</a:t>
            </a:r>
            <a:br>
              <a:rPr lang="en-US" altLang="en-US" dirty="0"/>
            </a:br>
            <a:r>
              <a:rPr lang="en-US" altLang="en-US" dirty="0"/>
              <a:t>	&lt;/frameset&gt; </a:t>
            </a:r>
          </a:p>
          <a:p>
            <a:r>
              <a:rPr lang="en-US" altLang="en-US" dirty="0"/>
              <a:t>&lt;frame&gt; and &lt;iframe&gt; - defines frames (windows) within a frameset or in a document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DA4EC-0D99-4438-8CC5-341D41489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B37EBE-FB8C-E847-8A31-370C34F283A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43F7C72-0009-4BBE-904F-8F505DC04A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12624"/>
          </a:xfrm>
        </p:spPr>
        <p:txBody>
          <a:bodyPr/>
          <a:lstStyle/>
          <a:p>
            <a:r>
              <a:rPr lang="en-US" altLang="en-US" dirty="0"/>
              <a:t>Section tags (3)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B4C5ACC-0D1B-403A-BB80-A29EEFD0E1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&lt;frame&gt; - a frame (window) within a frameset Attributes:</a:t>
            </a:r>
          </a:p>
          <a:p>
            <a:pPr marL="0" indent="0">
              <a:buNone/>
            </a:pPr>
            <a:r>
              <a:rPr lang="en-US" altLang="en-US" dirty="0"/>
              <a:t>		</a:t>
            </a:r>
            <a:r>
              <a:rPr lang="en-US" altLang="en-US" dirty="0" err="1"/>
              <a:t>frameboder</a:t>
            </a:r>
            <a:r>
              <a:rPr lang="en-US" altLang="en-US" dirty="0"/>
              <a:t> = 0 | 1</a:t>
            </a:r>
          </a:p>
          <a:p>
            <a:pPr marL="0" indent="0">
              <a:buNone/>
            </a:pPr>
            <a:r>
              <a:rPr lang="en-US" altLang="en-US" dirty="0"/>
              <a:t>		</a:t>
            </a:r>
            <a:r>
              <a:rPr lang="en-US" altLang="en-US" dirty="0" err="1"/>
              <a:t>marginheight</a:t>
            </a:r>
            <a:r>
              <a:rPr lang="en-US" altLang="en-US" dirty="0"/>
              <a:t> = pixels	(top and bottom margins of a frame)</a:t>
            </a:r>
          </a:p>
          <a:p>
            <a:pPr marL="0" indent="0">
              <a:buNone/>
            </a:pPr>
            <a:r>
              <a:rPr lang="en-US" altLang="en-US" dirty="0"/>
              <a:t>		</a:t>
            </a:r>
            <a:r>
              <a:rPr lang="en-US" altLang="en-US" dirty="0" err="1"/>
              <a:t>marginwidth</a:t>
            </a:r>
            <a:r>
              <a:rPr lang="en-US" altLang="en-US" dirty="0"/>
              <a:t> = pixels (left and right margins of a frame)</a:t>
            </a:r>
          </a:p>
          <a:p>
            <a:pPr marL="0" indent="0">
              <a:buNone/>
            </a:pPr>
            <a:r>
              <a:rPr lang="en-US" altLang="en-US" dirty="0"/>
              <a:t>		name – name of a frame</a:t>
            </a:r>
          </a:p>
          <a:p>
            <a:pPr marL="0" indent="0">
              <a:buNone/>
            </a:pPr>
            <a:r>
              <a:rPr lang="en-US" altLang="en-US" dirty="0"/>
              <a:t>		</a:t>
            </a:r>
            <a:r>
              <a:rPr lang="en-US" altLang="en-US" dirty="0" err="1"/>
              <a:t>noresize</a:t>
            </a:r>
            <a:r>
              <a:rPr lang="en-US" altLang="en-US" dirty="0"/>
              <a:t> = “</a:t>
            </a:r>
            <a:r>
              <a:rPr lang="en-US" altLang="en-US" dirty="0" err="1"/>
              <a:t>noresize</a:t>
            </a:r>
            <a:r>
              <a:rPr lang="en-US" altLang="en-US" dirty="0"/>
              <a:t>”</a:t>
            </a:r>
          </a:p>
          <a:p>
            <a:pPr marL="0" indent="0">
              <a:buNone/>
            </a:pPr>
            <a:r>
              <a:rPr lang="en-US" altLang="en-US" dirty="0"/>
              <a:t>		scrolling = “yes | no | auto”</a:t>
            </a:r>
          </a:p>
          <a:p>
            <a:pPr marL="0" indent="0">
              <a:buNone/>
            </a:pPr>
            <a:r>
              <a:rPr lang="en-US" altLang="en-US" dirty="0"/>
              <a:t>		</a:t>
            </a:r>
            <a:r>
              <a:rPr lang="en-US" altLang="en-US" dirty="0" err="1"/>
              <a:t>src</a:t>
            </a:r>
            <a:r>
              <a:rPr lang="en-US" altLang="en-US" dirty="0"/>
              <a:t> = “URL”  - URL of the document to show in a frame</a:t>
            </a:r>
          </a:p>
          <a:p>
            <a:r>
              <a:rPr lang="en-US" altLang="en-US" dirty="0"/>
              <a:t>&lt;iframe&gt; - an inline frame that contains another document within the current document</a:t>
            </a:r>
          </a:p>
          <a:p>
            <a:pPr marL="0" indent="0">
              <a:buNone/>
            </a:pPr>
            <a:r>
              <a:rPr lang="en-US" altLang="en-US" dirty="0"/>
              <a:t>	Attributes: align, frameborder, height, width, </a:t>
            </a:r>
            <a:r>
              <a:rPr lang="en-US" altLang="en-US" dirty="0" err="1"/>
              <a:t>marginwidth</a:t>
            </a:r>
            <a:r>
              <a:rPr lang="en-US" altLang="en-US" dirty="0"/>
              <a:t>, </a:t>
            </a:r>
            <a:r>
              <a:rPr lang="en-US" altLang="en-US" dirty="0" err="1"/>
              <a:t>marginheight</a:t>
            </a:r>
            <a:r>
              <a:rPr lang="en-US" altLang="en-US" dirty="0"/>
              <a:t>, name, scrolling, </a:t>
            </a:r>
            <a:r>
              <a:rPr lang="en-US" altLang="en-US" dirty="0" err="1"/>
              <a:t>src</a:t>
            </a: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031DFB-F60A-466A-9C20-1809EAC6D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B37EBE-FB8C-E847-8A31-370C34F283A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A22C1DC-586D-4076-83DA-024EF20681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39257"/>
          </a:xfrm>
        </p:spPr>
        <p:txBody>
          <a:bodyPr/>
          <a:lstStyle/>
          <a:p>
            <a:r>
              <a:rPr lang="en-US" altLang="en-US" dirty="0"/>
              <a:t>Text-level appearance tags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E6B71B83-CE40-48EB-B7C3-456E379960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&lt;h1&gt;..&lt;h6&gt; - defines headings</a:t>
            </a:r>
          </a:p>
          <a:p>
            <a:pPr marL="457200" lvl="1" indent="0">
              <a:buNone/>
            </a:pPr>
            <a:r>
              <a:rPr lang="en-US" altLang="en-US" dirty="0"/>
              <a:t>&lt;h2&gt;This is a heading2&lt;/h2&gt;</a:t>
            </a:r>
          </a:p>
          <a:p>
            <a:pPr marL="457200" lvl="1" indent="0">
              <a:buNone/>
            </a:pPr>
            <a:r>
              <a:rPr lang="en-US" altLang="en-US" dirty="0"/>
              <a:t>search engines use headings to index the structure of your web page</a:t>
            </a:r>
          </a:p>
          <a:p>
            <a:pPr marL="457200" lvl="1" indent="0">
              <a:buNone/>
            </a:pPr>
            <a:r>
              <a:rPr lang="en-US" altLang="en-US" dirty="0"/>
              <a:t>browsers automatically add an empty line before and after a heading</a:t>
            </a:r>
          </a:p>
          <a:p>
            <a:endParaRPr lang="en-US" altLang="en-US" dirty="0"/>
          </a:p>
          <a:p>
            <a:r>
              <a:rPr lang="en-US" altLang="en-US" dirty="0"/>
              <a:t>&lt;p&gt; - defines a paragraph</a:t>
            </a:r>
          </a:p>
          <a:p>
            <a:pPr marL="457200" lvl="1" indent="0">
              <a:buNone/>
            </a:pPr>
            <a:r>
              <a:rPr lang="en-US" altLang="en-US" dirty="0"/>
              <a:t>&lt;p&gt;This is a paragraph&lt;/p&gt;</a:t>
            </a:r>
          </a:p>
          <a:p>
            <a:pPr marL="457200" lvl="1" indent="0">
              <a:buNone/>
            </a:pPr>
            <a:r>
              <a:rPr lang="en-US" altLang="en-US" dirty="0"/>
              <a:t>html documents are divided into paragraphs</a:t>
            </a:r>
          </a:p>
          <a:p>
            <a:pPr marL="457200" lvl="1" indent="0">
              <a:buNone/>
            </a:pPr>
            <a:r>
              <a:rPr lang="en-US" altLang="en-US" dirty="0"/>
              <a:t>browsers automatically add an empty line before and after a paragraph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EE0EC8-E25D-4DA8-AA21-EC81A9D57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B37EBE-FB8C-E847-8A31-370C34F283A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AB9EA76-114B-489A-BE6C-443949FAC8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1502"/>
          </a:xfrm>
        </p:spPr>
        <p:txBody>
          <a:bodyPr/>
          <a:lstStyle/>
          <a:p>
            <a:r>
              <a:rPr lang="en-US" altLang="en-US" dirty="0"/>
              <a:t>Text-level appearance tags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1B479DC-0654-4FDB-AF4D-A05EC0E752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&lt;b&gt; - bold</a:t>
            </a:r>
          </a:p>
          <a:p>
            <a:r>
              <a:rPr lang="en-US" altLang="en-US" dirty="0"/>
              <a:t>&lt;</a:t>
            </a:r>
            <a:r>
              <a:rPr lang="en-US" altLang="en-US" dirty="0" err="1"/>
              <a:t>i</a:t>
            </a:r>
            <a:r>
              <a:rPr lang="en-US" altLang="en-US" dirty="0"/>
              <a:t>&gt; - italic</a:t>
            </a:r>
          </a:p>
          <a:p>
            <a:r>
              <a:rPr lang="en-US" altLang="en-US" dirty="0"/>
              <a:t>&lt;</a:t>
            </a:r>
            <a:r>
              <a:rPr lang="en-US" altLang="en-US" dirty="0" err="1"/>
              <a:t>em</a:t>
            </a:r>
            <a:r>
              <a:rPr lang="en-US" altLang="en-US" dirty="0"/>
              <a:t>&gt; - emphasized text</a:t>
            </a:r>
          </a:p>
          <a:p>
            <a:r>
              <a:rPr lang="en-US" altLang="en-US" dirty="0"/>
              <a:t>&lt;strong&gt; - strong text</a:t>
            </a:r>
          </a:p>
          <a:p>
            <a:r>
              <a:rPr lang="en-US" altLang="en-US" dirty="0"/>
              <a:t>&lt;s&gt; - strikethrough text</a:t>
            </a:r>
          </a:p>
          <a:p>
            <a:r>
              <a:rPr lang="en-US" altLang="en-US" dirty="0"/>
              <a:t>&lt;u&gt; - underlined text</a:t>
            </a:r>
          </a:p>
          <a:p>
            <a:r>
              <a:rPr lang="en-US" altLang="en-US" dirty="0"/>
              <a:t>&lt;del&gt; - deleted text</a:t>
            </a:r>
          </a:p>
          <a:p>
            <a:r>
              <a:rPr lang="en-US" altLang="en-US" dirty="0"/>
              <a:t>&lt;sub&gt; and &lt;sup&gt; - subscript and superscript text</a:t>
            </a:r>
          </a:p>
          <a:p>
            <a:r>
              <a:rPr lang="en-US" altLang="en-US" dirty="0"/>
              <a:t>&lt;pre&gt; - preformatted text (text is displayed exactly as is written)</a:t>
            </a:r>
          </a:p>
          <a:p>
            <a:r>
              <a:rPr lang="en-US" altLang="en-US" dirty="0"/>
              <a:t>&lt;small&gt; - small text</a:t>
            </a:r>
          </a:p>
          <a:p>
            <a:r>
              <a:rPr lang="en-US" altLang="en-US" dirty="0"/>
              <a:t>&lt;big&gt; - big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46B20-9EA5-417F-9B88-CF9B613C9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B37EBE-FB8C-E847-8A31-370C34F283A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AC884D4-7F4F-4D6C-8252-40E359BCFF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5890"/>
          </a:xfrm>
        </p:spPr>
        <p:txBody>
          <a:bodyPr/>
          <a:lstStyle/>
          <a:p>
            <a:r>
              <a:rPr lang="en-US" altLang="en-US" dirty="0"/>
              <a:t>Grouping tags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46E3853-CF0E-44DC-8E86-65022397AB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Definition lists: &lt;dl&gt;, &lt;dd&gt;, &lt;dt&gt;</a:t>
            </a:r>
          </a:p>
          <a:p>
            <a:r>
              <a:rPr lang="en-US" altLang="en-US" dirty="0"/>
              <a:t>Ex.:</a:t>
            </a:r>
          </a:p>
          <a:p>
            <a:pPr marL="400050" lvl="1" indent="0">
              <a:buNone/>
            </a:pPr>
            <a:endParaRPr lang="en-US" altLang="en-US" dirty="0"/>
          </a:p>
          <a:p>
            <a:pPr marL="400050" lvl="1" indent="0">
              <a:buNone/>
            </a:pPr>
            <a:r>
              <a:rPr lang="en-US" altLang="en-US" dirty="0"/>
              <a:t>&lt;dl&gt;</a:t>
            </a:r>
          </a:p>
          <a:p>
            <a:pPr marL="400050" lvl="1" indent="0">
              <a:buNone/>
            </a:pPr>
            <a:r>
              <a:rPr lang="en-US" altLang="en-US" dirty="0"/>
              <a:t>    &lt;dt&gt;Name1&lt;/dt&gt;</a:t>
            </a:r>
          </a:p>
          <a:p>
            <a:pPr marL="400050" lvl="1" indent="0">
              <a:buNone/>
            </a:pPr>
            <a:r>
              <a:rPr lang="en-US" altLang="en-US" dirty="0"/>
              <a:t>    &lt;dd&gt;Name1 is something1&lt;/dd&gt; </a:t>
            </a:r>
          </a:p>
          <a:p>
            <a:pPr marL="400050" lvl="1" indent="0">
              <a:buNone/>
            </a:pPr>
            <a:r>
              <a:rPr lang="en-US" altLang="en-US" dirty="0"/>
              <a:t>    &lt;dt&gt;Name2&lt;/dt&gt;</a:t>
            </a:r>
          </a:p>
          <a:p>
            <a:pPr marL="400050" lvl="1" indent="0">
              <a:buNone/>
            </a:pPr>
            <a:r>
              <a:rPr lang="en-US" altLang="en-US" dirty="0"/>
              <a:t>    &lt;dd&gt;Name2 is something2&lt;/dd&gt; </a:t>
            </a:r>
          </a:p>
          <a:p>
            <a:pPr marL="400050" lvl="1" indent="0">
              <a:buNone/>
            </a:pPr>
            <a:r>
              <a:rPr lang="en-US" altLang="en-US" dirty="0"/>
              <a:t>    &lt;dt&gt;Name3&lt;/dt&gt;</a:t>
            </a:r>
          </a:p>
          <a:p>
            <a:pPr marL="400050" lvl="1" indent="0">
              <a:buNone/>
            </a:pPr>
            <a:r>
              <a:rPr lang="en-US" altLang="en-US" dirty="0"/>
              <a:t>    &lt;dd&gt;Name3 is something3&lt;/dd&gt; </a:t>
            </a:r>
          </a:p>
          <a:p>
            <a:pPr marL="400050" lvl="1" indent="0">
              <a:buNone/>
            </a:pPr>
            <a:r>
              <a:rPr lang="en-US" altLang="en-US" dirty="0"/>
              <a:t>&lt;/dl&gt;</a:t>
            </a:r>
          </a:p>
        </p:txBody>
      </p:sp>
      <p:graphicFrame>
        <p:nvGraphicFramePr>
          <p:cNvPr id="20484" name="Object 4">
            <a:extLst>
              <a:ext uri="{FF2B5EF4-FFF2-40B4-BE49-F238E27FC236}">
                <a16:creationId xmlns:a16="http://schemas.microsoft.com/office/drawing/2014/main" id="{E96E1A4C-8A22-4FA7-9DB7-4863973246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0460" y="3255962"/>
          <a:ext cx="3276600" cy="200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Bitmap Image" r:id="rId3" imgW="2400635" imgH="1467055" progId="Paint.Picture">
                  <p:embed/>
                </p:oleObj>
              </mc:Choice>
              <mc:Fallback>
                <p:oleObj name="Bitmap Image" r:id="rId3" imgW="2400635" imgH="1467055" progId="Paint.Picture">
                  <p:embed/>
                  <p:pic>
                    <p:nvPicPr>
                      <p:cNvPr id="20484" name="Object 4">
                        <a:extLst>
                          <a:ext uri="{FF2B5EF4-FFF2-40B4-BE49-F238E27FC236}">
                            <a16:creationId xmlns:a16="http://schemas.microsoft.com/office/drawing/2014/main" id="{E96E1A4C-8A22-4FA7-9DB7-4863973246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0460" y="3255962"/>
                        <a:ext cx="3276600" cy="200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5B326C-0ACA-4077-A674-77496BE8C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B37EBE-FB8C-E847-8A31-370C34F283A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92EAFC8-15D7-4CBD-B350-94D7C75596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57012"/>
          </a:xfrm>
        </p:spPr>
        <p:txBody>
          <a:bodyPr/>
          <a:lstStyle/>
          <a:p>
            <a:r>
              <a:rPr lang="en-US" altLang="en-US" dirty="0"/>
              <a:t>Grouping tags (2)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D23D647-9B8E-4924-8728-8F8824252E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Ordered list: &lt;</a:t>
            </a:r>
            <a:r>
              <a:rPr lang="en-US" altLang="en-US" dirty="0" err="1"/>
              <a:t>ol</a:t>
            </a:r>
            <a:r>
              <a:rPr lang="en-US" altLang="en-US" dirty="0"/>
              <a:t>&gt;, &lt;li&gt;</a:t>
            </a:r>
          </a:p>
          <a:p>
            <a:r>
              <a:rPr lang="en-US" altLang="en-US" dirty="0"/>
              <a:t>Ex.:</a:t>
            </a:r>
          </a:p>
          <a:p>
            <a:pPr marL="0" indent="0">
              <a:buNone/>
            </a:pPr>
            <a:r>
              <a:rPr lang="en-US" altLang="en-US" dirty="0"/>
              <a:t>	&lt;</a:t>
            </a:r>
            <a:r>
              <a:rPr lang="en-US" altLang="en-US" dirty="0" err="1"/>
              <a:t>ol</a:t>
            </a:r>
            <a:r>
              <a:rPr lang="en-US" altLang="en-US" dirty="0"/>
              <a:t>&gt;</a:t>
            </a:r>
          </a:p>
          <a:p>
            <a:pPr marL="0" indent="0">
              <a:buNone/>
            </a:pPr>
            <a:r>
              <a:rPr lang="en-US" altLang="en-US" dirty="0"/>
              <a:t>	    &lt;li&gt;Ferrari&lt;/li&gt;</a:t>
            </a:r>
          </a:p>
          <a:p>
            <a:pPr marL="0" indent="0">
              <a:buNone/>
            </a:pPr>
            <a:r>
              <a:rPr lang="en-US" altLang="en-US" dirty="0"/>
              <a:t>	    &lt;li&gt;Audi&lt;/li&gt;</a:t>
            </a:r>
          </a:p>
          <a:p>
            <a:pPr marL="0" indent="0">
              <a:buNone/>
            </a:pPr>
            <a:r>
              <a:rPr lang="en-US" altLang="en-US" dirty="0"/>
              <a:t>	    &lt;li&gt;BMW&lt;/li&gt;</a:t>
            </a:r>
          </a:p>
          <a:p>
            <a:pPr marL="0" indent="0">
              <a:buNone/>
            </a:pPr>
            <a:r>
              <a:rPr lang="en-US" altLang="en-US" dirty="0"/>
              <a:t>	    &lt;li&gt;Ford&lt;/li&gt;</a:t>
            </a:r>
          </a:p>
          <a:p>
            <a:pPr marL="0" indent="0">
              <a:buNone/>
            </a:pPr>
            <a:r>
              <a:rPr lang="en-US" altLang="en-US" dirty="0"/>
              <a:t>	&lt;/</a:t>
            </a:r>
            <a:r>
              <a:rPr lang="en-US" altLang="en-US" dirty="0" err="1"/>
              <a:t>ol</a:t>
            </a:r>
            <a:r>
              <a:rPr lang="en-US" altLang="en-US" dirty="0"/>
              <a:t>&gt;</a:t>
            </a:r>
          </a:p>
          <a:p>
            <a:endParaRPr lang="en-US" altLang="en-US" dirty="0"/>
          </a:p>
        </p:txBody>
      </p:sp>
      <p:graphicFrame>
        <p:nvGraphicFramePr>
          <p:cNvPr id="21508" name="Object 4">
            <a:extLst>
              <a:ext uri="{FF2B5EF4-FFF2-40B4-BE49-F238E27FC236}">
                <a16:creationId xmlns:a16="http://schemas.microsoft.com/office/drawing/2014/main" id="{5169C540-AE6B-4C20-B677-8250DD76C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9796" y="3177381"/>
          <a:ext cx="2133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Bitmap Image" r:id="rId3" imgW="1247619" imgH="905001" progId="Paint.Picture">
                  <p:embed/>
                </p:oleObj>
              </mc:Choice>
              <mc:Fallback>
                <p:oleObj name="Bitmap Image" r:id="rId3" imgW="1247619" imgH="905001" progId="Paint.Picture">
                  <p:embed/>
                  <p:pic>
                    <p:nvPicPr>
                      <p:cNvPr id="21508" name="Object 4">
                        <a:extLst>
                          <a:ext uri="{FF2B5EF4-FFF2-40B4-BE49-F238E27FC236}">
                            <a16:creationId xmlns:a16="http://schemas.microsoft.com/office/drawing/2014/main" id="{5169C540-AE6B-4C20-B677-8250DD76CF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9796" y="3177381"/>
                        <a:ext cx="21336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F3ADF6-57DF-48F3-9802-9054A5ABF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B37EBE-FB8C-E847-8A31-370C34F283A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193EE63-BA69-472D-80CF-64B4E28B9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30379"/>
          </a:xfrm>
        </p:spPr>
        <p:txBody>
          <a:bodyPr/>
          <a:lstStyle/>
          <a:p>
            <a:r>
              <a:rPr lang="en-US" altLang="en-US" dirty="0"/>
              <a:t>Grouping tags (3)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B3FD9D6-32C4-4A2F-BCF7-5834B00208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Unordered list: &lt;ul&gt;, &lt;li&gt;</a:t>
            </a:r>
          </a:p>
          <a:p>
            <a:r>
              <a:rPr lang="en-US" altLang="en-US" dirty="0"/>
              <a:t>Ex.:</a:t>
            </a:r>
          </a:p>
          <a:p>
            <a:pPr marL="0" indent="0">
              <a:buNone/>
            </a:pPr>
            <a:r>
              <a:rPr lang="en-US" altLang="en-US" dirty="0"/>
              <a:t>	&lt;ul&gt;</a:t>
            </a:r>
          </a:p>
          <a:p>
            <a:pPr marL="0" indent="0">
              <a:buNone/>
            </a:pPr>
            <a:r>
              <a:rPr lang="en-US" altLang="en-US" dirty="0"/>
              <a:t>    		&lt;li&gt;Ferrari&lt;/li&gt;</a:t>
            </a:r>
          </a:p>
          <a:p>
            <a:pPr marL="0" indent="0">
              <a:buNone/>
            </a:pPr>
            <a:r>
              <a:rPr lang="en-US" altLang="en-US" dirty="0"/>
              <a:t>		 &lt;li&gt;Audi&lt;/li&gt;</a:t>
            </a:r>
          </a:p>
          <a:p>
            <a:pPr marL="0" indent="0">
              <a:buNone/>
            </a:pPr>
            <a:r>
              <a:rPr lang="en-US" altLang="en-US" dirty="0"/>
              <a:t>		 &lt;li&gt;BMW&lt;/li&gt;</a:t>
            </a:r>
          </a:p>
          <a:p>
            <a:pPr marL="0" indent="0">
              <a:buNone/>
            </a:pPr>
            <a:r>
              <a:rPr lang="en-US" altLang="en-US" dirty="0"/>
              <a:t>		 &lt;li&gt;Ford&lt;/li&gt;</a:t>
            </a:r>
          </a:p>
          <a:p>
            <a:pPr marL="0" indent="0">
              <a:buNone/>
            </a:pPr>
            <a:r>
              <a:rPr lang="en-US" altLang="en-US" dirty="0"/>
              <a:t>	&lt;/ul&gt;</a:t>
            </a:r>
          </a:p>
        </p:txBody>
      </p:sp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id="{948BF5A2-13C5-4C29-9B1B-5740060C88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395249"/>
              </p:ext>
            </p:extLst>
          </p:nvPr>
        </p:nvGraphicFramePr>
        <p:xfrm>
          <a:off x="5745332" y="2992814"/>
          <a:ext cx="1871709" cy="1778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Bitmap Image" r:id="rId3" imgW="1142857" imgH="1085714" progId="Paint.Picture">
                  <p:embed/>
                </p:oleObj>
              </mc:Choice>
              <mc:Fallback>
                <p:oleObj name="Bitmap Image" r:id="rId3" imgW="1142857" imgH="1085714" progId="Paint.Picture">
                  <p:embed/>
                  <p:pic>
                    <p:nvPicPr>
                      <p:cNvPr id="22532" name="Object 4">
                        <a:extLst>
                          <a:ext uri="{FF2B5EF4-FFF2-40B4-BE49-F238E27FC236}">
                            <a16:creationId xmlns:a16="http://schemas.microsoft.com/office/drawing/2014/main" id="{948BF5A2-13C5-4C29-9B1B-5740060C88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5332" y="2992814"/>
                        <a:ext cx="1871709" cy="17787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AED2BC-1C8E-4DC3-A159-DABDAA1F3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B37EBE-FB8C-E847-8A31-370C34F283A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066A86F-1997-4D1C-88D8-87CCBDBE032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95300" y="2721006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HTML – </a:t>
            </a:r>
            <a:r>
              <a:rPr lang="en-US" altLang="en-US" sz="3600" dirty="0" err="1"/>
              <a:t>HyperText</a:t>
            </a:r>
            <a:r>
              <a:rPr lang="en-US" altLang="en-US" sz="3600" dirty="0"/>
              <a:t> Markup Language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D3B858-6BA3-467F-A239-26275EF21C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9C4A0-A3FE-49CC-93ED-37F115A3E7AC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F240122-B228-4607-B5BA-F1076D54A6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1502"/>
          </a:xfrm>
        </p:spPr>
        <p:txBody>
          <a:bodyPr/>
          <a:lstStyle/>
          <a:p>
            <a:r>
              <a:rPr lang="en-US" altLang="en-US" dirty="0"/>
              <a:t>Grouping tags (4)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32082A38-C1AB-4745-B424-762B59CEE7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Drop-down list: &lt;select&gt;, &lt;option&gt;</a:t>
            </a:r>
          </a:p>
          <a:p>
            <a:r>
              <a:rPr lang="en-US" altLang="en-US" dirty="0"/>
              <a:t>Ex.: </a:t>
            </a:r>
          </a:p>
          <a:p>
            <a:pPr marL="0" indent="0">
              <a:buNone/>
            </a:pPr>
            <a:r>
              <a:rPr lang="en-US" altLang="en-US" dirty="0"/>
              <a:t>&lt;select&gt;</a:t>
            </a:r>
          </a:p>
          <a:p>
            <a:pPr marL="0" indent="0">
              <a:buNone/>
            </a:pPr>
            <a:r>
              <a:rPr lang="en-US" altLang="en-US" dirty="0"/>
              <a:t>    &lt;option value="</a:t>
            </a:r>
            <a:r>
              <a:rPr lang="en-US" altLang="en-US" dirty="0" err="1"/>
              <a:t>ferrari</a:t>
            </a:r>
            <a:r>
              <a:rPr lang="en-US" altLang="en-US" dirty="0"/>
              <a:t>"&gt;Ferrari&lt;/option&gt;</a:t>
            </a:r>
          </a:p>
          <a:p>
            <a:pPr marL="0" indent="0">
              <a:buNone/>
            </a:pPr>
            <a:r>
              <a:rPr lang="en-US" altLang="en-US" dirty="0"/>
              <a:t>    &lt;option value="</a:t>
            </a:r>
            <a:r>
              <a:rPr lang="en-US" altLang="en-US" dirty="0" err="1"/>
              <a:t>audi</a:t>
            </a:r>
            <a:r>
              <a:rPr lang="en-US" altLang="en-US" dirty="0"/>
              <a:t>"&gt;Audi&lt;/option&gt;</a:t>
            </a:r>
          </a:p>
          <a:p>
            <a:pPr marL="0" indent="0">
              <a:buNone/>
            </a:pPr>
            <a:r>
              <a:rPr lang="en-US" altLang="en-US" dirty="0"/>
              <a:t>    &lt;option value="</a:t>
            </a:r>
            <a:r>
              <a:rPr lang="en-US" altLang="en-US" dirty="0" err="1"/>
              <a:t>bmw</a:t>
            </a:r>
            <a:r>
              <a:rPr lang="en-US" altLang="en-US" dirty="0"/>
              <a:t>"&gt;BMW&lt;/option&gt;</a:t>
            </a:r>
          </a:p>
          <a:p>
            <a:pPr marL="0" indent="0">
              <a:buNone/>
            </a:pPr>
            <a:r>
              <a:rPr lang="en-US" altLang="en-US" dirty="0"/>
              <a:t>    &lt;option value="ford"&gt;Ford&lt;/option&gt;</a:t>
            </a:r>
          </a:p>
          <a:p>
            <a:pPr marL="0" indent="0">
              <a:buNone/>
            </a:pPr>
            <a:r>
              <a:rPr lang="en-US" altLang="en-US" dirty="0"/>
              <a:t>&lt;/select&gt;</a:t>
            </a:r>
          </a:p>
          <a:p>
            <a:endParaRPr lang="en-US" altLang="en-US" dirty="0"/>
          </a:p>
        </p:txBody>
      </p:sp>
      <p:graphicFrame>
        <p:nvGraphicFramePr>
          <p:cNvPr id="23556" name="Object 4">
            <a:extLst>
              <a:ext uri="{FF2B5EF4-FFF2-40B4-BE49-F238E27FC236}">
                <a16:creationId xmlns:a16="http://schemas.microsoft.com/office/drawing/2014/main" id="{C4426DCB-120B-4CEE-B210-560E6937D4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88775" y="2633708"/>
          <a:ext cx="194945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Bitmap Image" r:id="rId3" imgW="1171429" imgH="1190476" progId="Paint.Picture">
                  <p:embed/>
                </p:oleObj>
              </mc:Choice>
              <mc:Fallback>
                <p:oleObj name="Bitmap Image" r:id="rId3" imgW="1171429" imgH="1190476" progId="Paint.Picture">
                  <p:embed/>
                  <p:pic>
                    <p:nvPicPr>
                      <p:cNvPr id="23556" name="Object 4">
                        <a:extLst>
                          <a:ext uri="{FF2B5EF4-FFF2-40B4-BE49-F238E27FC236}">
                            <a16:creationId xmlns:a16="http://schemas.microsoft.com/office/drawing/2014/main" id="{C4426DCB-120B-4CEE-B210-560E6937D4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8775" y="2633708"/>
                        <a:ext cx="194945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EA37D4-1072-4F5B-9DD7-AD6F487ECE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B37EBE-FB8C-E847-8A31-370C34F283A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FFE843E-9109-4C57-9955-F521590B7C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94869"/>
          </a:xfrm>
        </p:spPr>
        <p:txBody>
          <a:bodyPr/>
          <a:lstStyle/>
          <a:p>
            <a:r>
              <a:rPr lang="en-US" altLang="en-US" dirty="0"/>
              <a:t>Image tag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B5E5CA9-B5B8-423C-B1BB-A7600B56F9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&lt;</a:t>
            </a:r>
            <a:r>
              <a:rPr lang="en-US" altLang="en-US" dirty="0" err="1"/>
              <a:t>img</a:t>
            </a:r>
            <a:r>
              <a:rPr lang="en-US" altLang="en-US" dirty="0"/>
              <a:t>&gt; - embeds an image into html document</a:t>
            </a:r>
          </a:p>
          <a:p>
            <a:r>
              <a:rPr lang="en-US" altLang="en-US" dirty="0"/>
              <a:t>	Ex.: &lt;</a:t>
            </a:r>
            <a:r>
              <a:rPr lang="en-US" altLang="en-US" dirty="0" err="1"/>
              <a:t>img</a:t>
            </a:r>
            <a:r>
              <a:rPr lang="en-US" altLang="en-US" dirty="0"/>
              <a:t> </a:t>
            </a:r>
            <a:r>
              <a:rPr lang="en-US" altLang="en-US" dirty="0" err="1"/>
              <a:t>src</a:t>
            </a:r>
            <a:r>
              <a:rPr lang="en-US" altLang="en-US" dirty="0"/>
              <a:t>=“z.jpg” alt=“Alternative Text”&gt;</a:t>
            </a:r>
          </a:p>
          <a:p>
            <a:pPr marL="0" indent="0">
              <a:buNone/>
            </a:pPr>
            <a:r>
              <a:rPr lang="en-US" altLang="en-US" dirty="0"/>
              <a:t>	 &lt;</a:t>
            </a:r>
            <a:r>
              <a:rPr lang="en-US" altLang="en-US" dirty="0" err="1"/>
              <a:t>img</a:t>
            </a:r>
            <a:r>
              <a:rPr lang="en-US" altLang="en-US" dirty="0"/>
              <a:t> </a:t>
            </a:r>
            <a:r>
              <a:rPr lang="en-US" altLang="en-US" dirty="0" err="1"/>
              <a:t>src</a:t>
            </a:r>
            <a:r>
              <a:rPr lang="en-US" altLang="en-US" dirty="0"/>
              <a:t>=</a:t>
            </a:r>
            <a:r>
              <a:rPr lang="en-US" altLang="en-US" dirty="0">
                <a:hlinkClick r:id="rId2"/>
              </a:rPr>
              <a:t>http://www.google.com/t.jpg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Required attributes: </a:t>
            </a:r>
            <a:r>
              <a:rPr lang="en-US" altLang="en-US" dirty="0" err="1"/>
              <a:t>src</a:t>
            </a:r>
            <a:r>
              <a:rPr lang="en-US" altLang="en-US" dirty="0"/>
              <a:t>, alt</a:t>
            </a:r>
          </a:p>
          <a:p>
            <a:r>
              <a:rPr lang="en-US" altLang="en-US" dirty="0"/>
              <a:t>Optional attributes: </a:t>
            </a:r>
          </a:p>
          <a:p>
            <a:pPr lvl="1"/>
            <a:r>
              <a:rPr lang="en-US" altLang="en-US" dirty="0"/>
              <a:t>align = top | bottom | middle | left | right</a:t>
            </a:r>
          </a:p>
          <a:p>
            <a:pPr lvl="1"/>
            <a:r>
              <a:rPr lang="en-US" altLang="en-US" dirty="0"/>
              <a:t>border = pixels</a:t>
            </a:r>
          </a:p>
          <a:p>
            <a:pPr lvl="1"/>
            <a:r>
              <a:rPr lang="en-US" altLang="en-US" dirty="0"/>
              <a:t>height = pixels | %</a:t>
            </a:r>
          </a:p>
          <a:p>
            <a:pPr lvl="1"/>
            <a:r>
              <a:rPr lang="en-US" altLang="en-US" dirty="0"/>
              <a:t>width = pixels | %</a:t>
            </a:r>
          </a:p>
          <a:p>
            <a:pPr lvl="1"/>
            <a:r>
              <a:rPr lang="en-US" altLang="en-US" dirty="0" err="1"/>
              <a:t>hspace</a:t>
            </a:r>
            <a:r>
              <a:rPr lang="en-US" altLang="en-US" dirty="0"/>
              <a:t> = pixels</a:t>
            </a:r>
          </a:p>
          <a:p>
            <a:pPr lvl="1"/>
            <a:r>
              <a:rPr lang="en-US" altLang="en-US" dirty="0" err="1"/>
              <a:t>vspace</a:t>
            </a:r>
            <a:r>
              <a:rPr lang="en-US" altLang="en-US" dirty="0"/>
              <a:t> = pixels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DAC3FA-8CF8-4654-A6B5-ED640A155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B37EBE-FB8C-E847-8A31-370C34F283A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B3823F7-316B-4CB1-87FA-E51B94233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30379"/>
          </a:xfrm>
        </p:spPr>
        <p:txBody>
          <a:bodyPr/>
          <a:lstStyle/>
          <a:p>
            <a:r>
              <a:rPr lang="en-US" altLang="en-US" dirty="0"/>
              <a:t>Anchor tag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7F1C8DA3-1341-4B69-816F-6645DE9B34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&lt;a&gt; - links current document to another document or a section from the current document</a:t>
            </a:r>
          </a:p>
          <a:p>
            <a:r>
              <a:rPr lang="en-US" altLang="en-US" dirty="0"/>
              <a:t>Ex.:</a:t>
            </a:r>
          </a:p>
          <a:p>
            <a:pPr marL="0" indent="0">
              <a:buNone/>
            </a:pPr>
            <a:r>
              <a:rPr lang="en-US" altLang="en-US" dirty="0"/>
              <a:t>		1) &lt;a </a:t>
            </a:r>
            <a:r>
              <a:rPr lang="en-US" altLang="en-US" dirty="0" err="1"/>
              <a:t>href</a:t>
            </a:r>
            <a:r>
              <a:rPr lang="en-US" altLang="en-US" dirty="0"/>
              <a:t>=</a:t>
            </a:r>
            <a:r>
              <a:rPr lang="en-US" altLang="en-US" dirty="0">
                <a:hlinkClick r:id="rId2"/>
              </a:rPr>
              <a:t>http://www.google.com</a:t>
            </a:r>
            <a:r>
              <a:rPr lang="en-US" altLang="en-US" dirty="0"/>
              <a:t>&gt;google&lt;/a&gt;</a:t>
            </a:r>
          </a:p>
          <a:p>
            <a:pPr marL="0" indent="0">
              <a:buNone/>
            </a:pPr>
            <a:r>
              <a:rPr lang="en-US" altLang="en-US" dirty="0"/>
              <a:t>		2) &lt;a name=“test”&gt;some text&lt;/a&gt;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</a:p>
          <a:p>
            <a:pPr marL="457200" indent="-457200">
              <a:buAutoNum type="arabicParenR"/>
            </a:pPr>
            <a:r>
              <a:rPr lang="en-US" altLang="en-US" dirty="0"/>
              <a:t>– for linking this html document to an external document </a:t>
            </a:r>
          </a:p>
          <a:p>
            <a:pPr marL="0" indent="0">
              <a:buNone/>
            </a:pPr>
            <a:r>
              <a:rPr lang="en-US" altLang="en-US" dirty="0"/>
              <a:t>		(e.g. </a:t>
            </a:r>
            <a:r>
              <a:rPr lang="en-US" altLang="en-US" dirty="0">
                <a:hlinkClick r:id="rId2"/>
              </a:rPr>
              <a:t>www.google.com</a:t>
            </a:r>
            <a:r>
              <a:rPr lang="en-US" altLang="en-US" dirty="0"/>
              <a:t>)</a:t>
            </a:r>
          </a:p>
          <a:p>
            <a:pPr marL="0" indent="0">
              <a:buNone/>
            </a:pPr>
            <a:r>
              <a:rPr lang="en-US" altLang="en-US" dirty="0"/>
              <a:t>2)    – for creating a bookmark inside the document; it is not displayed by the browser, it is invisible; this bookmark can be referenced by:</a:t>
            </a:r>
          </a:p>
          <a:p>
            <a:pPr marL="0" indent="0">
              <a:buNone/>
            </a:pPr>
            <a:r>
              <a:rPr lang="en-US" altLang="en-US" dirty="0"/>
              <a:t>		</a:t>
            </a:r>
            <a:r>
              <a:rPr lang="en-US" altLang="en-US" dirty="0" err="1"/>
              <a:t>URL_of_this_document#test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	ex: http://www.google.com/index.html#test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E943D3-0AEA-47C4-9BD8-DBCFD3E7B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B37EBE-FB8C-E847-8A31-370C34F283A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52DFF04-135F-4ADB-8E4C-A7E582205B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94869"/>
          </a:xfrm>
        </p:spPr>
        <p:txBody>
          <a:bodyPr/>
          <a:lstStyle/>
          <a:p>
            <a:r>
              <a:rPr lang="en-US" altLang="en-US" dirty="0"/>
              <a:t>Anchor tag (2)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729EF59-1190-4994-B115-1EDE82062F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/>
              <a:t>Attributes:</a:t>
            </a:r>
          </a:p>
          <a:p>
            <a:pPr lvl="1"/>
            <a:r>
              <a:rPr lang="en-US" altLang="en-US" sz="2400" dirty="0" err="1"/>
              <a:t>href</a:t>
            </a:r>
            <a:r>
              <a:rPr lang="en-US" altLang="en-US" sz="2400" dirty="0"/>
              <a:t>: the URL of the destination of the link</a:t>
            </a:r>
          </a:p>
          <a:p>
            <a:pPr lvl="1"/>
            <a:r>
              <a:rPr lang="en-US" altLang="en-US" sz="2400" dirty="0"/>
              <a:t>name: the name of the anchor (bookmark)</a:t>
            </a:r>
          </a:p>
          <a:p>
            <a:pPr lvl="1"/>
            <a:r>
              <a:rPr lang="en-US" altLang="en-US" sz="2400" dirty="0" err="1"/>
              <a:t>rel</a:t>
            </a:r>
            <a:r>
              <a:rPr lang="en-US" altLang="en-US" sz="2400" dirty="0"/>
              <a:t>: relationship between the current document and the linked document</a:t>
            </a:r>
          </a:p>
          <a:p>
            <a:pPr lvl="1"/>
            <a:r>
              <a:rPr lang="en-US" altLang="en-US" sz="2400" dirty="0"/>
              <a:t>rev: relationship between the linked document and the current document</a:t>
            </a:r>
          </a:p>
          <a:p>
            <a:pPr lvl="1"/>
            <a:r>
              <a:rPr lang="en-US" altLang="en-US" sz="2400" dirty="0"/>
              <a:t>shape: the shape of the link in image map (default, </a:t>
            </a:r>
            <a:r>
              <a:rPr lang="en-US" altLang="en-US" sz="2400" dirty="0" err="1"/>
              <a:t>rect</a:t>
            </a:r>
            <a:r>
              <a:rPr lang="en-US" altLang="en-US" sz="2400" dirty="0"/>
              <a:t>, circle, poly)</a:t>
            </a:r>
          </a:p>
          <a:p>
            <a:pPr lvl="1"/>
            <a:r>
              <a:rPr lang="en-US" altLang="en-US" sz="2400" dirty="0"/>
              <a:t>target: where to open the linked document (_blank, _parent, _self, _top, </a:t>
            </a:r>
            <a:r>
              <a:rPr lang="en-US" altLang="en-US" sz="2400" dirty="0" err="1"/>
              <a:t>framename</a:t>
            </a:r>
            <a:r>
              <a:rPr lang="en-US" altLang="en-US" sz="2400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6D67EC-FB4E-4F91-A4F9-A298AE789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B37EBE-FB8C-E847-8A31-370C34F283A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FEA9994-4BC1-42C3-BCD1-28983160CB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68236"/>
          </a:xfrm>
        </p:spPr>
        <p:txBody>
          <a:bodyPr/>
          <a:lstStyle/>
          <a:p>
            <a:r>
              <a:rPr lang="en-US" altLang="en-US" dirty="0"/>
              <a:t>Table tag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35E16079-3B2E-4EBA-87FE-66E23E3AE4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&lt;table&gt; - defines a table</a:t>
            </a:r>
          </a:p>
          <a:p>
            <a:r>
              <a:rPr lang="en-US" altLang="en-US" dirty="0"/>
              <a:t>&lt;</a:t>
            </a:r>
            <a:r>
              <a:rPr lang="en-US" altLang="en-US" dirty="0" err="1"/>
              <a:t>th</a:t>
            </a:r>
            <a:r>
              <a:rPr lang="en-US" altLang="en-US" dirty="0"/>
              <a:t>&gt; - defines a table header cell (bold and centered)</a:t>
            </a:r>
          </a:p>
          <a:p>
            <a:r>
              <a:rPr lang="en-US" altLang="en-US" dirty="0"/>
              <a:t>&lt;tr&gt; - defines a table row</a:t>
            </a:r>
          </a:p>
          <a:p>
            <a:r>
              <a:rPr lang="en-US" altLang="en-US" dirty="0"/>
              <a:t>&lt;td&gt; - defines a table data</a:t>
            </a:r>
          </a:p>
          <a:p>
            <a:r>
              <a:rPr lang="en-US" altLang="en-US" dirty="0"/>
              <a:t>Attributes:</a:t>
            </a:r>
          </a:p>
          <a:p>
            <a:pPr lvl="1"/>
            <a:r>
              <a:rPr lang="en-US" altLang="en-US" dirty="0"/>
              <a:t>for &lt;table&gt;: border (pixels), cellpadding (pixels), </a:t>
            </a:r>
            <a:r>
              <a:rPr lang="en-US" altLang="en-US" dirty="0" err="1"/>
              <a:t>cellspacing</a:t>
            </a:r>
            <a:r>
              <a:rPr lang="en-US" altLang="en-US" dirty="0"/>
              <a:t>  (pixels), frame, rules, summary (text), width (pixels,%)</a:t>
            </a:r>
          </a:p>
          <a:p>
            <a:pPr lvl="1"/>
            <a:r>
              <a:rPr lang="en-US" altLang="en-US" dirty="0"/>
              <a:t>for &lt;</a:t>
            </a:r>
            <a:r>
              <a:rPr lang="en-US" altLang="en-US" dirty="0" err="1"/>
              <a:t>th</a:t>
            </a:r>
            <a:r>
              <a:rPr lang="en-US" altLang="en-US" dirty="0"/>
              <a:t>&gt; and &lt;td&gt;: </a:t>
            </a:r>
            <a:r>
              <a:rPr lang="en-US" altLang="en-US" dirty="0" err="1"/>
              <a:t>abbr</a:t>
            </a:r>
            <a:r>
              <a:rPr lang="en-US" altLang="en-US" dirty="0"/>
              <a:t> (text), align (left, right, center, justify, char), axis, </a:t>
            </a:r>
            <a:r>
              <a:rPr lang="en-US" altLang="en-US" dirty="0" err="1"/>
              <a:t>bgcolor</a:t>
            </a:r>
            <a:r>
              <a:rPr lang="en-US" altLang="en-US" dirty="0"/>
              <a:t> - deprecated, char (character), </a:t>
            </a:r>
            <a:r>
              <a:rPr lang="en-US" altLang="en-US" dirty="0" err="1"/>
              <a:t>charoff</a:t>
            </a:r>
            <a:r>
              <a:rPr lang="en-US" altLang="en-US" dirty="0"/>
              <a:t> (number), </a:t>
            </a:r>
            <a:r>
              <a:rPr lang="en-US" altLang="en-US" dirty="0" err="1"/>
              <a:t>colspan</a:t>
            </a:r>
            <a:r>
              <a:rPr lang="en-US" altLang="en-US" dirty="0"/>
              <a:t> (number), headers, </a:t>
            </a:r>
            <a:r>
              <a:rPr lang="en-US" altLang="en-US" dirty="0" err="1"/>
              <a:t>rowspan</a:t>
            </a:r>
            <a:r>
              <a:rPr lang="en-US" altLang="en-US" dirty="0"/>
              <a:t> (number), height – deprecated, width – deprecated, scope (row, </a:t>
            </a:r>
            <a:r>
              <a:rPr lang="en-US" altLang="en-US" dirty="0" err="1"/>
              <a:t>rowgroup</a:t>
            </a:r>
            <a:r>
              <a:rPr lang="en-US" altLang="en-US" dirty="0"/>
              <a:t>, col, </a:t>
            </a:r>
            <a:r>
              <a:rPr lang="en-US" altLang="en-US" dirty="0" err="1"/>
              <a:t>colgroup</a:t>
            </a:r>
            <a:r>
              <a:rPr lang="en-US" altLang="en-US" dirty="0"/>
              <a:t>), </a:t>
            </a:r>
            <a:r>
              <a:rPr lang="en-US" altLang="en-US" dirty="0" err="1"/>
              <a:t>valign</a:t>
            </a:r>
            <a:r>
              <a:rPr lang="en-US" altLang="en-US" dirty="0"/>
              <a:t> (top, middle, bottom, baseline)</a:t>
            </a:r>
          </a:p>
          <a:p>
            <a:pPr lvl="1"/>
            <a:r>
              <a:rPr lang="en-US" altLang="en-US" dirty="0"/>
              <a:t>for &lt;tr&gt;: align, </a:t>
            </a:r>
            <a:r>
              <a:rPr lang="en-US" altLang="en-US" dirty="0" err="1"/>
              <a:t>bgcolor</a:t>
            </a:r>
            <a:r>
              <a:rPr lang="en-US" altLang="en-US" dirty="0"/>
              <a:t> - deprecated, char, </a:t>
            </a:r>
            <a:r>
              <a:rPr lang="en-US" altLang="en-US" dirty="0" err="1"/>
              <a:t>charoff</a:t>
            </a:r>
            <a:r>
              <a:rPr lang="en-US" altLang="en-US" dirty="0"/>
              <a:t>, </a:t>
            </a:r>
            <a:r>
              <a:rPr lang="en-US" altLang="en-US" dirty="0" err="1"/>
              <a:t>valign</a:t>
            </a: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CAAF9E-4E13-443B-A310-59F00761C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B37EBE-FB8C-E847-8A31-370C34F283A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0FF90CA6-3A56-4932-A514-CB4556E19C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1563" y="160875"/>
            <a:ext cx="7793038" cy="86119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Table tag (2)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0829E70-9434-4717-A61B-5E78683328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22072"/>
            <a:ext cx="37338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Times New Roman" panose="02020603050405020304" pitchFamily="18" charset="0"/>
              </a:rPr>
              <a:t>&lt;table border="1"&gt;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Times New Roman" panose="02020603050405020304" pitchFamily="18" charset="0"/>
              </a:rPr>
              <a:t>&lt;tr&gt;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Times New Roman" panose="02020603050405020304" pitchFamily="18" charset="0"/>
              </a:rPr>
              <a:t>	&lt;</a:t>
            </a:r>
            <a:r>
              <a:rPr lang="en-US" altLang="en-US" sz="1200" dirty="0" err="1">
                <a:latin typeface="Times New Roman" panose="02020603050405020304" pitchFamily="18" charset="0"/>
              </a:rPr>
              <a:t>th</a:t>
            </a:r>
            <a:r>
              <a:rPr lang="en-US" altLang="en-US" sz="1200" dirty="0">
                <a:latin typeface="Times New Roman" panose="02020603050405020304" pitchFamily="18" charset="0"/>
              </a:rPr>
              <a:t>&gt;Professor&lt;/</a:t>
            </a:r>
            <a:r>
              <a:rPr lang="en-US" altLang="en-US" sz="1200" dirty="0" err="1">
                <a:latin typeface="Times New Roman" panose="02020603050405020304" pitchFamily="18" charset="0"/>
              </a:rPr>
              <a:t>th</a:t>
            </a:r>
            <a:r>
              <a:rPr lang="en-US" altLang="en-US" sz="1200" dirty="0"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Times New Roman" panose="02020603050405020304" pitchFamily="18" charset="0"/>
              </a:rPr>
              <a:t>	&lt;</a:t>
            </a:r>
            <a:r>
              <a:rPr lang="en-US" altLang="en-US" sz="1200" dirty="0" err="1">
                <a:latin typeface="Times New Roman" panose="02020603050405020304" pitchFamily="18" charset="0"/>
              </a:rPr>
              <a:t>th</a:t>
            </a:r>
            <a:r>
              <a:rPr lang="en-US" altLang="en-US" sz="1200" dirty="0">
                <a:latin typeface="Times New Roman" panose="02020603050405020304" pitchFamily="18" charset="0"/>
              </a:rPr>
              <a:t>&gt;Course&lt;/</a:t>
            </a:r>
            <a:r>
              <a:rPr lang="en-US" altLang="en-US" sz="1200" dirty="0" err="1">
                <a:latin typeface="Times New Roman" panose="02020603050405020304" pitchFamily="18" charset="0"/>
              </a:rPr>
              <a:t>th</a:t>
            </a:r>
            <a:r>
              <a:rPr lang="en-US" altLang="en-US" sz="1200" dirty="0"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Times New Roman" panose="02020603050405020304" pitchFamily="18" charset="0"/>
              </a:rPr>
              <a:t>	&lt;</a:t>
            </a:r>
            <a:r>
              <a:rPr lang="en-US" altLang="en-US" sz="1200" dirty="0" err="1">
                <a:latin typeface="Times New Roman" panose="02020603050405020304" pitchFamily="18" charset="0"/>
              </a:rPr>
              <a:t>th</a:t>
            </a:r>
            <a:r>
              <a:rPr lang="en-US" altLang="en-US" sz="1200" dirty="0">
                <a:latin typeface="Times New Roman" panose="02020603050405020304" pitchFamily="18" charset="0"/>
              </a:rPr>
              <a:t>&gt;Year of study&lt;/</a:t>
            </a:r>
            <a:r>
              <a:rPr lang="en-US" altLang="en-US" sz="1200" dirty="0" err="1">
                <a:latin typeface="Times New Roman" panose="02020603050405020304" pitchFamily="18" charset="0"/>
              </a:rPr>
              <a:t>th</a:t>
            </a:r>
            <a:r>
              <a:rPr lang="en-US" altLang="en-US" sz="1200" dirty="0"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Times New Roman" panose="02020603050405020304" pitchFamily="18" charset="0"/>
              </a:rPr>
              <a:t>&lt;/tr&gt;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Times New Roman" panose="02020603050405020304" pitchFamily="18" charset="0"/>
              </a:rPr>
              <a:t>&lt;tr&gt;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Times New Roman" panose="02020603050405020304" pitchFamily="18" charset="0"/>
              </a:rPr>
              <a:t>	&lt;td&gt;John Boyd&lt;/td&gt;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Times New Roman" panose="02020603050405020304" pitchFamily="18" charset="0"/>
              </a:rPr>
              <a:t>	&lt;td&gt;Operating Systems&lt;/td&gt;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Times New Roman" panose="02020603050405020304" pitchFamily="18" charset="0"/>
              </a:rPr>
              <a:t>	&lt;td&gt;2&lt;/td&gt;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Times New Roman" panose="02020603050405020304" pitchFamily="18" charset="0"/>
              </a:rPr>
              <a:t>&lt;/tr&gt;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Times New Roman" panose="02020603050405020304" pitchFamily="18" charset="0"/>
              </a:rPr>
              <a:t>&lt;tr&gt;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Times New Roman" panose="02020603050405020304" pitchFamily="18" charset="0"/>
              </a:rPr>
              <a:t>	&lt;td </a:t>
            </a:r>
            <a:r>
              <a:rPr lang="en-US" altLang="en-US" sz="1200" dirty="0" err="1">
                <a:latin typeface="Times New Roman" panose="02020603050405020304" pitchFamily="18" charset="0"/>
              </a:rPr>
              <a:t>rowspan</a:t>
            </a:r>
            <a:r>
              <a:rPr lang="en-US" altLang="en-US" sz="1200" dirty="0">
                <a:latin typeface="Times New Roman" panose="02020603050405020304" pitchFamily="18" charset="0"/>
              </a:rPr>
              <a:t>="2"&gt;Frank Black&lt;/td&gt;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Times New Roman" panose="02020603050405020304" pitchFamily="18" charset="0"/>
              </a:rPr>
              <a:t>	&lt;td&gt;Web Programming&lt;/td&gt;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Times New Roman" panose="02020603050405020304" pitchFamily="18" charset="0"/>
              </a:rPr>
              <a:t>	&lt;td&gt;3&lt;/td&gt;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Times New Roman" panose="02020603050405020304" pitchFamily="18" charset="0"/>
              </a:rPr>
              <a:t>&lt;/tr&gt;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Times New Roman" panose="02020603050405020304" pitchFamily="18" charset="0"/>
              </a:rPr>
              <a:t>&lt;tr&gt;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Times New Roman" panose="02020603050405020304" pitchFamily="18" charset="0"/>
              </a:rPr>
              <a:t>	&lt;td&gt;Computer Networks&lt;/td&gt;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Times New Roman" panose="02020603050405020304" pitchFamily="18" charset="0"/>
              </a:rPr>
              <a:t>	&lt;td&gt;3&lt;/td&gt;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Times New Roman" panose="02020603050405020304" pitchFamily="18" charset="0"/>
              </a:rPr>
              <a:t>&lt;/tr&gt;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Times New Roman" panose="02020603050405020304" pitchFamily="18" charset="0"/>
              </a:rPr>
              <a:t>&lt;tr&gt;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Times New Roman" panose="02020603050405020304" pitchFamily="18" charset="0"/>
              </a:rPr>
              <a:t>	&lt;td&gt;Jack O'Neil&lt;/td&gt;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Times New Roman" panose="02020603050405020304" pitchFamily="18" charset="0"/>
              </a:rPr>
              <a:t>	&lt;td&gt;Satellite Communications&lt;/td&gt;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Times New Roman" panose="02020603050405020304" pitchFamily="18" charset="0"/>
              </a:rPr>
              <a:t>	&lt;td&gt;3&lt;/td&gt;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Times New Roman" panose="02020603050405020304" pitchFamily="18" charset="0"/>
              </a:rPr>
              <a:t>&lt;/tr&gt;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Times New Roman" panose="02020603050405020304" pitchFamily="18" charset="0"/>
              </a:rPr>
              <a:t>&lt;/table&gt;</a:t>
            </a:r>
          </a:p>
        </p:txBody>
      </p:sp>
      <p:sp>
        <p:nvSpPr>
          <p:cNvPr id="28676" name="Line 5">
            <a:extLst>
              <a:ext uri="{FF2B5EF4-FFF2-40B4-BE49-F238E27FC236}">
                <a16:creationId xmlns:a16="http://schemas.microsoft.com/office/drawing/2014/main" id="{B5C214FF-0C50-4AE8-8E6B-1C5BEA48F3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379738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8677" name="Object 6">
            <a:extLst>
              <a:ext uri="{FF2B5EF4-FFF2-40B4-BE49-F238E27FC236}">
                <a16:creationId xmlns:a16="http://schemas.microsoft.com/office/drawing/2014/main" id="{B6AC0755-C605-4306-8823-0D71D7183E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690553"/>
              </p:ext>
            </p:extLst>
          </p:nvPr>
        </p:nvGraphicFramePr>
        <p:xfrm>
          <a:off x="4921558" y="2396954"/>
          <a:ext cx="3733800" cy="172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Bitmap Image" r:id="rId3" imgW="3296110" imgH="1371429" progId="Paint.Picture">
                  <p:embed/>
                </p:oleObj>
              </mc:Choice>
              <mc:Fallback>
                <p:oleObj name="Bitmap Image" r:id="rId3" imgW="3296110" imgH="1371429" progId="Paint.Picture">
                  <p:embed/>
                  <p:pic>
                    <p:nvPicPr>
                      <p:cNvPr id="28677" name="Object 6">
                        <a:extLst>
                          <a:ext uri="{FF2B5EF4-FFF2-40B4-BE49-F238E27FC236}">
                            <a16:creationId xmlns:a16="http://schemas.microsoft.com/office/drawing/2014/main" id="{B6AC0755-C605-4306-8823-0D71D7183E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558" y="2396954"/>
                        <a:ext cx="3733800" cy="172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C815EF-41AA-498E-92F0-344BB4B66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B37EBE-FB8C-E847-8A31-370C34F283A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8C505FE-103F-4C12-89F0-A9A0D467C9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Script tag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6BFB36B-2F47-4F3F-BE57-3A1C3CBE47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For inserting action scripting (JavaScript)</a:t>
            </a:r>
          </a:p>
          <a:p>
            <a:r>
              <a:rPr lang="en-US" altLang="en-US" dirty="0"/>
              <a:t>Ex.:</a:t>
            </a:r>
          </a:p>
          <a:p>
            <a:pPr marL="0" indent="0">
              <a:buNone/>
            </a:pPr>
            <a:r>
              <a:rPr lang="en-US" altLang="en-US" dirty="0"/>
              <a:t>	&lt;script type=“text/</a:t>
            </a:r>
            <a:r>
              <a:rPr lang="en-US" altLang="en-US" dirty="0" err="1"/>
              <a:t>javascript</a:t>
            </a:r>
            <a:r>
              <a:rPr lang="en-US" altLang="en-US" dirty="0"/>
              <a:t>”&gt;</a:t>
            </a:r>
          </a:p>
          <a:p>
            <a:pPr marL="0" indent="0">
              <a:buNone/>
            </a:pPr>
            <a:r>
              <a:rPr lang="en-US" altLang="en-US" dirty="0"/>
              <a:t>		… </a:t>
            </a:r>
            <a:r>
              <a:rPr lang="en-US" altLang="en-US" dirty="0" err="1"/>
              <a:t>javascript</a:t>
            </a:r>
            <a:r>
              <a:rPr lang="en-US" altLang="en-US" dirty="0"/>
              <a:t> code …</a:t>
            </a:r>
          </a:p>
          <a:p>
            <a:pPr marL="0" indent="0">
              <a:buNone/>
            </a:pPr>
            <a:r>
              <a:rPr lang="en-US" altLang="en-US" dirty="0"/>
              <a:t>	&lt;/script&gt;</a:t>
            </a:r>
          </a:p>
          <a:p>
            <a:endParaRPr lang="en-US" altLang="en-US" dirty="0"/>
          </a:p>
          <a:p>
            <a:r>
              <a:rPr lang="en-US" altLang="en-US" dirty="0"/>
              <a:t>Attributes </a:t>
            </a:r>
          </a:p>
          <a:p>
            <a:pPr lvl="1"/>
            <a:r>
              <a:rPr lang="en-US" altLang="en-US" dirty="0" err="1"/>
              <a:t>src</a:t>
            </a:r>
            <a:r>
              <a:rPr lang="en-US" altLang="en-US" dirty="0"/>
              <a:t>: URL of the script</a:t>
            </a:r>
          </a:p>
          <a:p>
            <a:pPr lvl="1"/>
            <a:r>
              <a:rPr lang="en-US" altLang="en-US" dirty="0"/>
              <a:t>defer: execution of the script should be delayed until the page has loaded</a:t>
            </a:r>
          </a:p>
          <a:p>
            <a:pPr lvl="1"/>
            <a:r>
              <a:rPr lang="en-US" altLang="en-US" dirty="0"/>
              <a:t>charset: specifies encoding used in an external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EEB067-6AA5-4700-9CA1-AD9EC547A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B37EBE-FB8C-E847-8A31-370C34F283A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A976DAF-F3AE-4E81-8F24-42FD14AAE9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Embedded content tags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41FDCC1-40BC-4E9D-8B4E-99A8C2F8D5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&lt;object&gt; - including objects like images, audio, video, Java applets, ActiveX, pdf, flash</a:t>
            </a:r>
          </a:p>
          <a:p>
            <a:r>
              <a:rPr lang="en-US" altLang="en-US" dirty="0"/>
              <a:t>Ex.:</a:t>
            </a:r>
          </a:p>
          <a:p>
            <a:r>
              <a:rPr lang="en-US" altLang="en-US" dirty="0"/>
              <a:t>&lt;object </a:t>
            </a:r>
            <a:r>
              <a:rPr lang="en-US" altLang="en-US" dirty="0" err="1"/>
              <a:t>classid</a:t>
            </a:r>
            <a:r>
              <a:rPr lang="en-US" altLang="en-US" dirty="0"/>
              <a:t>="clsid:F08DF954-8592-11D1-B16A-00C0F0283628" id="Slider1" width="100" height="50"&gt;</a:t>
            </a:r>
            <a:br>
              <a:rPr lang="en-US" altLang="en-US" dirty="0"/>
            </a:br>
            <a:r>
              <a:rPr lang="en-US" altLang="en-US" dirty="0"/>
              <a:t>  &lt;param name="</a:t>
            </a:r>
            <a:r>
              <a:rPr lang="en-US" altLang="en-US" dirty="0" err="1"/>
              <a:t>BorderStyle</a:t>
            </a:r>
            <a:r>
              <a:rPr lang="en-US" altLang="en-US" dirty="0"/>
              <a:t>" value="1" /&gt;</a:t>
            </a:r>
            <a:br>
              <a:rPr lang="en-US" altLang="en-US" dirty="0"/>
            </a:br>
            <a:r>
              <a:rPr lang="en-US" altLang="en-US" dirty="0"/>
              <a:t>  &lt;param name="</a:t>
            </a:r>
            <a:r>
              <a:rPr lang="en-US" altLang="en-US" dirty="0" err="1"/>
              <a:t>MousePointer</a:t>
            </a:r>
            <a:r>
              <a:rPr lang="en-US" altLang="en-US" dirty="0"/>
              <a:t>" value="0" /&gt;</a:t>
            </a:r>
            <a:br>
              <a:rPr lang="en-US" altLang="en-US" dirty="0"/>
            </a:br>
            <a:r>
              <a:rPr lang="en-US" altLang="en-US" dirty="0"/>
              <a:t>  &lt;param name="Enabled" value="1" /&gt;</a:t>
            </a:r>
            <a:br>
              <a:rPr lang="en-US" altLang="en-US" dirty="0"/>
            </a:br>
            <a:r>
              <a:rPr lang="en-US" altLang="en-US" dirty="0"/>
              <a:t>  &lt;param name="Min" value="0" /&gt;</a:t>
            </a:r>
            <a:br>
              <a:rPr lang="en-US" altLang="en-US" dirty="0"/>
            </a:br>
            <a:r>
              <a:rPr lang="en-US" altLang="en-US" dirty="0"/>
              <a:t>  &lt;param name="Max" value="10" /&gt;</a:t>
            </a:r>
            <a:br>
              <a:rPr lang="en-US" altLang="en-US" dirty="0"/>
            </a:br>
            <a:r>
              <a:rPr lang="en-US" altLang="en-US" dirty="0"/>
              <a:t>&lt;/object&gt;  </a:t>
            </a:r>
          </a:p>
          <a:p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279494-D534-48E0-AD0F-35F6E0068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B37EBE-FB8C-E847-8A31-370C34F283A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B0869971-B01A-458A-8724-40D686018B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Other tags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2507900F-5983-4DFA-B1D6-A03D4A2626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&lt;br&gt; - moves to the next line</a:t>
            </a:r>
          </a:p>
          <a:p>
            <a:pPr eaLnBrk="1" hangingPunct="1"/>
            <a:r>
              <a:rPr lang="en-US" altLang="en-US" sz="2400"/>
              <a:t>&lt;hr&gt; - draws a horizontal row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96CC23-B1E5-400B-8795-BD0C58CFC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B37EBE-FB8C-E847-8A31-370C34F283A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1267AEA-7690-4F76-A6B6-91451A268A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New structural tags in HTML 5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26123AD8-E6CC-4E30-B53F-5A21A5133A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HTML 5 – focus on semantics of elements</a:t>
            </a:r>
          </a:p>
          <a:p>
            <a:r>
              <a:rPr lang="en-US" altLang="en-US" dirty="0"/>
              <a:t>&lt;div&gt; should be used as the last resort, if no other structural element is suitable</a:t>
            </a:r>
          </a:p>
          <a:p>
            <a:endParaRPr lang="en-US" altLang="en-US" dirty="0"/>
          </a:p>
          <a:p>
            <a:r>
              <a:rPr lang="en-US" altLang="en-US" dirty="0"/>
              <a:t>&lt;main&gt;</a:t>
            </a:r>
          </a:p>
          <a:p>
            <a:r>
              <a:rPr lang="en-US" altLang="en-US" dirty="0"/>
              <a:t>&lt;section&gt;</a:t>
            </a:r>
          </a:p>
          <a:p>
            <a:r>
              <a:rPr lang="en-US" altLang="en-US" dirty="0"/>
              <a:t>&lt;article&gt;</a:t>
            </a:r>
          </a:p>
          <a:p>
            <a:r>
              <a:rPr lang="en-US" altLang="en-US" dirty="0"/>
              <a:t>&lt;footer&gt;</a:t>
            </a:r>
          </a:p>
          <a:p>
            <a:r>
              <a:rPr lang="en-US" altLang="en-US" dirty="0"/>
              <a:t>&lt;header&gt;</a:t>
            </a:r>
          </a:p>
          <a:p>
            <a:r>
              <a:rPr lang="en-US" altLang="en-US" dirty="0"/>
              <a:t>&lt;aside&gt;</a:t>
            </a:r>
          </a:p>
          <a:p>
            <a:r>
              <a:rPr lang="en-US" altLang="en-US" dirty="0"/>
              <a:t>&lt;nav&gt;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FFD966-B648-41CE-B49A-0F19BF520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B37EBE-FB8C-E847-8A31-370C34F283A2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E8E2BDF5-F683-404D-9DAA-B1C9259BF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263" y="2912446"/>
            <a:ext cx="4358604" cy="3213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ED7992B-66BD-495A-A3F6-B044F926BD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HTML ?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3118723-F35F-488E-9D4B-20A25F6B70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publishing language of the World Wide Web</a:t>
            </a:r>
          </a:p>
          <a:p>
            <a:r>
              <a:rPr lang="en-US" altLang="en-US" dirty="0"/>
              <a:t>WWW – is a system of interlinked hypertext documents accessed via the Internet</a:t>
            </a:r>
          </a:p>
          <a:p>
            <a:r>
              <a:rPr lang="en-US" altLang="en-US" dirty="0"/>
              <a:t>A mark-up language (i.e. its elements, HTML tags, “mark” text, instruct interpreter how to display text and also, “hyper-links” one document to another)</a:t>
            </a:r>
          </a:p>
          <a:p>
            <a:r>
              <a:rPr lang="en-US" altLang="en-US" dirty="0"/>
              <a:t>Created by Tim Berners-Lee at CERN (1990)</a:t>
            </a:r>
          </a:p>
          <a:p>
            <a:r>
              <a:rPr lang="en-US" altLang="en-US" dirty="0"/>
              <a:t>HTML specification is standardized and maintained by World Wide Web Consortium (w3.org)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8FF9F2-20DE-417A-96D5-2A941EC05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B37EBE-FB8C-E847-8A31-370C34F283A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C5FA3202-9F94-4D54-B2F3-4762DA852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&lt;main&gt; tag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F053E52B-EB9E-44C3-B18C-119976676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Represents the main content of the &lt;body&gt; of the document</a:t>
            </a:r>
          </a:p>
          <a:p>
            <a:r>
              <a:rPr lang="en-US" altLang="en-US" sz="2400" dirty="0"/>
              <a:t>Includes content that is unique to that document and excludes data that is repeated across a set of documents (e.g., header, footer, navigational links, copyright)</a:t>
            </a:r>
          </a:p>
          <a:p>
            <a:r>
              <a:rPr lang="en-US" altLang="en-US" sz="2400" dirty="0"/>
              <a:t>Is no sectioning element</a:t>
            </a:r>
          </a:p>
          <a:p>
            <a:r>
              <a:rPr lang="en-US" altLang="en-US" sz="2400" dirty="0"/>
              <a:t>There should be one visible main element in the document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EB139A-7FC5-4ECC-AB35-07676C808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B37EBE-FB8C-E847-8A31-370C34F283A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0B8873AE-8723-4C31-AF44-DB7107990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&lt;section&gt; tag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A968C846-974D-46DB-8BF6-3044948CB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Represents a generic section of a document</a:t>
            </a:r>
          </a:p>
          <a:p>
            <a:r>
              <a:rPr lang="en-US" altLang="en-US" dirty="0"/>
              <a:t>Groups thematic content</a:t>
            </a:r>
          </a:p>
          <a:p>
            <a:r>
              <a:rPr lang="en-US" altLang="en-US" dirty="0"/>
              <a:t>Ex:</a:t>
            </a:r>
          </a:p>
          <a:p>
            <a:pPr marL="0" indent="0">
              <a:buNone/>
            </a:pPr>
            <a:r>
              <a:rPr lang="en-US" altLang="en-US" dirty="0"/>
              <a:t>&lt;section&gt;</a:t>
            </a:r>
          </a:p>
          <a:p>
            <a:pPr marL="0" indent="0">
              <a:buNone/>
            </a:pPr>
            <a:r>
              <a:rPr lang="en-US" altLang="en-US" dirty="0"/>
              <a:t>	&lt;p&gt;Web programming studies html, </a:t>
            </a:r>
            <a:r>
              <a:rPr lang="en-US" altLang="en-US" dirty="0" err="1"/>
              <a:t>css</a:t>
            </a:r>
            <a:r>
              <a:rPr lang="en-US" altLang="en-US" dirty="0"/>
              <a:t> and </a:t>
            </a:r>
            <a:r>
              <a:rPr lang="en-US" altLang="en-US" dirty="0" err="1"/>
              <a:t>js</a:t>
            </a:r>
            <a:r>
              <a:rPr lang="en-US" altLang="en-US" dirty="0"/>
              <a:t>&lt;/p&gt;</a:t>
            </a:r>
          </a:p>
          <a:p>
            <a:pPr marL="0" indent="0">
              <a:buNone/>
            </a:pPr>
            <a:r>
              <a:rPr lang="en-US" altLang="en-US" dirty="0"/>
              <a:t>	&lt;p&gt;Tim Berners-Lee invented the www&lt;/p&gt;</a:t>
            </a:r>
          </a:p>
          <a:p>
            <a:pPr marL="0" indent="0">
              <a:buNone/>
            </a:pPr>
            <a:r>
              <a:rPr lang="en-US" altLang="en-US" dirty="0"/>
              <a:t>&lt;/section&gt;</a:t>
            </a:r>
          </a:p>
          <a:p>
            <a:pPr marL="0" indent="0">
              <a:buNone/>
            </a:pPr>
            <a:r>
              <a:rPr lang="en-US" altLang="en-US" dirty="0"/>
              <a:t>&lt;section&gt;</a:t>
            </a:r>
          </a:p>
          <a:p>
            <a:pPr marL="0" indent="0">
              <a:buNone/>
            </a:pPr>
            <a:r>
              <a:rPr lang="en-US" altLang="en-US" dirty="0"/>
              <a:t>	&lt;p&gt;Operating systems are essential software for computers&lt;/p&gt;</a:t>
            </a:r>
          </a:p>
          <a:p>
            <a:pPr marL="0" indent="0">
              <a:buNone/>
            </a:pPr>
            <a:r>
              <a:rPr lang="en-US" altLang="en-US" dirty="0"/>
              <a:t>	&lt;p&gt;OS example: Unix, Linux, MacOS&lt;/p&gt;</a:t>
            </a:r>
          </a:p>
          <a:p>
            <a:pPr marL="0" indent="0">
              <a:buNone/>
            </a:pPr>
            <a:r>
              <a:rPr lang="en-US" altLang="en-US" dirty="0"/>
              <a:t>&lt;/section&gt;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E2E0EE-D4BB-4859-89B9-39C6D436F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B37EBE-FB8C-E847-8A31-370C34F283A2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C870CBCE-0D8D-4C9D-BB49-C366680C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&lt;article&gt; tag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6F295A8E-03B4-4287-84CA-499DD1738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Represents complete, or self-contained, composition in a document</a:t>
            </a:r>
          </a:p>
          <a:p>
            <a:r>
              <a:rPr lang="en-US" altLang="en-US" sz="2400" dirty="0"/>
              <a:t>Ex.:</a:t>
            </a:r>
          </a:p>
          <a:p>
            <a:endParaRPr lang="en-US" altLang="en-US" sz="2400" dirty="0"/>
          </a:p>
          <a:p>
            <a:pPr marL="400050" lvl="1" indent="0">
              <a:buNone/>
            </a:pPr>
            <a:r>
              <a:rPr lang="en-US" altLang="en-US" sz="2200" dirty="0"/>
              <a:t>&lt;article&gt;</a:t>
            </a:r>
          </a:p>
          <a:p>
            <a:pPr marL="400050" lvl="1" indent="0">
              <a:buNone/>
            </a:pPr>
            <a:r>
              <a:rPr lang="en-US" altLang="en-US" sz="2200" dirty="0"/>
              <a:t>	HTML 5 was standardized in late 2014. It includes new structural-semantic elements like ‘article’ and ‘section’</a:t>
            </a:r>
          </a:p>
          <a:p>
            <a:pPr marL="400050" lvl="1" indent="0">
              <a:buNone/>
            </a:pPr>
            <a:r>
              <a:rPr lang="en-US" altLang="en-US" sz="2200" dirty="0"/>
              <a:t>	…</a:t>
            </a:r>
          </a:p>
          <a:p>
            <a:pPr marL="400050" lvl="1" indent="0">
              <a:buNone/>
            </a:pPr>
            <a:r>
              <a:rPr lang="en-US" altLang="en-US" sz="2200" dirty="0"/>
              <a:t>&lt;/article&gt;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5E6D9E-C016-49B8-A18A-06B0874E9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B37EBE-FB8C-E847-8A31-370C34F283A2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537E97A3-17EC-42D0-AA88-D65241E6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&lt;aside&gt; tag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94F77F2C-D2CD-40B4-8E31-70D027660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Represents content that is not in the main flow of the document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58FABE-9185-4D30-A275-496BD7D9D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B37EBE-FB8C-E847-8A31-370C34F283A2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DBF581F1-C1E6-4DEE-840B-966A7A409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&lt;footer&gt;, &lt;header&gt; tags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265E8020-F089-4396-A65E-C9DCBAE85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&lt;header&gt;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	Welcome to the page of A. </a:t>
            </a:r>
            <a:r>
              <a:rPr lang="en-US" altLang="en-US" sz="2400" dirty="0" err="1"/>
              <a:t>Sterca</a:t>
            </a:r>
            <a:r>
              <a:rPr lang="en-US" altLang="en-US" sz="2400" dirty="0"/>
              <a:t>.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&lt;/header&gt;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&lt;footer&gt;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	&lt;a </a:t>
            </a:r>
            <a:r>
              <a:rPr lang="en-US" altLang="en-US" sz="2400" dirty="0" err="1"/>
              <a:t>href</a:t>
            </a:r>
            <a:r>
              <a:rPr lang="en-US" altLang="en-US" sz="2400" dirty="0"/>
              <a:t>="../"&gt;Back to index...&lt;/a&gt;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&lt;/footer&gt;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F47C3B-C352-43EC-9BA4-8BF768B4B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B37EBE-FB8C-E847-8A31-370C34F283A2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9574D8ED-6145-41EE-8DBB-053243581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&lt;nav&gt; tag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E03062B2-319F-4224-BB7D-882A0387F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400" dirty="0"/>
              <a:t>A section with navigational links.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2400" dirty="0"/>
          </a:p>
          <a:p>
            <a:pPr marL="400050" lvl="1" indent="0">
              <a:buNone/>
              <a:defRPr/>
            </a:pPr>
            <a:r>
              <a:rPr lang="en-US" altLang="en-US" sz="2400" dirty="0"/>
              <a:t>&lt;nav&gt;</a:t>
            </a:r>
          </a:p>
          <a:p>
            <a:pPr marL="400050" lvl="1" indent="0">
              <a:buNone/>
              <a:defRPr/>
            </a:pPr>
            <a:r>
              <a:rPr lang="en-US" altLang="en-US" sz="2400" dirty="0"/>
              <a:t>	&lt;a </a:t>
            </a:r>
            <a:r>
              <a:rPr lang="en-US" altLang="en-US" sz="2400" dirty="0" err="1"/>
              <a:t>href</a:t>
            </a:r>
            <a:r>
              <a:rPr lang="en-US" altLang="en-US" sz="2400" dirty="0"/>
              <a:t>=“#”&gt;Home&lt;/a&gt;</a:t>
            </a:r>
          </a:p>
          <a:p>
            <a:pPr marL="400050" lvl="1" indent="0">
              <a:buNone/>
              <a:defRPr/>
            </a:pPr>
            <a:r>
              <a:rPr lang="en-US" altLang="en-US" sz="2400" dirty="0"/>
              <a:t>	&lt;a </a:t>
            </a:r>
            <a:r>
              <a:rPr lang="en-US" altLang="en-US" sz="2400" dirty="0" err="1"/>
              <a:t>href</a:t>
            </a:r>
            <a:r>
              <a:rPr lang="en-US" altLang="en-US" sz="2400" dirty="0"/>
              <a:t>=“#”&gt;Users&lt;/a&gt;</a:t>
            </a:r>
          </a:p>
          <a:p>
            <a:pPr marL="400050" lvl="1" indent="0">
              <a:buNone/>
              <a:defRPr/>
            </a:pPr>
            <a:r>
              <a:rPr lang="en-US" altLang="en-US" sz="2400" dirty="0"/>
              <a:t>	&lt;a </a:t>
            </a:r>
            <a:r>
              <a:rPr lang="en-US" altLang="en-US" sz="2400" dirty="0" err="1"/>
              <a:t>href</a:t>
            </a:r>
            <a:r>
              <a:rPr lang="en-US" altLang="en-US" sz="2400" dirty="0"/>
              <a:t>=“#”&gt;Actions&lt;/a&gt;		</a:t>
            </a:r>
          </a:p>
          <a:p>
            <a:pPr marL="400050" lvl="1" indent="0">
              <a:buNone/>
              <a:defRPr/>
            </a:pPr>
            <a:r>
              <a:rPr lang="en-US" altLang="en-US" sz="2400" dirty="0"/>
              <a:t>&lt;/nav&gt;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AB3E38-CA1F-440B-9345-9BDEE3616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B37EBE-FB8C-E847-8A31-370C34F283A2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222FFD5D-2356-46AD-8B5D-793571E9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&lt;svg&gt;,&lt;audio&gt;,&lt;video&gt; tags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CBEF33F9-213B-4EBA-87ED-4983D196E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519238"/>
            <a:ext cx="7929130" cy="468788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dirty="0"/>
              <a:t>&lt;</a:t>
            </a:r>
            <a:r>
              <a:rPr lang="en-US" sz="2400" dirty="0" err="1"/>
              <a:t>svg</a:t>
            </a:r>
            <a:r>
              <a:rPr lang="en-US" sz="2400" dirty="0"/>
              <a:t> width="200" height="250"&gt;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/>
              <a:t>	&lt;</a:t>
            </a:r>
            <a:r>
              <a:rPr lang="en-US" sz="2400" dirty="0" err="1"/>
              <a:t>rect</a:t>
            </a:r>
            <a:r>
              <a:rPr lang="en-US" sz="2400" dirty="0"/>
              <a:t> x="10" y="10" width="30" height="30“ stroke="black" fill="transparent" stroke-width="5"/&gt;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    &lt;/</a:t>
            </a:r>
            <a:r>
              <a:rPr lang="en-US" altLang="en-US" sz="2400" dirty="0" err="1"/>
              <a:t>svg</a:t>
            </a:r>
            <a:r>
              <a:rPr lang="en-US" altLang="en-US" sz="2400" dirty="0"/>
              <a:t>&gt;</a:t>
            </a:r>
          </a:p>
          <a:p>
            <a:pPr eaLnBrk="1" hangingPunct="1">
              <a:defRPr/>
            </a:pPr>
            <a:endParaRPr lang="en-US" altLang="en-US" sz="2800" dirty="0"/>
          </a:p>
          <a:p>
            <a:pPr eaLnBrk="1" hangingPunct="1">
              <a:defRPr/>
            </a:pPr>
            <a:r>
              <a:rPr lang="en-US" sz="2400" dirty="0"/>
              <a:t>&lt;video width="320" height="240" controls&gt;</a:t>
            </a:r>
            <a:br>
              <a:rPr lang="en-US" sz="2400" dirty="0"/>
            </a:br>
            <a:r>
              <a:rPr lang="en-US" sz="2400" dirty="0"/>
              <a:t>  &lt;source </a:t>
            </a:r>
            <a:r>
              <a:rPr lang="en-US" sz="2400" dirty="0" err="1"/>
              <a:t>src</a:t>
            </a:r>
            <a:r>
              <a:rPr lang="en-US" sz="2400" dirty="0"/>
              <a:t>="movie.mp4" type="video/mp4"&gt;</a:t>
            </a:r>
            <a:br>
              <a:rPr lang="en-US" sz="2400" dirty="0"/>
            </a:br>
            <a:r>
              <a:rPr lang="en-US" sz="2400" dirty="0"/>
              <a:t>  &lt;source </a:t>
            </a:r>
            <a:r>
              <a:rPr lang="en-US" sz="2400" dirty="0" err="1"/>
              <a:t>src</a:t>
            </a:r>
            <a:r>
              <a:rPr lang="en-US" sz="2400" dirty="0"/>
              <a:t>="movie.ogg" type="video/</a:t>
            </a:r>
            <a:r>
              <a:rPr lang="en-US" sz="2400" dirty="0" err="1"/>
              <a:t>ogg</a:t>
            </a:r>
            <a:r>
              <a:rPr lang="en-US" sz="2400" dirty="0"/>
              <a:t>"&gt;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    &lt;/video&gt;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DE76AA-072D-45B4-9DD9-BEE052A76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B37EBE-FB8C-E847-8A31-370C34F283A2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5EDE480D-41E6-4542-8266-1B7D2158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&lt;figure&gt;,&lt;figurecaption&gt; tags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26FDD1BA-6C97-492F-8E79-33E01BAFC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&lt;figure&gt;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	&lt;</a:t>
            </a:r>
            <a:r>
              <a:rPr lang="en-US" altLang="en-US" sz="2400" dirty="0" err="1"/>
              <a:t>img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src</a:t>
            </a:r>
            <a:r>
              <a:rPr lang="en-US" altLang="en-US" sz="2400" dirty="0"/>
              <a:t>="bubbles-work.jpg"&gt; 	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      &lt;</a:t>
            </a:r>
            <a:r>
              <a:rPr lang="en-US" altLang="en-US" sz="2400" dirty="0" err="1"/>
              <a:t>figcaption</a:t>
            </a:r>
            <a:r>
              <a:rPr lang="en-US" altLang="en-US" sz="2400" dirty="0"/>
              <a:t>&gt;Bubbles at work&lt;/</a:t>
            </a:r>
            <a:r>
              <a:rPr lang="en-US" altLang="en-US" sz="2400" dirty="0" err="1"/>
              <a:t>figcaption</a:t>
            </a:r>
            <a:r>
              <a:rPr lang="en-US" altLang="en-US" sz="2400" dirty="0"/>
              <a:t>&gt;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&lt;/figure&gt;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1FA64D-C45E-4AC2-A37F-47E1927AB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B37EBE-FB8C-E847-8A31-370C34F283A2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05194" y="2623416"/>
            <a:ext cx="7772400" cy="1023624"/>
          </a:xfrm>
        </p:spPr>
        <p:txBody>
          <a:bodyPr>
            <a:normAutofit/>
          </a:bodyPr>
          <a:lstStyle/>
          <a:p>
            <a:r>
              <a:rPr lang="en-US" sz="3600" dirty="0"/>
              <a:t>Thank you!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95960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DE3F86C-DEB8-4A81-9EE0-360ABCD707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Elements of HTML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F080590-FEA1-40A1-8649-8F36387AD8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elements are called tags</a:t>
            </a:r>
          </a:p>
          <a:p>
            <a:r>
              <a:rPr lang="en-US" altLang="en-US" dirty="0"/>
              <a:t>The general form of a tag is:</a:t>
            </a:r>
          </a:p>
          <a:p>
            <a:r>
              <a:rPr lang="en-US" altLang="en-US" dirty="0"/>
              <a:t>	 &lt;tag-name attribute=“</a:t>
            </a:r>
            <a:r>
              <a:rPr lang="en-US" altLang="en-US" dirty="0" err="1"/>
              <a:t>val</a:t>
            </a:r>
            <a:r>
              <a:rPr lang="en-US" altLang="en-US" dirty="0"/>
              <a:t>” … attribute=“</a:t>
            </a:r>
            <a:r>
              <a:rPr lang="en-US" altLang="en-US" dirty="0" err="1"/>
              <a:t>val</a:t>
            </a:r>
            <a:r>
              <a:rPr lang="en-US" altLang="en-US" dirty="0"/>
              <a:t>” event=“..function..”&gt;</a:t>
            </a:r>
          </a:p>
          <a:p>
            <a:pPr lvl="1"/>
            <a:r>
              <a:rPr lang="en-US" altLang="en-US" dirty="0"/>
              <a:t>… text content … </a:t>
            </a:r>
          </a:p>
          <a:p>
            <a:pPr lvl="1"/>
            <a:r>
              <a:rPr lang="en-US" altLang="en-US" dirty="0"/>
              <a:t>&lt;/tag-name&gt; </a:t>
            </a:r>
          </a:p>
          <a:p>
            <a:r>
              <a:rPr lang="en-US" altLang="en-US" dirty="0"/>
              <a:t>Tags tell the browser how the “content text” should be displayed in the web page</a:t>
            </a:r>
          </a:p>
          <a:p>
            <a:r>
              <a:rPr lang="en-US" altLang="en-US" dirty="0"/>
              <a:t>Attribute specifies characteristics of the tags</a:t>
            </a:r>
          </a:p>
          <a:p>
            <a:r>
              <a:rPr lang="en-US" altLang="en-US" dirty="0"/>
              <a:t>Event (you will see later, in the JavaScript)</a:t>
            </a:r>
          </a:p>
          <a:p>
            <a:r>
              <a:rPr lang="en-US" altLang="en-US" dirty="0"/>
              <a:t>Tag names are not case sensitive</a:t>
            </a:r>
          </a:p>
          <a:p>
            <a:r>
              <a:rPr lang="en-US" altLang="en-US" dirty="0"/>
              <a:t>&lt;!-- … </a:t>
            </a:r>
            <a:r>
              <a:rPr lang="en-US" altLang="en-US" dirty="0">
                <a:sym typeface="Wingdings" panose="05000000000000000000" pitchFamily="2" charset="2"/>
              </a:rPr>
              <a:t>--&gt; defines a comment  </a:t>
            </a: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9CEE3C-83B5-4967-BEC7-184D4CA4B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B37EBE-FB8C-E847-8A31-370C34F283A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D09A558-0945-40B4-B7AB-CFB8D5D6D7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First, “Hello world”, HTML document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90B1298-5F4F-4BE0-975D-800709D58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&lt;!doctype html&gt;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&lt;html&gt;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&lt;head&gt;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	&lt;title&gt;Hello world page&lt;/title&gt;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&lt;/head&gt;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&lt;body&gt;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	Hello World!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&lt;/body&gt;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&lt;/html&gt;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747C9D-331F-454D-99BF-BB3CA7F42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B37EBE-FB8C-E847-8A31-370C34F283A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ED28B1D-409B-4D42-B6EB-560BF2A41D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Main HTML tags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C5F9492-D4DF-4F02-AA6A-A89876ADF7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An HTML document has a hierarchical structure</a:t>
            </a:r>
          </a:p>
          <a:p>
            <a:pPr eaLnBrk="1" hangingPunct="1"/>
            <a:r>
              <a:rPr lang="en-US" altLang="en-US" sz="2400" dirty="0"/>
              <a:t>&lt;html&gt; - is the root of the html document </a:t>
            </a:r>
          </a:p>
          <a:p>
            <a:pPr eaLnBrk="1" hangingPunct="1"/>
            <a:r>
              <a:rPr lang="en-US" altLang="en-US" sz="2400" dirty="0"/>
              <a:t>&lt;head&gt; - contains metadata about the document,  action-scripting (see JavaScript), styles (see CSS) and general information referenced in the whole document</a:t>
            </a:r>
          </a:p>
          <a:p>
            <a:pPr eaLnBrk="1" hangingPunct="1"/>
            <a:r>
              <a:rPr lang="en-US" altLang="en-US" sz="2400" dirty="0"/>
              <a:t>&lt;body&gt; - contains the actual text of the document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107D65-D83A-45D5-A6B4-0890039EB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B37EBE-FB8C-E847-8A31-370C34F283A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04CAAFF-6010-4F07-9690-620C191136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attributes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5BB378C-AD39-422F-A8EB-E8CBB97E8C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Core attributes:</a:t>
            </a:r>
          </a:p>
          <a:p>
            <a:pPr lvl="1"/>
            <a:r>
              <a:rPr lang="en-US" altLang="en-US" dirty="0"/>
              <a:t>class – specifies a class name for the element (CSS)</a:t>
            </a:r>
          </a:p>
          <a:p>
            <a:pPr lvl="1"/>
            <a:r>
              <a:rPr lang="en-US" altLang="en-US" dirty="0"/>
              <a:t>id – specifies an ID for the element</a:t>
            </a:r>
          </a:p>
          <a:p>
            <a:pPr lvl="1"/>
            <a:r>
              <a:rPr lang="en-US" altLang="en-US" dirty="0"/>
              <a:t>style – specifies an inline style for the element (CSS)</a:t>
            </a:r>
          </a:p>
          <a:p>
            <a:pPr lvl="1"/>
            <a:r>
              <a:rPr lang="en-US" altLang="en-US" dirty="0"/>
              <a:t>title – specifies extra information for the element (tooltip text)</a:t>
            </a:r>
          </a:p>
          <a:p>
            <a:pPr lvl="1"/>
            <a:r>
              <a:rPr lang="en-US" altLang="en-US" dirty="0" err="1"/>
              <a:t>contenteditable</a:t>
            </a:r>
            <a:r>
              <a:rPr lang="en-US" altLang="en-US" dirty="0"/>
              <a:t> – specifies if content is editable(true/false)</a:t>
            </a:r>
          </a:p>
          <a:p>
            <a:pPr lvl="1"/>
            <a:r>
              <a:rPr lang="en-US" altLang="en-US" dirty="0"/>
              <a:t>draggable – if element can be dragged and dropped (true/false) </a:t>
            </a:r>
          </a:p>
          <a:p>
            <a:pPr lvl="1"/>
            <a:r>
              <a:rPr lang="en-US" altLang="en-US" dirty="0"/>
              <a:t>hidden – if element is hidden</a:t>
            </a:r>
          </a:p>
          <a:p>
            <a:r>
              <a:rPr lang="en-US" altLang="en-US" dirty="0"/>
              <a:t>Language attributes:</a:t>
            </a:r>
          </a:p>
          <a:p>
            <a:pPr lvl="1"/>
            <a:r>
              <a:rPr lang="en-US" altLang="en-US" dirty="0" err="1"/>
              <a:t>dir</a:t>
            </a:r>
            <a:r>
              <a:rPr lang="en-US" altLang="en-US" dirty="0"/>
              <a:t>=“</a:t>
            </a:r>
            <a:r>
              <a:rPr lang="en-US" altLang="en-US" dirty="0" err="1"/>
              <a:t>ltr</a:t>
            </a:r>
            <a:r>
              <a:rPr lang="en-US" altLang="en-US" dirty="0"/>
              <a:t> | </a:t>
            </a:r>
            <a:r>
              <a:rPr lang="en-US" altLang="en-US" dirty="0" err="1"/>
              <a:t>rtl</a:t>
            </a:r>
            <a:r>
              <a:rPr lang="en-US" altLang="en-US" dirty="0"/>
              <a:t>” – specifies text direction for the contents of the element</a:t>
            </a:r>
          </a:p>
          <a:p>
            <a:pPr lvl="1"/>
            <a:r>
              <a:rPr lang="en-US" altLang="en-US" dirty="0"/>
              <a:t>lang – specifies a language code for the contents of the element</a:t>
            </a:r>
          </a:p>
          <a:p>
            <a:pPr lvl="1"/>
            <a:r>
              <a:rPr lang="en-US" altLang="en-US" dirty="0"/>
              <a:t>translate –specify whether content should be translated if page is localized</a:t>
            </a:r>
          </a:p>
          <a:p>
            <a:r>
              <a:rPr lang="en-US" altLang="en-US" dirty="0"/>
              <a:t>Keyboard attributes:</a:t>
            </a:r>
          </a:p>
          <a:p>
            <a:pPr lvl="1"/>
            <a:r>
              <a:rPr lang="en-US" altLang="en-US" dirty="0" err="1"/>
              <a:t>accesskey</a:t>
            </a:r>
            <a:r>
              <a:rPr lang="en-US" altLang="en-US" dirty="0"/>
              <a:t> – specifies a keyboard shortcut to access the element.</a:t>
            </a:r>
          </a:p>
          <a:p>
            <a:pPr lvl="1"/>
            <a:r>
              <a:rPr lang="en-US" altLang="en-US" dirty="0" err="1"/>
              <a:t>tabindex</a:t>
            </a:r>
            <a:r>
              <a:rPr lang="en-US" altLang="en-US" dirty="0"/>
              <a:t> – specifies the tab order of the element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E124A-C876-4ABC-8971-AE7A60241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B37EBE-FB8C-E847-8A31-370C34F283A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>
            <a:extLst>
              <a:ext uri="{FF2B5EF4-FFF2-40B4-BE49-F238E27FC236}">
                <a16:creationId xmlns:a16="http://schemas.microsoft.com/office/drawing/2014/main" id="{71789C17-EE85-443C-8002-2F8C1DD4B8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of tags</a:t>
            </a:r>
          </a:p>
        </p:txBody>
      </p:sp>
      <p:sp>
        <p:nvSpPr>
          <p:cNvPr id="11267" name="Rectangle 1027">
            <a:extLst>
              <a:ext uri="{FF2B5EF4-FFF2-40B4-BE49-F238E27FC236}">
                <a16:creationId xmlns:a16="http://schemas.microsoft.com/office/drawing/2014/main" id="{B5AABAB0-5FDE-4456-85BE-F523358DA7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Metadata tags</a:t>
            </a:r>
          </a:p>
          <a:p>
            <a:r>
              <a:rPr lang="en-US" altLang="en-US" dirty="0"/>
              <a:t>Section tags</a:t>
            </a:r>
          </a:p>
          <a:p>
            <a:r>
              <a:rPr lang="en-US" altLang="en-US" dirty="0"/>
              <a:t>Text-level appearance tags</a:t>
            </a:r>
          </a:p>
          <a:p>
            <a:r>
              <a:rPr lang="en-US" altLang="en-US" dirty="0"/>
              <a:t>Grouping tags</a:t>
            </a:r>
          </a:p>
          <a:p>
            <a:r>
              <a:rPr lang="en-US" altLang="en-US" dirty="0"/>
              <a:t>Image tag</a:t>
            </a:r>
          </a:p>
          <a:p>
            <a:r>
              <a:rPr lang="en-US" altLang="en-US" dirty="0"/>
              <a:t>Anchor tag</a:t>
            </a:r>
          </a:p>
          <a:p>
            <a:r>
              <a:rPr lang="en-US" altLang="en-US" dirty="0"/>
              <a:t>Table tag</a:t>
            </a:r>
          </a:p>
          <a:p>
            <a:r>
              <a:rPr lang="en-US" altLang="en-US" dirty="0"/>
              <a:t>Script tag</a:t>
            </a:r>
          </a:p>
          <a:p>
            <a:r>
              <a:rPr lang="en-US" altLang="en-US" dirty="0"/>
              <a:t>Embedded content tags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CA7EB2-1D0F-42EB-859F-CA2346220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B37EBE-FB8C-E847-8A31-370C34F283A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5E37A6E-9DC9-4C4B-8BCC-6FA9A3181D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Metadata tags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E0F7115-6CDD-44CD-871E-19C4A2EE8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&lt;title&gt; - provides a title for the document</a:t>
            </a:r>
          </a:p>
          <a:p>
            <a:pPr marL="0" indent="0">
              <a:buNone/>
            </a:pPr>
            <a:r>
              <a:rPr lang="en-US" altLang="en-US" dirty="0"/>
              <a:t>	Ex.:	&lt;head&gt;</a:t>
            </a:r>
          </a:p>
          <a:p>
            <a:pPr marL="0" indent="0">
              <a:buNone/>
            </a:pPr>
            <a:r>
              <a:rPr lang="en-US" altLang="en-US" dirty="0"/>
              <a:t>			&lt;title&gt;My title&lt;/title&gt;</a:t>
            </a:r>
          </a:p>
          <a:p>
            <a:pPr marL="0" indent="0">
              <a:buNone/>
            </a:pPr>
            <a:r>
              <a:rPr lang="en-US" altLang="en-US" dirty="0"/>
              <a:t>		&lt;head&gt;</a:t>
            </a:r>
          </a:p>
          <a:p>
            <a:pPr marL="0" indent="0">
              <a:buNone/>
            </a:pPr>
            <a:r>
              <a:rPr lang="en-US" altLang="en-US" dirty="0"/>
              <a:t>		…</a:t>
            </a:r>
          </a:p>
          <a:p>
            <a:r>
              <a:rPr lang="en-US" altLang="en-US" dirty="0"/>
              <a:t>&lt;base&gt; - specifies a default URL (Uniform Resource Locator) and a default target for all the links on a page</a:t>
            </a:r>
          </a:p>
          <a:p>
            <a:pPr marL="0" indent="0">
              <a:buNone/>
            </a:pPr>
            <a:r>
              <a:rPr lang="en-US" altLang="en-US" dirty="0"/>
              <a:t>	&lt;base </a:t>
            </a:r>
            <a:r>
              <a:rPr lang="en-US" altLang="en-US" dirty="0" err="1"/>
              <a:t>href</a:t>
            </a:r>
            <a:r>
              <a:rPr lang="en-US" altLang="en-US" dirty="0"/>
              <a:t>=“..URL..” target=“_blank | _parent | _self | _top | </a:t>
            </a:r>
          </a:p>
          <a:p>
            <a:pPr marL="0" indent="0">
              <a:buNone/>
            </a:pPr>
            <a:r>
              <a:rPr lang="en-US" altLang="en-US" dirty="0"/>
              <a:t>		  </a:t>
            </a:r>
            <a:r>
              <a:rPr lang="en-US" altLang="en-US" dirty="0" err="1"/>
              <a:t>framename</a:t>
            </a:r>
            <a:r>
              <a:rPr lang="en-US" altLang="en-US" dirty="0"/>
              <a:t>”&gt;</a:t>
            </a:r>
          </a:p>
          <a:p>
            <a:pPr marL="0" indent="0">
              <a:buNone/>
            </a:pPr>
            <a:r>
              <a:rPr lang="en-US" altLang="en-US" dirty="0"/>
              <a:t>	Ex.: &lt;head&gt;</a:t>
            </a:r>
          </a:p>
          <a:p>
            <a:pPr marL="0" indent="0">
              <a:buNone/>
            </a:pPr>
            <a:r>
              <a:rPr lang="en-US" altLang="en-US" dirty="0"/>
              <a:t>			&lt;base </a:t>
            </a:r>
            <a:r>
              <a:rPr lang="en-US" altLang="en-US" dirty="0" err="1"/>
              <a:t>href</a:t>
            </a:r>
            <a:r>
              <a:rPr lang="en-US" altLang="en-US" dirty="0"/>
              <a:t>=</a:t>
            </a:r>
            <a:r>
              <a:rPr lang="en-US" altLang="en-US" dirty="0">
                <a:hlinkClick r:id="rId2"/>
              </a:rPr>
              <a:t>http://www.cs.xyz.edu.pk/~forest</a:t>
            </a:r>
            <a:r>
              <a:rPr lang="en-US" altLang="en-US" dirty="0"/>
              <a:t>&gt;</a:t>
            </a:r>
          </a:p>
          <a:p>
            <a:pPr marL="0" indent="0">
              <a:buNone/>
            </a:pPr>
            <a:r>
              <a:rPr lang="en-US" altLang="en-US" dirty="0"/>
              <a:t>			&lt;base target=“_blank”&gt;</a:t>
            </a:r>
          </a:p>
          <a:p>
            <a:pPr marL="0" indent="0">
              <a:buNone/>
            </a:pPr>
            <a:r>
              <a:rPr lang="en-US" altLang="en-US" dirty="0"/>
              <a:t>		&lt;/head&gt;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515541-8870-4385-8530-45B492678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B37EBE-FB8C-E847-8A31-370C34F283A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VV_Template">
  <a:themeElements>
    <a:clrScheme name="Custom 2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006EC6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Leere Prä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4236</TotalTime>
  <Words>3108</Words>
  <Application>Microsoft Office PowerPoint</Application>
  <PresentationFormat>On-screen Show (4:3)</PresentationFormat>
  <Paragraphs>377</Paragraphs>
  <Slides>38</Slides>
  <Notes>3</Notes>
  <HiddenSlides>0</HiddenSlides>
  <MMClips>0</MMClips>
  <ScaleCrop>false</ScaleCrop>
  <HeadingPairs>
    <vt:vector size="10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  <vt:variant>
        <vt:lpstr>Custom Shows</vt:lpstr>
      </vt:variant>
      <vt:variant>
        <vt:i4>1</vt:i4>
      </vt:variant>
    </vt:vector>
  </HeadingPairs>
  <TitlesOfParts>
    <vt:vector size="47" baseType="lpstr">
      <vt:lpstr>Arial</vt:lpstr>
      <vt:lpstr>Calibri</vt:lpstr>
      <vt:lpstr>Roboto</vt:lpstr>
      <vt:lpstr>Times New Roman</vt:lpstr>
      <vt:lpstr>Wingdings</vt:lpstr>
      <vt:lpstr>template</vt:lpstr>
      <vt:lpstr>SVV_Template</vt:lpstr>
      <vt:lpstr>Bitmap Image</vt:lpstr>
      <vt:lpstr>CS 4032 – Web Programming</vt:lpstr>
      <vt:lpstr>HTML – HyperText Markup Language</vt:lpstr>
      <vt:lpstr>What is HTML ?</vt:lpstr>
      <vt:lpstr>Elements of HTML</vt:lpstr>
      <vt:lpstr>First, “Hello world”, HTML document</vt:lpstr>
      <vt:lpstr>Main HTML tags</vt:lpstr>
      <vt:lpstr>Global attributes</vt:lpstr>
      <vt:lpstr>Type of tags</vt:lpstr>
      <vt:lpstr>Metadata tags</vt:lpstr>
      <vt:lpstr>Metadata tags (2)</vt:lpstr>
      <vt:lpstr>Metadata tags (3)</vt:lpstr>
      <vt:lpstr>Section tags</vt:lpstr>
      <vt:lpstr>Section tags (2)</vt:lpstr>
      <vt:lpstr>Section tags (3)</vt:lpstr>
      <vt:lpstr>Text-level appearance tags</vt:lpstr>
      <vt:lpstr>Text-level appearance tags</vt:lpstr>
      <vt:lpstr>Grouping tags</vt:lpstr>
      <vt:lpstr>Grouping tags (2)</vt:lpstr>
      <vt:lpstr>Grouping tags (3)</vt:lpstr>
      <vt:lpstr>Grouping tags (4)</vt:lpstr>
      <vt:lpstr>Image tag</vt:lpstr>
      <vt:lpstr>Anchor tag</vt:lpstr>
      <vt:lpstr>Anchor tag (2)</vt:lpstr>
      <vt:lpstr>Table tag</vt:lpstr>
      <vt:lpstr>Table tag (2)</vt:lpstr>
      <vt:lpstr>Script tag</vt:lpstr>
      <vt:lpstr>Embedded content tags</vt:lpstr>
      <vt:lpstr>Other tags</vt:lpstr>
      <vt:lpstr>New structural tags in HTML 5</vt:lpstr>
      <vt:lpstr>&lt;main&gt; tag</vt:lpstr>
      <vt:lpstr>&lt;section&gt; tag</vt:lpstr>
      <vt:lpstr>&lt;article&gt; tag</vt:lpstr>
      <vt:lpstr>&lt;aside&gt; tag</vt:lpstr>
      <vt:lpstr>&lt;footer&gt;, &lt;header&gt; tags</vt:lpstr>
      <vt:lpstr>&lt;nav&gt; tag</vt:lpstr>
      <vt:lpstr>&lt;svg&gt;,&lt;audio&gt;,&lt;video&gt; tags</vt:lpstr>
      <vt:lpstr>&lt;figure&gt;,&lt;figurecaption&gt; tags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406 – Web Programming</dc:title>
  <dc:creator>ATIF JILANI</dc:creator>
  <cp:lastModifiedBy>Hassan</cp:lastModifiedBy>
  <cp:revision>339</cp:revision>
  <dcterms:created xsi:type="dcterms:W3CDTF">2020-01-19T18:42:10Z</dcterms:created>
  <dcterms:modified xsi:type="dcterms:W3CDTF">2022-02-22T03:23:16Z</dcterms:modified>
</cp:coreProperties>
</file>