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1"/>
    <p:sldMasterId id="2147483856" r:id="rId2"/>
  </p:sldMasterIdLst>
  <p:notesMasterIdLst>
    <p:notesMasterId r:id="rId45"/>
  </p:notesMasterIdLst>
  <p:handoutMasterIdLst>
    <p:handoutMasterId r:id="rId46"/>
  </p:handoutMasterIdLst>
  <p:sldIdLst>
    <p:sldId id="516" r:id="rId3"/>
    <p:sldId id="258" r:id="rId4"/>
    <p:sldId id="959" r:id="rId5"/>
    <p:sldId id="266" r:id="rId6"/>
    <p:sldId id="260" r:id="rId7"/>
    <p:sldId id="267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5" r:id="rId21"/>
    <p:sldId id="276" r:id="rId22"/>
    <p:sldId id="957" r:id="rId23"/>
    <p:sldId id="278" r:id="rId24"/>
    <p:sldId id="280" r:id="rId25"/>
    <p:sldId id="290" r:id="rId26"/>
    <p:sldId id="281" r:id="rId27"/>
    <p:sldId id="292" r:id="rId28"/>
    <p:sldId id="293" r:id="rId29"/>
    <p:sldId id="282" r:id="rId30"/>
    <p:sldId id="283" r:id="rId31"/>
    <p:sldId id="967" r:id="rId32"/>
    <p:sldId id="968" r:id="rId33"/>
    <p:sldId id="969" r:id="rId34"/>
    <p:sldId id="305" r:id="rId35"/>
    <p:sldId id="288" r:id="rId36"/>
    <p:sldId id="961" r:id="rId37"/>
    <p:sldId id="962" r:id="rId38"/>
    <p:sldId id="304" r:id="rId39"/>
    <p:sldId id="981" r:id="rId40"/>
    <p:sldId id="965" r:id="rId41"/>
    <p:sldId id="966" r:id="rId42"/>
    <p:sldId id="307" r:id="rId43"/>
    <p:sldId id="780" r:id="rId44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ohaib Iqbal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B9"/>
    <a:srgbClr val="007CE2"/>
    <a:srgbClr val="006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BE442-DBDE-47A9-8AB9-910D4B3E0C07}" v="6" dt="2021-03-01T16:55:14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5256" autoAdjust="0"/>
  </p:normalViewPr>
  <p:slideViewPr>
    <p:cSldViewPr snapToGrid="0" snapToObjects="1">
      <p:cViewPr varScale="1">
        <p:scale>
          <a:sx n="86" d="100"/>
          <a:sy n="86" d="100"/>
        </p:scale>
        <p:origin x="139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if Jilani" userId="2373ff79-7915-410a-a6df-6859728fab16" providerId="ADAL" clId="{8F3FA461-50D0-45E3-B713-4B4324E61470}"/>
    <pc:docChg chg="modSld">
      <pc:chgData name="Atif Jilani" userId="2373ff79-7915-410a-a6df-6859728fab16" providerId="ADAL" clId="{8F3FA461-50D0-45E3-B713-4B4324E61470}" dt="2021-03-01T16:28:05.514" v="0" actId="20577"/>
      <pc:docMkLst>
        <pc:docMk/>
      </pc:docMkLst>
      <pc:sldChg chg="modSp mod">
        <pc:chgData name="Atif Jilani" userId="2373ff79-7915-410a-a6df-6859728fab16" providerId="ADAL" clId="{8F3FA461-50D0-45E3-B713-4B4324E61470}" dt="2021-03-01T16:28:05.514" v="0" actId="20577"/>
        <pc:sldMkLst>
          <pc:docMk/>
          <pc:sldMk cId="718970717" sldId="846"/>
        </pc:sldMkLst>
        <pc:spChg chg="mod">
          <ac:chgData name="Atif Jilani" userId="2373ff79-7915-410a-a6df-6859728fab16" providerId="ADAL" clId="{8F3FA461-50D0-45E3-B713-4B4324E61470}" dt="2021-03-01T16:28:05.514" v="0" actId="20577"/>
          <ac:spMkLst>
            <pc:docMk/>
            <pc:sldMk cId="718970717" sldId="846"/>
            <ac:spMk id="3" creationId="{00000000-0000-0000-0000-000000000000}"/>
          </ac:spMkLst>
        </pc:spChg>
      </pc:sldChg>
    </pc:docChg>
  </pc:docChgLst>
  <pc:docChgLst>
    <pc:chgData name="Atif Jilani" userId="2373ff79-7915-410a-a6df-6859728fab16" providerId="ADAL" clId="{179BE442-DBDE-47A9-8AB9-910D4B3E0C07}"/>
    <pc:docChg chg="undo custSel addSld delSld modSld sldOrd">
      <pc:chgData name="Atif Jilani" userId="2373ff79-7915-410a-a6df-6859728fab16" providerId="ADAL" clId="{179BE442-DBDE-47A9-8AB9-910D4B3E0C07}" dt="2021-03-03T03:30:00.433" v="536" actId="207"/>
      <pc:docMkLst>
        <pc:docMk/>
      </pc:docMkLst>
      <pc:sldChg chg="add">
        <pc:chgData name="Atif Jilani" userId="2373ff79-7915-410a-a6df-6859728fab16" providerId="ADAL" clId="{179BE442-DBDE-47A9-8AB9-910D4B3E0C07}" dt="2021-03-01T16:40:23.743" v="69"/>
        <pc:sldMkLst>
          <pc:docMk/>
          <pc:sldMk cId="0" sldId="302"/>
        </pc:sldMkLst>
      </pc:sldChg>
      <pc:sldChg chg="add">
        <pc:chgData name="Atif Jilani" userId="2373ff79-7915-410a-a6df-6859728fab16" providerId="ADAL" clId="{179BE442-DBDE-47A9-8AB9-910D4B3E0C07}" dt="2021-03-01T16:40:23.743" v="69"/>
        <pc:sldMkLst>
          <pc:docMk/>
          <pc:sldMk cId="0" sldId="311"/>
        </pc:sldMkLst>
      </pc:sldChg>
      <pc:sldChg chg="del">
        <pc:chgData name="Atif Jilani" userId="2373ff79-7915-410a-a6df-6859728fab16" providerId="ADAL" clId="{179BE442-DBDE-47A9-8AB9-910D4B3E0C07}" dt="2021-03-01T16:33:10.572" v="3" actId="47"/>
        <pc:sldMkLst>
          <pc:docMk/>
          <pc:sldMk cId="3376788369" sldId="797"/>
        </pc:sldMkLst>
      </pc:sldChg>
      <pc:sldChg chg="modSp add mod">
        <pc:chgData name="Atif Jilani" userId="2373ff79-7915-410a-a6df-6859728fab16" providerId="ADAL" clId="{179BE442-DBDE-47A9-8AB9-910D4B3E0C07}" dt="2021-03-01T16:45:39.857" v="370" actId="20577"/>
        <pc:sldMkLst>
          <pc:docMk/>
          <pc:sldMk cId="29807526" sldId="798"/>
        </pc:sldMkLst>
        <pc:spChg chg="mod">
          <ac:chgData name="Atif Jilani" userId="2373ff79-7915-410a-a6df-6859728fab16" providerId="ADAL" clId="{179BE442-DBDE-47A9-8AB9-910D4B3E0C07}" dt="2021-03-01T16:45:39.857" v="370" actId="20577"/>
          <ac:spMkLst>
            <pc:docMk/>
            <pc:sldMk cId="29807526" sldId="798"/>
            <ac:spMk id="7171" creationId="{00000000-0000-0000-0000-000000000000}"/>
          </ac:spMkLst>
        </pc:spChg>
      </pc:sldChg>
      <pc:sldChg chg="modSp del mod">
        <pc:chgData name="Atif Jilani" userId="2373ff79-7915-410a-a6df-6859728fab16" providerId="ADAL" clId="{179BE442-DBDE-47A9-8AB9-910D4B3E0C07}" dt="2021-03-01T16:37:59.849" v="67" actId="2696"/>
        <pc:sldMkLst>
          <pc:docMk/>
          <pc:sldMk cId="3549918324" sldId="798"/>
        </pc:sldMkLst>
        <pc:spChg chg="mod">
          <ac:chgData name="Atif Jilani" userId="2373ff79-7915-410a-a6df-6859728fab16" providerId="ADAL" clId="{179BE442-DBDE-47A9-8AB9-910D4B3E0C07}" dt="2021-03-01T16:37:49.028" v="66" actId="33524"/>
          <ac:spMkLst>
            <pc:docMk/>
            <pc:sldMk cId="3549918324" sldId="798"/>
            <ac:spMk id="7170" creationId="{00000000-0000-0000-0000-000000000000}"/>
          </ac:spMkLst>
        </pc:spChg>
        <pc:spChg chg="mod">
          <ac:chgData name="Atif Jilani" userId="2373ff79-7915-410a-a6df-6859728fab16" providerId="ADAL" clId="{179BE442-DBDE-47A9-8AB9-910D4B3E0C07}" dt="2021-03-01T16:37:21.018" v="63" actId="255"/>
          <ac:spMkLst>
            <pc:docMk/>
            <pc:sldMk cId="3549918324" sldId="798"/>
            <ac:spMk id="7171" creationId="{00000000-0000-0000-0000-000000000000}"/>
          </ac:spMkLst>
        </pc:spChg>
      </pc:sldChg>
      <pc:sldChg chg="del">
        <pc:chgData name="Atif Jilani" userId="2373ff79-7915-410a-a6df-6859728fab16" providerId="ADAL" clId="{179BE442-DBDE-47A9-8AB9-910D4B3E0C07}" dt="2021-03-01T16:37:59.849" v="67" actId="2696"/>
        <pc:sldMkLst>
          <pc:docMk/>
          <pc:sldMk cId="474476136" sldId="799"/>
        </pc:sldMkLst>
      </pc:sldChg>
      <pc:sldChg chg="add">
        <pc:chgData name="Atif Jilani" userId="2373ff79-7915-410a-a6df-6859728fab16" providerId="ADAL" clId="{179BE442-DBDE-47A9-8AB9-910D4B3E0C07}" dt="2021-03-01T16:38:09.191" v="68"/>
        <pc:sldMkLst>
          <pc:docMk/>
          <pc:sldMk cId="2185193645" sldId="799"/>
        </pc:sldMkLst>
      </pc:sldChg>
      <pc:sldChg chg="del">
        <pc:chgData name="Atif Jilani" userId="2373ff79-7915-410a-a6df-6859728fab16" providerId="ADAL" clId="{179BE442-DBDE-47A9-8AB9-910D4B3E0C07}" dt="2021-03-01T16:41:06.245" v="81" actId="47"/>
        <pc:sldMkLst>
          <pc:docMk/>
          <pc:sldMk cId="2648876072" sldId="800"/>
        </pc:sldMkLst>
      </pc:sldChg>
      <pc:sldChg chg="modSp mod">
        <pc:chgData name="Atif Jilani" userId="2373ff79-7915-410a-a6df-6859728fab16" providerId="ADAL" clId="{179BE442-DBDE-47A9-8AB9-910D4B3E0C07}" dt="2021-03-03T03:30:00.433" v="536" actId="207"/>
        <pc:sldMkLst>
          <pc:docMk/>
          <pc:sldMk cId="1229721373" sldId="820"/>
        </pc:sldMkLst>
        <pc:spChg chg="mod">
          <ac:chgData name="Atif Jilani" userId="2373ff79-7915-410a-a6df-6859728fab16" providerId="ADAL" clId="{179BE442-DBDE-47A9-8AB9-910D4B3E0C07}" dt="2021-03-03T03:30:00.433" v="536" actId="207"/>
          <ac:spMkLst>
            <pc:docMk/>
            <pc:sldMk cId="1229721373" sldId="820"/>
            <ac:spMk id="6145" creationId="{00000000-0000-0000-0000-000000000000}"/>
          </ac:spMkLst>
        </pc:spChg>
        <pc:spChg chg="mod">
          <ac:chgData name="Atif Jilani" userId="2373ff79-7915-410a-a6df-6859728fab16" providerId="ADAL" clId="{179BE442-DBDE-47A9-8AB9-910D4B3E0C07}" dt="2021-03-03T03:29:57.137" v="535" actId="207"/>
          <ac:spMkLst>
            <pc:docMk/>
            <pc:sldMk cId="1229721373" sldId="820"/>
            <ac:spMk id="6146" creationId="{00000000-0000-0000-0000-000000000000}"/>
          </ac:spMkLst>
        </pc:spChg>
      </pc:sldChg>
      <pc:sldChg chg="addSp delSp modSp mod">
        <pc:chgData name="Atif Jilani" userId="2373ff79-7915-410a-a6df-6859728fab16" providerId="ADAL" clId="{179BE442-DBDE-47A9-8AB9-910D4B3E0C07}" dt="2021-03-01T16:56:29.243" v="523" actId="1076"/>
        <pc:sldMkLst>
          <pc:docMk/>
          <pc:sldMk cId="3296354080" sldId="823"/>
        </pc:sldMkLst>
        <pc:spChg chg="add del mod">
          <ac:chgData name="Atif Jilani" userId="2373ff79-7915-410a-a6df-6859728fab16" providerId="ADAL" clId="{179BE442-DBDE-47A9-8AB9-910D4B3E0C07}" dt="2021-03-01T16:54:49.882" v="496" actId="478"/>
          <ac:spMkLst>
            <pc:docMk/>
            <pc:sldMk cId="3296354080" sldId="823"/>
            <ac:spMk id="2" creationId="{2078931D-BDEF-44C2-A111-6E69501CDCDF}"/>
          </ac:spMkLst>
        </pc:spChg>
        <pc:spChg chg="mod">
          <ac:chgData name="Atif Jilani" userId="2373ff79-7915-410a-a6df-6859728fab16" providerId="ADAL" clId="{179BE442-DBDE-47A9-8AB9-910D4B3E0C07}" dt="2021-03-01T16:56:03.965" v="518" actId="6549"/>
          <ac:spMkLst>
            <pc:docMk/>
            <pc:sldMk cId="3296354080" sldId="823"/>
            <ac:spMk id="3" creationId="{00000000-0000-0000-0000-000000000000}"/>
          </ac:spMkLst>
        </pc:spChg>
        <pc:spChg chg="add mod">
          <ac:chgData name="Atif Jilani" userId="2373ff79-7915-410a-a6df-6859728fab16" providerId="ADAL" clId="{179BE442-DBDE-47A9-8AB9-910D4B3E0C07}" dt="2021-03-01T16:56:29.243" v="523" actId="1076"/>
          <ac:spMkLst>
            <pc:docMk/>
            <pc:sldMk cId="3296354080" sldId="823"/>
            <ac:spMk id="7" creationId="{95677F54-4025-41A4-A200-23125D56EF66}"/>
          </ac:spMkLst>
        </pc:spChg>
      </pc:sldChg>
      <pc:sldChg chg="modSp mod">
        <pc:chgData name="Atif Jilani" userId="2373ff79-7915-410a-a6df-6859728fab16" providerId="ADAL" clId="{179BE442-DBDE-47A9-8AB9-910D4B3E0C07}" dt="2021-03-01T16:57:31.477" v="534" actId="20577"/>
        <pc:sldMkLst>
          <pc:docMk/>
          <pc:sldMk cId="3754174687" sldId="828"/>
        </pc:sldMkLst>
        <pc:spChg chg="mod">
          <ac:chgData name="Atif Jilani" userId="2373ff79-7915-410a-a6df-6859728fab16" providerId="ADAL" clId="{179BE442-DBDE-47A9-8AB9-910D4B3E0C07}" dt="2021-03-01T16:57:31.477" v="534" actId="20577"/>
          <ac:spMkLst>
            <pc:docMk/>
            <pc:sldMk cId="3754174687" sldId="828"/>
            <ac:spMk id="20482" creationId="{00000000-0000-0000-0000-000000000000}"/>
          </ac:spMkLst>
        </pc:spChg>
      </pc:sldChg>
      <pc:sldChg chg="del">
        <pc:chgData name="Atif Jilani" userId="2373ff79-7915-410a-a6df-6859728fab16" providerId="ADAL" clId="{179BE442-DBDE-47A9-8AB9-910D4B3E0C07}" dt="2021-03-01T16:32:22.700" v="1" actId="47"/>
        <pc:sldMkLst>
          <pc:docMk/>
          <pc:sldMk cId="718970717" sldId="846"/>
        </pc:sldMkLst>
      </pc:sldChg>
      <pc:sldChg chg="ord">
        <pc:chgData name="Atif Jilani" userId="2373ff79-7915-410a-a6df-6859728fab16" providerId="ADAL" clId="{179BE442-DBDE-47A9-8AB9-910D4B3E0C07}" dt="2021-03-01T16:45:07.107" v="363"/>
        <pc:sldMkLst>
          <pc:docMk/>
          <pc:sldMk cId="1623564552" sldId="847"/>
        </pc:sldMkLst>
      </pc:sldChg>
      <pc:sldChg chg="add">
        <pc:chgData name="Atif Jilani" userId="2373ff79-7915-410a-a6df-6859728fab16" providerId="ADAL" clId="{179BE442-DBDE-47A9-8AB9-910D4B3E0C07}" dt="2021-03-01T16:32:12.505" v="0"/>
        <pc:sldMkLst>
          <pc:docMk/>
          <pc:sldMk cId="537471028" sldId="848"/>
        </pc:sldMkLst>
      </pc:sldChg>
      <pc:sldChg chg="modSp add mod ord">
        <pc:chgData name="Atif Jilani" userId="2373ff79-7915-410a-a6df-6859728fab16" providerId="ADAL" clId="{179BE442-DBDE-47A9-8AB9-910D4B3E0C07}" dt="2021-03-01T16:46:34.717" v="393" actId="20577"/>
        <pc:sldMkLst>
          <pc:docMk/>
          <pc:sldMk cId="1963758001" sldId="850"/>
        </pc:sldMkLst>
        <pc:spChg chg="mod">
          <ac:chgData name="Atif Jilani" userId="2373ff79-7915-410a-a6df-6859728fab16" providerId="ADAL" clId="{179BE442-DBDE-47A9-8AB9-910D4B3E0C07}" dt="2021-03-01T16:46:34.717" v="393" actId="20577"/>
          <ac:spMkLst>
            <pc:docMk/>
            <pc:sldMk cId="1963758001" sldId="850"/>
            <ac:spMk id="28675" creationId="{00000000-0000-0000-0000-000000000000}"/>
          </ac:spMkLst>
        </pc:spChg>
      </pc:sldChg>
      <pc:sldChg chg="add del">
        <pc:chgData name="Atif Jilani" userId="2373ff79-7915-410a-a6df-6859728fab16" providerId="ADAL" clId="{179BE442-DBDE-47A9-8AB9-910D4B3E0C07}" dt="2021-03-01T16:47:01.669" v="394" actId="47"/>
        <pc:sldMkLst>
          <pc:docMk/>
          <pc:sldMk cId="3680116587" sldId="851"/>
        </pc:sldMkLst>
      </pc:sldChg>
      <pc:sldChg chg="add del">
        <pc:chgData name="Atif Jilani" userId="2373ff79-7915-410a-a6df-6859728fab16" providerId="ADAL" clId="{179BE442-DBDE-47A9-8AB9-910D4B3E0C07}" dt="2021-03-01T16:47:04.912" v="395" actId="47"/>
        <pc:sldMkLst>
          <pc:docMk/>
          <pc:sldMk cId="3641719462" sldId="852"/>
        </pc:sldMkLst>
      </pc:sldChg>
      <pc:sldChg chg="modSp add mod setBg">
        <pc:chgData name="Atif Jilani" userId="2373ff79-7915-410a-a6df-6859728fab16" providerId="ADAL" clId="{179BE442-DBDE-47A9-8AB9-910D4B3E0C07}" dt="2021-03-01T16:48:19.770" v="459" actId="20577"/>
        <pc:sldMkLst>
          <pc:docMk/>
          <pc:sldMk cId="1340292555" sldId="853"/>
        </pc:sldMkLst>
        <pc:spChg chg="mod">
          <ac:chgData name="Atif Jilani" userId="2373ff79-7915-410a-a6df-6859728fab16" providerId="ADAL" clId="{179BE442-DBDE-47A9-8AB9-910D4B3E0C07}" dt="2021-03-01T16:48:19.770" v="459" actId="20577"/>
          <ac:spMkLst>
            <pc:docMk/>
            <pc:sldMk cId="1340292555" sldId="853"/>
            <ac:spMk id="34819" creationId="{00000000-0000-0000-0000-000000000000}"/>
          </ac:spMkLst>
        </pc:spChg>
      </pc:sldChg>
      <pc:sldChg chg="modSp add mod">
        <pc:chgData name="Atif Jilani" userId="2373ff79-7915-410a-a6df-6859728fab16" providerId="ADAL" clId="{179BE442-DBDE-47A9-8AB9-910D4B3E0C07}" dt="2021-03-01T16:48:46.034" v="472" actId="20577"/>
        <pc:sldMkLst>
          <pc:docMk/>
          <pc:sldMk cId="3680367521" sldId="873"/>
        </pc:sldMkLst>
        <pc:graphicFrameChg chg="modGraphic">
          <ac:chgData name="Atif Jilani" userId="2373ff79-7915-410a-a6df-6859728fab16" providerId="ADAL" clId="{179BE442-DBDE-47A9-8AB9-910D4B3E0C07}" dt="2021-03-01T16:48:46.034" v="472" actId="20577"/>
          <ac:graphicFrameMkLst>
            <pc:docMk/>
            <pc:sldMk cId="3680367521" sldId="873"/>
            <ac:graphicFrameMk id="17" creationId="{00000000-0000-0000-0000-000000000000}"/>
          </ac:graphicFrameMkLst>
        </pc:graphicFrameChg>
      </pc:sldChg>
      <pc:sldChg chg="modSp add mod">
        <pc:chgData name="Atif Jilani" userId="2373ff79-7915-410a-a6df-6859728fab16" providerId="ADAL" clId="{179BE442-DBDE-47A9-8AB9-910D4B3E0C07}" dt="2021-03-01T16:44:52.893" v="361" actId="20577"/>
        <pc:sldMkLst>
          <pc:docMk/>
          <pc:sldMk cId="3078642371" sldId="926"/>
        </pc:sldMkLst>
        <pc:spChg chg="mod">
          <ac:chgData name="Atif Jilani" userId="2373ff79-7915-410a-a6df-6859728fab16" providerId="ADAL" clId="{179BE442-DBDE-47A9-8AB9-910D4B3E0C07}" dt="2021-03-01T16:44:52.893" v="361" actId="20577"/>
          <ac:spMkLst>
            <pc:docMk/>
            <pc:sldMk cId="3078642371" sldId="926"/>
            <ac:spMk id="5123" creationId="{00000000-0000-0000-0000-000000000000}"/>
          </ac:spMkLst>
        </pc:spChg>
      </pc:sldChg>
      <pc:sldChg chg="modSp add mod">
        <pc:chgData name="Atif Jilani" userId="2373ff79-7915-410a-a6df-6859728fab16" providerId="ADAL" clId="{179BE442-DBDE-47A9-8AB9-910D4B3E0C07}" dt="2021-03-01T16:49:21.660" v="473" actId="33524"/>
        <pc:sldMkLst>
          <pc:docMk/>
          <pc:sldMk cId="1193277551" sldId="927"/>
        </pc:sldMkLst>
        <pc:spChg chg="mod">
          <ac:chgData name="Atif Jilani" userId="2373ff79-7915-410a-a6df-6859728fab16" providerId="ADAL" clId="{179BE442-DBDE-47A9-8AB9-910D4B3E0C07}" dt="2021-03-01T16:49:21.660" v="473" actId="33524"/>
          <ac:spMkLst>
            <pc:docMk/>
            <pc:sldMk cId="1193277551" sldId="927"/>
            <ac:spMk id="1024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28062-27E4-8C4A-8648-8FD775CF42E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9154E-77B1-3F4D-8139-FC1DDEF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660F0-2F10-1C44-A944-FE3C6C8A477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DB365-6C69-5B43-85B8-1D43CF3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9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An event occurs in a web page (the page is loaded, a button is clicked)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is created by JavaScript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sends a request to a web server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The server processes the request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The server sends a response back to the web page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The response is read by JavaScript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Proper action (like page update) is performed by JavaScript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45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25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15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have any number of scripts • Scripts can be placed in the HEAD or in the BODY – In the HEAD, scripts are run before the page is displayed – In the BODY, scripts are run as the page is displayed • In the HEAD is the right place to define functions and variables that are used by scripts within the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6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browser creates a DOM of the webpage when the page is loaded.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5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Accessing elements and changing their properties lets us do simple things like form validation, data transfer </a:t>
            </a:r>
            <a:r>
              <a:rPr lang="en-US" dirty="0" err="1"/>
              <a:t>etc</a:t>
            </a:r>
            <a:r>
              <a:rPr lang="en-US" dirty="0"/>
              <a:t> •</a:t>
            </a:r>
          </a:p>
          <a:p>
            <a:r>
              <a:rPr lang="en-US" dirty="0"/>
              <a:t> HTML DOM lets us do much more </a:t>
            </a:r>
          </a:p>
          <a:p>
            <a:r>
              <a:rPr lang="en-US" dirty="0"/>
              <a:t>• We can create, delete, and modify parts of the HTML document • For this we need to understand the Document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9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innerHTML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lets you work with HTML rich text and doesn't automatically encode and decode text. In other words,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retrieves and sets the content of the tag as plain text, whereas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innerHTML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retrieves and sets the same content but in HTML format.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html&gt;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&lt;html&gt;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&lt;head&gt;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&lt;title&gt;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Difference between 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InnerHTML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&lt;/title&gt;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&lt;/head&gt;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 style="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text-align:center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;"&gt;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&lt;h1 style="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color:green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GeeksforGeeks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&lt;/h1&gt;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&lt;div id="test"&gt;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The following element contains some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&lt;codes&gt;code&lt;/codes&gt; and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&lt;italic&gt;some text&lt;/italic&gt;.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&lt;/div&gt;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&lt;p&gt;&lt;/p&gt;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&lt;button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innerTextFn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innerHTML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&lt;/button&gt;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&lt;button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innerHTMLFn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&lt;/button&gt;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 id="op"&gt;&lt;/p&gt;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&lt;script&gt;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function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innerTextFn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var x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('test');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alert(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x.innerText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function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innerHTMLFn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var x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('test');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alert(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x.innerHTML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&lt;/script&gt;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&lt;/body&gt; 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old browsers do not support </a:t>
            </a:r>
            <a:r>
              <a:rPr lang="en-US" dirty="0" err="1"/>
              <a:t>innerText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0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building a full stack application, with a front end that interacts with an API and communicates with a server, then JSON is the standard language to use for sending and receiving data using your standard HTTP requests.</a:t>
            </a:r>
          </a:p>
          <a:p>
            <a:r>
              <a:rPr lang="en-US" dirty="0"/>
              <a:t>Since there is no better or equivalent alternative, you sort of will have to use it if you are going to be developing on the web or mobile.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15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2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7168" y="0"/>
            <a:ext cx="9181167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48633" y="2042275"/>
            <a:ext cx="7772400" cy="14700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2558716" y="3933699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1A4A1-D2B8-4BA2-95F1-42C02A0AA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648633" y="6022876"/>
            <a:ext cx="2212257" cy="784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34D82-8ACC-444D-9A70-92F325E98B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109" y="6163311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5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35635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10703" y="6400800"/>
            <a:ext cx="533400" cy="29014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6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41964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7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9348" y="624840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5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C2A04A-DAF5-6D4C-9D4C-E206767FB7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7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51B781-19CC-8848-B2F0-1E58C75B1A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24840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3552092" y="6362700"/>
            <a:ext cx="2209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b="0">
                <a:solidFill>
                  <a:srgbClr val="FFFFFF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55000" y="6400800"/>
            <a:ext cx="533400" cy="37252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8013" y="63304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91500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3547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55000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37079" y="63304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image" Target="../media/image2.tiff"/><Relationship Id="rId2" Type="http://schemas.openxmlformats.org/officeDocument/2006/relationships/slideLayout" Target="../slideLayouts/slideLayout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0872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7EBE-FB8C-E847-8A31-370C34F283A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4FA365-9582-4BA4-9FB6-2A151FB980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922228" y="6308725"/>
            <a:ext cx="1403826" cy="417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ABBCD-2116-4A8F-848E-0A98D2BF0F4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7200" y="6339675"/>
            <a:ext cx="355269" cy="3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3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72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456" y="84677"/>
            <a:ext cx="8525944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2456" y="1456266"/>
            <a:ext cx="8525944" cy="458893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2000" y="6387102"/>
            <a:ext cx="406400" cy="31852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fld id="{4E64EF48-182C-7C47-A231-DEA5E3B0FF2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0" y="6239943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3D746C1-DA6E-495D-8113-9151CEA865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727484" y="6356152"/>
            <a:ext cx="1403826" cy="417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78FB26-4EC7-40A8-BB94-3605FF168EC6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62456" y="6387102"/>
            <a:ext cx="355269" cy="3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9" r:id="rId12"/>
    <p:sldLayoutId id="214748387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ysClr val="windowText" lastClr="000000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1224" y="1694696"/>
            <a:ext cx="8701549" cy="1618430"/>
          </a:xfrm>
        </p:spPr>
        <p:txBody>
          <a:bodyPr>
            <a:normAutofit/>
          </a:bodyPr>
          <a:lstStyle/>
          <a:p>
            <a:r>
              <a:rPr lang="en-US" sz="4000" dirty="0"/>
              <a:t>CS 4032 </a:t>
            </a:r>
            <a:r>
              <a:rPr lang="mr-IN" sz="4000" dirty="0"/>
              <a:t>–</a:t>
            </a:r>
            <a:r>
              <a:rPr lang="en-US" sz="4000" dirty="0"/>
              <a:t> Web Programming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82779" y="4160238"/>
            <a:ext cx="2578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Dr. Hassan Sartaj</a:t>
            </a:r>
          </a:p>
        </p:txBody>
      </p:sp>
    </p:spTree>
    <p:extLst>
      <p:ext uri="{BB962C8B-B14F-4D97-AF65-F5344CB8AC3E}">
        <p14:creationId xmlns:p14="http://schemas.microsoft.com/office/powerpoint/2010/main" val="79425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83025"/>
            <a:ext cx="7886700" cy="78424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JavaScript Control Statements</a:t>
            </a:r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633" y="1758714"/>
            <a:ext cx="8124733" cy="4385441"/>
          </a:xfrm>
        </p:spPr>
        <p:txBody>
          <a:bodyPr/>
          <a:lstStyle/>
          <a:p>
            <a:r>
              <a:rPr lang="en-US" dirty="0"/>
              <a:t>JavaScript has most of the operators that we used in C++/Java </a:t>
            </a:r>
          </a:p>
          <a:p>
            <a:pPr marL="342900" lvl="1" indent="0">
              <a:buNone/>
            </a:pPr>
            <a:r>
              <a:rPr lang="en-US" dirty="0"/>
              <a:t>– Arithmetic (+, - , * , /, %) </a:t>
            </a:r>
          </a:p>
          <a:p>
            <a:pPr marL="342900" lvl="1" indent="0">
              <a:buNone/>
            </a:pPr>
            <a:r>
              <a:rPr lang="en-US" dirty="0"/>
              <a:t>– Assignment (= , += , -= , *= , /= , %= , ++, --) </a:t>
            </a:r>
          </a:p>
          <a:p>
            <a:pPr marL="342900" lvl="1" indent="0">
              <a:buNone/>
            </a:pPr>
            <a:r>
              <a:rPr lang="en-US" dirty="0"/>
              <a:t>– Logical (&amp;&amp;, ||, !) </a:t>
            </a:r>
          </a:p>
          <a:p>
            <a:pPr marL="342900" lvl="1" indent="0">
              <a:buNone/>
            </a:pPr>
            <a:r>
              <a:rPr lang="en-US" dirty="0"/>
              <a:t>– Comparison (&lt;, &gt;, &lt;= , &gt;= , ==) </a:t>
            </a:r>
          </a:p>
          <a:p>
            <a:r>
              <a:rPr lang="en-US" dirty="0"/>
              <a:t>Constructs: </a:t>
            </a:r>
          </a:p>
          <a:p>
            <a:pPr lvl="1"/>
            <a:r>
              <a:rPr lang="en-US" dirty="0"/>
              <a:t>if, else, switch, case</a:t>
            </a:r>
          </a:p>
          <a:p>
            <a:pPr lvl="1"/>
            <a:r>
              <a:rPr lang="en-US" dirty="0"/>
              <a:t>while, do-while, for, for-in, for-each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39BC0-67CD-4708-9E97-C95FD1536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3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lets you define functions using the function keyword</a:t>
            </a:r>
          </a:p>
          <a:p>
            <a:r>
              <a:rPr lang="en-US" dirty="0"/>
              <a:t>Functions can return values using the return keyword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60" y="3863181"/>
            <a:ext cx="5122069" cy="11287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79154-48D3-4B45-AB8B-5C705C3D3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9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arrays that are indexed starting at 0 </a:t>
            </a:r>
          </a:p>
          <a:p>
            <a:r>
              <a:rPr lang="en-US" dirty="0"/>
              <a:t>Special version of for works with arrays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060758"/>
            <a:ext cx="5429250" cy="265033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AC30C-F417-4F52-8BCD-AB40DD8700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3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JavaScript can be made to respond to user events </a:t>
            </a:r>
          </a:p>
          <a:p>
            <a:r>
              <a:rPr lang="en-US" sz="2400" dirty="0"/>
              <a:t>Common Events:</a:t>
            </a:r>
          </a:p>
          <a:p>
            <a:pPr marL="342900" lvl="1" indent="0">
              <a:buNone/>
            </a:pPr>
            <a:r>
              <a:rPr lang="en-US" sz="2400" dirty="0"/>
              <a:t>– onload and </a:t>
            </a:r>
            <a:r>
              <a:rPr lang="en-US" sz="2400" dirty="0" err="1"/>
              <a:t>onunload</a:t>
            </a:r>
            <a:r>
              <a:rPr lang="en-US" sz="2400" dirty="0"/>
              <a:t> : when a page is first visited or left </a:t>
            </a:r>
          </a:p>
          <a:p>
            <a:pPr marL="342900" lvl="1" indent="0">
              <a:buNone/>
            </a:pPr>
            <a:r>
              <a:rPr lang="en-US" sz="2400" dirty="0"/>
              <a:t>– </a:t>
            </a:r>
            <a:r>
              <a:rPr lang="en-US" sz="2400" dirty="0" err="1"/>
              <a:t>onfocus</a:t>
            </a:r>
            <a:r>
              <a:rPr lang="en-US" sz="2400" dirty="0"/>
              <a:t>, </a:t>
            </a:r>
            <a:r>
              <a:rPr lang="en-US" sz="2400" dirty="0" err="1"/>
              <a:t>onblur</a:t>
            </a:r>
            <a:r>
              <a:rPr lang="en-US" sz="2400" dirty="0"/>
              <a:t>, </a:t>
            </a:r>
            <a:r>
              <a:rPr lang="en-US" sz="2400" dirty="0" err="1"/>
              <a:t>onchange</a:t>
            </a:r>
            <a:r>
              <a:rPr lang="en-US" sz="2400" dirty="0"/>
              <a:t> : events pertaining to form elements </a:t>
            </a:r>
          </a:p>
          <a:p>
            <a:pPr marL="342900" lvl="1" indent="0">
              <a:buNone/>
            </a:pPr>
            <a:r>
              <a:rPr lang="en-US" sz="2400" dirty="0"/>
              <a:t>– </a:t>
            </a:r>
            <a:r>
              <a:rPr lang="en-US" sz="2400" dirty="0" err="1"/>
              <a:t>onsubmit</a:t>
            </a:r>
            <a:r>
              <a:rPr lang="en-US" sz="2400" dirty="0"/>
              <a:t> : when a form is submitted</a:t>
            </a:r>
          </a:p>
          <a:p>
            <a:pPr marL="342900" lvl="1" indent="0">
              <a:buNone/>
            </a:pPr>
            <a:r>
              <a:rPr lang="en-US" sz="2400" dirty="0"/>
              <a:t>– </a:t>
            </a:r>
            <a:r>
              <a:rPr lang="en-US" sz="2400" dirty="0" err="1"/>
              <a:t>onmouseover</a:t>
            </a:r>
            <a:r>
              <a:rPr lang="en-US" sz="2400" dirty="0"/>
              <a:t>, </a:t>
            </a:r>
            <a:r>
              <a:rPr lang="en-US" sz="2400" dirty="0" err="1"/>
              <a:t>onmouseout</a:t>
            </a:r>
            <a:r>
              <a:rPr lang="en-US" sz="2400" dirty="0"/>
              <a:t> : for "menu effects"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8C8A9-F5E8-4813-AAFF-F122B9766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also has try, catch, and throw keywords for handling JavaScript errors.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665" y="3129716"/>
            <a:ext cx="5350669" cy="1971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BB9BE-C544-4AA9-A5BD-2ECCCB431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in JavaScript are delimited with // and /* */ as in Java and C++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55680-C9D2-474F-9396-60662ED72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3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basic objects are built-in to JavaScript </a:t>
            </a:r>
          </a:p>
          <a:p>
            <a:pPr marL="342900" lvl="1" indent="0">
              <a:buNone/>
            </a:pPr>
            <a:r>
              <a:rPr lang="en-US" dirty="0"/>
              <a:t>–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String – Date – Array – Boolean – Math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E2DF9-5876-4427-B7D5-3472716449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are certain kinds of variables</a:t>
            </a:r>
          </a:p>
          <a:p>
            <a:r>
              <a:rPr lang="en-US" dirty="0"/>
              <a:t>They are variables that can have their own values and methods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person = {</a:t>
            </a:r>
          </a:p>
          <a:p>
            <a:pPr marL="342900" lvl="1" indent="0">
              <a:buNone/>
            </a:pPr>
            <a:r>
              <a:rPr lang="en-US" dirty="0" err="1"/>
              <a:t>firstName</a:t>
            </a:r>
            <a:r>
              <a:rPr lang="en-US" dirty="0"/>
              <a:t>:"John",</a:t>
            </a:r>
          </a:p>
          <a:p>
            <a:pPr marL="342900" lvl="1" indent="0">
              <a:buNone/>
            </a:pPr>
            <a:r>
              <a:rPr lang="en-US" dirty="0" err="1"/>
              <a:t>lastName</a:t>
            </a:r>
            <a:r>
              <a:rPr lang="en-US" dirty="0"/>
              <a:t>:"Doe",</a:t>
            </a:r>
          </a:p>
          <a:p>
            <a:pPr marL="342900" lvl="1" indent="0">
              <a:buNone/>
            </a:pPr>
            <a:r>
              <a:rPr lang="en-US" dirty="0"/>
              <a:t>age:20,</a:t>
            </a:r>
          </a:p>
          <a:p>
            <a:pPr marL="342900" lvl="1" indent="0">
              <a:buNone/>
            </a:pPr>
            <a:r>
              <a:rPr lang="en-US" dirty="0" err="1"/>
              <a:t>nationality:"German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ECAE4-C9FE-4C3E-9000-E5B8ACD487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7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 String object is created every time you use a string literal (just like in Java) </a:t>
            </a:r>
          </a:p>
          <a:p>
            <a:r>
              <a:rPr lang="en-US" dirty="0"/>
              <a:t> Have many of the same methods as in Java 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charAt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concat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indexOf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lastIndexOf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match, replace, search, slice, split,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substr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substring,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toLowerCase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toUpperCase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valueOf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• There are also some HTML specific methods</a:t>
            </a:r>
          </a:p>
          <a:p>
            <a:pPr marL="342900" lvl="1" indent="0">
              <a:buNone/>
            </a:pPr>
            <a:r>
              <a:rPr lang="en-US" dirty="0"/>
              <a:t> –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big, blink, bold, fixed,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fontcolor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fontsize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italics, link, small, strike, sub, sup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Don't use the HTML methods (use CSS instead)</a:t>
            </a:r>
          </a:p>
          <a:p>
            <a:pPr marL="342900" lvl="1" indent="0">
              <a:buNone/>
            </a:pPr>
            <a:r>
              <a:rPr lang="en-US" dirty="0"/>
              <a:t> – This is the worst kind of visual formatting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BEA62-200A-46D4-9692-FF5EF6D7A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Date class makes working with dates easier </a:t>
            </a:r>
          </a:p>
          <a:p>
            <a:r>
              <a:rPr lang="en-US" dirty="0"/>
              <a:t> A new date is initialized with the current date </a:t>
            </a:r>
          </a:p>
          <a:p>
            <a:r>
              <a:rPr lang="en-US" dirty="0"/>
              <a:t> Dates can be compared and incremented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87" y="3396854"/>
            <a:ext cx="4936331" cy="20931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D2B8-303C-426F-860F-FEEE84EC70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83" y="1871337"/>
            <a:ext cx="8229600" cy="1143000"/>
          </a:xfrm>
        </p:spPr>
        <p:txBody>
          <a:bodyPr/>
          <a:lstStyle/>
          <a:p>
            <a:r>
              <a:rPr lang="en-US" b="1" dirty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066" y="3728620"/>
            <a:ext cx="8034434" cy="1233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JavaScript</a:t>
            </a:r>
            <a:r>
              <a:rPr lang="en-US" dirty="0"/>
              <a:t> to program the behavior of web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D018F-E416-4284-A171-F682136E3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54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and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DOM, JavaScript can perform multiple tasks</a:t>
            </a:r>
          </a:p>
          <a:p>
            <a:pPr lvl="1"/>
            <a:r>
              <a:rPr lang="en-US" sz="2600" dirty="0"/>
              <a:t>create new elements and attributes </a:t>
            </a:r>
          </a:p>
          <a:p>
            <a:pPr lvl="1"/>
            <a:r>
              <a:rPr lang="en-US" sz="2600" dirty="0"/>
              <a:t>change the existing elements and attributes</a:t>
            </a:r>
          </a:p>
          <a:p>
            <a:pPr lvl="1"/>
            <a:r>
              <a:rPr lang="en-US" sz="2600" dirty="0"/>
              <a:t>remove existing elements and attributes</a:t>
            </a:r>
          </a:p>
          <a:p>
            <a:endParaRPr lang="en-US" sz="2800" dirty="0"/>
          </a:p>
          <a:p>
            <a:r>
              <a:rPr lang="en-US" sz="2800" dirty="0"/>
              <a:t>JavaScript can also react to existing events and create new events in the page</a:t>
            </a:r>
          </a:p>
          <a:p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6EB28-B8AB-4DB8-9F45-7778FC3E7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6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DOM: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object represents an HTML document and can be used to access all documents in a page </a:t>
            </a:r>
          </a:p>
          <a:p>
            <a:r>
              <a:rPr lang="en-US" dirty="0"/>
              <a:t>A Document contains several collections </a:t>
            </a:r>
          </a:p>
          <a:p>
            <a:pPr marL="342900" lvl="1" indent="0">
              <a:buNone/>
            </a:pPr>
            <a:r>
              <a:rPr lang="en-US" dirty="0"/>
              <a:t>– anchors, forms, images, links</a:t>
            </a:r>
          </a:p>
          <a:p>
            <a:r>
              <a:rPr lang="en-US" dirty="0"/>
              <a:t>Has several properties </a:t>
            </a:r>
          </a:p>
          <a:p>
            <a:pPr marL="342900" lvl="1" indent="0">
              <a:buNone/>
            </a:pPr>
            <a:r>
              <a:rPr lang="en-US" dirty="0"/>
              <a:t>–name, id, title, URL, ref,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9A2E4-057E-48EF-AAD6-C7028CD450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09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DOM: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Environment objects </a:t>
            </a:r>
          </a:p>
          <a:p>
            <a:pPr marL="0" indent="0">
              <a:buNone/>
            </a:pPr>
            <a:r>
              <a:rPr lang="en-US" sz="2400" dirty="0"/>
              <a:t>     – Window, Navigator, Screen, History, Location, Document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HTML objects</a:t>
            </a:r>
          </a:p>
          <a:p>
            <a:pPr marL="342900" lvl="1" indent="0">
              <a:buNone/>
            </a:pPr>
            <a:r>
              <a:rPr lang="en-US" sz="2400" dirty="0"/>
              <a:t>– Anchor, Area, Base, Body, Button, Event, Form, Frame, Frameset, Iframe, Image, Checkbox, </a:t>
            </a:r>
            <a:r>
              <a:rPr lang="en-US" sz="2400" dirty="0" err="1"/>
              <a:t>FileUpload</a:t>
            </a:r>
            <a:r>
              <a:rPr lang="en-US" sz="2400" dirty="0"/>
              <a:t>, Hidden, Password, Radio, Reset, Submit, Text, Link, Meta, Object, Option, Select, Style, Table, </a:t>
            </a:r>
            <a:r>
              <a:rPr lang="en-US" sz="2400" dirty="0" err="1"/>
              <a:t>TableCell</a:t>
            </a:r>
            <a:r>
              <a:rPr lang="en-US" sz="2400" dirty="0"/>
              <a:t>, </a:t>
            </a:r>
            <a:r>
              <a:rPr lang="en-US" sz="2400" dirty="0" err="1"/>
              <a:t>TableRow</a:t>
            </a:r>
            <a:r>
              <a:rPr lang="en-US" sz="2400" dirty="0"/>
              <a:t>, </a:t>
            </a:r>
            <a:r>
              <a:rPr lang="en-US" sz="2400" dirty="0" err="1"/>
              <a:t>TextArea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0BB38-5B17-4070-81AA-5688DCF6D9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26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DOM: The Document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3695C-1093-4F6C-88C0-ADDC2EC08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2" descr="Image result for document object model">
            <a:extLst>
              <a:ext uri="{FF2B5EF4-FFF2-40B4-BE49-F238E27FC236}">
                <a16:creationId xmlns:a16="http://schemas.microsoft.com/office/drawing/2014/main" id="{9DAE8BB2-64B7-414A-8340-7549FE32E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47" y="1768875"/>
            <a:ext cx="7894905" cy="432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753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HTML (DHTML)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Manipulating the web page's structure is essential for creating a highly responsive UI</a:t>
            </a:r>
          </a:p>
          <a:p>
            <a:pPr lvl="1"/>
            <a:r>
              <a:rPr lang="en-US" altLang="en-US" sz="2200" dirty="0"/>
              <a:t>Dynamic HTML content modification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400" dirty="0"/>
              <a:t>Two main approaches</a:t>
            </a:r>
          </a:p>
          <a:p>
            <a:pPr lvl="1" eaLnBrk="1" hangingPunct="1"/>
            <a:r>
              <a:rPr lang="en-US" altLang="en-US" sz="2200" dirty="0"/>
              <a:t>Manipulate page via plain JS</a:t>
            </a:r>
          </a:p>
          <a:p>
            <a:pPr lvl="1" eaLnBrk="1" hangingPunct="1"/>
            <a:r>
              <a:rPr lang="en-US" altLang="en-US" sz="2200" dirty="0"/>
              <a:t>Manipulate page using JS + library (e.g., jQuery)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655FAA-20BD-429F-9B84-36D4B35A6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5416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Document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/>
          </a:bodyPr>
          <a:lstStyle/>
          <a:p>
            <a:r>
              <a:rPr lang="en-US" dirty="0"/>
              <a:t>With JavaScript we can navigate the document tree 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document.getElementsByName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document.getElementsByTagName</a:t>
            </a:r>
            <a:r>
              <a:rPr lang="en-US" dirty="0"/>
              <a:t>() return nodes in the document tree </a:t>
            </a:r>
          </a:p>
          <a:p>
            <a:pPr lvl="1"/>
            <a:r>
              <a:rPr lang="en-US" dirty="0" err="1"/>
              <a:t>document.innerHTML</a:t>
            </a:r>
            <a:r>
              <a:rPr lang="en-US" dirty="0"/>
              <a:t>: To access the content of an element</a:t>
            </a:r>
          </a:p>
          <a:p>
            <a:pPr lvl="1"/>
            <a:r>
              <a:rPr lang="en-US" dirty="0" err="1"/>
              <a:t>document.createElement</a:t>
            </a:r>
            <a:r>
              <a:rPr lang="en-US" dirty="0"/>
              <a:t>:  To create new element</a:t>
            </a:r>
          </a:p>
          <a:p>
            <a:pPr lvl="1"/>
            <a:r>
              <a:rPr lang="en-US" dirty="0" err="1"/>
              <a:t>document.createAttribute</a:t>
            </a:r>
            <a:r>
              <a:rPr lang="en-US" dirty="0"/>
              <a:t>:  To create new attribute</a:t>
            </a:r>
          </a:p>
          <a:p>
            <a:pPr lvl="1"/>
            <a:r>
              <a:rPr lang="en-US" dirty="0" err="1"/>
              <a:t>document.removeChild</a:t>
            </a:r>
            <a:r>
              <a:rPr lang="en-US" dirty="0"/>
              <a:t>: Remove an element</a:t>
            </a:r>
          </a:p>
          <a:p>
            <a:pPr lvl="1"/>
            <a:r>
              <a:rPr lang="en-US" dirty="0" err="1"/>
              <a:t>Document.appendChild</a:t>
            </a:r>
            <a:r>
              <a:rPr lang="en-US" dirty="0"/>
              <a:t>: Appends an element</a:t>
            </a:r>
          </a:p>
          <a:p>
            <a:pPr marL="0" indent="0">
              <a:buNone/>
            </a:pPr>
            <a:r>
              <a:rPr lang="en-US" dirty="0"/>
              <a:t>•   Information can be obtained from</a:t>
            </a:r>
          </a:p>
          <a:p>
            <a:pPr marL="685800" lvl="1" indent="-342900"/>
            <a:r>
              <a:rPr lang="en-US" dirty="0" err="1"/>
              <a:t>nodeName</a:t>
            </a:r>
            <a:r>
              <a:rPr lang="en-US" dirty="0"/>
              <a:t> – The tag name</a:t>
            </a:r>
          </a:p>
          <a:p>
            <a:pPr marL="685800" lvl="1" indent="-342900"/>
            <a:r>
              <a:rPr lang="en-US" dirty="0" err="1"/>
              <a:t>nodeValue</a:t>
            </a:r>
            <a:r>
              <a:rPr lang="en-US" dirty="0"/>
              <a:t> – The text of a text node </a:t>
            </a:r>
          </a:p>
          <a:p>
            <a:pPr marL="685800" lvl="1" indent="-342900"/>
            <a:r>
              <a:rPr lang="en-US" dirty="0" err="1"/>
              <a:t>nodeType</a:t>
            </a:r>
            <a:r>
              <a:rPr lang="en-US" dirty="0"/>
              <a:t> – The kind of node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D6FB-5B88-4BC7-BB69-5A9257883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Rewriting using </a:t>
            </a:r>
            <a:r>
              <a:rPr lang="en-US" altLang="en-US" dirty="0" err="1"/>
              <a:t>innerHTML</a:t>
            </a:r>
            <a:r>
              <a:rPr lang="en-US" altLang="en-US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26"/>
            <a:ext cx="8229600" cy="4509857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&lt;span id="stuff"&gt;&lt;/span&gt;</a:t>
            </a:r>
          </a:p>
          <a:p>
            <a:pPr marL="0" indent="0">
              <a:buNone/>
              <a:defRPr/>
            </a:pPr>
            <a:r>
              <a:rPr lang="en-US" dirty="0"/>
              <a:t>&lt;form&gt;&lt;input id="</a:t>
            </a:r>
            <a:r>
              <a:rPr lang="en-US" dirty="0" err="1"/>
              <a:t>inpt</a:t>
            </a:r>
            <a:r>
              <a:rPr lang="en-US" dirty="0"/>
              <a:t>" </a:t>
            </a:r>
            <a:r>
              <a:rPr lang="en-US" dirty="0" err="1"/>
              <a:t>onchange</a:t>
            </a:r>
            <a:r>
              <a:rPr lang="en-US" dirty="0"/>
              <a:t>="</a:t>
            </a:r>
            <a:r>
              <a:rPr lang="en-US" dirty="0" err="1"/>
              <a:t>doit</a:t>
            </a:r>
            <a:r>
              <a:rPr lang="en-US" dirty="0"/>
              <a:t>()"&gt;&lt;/form&gt;</a:t>
            </a:r>
          </a:p>
          <a:p>
            <a:pPr marL="0" indent="0">
              <a:buNone/>
              <a:defRPr/>
            </a:pPr>
            <a:r>
              <a:rPr lang="en-US" dirty="0"/>
              <a:t>&lt;script&gt;</a:t>
            </a:r>
          </a:p>
          <a:p>
            <a:pPr marL="0" indent="0">
              <a:buNone/>
              <a:defRPr/>
            </a:pPr>
            <a:r>
              <a:rPr lang="en-US" dirty="0"/>
              <a:t>function </a:t>
            </a:r>
            <a:r>
              <a:rPr lang="en-US" dirty="0" err="1"/>
              <a:t>doit</a:t>
            </a:r>
            <a:r>
              <a:rPr lang="en-US" dirty="0"/>
              <a:t>() {</a:t>
            </a:r>
          </a:p>
          <a:p>
            <a:pPr marL="0" indent="0">
              <a:buNone/>
              <a:defRPr/>
            </a:pPr>
            <a:r>
              <a:rPr lang="en-US" dirty="0"/>
              <a:t>   </a:t>
            </a:r>
            <a:r>
              <a:rPr lang="en-US" dirty="0" err="1"/>
              <a:t>document.getElementById</a:t>
            </a:r>
            <a:r>
              <a:rPr lang="en-US" dirty="0"/>
              <a:t>("stuff").</a:t>
            </a:r>
            <a:r>
              <a:rPr lang="en-US" dirty="0" err="1"/>
              <a:t>innerHTML</a:t>
            </a:r>
            <a:r>
              <a:rPr lang="en-US" dirty="0"/>
              <a:t> = </a:t>
            </a:r>
          </a:p>
          <a:p>
            <a:pPr marL="0" indent="0">
              <a:buNone/>
              <a:defRPr/>
            </a:pPr>
            <a:r>
              <a:rPr lang="en-US" dirty="0"/>
              <a:t>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inpt</a:t>
            </a:r>
            <a:r>
              <a:rPr lang="en-US" dirty="0"/>
              <a:t>").value;</a:t>
            </a:r>
          </a:p>
          <a:p>
            <a:pPr marL="0" indent="0">
              <a:buNone/>
              <a:defRPr/>
            </a:pPr>
            <a:r>
              <a:rPr lang="en-US" dirty="0"/>
              <a:t>}</a:t>
            </a:r>
          </a:p>
          <a:p>
            <a:pPr marL="0" indent="0">
              <a:buNone/>
              <a:defRPr/>
            </a:pPr>
            <a:r>
              <a:rPr lang="en-US" dirty="0"/>
              <a:t>&lt;/script&gt;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Rewriting the contents of a span. NOTE: </a:t>
            </a:r>
            <a:r>
              <a:rPr lang="en-US" u="sng" dirty="0"/>
              <a:t>There is a security problem</a:t>
            </a:r>
            <a:r>
              <a:rPr lang="en-US" dirty="0"/>
              <a:t> in the code above.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81269A-F4D1-40E3-A63E-F2D2F2A89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270" y="2843192"/>
            <a:ext cx="1457451" cy="4858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5B0C6-9D78-441E-87C6-6828D0326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5073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84072"/>
            <a:ext cx="8154140" cy="994172"/>
          </a:xfrm>
        </p:spPr>
        <p:txBody>
          <a:bodyPr/>
          <a:lstStyle/>
          <a:p>
            <a:pPr eaLnBrk="1" hangingPunct="1"/>
            <a:r>
              <a:rPr lang="en-US" altLang="en-US" dirty="0"/>
              <a:t>Assigning the .</a:t>
            </a:r>
            <a:r>
              <a:rPr lang="en-US" altLang="en-US" dirty="0" err="1"/>
              <a:t>innerText</a:t>
            </a:r>
            <a:r>
              <a:rPr lang="en-US" altLang="en-US" dirty="0"/>
              <a:t> instead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&lt;span id="stuff"&gt;&lt;/span&gt;</a:t>
            </a:r>
          </a:p>
          <a:p>
            <a:pPr marL="0" indent="0">
              <a:buNone/>
              <a:defRPr/>
            </a:pPr>
            <a:r>
              <a:rPr lang="en-US" dirty="0"/>
              <a:t>&lt;form&gt;&lt;input id="</a:t>
            </a:r>
            <a:r>
              <a:rPr lang="en-US" dirty="0" err="1"/>
              <a:t>inpt</a:t>
            </a:r>
            <a:r>
              <a:rPr lang="en-US" dirty="0"/>
              <a:t>" </a:t>
            </a:r>
            <a:r>
              <a:rPr lang="en-US" dirty="0" err="1"/>
              <a:t>onchange</a:t>
            </a:r>
            <a:r>
              <a:rPr lang="en-US" dirty="0"/>
              <a:t>="</a:t>
            </a:r>
            <a:r>
              <a:rPr lang="en-US" dirty="0" err="1"/>
              <a:t>doit</a:t>
            </a:r>
            <a:r>
              <a:rPr lang="en-US" dirty="0"/>
              <a:t>()"&gt;&lt;/form&gt;</a:t>
            </a:r>
          </a:p>
          <a:p>
            <a:pPr marL="0" indent="0">
              <a:buNone/>
              <a:defRPr/>
            </a:pPr>
            <a:r>
              <a:rPr lang="en-US" dirty="0"/>
              <a:t>&lt;script&gt;</a:t>
            </a:r>
          </a:p>
          <a:p>
            <a:pPr marL="0" indent="0">
              <a:buNone/>
              <a:defRPr/>
            </a:pPr>
            <a:r>
              <a:rPr lang="en-US" dirty="0"/>
              <a:t>function </a:t>
            </a:r>
            <a:r>
              <a:rPr lang="en-US" dirty="0" err="1"/>
              <a:t>doit</a:t>
            </a:r>
            <a:r>
              <a:rPr lang="en-US" dirty="0"/>
              <a:t>() {</a:t>
            </a:r>
          </a:p>
          <a:p>
            <a:pPr marL="0" indent="0">
              <a:buNone/>
              <a:defRPr/>
            </a:pPr>
            <a:r>
              <a:rPr lang="en-US" dirty="0"/>
              <a:t>   </a:t>
            </a:r>
            <a:r>
              <a:rPr lang="en-US" dirty="0" err="1"/>
              <a:t>document.getElementById</a:t>
            </a:r>
            <a:r>
              <a:rPr lang="en-US" dirty="0"/>
              <a:t>("stuff").</a:t>
            </a:r>
            <a:r>
              <a:rPr lang="en-US" dirty="0" err="1"/>
              <a:t>innerText</a:t>
            </a:r>
            <a:r>
              <a:rPr lang="en-US" dirty="0"/>
              <a:t> = </a:t>
            </a:r>
          </a:p>
          <a:p>
            <a:pPr marL="0" indent="0">
              <a:buNone/>
              <a:defRPr/>
            </a:pPr>
            <a:r>
              <a:rPr lang="en-US" dirty="0"/>
              <a:t>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inpt</a:t>
            </a:r>
            <a:r>
              <a:rPr lang="en-US" dirty="0"/>
              <a:t>").value;</a:t>
            </a:r>
          </a:p>
          <a:p>
            <a:pPr marL="0" indent="0">
              <a:buNone/>
              <a:defRPr/>
            </a:pPr>
            <a:r>
              <a:rPr lang="en-US" dirty="0"/>
              <a:t>}</a:t>
            </a:r>
          </a:p>
          <a:p>
            <a:pPr marL="0" indent="0">
              <a:buNone/>
              <a:defRPr/>
            </a:pPr>
            <a:r>
              <a:rPr lang="en-US" dirty="0"/>
              <a:t>&lt;/script&gt;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Rewriting the contents of a span. NOTE: There is a </a:t>
            </a:r>
            <a:r>
              <a:rPr lang="en-US" u="sng" dirty="0"/>
              <a:t>browser-compatibility problem</a:t>
            </a:r>
            <a:r>
              <a:rPr lang="en-US" dirty="0"/>
              <a:t> in the code above.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9CDEC7-7282-4EA0-AF0D-9B598BEC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34" y="2718687"/>
            <a:ext cx="1297418" cy="4572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5D849-9A17-47F7-8F59-8B75DB1FE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4536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2572"/>
            <a:ext cx="8229600" cy="4643592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dirty="0"/>
              <a:t>&lt;html&gt;</a:t>
            </a:r>
          </a:p>
          <a:p>
            <a:pPr marL="400050" lvl="1" indent="0">
              <a:buNone/>
            </a:pPr>
            <a:r>
              <a:rPr lang="en-US" dirty="0"/>
              <a:t>&lt;head&gt;</a:t>
            </a:r>
          </a:p>
          <a:p>
            <a:pPr marL="400050" lvl="1" indent="0">
              <a:buNone/>
            </a:pPr>
            <a:r>
              <a:rPr lang="en-US" dirty="0"/>
              <a:t>	&lt;title&gt;DOM!!!&lt;/title&gt;</a:t>
            </a:r>
          </a:p>
          <a:p>
            <a:pPr marL="400050" lvl="1" indent="0">
              <a:buNone/>
            </a:pPr>
            <a:r>
              <a:rPr lang="en-US" dirty="0"/>
              <a:t>&lt;/head&gt;</a:t>
            </a:r>
          </a:p>
          <a:p>
            <a:pPr marL="400050" lvl="1" indent="0">
              <a:buNone/>
            </a:pPr>
            <a:r>
              <a:rPr lang="en-US" dirty="0"/>
              <a:t>&lt;body&gt;</a:t>
            </a:r>
          </a:p>
          <a:p>
            <a:pPr marL="400050" lvl="1" indent="0">
              <a:buNone/>
            </a:pPr>
            <a:r>
              <a:rPr lang="en-US" dirty="0"/>
              <a:t>  &lt;h1 id="one"&gt;Welcome&lt;/h1&gt;</a:t>
            </a:r>
          </a:p>
          <a:p>
            <a:pPr marL="400050" lvl="1" indent="0">
              <a:buNone/>
            </a:pPr>
            <a:r>
              <a:rPr lang="en-US" dirty="0"/>
              <a:t>  &lt;p&gt;This is the welcome message.&lt;/p&gt;</a:t>
            </a:r>
          </a:p>
          <a:p>
            <a:pPr marL="400050" lvl="1" indent="0">
              <a:buNone/>
            </a:pPr>
            <a:r>
              <a:rPr lang="en-US" dirty="0"/>
              <a:t>  &lt;h2&gt;Technology&lt;/h2&gt;</a:t>
            </a:r>
          </a:p>
          <a:p>
            <a:pPr marL="400050" lvl="1" indent="0">
              <a:buNone/>
            </a:pPr>
            <a:r>
              <a:rPr lang="en-US" dirty="0"/>
              <a:t>  &lt;p&gt;This is the technology section.&lt;/p&gt;</a:t>
            </a:r>
          </a:p>
          <a:p>
            <a:pPr marL="400050" lvl="1" indent="0">
              <a:buNone/>
            </a:pPr>
            <a:r>
              <a:rPr lang="en-US" dirty="0"/>
              <a:t> 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text = </a:t>
            </a:r>
            <a:r>
              <a:rPr lang="en-US" dirty="0" err="1"/>
              <a:t>document.getElementById</a:t>
            </a:r>
            <a:r>
              <a:rPr lang="en-US" dirty="0"/>
              <a:t>("one").</a:t>
            </a:r>
            <a:r>
              <a:rPr lang="en-US" dirty="0" err="1"/>
              <a:t>innerHTML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		alert("The first heading is " + text);</a:t>
            </a:r>
          </a:p>
          <a:p>
            <a:pPr marL="400050" lvl="1" indent="0">
              <a:buNone/>
            </a:pPr>
            <a:r>
              <a:rPr lang="en-US" dirty="0"/>
              <a:t>  &lt;/script&gt;</a:t>
            </a:r>
          </a:p>
          <a:p>
            <a:pPr marL="400050" lvl="1" indent="0">
              <a:buNone/>
            </a:pPr>
            <a:r>
              <a:rPr lang="en-US" dirty="0"/>
              <a:t>&lt;/body&gt;</a:t>
            </a:r>
          </a:p>
          <a:p>
            <a:pPr marL="400050" lvl="1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35853-8379-4F07-9B4D-860425BA6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an </a:t>
            </a:r>
            <a:r>
              <a:rPr lang="en-US" b="1" dirty="0"/>
              <a:t>event handler</a:t>
            </a:r>
            <a:r>
              <a:rPr lang="en-US" dirty="0"/>
              <a:t> to a particular element like this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6" y="2578893"/>
            <a:ext cx="3716254" cy="1700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390" y="3858221"/>
            <a:ext cx="5107781" cy="20645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42E3D-1FFF-48AF-BBC4-AA2BDBF516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2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F159-4637-4965-AA43-1DAAB350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1FC8-E3B0-4535-8983-BFC9E7D76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JavaScript is client-side programming language</a:t>
            </a:r>
          </a:p>
          <a:p>
            <a:pPr lvl="1"/>
            <a:r>
              <a:rPr lang="en-US" sz="2600" dirty="0"/>
              <a:t>developed by Brendan </a:t>
            </a:r>
            <a:r>
              <a:rPr lang="en-US" sz="2600" dirty="0" err="1"/>
              <a:t>Eich</a:t>
            </a:r>
            <a:r>
              <a:rPr lang="en-US" sz="2600" dirty="0"/>
              <a:t> at Netscape </a:t>
            </a:r>
          </a:p>
          <a:p>
            <a:r>
              <a:rPr lang="en-US" sz="2800" dirty="0"/>
              <a:t>Communicates with web browser</a:t>
            </a:r>
          </a:p>
          <a:p>
            <a:r>
              <a:rPr lang="en-US" sz="2800" dirty="0"/>
              <a:t>Allows user-web page interactivity </a:t>
            </a:r>
          </a:p>
          <a:p>
            <a:r>
              <a:rPr lang="en-US" sz="2800" dirty="0"/>
              <a:t>JavaScript cannot be forced on users web browsers </a:t>
            </a:r>
          </a:p>
          <a:p>
            <a:pPr lvl="1"/>
            <a:r>
              <a:rPr lang="en-US" sz="2400" dirty="0"/>
              <a:t>Must be supported by web browsers </a:t>
            </a:r>
          </a:p>
          <a:p>
            <a:pPr lvl="1"/>
            <a:r>
              <a:rPr lang="en-US" sz="2400" dirty="0"/>
              <a:t>Most web browsers support JavaScript by default</a:t>
            </a:r>
          </a:p>
          <a:p>
            <a:r>
              <a:rPr lang="en-US" sz="2800" dirty="0"/>
              <a:t>JavaScript is not JAVA</a:t>
            </a:r>
          </a:p>
          <a:p>
            <a:r>
              <a:rPr lang="en-US" sz="2800" dirty="0"/>
              <a:t>JavaScript is an object-oriented language </a:t>
            </a:r>
            <a:endParaRPr lang="en-PK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9BA47-4DCA-42FC-B8B9-08DFB22A78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0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JSON: JavaScript Object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Defines a format to store information in an organized and easy-to-access way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Douglas Crockford specified the JSON format in the early 2000s.</a:t>
            </a:r>
          </a:p>
          <a:p>
            <a:r>
              <a:rPr lang="en-US" sz="2400" dirty="0"/>
              <a:t>The official website was launched in 2002.</a:t>
            </a:r>
          </a:p>
          <a:p>
            <a:r>
              <a:rPr lang="en-US" sz="2400" dirty="0"/>
              <a:t>JSON became an ECMA international standard in 2013.</a:t>
            </a:r>
          </a:p>
          <a:p>
            <a:r>
              <a:rPr lang="en-US" sz="2400" dirty="0"/>
              <a:t>The most updated JSON format standard was published in 2017.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DF38D-8D47-4E58-AA03-5429203076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09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56D0-0875-4F3D-8281-253F5894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Types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2248-43AF-4A69-AAD4-7C8414AF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983162"/>
          </a:xfrm>
        </p:spPr>
        <p:txBody>
          <a:bodyPr>
            <a:normAutofit/>
          </a:bodyPr>
          <a:lstStyle/>
          <a:p>
            <a:r>
              <a:rPr lang="en-US" sz="2400" dirty="0"/>
              <a:t>String</a:t>
            </a:r>
          </a:p>
          <a:p>
            <a:pPr lvl="1"/>
            <a:r>
              <a:rPr lang="en-US" sz="1800" dirty="0"/>
              <a:t>E.g., { "</a:t>
            </a:r>
            <a:r>
              <a:rPr lang="en-US" sz="1800" dirty="0" err="1"/>
              <a:t>name":"John</a:t>
            </a:r>
            <a:r>
              <a:rPr lang="en-US" sz="1800" dirty="0"/>
              <a:t>" }</a:t>
            </a:r>
          </a:p>
          <a:p>
            <a:r>
              <a:rPr lang="en-US" sz="2400" dirty="0"/>
              <a:t>Number</a:t>
            </a:r>
          </a:p>
          <a:p>
            <a:pPr lvl="1" indent="-22860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E.g., {"age": 25}</a:t>
            </a:r>
            <a:endParaRPr lang="en-US" sz="2400" dirty="0"/>
          </a:p>
          <a:p>
            <a:r>
              <a:rPr lang="en-US" sz="2400" dirty="0"/>
              <a:t>Object (JSON object)</a:t>
            </a:r>
          </a:p>
          <a:p>
            <a:pPr lvl="1" indent="-22860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E.g., { "employee":{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name":"John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", "age":30,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city":"New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York" } }</a:t>
            </a:r>
            <a:endParaRPr lang="en-US" sz="2400" dirty="0"/>
          </a:p>
          <a:p>
            <a:r>
              <a:rPr lang="en-US" sz="2400" dirty="0"/>
              <a:t>Array</a:t>
            </a:r>
          </a:p>
          <a:p>
            <a:pPr lvl="1" indent="-22860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E.g., { "employees":[ "John", "Anna", "Peter" ] }</a:t>
            </a:r>
            <a:endParaRPr lang="en-US" sz="2400" dirty="0"/>
          </a:p>
          <a:p>
            <a:r>
              <a:rPr lang="en-US" sz="2400" dirty="0"/>
              <a:t>Boolean</a:t>
            </a:r>
          </a:p>
          <a:p>
            <a:pPr lvl="1" indent="-22860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E.g., { “active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:true }</a:t>
            </a:r>
            <a:endParaRPr lang="en-US" sz="2400" dirty="0"/>
          </a:p>
          <a:p>
            <a:r>
              <a:rPr lang="en-US" sz="2400" dirty="0"/>
              <a:t>Null</a:t>
            </a:r>
          </a:p>
          <a:p>
            <a:pPr lvl="1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E.g., {"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middlename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":null}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43290-B4B9-4039-9221-760F82CAA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8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0925-9242-4966-8107-ED1D417A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AA01-1516-4DDB-92FE-1F6DC8268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 received from server is always in the form of a string</a:t>
            </a:r>
          </a:p>
          <a:p>
            <a:r>
              <a:rPr lang="en-US" sz="2400" dirty="0"/>
              <a:t>Parse the data with </a:t>
            </a:r>
            <a:r>
              <a:rPr lang="en-US" sz="2400" dirty="0" err="1"/>
              <a:t>JSON.parse</a:t>
            </a:r>
            <a:r>
              <a:rPr lang="en-US" sz="2400" dirty="0"/>
              <a:t>()</a:t>
            </a:r>
          </a:p>
          <a:p>
            <a:pPr lvl="1"/>
            <a:r>
              <a:rPr lang="en-US" dirty="0"/>
              <a:t>Returns a JavaScript object</a:t>
            </a:r>
          </a:p>
          <a:p>
            <a:r>
              <a:rPr lang="en-US" sz="2400" dirty="0"/>
              <a:t>E.g., </a:t>
            </a:r>
          </a:p>
          <a:p>
            <a:pPr lvl="1"/>
            <a:r>
              <a:rPr lang="en-US" dirty="0"/>
              <a:t>var obj = </a:t>
            </a:r>
            <a:r>
              <a:rPr lang="en-US" dirty="0" err="1"/>
              <a:t>JSON.parse</a:t>
            </a:r>
            <a:r>
              <a:rPr lang="en-US" dirty="0"/>
              <a:t>('{ "</a:t>
            </a:r>
            <a:r>
              <a:rPr lang="en-US" dirty="0" err="1"/>
              <a:t>name":"John</a:t>
            </a:r>
            <a:r>
              <a:rPr lang="en-US" dirty="0"/>
              <a:t>", "age":30, "</a:t>
            </a:r>
            <a:r>
              <a:rPr lang="en-US" dirty="0" err="1"/>
              <a:t>city":"New</a:t>
            </a:r>
            <a:r>
              <a:rPr lang="en-US" dirty="0"/>
              <a:t> York"}’);</a:t>
            </a:r>
          </a:p>
          <a:p>
            <a:pPr lvl="1"/>
            <a:r>
              <a:rPr lang="en-US" dirty="0"/>
              <a:t>obj.name, </a:t>
            </a:r>
            <a:r>
              <a:rPr lang="en-US" dirty="0" err="1"/>
              <a:t>obj.age</a:t>
            </a:r>
            <a:r>
              <a:rPr lang="en-US" dirty="0"/>
              <a:t>, </a:t>
            </a:r>
            <a:r>
              <a:rPr lang="en-US" dirty="0" err="1"/>
              <a:t>obj.city</a:t>
            </a:r>
            <a:endParaRPr lang="en-US" dirty="0"/>
          </a:p>
          <a:p>
            <a:r>
              <a:rPr lang="en-US" sz="2400" dirty="0"/>
              <a:t>If the server response is a JavaScript array</a:t>
            </a:r>
          </a:p>
          <a:p>
            <a:pPr lvl="1"/>
            <a:r>
              <a:rPr lang="en-US" sz="2200" dirty="0" err="1"/>
              <a:t>JSON.parse</a:t>
            </a:r>
            <a:r>
              <a:rPr lang="en-US" sz="2200" dirty="0"/>
              <a:t>() will return an array</a:t>
            </a:r>
            <a:endParaRPr lang="en-PK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CF670-2A96-466C-8A62-3E94AA95B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2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946"/>
            <a:ext cx="8229600" cy="1305017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convert JavaScript object to JSON text?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By using method </a:t>
            </a:r>
            <a:r>
              <a:rPr lang="en-US" dirty="0" err="1"/>
              <a:t>JSON.stringify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Converts JavaScript object to string </a:t>
            </a:r>
          </a:p>
          <a:p>
            <a:pPr lvl="1"/>
            <a:r>
              <a:rPr lang="en-US" dirty="0"/>
              <a:t>var obj = { name: "John", age: 30, city: "New York" };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jsonText</a:t>
            </a:r>
            <a:r>
              <a:rPr lang="en-US" dirty="0"/>
              <a:t>= </a:t>
            </a:r>
            <a:r>
              <a:rPr lang="en-US" dirty="0" err="1"/>
              <a:t>JSON.stringify</a:t>
            </a:r>
            <a:r>
              <a:rPr lang="en-US" dirty="0"/>
              <a:t>(obj);</a:t>
            </a:r>
          </a:p>
          <a:p>
            <a:endParaRPr lang="en-US" dirty="0"/>
          </a:p>
          <a:p>
            <a:r>
              <a:rPr lang="en-US" dirty="0"/>
              <a:t>It is also possible to </a:t>
            </a:r>
            <a:r>
              <a:rPr lang="en-US" dirty="0" err="1"/>
              <a:t>stringify</a:t>
            </a:r>
            <a:r>
              <a:rPr lang="en-US" dirty="0"/>
              <a:t> JavaScript arrays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49F37-141B-45C0-A135-B867BBD3C1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32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Simple Example in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740" y="1627271"/>
            <a:ext cx="8305060" cy="4445055"/>
          </a:xfrm>
        </p:spPr>
        <p:txBody>
          <a:bodyPr>
            <a:normAutofit/>
          </a:bodyPr>
          <a:lstStyle/>
          <a:p>
            <a:r>
              <a:rPr lang="en-US" dirty="0"/>
              <a:t>The following example shows how to use JSON to store information related to books based on their topic and edition.</a:t>
            </a:r>
          </a:p>
          <a:p>
            <a:r>
              <a:rPr lang="en-US" dirty="0"/>
              <a:t>It basically has key-value pairs.</a:t>
            </a:r>
          </a:p>
          <a:p>
            <a:pPr marL="342900" lvl="1" indent="0">
              <a:buNone/>
            </a:pPr>
            <a:r>
              <a:rPr lang="en-US" sz="1600" dirty="0"/>
              <a:t>var  Book= {</a:t>
            </a:r>
          </a:p>
          <a:p>
            <a:pPr marL="342900" lvl="1" indent="0">
              <a:buNone/>
            </a:pPr>
            <a:r>
              <a:rPr lang="en-US" sz="1600" dirty="0"/>
              <a:t>  “id" : “01",</a:t>
            </a:r>
          </a:p>
          <a:p>
            <a:pPr marL="342900" lvl="1" indent="0">
              <a:buNone/>
            </a:pPr>
            <a:r>
              <a:rPr lang="en-US" sz="1600" dirty="0"/>
              <a:t>  “language" : “Java",</a:t>
            </a:r>
          </a:p>
          <a:p>
            <a:pPr marL="342900" lvl="1" indent="0">
              <a:buNone/>
            </a:pPr>
            <a:r>
              <a:rPr lang="en-US" sz="1600" dirty="0"/>
              <a:t>  “edition" : “third",</a:t>
            </a:r>
          </a:p>
          <a:p>
            <a:pPr marL="342900" lvl="1" indent="0">
              <a:buNone/>
            </a:pPr>
            <a:r>
              <a:rPr lang="en-US" sz="1600" dirty="0"/>
              <a:t>  “author" : “Herbert </a:t>
            </a:r>
            <a:r>
              <a:rPr lang="en-US" sz="1600" dirty="0" err="1"/>
              <a:t>Schildt</a:t>
            </a:r>
            <a:r>
              <a:rPr lang="en-US" sz="1600" dirty="0"/>
              <a:t>"</a:t>
            </a:r>
          </a:p>
          <a:p>
            <a:pPr marL="342900" lvl="1" indent="0">
              <a:buNone/>
            </a:pPr>
            <a:r>
              <a:rPr lang="en-US" sz="1600" dirty="0"/>
              <a:t>};</a:t>
            </a:r>
          </a:p>
          <a:p>
            <a:pPr marL="342900" lvl="1" indent="0">
              <a:buNone/>
            </a:pPr>
            <a:r>
              <a:rPr lang="en-US" sz="1600" dirty="0" err="1"/>
              <a:t>document.writeln</a:t>
            </a:r>
            <a:r>
              <a:rPr lang="en-US" sz="1600" dirty="0"/>
              <a:t>("The Language is:  " + </a:t>
            </a:r>
            <a:r>
              <a:rPr lang="en-US" sz="1600" dirty="0" err="1"/>
              <a:t>Book.language</a:t>
            </a:r>
            <a:r>
              <a:rPr lang="en-US" sz="1600" dirty="0"/>
              <a:t>);</a:t>
            </a:r>
          </a:p>
          <a:p>
            <a:pPr marL="342900" lvl="1" indent="0">
              <a:buNone/>
            </a:pPr>
            <a:r>
              <a:rPr lang="en-US" sz="1600" dirty="0" err="1"/>
              <a:t>document.writeln</a:t>
            </a:r>
            <a:r>
              <a:rPr lang="en-US" sz="1600" dirty="0"/>
              <a:t>("its Edition is: " + </a:t>
            </a:r>
            <a:r>
              <a:rPr lang="en-US" sz="1600" dirty="0" err="1"/>
              <a:t>Book.edition</a:t>
            </a:r>
            <a:r>
              <a:rPr lang="en-US" sz="1600" dirty="0"/>
              <a:t>);</a:t>
            </a:r>
          </a:p>
          <a:p>
            <a:pPr marL="342900" lvl="1" indent="0">
              <a:buNone/>
            </a:pPr>
            <a:r>
              <a:rPr lang="en-US" sz="1600" dirty="0" err="1"/>
              <a:t>document.writeln</a:t>
            </a:r>
            <a:r>
              <a:rPr lang="en-US" sz="1600" dirty="0"/>
              <a:t>("its Author is: "+ </a:t>
            </a:r>
            <a:r>
              <a:rPr lang="en-US" sz="1600" dirty="0" err="1"/>
              <a:t>Book.author</a:t>
            </a:r>
            <a:r>
              <a:rPr lang="en-US" sz="1600" dirty="0"/>
              <a:t>;</a:t>
            </a:r>
          </a:p>
          <a:p>
            <a:pPr marL="342900" lvl="1" indent="0">
              <a:buNone/>
            </a:pPr>
            <a:r>
              <a:rPr lang="en-US" sz="1600" dirty="0"/>
              <a:t>var </a:t>
            </a:r>
            <a:r>
              <a:rPr lang="en-US" sz="1600" dirty="0" err="1"/>
              <a:t>myJSObject</a:t>
            </a:r>
            <a:r>
              <a:rPr lang="en-US" sz="1600" dirty="0"/>
              <a:t> = </a:t>
            </a:r>
            <a:r>
              <a:rPr lang="en-US" sz="1600" dirty="0" err="1"/>
              <a:t>JSON.parse</a:t>
            </a:r>
            <a:r>
              <a:rPr lang="en-US" sz="1600" dirty="0"/>
              <a:t>(Book);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3045"/>
          <a:stretch/>
        </p:blipFill>
        <p:spPr>
          <a:xfrm>
            <a:off x="5718630" y="2415100"/>
            <a:ext cx="3120570" cy="34582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9C2D7-73D8-49F4-A355-4F9F8A93E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41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BF2C-3B9F-430C-8DED-7F8B29F0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B748-6AA7-4BAA-B8B1-001473668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AJAX - Asynchronous JavaScript and XML</a:t>
            </a:r>
          </a:p>
          <a:p>
            <a:r>
              <a:rPr lang="en-US" sz="2400" dirty="0"/>
              <a:t>AJAX is not a programming language</a:t>
            </a:r>
          </a:p>
          <a:p>
            <a:r>
              <a:rPr lang="en-US" sz="2400" dirty="0"/>
              <a:t>AJAX is a way of using existing standards (JavaScript and XML) to make more interactive web applications</a:t>
            </a:r>
          </a:p>
          <a:p>
            <a:r>
              <a:rPr lang="en-US" sz="2400" dirty="0"/>
              <a:t>AJAX was popularized in 2005 by Google (with Google suggest) </a:t>
            </a:r>
          </a:p>
          <a:p>
            <a:r>
              <a:rPr lang="en-US" sz="2400" dirty="0"/>
              <a:t>Can be used to update page content without refreshing the page</a:t>
            </a:r>
          </a:p>
          <a:p>
            <a:pPr lvl="1"/>
            <a:r>
              <a:rPr lang="en-US" sz="2200" dirty="0"/>
              <a:t>Pages update </a:t>
            </a:r>
            <a:r>
              <a:rPr lang="en-US" dirty="0"/>
              <a:t>a</a:t>
            </a:r>
            <a:r>
              <a:rPr lang="en-US" sz="2000" dirty="0"/>
              <a:t>synchronously </a:t>
            </a:r>
          </a:p>
          <a:p>
            <a:pPr lvl="1"/>
            <a:r>
              <a:rPr lang="en-US" dirty="0"/>
              <a:t>Google Maps, Gmail</a:t>
            </a:r>
            <a:endParaRPr lang="en-PK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80951-F3E1-4AB8-9FA2-CE404A1392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0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BF2C-3B9F-430C-8DED-7F8B29F0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Technologies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B748-6AA7-4BAA-B8B1-001473668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AJAX is based on web development technologies </a:t>
            </a:r>
          </a:p>
          <a:p>
            <a:pPr lvl="1"/>
            <a:r>
              <a:rPr lang="en-US" b="1" dirty="0"/>
              <a:t>JavaScript:</a:t>
            </a:r>
            <a:r>
              <a:rPr lang="en-US" dirty="0"/>
              <a:t> The programming language used to develop Ajax applications</a:t>
            </a:r>
          </a:p>
          <a:p>
            <a:pPr lvl="1"/>
            <a:r>
              <a:rPr lang="en-US" b="1" dirty="0"/>
              <a:t>XML:</a:t>
            </a:r>
            <a:r>
              <a:rPr lang="en-US" dirty="0"/>
              <a:t> Provides a means of exchanging structured data between the web server and client</a:t>
            </a:r>
          </a:p>
          <a:p>
            <a:pPr lvl="1"/>
            <a:r>
              <a:rPr lang="en-US" b="1" dirty="0"/>
              <a:t>The </a:t>
            </a:r>
            <a:r>
              <a:rPr lang="en-US" b="1" dirty="0" err="1"/>
              <a:t>XMLHttpRequest</a:t>
            </a:r>
            <a:r>
              <a:rPr lang="en-US" b="1" dirty="0"/>
              <a:t> object:</a:t>
            </a:r>
            <a:r>
              <a:rPr lang="en-US" dirty="0"/>
              <a:t> Provides the ability to asynchronously exchange data between web browsers and a web server</a:t>
            </a:r>
          </a:p>
          <a:p>
            <a:pPr lvl="1"/>
            <a:r>
              <a:rPr lang="en-US" b="1" dirty="0"/>
              <a:t>HTML and CSS: </a:t>
            </a:r>
            <a:r>
              <a:rPr lang="en-US" dirty="0"/>
              <a:t>Provides the ability to mark up and style the display of web page text</a:t>
            </a:r>
          </a:p>
          <a:p>
            <a:pPr lvl="1"/>
            <a:r>
              <a:rPr lang="en-US" b="1" dirty="0"/>
              <a:t>The DOM: </a:t>
            </a:r>
            <a:r>
              <a:rPr lang="en-US" dirty="0"/>
              <a:t>Provides the ability to dynamically interact with and alter the web page layout and content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80951-F3E1-4AB8-9FA2-CE404A1392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93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EE1B-A4D2-4F19-86DB-2DD2AB643A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26" name="Picture 2" descr="PHP - AJAX Introduction">
            <a:extLst>
              <a:ext uri="{FF2B5EF4-FFF2-40B4-BE49-F238E27FC236}">
                <a16:creationId xmlns:a16="http://schemas.microsoft.com/office/drawing/2014/main" id="{D9D519A9-5D3E-4D01-B78C-03344A651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0" y="1676401"/>
            <a:ext cx="8029220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548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F75E-10F9-4E87-BF3C-929ADFE7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AJAX -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XMLHttpRequest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Object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5FE9-78BE-4CBF-96F1-ECC27B8A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XMLHttpRequest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object can be used to exchange data with a server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 for creating an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XMLHttpRequest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object:</a:t>
            </a: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2400" dirty="0"/>
              <a:t>variable = new </a:t>
            </a:r>
            <a:r>
              <a:rPr lang="en-US" sz="2400" dirty="0" err="1"/>
              <a:t>XMLHttpRequest</a:t>
            </a:r>
            <a:r>
              <a:rPr lang="en-US" sz="2400" dirty="0"/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Old Versions of Internet Explorer (IE5 and IE6)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Use an ActiveX object instead of the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XMLHttpRequest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object:</a:t>
            </a:r>
          </a:p>
          <a:p>
            <a:pPr lvl="1"/>
            <a:r>
              <a:rPr lang="en-US" sz="2400" dirty="0"/>
              <a:t>variable = new </a:t>
            </a:r>
            <a:r>
              <a:rPr lang="en-US" sz="2400" dirty="0" err="1"/>
              <a:t>ActiveXObject</a:t>
            </a:r>
            <a:r>
              <a:rPr lang="en-US" sz="2400" dirty="0"/>
              <a:t>("</a:t>
            </a:r>
            <a:r>
              <a:rPr lang="en-US" sz="2400" dirty="0" err="1"/>
              <a:t>Microsoft.XMLHTTP</a:t>
            </a:r>
            <a:r>
              <a:rPr lang="en-US" sz="2400" dirty="0"/>
              <a:t>");</a:t>
            </a:r>
            <a:endParaRPr lang="en-P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EF542-81BA-4B51-8315-837A13537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6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76DB-3E60-4F71-BFEC-9ACB38D4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AJAX - Send a Request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3194D-28EF-4C45-B9FA-2819AB1511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FE4DD1-FE53-4AEE-970A-9541E8C73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551422"/>
              </p:ext>
            </p:extLst>
          </p:nvPr>
        </p:nvGraphicFramePr>
        <p:xfrm>
          <a:off x="647700" y="2456183"/>
          <a:ext cx="7848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373">
                  <a:extLst>
                    <a:ext uri="{9D8B030D-6E8A-4147-A177-3AD203B41FA5}">
                      <a16:colId xmlns:a16="http://schemas.microsoft.com/office/drawing/2014/main" val="3371507471"/>
                    </a:ext>
                  </a:extLst>
                </a:gridCol>
                <a:gridCol w="5154227">
                  <a:extLst>
                    <a:ext uri="{9D8B030D-6E8A-4147-A177-3AD203B41FA5}">
                      <a16:colId xmlns:a16="http://schemas.microsoft.com/office/drawing/2014/main" val="1834542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3450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open(</a:t>
                      </a:r>
                      <a:r>
                        <a:rPr lang="en-US" i="1" dirty="0">
                          <a:effectLst/>
                        </a:rPr>
                        <a:t>method, </a:t>
                      </a:r>
                      <a:r>
                        <a:rPr lang="en-US" i="1" dirty="0" err="1">
                          <a:effectLst/>
                        </a:rPr>
                        <a:t>url</a:t>
                      </a:r>
                      <a:r>
                        <a:rPr lang="en-US" i="1" dirty="0">
                          <a:effectLst/>
                        </a:rPr>
                        <a:t>, async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the type of request</a:t>
                      </a: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r>
                        <a:rPr lang="en-US" i="1" dirty="0">
                          <a:effectLst/>
                        </a:rPr>
                        <a:t>method</a:t>
                      </a:r>
                      <a:r>
                        <a:rPr lang="en-US" dirty="0">
                          <a:effectLst/>
                        </a:rPr>
                        <a:t>: the type of request: GET or POST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i="1" dirty="0">
                          <a:effectLst/>
                        </a:rPr>
                        <a:t>url</a:t>
                      </a:r>
                      <a:r>
                        <a:rPr lang="en-US" dirty="0">
                          <a:effectLst/>
                        </a:rPr>
                        <a:t>: the server (file) location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i="1" dirty="0">
                          <a:effectLst/>
                        </a:rPr>
                        <a:t>async</a:t>
                      </a:r>
                      <a:r>
                        <a:rPr lang="en-US" dirty="0">
                          <a:effectLst/>
                        </a:rPr>
                        <a:t>: true (asynchronous) or false (synchronous)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06367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send()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Sends the request to the server (used for GET)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5460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send(</a:t>
                      </a:r>
                      <a:r>
                        <a:rPr lang="en-US" i="1">
                          <a:effectLst/>
                        </a:rPr>
                        <a:t>string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Sends the request to the server (used for POST)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6363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7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JavaScript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JavaScript can dynamically modify an HTML page </a:t>
            </a:r>
          </a:p>
          <a:p>
            <a:r>
              <a:rPr lang="en-US" sz="2800" dirty="0"/>
              <a:t>JavaScript can react to user input </a:t>
            </a:r>
          </a:p>
          <a:p>
            <a:r>
              <a:rPr lang="en-US" sz="2800" dirty="0"/>
              <a:t>JavaScript can validate user input </a:t>
            </a:r>
          </a:p>
          <a:p>
            <a:r>
              <a:rPr lang="en-US" sz="2800" dirty="0"/>
              <a:t>JavaScript can be used to create cookies </a:t>
            </a:r>
          </a:p>
          <a:p>
            <a:r>
              <a:rPr lang="en-US" sz="2800" dirty="0"/>
              <a:t>JavaScript is a full-featured programming language</a:t>
            </a:r>
          </a:p>
          <a:p>
            <a:r>
              <a:rPr lang="en-US" sz="2800" dirty="0"/>
              <a:t>JavaScript user interaction does not require any communication with the server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3E50D-36EF-4580-BBE6-7B804191B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68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76DB-3E60-4F71-BFEC-9ACB38D4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AJAX - Server Response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3194D-28EF-4C45-B9FA-2819AB1511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FE4DD1-FE53-4AEE-970A-9541E8C73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99097"/>
              </p:ext>
            </p:extLst>
          </p:nvPr>
        </p:nvGraphicFramePr>
        <p:xfrm>
          <a:off x="647700" y="1326943"/>
          <a:ext cx="7848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89">
                  <a:extLst>
                    <a:ext uri="{9D8B030D-6E8A-4147-A177-3AD203B41FA5}">
                      <a16:colId xmlns:a16="http://schemas.microsoft.com/office/drawing/2014/main" val="3371507471"/>
                    </a:ext>
                  </a:extLst>
                </a:gridCol>
                <a:gridCol w="5598111">
                  <a:extLst>
                    <a:ext uri="{9D8B030D-6E8A-4147-A177-3AD203B41FA5}">
                      <a16:colId xmlns:a16="http://schemas.microsoft.com/office/drawing/2014/main" val="1834542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3450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onreadystatechange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a function to be called when the readyState property changes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06367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readyState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Holds the status of the </a:t>
                      </a:r>
                      <a:r>
                        <a:rPr lang="en-US" dirty="0" err="1">
                          <a:effectLst/>
                        </a:rPr>
                        <a:t>XMLHttpRequest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0: request not initialized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1: server connection established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2: request received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3: processing request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4: request finished and response is ready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5460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status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200: "OK"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403: "Forbidden"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404: "Page not found"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63636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statusText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status-text (e.g. "OK" or "Not Found")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06496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responseText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Get the response data as a string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96801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responseXML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Get the response data as XML data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52719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942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28650" y="326530"/>
            <a:ext cx="7886700" cy="994172"/>
          </a:xfrm>
        </p:spPr>
        <p:txBody>
          <a:bodyPr/>
          <a:lstStyle/>
          <a:p>
            <a:pPr eaLnBrk="1" hangingPunct="1"/>
            <a:r>
              <a:rPr lang="en-US" altLang="en-US" dirty="0"/>
              <a:t>A very simple web page and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3366"/>
            <a:ext cx="4360600" cy="4585034"/>
          </a:xfrm>
        </p:spPr>
        <p:txBody>
          <a:bodyPr rtlCol="0">
            <a:normAutofit fontScale="40000" lnSpcReduction="20000"/>
          </a:bodyPr>
          <a:lstStyle/>
          <a:p>
            <a:pPr marL="0" indent="0">
              <a:buNone/>
              <a:defRPr/>
            </a:pPr>
            <a:r>
              <a:rPr lang="en-US" sz="3675" dirty="0"/>
              <a:t>&lt;!DOCTYPE html&gt;&lt;html&gt;&lt;head&gt;</a:t>
            </a:r>
          </a:p>
          <a:p>
            <a:pPr marL="0" indent="0">
              <a:buNone/>
              <a:defRPr/>
            </a:pPr>
            <a:r>
              <a:rPr lang="en-US" sz="3675" dirty="0"/>
              <a:t>&lt;script </a:t>
            </a:r>
            <a:r>
              <a:rPr lang="en-US" sz="3675" dirty="0" err="1"/>
              <a:t>src</a:t>
            </a:r>
            <a:r>
              <a:rPr lang="en-US" sz="3675" dirty="0"/>
              <a:t>="jquery-1.8.2.min.js"&gt;&lt;/script&gt;</a:t>
            </a:r>
          </a:p>
          <a:p>
            <a:pPr marL="0" indent="0">
              <a:buNone/>
              <a:defRPr/>
            </a:pPr>
            <a:r>
              <a:rPr lang="en-US" sz="3675" dirty="0"/>
              <a:t>&lt;/head&gt;&lt;body&gt;</a:t>
            </a:r>
          </a:p>
          <a:p>
            <a:pPr marL="0" indent="0">
              <a:buNone/>
              <a:defRPr/>
            </a:pPr>
            <a:r>
              <a:rPr lang="en-US" sz="3675" dirty="0"/>
              <a:t>&lt;div id="</a:t>
            </a:r>
            <a:r>
              <a:rPr lang="en-US" sz="3675" dirty="0" err="1"/>
              <a:t>clickme</a:t>
            </a:r>
            <a:r>
              <a:rPr lang="en-US" sz="3675" dirty="0"/>
              <a:t>" </a:t>
            </a:r>
            <a:r>
              <a:rPr lang="en-US" sz="3675" dirty="0" err="1"/>
              <a:t>onclick</a:t>
            </a:r>
            <a:r>
              <a:rPr lang="en-US" sz="3675" dirty="0"/>
              <a:t>="</a:t>
            </a:r>
            <a:r>
              <a:rPr lang="en-US" sz="3675" dirty="0" err="1"/>
              <a:t>startAjax</a:t>
            </a:r>
            <a:r>
              <a:rPr lang="en-US" sz="3675" dirty="0"/>
              <a:t>()"&gt;Click me&lt;/div&gt;</a:t>
            </a:r>
          </a:p>
          <a:p>
            <a:pPr marL="0" indent="0">
              <a:buNone/>
              <a:defRPr/>
            </a:pPr>
            <a:r>
              <a:rPr lang="en-US" sz="3675" dirty="0"/>
              <a:t>&lt;script&gt;</a:t>
            </a:r>
          </a:p>
          <a:p>
            <a:pPr marL="0" indent="0">
              <a:buNone/>
              <a:defRPr/>
            </a:pPr>
            <a:r>
              <a:rPr lang="en-US" sz="3675" dirty="0"/>
              <a:t>function </a:t>
            </a:r>
            <a:r>
              <a:rPr lang="en-US" sz="3675" dirty="0" err="1"/>
              <a:t>startAjax</a:t>
            </a:r>
            <a:r>
              <a:rPr lang="en-US" sz="3675" dirty="0"/>
              <a:t>() {</a:t>
            </a:r>
          </a:p>
          <a:p>
            <a:pPr marL="0" indent="0">
              <a:buNone/>
              <a:defRPr/>
            </a:pPr>
            <a:r>
              <a:rPr lang="en-US" sz="3675" dirty="0"/>
              <a:t>  $("#</a:t>
            </a:r>
            <a:r>
              <a:rPr lang="en-US" sz="3675" dirty="0" err="1"/>
              <a:t>clickme</a:t>
            </a:r>
            <a:r>
              <a:rPr lang="en-US" sz="3675" dirty="0"/>
              <a:t>").text("Calling server");</a:t>
            </a:r>
          </a:p>
          <a:p>
            <a:pPr marL="0" indent="0">
              <a:buNone/>
              <a:defRPr/>
            </a:pPr>
            <a:r>
              <a:rPr lang="en-US" sz="3675" dirty="0"/>
              <a:t>  $.</a:t>
            </a:r>
            <a:r>
              <a:rPr lang="en-US" sz="3675" dirty="0" err="1"/>
              <a:t>ajax</a:t>
            </a:r>
            <a:r>
              <a:rPr lang="en-US" sz="3675" dirty="0"/>
              <a:t>({url:"somefile.xml",</a:t>
            </a:r>
          </a:p>
          <a:p>
            <a:pPr marL="0" indent="0">
              <a:buNone/>
              <a:defRPr/>
            </a:pPr>
            <a:r>
              <a:rPr lang="en-US" sz="3675" dirty="0"/>
              <a:t>     </a:t>
            </a:r>
            <a:r>
              <a:rPr lang="en-US" sz="3675" dirty="0" err="1"/>
              <a:t>success:callbackFunction</a:t>
            </a:r>
            <a:r>
              <a:rPr lang="en-US" sz="3675" dirty="0"/>
              <a:t>, </a:t>
            </a:r>
            <a:r>
              <a:rPr lang="en-US" sz="3675" dirty="0" err="1"/>
              <a:t>error:errorFunction</a:t>
            </a:r>
            <a:r>
              <a:rPr lang="en-US" sz="3675" dirty="0"/>
              <a:t>}</a:t>
            </a:r>
          </a:p>
          <a:p>
            <a:pPr marL="0" indent="0">
              <a:buNone/>
              <a:defRPr/>
            </a:pPr>
            <a:r>
              <a:rPr lang="en-US" sz="3675" dirty="0"/>
              <a:t>  );</a:t>
            </a:r>
          </a:p>
          <a:p>
            <a:pPr marL="0" indent="0">
              <a:buNone/>
              <a:defRPr/>
            </a:pPr>
            <a:r>
              <a:rPr lang="en-US" sz="3675" dirty="0"/>
              <a:t>}</a:t>
            </a:r>
          </a:p>
          <a:p>
            <a:pPr marL="0" indent="0">
              <a:buNone/>
              <a:defRPr/>
            </a:pPr>
            <a:r>
              <a:rPr lang="en-US" sz="3675" dirty="0"/>
              <a:t>function </a:t>
            </a:r>
            <a:r>
              <a:rPr lang="en-US" sz="3675" dirty="0" err="1"/>
              <a:t>callbackFunction</a:t>
            </a:r>
            <a:r>
              <a:rPr lang="en-US" sz="3675" dirty="0"/>
              <a:t>(</a:t>
            </a:r>
            <a:r>
              <a:rPr lang="en-US" sz="3675" dirty="0" err="1"/>
              <a:t>data,info</a:t>
            </a:r>
            <a:r>
              <a:rPr lang="en-US" sz="3675" dirty="0"/>
              <a:t>) {</a:t>
            </a:r>
          </a:p>
          <a:p>
            <a:pPr marL="0" indent="0">
              <a:buNone/>
              <a:defRPr/>
            </a:pPr>
            <a:r>
              <a:rPr lang="en-US" sz="3675" dirty="0"/>
              <a:t>  $("#</a:t>
            </a:r>
            <a:r>
              <a:rPr lang="en-US" sz="3675" dirty="0" err="1"/>
              <a:t>clickme</a:t>
            </a:r>
            <a:r>
              <a:rPr lang="en-US" sz="3675" dirty="0"/>
              <a:t>").text("result:"+data);</a:t>
            </a:r>
          </a:p>
          <a:p>
            <a:pPr marL="0" indent="0">
              <a:buNone/>
              <a:defRPr/>
            </a:pPr>
            <a:r>
              <a:rPr lang="en-US" sz="3675" dirty="0"/>
              <a:t>}</a:t>
            </a:r>
          </a:p>
          <a:p>
            <a:pPr marL="0" indent="0">
              <a:buNone/>
              <a:defRPr/>
            </a:pPr>
            <a:r>
              <a:rPr lang="en-US" sz="3675" dirty="0"/>
              <a:t>function </a:t>
            </a:r>
            <a:r>
              <a:rPr lang="en-US" sz="3675" dirty="0" err="1"/>
              <a:t>errorFunction</a:t>
            </a:r>
            <a:r>
              <a:rPr lang="en-US" sz="3675" dirty="0"/>
              <a:t>(</a:t>
            </a:r>
            <a:r>
              <a:rPr lang="en-US" sz="3675" dirty="0" err="1"/>
              <a:t>data,info</a:t>
            </a:r>
            <a:r>
              <a:rPr lang="en-US" sz="3675" dirty="0"/>
              <a:t>) {</a:t>
            </a:r>
          </a:p>
          <a:p>
            <a:pPr marL="0" indent="0">
              <a:buNone/>
              <a:defRPr/>
            </a:pPr>
            <a:r>
              <a:rPr lang="en-US" sz="3675" dirty="0"/>
              <a:t>  $("#</a:t>
            </a:r>
            <a:r>
              <a:rPr lang="en-US" sz="3675" dirty="0" err="1"/>
              <a:t>clickme</a:t>
            </a:r>
            <a:r>
              <a:rPr lang="en-US" sz="3675" dirty="0"/>
              <a:t>").text("error occurred:"+info);</a:t>
            </a:r>
          </a:p>
          <a:p>
            <a:pPr marL="0" indent="0">
              <a:buNone/>
              <a:defRPr/>
            </a:pPr>
            <a:r>
              <a:rPr lang="en-US" sz="3675" dirty="0"/>
              <a:t>}</a:t>
            </a:r>
          </a:p>
          <a:p>
            <a:pPr marL="0" indent="0">
              <a:buNone/>
              <a:defRPr/>
            </a:pPr>
            <a:r>
              <a:rPr lang="en-US" sz="3675" dirty="0"/>
              <a:t>&lt;/script&gt;</a:t>
            </a:r>
          </a:p>
          <a:p>
            <a:pPr marL="0" indent="0">
              <a:buNone/>
              <a:defRPr/>
            </a:pPr>
            <a:r>
              <a:rPr lang="en-US" sz="3675" dirty="0"/>
              <a:t>&lt;/body&gt;&lt;/html&gt;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14900" y="20574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Content Placeholder 2"/>
          <p:cNvSpPr txBox="1">
            <a:spLocks/>
          </p:cNvSpPr>
          <p:nvPr/>
        </p:nvSpPr>
        <p:spPr bwMode="auto">
          <a:xfrm>
            <a:off x="5200503" y="2539028"/>
            <a:ext cx="2895931" cy="221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400" u="sng" dirty="0"/>
              <a:t>somefile.xml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4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400" dirty="0"/>
              <a:t>&lt;?xml version="1.0"?&gt;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400" dirty="0"/>
              <a:t>&lt;root&gt;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400" dirty="0"/>
              <a:t>  &lt;entry name="blah"&gt;ok&lt;/entry&gt;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400" dirty="0"/>
              <a:t>&lt;/root&gt;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551B2-2FB5-4233-8B21-0DF40777F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86" b="22623"/>
          <a:stretch/>
        </p:blipFill>
        <p:spPr>
          <a:xfrm>
            <a:off x="5287537" y="4687990"/>
            <a:ext cx="2719975" cy="469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924959-12F2-4F29-9451-0A20294AD2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253"/>
          <a:stretch/>
        </p:blipFill>
        <p:spPr>
          <a:xfrm>
            <a:off x="5200650" y="1636051"/>
            <a:ext cx="1972526" cy="42134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67482-8E3A-48F6-8978-FB21C30C7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8713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05194" y="2623416"/>
            <a:ext cx="7772400" cy="1023624"/>
          </a:xfrm>
        </p:spPr>
        <p:txBody>
          <a:bodyPr>
            <a:normAutofit/>
          </a:bodyPr>
          <a:lstStyle/>
          <a:p>
            <a:r>
              <a:rPr lang="en-US" sz="3600" dirty="0"/>
              <a:t>Thank you!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9596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How to include JavaScript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JavaScript programs require the &lt;SCRIPT&gt; tag in .html files</a:t>
            </a:r>
          </a:p>
          <a:p>
            <a:pPr lvl="2">
              <a:buFontTx/>
              <a:buNone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&lt;script type = "text/</a:t>
            </a:r>
            <a:r>
              <a:rPr lang="en-US" altLang="en-US" sz="1800" b="1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"&gt;</a:t>
            </a:r>
          </a:p>
          <a:p>
            <a:pPr lvl="2">
              <a:buFontTx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		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ACTUAL JavaScript code here</a:t>
            </a:r>
          </a:p>
          <a:p>
            <a:pPr lvl="2">
              <a:buFontTx/>
              <a:buNone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&lt;/script&gt;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These can appear in either the &lt;HEAD&gt; or &lt;BODY&gt; section of an html document</a:t>
            </a:r>
          </a:p>
          <a:p>
            <a:pPr lvl="2"/>
            <a:r>
              <a:rPr lang="en-US" altLang="en-US" sz="2800" dirty="0">
                <a:ea typeface="ＭＳ Ｐゴシック" panose="020B0600070205080204" pitchFamily="34" charset="-128"/>
              </a:rPr>
              <a:t>Functions and code that may execute multiple times is typically placed in the &lt;HEAD&gt;</a:t>
            </a:r>
          </a:p>
          <a:p>
            <a:pPr lvl="3"/>
            <a:r>
              <a:rPr lang="en-US" altLang="en-US" sz="2400" dirty="0">
                <a:ea typeface="ＭＳ Ｐゴシック" panose="020B0600070205080204" pitchFamily="34" charset="-128"/>
              </a:rPr>
              <a:t>These are only interpreted when the relevant function or event-handler are called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67DBF-557B-4C65-8AE4-FA8A5E3BC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Simple 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30762"/>
          </a:xfrm>
        </p:spPr>
        <p:txBody>
          <a:bodyPr/>
          <a:lstStyle/>
          <a:p>
            <a:r>
              <a:rPr lang="en-US" dirty="0"/>
              <a:t>There are three built-in methods of doing simple user interaction</a:t>
            </a:r>
          </a:p>
          <a:p>
            <a:pPr marL="342900" lvl="1" indent="0">
              <a:buNone/>
            </a:pPr>
            <a:r>
              <a:rPr lang="en-US" dirty="0"/>
              <a:t> – alert(</a:t>
            </a:r>
            <a:r>
              <a:rPr lang="en-US" dirty="0" err="1"/>
              <a:t>msg</a:t>
            </a:r>
            <a:r>
              <a:rPr lang="en-US" dirty="0"/>
              <a:t>) alerts the user that something has happened</a:t>
            </a:r>
          </a:p>
          <a:p>
            <a:pPr marL="342900" lvl="1" indent="0">
              <a:buNone/>
            </a:pPr>
            <a:r>
              <a:rPr lang="en-US" dirty="0"/>
              <a:t> – confirm(</a:t>
            </a:r>
            <a:r>
              <a:rPr lang="en-US" dirty="0" err="1"/>
              <a:t>msg</a:t>
            </a:r>
            <a:r>
              <a:rPr lang="en-US" dirty="0"/>
              <a:t>) asks the user to confirm (or cancel) something</a:t>
            </a:r>
          </a:p>
          <a:p>
            <a:pPr marL="342900" lvl="1" indent="0">
              <a:buNone/>
            </a:pPr>
            <a:r>
              <a:rPr lang="en-US" dirty="0"/>
              <a:t> – prompt(</a:t>
            </a:r>
            <a:r>
              <a:rPr lang="en-US" dirty="0" err="1"/>
              <a:t>msg</a:t>
            </a:r>
            <a:r>
              <a:rPr lang="en-US" dirty="0"/>
              <a:t>, default) asks the user to enter some text</a:t>
            </a:r>
          </a:p>
          <a:p>
            <a:pPr marL="342900" lvl="1" indent="0">
              <a:buNone/>
            </a:pPr>
            <a:r>
              <a:rPr lang="en-US" dirty="0"/>
              <a:t> – console.log(msg) — Writes information to the browser console, good for debugging purposes</a:t>
            </a:r>
          </a:p>
          <a:p>
            <a:pPr marL="342900" lvl="1" indent="0">
              <a:buNone/>
            </a:pPr>
            <a:r>
              <a:rPr lang="en-US" dirty="0"/>
              <a:t>– </a:t>
            </a:r>
            <a:r>
              <a:rPr lang="en-US" dirty="0" err="1"/>
              <a:t>document.write</a:t>
            </a:r>
            <a:r>
              <a:rPr lang="en-US" dirty="0"/>
              <a:t>(msg) — Write directly to the HTML document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87" y="4489283"/>
            <a:ext cx="4872038" cy="11144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7C5D2-85CB-4C91-B68A-91B13DB3AF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1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Simple Example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6859"/>
            <a:ext cx="8229599" cy="46415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&lt;HTML&gt;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&lt;HEAD&gt;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&lt;TITLE&gt;First JavaScript Example&lt;/TITLE&gt;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&lt;/HEAD&gt;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&lt;BODY&gt;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&lt;H2&gt;This line is straight HTML&lt;/H2&gt;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&lt;H3&gt;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&lt;SCRIPT type = "text/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javascript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"&gt;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document.write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("These lines are produced by&lt;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br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/&gt;");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document.write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("the JavaScript program&lt;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br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/&gt;");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alert("Hey, JavaScript is fun!");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&lt;/SCRIPT&gt;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&lt;/H3&gt;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&lt;H2&gt;More straight HTML&lt;/H2&gt;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&lt;/BODY&gt;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&lt;/HTML&gt;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E8E8E1-3F62-4AD4-BC8F-FDB297605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2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84" y="1417638"/>
            <a:ext cx="8475216" cy="464581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JavaScript variables have no types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Type is 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determined dynamically</a:t>
            </a:r>
            <a:r>
              <a:rPr lang="en-US" altLang="en-US" dirty="0">
                <a:ea typeface="ＭＳ Ｐゴシック" panose="020B0600070205080204" pitchFamily="34" charset="-128"/>
              </a:rPr>
              <a:t>, based on the value stored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This is becoming familiar!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200" b="1" dirty="0" err="1">
                <a:ea typeface="ＭＳ Ｐゴシック" panose="020B0600070205080204" pitchFamily="34" charset="-128"/>
              </a:rPr>
              <a:t>typeof</a:t>
            </a:r>
            <a:r>
              <a:rPr lang="en-US" altLang="en-US" sz="2200" dirty="0">
                <a:ea typeface="ＭＳ Ｐゴシック" panose="020B0600070205080204" pitchFamily="34" charset="-128"/>
              </a:rPr>
              <a:t> operator can be used to check type of a variable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Declarations are made using the </a:t>
            </a:r>
            <a:r>
              <a:rPr lang="en-US" altLang="en-US" b="1" dirty="0">
                <a:ea typeface="ＭＳ Ｐゴシック" panose="020B0600070205080204" pitchFamily="34" charset="-128"/>
              </a:rPr>
              <a:t>var </a:t>
            </a:r>
            <a:r>
              <a:rPr lang="en-US" altLang="en-US" dirty="0">
                <a:ea typeface="ＭＳ Ｐゴシック" panose="020B0600070205080204" pitchFamily="34" charset="-128"/>
              </a:rPr>
              <a:t>or</a:t>
            </a:r>
            <a:r>
              <a:rPr lang="en-US" altLang="en-US" b="1" dirty="0">
                <a:ea typeface="ＭＳ Ｐゴシック" panose="020B0600070205080204" pitchFamily="34" charset="-128"/>
              </a:rPr>
              <a:t> let</a:t>
            </a:r>
            <a:r>
              <a:rPr lang="en-US" altLang="en-US" dirty="0">
                <a:ea typeface="ＭＳ Ｐゴシック" panose="020B0600070205080204" pitchFamily="34" charset="-128"/>
              </a:rPr>
              <a:t> keyword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implicitly declared, but not advisable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Declarations </a:t>
            </a:r>
            <a:r>
              <a:rPr lang="en-US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outside</a:t>
            </a:r>
            <a:r>
              <a:rPr lang="en-US" altLang="en-US" dirty="0">
                <a:ea typeface="ＭＳ Ｐゴシック" panose="020B0600070205080204" pitchFamily="34" charset="-128"/>
              </a:rPr>
              <a:t> of any </a:t>
            </a:r>
            <a:r>
              <a:rPr lang="en-US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function</a:t>
            </a:r>
            <a:r>
              <a:rPr lang="en-US" altLang="en-US" dirty="0">
                <a:ea typeface="ＭＳ Ｐゴシック" panose="020B0600070205080204" pitchFamily="34" charset="-128"/>
              </a:rPr>
              <a:t> are </a:t>
            </a:r>
            <a:r>
              <a:rPr lang="en-US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global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Declarations </a:t>
            </a:r>
            <a:r>
              <a:rPr lang="en-US" altLang="en-US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within</a:t>
            </a:r>
            <a:r>
              <a:rPr lang="en-US" altLang="en-US" dirty="0">
                <a:ea typeface="ＭＳ Ｐゴシック" panose="020B0600070205080204" pitchFamily="34" charset="-128"/>
              </a:rPr>
              <a:t> a </a:t>
            </a:r>
            <a:r>
              <a:rPr lang="en-US" altLang="en-US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function</a:t>
            </a:r>
            <a:r>
              <a:rPr lang="en-US" altLang="en-US" dirty="0">
                <a:ea typeface="ＭＳ Ｐゴシック" panose="020B0600070205080204" pitchFamily="34" charset="-128"/>
              </a:rPr>
              <a:t> are </a:t>
            </a:r>
            <a:r>
              <a:rPr lang="en-US" altLang="en-US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local</a:t>
            </a:r>
            <a:r>
              <a:rPr lang="en-US" altLang="en-US" dirty="0">
                <a:ea typeface="ＭＳ Ｐゴシック" panose="020B0600070205080204" pitchFamily="34" charset="-128"/>
              </a:rPr>
              <a:t> to that function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Variables declared but not initialized have the value </a:t>
            </a:r>
            <a:r>
              <a:rPr lang="en-US" altLang="en-US" b="1" dirty="0">
                <a:ea typeface="ＭＳ Ｐゴシック" panose="020B0600070205080204" pitchFamily="34" charset="-128"/>
              </a:rPr>
              <a:t>undefined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Variable identifiers are like those in other languages (ex: Java)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Cannot use a keyword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Must begin with a letter, $, or _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Followed by any sequence of letters, $, _ or digits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Case sensitive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58B81-EDE6-41D9-AB0C-45C287D830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JavaScript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Numeric operators in JavaScript are similar to those in most languages</a:t>
            </a:r>
          </a:p>
          <a:p>
            <a:pPr lvl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+, –, *, /, %, ++, --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Precedence and associativity are also fairly standard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Strings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Have the + operator for concatenation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Have a number of methods to do typical string operations</a:t>
            </a:r>
          </a:p>
          <a:p>
            <a:pPr lvl="2"/>
            <a:r>
              <a:rPr lang="en-US" altLang="en-US" sz="2000" b="1" dirty="0" err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charAt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indexOf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toLowerCase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, substring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Looks kind of like Java – intentionally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45B4C-2D9D-4504-A4DE-1E0BC61BB5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3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VV_Templat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006EC6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</TotalTime>
  <Words>3117</Words>
  <Application>Microsoft Office PowerPoint</Application>
  <PresentationFormat>On-screen Show (4:3)</PresentationFormat>
  <Paragraphs>443</Paragraphs>
  <Slides>42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  <vt:variant>
        <vt:lpstr>Custom Shows</vt:lpstr>
      </vt:variant>
      <vt:variant>
        <vt:i4>1</vt:i4>
      </vt:variant>
    </vt:vector>
  </HeadingPairs>
  <TitlesOfParts>
    <vt:vector size="52" baseType="lpstr">
      <vt:lpstr>Arial</vt:lpstr>
      <vt:lpstr>Calibri</vt:lpstr>
      <vt:lpstr>Courier New</vt:lpstr>
      <vt:lpstr>Roboto</vt:lpstr>
      <vt:lpstr>Segoe UI</vt:lpstr>
      <vt:lpstr>Source Sans Pro</vt:lpstr>
      <vt:lpstr>Verdana</vt:lpstr>
      <vt:lpstr>template</vt:lpstr>
      <vt:lpstr>SVV_Template</vt:lpstr>
      <vt:lpstr>CS 4032 – Web Programming</vt:lpstr>
      <vt:lpstr>JavaScript</vt:lpstr>
      <vt:lpstr>JavaScript - Introduction</vt:lpstr>
      <vt:lpstr>What can JavaScript do?</vt:lpstr>
      <vt:lpstr>How to include JavaScript in html</vt:lpstr>
      <vt:lpstr>Simple User Interaction</vt:lpstr>
      <vt:lpstr>Simple Example</vt:lpstr>
      <vt:lpstr>JavaScript - Variables</vt:lpstr>
      <vt:lpstr>JavaScript Expressions</vt:lpstr>
      <vt:lpstr>JavaScript Control Statements</vt:lpstr>
      <vt:lpstr>JavaScript Functions</vt:lpstr>
      <vt:lpstr>JavaScript Arrays</vt:lpstr>
      <vt:lpstr>JavaScript Events</vt:lpstr>
      <vt:lpstr>Exception Handling</vt:lpstr>
      <vt:lpstr>Comments in JavaScript</vt:lpstr>
      <vt:lpstr>JavaScript Objects</vt:lpstr>
      <vt:lpstr>JavaScript Objects</vt:lpstr>
      <vt:lpstr>JavaScript Strings</vt:lpstr>
      <vt:lpstr>JavaScript Dates</vt:lpstr>
      <vt:lpstr>JavaScript and the DOM</vt:lpstr>
      <vt:lpstr>HTML DOM: Document</vt:lpstr>
      <vt:lpstr>HTML DOM: Objects</vt:lpstr>
      <vt:lpstr>HTML DOM: The Document Tree</vt:lpstr>
      <vt:lpstr>Dynamic HTML (DHTML)</vt:lpstr>
      <vt:lpstr>Navigating the Document Tree</vt:lpstr>
      <vt:lpstr>Rewriting using innerHTML attribute</vt:lpstr>
      <vt:lpstr>Assigning the .innerText instead</vt:lpstr>
      <vt:lpstr>Example</vt:lpstr>
      <vt:lpstr>Event handler </vt:lpstr>
      <vt:lpstr>JSON: JavaScript Object Notation</vt:lpstr>
      <vt:lpstr>JSON Data Types</vt:lpstr>
      <vt:lpstr>Parsing JSON</vt:lpstr>
      <vt:lpstr>How to convert JavaScript object to JSON text?</vt:lpstr>
      <vt:lpstr>Simple Example in JSON</vt:lpstr>
      <vt:lpstr>AJAX</vt:lpstr>
      <vt:lpstr>AJAX Technologies</vt:lpstr>
      <vt:lpstr>How AJAX Works</vt:lpstr>
      <vt:lpstr>AJAX - The XMLHttpRequest Object</vt:lpstr>
      <vt:lpstr>AJAX - Send a Request</vt:lpstr>
      <vt:lpstr>AJAX - Server Response</vt:lpstr>
      <vt:lpstr>A very simple web page and XML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406 – Web Programming</dc:title>
  <dc:creator>ATIF JILANI</dc:creator>
  <cp:lastModifiedBy>Hassan</cp:lastModifiedBy>
  <cp:revision>369</cp:revision>
  <dcterms:created xsi:type="dcterms:W3CDTF">2020-01-19T18:42:10Z</dcterms:created>
  <dcterms:modified xsi:type="dcterms:W3CDTF">2022-03-10T03:19:25Z</dcterms:modified>
</cp:coreProperties>
</file>