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  <p:sldMasterId id="2147483856" r:id="rId2"/>
  </p:sldMasterIdLst>
  <p:notesMasterIdLst>
    <p:notesMasterId r:id="rId55"/>
  </p:notesMasterIdLst>
  <p:handoutMasterIdLst>
    <p:handoutMasterId r:id="rId56"/>
  </p:handoutMasterIdLst>
  <p:sldIdLst>
    <p:sldId id="516" r:id="rId3"/>
    <p:sldId id="781" r:id="rId4"/>
    <p:sldId id="311" r:id="rId5"/>
    <p:sldId id="278" r:id="rId6"/>
    <p:sldId id="280" r:id="rId7"/>
    <p:sldId id="281" r:id="rId8"/>
    <p:sldId id="259" r:id="rId9"/>
    <p:sldId id="266" r:id="rId10"/>
    <p:sldId id="260" r:id="rId11"/>
    <p:sldId id="267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21" r:id="rId23"/>
    <p:sldId id="257" r:id="rId24"/>
    <p:sldId id="322" r:id="rId25"/>
    <p:sldId id="782" r:id="rId26"/>
    <p:sldId id="298" r:id="rId27"/>
    <p:sldId id="323" r:id="rId28"/>
    <p:sldId id="313" r:id="rId29"/>
    <p:sldId id="314" r:id="rId30"/>
    <p:sldId id="316" r:id="rId31"/>
    <p:sldId id="317" r:id="rId32"/>
    <p:sldId id="318" r:id="rId33"/>
    <p:sldId id="299" r:id="rId34"/>
    <p:sldId id="319" r:id="rId35"/>
    <p:sldId id="324" r:id="rId36"/>
    <p:sldId id="325" r:id="rId37"/>
    <p:sldId id="326" r:id="rId38"/>
    <p:sldId id="327" r:id="rId39"/>
    <p:sldId id="261" r:id="rId40"/>
    <p:sldId id="262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780" r:id="rId5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haib Iqbal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B9"/>
    <a:srgbClr val="007CE2"/>
    <a:srgbClr val="006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BE442-DBDE-47A9-8AB9-910D4B3E0C07}" v="6" dt="2021-03-01T16:55:1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5256" autoAdjust="0"/>
  </p:normalViewPr>
  <p:slideViewPr>
    <p:cSldViewPr snapToGrid="0" snapToObjects="1">
      <p:cViewPr varScale="1">
        <p:scale>
          <a:sx n="86" d="100"/>
          <a:sy n="86" d="100"/>
        </p:scale>
        <p:origin x="141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f Jilani" userId="2373ff79-7915-410a-a6df-6859728fab16" providerId="ADAL" clId="{8F3FA461-50D0-45E3-B713-4B4324E61470}"/>
    <pc:docChg chg="modSld">
      <pc:chgData name="Atif Jilani" userId="2373ff79-7915-410a-a6df-6859728fab16" providerId="ADAL" clId="{8F3FA461-50D0-45E3-B713-4B4324E61470}" dt="2021-03-01T16:28:05.514" v="0" actId="20577"/>
      <pc:docMkLst>
        <pc:docMk/>
      </pc:docMkLst>
      <pc:sldChg chg="modSp mod">
        <pc:chgData name="Atif Jilani" userId="2373ff79-7915-410a-a6df-6859728fab16" providerId="ADAL" clId="{8F3FA461-50D0-45E3-B713-4B4324E61470}" dt="2021-03-01T16:28:05.514" v="0" actId="20577"/>
        <pc:sldMkLst>
          <pc:docMk/>
          <pc:sldMk cId="718970717" sldId="846"/>
        </pc:sldMkLst>
        <pc:spChg chg="mod">
          <ac:chgData name="Atif Jilani" userId="2373ff79-7915-410a-a6df-6859728fab16" providerId="ADAL" clId="{8F3FA461-50D0-45E3-B713-4B4324E61470}" dt="2021-03-01T16:28:05.514" v="0" actId="20577"/>
          <ac:spMkLst>
            <pc:docMk/>
            <pc:sldMk cId="718970717" sldId="846"/>
            <ac:spMk id="3" creationId="{00000000-0000-0000-0000-000000000000}"/>
          </ac:spMkLst>
        </pc:spChg>
      </pc:sldChg>
    </pc:docChg>
  </pc:docChgLst>
  <pc:docChgLst>
    <pc:chgData name="Atif Jilani" userId="2373ff79-7915-410a-a6df-6859728fab16" providerId="ADAL" clId="{179BE442-DBDE-47A9-8AB9-910D4B3E0C07}"/>
    <pc:docChg chg="undo custSel addSld delSld modSld sldOrd">
      <pc:chgData name="Atif Jilani" userId="2373ff79-7915-410a-a6df-6859728fab16" providerId="ADAL" clId="{179BE442-DBDE-47A9-8AB9-910D4B3E0C07}" dt="2021-03-03T03:30:00.433" v="536" actId="207"/>
      <pc:docMkLst>
        <pc:docMk/>
      </pc:docMkLst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02"/>
        </pc:sldMkLst>
      </pc:sldChg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11"/>
        </pc:sldMkLst>
      </pc:sldChg>
      <pc:sldChg chg="del">
        <pc:chgData name="Atif Jilani" userId="2373ff79-7915-410a-a6df-6859728fab16" providerId="ADAL" clId="{179BE442-DBDE-47A9-8AB9-910D4B3E0C07}" dt="2021-03-01T16:33:10.572" v="3" actId="47"/>
        <pc:sldMkLst>
          <pc:docMk/>
          <pc:sldMk cId="3376788369" sldId="797"/>
        </pc:sldMkLst>
      </pc:sldChg>
      <pc:sldChg chg="modSp add mod">
        <pc:chgData name="Atif Jilani" userId="2373ff79-7915-410a-a6df-6859728fab16" providerId="ADAL" clId="{179BE442-DBDE-47A9-8AB9-910D4B3E0C07}" dt="2021-03-01T16:45:39.857" v="370" actId="20577"/>
        <pc:sldMkLst>
          <pc:docMk/>
          <pc:sldMk cId="29807526" sldId="798"/>
        </pc:sldMkLst>
        <pc:spChg chg="mod">
          <ac:chgData name="Atif Jilani" userId="2373ff79-7915-410a-a6df-6859728fab16" providerId="ADAL" clId="{179BE442-DBDE-47A9-8AB9-910D4B3E0C07}" dt="2021-03-01T16:45:39.857" v="370" actId="20577"/>
          <ac:spMkLst>
            <pc:docMk/>
            <pc:sldMk cId="29807526" sldId="798"/>
            <ac:spMk id="7171" creationId="{00000000-0000-0000-0000-000000000000}"/>
          </ac:spMkLst>
        </pc:spChg>
      </pc:sldChg>
      <pc:sldChg chg="modSp del mod">
        <pc:chgData name="Atif Jilani" userId="2373ff79-7915-410a-a6df-6859728fab16" providerId="ADAL" clId="{179BE442-DBDE-47A9-8AB9-910D4B3E0C07}" dt="2021-03-01T16:37:59.849" v="67" actId="2696"/>
        <pc:sldMkLst>
          <pc:docMk/>
          <pc:sldMk cId="3549918324" sldId="798"/>
        </pc:sldMkLst>
        <pc:spChg chg="mod">
          <ac:chgData name="Atif Jilani" userId="2373ff79-7915-410a-a6df-6859728fab16" providerId="ADAL" clId="{179BE442-DBDE-47A9-8AB9-910D4B3E0C07}" dt="2021-03-01T16:37:49.028" v="66" actId="33524"/>
          <ac:spMkLst>
            <pc:docMk/>
            <pc:sldMk cId="3549918324" sldId="798"/>
            <ac:spMk id="7170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1T16:37:21.018" v="63" actId="255"/>
          <ac:spMkLst>
            <pc:docMk/>
            <pc:sldMk cId="3549918324" sldId="798"/>
            <ac:spMk id="7171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7:59.849" v="67" actId="2696"/>
        <pc:sldMkLst>
          <pc:docMk/>
          <pc:sldMk cId="474476136" sldId="799"/>
        </pc:sldMkLst>
      </pc:sldChg>
      <pc:sldChg chg="add">
        <pc:chgData name="Atif Jilani" userId="2373ff79-7915-410a-a6df-6859728fab16" providerId="ADAL" clId="{179BE442-DBDE-47A9-8AB9-910D4B3E0C07}" dt="2021-03-01T16:38:09.191" v="68"/>
        <pc:sldMkLst>
          <pc:docMk/>
          <pc:sldMk cId="2185193645" sldId="799"/>
        </pc:sldMkLst>
      </pc:sldChg>
      <pc:sldChg chg="del">
        <pc:chgData name="Atif Jilani" userId="2373ff79-7915-410a-a6df-6859728fab16" providerId="ADAL" clId="{179BE442-DBDE-47A9-8AB9-910D4B3E0C07}" dt="2021-03-01T16:41:06.245" v="81" actId="47"/>
        <pc:sldMkLst>
          <pc:docMk/>
          <pc:sldMk cId="2648876072" sldId="800"/>
        </pc:sldMkLst>
      </pc:sldChg>
      <pc:sldChg chg="modSp mod">
        <pc:chgData name="Atif Jilani" userId="2373ff79-7915-410a-a6df-6859728fab16" providerId="ADAL" clId="{179BE442-DBDE-47A9-8AB9-910D4B3E0C07}" dt="2021-03-03T03:30:00.433" v="536" actId="207"/>
        <pc:sldMkLst>
          <pc:docMk/>
          <pc:sldMk cId="1229721373" sldId="820"/>
        </pc:sldMkLst>
        <pc:spChg chg="mod">
          <ac:chgData name="Atif Jilani" userId="2373ff79-7915-410a-a6df-6859728fab16" providerId="ADAL" clId="{179BE442-DBDE-47A9-8AB9-910D4B3E0C07}" dt="2021-03-03T03:30:00.433" v="536" actId="207"/>
          <ac:spMkLst>
            <pc:docMk/>
            <pc:sldMk cId="1229721373" sldId="820"/>
            <ac:spMk id="6145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3T03:29:57.137" v="535" actId="207"/>
          <ac:spMkLst>
            <pc:docMk/>
            <pc:sldMk cId="1229721373" sldId="820"/>
            <ac:spMk id="6146" creationId="{00000000-0000-0000-0000-000000000000}"/>
          </ac:spMkLst>
        </pc:spChg>
      </pc:sldChg>
      <pc:sldChg chg="addSp delSp modSp mod">
        <pc:chgData name="Atif Jilani" userId="2373ff79-7915-410a-a6df-6859728fab16" providerId="ADAL" clId="{179BE442-DBDE-47A9-8AB9-910D4B3E0C07}" dt="2021-03-01T16:56:29.243" v="523" actId="1076"/>
        <pc:sldMkLst>
          <pc:docMk/>
          <pc:sldMk cId="3296354080" sldId="823"/>
        </pc:sldMkLst>
        <pc:spChg chg="add del mod">
          <ac:chgData name="Atif Jilani" userId="2373ff79-7915-410a-a6df-6859728fab16" providerId="ADAL" clId="{179BE442-DBDE-47A9-8AB9-910D4B3E0C07}" dt="2021-03-01T16:54:49.882" v="496" actId="478"/>
          <ac:spMkLst>
            <pc:docMk/>
            <pc:sldMk cId="3296354080" sldId="823"/>
            <ac:spMk id="2" creationId="{2078931D-BDEF-44C2-A111-6E69501CDCDF}"/>
          </ac:spMkLst>
        </pc:spChg>
        <pc:spChg chg="mod">
          <ac:chgData name="Atif Jilani" userId="2373ff79-7915-410a-a6df-6859728fab16" providerId="ADAL" clId="{179BE442-DBDE-47A9-8AB9-910D4B3E0C07}" dt="2021-03-01T16:56:03.965" v="518" actId="6549"/>
          <ac:spMkLst>
            <pc:docMk/>
            <pc:sldMk cId="3296354080" sldId="823"/>
            <ac:spMk id="3" creationId="{00000000-0000-0000-0000-000000000000}"/>
          </ac:spMkLst>
        </pc:spChg>
        <pc:spChg chg="add mod">
          <ac:chgData name="Atif Jilani" userId="2373ff79-7915-410a-a6df-6859728fab16" providerId="ADAL" clId="{179BE442-DBDE-47A9-8AB9-910D4B3E0C07}" dt="2021-03-01T16:56:29.243" v="523" actId="1076"/>
          <ac:spMkLst>
            <pc:docMk/>
            <pc:sldMk cId="3296354080" sldId="823"/>
            <ac:spMk id="7" creationId="{95677F54-4025-41A4-A200-23125D56EF66}"/>
          </ac:spMkLst>
        </pc:spChg>
      </pc:sldChg>
      <pc:sldChg chg="modSp mod">
        <pc:chgData name="Atif Jilani" userId="2373ff79-7915-410a-a6df-6859728fab16" providerId="ADAL" clId="{179BE442-DBDE-47A9-8AB9-910D4B3E0C07}" dt="2021-03-01T16:57:31.477" v="534" actId="20577"/>
        <pc:sldMkLst>
          <pc:docMk/>
          <pc:sldMk cId="3754174687" sldId="828"/>
        </pc:sldMkLst>
        <pc:spChg chg="mod">
          <ac:chgData name="Atif Jilani" userId="2373ff79-7915-410a-a6df-6859728fab16" providerId="ADAL" clId="{179BE442-DBDE-47A9-8AB9-910D4B3E0C07}" dt="2021-03-01T16:57:31.477" v="534" actId="20577"/>
          <ac:spMkLst>
            <pc:docMk/>
            <pc:sldMk cId="3754174687" sldId="828"/>
            <ac:spMk id="20482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2:22.700" v="1" actId="47"/>
        <pc:sldMkLst>
          <pc:docMk/>
          <pc:sldMk cId="718970717" sldId="846"/>
        </pc:sldMkLst>
      </pc:sldChg>
      <pc:sldChg chg="ord">
        <pc:chgData name="Atif Jilani" userId="2373ff79-7915-410a-a6df-6859728fab16" providerId="ADAL" clId="{179BE442-DBDE-47A9-8AB9-910D4B3E0C07}" dt="2021-03-01T16:45:07.107" v="363"/>
        <pc:sldMkLst>
          <pc:docMk/>
          <pc:sldMk cId="1623564552" sldId="847"/>
        </pc:sldMkLst>
      </pc:sldChg>
      <pc:sldChg chg="add">
        <pc:chgData name="Atif Jilani" userId="2373ff79-7915-410a-a6df-6859728fab16" providerId="ADAL" clId="{179BE442-DBDE-47A9-8AB9-910D4B3E0C07}" dt="2021-03-01T16:32:12.505" v="0"/>
        <pc:sldMkLst>
          <pc:docMk/>
          <pc:sldMk cId="537471028" sldId="848"/>
        </pc:sldMkLst>
      </pc:sldChg>
      <pc:sldChg chg="modSp add mod ord">
        <pc:chgData name="Atif Jilani" userId="2373ff79-7915-410a-a6df-6859728fab16" providerId="ADAL" clId="{179BE442-DBDE-47A9-8AB9-910D4B3E0C07}" dt="2021-03-01T16:46:34.717" v="393" actId="20577"/>
        <pc:sldMkLst>
          <pc:docMk/>
          <pc:sldMk cId="1963758001" sldId="850"/>
        </pc:sldMkLst>
        <pc:spChg chg="mod">
          <ac:chgData name="Atif Jilani" userId="2373ff79-7915-410a-a6df-6859728fab16" providerId="ADAL" clId="{179BE442-DBDE-47A9-8AB9-910D4B3E0C07}" dt="2021-03-01T16:46:34.717" v="393" actId="20577"/>
          <ac:spMkLst>
            <pc:docMk/>
            <pc:sldMk cId="1963758001" sldId="850"/>
            <ac:spMk id="28675" creationId="{00000000-0000-0000-0000-000000000000}"/>
          </ac:spMkLst>
        </pc:spChg>
      </pc:sldChg>
      <pc:sldChg chg="add del">
        <pc:chgData name="Atif Jilani" userId="2373ff79-7915-410a-a6df-6859728fab16" providerId="ADAL" clId="{179BE442-DBDE-47A9-8AB9-910D4B3E0C07}" dt="2021-03-01T16:47:01.669" v="394" actId="47"/>
        <pc:sldMkLst>
          <pc:docMk/>
          <pc:sldMk cId="3680116587" sldId="851"/>
        </pc:sldMkLst>
      </pc:sldChg>
      <pc:sldChg chg="add del">
        <pc:chgData name="Atif Jilani" userId="2373ff79-7915-410a-a6df-6859728fab16" providerId="ADAL" clId="{179BE442-DBDE-47A9-8AB9-910D4B3E0C07}" dt="2021-03-01T16:47:04.912" v="395" actId="47"/>
        <pc:sldMkLst>
          <pc:docMk/>
          <pc:sldMk cId="3641719462" sldId="852"/>
        </pc:sldMkLst>
      </pc:sldChg>
      <pc:sldChg chg="modSp add mod setBg">
        <pc:chgData name="Atif Jilani" userId="2373ff79-7915-410a-a6df-6859728fab16" providerId="ADAL" clId="{179BE442-DBDE-47A9-8AB9-910D4B3E0C07}" dt="2021-03-01T16:48:19.770" v="459" actId="20577"/>
        <pc:sldMkLst>
          <pc:docMk/>
          <pc:sldMk cId="1340292555" sldId="853"/>
        </pc:sldMkLst>
        <pc:spChg chg="mod">
          <ac:chgData name="Atif Jilani" userId="2373ff79-7915-410a-a6df-6859728fab16" providerId="ADAL" clId="{179BE442-DBDE-47A9-8AB9-910D4B3E0C07}" dt="2021-03-01T16:48:19.770" v="459" actId="20577"/>
          <ac:spMkLst>
            <pc:docMk/>
            <pc:sldMk cId="1340292555" sldId="853"/>
            <ac:spMk id="34819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8:46.034" v="472" actId="20577"/>
        <pc:sldMkLst>
          <pc:docMk/>
          <pc:sldMk cId="3680367521" sldId="873"/>
        </pc:sldMkLst>
        <pc:graphicFrameChg chg="modGraphic">
          <ac:chgData name="Atif Jilani" userId="2373ff79-7915-410a-a6df-6859728fab16" providerId="ADAL" clId="{179BE442-DBDE-47A9-8AB9-910D4B3E0C07}" dt="2021-03-01T16:48:46.034" v="472" actId="20577"/>
          <ac:graphicFrameMkLst>
            <pc:docMk/>
            <pc:sldMk cId="3680367521" sldId="873"/>
            <ac:graphicFrameMk id="17" creationId="{00000000-0000-0000-0000-000000000000}"/>
          </ac:graphicFrameMkLst>
        </pc:graphicFrameChg>
      </pc:sldChg>
      <pc:sldChg chg="modSp add mod">
        <pc:chgData name="Atif Jilani" userId="2373ff79-7915-410a-a6df-6859728fab16" providerId="ADAL" clId="{179BE442-DBDE-47A9-8AB9-910D4B3E0C07}" dt="2021-03-01T16:44:52.893" v="361" actId="20577"/>
        <pc:sldMkLst>
          <pc:docMk/>
          <pc:sldMk cId="3078642371" sldId="926"/>
        </pc:sldMkLst>
        <pc:spChg chg="mod">
          <ac:chgData name="Atif Jilani" userId="2373ff79-7915-410a-a6df-6859728fab16" providerId="ADAL" clId="{179BE442-DBDE-47A9-8AB9-910D4B3E0C07}" dt="2021-03-01T16:44:52.893" v="361" actId="20577"/>
          <ac:spMkLst>
            <pc:docMk/>
            <pc:sldMk cId="3078642371" sldId="926"/>
            <ac:spMk id="5123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9:21.660" v="473" actId="33524"/>
        <pc:sldMkLst>
          <pc:docMk/>
          <pc:sldMk cId="1193277551" sldId="927"/>
        </pc:sldMkLst>
        <pc:spChg chg="mod">
          <ac:chgData name="Atif Jilani" userId="2373ff79-7915-410a-a6df-6859728fab16" providerId="ADAL" clId="{179BE442-DBDE-47A9-8AB9-910D4B3E0C07}" dt="2021-03-01T16:49:21.660" v="473" actId="33524"/>
          <ac:spMkLst>
            <pc:docMk/>
            <pc:sldMk cId="1193277551" sldId="927"/>
            <ac:spMk id="1024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8062-27E4-8C4A-8648-8FD775CF42E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9154E-77B1-3F4D-8139-FC1DDEF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60F0-2F10-1C44-A944-FE3C6C8A477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B365-6C69-5B43-85B8-1D43CF3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A4A1-D2B8-4BA2-95F1-42C02A0AA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648633" y="6022876"/>
            <a:ext cx="2212257" cy="78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34D82-8ACC-444D-9A70-92F325E98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09" y="6163311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635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10703" y="6400800"/>
            <a:ext cx="533400" cy="29014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41964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9348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C2A04A-DAF5-6D4C-9D4C-E206767FB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51B781-19CC-8848-B2F0-1E58C75B1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3552092" y="6362700"/>
            <a:ext cx="2209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400800"/>
            <a:ext cx="533400" cy="37252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8013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915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47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37079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0872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FA365-9582-4BA4-9FB6-2A151FB98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922228" y="6308725"/>
            <a:ext cx="1403826" cy="4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ABBCD-2116-4A8F-848E-0A98D2BF0F4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7200" y="6339675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2000" y="6387102"/>
            <a:ext cx="406400" cy="31852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4E64EF48-182C-7C47-A231-DEA5E3B0FF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6239943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746C1-DA6E-495D-8113-9151CEA86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727484" y="6356152"/>
            <a:ext cx="1403826" cy="417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8FB26-4EC7-40A8-BB94-3605FF168EC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62456" y="6387102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9" r:id="rId12"/>
    <p:sldLayoutId id="214748387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ysClr val="windowText" lastClr="000000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ker.com/clipart-2123.html" TargetMode="External"/><Relationship Id="rId5" Type="http://schemas.openxmlformats.org/officeDocument/2006/relationships/hyperlink" Target="http://www.facebook.com/" TargetMode="Externa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1224" y="1694696"/>
            <a:ext cx="8701549" cy="1618430"/>
          </a:xfrm>
        </p:spPr>
        <p:txBody>
          <a:bodyPr>
            <a:normAutofit/>
          </a:bodyPr>
          <a:lstStyle/>
          <a:p>
            <a:r>
              <a:rPr lang="en-US" sz="4000" dirty="0"/>
              <a:t>CS 4032 </a:t>
            </a:r>
            <a:r>
              <a:rPr lang="mr-IN" sz="4000" dirty="0"/>
              <a:t>–</a:t>
            </a:r>
            <a:r>
              <a:rPr lang="en-US" sz="4000" dirty="0"/>
              <a:t> Web Programming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82779" y="4160238"/>
            <a:ext cx="2578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Dr. Hassan Sartaj</a:t>
            </a:r>
          </a:p>
        </p:txBody>
      </p:sp>
    </p:spTree>
    <p:extLst>
      <p:ext uri="{BB962C8B-B14F-4D97-AF65-F5344CB8AC3E}">
        <p14:creationId xmlns:p14="http://schemas.microsoft.com/office/powerpoint/2010/main" val="794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">
            <a:extLst>
              <a:ext uri="{FF2B5EF4-FFF2-40B4-BE49-F238E27FC236}">
                <a16:creationId xmlns:a16="http://schemas.microsoft.com/office/drawing/2014/main" id="{BE9B3112-0DFD-4767-BBD7-9C0023814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High Level Summary</a:t>
            </a: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36644079-E9D4-4BBC-87E4-CD219CD38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The web is “stateless” - the browser does not maintain a connection to the server while you are looking at a page.   You may never come back to the same server - or it may be a long time - or it may be one second later</a:t>
            </a:r>
          </a:p>
          <a:p>
            <a:pPr marL="421481"/>
            <a:r>
              <a:rPr lang="en-US" altLang="en-US" sz="2400" dirty="0"/>
              <a:t>So we need a way for servers to know “which browser is this?”</a:t>
            </a:r>
          </a:p>
          <a:p>
            <a:pPr marL="585788" lvl="1"/>
            <a:r>
              <a:rPr lang="en-US" altLang="en-US" sz="2400" dirty="0">
                <a:ea typeface="ＭＳ Ｐゴシック" panose="020B0600070205080204" pitchFamily="34" charset="-128"/>
              </a:rPr>
              <a:t>In the browser state is stored in “Cookies”</a:t>
            </a:r>
          </a:p>
          <a:p>
            <a:pPr marL="585788" lvl="1"/>
            <a:r>
              <a:rPr lang="en-US" altLang="en-US" sz="2400" dirty="0">
                <a:ea typeface="ＭＳ Ｐゴシック" panose="020B0600070205080204" pitchFamily="34" charset="-128"/>
              </a:rPr>
              <a:t>In the server state is stored in “Sessions”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194F-641C-444B-A028-2ACFDC77F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">
            <a:extLst>
              <a:ext uri="{FF2B5EF4-FFF2-40B4-BE49-F238E27FC236}">
                <a16:creationId xmlns:a16="http://schemas.microsoft.com/office/drawing/2014/main" id="{8BF62B42-5A00-471E-9293-AE6297E08750}"/>
              </a:ext>
            </a:extLst>
          </p:cNvPr>
          <p:cNvSpPr>
            <a:spLocks/>
          </p:cNvSpPr>
          <p:nvPr/>
        </p:nvSpPr>
        <p:spPr bwMode="auto">
          <a:xfrm>
            <a:off x="1420077" y="5427029"/>
            <a:ext cx="629313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Some Web sites always seem to want to know who you are!</a:t>
            </a:r>
          </a:p>
        </p:txBody>
      </p:sp>
      <p:pic>
        <p:nvPicPr>
          <p:cNvPr id="183299" name="Picture 2">
            <a:extLst>
              <a:ext uri="{FF2B5EF4-FFF2-40B4-BE49-F238E27FC236}">
                <a16:creationId xmlns:a16="http://schemas.microsoft.com/office/drawing/2014/main" id="{B7E37E16-5837-4FBC-9CD1-09C60817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1047565"/>
            <a:ext cx="8785760" cy="390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4B0E47-4A38-49FE-ABF0-191AD6869B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1">
            <a:extLst>
              <a:ext uri="{FF2B5EF4-FFF2-40B4-BE49-F238E27FC236}">
                <a16:creationId xmlns:a16="http://schemas.microsoft.com/office/drawing/2014/main" id="{D89AAA3C-E14C-4BB8-813F-DC61B4CE3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22" y="766763"/>
            <a:ext cx="508367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2">
            <a:extLst>
              <a:ext uri="{FF2B5EF4-FFF2-40B4-BE49-F238E27FC236}">
                <a16:creationId xmlns:a16="http://schemas.microsoft.com/office/drawing/2014/main" id="{C178F20B-AF61-4E5C-BB99-9B16F985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50" y="2021682"/>
            <a:ext cx="5257800" cy="320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3">
            <a:extLst>
              <a:ext uri="{FF2B5EF4-FFF2-40B4-BE49-F238E27FC236}">
                <a16:creationId xmlns:a16="http://schemas.microsoft.com/office/drawing/2014/main" id="{AC7CE1AF-4ADD-4CA3-BAB3-2CCBDDDCACB7}"/>
              </a:ext>
            </a:extLst>
          </p:cNvPr>
          <p:cNvSpPr>
            <a:spLocks/>
          </p:cNvSpPr>
          <p:nvPr/>
        </p:nvSpPr>
        <p:spPr bwMode="auto">
          <a:xfrm>
            <a:off x="1842531" y="5427029"/>
            <a:ext cx="544822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Other Web sites always seem to know who you are!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CCA95-CFE5-461B-A845-3F3F1FC78D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Line 1">
            <a:extLst>
              <a:ext uri="{FF2B5EF4-FFF2-40B4-BE49-F238E27FC236}">
                <a16:creationId xmlns:a16="http://schemas.microsoft.com/office/drawing/2014/main" id="{E157AF08-3A20-407D-B45D-389B2E3E9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410" y="3796010"/>
            <a:ext cx="7742039" cy="28575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DCB57D00-2A53-4494-8D7B-4B591C718F5F}"/>
              </a:ext>
            </a:extLst>
          </p:cNvPr>
          <p:cNvSpPr>
            <a:spLocks/>
          </p:cNvSpPr>
          <p:nvPr/>
        </p:nvSpPr>
        <p:spPr bwMode="auto">
          <a:xfrm>
            <a:off x="239785" y="1090773"/>
            <a:ext cx="86613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5CD3226-4403-401D-8FBA-C29E06B594C2}"/>
              </a:ext>
            </a:extLst>
          </p:cNvPr>
          <p:cNvSpPr>
            <a:spLocks/>
          </p:cNvSpPr>
          <p:nvPr/>
        </p:nvSpPr>
        <p:spPr bwMode="auto">
          <a:xfrm>
            <a:off x="335485" y="5377023"/>
            <a:ext cx="67473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85349" name="Rectangle 4">
            <a:extLst>
              <a:ext uri="{FF2B5EF4-FFF2-40B4-BE49-F238E27FC236}">
                <a16:creationId xmlns:a16="http://schemas.microsoft.com/office/drawing/2014/main" id="{0D3E4738-1E9E-42EB-8A40-AB8ACC02B7A7}"/>
              </a:ext>
            </a:extLst>
          </p:cNvPr>
          <p:cNvSpPr>
            <a:spLocks/>
          </p:cNvSpPr>
          <p:nvPr/>
        </p:nvSpPr>
        <p:spPr bwMode="auto">
          <a:xfrm>
            <a:off x="1128832" y="4019710"/>
            <a:ext cx="41678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185350" name="Rectangle 5">
            <a:extLst>
              <a:ext uri="{FF2B5EF4-FFF2-40B4-BE49-F238E27FC236}">
                <a16:creationId xmlns:a16="http://schemas.microsoft.com/office/drawing/2014/main" id="{07CA9C55-DD46-4D89-BCCC-D8F5623FEB48}"/>
              </a:ext>
            </a:extLst>
          </p:cNvPr>
          <p:cNvSpPr>
            <a:spLocks/>
          </p:cNvSpPr>
          <p:nvPr/>
        </p:nvSpPr>
        <p:spPr bwMode="auto">
          <a:xfrm>
            <a:off x="2170137" y="2928067"/>
            <a:ext cx="69249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Whole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185351" name="Line 6">
            <a:extLst>
              <a:ext uri="{FF2B5EF4-FFF2-40B4-BE49-F238E27FC236}">
                <a16:creationId xmlns:a16="http://schemas.microsoft.com/office/drawing/2014/main" id="{8B7DA74E-EA9C-40E7-A0DE-FCFB05B121F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506439" y="2070795"/>
            <a:ext cx="308967" cy="29530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5352" name="Line 7">
            <a:extLst>
              <a:ext uri="{FF2B5EF4-FFF2-40B4-BE49-F238E27FC236}">
                <a16:creationId xmlns:a16="http://schemas.microsoft.com/office/drawing/2014/main" id="{339DFB15-C797-4B69-93AB-B9AEA607C4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5406" y="2070796"/>
            <a:ext cx="419696" cy="29280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5353" name="Rectangle 8">
            <a:extLst>
              <a:ext uri="{FF2B5EF4-FFF2-40B4-BE49-F238E27FC236}">
                <a16:creationId xmlns:a16="http://schemas.microsoft.com/office/drawing/2014/main" id="{1D4768EA-1A81-424F-B339-31294716F67A}"/>
              </a:ext>
            </a:extLst>
          </p:cNvPr>
          <p:cNvSpPr>
            <a:spLocks/>
          </p:cNvSpPr>
          <p:nvPr/>
        </p:nvSpPr>
        <p:spPr bwMode="auto">
          <a:xfrm>
            <a:off x="6450925" y="4019710"/>
            <a:ext cx="41678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185354" name="Rectangle 9">
            <a:extLst>
              <a:ext uri="{FF2B5EF4-FFF2-40B4-BE49-F238E27FC236}">
                <a16:creationId xmlns:a16="http://schemas.microsoft.com/office/drawing/2014/main" id="{DFDEA948-2FEB-4313-B2E1-BD33C0F802E9}"/>
              </a:ext>
            </a:extLst>
          </p:cNvPr>
          <p:cNvSpPr>
            <a:spLocks/>
          </p:cNvSpPr>
          <p:nvPr/>
        </p:nvSpPr>
        <p:spPr bwMode="auto">
          <a:xfrm>
            <a:off x="7492231" y="2913780"/>
            <a:ext cx="69249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Whole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185355" name="Line 10">
            <a:extLst>
              <a:ext uri="{FF2B5EF4-FFF2-40B4-BE49-F238E27FC236}">
                <a16:creationId xmlns:a16="http://schemas.microsoft.com/office/drawing/2014/main" id="{C0470BB2-8283-4216-BAFA-999D756BEF1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828533" y="2056508"/>
            <a:ext cx="308967" cy="29530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5356" name="Line 11">
            <a:extLst>
              <a:ext uri="{FF2B5EF4-FFF2-40B4-BE49-F238E27FC236}">
                <a16:creationId xmlns:a16="http://schemas.microsoft.com/office/drawing/2014/main" id="{4F34676E-031D-4F22-862B-01D1EDFF6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7499" y="2056508"/>
            <a:ext cx="419696" cy="29280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5357" name="Rectangle 12">
            <a:extLst>
              <a:ext uri="{FF2B5EF4-FFF2-40B4-BE49-F238E27FC236}">
                <a16:creationId xmlns:a16="http://schemas.microsoft.com/office/drawing/2014/main" id="{A7208068-1DBF-45F3-97C0-3D5EFF8D5297}"/>
              </a:ext>
            </a:extLst>
          </p:cNvPr>
          <p:cNvSpPr>
            <a:spLocks/>
          </p:cNvSpPr>
          <p:nvPr/>
        </p:nvSpPr>
        <p:spPr bwMode="auto">
          <a:xfrm>
            <a:off x="1982245" y="1619410"/>
            <a:ext cx="55393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185358" name="Rectangle 13">
            <a:extLst>
              <a:ext uri="{FF2B5EF4-FFF2-40B4-BE49-F238E27FC236}">
                <a16:creationId xmlns:a16="http://schemas.microsoft.com/office/drawing/2014/main" id="{FEDD9410-7C57-4605-9E2C-4F0E1C661304}"/>
              </a:ext>
            </a:extLst>
          </p:cNvPr>
          <p:cNvSpPr>
            <a:spLocks/>
          </p:cNvSpPr>
          <p:nvPr/>
        </p:nvSpPr>
        <p:spPr bwMode="auto">
          <a:xfrm>
            <a:off x="7340058" y="1619410"/>
            <a:ext cx="55393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185359" name="Rectangle 14">
            <a:extLst>
              <a:ext uri="{FF2B5EF4-FFF2-40B4-BE49-F238E27FC236}">
                <a16:creationId xmlns:a16="http://schemas.microsoft.com/office/drawing/2014/main" id="{543C1AD0-BC26-444E-80DF-94E1ED26574C}"/>
              </a:ext>
            </a:extLst>
          </p:cNvPr>
          <p:cNvSpPr>
            <a:spLocks/>
          </p:cNvSpPr>
          <p:nvPr/>
        </p:nvSpPr>
        <p:spPr bwMode="auto">
          <a:xfrm>
            <a:off x="3035352" y="2192261"/>
            <a:ext cx="307686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You watch the YouTube video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for 30 seconds</a:t>
            </a:r>
          </a:p>
        </p:txBody>
      </p:sp>
      <p:sp>
        <p:nvSpPr>
          <p:cNvPr id="185360" name="Rectangle 15">
            <a:extLst>
              <a:ext uri="{FF2B5EF4-FFF2-40B4-BE49-F238E27FC236}">
                <a16:creationId xmlns:a16="http://schemas.microsoft.com/office/drawing/2014/main" id="{95BA2580-08E1-4A05-B186-0C490CBAD6A3}"/>
              </a:ext>
            </a:extLst>
          </p:cNvPr>
          <p:cNvSpPr>
            <a:spLocks/>
          </p:cNvSpPr>
          <p:nvPr/>
        </p:nvSpPr>
        <p:spPr bwMode="auto">
          <a:xfrm>
            <a:off x="3324344" y="5377023"/>
            <a:ext cx="249799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How you see YouTube...</a:t>
            </a:r>
          </a:p>
        </p:txBody>
      </p:sp>
      <p:sp>
        <p:nvSpPr>
          <p:cNvPr id="185361" name="Rectangle 16">
            <a:extLst>
              <a:ext uri="{FF2B5EF4-FFF2-40B4-BE49-F238E27FC236}">
                <a16:creationId xmlns:a16="http://schemas.microsoft.com/office/drawing/2014/main" id="{ECEF2678-3961-4B92-A82C-3697A64B016C}"/>
              </a:ext>
            </a:extLst>
          </p:cNvPr>
          <p:cNvSpPr>
            <a:spLocks/>
          </p:cNvSpPr>
          <p:nvPr/>
        </p:nvSpPr>
        <p:spPr bwMode="auto">
          <a:xfrm>
            <a:off x="6481201" y="1619410"/>
            <a:ext cx="485710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85362" name="Rectangle 17">
            <a:extLst>
              <a:ext uri="{FF2B5EF4-FFF2-40B4-BE49-F238E27FC236}">
                <a16:creationId xmlns:a16="http://schemas.microsoft.com/office/drawing/2014/main" id="{3F299A84-4242-4044-99B6-02A478F6488F}"/>
              </a:ext>
            </a:extLst>
          </p:cNvPr>
          <p:cNvSpPr>
            <a:spLocks/>
          </p:cNvSpPr>
          <p:nvPr/>
        </p:nvSpPr>
        <p:spPr bwMode="auto">
          <a:xfrm>
            <a:off x="1216257" y="1619410"/>
            <a:ext cx="485710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Click</a:t>
            </a:r>
          </a:p>
        </p:txBody>
      </p:sp>
      <p:pic>
        <p:nvPicPr>
          <p:cNvPr id="185363" name="Picture 18">
            <a:extLst>
              <a:ext uri="{FF2B5EF4-FFF2-40B4-BE49-F238E27FC236}">
                <a16:creationId xmlns:a16="http://schemas.microsoft.com/office/drawing/2014/main" id="{572E5593-3AFA-4ECB-B188-4A88435F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1050132"/>
            <a:ext cx="1400175" cy="10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A7D8D-D392-4032-B40E-50FA63488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Line 1">
            <a:extLst>
              <a:ext uri="{FF2B5EF4-FFF2-40B4-BE49-F238E27FC236}">
                <a16:creationId xmlns:a16="http://schemas.microsoft.com/office/drawing/2014/main" id="{B3762218-0DE9-4F24-997B-E717E3C95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410" y="3796010"/>
            <a:ext cx="7742039" cy="28575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C08BA805-A939-4F29-B386-9B605D98FB3E}"/>
              </a:ext>
            </a:extLst>
          </p:cNvPr>
          <p:cNvSpPr>
            <a:spLocks/>
          </p:cNvSpPr>
          <p:nvPr/>
        </p:nvSpPr>
        <p:spPr bwMode="auto">
          <a:xfrm>
            <a:off x="239785" y="1090773"/>
            <a:ext cx="86613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5629831D-3841-4A78-809C-D2B3F8E41BF4}"/>
              </a:ext>
            </a:extLst>
          </p:cNvPr>
          <p:cNvSpPr>
            <a:spLocks/>
          </p:cNvSpPr>
          <p:nvPr/>
        </p:nvSpPr>
        <p:spPr bwMode="auto">
          <a:xfrm>
            <a:off x="335485" y="5377023"/>
            <a:ext cx="67473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86373" name="Rectangle 4">
            <a:extLst>
              <a:ext uri="{FF2B5EF4-FFF2-40B4-BE49-F238E27FC236}">
                <a16:creationId xmlns:a16="http://schemas.microsoft.com/office/drawing/2014/main" id="{9BAE7AFF-8505-49E6-A779-E498F8BAFFD4}"/>
              </a:ext>
            </a:extLst>
          </p:cNvPr>
          <p:cNvSpPr>
            <a:spLocks/>
          </p:cNvSpPr>
          <p:nvPr/>
        </p:nvSpPr>
        <p:spPr bwMode="auto">
          <a:xfrm>
            <a:off x="1128832" y="4019710"/>
            <a:ext cx="41678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186374" name="Rectangle 5">
            <a:extLst>
              <a:ext uri="{FF2B5EF4-FFF2-40B4-BE49-F238E27FC236}">
                <a16:creationId xmlns:a16="http://schemas.microsoft.com/office/drawing/2014/main" id="{A4784A46-5125-4452-A723-2494FF8BD53D}"/>
              </a:ext>
            </a:extLst>
          </p:cNvPr>
          <p:cNvSpPr>
            <a:spLocks/>
          </p:cNvSpPr>
          <p:nvPr/>
        </p:nvSpPr>
        <p:spPr bwMode="auto">
          <a:xfrm>
            <a:off x="2170137" y="2928067"/>
            <a:ext cx="69249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Whole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186375" name="Line 6">
            <a:extLst>
              <a:ext uri="{FF2B5EF4-FFF2-40B4-BE49-F238E27FC236}">
                <a16:creationId xmlns:a16="http://schemas.microsoft.com/office/drawing/2014/main" id="{82E1C641-FF83-490E-B1EE-D2981DBC929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506439" y="2070795"/>
            <a:ext cx="308967" cy="29530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76" name="Line 7">
            <a:extLst>
              <a:ext uri="{FF2B5EF4-FFF2-40B4-BE49-F238E27FC236}">
                <a16:creationId xmlns:a16="http://schemas.microsoft.com/office/drawing/2014/main" id="{84205FCD-D378-46AB-BD29-FB5E5C2E4D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5406" y="2070796"/>
            <a:ext cx="419696" cy="29280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77" name="Rectangle 8">
            <a:extLst>
              <a:ext uri="{FF2B5EF4-FFF2-40B4-BE49-F238E27FC236}">
                <a16:creationId xmlns:a16="http://schemas.microsoft.com/office/drawing/2014/main" id="{B35A1F4A-EAA5-4905-8511-103F5764EC6B}"/>
              </a:ext>
            </a:extLst>
          </p:cNvPr>
          <p:cNvSpPr>
            <a:spLocks/>
          </p:cNvSpPr>
          <p:nvPr/>
        </p:nvSpPr>
        <p:spPr bwMode="auto">
          <a:xfrm>
            <a:off x="6450925" y="4019710"/>
            <a:ext cx="41678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186378" name="Rectangle 9">
            <a:extLst>
              <a:ext uri="{FF2B5EF4-FFF2-40B4-BE49-F238E27FC236}">
                <a16:creationId xmlns:a16="http://schemas.microsoft.com/office/drawing/2014/main" id="{AA3136DF-D439-4421-B4D6-EB1DA28C762A}"/>
              </a:ext>
            </a:extLst>
          </p:cNvPr>
          <p:cNvSpPr>
            <a:spLocks/>
          </p:cNvSpPr>
          <p:nvPr/>
        </p:nvSpPr>
        <p:spPr bwMode="auto">
          <a:xfrm>
            <a:off x="7492231" y="2913780"/>
            <a:ext cx="69249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Whole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186379" name="Line 10">
            <a:extLst>
              <a:ext uri="{FF2B5EF4-FFF2-40B4-BE49-F238E27FC236}">
                <a16:creationId xmlns:a16="http://schemas.microsoft.com/office/drawing/2014/main" id="{2E34C7EE-653C-4FC4-9B4F-EFB519DF2F7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828533" y="2056508"/>
            <a:ext cx="308967" cy="29530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0" name="Line 11">
            <a:extLst>
              <a:ext uri="{FF2B5EF4-FFF2-40B4-BE49-F238E27FC236}">
                <a16:creationId xmlns:a16="http://schemas.microsoft.com/office/drawing/2014/main" id="{6E37E236-94E5-4B7E-A438-5A8CEC320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7499" y="2056508"/>
            <a:ext cx="419696" cy="29280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1" name="Line 12">
            <a:extLst>
              <a:ext uri="{FF2B5EF4-FFF2-40B4-BE49-F238E27FC236}">
                <a16:creationId xmlns:a16="http://schemas.microsoft.com/office/drawing/2014/main" id="{C9C35A41-10F7-4966-A895-69778DE60F9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799458" y="2070795"/>
            <a:ext cx="308967" cy="2953048"/>
          </a:xfrm>
          <a:prstGeom prst="line">
            <a:avLst/>
          </a:prstGeom>
          <a:noFill/>
          <a:ln w="88900">
            <a:solidFill>
              <a:srgbClr val="56FF19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2" name="Line 13">
            <a:extLst>
              <a:ext uri="{FF2B5EF4-FFF2-40B4-BE49-F238E27FC236}">
                <a16:creationId xmlns:a16="http://schemas.microsoft.com/office/drawing/2014/main" id="{9425E353-3D1B-49C6-B566-BEE5D739A6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424" y="2070796"/>
            <a:ext cx="419696" cy="2928044"/>
          </a:xfrm>
          <a:prstGeom prst="line">
            <a:avLst/>
          </a:prstGeom>
          <a:noFill/>
          <a:ln w="88900">
            <a:solidFill>
              <a:srgbClr val="56FF19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3" name="Line 14">
            <a:extLst>
              <a:ext uri="{FF2B5EF4-FFF2-40B4-BE49-F238E27FC236}">
                <a16:creationId xmlns:a16="http://schemas.microsoft.com/office/drawing/2014/main" id="{7EB33C9D-512E-40DF-8D7E-3278E7BC789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078064" y="2070795"/>
            <a:ext cx="308967" cy="2953048"/>
          </a:xfrm>
          <a:prstGeom prst="line">
            <a:avLst/>
          </a:prstGeom>
          <a:noFill/>
          <a:ln w="88900">
            <a:solidFill>
              <a:srgbClr val="FF6F2E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4" name="Line 15">
            <a:extLst>
              <a:ext uri="{FF2B5EF4-FFF2-40B4-BE49-F238E27FC236}">
                <a16:creationId xmlns:a16="http://schemas.microsoft.com/office/drawing/2014/main" id="{DD46BFDE-FFD0-4A35-9BD1-ABCD90302A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7031" y="2070796"/>
            <a:ext cx="419696" cy="2928044"/>
          </a:xfrm>
          <a:prstGeom prst="line">
            <a:avLst/>
          </a:prstGeom>
          <a:noFill/>
          <a:ln w="88900">
            <a:solidFill>
              <a:srgbClr val="FF6F2E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5" name="Line 16">
            <a:extLst>
              <a:ext uri="{FF2B5EF4-FFF2-40B4-BE49-F238E27FC236}">
                <a16:creationId xmlns:a16="http://schemas.microsoft.com/office/drawing/2014/main" id="{78915707-CC21-4069-9825-A6B94C1EA3C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449414" y="2070795"/>
            <a:ext cx="308967" cy="2953048"/>
          </a:xfrm>
          <a:prstGeom prst="line">
            <a:avLst/>
          </a:prstGeom>
          <a:noFill/>
          <a:ln w="88900">
            <a:solidFill>
              <a:srgbClr val="76F1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6" name="Line 17">
            <a:extLst>
              <a:ext uri="{FF2B5EF4-FFF2-40B4-BE49-F238E27FC236}">
                <a16:creationId xmlns:a16="http://schemas.microsoft.com/office/drawing/2014/main" id="{F2238D8E-6AC5-4147-A133-4AF8F11D13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8381" y="2070796"/>
            <a:ext cx="419696" cy="2928044"/>
          </a:xfrm>
          <a:prstGeom prst="line">
            <a:avLst/>
          </a:prstGeom>
          <a:noFill/>
          <a:ln w="88900">
            <a:solidFill>
              <a:srgbClr val="76F1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7" name="Line 18">
            <a:extLst>
              <a:ext uri="{FF2B5EF4-FFF2-40B4-BE49-F238E27FC236}">
                <a16:creationId xmlns:a16="http://schemas.microsoft.com/office/drawing/2014/main" id="{CE1316F8-A062-4060-B476-D55E015AE95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271070" y="2070795"/>
            <a:ext cx="308967" cy="2953048"/>
          </a:xfrm>
          <a:prstGeom prst="line">
            <a:avLst/>
          </a:prstGeom>
          <a:noFill/>
          <a:ln w="88900">
            <a:solidFill>
              <a:srgbClr val="76F1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8" name="Line 19">
            <a:extLst>
              <a:ext uri="{FF2B5EF4-FFF2-40B4-BE49-F238E27FC236}">
                <a16:creationId xmlns:a16="http://schemas.microsoft.com/office/drawing/2014/main" id="{8BE92651-28F0-4A0C-9B6A-FCBF4C0B6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0037" y="2070796"/>
            <a:ext cx="419696" cy="2928044"/>
          </a:xfrm>
          <a:prstGeom prst="line">
            <a:avLst/>
          </a:prstGeom>
          <a:noFill/>
          <a:ln w="88900">
            <a:solidFill>
              <a:srgbClr val="76F1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89" name="Line 20">
            <a:extLst>
              <a:ext uri="{FF2B5EF4-FFF2-40B4-BE49-F238E27FC236}">
                <a16:creationId xmlns:a16="http://schemas.microsoft.com/office/drawing/2014/main" id="{18FB0315-096B-4C08-8D0A-18ECFB4ABD1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21101" y="2070795"/>
            <a:ext cx="308967" cy="2953048"/>
          </a:xfrm>
          <a:prstGeom prst="line">
            <a:avLst/>
          </a:prstGeom>
          <a:noFill/>
          <a:ln w="88900">
            <a:solidFill>
              <a:srgbClr val="B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0" name="Line 21">
            <a:extLst>
              <a:ext uri="{FF2B5EF4-FFF2-40B4-BE49-F238E27FC236}">
                <a16:creationId xmlns:a16="http://schemas.microsoft.com/office/drawing/2014/main" id="{165EEA14-621C-4C8F-B84A-A3D0106CB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68" y="2070796"/>
            <a:ext cx="419696" cy="2928044"/>
          </a:xfrm>
          <a:prstGeom prst="line">
            <a:avLst/>
          </a:prstGeom>
          <a:noFill/>
          <a:ln w="88900">
            <a:solidFill>
              <a:srgbClr val="B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1" name="Line 22">
            <a:extLst>
              <a:ext uri="{FF2B5EF4-FFF2-40B4-BE49-F238E27FC236}">
                <a16:creationId xmlns:a16="http://schemas.microsoft.com/office/drawing/2014/main" id="{5E14D8BB-6C46-4AAE-A048-BF20988DEF4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878414" y="2070795"/>
            <a:ext cx="308967" cy="2953048"/>
          </a:xfrm>
          <a:prstGeom prst="line">
            <a:avLst/>
          </a:prstGeom>
          <a:noFill/>
          <a:ln w="88900">
            <a:solidFill>
              <a:srgbClr val="B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2" name="Line 23">
            <a:extLst>
              <a:ext uri="{FF2B5EF4-FFF2-40B4-BE49-F238E27FC236}">
                <a16:creationId xmlns:a16="http://schemas.microsoft.com/office/drawing/2014/main" id="{87D96F92-FCD6-4B53-BBBB-18898B0C8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7381" y="2070796"/>
            <a:ext cx="419696" cy="2928044"/>
          </a:xfrm>
          <a:prstGeom prst="line">
            <a:avLst/>
          </a:prstGeom>
          <a:noFill/>
          <a:ln w="88900">
            <a:solidFill>
              <a:srgbClr val="B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3" name="Line 24">
            <a:extLst>
              <a:ext uri="{FF2B5EF4-FFF2-40B4-BE49-F238E27FC236}">
                <a16:creationId xmlns:a16="http://schemas.microsoft.com/office/drawing/2014/main" id="{A644E4AA-9B70-4561-BEA2-4431E8A619A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592664" y="2042220"/>
            <a:ext cx="308967" cy="2953048"/>
          </a:xfrm>
          <a:prstGeom prst="line">
            <a:avLst/>
          </a:prstGeom>
          <a:noFill/>
          <a:ln w="88900">
            <a:solidFill>
              <a:srgbClr val="4253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4" name="Line 25">
            <a:extLst>
              <a:ext uri="{FF2B5EF4-FFF2-40B4-BE49-F238E27FC236}">
                <a16:creationId xmlns:a16="http://schemas.microsoft.com/office/drawing/2014/main" id="{C951EBD2-5E4B-49DB-919B-B89A08C3F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1631" y="2042221"/>
            <a:ext cx="419696" cy="2928044"/>
          </a:xfrm>
          <a:prstGeom prst="line">
            <a:avLst/>
          </a:prstGeom>
          <a:noFill/>
          <a:ln w="88900">
            <a:solidFill>
              <a:srgbClr val="4253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5" name="Line 26">
            <a:extLst>
              <a:ext uri="{FF2B5EF4-FFF2-40B4-BE49-F238E27FC236}">
                <a16:creationId xmlns:a16="http://schemas.microsoft.com/office/drawing/2014/main" id="{4357A4C0-6B41-40F3-BEE1-944EAC26066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985320" y="2070795"/>
            <a:ext cx="308967" cy="2953048"/>
          </a:xfrm>
          <a:prstGeom prst="line">
            <a:avLst/>
          </a:prstGeom>
          <a:noFill/>
          <a:ln w="88900">
            <a:solidFill>
              <a:srgbClr val="4253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6" name="Line 27">
            <a:extLst>
              <a:ext uri="{FF2B5EF4-FFF2-40B4-BE49-F238E27FC236}">
                <a16:creationId xmlns:a16="http://schemas.microsoft.com/office/drawing/2014/main" id="{16E91FC7-6B3C-4292-89E7-E3B7B21BC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4287" y="2070796"/>
            <a:ext cx="419696" cy="2928044"/>
          </a:xfrm>
          <a:prstGeom prst="line">
            <a:avLst/>
          </a:prstGeom>
          <a:noFill/>
          <a:ln w="88900">
            <a:solidFill>
              <a:srgbClr val="4253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7" name="Line 28">
            <a:extLst>
              <a:ext uri="{FF2B5EF4-FFF2-40B4-BE49-F238E27FC236}">
                <a16:creationId xmlns:a16="http://schemas.microsoft.com/office/drawing/2014/main" id="{DABAF6B7-8481-4D07-9DC8-CCF6D4C84E6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299270" y="2070795"/>
            <a:ext cx="308967" cy="2953048"/>
          </a:xfrm>
          <a:prstGeom prst="line">
            <a:avLst/>
          </a:prstGeom>
          <a:noFill/>
          <a:ln w="88900">
            <a:solidFill>
              <a:srgbClr val="4253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8" name="Line 29">
            <a:extLst>
              <a:ext uri="{FF2B5EF4-FFF2-40B4-BE49-F238E27FC236}">
                <a16:creationId xmlns:a16="http://schemas.microsoft.com/office/drawing/2014/main" id="{B84D0C48-8FCE-427C-83F9-CB819522C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8237" y="2070796"/>
            <a:ext cx="419696" cy="2928044"/>
          </a:xfrm>
          <a:prstGeom prst="line">
            <a:avLst/>
          </a:prstGeom>
          <a:noFill/>
          <a:ln w="88900">
            <a:solidFill>
              <a:srgbClr val="4253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399" name="Line 30">
            <a:extLst>
              <a:ext uri="{FF2B5EF4-FFF2-40B4-BE49-F238E27FC236}">
                <a16:creationId xmlns:a16="http://schemas.microsoft.com/office/drawing/2014/main" id="{6D8CAEF8-F41A-4E4E-B715-F1D5AA11DAA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877914" y="2027933"/>
            <a:ext cx="308967" cy="2953048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0" name="Line 31">
            <a:extLst>
              <a:ext uri="{FF2B5EF4-FFF2-40B4-BE49-F238E27FC236}">
                <a16:creationId xmlns:a16="http://schemas.microsoft.com/office/drawing/2014/main" id="{51AB9F51-4F8D-4364-BB97-5EBFE1C1A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6881" y="2027933"/>
            <a:ext cx="419696" cy="2928044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1" name="Line 32">
            <a:extLst>
              <a:ext uri="{FF2B5EF4-FFF2-40B4-BE49-F238E27FC236}">
                <a16:creationId xmlns:a16="http://schemas.microsoft.com/office/drawing/2014/main" id="{0ADED7C2-677E-4D34-8C68-5D59C6AD4B0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135089" y="2027933"/>
            <a:ext cx="308967" cy="2953048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2" name="Line 33">
            <a:extLst>
              <a:ext uri="{FF2B5EF4-FFF2-40B4-BE49-F238E27FC236}">
                <a16:creationId xmlns:a16="http://schemas.microsoft.com/office/drawing/2014/main" id="{32A1649C-523E-4163-8D3C-69711172E2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4056" y="2027933"/>
            <a:ext cx="419696" cy="2928044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3" name="Line 34">
            <a:extLst>
              <a:ext uri="{FF2B5EF4-FFF2-40B4-BE49-F238E27FC236}">
                <a16:creationId xmlns:a16="http://schemas.microsoft.com/office/drawing/2014/main" id="{1575FEAF-8488-4FD0-AD8C-2DC1E18F1DC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592414" y="2056508"/>
            <a:ext cx="308967" cy="2953048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4" name="Line 35">
            <a:extLst>
              <a:ext uri="{FF2B5EF4-FFF2-40B4-BE49-F238E27FC236}">
                <a16:creationId xmlns:a16="http://schemas.microsoft.com/office/drawing/2014/main" id="{E8A68D66-6306-4E90-8EDB-77B7435E3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1381" y="2056508"/>
            <a:ext cx="419696" cy="2928044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5" name="Line 36">
            <a:extLst>
              <a:ext uri="{FF2B5EF4-FFF2-40B4-BE49-F238E27FC236}">
                <a16:creationId xmlns:a16="http://schemas.microsoft.com/office/drawing/2014/main" id="{CB008019-99BC-4D19-8604-08E546539E4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35439" y="2027933"/>
            <a:ext cx="308967" cy="2953048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6" name="Line 37">
            <a:extLst>
              <a:ext uri="{FF2B5EF4-FFF2-40B4-BE49-F238E27FC236}">
                <a16:creationId xmlns:a16="http://schemas.microsoft.com/office/drawing/2014/main" id="{D6CEFBE0-E53D-4847-ACC3-6458B418E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4406" y="2027933"/>
            <a:ext cx="419696" cy="2928044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7" name="Line 38">
            <a:extLst>
              <a:ext uri="{FF2B5EF4-FFF2-40B4-BE49-F238E27FC236}">
                <a16:creationId xmlns:a16="http://schemas.microsoft.com/office/drawing/2014/main" id="{1B41915A-9A86-44F2-9D8E-DFA19F6F013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06914" y="1949352"/>
            <a:ext cx="308967" cy="2953048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8" name="Line 39">
            <a:extLst>
              <a:ext uri="{FF2B5EF4-FFF2-40B4-BE49-F238E27FC236}">
                <a16:creationId xmlns:a16="http://schemas.microsoft.com/office/drawing/2014/main" id="{DEFE15B8-B8BE-4721-9352-C30993015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5881" y="1949352"/>
            <a:ext cx="419696" cy="2928044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09" name="Rectangle 40">
            <a:extLst>
              <a:ext uri="{FF2B5EF4-FFF2-40B4-BE49-F238E27FC236}">
                <a16:creationId xmlns:a16="http://schemas.microsoft.com/office/drawing/2014/main" id="{B9DAC6B0-F2D9-4CCE-9E1B-5B984DBEE2EB}"/>
              </a:ext>
            </a:extLst>
          </p:cNvPr>
          <p:cNvSpPr>
            <a:spLocks/>
          </p:cNvSpPr>
          <p:nvPr/>
        </p:nvSpPr>
        <p:spPr bwMode="auto">
          <a:xfrm>
            <a:off x="3274295" y="5377023"/>
            <a:ext cx="259898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How YouTube sees you...</a:t>
            </a:r>
          </a:p>
        </p:txBody>
      </p:sp>
      <p:sp>
        <p:nvSpPr>
          <p:cNvPr id="186410" name="Line 41">
            <a:extLst>
              <a:ext uri="{FF2B5EF4-FFF2-40B4-BE49-F238E27FC236}">
                <a16:creationId xmlns:a16="http://schemas.microsoft.com/office/drawing/2014/main" id="{6C46A42D-AA93-409C-89D0-E06EA254DBE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621364" y="2070795"/>
            <a:ext cx="308967" cy="2953048"/>
          </a:xfrm>
          <a:prstGeom prst="line">
            <a:avLst/>
          </a:prstGeom>
          <a:noFill/>
          <a:ln w="88900">
            <a:solidFill>
              <a:srgbClr val="B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11" name="Line 42">
            <a:extLst>
              <a:ext uri="{FF2B5EF4-FFF2-40B4-BE49-F238E27FC236}">
                <a16:creationId xmlns:a16="http://schemas.microsoft.com/office/drawing/2014/main" id="{CF275DF4-D12C-4BB2-ADFF-5DA22FFEA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0331" y="2070796"/>
            <a:ext cx="419696" cy="2928044"/>
          </a:xfrm>
          <a:prstGeom prst="line">
            <a:avLst/>
          </a:prstGeom>
          <a:noFill/>
          <a:ln w="88900">
            <a:solidFill>
              <a:srgbClr val="B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12" name="Line 43">
            <a:extLst>
              <a:ext uri="{FF2B5EF4-FFF2-40B4-BE49-F238E27FC236}">
                <a16:creationId xmlns:a16="http://schemas.microsoft.com/office/drawing/2014/main" id="{1C1DFB14-81A1-4E65-BDA7-8987A54875C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128570" y="2013645"/>
            <a:ext cx="308967" cy="2953048"/>
          </a:xfrm>
          <a:prstGeom prst="line">
            <a:avLst/>
          </a:prstGeom>
          <a:noFill/>
          <a:ln w="88900">
            <a:solidFill>
              <a:srgbClr val="B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13" name="Line 44">
            <a:extLst>
              <a:ext uri="{FF2B5EF4-FFF2-40B4-BE49-F238E27FC236}">
                <a16:creationId xmlns:a16="http://schemas.microsoft.com/office/drawing/2014/main" id="{6BE8FD2C-6373-4181-BFD0-A8C212665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7537" y="2013646"/>
            <a:ext cx="419696" cy="2928044"/>
          </a:xfrm>
          <a:prstGeom prst="line">
            <a:avLst/>
          </a:prstGeom>
          <a:noFill/>
          <a:ln w="88900">
            <a:solidFill>
              <a:srgbClr val="B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14" name="Line 45">
            <a:extLst>
              <a:ext uri="{FF2B5EF4-FFF2-40B4-BE49-F238E27FC236}">
                <a16:creationId xmlns:a16="http://schemas.microsoft.com/office/drawing/2014/main" id="{D3FD8CE9-4E01-488A-827E-F35733D7DFB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78464" y="2070795"/>
            <a:ext cx="308967" cy="2953048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15" name="Line 46">
            <a:extLst>
              <a:ext uri="{FF2B5EF4-FFF2-40B4-BE49-F238E27FC236}">
                <a16:creationId xmlns:a16="http://schemas.microsoft.com/office/drawing/2014/main" id="{393115B6-5C87-4224-9A63-980A0FC9B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7431" y="2070796"/>
            <a:ext cx="419696" cy="2928044"/>
          </a:xfrm>
          <a:prstGeom prst="line">
            <a:avLst/>
          </a:prstGeom>
          <a:noFill/>
          <a:ln w="88900">
            <a:solidFill>
              <a:srgbClr val="9966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86416" name="Rectangle 47">
            <a:extLst>
              <a:ext uri="{FF2B5EF4-FFF2-40B4-BE49-F238E27FC236}">
                <a16:creationId xmlns:a16="http://schemas.microsoft.com/office/drawing/2014/main" id="{BEDF3613-AE83-4F42-A18B-63E826DAE38A}"/>
              </a:ext>
            </a:extLst>
          </p:cNvPr>
          <p:cNvSpPr>
            <a:spLocks/>
          </p:cNvSpPr>
          <p:nvPr/>
        </p:nvSpPr>
        <p:spPr bwMode="auto">
          <a:xfrm>
            <a:off x="1982245" y="1619410"/>
            <a:ext cx="55393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186417" name="Rectangle 48">
            <a:extLst>
              <a:ext uri="{FF2B5EF4-FFF2-40B4-BE49-F238E27FC236}">
                <a16:creationId xmlns:a16="http://schemas.microsoft.com/office/drawing/2014/main" id="{4FCFDDB2-56C7-47D0-86EA-EB9B6FD86C87}"/>
              </a:ext>
            </a:extLst>
          </p:cNvPr>
          <p:cNvSpPr>
            <a:spLocks/>
          </p:cNvSpPr>
          <p:nvPr/>
        </p:nvSpPr>
        <p:spPr bwMode="auto">
          <a:xfrm>
            <a:off x="7340058" y="1619410"/>
            <a:ext cx="55393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Draw</a:t>
            </a:r>
          </a:p>
        </p:txBody>
      </p:sp>
      <p:sp>
        <p:nvSpPr>
          <p:cNvPr id="186418" name="Rectangle 49">
            <a:extLst>
              <a:ext uri="{FF2B5EF4-FFF2-40B4-BE49-F238E27FC236}">
                <a16:creationId xmlns:a16="http://schemas.microsoft.com/office/drawing/2014/main" id="{F430BB3D-09FC-47C5-BCE5-3DFBEEEFEC55}"/>
              </a:ext>
            </a:extLst>
          </p:cNvPr>
          <p:cNvSpPr>
            <a:spLocks/>
          </p:cNvSpPr>
          <p:nvPr/>
        </p:nvSpPr>
        <p:spPr bwMode="auto">
          <a:xfrm>
            <a:off x="6481201" y="1619410"/>
            <a:ext cx="485710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86419" name="Rectangle 50">
            <a:extLst>
              <a:ext uri="{FF2B5EF4-FFF2-40B4-BE49-F238E27FC236}">
                <a16:creationId xmlns:a16="http://schemas.microsoft.com/office/drawing/2014/main" id="{F7D2CDE7-F2BE-4893-A91E-E4C92C8FFE1B}"/>
              </a:ext>
            </a:extLst>
          </p:cNvPr>
          <p:cNvSpPr>
            <a:spLocks/>
          </p:cNvSpPr>
          <p:nvPr/>
        </p:nvSpPr>
        <p:spPr bwMode="auto">
          <a:xfrm>
            <a:off x="1216257" y="1619410"/>
            <a:ext cx="485710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9236DB-D323-45A2-8D48-B39F4F95D7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">
            <a:extLst>
              <a:ext uri="{FF2B5EF4-FFF2-40B4-BE49-F238E27FC236}">
                <a16:creationId xmlns:a16="http://schemas.microsoft.com/office/drawing/2014/main" id="{C40E2A70-602A-4CE1-8203-67144E2AA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Multi-User</a:t>
            </a:r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CEF11477-4BCC-405E-ABA9-F9AEACA57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When a server is interacting with many different browsers at the same time, the server needs to know *which* browser a particular request came from</a:t>
            </a:r>
          </a:p>
          <a:p>
            <a:pPr marL="421481"/>
            <a:r>
              <a:rPr lang="en-US" altLang="en-US" sz="2400" dirty="0"/>
              <a:t>Request / Response initially was stateless - all browsers looked identical - this was really bad and did not last very long at 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49D4E-8D1F-468E-95C0-D3595E6B6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>
            <a:extLst>
              <a:ext uri="{FF2B5EF4-FFF2-40B4-BE49-F238E27FC236}">
                <a16:creationId xmlns:a16="http://schemas.microsoft.com/office/drawing/2014/main" id="{52F01108-D922-4214-BFD0-CF46244BA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Cookies to the Rescue</a:t>
            </a:r>
          </a:p>
        </p:txBody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00A35E34-8141-44E0-8B0B-87BD47CB0296}"/>
              </a:ext>
            </a:extLst>
          </p:cNvPr>
          <p:cNvSpPr>
            <a:spLocks/>
          </p:cNvSpPr>
          <p:nvPr/>
        </p:nvSpPr>
        <p:spPr bwMode="auto">
          <a:xfrm>
            <a:off x="814387" y="2249640"/>
            <a:ext cx="7515225" cy="23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94" i="1" dirty="0">
                <a:solidFill>
                  <a:schemeClr val="tx1"/>
                </a:solidFill>
              </a:rPr>
              <a:t>Technically, cookies are arbitrary pieces of data chosen by the Web server and sent to the browser. The browser returns them unchanged to the server, introducing a state (memory of previous events) into otherwise stateless HTTP transactions. Without cookies, each retrieval of a Web page or component of a Web page is an isolated event, mostly unrelated to all other views of the pages of the same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2A4D4-1E6B-4E06-865A-B8EAFA3D1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1">
            <a:extLst>
              <a:ext uri="{FF2B5EF4-FFF2-40B4-BE49-F238E27FC236}">
                <a16:creationId xmlns:a16="http://schemas.microsoft.com/office/drawing/2014/main" id="{3F004257-2AE0-43FE-B876-27B52000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0" y="894425"/>
            <a:ext cx="8224480" cy="506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49C3A-DAE6-4F50-9E20-AEFFD0837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">
            <a:extLst>
              <a:ext uri="{FF2B5EF4-FFF2-40B4-BE49-F238E27FC236}">
                <a16:creationId xmlns:a16="http://schemas.microsoft.com/office/drawing/2014/main" id="{3824AA73-8950-475D-B569-E1080365F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Cookies In the Browser</a:t>
            </a: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DBB40A31-DF0A-4A5A-B5DF-2521906D4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Cookies are marked as to the web addresses they come from </a:t>
            </a:r>
          </a:p>
          <a:p>
            <a:pPr marL="821531" lvl="1"/>
            <a:r>
              <a:rPr lang="en-US" altLang="en-US" sz="2200" dirty="0"/>
              <a:t>The browser only sends back cookies that were originally set by the same web server</a:t>
            </a:r>
          </a:p>
          <a:p>
            <a:pPr marL="421481"/>
            <a:r>
              <a:rPr lang="en-US" altLang="en-US" sz="2400" dirty="0"/>
              <a:t>Cookies have name and data</a:t>
            </a:r>
          </a:p>
          <a:p>
            <a:pPr marL="821531" lvl="1"/>
            <a:r>
              <a:rPr lang="en-US" altLang="en-US" sz="2200" dirty="0"/>
              <a:t>Data size limited by browsers (typically &lt; 4 KB)</a:t>
            </a:r>
          </a:p>
          <a:p>
            <a:pPr marL="821531" lvl="1"/>
            <a:r>
              <a:rPr lang="en-US" altLang="en-US" sz="2200" dirty="0"/>
              <a:t>A server can define multiple cookies with different names, but browsers limit the number of cookies per server (around 50)</a:t>
            </a:r>
          </a:p>
          <a:p>
            <a:pPr marL="421481"/>
            <a:r>
              <a:rPr lang="en-US" altLang="en-US" sz="2400" dirty="0"/>
              <a:t>Cookies have an expiration date </a:t>
            </a:r>
          </a:p>
          <a:p>
            <a:pPr marL="821531" lvl="1"/>
            <a:r>
              <a:rPr lang="en-US" altLang="en-US" sz="2200" dirty="0"/>
              <a:t>Some last for years </a:t>
            </a:r>
          </a:p>
          <a:p>
            <a:pPr marL="821531" lvl="1"/>
            <a:r>
              <a:rPr lang="en-US" altLang="en-US" sz="2200" dirty="0"/>
              <a:t>Others are short-term and go away as soon as the browser is closed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AD3BE-3284-4FF4-86EB-975A4D4E6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">
            <a:extLst>
              <a:ext uri="{FF2B5EF4-FFF2-40B4-BE49-F238E27FC236}">
                <a16:creationId xmlns:a16="http://schemas.microsoft.com/office/drawing/2014/main" id="{C07B0AD5-DB8C-4DF1-9F55-C4E4A9FF4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Playing with Cookies</a:t>
            </a: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69686BE3-3851-4E76-AC31-4A89211E7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Firefox Developer Plugin has a set of cookie features</a:t>
            </a:r>
          </a:p>
          <a:p>
            <a:pPr marL="421481"/>
            <a:r>
              <a:rPr lang="en-US" altLang="en-US" sz="2400" dirty="0"/>
              <a:t>Other browsers have a way to view or change cookies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C9242-49BD-44DE-ADB6-5BD9C9CA1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413B-6B26-442B-ADDC-249EB52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098"/>
            <a:ext cx="8229600" cy="1143000"/>
          </a:xfrm>
        </p:spPr>
        <p:txBody>
          <a:bodyPr/>
          <a:lstStyle/>
          <a:p>
            <a:r>
              <a:rPr lang="en-US" dirty="0"/>
              <a:t>Maintaining State in HTTP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BF2CD-5AEE-437C-BE99-A37B7A653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1">
            <a:extLst>
              <a:ext uri="{FF2B5EF4-FFF2-40B4-BE49-F238E27FC236}">
                <a16:creationId xmlns:a16="http://schemas.microsoft.com/office/drawing/2014/main" id="{77B75CB3-CD00-4599-B15E-DBF2F68F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7" y="396444"/>
            <a:ext cx="5607844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15" name="Picture 2">
            <a:extLst>
              <a:ext uri="{FF2B5EF4-FFF2-40B4-BE49-F238E27FC236}">
                <a16:creationId xmlns:a16="http://schemas.microsoft.com/office/drawing/2014/main" id="{D7B0AC9F-35A2-41AA-AEDD-2F43FF72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593056"/>
            <a:ext cx="5715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51DC1-E7F6-44A3-8A44-0FBA64888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">
            <a:extLst>
              <a:ext uri="{FF2B5EF4-FFF2-40B4-BE49-F238E27FC236}">
                <a16:creationId xmlns:a16="http://schemas.microsoft.com/office/drawing/2014/main" id="{193D7C5A-E0F2-41A9-83B3-2F413E0E5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Kinds of Cookies</a:t>
            </a: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F68C709D-B56B-465C-B520-70D7AEF40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Two kinds of cookies</a:t>
            </a:r>
          </a:p>
          <a:p>
            <a:pPr marL="585788" lvl="1"/>
            <a:r>
              <a:rPr lang="en-US" altLang="en-US" sz="2400" dirty="0">
                <a:ea typeface="ＭＳ Ｐゴシック" panose="020B0600070205080204" pitchFamily="34" charset="-128"/>
              </a:rPr>
              <a:t>Long-lived - who you are - account name last access time - you can close and reopen your browser and it is still there</a:t>
            </a:r>
          </a:p>
          <a:p>
            <a:pPr marL="585788" lvl="1"/>
            <a:r>
              <a:rPr lang="en-US" altLang="en-US" sz="2400" dirty="0">
                <a:ea typeface="ＭＳ Ｐゴシック" panose="020B0600070205080204" pitchFamily="34" charset="-128"/>
              </a:rPr>
              <a:t>Temporary - used to identify your session - it goes away when you close the browser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5F28C-2F77-4D79-BA67-4478D3CCC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1">
            <a:extLst>
              <a:ext uri="{FF2B5EF4-FFF2-40B4-BE49-F238E27FC236}">
                <a16:creationId xmlns:a16="http://schemas.microsoft.com/office/drawing/2014/main" id="{9097D35E-9395-4C05-A93C-F8B274F4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58" y="1000126"/>
            <a:ext cx="6737449" cy="468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AutoShape 2">
            <a:extLst>
              <a:ext uri="{FF2B5EF4-FFF2-40B4-BE49-F238E27FC236}">
                <a16:creationId xmlns:a16="http://schemas.microsoft.com/office/drawing/2014/main" id="{3B845597-AF19-471C-B8B1-AE39656DA184}"/>
              </a:ext>
            </a:extLst>
          </p:cNvPr>
          <p:cNvSpPr>
            <a:spLocks/>
          </p:cNvSpPr>
          <p:nvPr/>
        </p:nvSpPr>
        <p:spPr bwMode="auto">
          <a:xfrm>
            <a:off x="292894" y="2393156"/>
            <a:ext cx="714375" cy="714375"/>
          </a:xfrm>
          <a:prstGeom prst="rightArrow">
            <a:avLst>
              <a:gd name="adj1" fmla="val 32000"/>
              <a:gd name="adj2" fmla="val 44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25"/>
          </a:p>
        </p:txBody>
      </p:sp>
      <p:sp>
        <p:nvSpPr>
          <p:cNvPr id="194564" name="AutoShape 3">
            <a:extLst>
              <a:ext uri="{FF2B5EF4-FFF2-40B4-BE49-F238E27FC236}">
                <a16:creationId xmlns:a16="http://schemas.microsoft.com/office/drawing/2014/main" id="{BD464903-4320-4E74-99D2-866C17103906}"/>
              </a:ext>
            </a:extLst>
          </p:cNvPr>
          <p:cNvSpPr>
            <a:spLocks/>
          </p:cNvSpPr>
          <p:nvPr/>
        </p:nvSpPr>
        <p:spPr bwMode="auto">
          <a:xfrm>
            <a:off x="292894" y="4314825"/>
            <a:ext cx="714375" cy="714375"/>
          </a:xfrm>
          <a:prstGeom prst="rightArrow">
            <a:avLst>
              <a:gd name="adj1" fmla="val 32000"/>
              <a:gd name="adj2" fmla="val 44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25"/>
          </a:p>
        </p:txBody>
      </p:sp>
      <p:sp>
        <p:nvSpPr>
          <p:cNvPr id="194565" name="Rectangle 4">
            <a:extLst>
              <a:ext uri="{FF2B5EF4-FFF2-40B4-BE49-F238E27FC236}">
                <a16:creationId xmlns:a16="http://schemas.microsoft.com/office/drawing/2014/main" id="{8686F492-19E9-426C-8600-6BA5845E8445}"/>
              </a:ext>
            </a:extLst>
          </p:cNvPr>
          <p:cNvSpPr>
            <a:spLocks/>
          </p:cNvSpPr>
          <p:nvPr/>
        </p:nvSpPr>
        <p:spPr bwMode="auto">
          <a:xfrm>
            <a:off x="4855964" y="3111104"/>
            <a:ext cx="2271713" cy="1228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rgbClr val="000000"/>
                </a:solidFill>
              </a:rPr>
              <a:t>The Firefox Web Developer Plugin Shows Cookies for the Current Host.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ECAA4-A5E1-4C0B-B9C9-F11D0CA3E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1">
            <a:extLst>
              <a:ext uri="{FF2B5EF4-FFF2-40B4-BE49-F238E27FC236}">
                <a16:creationId xmlns:a16="http://schemas.microsoft.com/office/drawing/2014/main" id="{07C29FED-9F38-4553-8B2A-4AF621786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58" y="1000126"/>
            <a:ext cx="6737449" cy="468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7" name="AutoShape 2">
            <a:extLst>
              <a:ext uri="{FF2B5EF4-FFF2-40B4-BE49-F238E27FC236}">
                <a16:creationId xmlns:a16="http://schemas.microsoft.com/office/drawing/2014/main" id="{339410D8-D387-431A-9444-FD4CEF7C29FE}"/>
              </a:ext>
            </a:extLst>
          </p:cNvPr>
          <p:cNvSpPr>
            <a:spLocks/>
          </p:cNvSpPr>
          <p:nvPr/>
        </p:nvSpPr>
        <p:spPr bwMode="auto">
          <a:xfrm>
            <a:off x="292894" y="2986088"/>
            <a:ext cx="714375" cy="714375"/>
          </a:xfrm>
          <a:prstGeom prst="rightArrow">
            <a:avLst>
              <a:gd name="adj1" fmla="val 32000"/>
              <a:gd name="adj2" fmla="val 44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25"/>
          </a:p>
        </p:txBody>
      </p:sp>
      <p:sp>
        <p:nvSpPr>
          <p:cNvPr id="195588" name="AutoShape 3">
            <a:extLst>
              <a:ext uri="{FF2B5EF4-FFF2-40B4-BE49-F238E27FC236}">
                <a16:creationId xmlns:a16="http://schemas.microsoft.com/office/drawing/2014/main" id="{9E48D5B8-FAB5-4A00-86EA-3EDF79E58C05}"/>
              </a:ext>
            </a:extLst>
          </p:cNvPr>
          <p:cNvSpPr>
            <a:spLocks/>
          </p:cNvSpPr>
          <p:nvPr/>
        </p:nvSpPr>
        <p:spPr bwMode="auto">
          <a:xfrm>
            <a:off x="292894" y="4922044"/>
            <a:ext cx="714375" cy="714375"/>
          </a:xfrm>
          <a:prstGeom prst="rightArrow">
            <a:avLst>
              <a:gd name="adj1" fmla="val 32000"/>
              <a:gd name="adj2" fmla="val 44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25"/>
          </a:p>
        </p:txBody>
      </p:sp>
      <p:sp>
        <p:nvSpPr>
          <p:cNvPr id="195589" name="Rectangle 4">
            <a:extLst>
              <a:ext uri="{FF2B5EF4-FFF2-40B4-BE49-F238E27FC236}">
                <a16:creationId xmlns:a16="http://schemas.microsoft.com/office/drawing/2014/main" id="{232E4540-82C2-4D1D-BE6A-74DCA399BF63}"/>
              </a:ext>
            </a:extLst>
          </p:cNvPr>
          <p:cNvSpPr>
            <a:spLocks/>
          </p:cNvSpPr>
          <p:nvPr/>
        </p:nvSpPr>
        <p:spPr bwMode="auto">
          <a:xfrm>
            <a:off x="3943235" y="3626804"/>
            <a:ext cx="263181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rgbClr val="7F007F"/>
                </a:solidFill>
              </a:rPr>
              <a:t>Google Analytics Cookies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2B818-EB1F-42DE-8BDF-49EB92CFB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8585-0722-4F8A-99CD-4C822F64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Myths and Facts about Cookies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2B20-EA96-4247-9D1F-8C85B519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Myths:</a:t>
            </a:r>
          </a:p>
          <a:p>
            <a:pPr lvl="1"/>
            <a:r>
              <a:rPr lang="en-US" dirty="0"/>
              <a:t>Cookies are like worms/viruses and can erase data from the user's hard disk.</a:t>
            </a:r>
          </a:p>
          <a:p>
            <a:pPr lvl="1"/>
            <a:r>
              <a:rPr lang="en-US" dirty="0"/>
              <a:t>Cookies are a form of spyware and can steal your personal information.</a:t>
            </a:r>
          </a:p>
          <a:p>
            <a:pPr lvl="1"/>
            <a:r>
              <a:rPr lang="en-US" dirty="0"/>
              <a:t>Cookies generate popups and spam.</a:t>
            </a:r>
          </a:p>
          <a:p>
            <a:pPr lvl="1"/>
            <a:r>
              <a:rPr lang="en-US" dirty="0"/>
              <a:t>Cookies are only used for advertising.</a:t>
            </a:r>
          </a:p>
          <a:p>
            <a:r>
              <a:rPr lang="en-US" dirty="0"/>
              <a:t>Facts:</a:t>
            </a:r>
          </a:p>
          <a:p>
            <a:pPr lvl="1"/>
            <a:r>
              <a:rPr lang="en-US" dirty="0"/>
              <a:t>Cookies are only data, not program code.</a:t>
            </a:r>
          </a:p>
          <a:p>
            <a:pPr lvl="1"/>
            <a:r>
              <a:rPr lang="en-US" dirty="0"/>
              <a:t>Cookies cannot erase or read information from the user's computer.</a:t>
            </a:r>
          </a:p>
          <a:p>
            <a:pPr lvl="1"/>
            <a:r>
              <a:rPr lang="en-US" dirty="0"/>
              <a:t>Cookies are usually anonymous (do not contain personal information).</a:t>
            </a:r>
          </a:p>
          <a:p>
            <a:pPr lvl="1"/>
            <a:r>
              <a:rPr lang="en-US" dirty="0"/>
              <a:t>Cookies CAN be used to track your viewing habits on a particular site.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721A2-E83B-4203-A89A-EC0F984E25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8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">
            <a:extLst>
              <a:ext uri="{FF2B5EF4-FFF2-40B4-BE49-F238E27FC236}">
                <a16:creationId xmlns:a16="http://schemas.microsoft.com/office/drawing/2014/main" id="{0C7BF463-0D07-409F-94D6-13440178F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65077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Request Response Again!</a:t>
            </a:r>
            <a:br>
              <a:rPr lang="en-US" altLang="en-US" dirty="0"/>
            </a:br>
            <a:r>
              <a:rPr lang="en-US" altLang="en-US" dirty="0"/>
              <a:t>This time with cookies...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4D687-A298-41DC-A446-6DF80BEAF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">
            <a:extLst>
              <a:ext uri="{FF2B5EF4-FFF2-40B4-BE49-F238E27FC236}">
                <a16:creationId xmlns:a16="http://schemas.microsoft.com/office/drawing/2014/main" id="{95A70366-50AF-4200-8E3F-2CE1B276B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082" y="505878"/>
            <a:ext cx="8108156" cy="1028700"/>
          </a:xfrm>
        </p:spPr>
        <p:txBody>
          <a:bodyPr/>
          <a:lstStyle/>
          <a:p>
            <a:pPr eaLnBrk="1" hangingPunct="1"/>
            <a:r>
              <a:rPr lang="en-US" altLang="en-US" sz="3319" dirty="0"/>
              <a:t>HTTP Request / Response Cycle</a:t>
            </a:r>
          </a:p>
        </p:txBody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539D9B35-FBC9-4B18-8AE6-188A35DBBC6D}"/>
              </a:ext>
            </a:extLst>
          </p:cNvPr>
          <p:cNvSpPr>
            <a:spLocks/>
          </p:cNvSpPr>
          <p:nvPr/>
        </p:nvSpPr>
        <p:spPr bwMode="auto">
          <a:xfrm>
            <a:off x="3696157" y="3958699"/>
            <a:ext cx="1446293" cy="519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375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97637" name="Rectangle 4">
            <a:extLst>
              <a:ext uri="{FF2B5EF4-FFF2-40B4-BE49-F238E27FC236}">
                <a16:creationId xmlns:a16="http://schemas.microsoft.com/office/drawing/2014/main" id="{9688F391-99A1-43EE-9E55-421FEF603D0C}"/>
              </a:ext>
            </a:extLst>
          </p:cNvPr>
          <p:cNvSpPr>
            <a:spLocks/>
          </p:cNvSpPr>
          <p:nvPr/>
        </p:nvSpPr>
        <p:spPr bwMode="auto">
          <a:xfrm>
            <a:off x="3536594" y="2071655"/>
            <a:ext cx="1765420" cy="4501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925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97638" name="Line 5">
            <a:extLst>
              <a:ext uri="{FF2B5EF4-FFF2-40B4-BE49-F238E27FC236}">
                <a16:creationId xmlns:a16="http://schemas.microsoft.com/office/drawing/2014/main" id="{B443F08C-A2C5-47C8-83D9-4A96286CF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3205" y="2661047"/>
            <a:ext cx="12502" cy="1161753"/>
          </a:xfrm>
          <a:prstGeom prst="line">
            <a:avLst/>
          </a:prstGeom>
          <a:noFill/>
          <a:ln w="114300">
            <a:solidFill>
              <a:srgbClr val="FFC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97639" name="Rectangle 6">
            <a:extLst>
              <a:ext uri="{FF2B5EF4-FFF2-40B4-BE49-F238E27FC236}">
                <a16:creationId xmlns:a16="http://schemas.microsoft.com/office/drawing/2014/main" id="{FB8F990A-2999-4419-8613-34554728BE77}"/>
              </a:ext>
            </a:extLst>
          </p:cNvPr>
          <p:cNvSpPr>
            <a:spLocks/>
          </p:cNvSpPr>
          <p:nvPr/>
        </p:nvSpPr>
        <p:spPr bwMode="auto">
          <a:xfrm>
            <a:off x="3008341" y="2850580"/>
            <a:ext cx="9502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 dirty="0">
                <a:solidFill>
                  <a:schemeClr val="tx1"/>
                </a:solidFill>
              </a:rPr>
              <a:t>HTTP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97640" name="Line 7">
            <a:extLst>
              <a:ext uri="{FF2B5EF4-FFF2-40B4-BE49-F238E27FC236}">
                <a16:creationId xmlns:a16="http://schemas.microsoft.com/office/drawing/2014/main" id="{AFA0D29D-6345-42AA-A5D2-FA7EE33033C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23793" y="2673548"/>
            <a:ext cx="12502" cy="1185863"/>
          </a:xfrm>
          <a:prstGeom prst="line">
            <a:avLst/>
          </a:prstGeom>
          <a:noFill/>
          <a:ln w="114300">
            <a:solidFill>
              <a:srgbClr val="92D05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97641" name="Rectangle 8">
            <a:extLst>
              <a:ext uri="{FF2B5EF4-FFF2-40B4-BE49-F238E27FC236}">
                <a16:creationId xmlns:a16="http://schemas.microsoft.com/office/drawing/2014/main" id="{CB59FB4A-C59F-40D3-AE5A-C356D213C244}"/>
              </a:ext>
            </a:extLst>
          </p:cNvPr>
          <p:cNvSpPr>
            <a:spLocks/>
          </p:cNvSpPr>
          <p:nvPr/>
        </p:nvSpPr>
        <p:spPr bwMode="auto">
          <a:xfrm>
            <a:off x="4894223" y="2850580"/>
            <a:ext cx="112184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HTTP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97642" name="Rectangle 9">
            <a:extLst>
              <a:ext uri="{FF2B5EF4-FFF2-40B4-BE49-F238E27FC236}">
                <a16:creationId xmlns:a16="http://schemas.microsoft.com/office/drawing/2014/main" id="{4478BEE8-4500-4AF9-B5F0-535AAEDFD1B0}"/>
              </a:ext>
            </a:extLst>
          </p:cNvPr>
          <p:cNvSpPr>
            <a:spLocks/>
          </p:cNvSpPr>
          <p:nvPr/>
        </p:nvSpPr>
        <p:spPr bwMode="auto">
          <a:xfrm>
            <a:off x="3237904" y="4689872"/>
            <a:ext cx="26717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Internet Explorer, FireFox, Safari, etc.</a:t>
            </a:r>
          </a:p>
        </p:txBody>
      </p:sp>
      <p:pic>
        <p:nvPicPr>
          <p:cNvPr id="197643" name="Picture 10">
            <a:extLst>
              <a:ext uri="{FF2B5EF4-FFF2-40B4-BE49-F238E27FC236}">
                <a16:creationId xmlns:a16="http://schemas.microsoft.com/office/drawing/2014/main" id="{F77EEE40-293D-4A87-85F3-771BFD25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605040"/>
            <a:ext cx="2543175" cy="81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4" name="Picture 11">
            <a:extLst>
              <a:ext uri="{FF2B5EF4-FFF2-40B4-BE49-F238E27FC236}">
                <a16:creationId xmlns:a16="http://schemas.microsoft.com/office/drawing/2014/main" id="{65561F90-D006-49B7-9980-1D1F9E67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367512"/>
            <a:ext cx="1907381" cy="141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45" name="Line 12">
            <a:extLst>
              <a:ext uri="{FF2B5EF4-FFF2-40B4-BE49-F238E27FC236}">
                <a16:creationId xmlns:a16="http://schemas.microsoft.com/office/drawing/2014/main" id="{A3EADBEB-0ED8-4064-AD12-2E7BBBAEBE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9598" y="4278214"/>
            <a:ext cx="1069777" cy="767060"/>
          </a:xfrm>
          <a:prstGeom prst="line">
            <a:avLst/>
          </a:prstGeom>
          <a:noFill/>
          <a:ln w="114300">
            <a:solidFill>
              <a:srgbClr val="FFC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97646" name="Line 13">
            <a:extLst>
              <a:ext uri="{FF2B5EF4-FFF2-40B4-BE49-F238E27FC236}">
                <a16:creationId xmlns:a16="http://schemas.microsoft.com/office/drawing/2014/main" id="{0F247B92-E909-4674-9B6A-DEB5EE97C2B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94412" y="4177308"/>
            <a:ext cx="1132285" cy="742058"/>
          </a:xfrm>
          <a:prstGeom prst="line">
            <a:avLst/>
          </a:prstGeom>
          <a:noFill/>
          <a:ln w="114300">
            <a:solidFill>
              <a:srgbClr val="92D05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97647" name="Rectangle 14">
            <a:extLst>
              <a:ext uri="{FF2B5EF4-FFF2-40B4-BE49-F238E27FC236}">
                <a16:creationId xmlns:a16="http://schemas.microsoft.com/office/drawing/2014/main" id="{81A6FCC8-054D-4A0F-B85C-D3DA6CB7B56C}"/>
              </a:ext>
            </a:extLst>
          </p:cNvPr>
          <p:cNvSpPr>
            <a:spLocks/>
          </p:cNvSpPr>
          <p:nvPr/>
        </p:nvSpPr>
        <p:spPr bwMode="auto">
          <a:xfrm>
            <a:off x="959746" y="2305210"/>
            <a:ext cx="913007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(Review)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E744E-1555-4315-B43F-7442DB113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">
            <a:extLst>
              <a:ext uri="{FF2B5EF4-FFF2-40B4-BE49-F238E27FC236}">
                <a16:creationId xmlns:a16="http://schemas.microsoft.com/office/drawing/2014/main" id="{99D02706-6F54-42E1-82BB-E1451890E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7922" y="545145"/>
            <a:ext cx="8108156" cy="1028700"/>
          </a:xfrm>
        </p:spPr>
        <p:txBody>
          <a:bodyPr/>
          <a:lstStyle/>
          <a:p>
            <a:pPr eaLnBrk="1" hangingPunct="1"/>
            <a:r>
              <a:rPr lang="en-US" altLang="en-US" sz="3319" dirty="0"/>
              <a:t>HTTP Request / Response Cycle</a:t>
            </a: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A6696E4A-8ACD-409B-B451-E38675B2E3ED}"/>
              </a:ext>
            </a:extLst>
          </p:cNvPr>
          <p:cNvSpPr>
            <a:spLocks/>
          </p:cNvSpPr>
          <p:nvPr/>
        </p:nvSpPr>
        <p:spPr bwMode="auto">
          <a:xfrm>
            <a:off x="322362" y="2711054"/>
            <a:ext cx="39290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GET /index.html HTTP/1.1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Accept: www/source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Accept: text/html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User-Agent: Lynx/2.4</a:t>
            </a:r>
          </a:p>
        </p:txBody>
      </p:sp>
      <p:sp>
        <p:nvSpPr>
          <p:cNvPr id="198661" name="Rectangle 4">
            <a:extLst>
              <a:ext uri="{FF2B5EF4-FFF2-40B4-BE49-F238E27FC236}">
                <a16:creationId xmlns:a16="http://schemas.microsoft.com/office/drawing/2014/main" id="{DFE91B5C-FC01-4396-B9BF-0F357C83CCB7}"/>
              </a:ext>
            </a:extLst>
          </p:cNvPr>
          <p:cNvSpPr>
            <a:spLocks/>
          </p:cNvSpPr>
          <p:nvPr/>
        </p:nvSpPr>
        <p:spPr bwMode="auto">
          <a:xfrm>
            <a:off x="3696157" y="3958699"/>
            <a:ext cx="1446293" cy="519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375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98662" name="Rectangle 5">
            <a:extLst>
              <a:ext uri="{FF2B5EF4-FFF2-40B4-BE49-F238E27FC236}">
                <a16:creationId xmlns:a16="http://schemas.microsoft.com/office/drawing/2014/main" id="{F08621F1-DDD1-459B-ACDA-4E2B41BF649B}"/>
              </a:ext>
            </a:extLst>
          </p:cNvPr>
          <p:cNvSpPr>
            <a:spLocks/>
          </p:cNvSpPr>
          <p:nvPr/>
        </p:nvSpPr>
        <p:spPr bwMode="auto">
          <a:xfrm>
            <a:off x="3536594" y="2071655"/>
            <a:ext cx="1765420" cy="4501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925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98663" name="Line 6">
            <a:extLst>
              <a:ext uri="{FF2B5EF4-FFF2-40B4-BE49-F238E27FC236}">
                <a16:creationId xmlns:a16="http://schemas.microsoft.com/office/drawing/2014/main" id="{B5143CB2-2209-45DB-A043-58D082D1B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3205" y="2661047"/>
            <a:ext cx="12502" cy="1161753"/>
          </a:xfrm>
          <a:prstGeom prst="line">
            <a:avLst/>
          </a:prstGeom>
          <a:noFill/>
          <a:ln w="114300">
            <a:solidFill>
              <a:srgbClr val="FFC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98664" name="Rectangle 7">
            <a:extLst>
              <a:ext uri="{FF2B5EF4-FFF2-40B4-BE49-F238E27FC236}">
                <a16:creationId xmlns:a16="http://schemas.microsoft.com/office/drawing/2014/main" id="{DA47D0D2-3A05-48AD-B21F-036BC6C1A091}"/>
              </a:ext>
            </a:extLst>
          </p:cNvPr>
          <p:cNvSpPr>
            <a:spLocks/>
          </p:cNvSpPr>
          <p:nvPr/>
        </p:nvSpPr>
        <p:spPr bwMode="auto">
          <a:xfrm>
            <a:off x="922366" y="4593655"/>
            <a:ext cx="9502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HTTP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98665" name="Rectangle 8">
            <a:extLst>
              <a:ext uri="{FF2B5EF4-FFF2-40B4-BE49-F238E27FC236}">
                <a16:creationId xmlns:a16="http://schemas.microsoft.com/office/drawing/2014/main" id="{95DE279B-3F7E-4192-BBDD-1C4902C00040}"/>
              </a:ext>
            </a:extLst>
          </p:cNvPr>
          <p:cNvSpPr>
            <a:spLocks/>
          </p:cNvSpPr>
          <p:nvPr/>
        </p:nvSpPr>
        <p:spPr bwMode="auto">
          <a:xfrm>
            <a:off x="5929313" y="2150269"/>
            <a:ext cx="2486025" cy="269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We do or initial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GET to a server.  The server checks to see if we have a cookie with a particular name set.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Since this our first interaction, we do not have cookies set for this host.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5BC079-1CDE-4B00-AE59-7C123C588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>
            <a:extLst>
              <a:ext uri="{FF2B5EF4-FFF2-40B4-BE49-F238E27FC236}">
                <a16:creationId xmlns:a16="http://schemas.microsoft.com/office/drawing/2014/main" id="{EE682DB4-3DCE-463C-BDFD-914CF0F1D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217" y="506011"/>
            <a:ext cx="8108156" cy="1028700"/>
          </a:xfrm>
        </p:spPr>
        <p:txBody>
          <a:bodyPr/>
          <a:lstStyle/>
          <a:p>
            <a:pPr eaLnBrk="1" hangingPunct="1"/>
            <a:r>
              <a:rPr lang="en-US" altLang="en-US" sz="3319" dirty="0"/>
              <a:t>HTTP Request / Response Cycle</a:t>
            </a:r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7B65837E-0111-463B-8042-116FF49077E8}"/>
              </a:ext>
            </a:extLst>
          </p:cNvPr>
          <p:cNvSpPr>
            <a:spLocks/>
          </p:cNvSpPr>
          <p:nvPr/>
        </p:nvSpPr>
        <p:spPr bwMode="auto">
          <a:xfrm>
            <a:off x="3696157" y="3958699"/>
            <a:ext cx="1446293" cy="519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375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99685" name="Rectangle 4">
            <a:extLst>
              <a:ext uri="{FF2B5EF4-FFF2-40B4-BE49-F238E27FC236}">
                <a16:creationId xmlns:a16="http://schemas.microsoft.com/office/drawing/2014/main" id="{0DE7D069-1672-4E85-BA70-BC172BF490A1}"/>
              </a:ext>
            </a:extLst>
          </p:cNvPr>
          <p:cNvSpPr>
            <a:spLocks/>
          </p:cNvSpPr>
          <p:nvPr/>
        </p:nvSpPr>
        <p:spPr bwMode="auto">
          <a:xfrm>
            <a:off x="3536594" y="2071655"/>
            <a:ext cx="1765420" cy="4501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925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99686" name="Line 5">
            <a:extLst>
              <a:ext uri="{FF2B5EF4-FFF2-40B4-BE49-F238E27FC236}">
                <a16:creationId xmlns:a16="http://schemas.microsoft.com/office/drawing/2014/main" id="{52C0AF35-C349-44B8-A7D8-B998CBB7013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23793" y="2673548"/>
            <a:ext cx="12502" cy="1185863"/>
          </a:xfrm>
          <a:prstGeom prst="line">
            <a:avLst/>
          </a:prstGeom>
          <a:noFill/>
          <a:ln w="114300">
            <a:solidFill>
              <a:srgbClr val="92D05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99687" name="Rectangle 6">
            <a:extLst>
              <a:ext uri="{FF2B5EF4-FFF2-40B4-BE49-F238E27FC236}">
                <a16:creationId xmlns:a16="http://schemas.microsoft.com/office/drawing/2014/main" id="{8BBC4847-4B66-4C57-8991-57A5B88B13B0}"/>
              </a:ext>
            </a:extLst>
          </p:cNvPr>
          <p:cNvSpPr>
            <a:spLocks/>
          </p:cNvSpPr>
          <p:nvPr/>
        </p:nvSpPr>
        <p:spPr bwMode="auto">
          <a:xfrm>
            <a:off x="6637298" y="4750818"/>
            <a:ext cx="112184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HTTP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99688" name="Rectangle 7">
            <a:extLst>
              <a:ext uri="{FF2B5EF4-FFF2-40B4-BE49-F238E27FC236}">
                <a16:creationId xmlns:a16="http://schemas.microsoft.com/office/drawing/2014/main" id="{D8791480-D13D-4313-8DF7-93A8FBEC6CC0}"/>
              </a:ext>
            </a:extLst>
          </p:cNvPr>
          <p:cNvSpPr>
            <a:spLocks/>
          </p:cNvSpPr>
          <p:nvPr/>
        </p:nvSpPr>
        <p:spPr bwMode="auto">
          <a:xfrm>
            <a:off x="5801619" y="2132410"/>
            <a:ext cx="2793206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HTTP/1.1 200 OK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Content-type: text/html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Set-Cookie: sessid=123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chemeClr val="tx1"/>
              </a:solidFill>
            </a:endParaRP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&lt;head&gt; .. &lt;/head&gt;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&lt;body&gt;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&lt;h1&gt;Welcome ....</a:t>
            </a:r>
          </a:p>
        </p:txBody>
      </p:sp>
      <p:sp>
        <p:nvSpPr>
          <p:cNvPr id="199689" name="Rectangle 8">
            <a:extLst>
              <a:ext uri="{FF2B5EF4-FFF2-40B4-BE49-F238E27FC236}">
                <a16:creationId xmlns:a16="http://schemas.microsoft.com/office/drawing/2014/main" id="{C8A95A01-345A-4399-9291-8D29DCC8B79B}"/>
              </a:ext>
            </a:extLst>
          </p:cNvPr>
          <p:cNvSpPr>
            <a:spLocks/>
          </p:cNvSpPr>
          <p:nvPr/>
        </p:nvSpPr>
        <p:spPr bwMode="auto">
          <a:xfrm>
            <a:off x="3626217" y="5019835"/>
            <a:ext cx="173797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host: sessid=123</a:t>
            </a:r>
          </a:p>
        </p:txBody>
      </p:sp>
      <p:sp>
        <p:nvSpPr>
          <p:cNvPr id="199690" name="Line 9">
            <a:extLst>
              <a:ext uri="{FF2B5EF4-FFF2-40B4-BE49-F238E27FC236}">
                <a16:creationId xmlns:a16="http://schemas.microsoft.com/office/drawing/2014/main" id="{AD38CCC3-93B0-41AE-80F6-8BE0B0BA3E3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097959" y="3067348"/>
            <a:ext cx="646510" cy="1939529"/>
          </a:xfrm>
          <a:prstGeom prst="line">
            <a:avLst/>
          </a:prstGeom>
          <a:noFill/>
          <a:ln w="114300">
            <a:solidFill>
              <a:srgbClr val="00B0F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99691" name="Rectangle 10">
            <a:extLst>
              <a:ext uri="{FF2B5EF4-FFF2-40B4-BE49-F238E27FC236}">
                <a16:creationId xmlns:a16="http://schemas.microsoft.com/office/drawing/2014/main" id="{3D323CB0-11E5-4ABA-87AF-8A4D65FB3037}"/>
              </a:ext>
            </a:extLst>
          </p:cNvPr>
          <p:cNvSpPr>
            <a:spLocks/>
          </p:cNvSpPr>
          <p:nvPr/>
        </p:nvSpPr>
        <p:spPr bwMode="auto">
          <a:xfrm>
            <a:off x="535781" y="2507457"/>
            <a:ext cx="2486025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Along with the rest of the response, the server sets a cookie with some name (sessid) and sends it back along with the rest of the response.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303F1-03FF-4FF3-AB88-092A550D5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">
            <a:extLst>
              <a:ext uri="{FF2B5EF4-FFF2-40B4-BE49-F238E27FC236}">
                <a16:creationId xmlns:a16="http://schemas.microsoft.com/office/drawing/2014/main" id="{87AB3EBF-0A22-4EB7-82BC-606108743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082" y="494047"/>
            <a:ext cx="8108156" cy="1028700"/>
          </a:xfrm>
        </p:spPr>
        <p:txBody>
          <a:bodyPr/>
          <a:lstStyle/>
          <a:p>
            <a:pPr eaLnBrk="1" hangingPunct="1"/>
            <a:r>
              <a:rPr lang="en-US" altLang="en-US" sz="3319" dirty="0"/>
              <a:t>HTTP Request / Response Cycle</a:t>
            </a: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09A3D6E-EC7B-4208-ACFD-32BB3572C619}"/>
              </a:ext>
            </a:extLst>
          </p:cNvPr>
          <p:cNvSpPr>
            <a:spLocks/>
          </p:cNvSpPr>
          <p:nvPr/>
        </p:nvSpPr>
        <p:spPr bwMode="auto">
          <a:xfrm>
            <a:off x="322362" y="2553891"/>
            <a:ext cx="392906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GET /index.html HTTP/1.1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Accept: www/source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Accept: text/html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38" dirty="0">
                <a:solidFill>
                  <a:schemeClr val="tx1"/>
                </a:solidFill>
              </a:rPr>
              <a:t>Cookie: </a:t>
            </a:r>
            <a:r>
              <a:rPr lang="en-US" altLang="en-US" sz="2138" dirty="0" err="1">
                <a:solidFill>
                  <a:schemeClr val="tx1"/>
                </a:solidFill>
              </a:rPr>
              <a:t>sessid</a:t>
            </a:r>
            <a:r>
              <a:rPr lang="en-US" altLang="en-US" sz="2138" dirty="0">
                <a:solidFill>
                  <a:schemeClr val="tx1"/>
                </a:solidFill>
              </a:rPr>
              <a:t>=123</a:t>
            </a:r>
            <a:endParaRPr lang="en-US" altLang="en-US" sz="2025" dirty="0">
              <a:solidFill>
                <a:schemeClr val="tx1"/>
              </a:solidFill>
            </a:endParaRP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User-Agent: Lynx/2.4</a:t>
            </a:r>
          </a:p>
        </p:txBody>
      </p:sp>
      <p:sp>
        <p:nvSpPr>
          <p:cNvPr id="200709" name="Rectangle 4">
            <a:extLst>
              <a:ext uri="{FF2B5EF4-FFF2-40B4-BE49-F238E27FC236}">
                <a16:creationId xmlns:a16="http://schemas.microsoft.com/office/drawing/2014/main" id="{B02B0D7D-A9A7-45A5-A5F3-E2FF60BEAE69}"/>
              </a:ext>
            </a:extLst>
          </p:cNvPr>
          <p:cNvSpPr>
            <a:spLocks/>
          </p:cNvSpPr>
          <p:nvPr/>
        </p:nvSpPr>
        <p:spPr bwMode="auto">
          <a:xfrm>
            <a:off x="3696157" y="3958699"/>
            <a:ext cx="1446293" cy="519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375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0710" name="Rectangle 5">
            <a:extLst>
              <a:ext uri="{FF2B5EF4-FFF2-40B4-BE49-F238E27FC236}">
                <a16:creationId xmlns:a16="http://schemas.microsoft.com/office/drawing/2014/main" id="{C454FB94-060D-4A6F-B81C-B1D5C6EBCCD7}"/>
              </a:ext>
            </a:extLst>
          </p:cNvPr>
          <p:cNvSpPr>
            <a:spLocks/>
          </p:cNvSpPr>
          <p:nvPr/>
        </p:nvSpPr>
        <p:spPr bwMode="auto">
          <a:xfrm>
            <a:off x="3536594" y="2071655"/>
            <a:ext cx="1765420" cy="4501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925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200711" name="Line 6">
            <a:extLst>
              <a:ext uri="{FF2B5EF4-FFF2-40B4-BE49-F238E27FC236}">
                <a16:creationId xmlns:a16="http://schemas.microsoft.com/office/drawing/2014/main" id="{876C58BE-1F29-446A-8D18-717EA626C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3205" y="2661047"/>
            <a:ext cx="12502" cy="1161753"/>
          </a:xfrm>
          <a:prstGeom prst="line">
            <a:avLst/>
          </a:prstGeom>
          <a:noFill/>
          <a:ln w="114300">
            <a:solidFill>
              <a:srgbClr val="FFC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0712" name="Rectangle 7">
            <a:extLst>
              <a:ext uri="{FF2B5EF4-FFF2-40B4-BE49-F238E27FC236}">
                <a16:creationId xmlns:a16="http://schemas.microsoft.com/office/drawing/2014/main" id="{84EF6EF8-DA21-4F1E-A676-643B595845D7}"/>
              </a:ext>
            </a:extLst>
          </p:cNvPr>
          <p:cNvSpPr>
            <a:spLocks/>
          </p:cNvSpPr>
          <p:nvPr/>
        </p:nvSpPr>
        <p:spPr bwMode="auto">
          <a:xfrm>
            <a:off x="922366" y="4593655"/>
            <a:ext cx="9502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HTTP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00713" name="Rectangle 8">
            <a:extLst>
              <a:ext uri="{FF2B5EF4-FFF2-40B4-BE49-F238E27FC236}">
                <a16:creationId xmlns:a16="http://schemas.microsoft.com/office/drawing/2014/main" id="{7CA284FB-3D94-4E94-98FE-990CE8570FB4}"/>
              </a:ext>
            </a:extLst>
          </p:cNvPr>
          <p:cNvSpPr>
            <a:spLocks/>
          </p:cNvSpPr>
          <p:nvPr/>
        </p:nvSpPr>
        <p:spPr bwMode="auto">
          <a:xfrm>
            <a:off x="3554779" y="4798379"/>
            <a:ext cx="173797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host: sessid=123</a:t>
            </a:r>
          </a:p>
        </p:txBody>
      </p:sp>
      <p:sp>
        <p:nvSpPr>
          <p:cNvPr id="200714" name="Line 9">
            <a:extLst>
              <a:ext uri="{FF2B5EF4-FFF2-40B4-BE49-F238E27FC236}">
                <a16:creationId xmlns:a16="http://schemas.microsoft.com/office/drawing/2014/main" id="{0E9C8FC1-972F-48EE-89E4-DFFBA7952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622" y="3912097"/>
            <a:ext cx="854572" cy="854571"/>
          </a:xfrm>
          <a:prstGeom prst="line">
            <a:avLst/>
          </a:prstGeom>
          <a:noFill/>
          <a:ln w="114300">
            <a:solidFill>
              <a:srgbClr val="00B0F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0715" name="Rectangle 10">
            <a:extLst>
              <a:ext uri="{FF2B5EF4-FFF2-40B4-BE49-F238E27FC236}">
                <a16:creationId xmlns:a16="http://schemas.microsoft.com/office/drawing/2014/main" id="{3254CB2E-0403-4F5B-897B-4AC902626564}"/>
              </a:ext>
            </a:extLst>
          </p:cNvPr>
          <p:cNvSpPr>
            <a:spLocks/>
          </p:cNvSpPr>
          <p:nvPr/>
        </p:nvSpPr>
        <p:spPr bwMode="auto">
          <a:xfrm>
            <a:off x="5929313" y="2443163"/>
            <a:ext cx="2486025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From that point forward, each time we send a GET or POST to the server, we include any cookies which were set by that host.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C9186-56BB-4A58-A4D6-32232F23A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20D1B7B-7F42-4932-89E2-BD778BA0053C}"/>
              </a:ext>
            </a:extLst>
          </p:cNvPr>
          <p:cNvSpPr>
            <a:spLocks/>
          </p:cNvSpPr>
          <p:nvPr/>
        </p:nvSpPr>
        <p:spPr bwMode="auto">
          <a:xfrm>
            <a:off x="950119" y="1650207"/>
            <a:ext cx="1714500" cy="2235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94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BROWSER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E04EACB-7613-4717-9C56-6475E3FB14D6}"/>
              </a:ext>
            </a:extLst>
          </p:cNvPr>
          <p:cNvSpPr>
            <a:spLocks/>
          </p:cNvSpPr>
          <p:nvPr/>
        </p:nvSpPr>
        <p:spPr bwMode="auto">
          <a:xfrm>
            <a:off x="6415088" y="1571625"/>
            <a:ext cx="1714500" cy="22359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38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33944A93-2C8E-4B19-A78C-6D6F52095E53}"/>
              </a:ext>
            </a:extLst>
          </p:cNvPr>
          <p:cNvSpPr>
            <a:spLocks/>
          </p:cNvSpPr>
          <p:nvPr/>
        </p:nvSpPr>
        <p:spPr bwMode="auto">
          <a:xfrm>
            <a:off x="3014663" y="2016654"/>
            <a:ext cx="3114675" cy="1385888"/>
          </a:xfrm>
          <a:prstGeom prst="leftRightArrow">
            <a:avLst>
              <a:gd name="adj1" fmla="val 54528"/>
              <a:gd name="adj2" fmla="val 22464"/>
            </a:avLst>
          </a:prstGeom>
          <a:solidFill>
            <a:schemeClr val="accent6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575" dirty="0">
                <a:solidFill>
                  <a:schemeClr val="tx1"/>
                </a:solidFill>
              </a:rPr>
              <a:t>HTTP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575" dirty="0">
                <a:solidFill>
                  <a:schemeClr val="tx1"/>
                </a:solidFill>
              </a:rPr>
              <a:t>Hyper Text Transfer Protocol</a:t>
            </a:r>
          </a:p>
        </p:txBody>
      </p:sp>
      <p:sp>
        <p:nvSpPr>
          <p:cNvPr id="175109" name="Rectangle 4">
            <a:extLst>
              <a:ext uri="{FF2B5EF4-FFF2-40B4-BE49-F238E27FC236}">
                <a16:creationId xmlns:a16="http://schemas.microsoft.com/office/drawing/2014/main" id="{50FC90B0-7041-4E43-B134-B0EBB7158AC2}"/>
              </a:ext>
            </a:extLst>
          </p:cNvPr>
          <p:cNvSpPr>
            <a:spLocks/>
          </p:cNvSpPr>
          <p:nvPr/>
        </p:nvSpPr>
        <p:spPr bwMode="auto">
          <a:xfrm>
            <a:off x="950119" y="4276885"/>
            <a:ext cx="162615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How stuff looks</a:t>
            </a:r>
          </a:p>
        </p:txBody>
      </p:sp>
      <p:sp>
        <p:nvSpPr>
          <p:cNvPr id="175110" name="Rectangle 5">
            <a:extLst>
              <a:ext uri="{FF2B5EF4-FFF2-40B4-BE49-F238E27FC236}">
                <a16:creationId xmlns:a16="http://schemas.microsoft.com/office/drawing/2014/main" id="{847F19CB-8762-469A-87C6-EEF9F0FDB75D}"/>
              </a:ext>
            </a:extLst>
          </p:cNvPr>
          <p:cNvSpPr>
            <a:spLocks/>
          </p:cNvSpPr>
          <p:nvPr/>
        </p:nvSpPr>
        <p:spPr bwMode="auto">
          <a:xfrm>
            <a:off x="6165056" y="4111228"/>
            <a:ext cx="22953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How stuff gets made and stored</a:t>
            </a:r>
          </a:p>
        </p:txBody>
      </p:sp>
      <p:sp>
        <p:nvSpPr>
          <p:cNvPr id="175111" name="Rectangle 6">
            <a:extLst>
              <a:ext uri="{FF2B5EF4-FFF2-40B4-BE49-F238E27FC236}">
                <a16:creationId xmlns:a16="http://schemas.microsoft.com/office/drawing/2014/main" id="{3F7C10FA-2BCE-47B7-8B9D-C720DF9339D3}"/>
              </a:ext>
            </a:extLst>
          </p:cNvPr>
          <p:cNvSpPr>
            <a:spLocks/>
          </p:cNvSpPr>
          <p:nvPr/>
        </p:nvSpPr>
        <p:spPr bwMode="auto">
          <a:xfrm>
            <a:off x="3368278" y="4105871"/>
            <a:ext cx="2407444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How stuff gets back and forth...</a:t>
            </a:r>
          </a:p>
        </p:txBody>
      </p:sp>
      <p:sp>
        <p:nvSpPr>
          <p:cNvPr id="175112" name="Rectangle 7">
            <a:extLst>
              <a:ext uri="{FF2B5EF4-FFF2-40B4-BE49-F238E27FC236}">
                <a16:creationId xmlns:a16="http://schemas.microsoft.com/office/drawing/2014/main" id="{AE69F0CD-73ED-4E2C-9A7F-1E664E460472}"/>
              </a:ext>
            </a:extLst>
          </p:cNvPr>
          <p:cNvSpPr>
            <a:spLocks/>
          </p:cNvSpPr>
          <p:nvPr/>
        </p:nvSpPr>
        <p:spPr bwMode="auto">
          <a:xfrm>
            <a:off x="1270374" y="1933735"/>
            <a:ext cx="62036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75113" name="Rectangle 8">
            <a:extLst>
              <a:ext uri="{FF2B5EF4-FFF2-40B4-BE49-F238E27FC236}">
                <a16:creationId xmlns:a16="http://schemas.microsoft.com/office/drawing/2014/main" id="{44471097-6B70-4F93-857E-773F8CA83EC6}"/>
              </a:ext>
            </a:extLst>
          </p:cNvPr>
          <p:cNvSpPr>
            <a:spLocks/>
          </p:cNvSpPr>
          <p:nvPr/>
        </p:nvSpPr>
        <p:spPr bwMode="auto">
          <a:xfrm>
            <a:off x="1914497" y="3269617"/>
            <a:ext cx="37510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75114" name="Rectangle 9">
            <a:extLst>
              <a:ext uri="{FF2B5EF4-FFF2-40B4-BE49-F238E27FC236}">
                <a16:creationId xmlns:a16="http://schemas.microsoft.com/office/drawing/2014/main" id="{450E9B77-80CF-41B9-ACB7-FFFEDE3FE787}"/>
              </a:ext>
            </a:extLst>
          </p:cNvPr>
          <p:cNvSpPr>
            <a:spLocks/>
          </p:cNvSpPr>
          <p:nvPr/>
        </p:nvSpPr>
        <p:spPr bwMode="auto">
          <a:xfrm>
            <a:off x="6614141" y="1840867"/>
            <a:ext cx="81990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 err="1">
                <a:solidFill>
                  <a:schemeClr val="tx1"/>
                </a:solidFill>
              </a:rPr>
              <a:t>ASP.Net</a:t>
            </a:r>
            <a:endParaRPr lang="en-US" altLang="en-US" sz="2025" dirty="0">
              <a:solidFill>
                <a:schemeClr val="tx1"/>
              </a:solidFill>
            </a:endParaRPr>
          </a:p>
        </p:txBody>
      </p:sp>
      <p:sp>
        <p:nvSpPr>
          <p:cNvPr id="175115" name="Rectangle 10">
            <a:extLst>
              <a:ext uri="{FF2B5EF4-FFF2-40B4-BE49-F238E27FC236}">
                <a16:creationId xmlns:a16="http://schemas.microsoft.com/office/drawing/2014/main" id="{3336CFCA-E3DA-4A37-B16F-E8697A11E5C5}"/>
              </a:ext>
            </a:extLst>
          </p:cNvPr>
          <p:cNvSpPr>
            <a:spLocks/>
          </p:cNvSpPr>
          <p:nvPr/>
        </p:nvSpPr>
        <p:spPr bwMode="auto">
          <a:xfrm>
            <a:off x="6722763" y="3155317"/>
            <a:ext cx="431208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175116" name="Rectangle 11">
            <a:extLst>
              <a:ext uri="{FF2B5EF4-FFF2-40B4-BE49-F238E27FC236}">
                <a16:creationId xmlns:a16="http://schemas.microsoft.com/office/drawing/2014/main" id="{685FEC39-3DA0-4365-A655-219A9FD474A5}"/>
              </a:ext>
            </a:extLst>
          </p:cNvPr>
          <p:cNvSpPr>
            <a:spLocks/>
          </p:cNvSpPr>
          <p:nvPr/>
        </p:nvSpPr>
        <p:spPr bwMode="auto">
          <a:xfrm>
            <a:off x="7440602" y="3311129"/>
            <a:ext cx="40235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175117" name="Rectangle 12">
            <a:extLst>
              <a:ext uri="{FF2B5EF4-FFF2-40B4-BE49-F238E27FC236}">
                <a16:creationId xmlns:a16="http://schemas.microsoft.com/office/drawing/2014/main" id="{121FC8B2-5E5A-4E18-96FE-1D42528717C5}"/>
              </a:ext>
            </a:extLst>
          </p:cNvPr>
          <p:cNvSpPr>
            <a:spLocks/>
          </p:cNvSpPr>
          <p:nvPr/>
        </p:nvSpPr>
        <p:spPr bwMode="auto">
          <a:xfrm>
            <a:off x="1426965" y="4968478"/>
            <a:ext cx="6507956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For each of these aspects of the web, we have many standards and languages and techniques to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8B344-8BB5-48EF-8F80-E567B2FA4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>
            <a:extLst>
              <a:ext uri="{FF2B5EF4-FFF2-40B4-BE49-F238E27FC236}">
                <a16:creationId xmlns:a16="http://schemas.microsoft.com/office/drawing/2014/main" id="{89D07E35-CBF7-453E-BC29-0563E0B2F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217" y="452720"/>
            <a:ext cx="8108156" cy="1028700"/>
          </a:xfrm>
        </p:spPr>
        <p:txBody>
          <a:bodyPr/>
          <a:lstStyle/>
          <a:p>
            <a:pPr eaLnBrk="1" hangingPunct="1"/>
            <a:r>
              <a:rPr lang="en-US" altLang="en-US" sz="3319" dirty="0"/>
              <a:t>HTTP Request / Response Cycle</a:t>
            </a:r>
          </a:p>
        </p:txBody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F3D70D6B-3F9B-48E3-B15F-F79A3CDB3CAB}"/>
              </a:ext>
            </a:extLst>
          </p:cNvPr>
          <p:cNvSpPr>
            <a:spLocks/>
          </p:cNvSpPr>
          <p:nvPr/>
        </p:nvSpPr>
        <p:spPr bwMode="auto">
          <a:xfrm>
            <a:off x="3696157" y="3958699"/>
            <a:ext cx="1446293" cy="519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375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1733" name="Rectangle 4">
            <a:extLst>
              <a:ext uri="{FF2B5EF4-FFF2-40B4-BE49-F238E27FC236}">
                <a16:creationId xmlns:a16="http://schemas.microsoft.com/office/drawing/2014/main" id="{AB178B54-0200-4241-A9C1-406A5E40D80E}"/>
              </a:ext>
            </a:extLst>
          </p:cNvPr>
          <p:cNvSpPr>
            <a:spLocks/>
          </p:cNvSpPr>
          <p:nvPr/>
        </p:nvSpPr>
        <p:spPr bwMode="auto">
          <a:xfrm>
            <a:off x="3536594" y="2071655"/>
            <a:ext cx="1765420" cy="4501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925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201734" name="Line 5">
            <a:extLst>
              <a:ext uri="{FF2B5EF4-FFF2-40B4-BE49-F238E27FC236}">
                <a16:creationId xmlns:a16="http://schemas.microsoft.com/office/drawing/2014/main" id="{5F9F65AF-799E-4842-AAE0-CB3613339B1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23793" y="2673548"/>
            <a:ext cx="12502" cy="1185863"/>
          </a:xfrm>
          <a:prstGeom prst="line">
            <a:avLst/>
          </a:prstGeom>
          <a:noFill/>
          <a:ln w="114300">
            <a:solidFill>
              <a:srgbClr val="92D05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1735" name="Rectangle 6">
            <a:extLst>
              <a:ext uri="{FF2B5EF4-FFF2-40B4-BE49-F238E27FC236}">
                <a16:creationId xmlns:a16="http://schemas.microsoft.com/office/drawing/2014/main" id="{CB2E2045-45AB-445E-97B9-7BBCAD68088E}"/>
              </a:ext>
            </a:extLst>
          </p:cNvPr>
          <p:cNvSpPr>
            <a:spLocks/>
          </p:cNvSpPr>
          <p:nvPr/>
        </p:nvSpPr>
        <p:spPr bwMode="auto">
          <a:xfrm>
            <a:off x="6637298" y="4750818"/>
            <a:ext cx="1121847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HTTP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1736" name="Rectangle 7">
            <a:extLst>
              <a:ext uri="{FF2B5EF4-FFF2-40B4-BE49-F238E27FC236}">
                <a16:creationId xmlns:a16="http://schemas.microsoft.com/office/drawing/2014/main" id="{CE2B5D64-DF85-44FD-A4F9-C9A5EFD713CA}"/>
              </a:ext>
            </a:extLst>
          </p:cNvPr>
          <p:cNvSpPr>
            <a:spLocks/>
          </p:cNvSpPr>
          <p:nvPr/>
        </p:nvSpPr>
        <p:spPr bwMode="auto">
          <a:xfrm>
            <a:off x="5801618" y="2132410"/>
            <a:ext cx="310038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38">
                <a:solidFill>
                  <a:schemeClr val="tx1"/>
                </a:solidFill>
              </a:rPr>
              <a:t>HTTP/1.1 200 OK</a:t>
            </a:r>
            <a:br>
              <a:rPr lang="en-US" altLang="en-US" sz="2138">
                <a:solidFill>
                  <a:schemeClr val="tx1"/>
                </a:solidFill>
              </a:rPr>
            </a:br>
            <a:r>
              <a:rPr lang="en-US" altLang="en-US" sz="2138">
                <a:solidFill>
                  <a:schemeClr val="tx1"/>
                </a:solidFill>
              </a:rPr>
              <a:t>Content-type: text/html</a:t>
            </a:r>
            <a:br>
              <a:rPr lang="en-US" altLang="en-US" sz="2138">
                <a:solidFill>
                  <a:schemeClr val="tx1"/>
                </a:solidFill>
              </a:rPr>
            </a:br>
            <a:r>
              <a:rPr lang="en-US" altLang="en-US" sz="2138">
                <a:solidFill>
                  <a:schemeClr val="tx1"/>
                </a:solidFill>
              </a:rPr>
              <a:t>Set-Cookie: name=chuck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138">
              <a:solidFill>
                <a:schemeClr val="tx1"/>
              </a:solidFill>
            </a:endParaRP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38">
                <a:solidFill>
                  <a:schemeClr val="tx1"/>
                </a:solidFill>
              </a:rPr>
              <a:t>&lt;head&gt; .. &lt;/head&gt;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38">
                <a:solidFill>
                  <a:schemeClr val="tx1"/>
                </a:solidFill>
              </a:rPr>
              <a:t>&lt;body&gt;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138">
                <a:solidFill>
                  <a:schemeClr val="tx1"/>
                </a:solidFill>
              </a:rPr>
              <a:t>&lt;h1&gt;Welcome ....</a:t>
            </a:r>
          </a:p>
        </p:txBody>
      </p:sp>
      <p:sp>
        <p:nvSpPr>
          <p:cNvPr id="201737" name="Rectangle 8">
            <a:extLst>
              <a:ext uri="{FF2B5EF4-FFF2-40B4-BE49-F238E27FC236}">
                <a16:creationId xmlns:a16="http://schemas.microsoft.com/office/drawing/2014/main" id="{EB483F88-E256-4D4F-B27C-3F49DFAFB031}"/>
              </a:ext>
            </a:extLst>
          </p:cNvPr>
          <p:cNvSpPr>
            <a:spLocks/>
          </p:cNvSpPr>
          <p:nvPr/>
        </p:nvSpPr>
        <p:spPr bwMode="auto">
          <a:xfrm>
            <a:off x="3569240" y="4656855"/>
            <a:ext cx="186621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host: sessid=123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host:name=chuck</a:t>
            </a:r>
          </a:p>
        </p:txBody>
      </p:sp>
      <p:sp>
        <p:nvSpPr>
          <p:cNvPr id="201738" name="Line 9">
            <a:extLst>
              <a:ext uri="{FF2B5EF4-FFF2-40B4-BE49-F238E27FC236}">
                <a16:creationId xmlns:a16="http://schemas.microsoft.com/office/drawing/2014/main" id="{F983836E-C814-4E9A-8160-76A32A56F0D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233690" y="3067348"/>
            <a:ext cx="510779" cy="1688604"/>
          </a:xfrm>
          <a:prstGeom prst="line">
            <a:avLst/>
          </a:prstGeom>
          <a:noFill/>
          <a:ln w="114300">
            <a:solidFill>
              <a:srgbClr val="00B0F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1739" name="Rectangle 10">
            <a:extLst>
              <a:ext uri="{FF2B5EF4-FFF2-40B4-BE49-F238E27FC236}">
                <a16:creationId xmlns:a16="http://schemas.microsoft.com/office/drawing/2014/main" id="{9E440FD8-6968-49D6-A15D-DF85E87D1898}"/>
              </a:ext>
            </a:extLst>
          </p:cNvPr>
          <p:cNvSpPr>
            <a:spLocks/>
          </p:cNvSpPr>
          <p:nvPr/>
        </p:nvSpPr>
        <p:spPr bwMode="auto">
          <a:xfrm>
            <a:off x="535781" y="2946797"/>
            <a:ext cx="2486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On each response, the server can change a cookie value or add another cookie.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9206A-3F18-4515-A521-553A6C9591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">
            <a:extLst>
              <a:ext uri="{FF2B5EF4-FFF2-40B4-BE49-F238E27FC236}">
                <a16:creationId xmlns:a16="http://schemas.microsoft.com/office/drawing/2014/main" id="{397F4494-9455-4109-BDE9-27896CD83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082" y="565337"/>
            <a:ext cx="8108156" cy="1028700"/>
          </a:xfrm>
        </p:spPr>
        <p:txBody>
          <a:bodyPr/>
          <a:lstStyle/>
          <a:p>
            <a:pPr eaLnBrk="1" hangingPunct="1"/>
            <a:r>
              <a:rPr lang="en-US" altLang="en-US" sz="3319"/>
              <a:t>HTTP Request / Response Cycle</a:t>
            </a: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74B6B019-1DFD-4758-BF73-743B1A6F393D}"/>
              </a:ext>
            </a:extLst>
          </p:cNvPr>
          <p:cNvSpPr>
            <a:spLocks/>
          </p:cNvSpPr>
          <p:nvPr/>
        </p:nvSpPr>
        <p:spPr bwMode="auto">
          <a:xfrm>
            <a:off x="322362" y="2553891"/>
            <a:ext cx="392906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GET /index.html HTTP/1.1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Accept: www/source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Accept: text/html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Cookie: </a:t>
            </a:r>
            <a:r>
              <a:rPr lang="en-US" altLang="en-US" sz="1800" dirty="0" err="1">
                <a:solidFill>
                  <a:schemeClr val="tx1"/>
                </a:solidFill>
              </a:rPr>
              <a:t>sessid</a:t>
            </a:r>
            <a:r>
              <a:rPr lang="en-US" altLang="en-US" sz="1800" dirty="0">
                <a:solidFill>
                  <a:schemeClr val="tx1"/>
                </a:solidFill>
              </a:rPr>
              <a:t>=123,name=chuck</a:t>
            </a: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User-Agent: Lynx/2.4</a:t>
            </a:r>
          </a:p>
        </p:txBody>
      </p:sp>
      <p:sp>
        <p:nvSpPr>
          <p:cNvPr id="202757" name="Rectangle 4">
            <a:extLst>
              <a:ext uri="{FF2B5EF4-FFF2-40B4-BE49-F238E27FC236}">
                <a16:creationId xmlns:a16="http://schemas.microsoft.com/office/drawing/2014/main" id="{F757651B-C481-4659-A956-005DB698526C}"/>
              </a:ext>
            </a:extLst>
          </p:cNvPr>
          <p:cNvSpPr>
            <a:spLocks/>
          </p:cNvSpPr>
          <p:nvPr/>
        </p:nvSpPr>
        <p:spPr bwMode="auto">
          <a:xfrm>
            <a:off x="3696157" y="3958699"/>
            <a:ext cx="1446293" cy="519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375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2758" name="Rectangle 5">
            <a:extLst>
              <a:ext uri="{FF2B5EF4-FFF2-40B4-BE49-F238E27FC236}">
                <a16:creationId xmlns:a16="http://schemas.microsoft.com/office/drawing/2014/main" id="{920F1E64-C4B9-435C-BA08-F61AF409776F}"/>
              </a:ext>
            </a:extLst>
          </p:cNvPr>
          <p:cNvSpPr>
            <a:spLocks/>
          </p:cNvSpPr>
          <p:nvPr/>
        </p:nvSpPr>
        <p:spPr bwMode="auto">
          <a:xfrm>
            <a:off x="3536594" y="2071655"/>
            <a:ext cx="1765420" cy="4501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925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202759" name="Line 6">
            <a:extLst>
              <a:ext uri="{FF2B5EF4-FFF2-40B4-BE49-F238E27FC236}">
                <a16:creationId xmlns:a16="http://schemas.microsoft.com/office/drawing/2014/main" id="{AC278077-B3D8-4D81-B0AC-E910DD686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3205" y="2661047"/>
            <a:ext cx="12502" cy="1161753"/>
          </a:xfrm>
          <a:prstGeom prst="line">
            <a:avLst/>
          </a:prstGeom>
          <a:noFill/>
          <a:ln w="114300">
            <a:solidFill>
              <a:srgbClr val="FFC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2760" name="Rectangle 7">
            <a:extLst>
              <a:ext uri="{FF2B5EF4-FFF2-40B4-BE49-F238E27FC236}">
                <a16:creationId xmlns:a16="http://schemas.microsoft.com/office/drawing/2014/main" id="{BA073F92-0616-46B1-8CE0-BCBA0CF4B0C1}"/>
              </a:ext>
            </a:extLst>
          </p:cNvPr>
          <p:cNvSpPr>
            <a:spLocks/>
          </p:cNvSpPr>
          <p:nvPr/>
        </p:nvSpPr>
        <p:spPr bwMode="auto">
          <a:xfrm>
            <a:off x="922366" y="4593655"/>
            <a:ext cx="9502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HTTP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5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02761" name="Line 8">
            <a:extLst>
              <a:ext uri="{FF2B5EF4-FFF2-40B4-BE49-F238E27FC236}">
                <a16:creationId xmlns:a16="http://schemas.microsoft.com/office/drawing/2014/main" id="{9F3578F2-48F8-4E62-AEA3-90B883270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622" y="3912097"/>
            <a:ext cx="854572" cy="854571"/>
          </a:xfrm>
          <a:prstGeom prst="line">
            <a:avLst/>
          </a:prstGeom>
          <a:noFill/>
          <a:ln w="114300">
            <a:solidFill>
              <a:srgbClr val="00B0F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2762" name="Rectangle 9">
            <a:extLst>
              <a:ext uri="{FF2B5EF4-FFF2-40B4-BE49-F238E27FC236}">
                <a16:creationId xmlns:a16="http://schemas.microsoft.com/office/drawing/2014/main" id="{28214665-F28E-4FDB-85A6-D9FE93BCE0BC}"/>
              </a:ext>
            </a:extLst>
          </p:cNvPr>
          <p:cNvSpPr>
            <a:spLocks/>
          </p:cNvSpPr>
          <p:nvPr/>
        </p:nvSpPr>
        <p:spPr bwMode="auto">
          <a:xfrm>
            <a:off x="5929313" y="2443163"/>
            <a:ext cx="2486025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From that point forward, each time we send a GET or POST to the server, we include all the cookies which were set by that host.</a:t>
            </a:r>
          </a:p>
        </p:txBody>
      </p:sp>
      <p:sp>
        <p:nvSpPr>
          <p:cNvPr id="202763" name="Rectangle 10">
            <a:extLst>
              <a:ext uri="{FF2B5EF4-FFF2-40B4-BE49-F238E27FC236}">
                <a16:creationId xmlns:a16="http://schemas.microsoft.com/office/drawing/2014/main" id="{4C231828-21B5-4AFC-9EC2-7F9CA2674DDD}"/>
              </a:ext>
            </a:extLst>
          </p:cNvPr>
          <p:cNvSpPr>
            <a:spLocks/>
          </p:cNvSpPr>
          <p:nvPr/>
        </p:nvSpPr>
        <p:spPr bwMode="auto">
          <a:xfrm>
            <a:off x="3569240" y="4656855"/>
            <a:ext cx="186621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host: </a:t>
            </a:r>
            <a:r>
              <a:rPr lang="en-US" altLang="en-US" sz="2025" dirty="0" err="1">
                <a:solidFill>
                  <a:schemeClr val="tx1"/>
                </a:solidFill>
              </a:rPr>
              <a:t>sessid</a:t>
            </a:r>
            <a:r>
              <a:rPr lang="en-US" altLang="en-US" sz="2025" dirty="0">
                <a:solidFill>
                  <a:schemeClr val="tx1"/>
                </a:solidFill>
              </a:rPr>
              <a:t>=123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 err="1">
                <a:solidFill>
                  <a:schemeClr val="tx1"/>
                </a:solidFill>
              </a:rPr>
              <a:t>host:name</a:t>
            </a:r>
            <a:r>
              <a:rPr lang="en-US" altLang="en-US" sz="2025" dirty="0">
                <a:solidFill>
                  <a:schemeClr val="tx1"/>
                </a:solidFill>
              </a:rPr>
              <a:t>=chuck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339F2-5551-4C83-BDAD-F68A83FA5B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1">
            <a:extLst>
              <a:ext uri="{FF2B5EF4-FFF2-40B4-BE49-F238E27FC236}">
                <a16:creationId xmlns:a16="http://schemas.microsoft.com/office/drawing/2014/main" id="{2A67115E-9BA5-4B8E-B2FE-B4BE3E79E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410" y="3796010"/>
            <a:ext cx="7742039" cy="28575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B162B10E-0015-42EA-80A0-E02A20236449}"/>
              </a:ext>
            </a:extLst>
          </p:cNvPr>
          <p:cNvSpPr>
            <a:spLocks/>
          </p:cNvSpPr>
          <p:nvPr/>
        </p:nvSpPr>
        <p:spPr bwMode="auto">
          <a:xfrm>
            <a:off x="239785" y="1090773"/>
            <a:ext cx="86613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981374C1-9136-4369-B2F0-0A476E757F55}"/>
              </a:ext>
            </a:extLst>
          </p:cNvPr>
          <p:cNvSpPr>
            <a:spLocks/>
          </p:cNvSpPr>
          <p:nvPr/>
        </p:nvSpPr>
        <p:spPr bwMode="auto">
          <a:xfrm>
            <a:off x="335485" y="5377023"/>
            <a:ext cx="67473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03781" name="Rectangle 4">
            <a:extLst>
              <a:ext uri="{FF2B5EF4-FFF2-40B4-BE49-F238E27FC236}">
                <a16:creationId xmlns:a16="http://schemas.microsoft.com/office/drawing/2014/main" id="{EFC76E10-4CA9-4DD3-B674-716B63618461}"/>
              </a:ext>
            </a:extLst>
          </p:cNvPr>
          <p:cNvSpPr>
            <a:spLocks/>
          </p:cNvSpPr>
          <p:nvPr/>
        </p:nvSpPr>
        <p:spPr bwMode="auto">
          <a:xfrm>
            <a:off x="1128832" y="4019710"/>
            <a:ext cx="41678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203782" name="Rectangle 5">
            <a:extLst>
              <a:ext uri="{FF2B5EF4-FFF2-40B4-BE49-F238E27FC236}">
                <a16:creationId xmlns:a16="http://schemas.microsoft.com/office/drawing/2014/main" id="{78604643-408A-4384-B33C-85EA80B46D63}"/>
              </a:ext>
            </a:extLst>
          </p:cNvPr>
          <p:cNvSpPr>
            <a:spLocks/>
          </p:cNvSpPr>
          <p:nvPr/>
        </p:nvSpPr>
        <p:spPr bwMode="auto">
          <a:xfrm>
            <a:off x="2085993" y="1683704"/>
            <a:ext cx="503599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203783" name="Line 6">
            <a:extLst>
              <a:ext uri="{FF2B5EF4-FFF2-40B4-BE49-F238E27FC236}">
                <a16:creationId xmlns:a16="http://schemas.microsoft.com/office/drawing/2014/main" id="{ADB85859-ACF0-4EEB-9D6E-33084913386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506439" y="2070795"/>
            <a:ext cx="308967" cy="29530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3784" name="Line 7">
            <a:extLst>
              <a:ext uri="{FF2B5EF4-FFF2-40B4-BE49-F238E27FC236}">
                <a16:creationId xmlns:a16="http://schemas.microsoft.com/office/drawing/2014/main" id="{7EEE6325-74CA-4FD4-A37B-F7C75159F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5406" y="2070796"/>
            <a:ext cx="419696" cy="29280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3785" name="Line 8">
            <a:extLst>
              <a:ext uri="{FF2B5EF4-FFF2-40B4-BE49-F238E27FC236}">
                <a16:creationId xmlns:a16="http://schemas.microsoft.com/office/drawing/2014/main" id="{4FFE8FC9-51BA-43CB-ABFE-9D5C1A71221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278214" y="2120802"/>
            <a:ext cx="308967" cy="29530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3786" name="Line 9">
            <a:extLst>
              <a:ext uri="{FF2B5EF4-FFF2-40B4-BE49-F238E27FC236}">
                <a16:creationId xmlns:a16="http://schemas.microsoft.com/office/drawing/2014/main" id="{ED2FF272-29A9-467E-9729-EA15E93F2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7181" y="2120802"/>
            <a:ext cx="419696" cy="29280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3787" name="Line 10">
            <a:extLst>
              <a:ext uri="{FF2B5EF4-FFF2-40B4-BE49-F238E27FC236}">
                <a16:creationId xmlns:a16="http://schemas.microsoft.com/office/drawing/2014/main" id="{74E916E3-7711-4C45-94A1-904F2264829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828533" y="2056508"/>
            <a:ext cx="308967" cy="29530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3788" name="Line 11">
            <a:extLst>
              <a:ext uri="{FF2B5EF4-FFF2-40B4-BE49-F238E27FC236}">
                <a16:creationId xmlns:a16="http://schemas.microsoft.com/office/drawing/2014/main" id="{644BC811-5B18-406B-B57F-C81BA0801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7499" y="2056508"/>
            <a:ext cx="419696" cy="29280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03789" name="Rectangle 12">
            <a:extLst>
              <a:ext uri="{FF2B5EF4-FFF2-40B4-BE49-F238E27FC236}">
                <a16:creationId xmlns:a16="http://schemas.microsoft.com/office/drawing/2014/main" id="{0349C922-AEC9-42F3-A201-80FFB5FF0647}"/>
              </a:ext>
            </a:extLst>
          </p:cNvPr>
          <p:cNvSpPr>
            <a:spLocks/>
          </p:cNvSpPr>
          <p:nvPr/>
        </p:nvSpPr>
        <p:spPr bwMode="auto">
          <a:xfrm>
            <a:off x="3779163" y="4134010"/>
            <a:ext cx="41678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203790" name="Rectangle 13">
            <a:extLst>
              <a:ext uri="{FF2B5EF4-FFF2-40B4-BE49-F238E27FC236}">
                <a16:creationId xmlns:a16="http://schemas.microsoft.com/office/drawing/2014/main" id="{57174FA0-851D-43C0-A3BB-51CA9A36FAE1}"/>
              </a:ext>
            </a:extLst>
          </p:cNvPr>
          <p:cNvSpPr>
            <a:spLocks/>
          </p:cNvSpPr>
          <p:nvPr/>
        </p:nvSpPr>
        <p:spPr bwMode="auto">
          <a:xfrm>
            <a:off x="6234924" y="4084004"/>
            <a:ext cx="549638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45070" name="AutoShape 14">
            <a:extLst>
              <a:ext uri="{FF2B5EF4-FFF2-40B4-BE49-F238E27FC236}">
                <a16:creationId xmlns:a16="http://schemas.microsoft.com/office/drawing/2014/main" id="{38A60B16-5777-4BAC-9F32-29E76B0928A1}"/>
              </a:ext>
            </a:extLst>
          </p:cNvPr>
          <p:cNvSpPr>
            <a:spLocks/>
          </p:cNvSpPr>
          <p:nvPr/>
        </p:nvSpPr>
        <p:spPr bwMode="auto">
          <a:xfrm rot="5052432">
            <a:off x="3471862" y="2700338"/>
            <a:ext cx="1157288" cy="578644"/>
          </a:xfrm>
          <a:prstGeom prst="rightArrow">
            <a:avLst>
              <a:gd name="adj1" fmla="val 42611"/>
              <a:gd name="adj2" fmla="val 50787"/>
            </a:avLst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8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Cookies</a:t>
            </a:r>
          </a:p>
        </p:txBody>
      </p:sp>
      <p:sp>
        <p:nvSpPr>
          <p:cNvPr id="45071" name="AutoShape 15">
            <a:extLst>
              <a:ext uri="{FF2B5EF4-FFF2-40B4-BE49-F238E27FC236}">
                <a16:creationId xmlns:a16="http://schemas.microsoft.com/office/drawing/2014/main" id="{3169182A-9F53-43A8-B3C2-F476CC84A7ED}"/>
              </a:ext>
            </a:extLst>
          </p:cNvPr>
          <p:cNvSpPr>
            <a:spLocks/>
          </p:cNvSpPr>
          <p:nvPr/>
        </p:nvSpPr>
        <p:spPr bwMode="auto">
          <a:xfrm rot="5052432">
            <a:off x="5986462" y="2700338"/>
            <a:ext cx="1157288" cy="578644"/>
          </a:xfrm>
          <a:prstGeom prst="rightArrow">
            <a:avLst>
              <a:gd name="adj1" fmla="val 42611"/>
              <a:gd name="adj2" fmla="val 50787"/>
            </a:avLst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8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Cookies</a:t>
            </a:r>
          </a:p>
        </p:txBody>
      </p:sp>
      <p:sp>
        <p:nvSpPr>
          <p:cNvPr id="45072" name="AutoShape 16">
            <a:extLst>
              <a:ext uri="{FF2B5EF4-FFF2-40B4-BE49-F238E27FC236}">
                <a16:creationId xmlns:a16="http://schemas.microsoft.com/office/drawing/2014/main" id="{4B64AE5B-B057-48FC-9F6B-0E7D8C7C8CF4}"/>
              </a:ext>
            </a:extLst>
          </p:cNvPr>
          <p:cNvSpPr>
            <a:spLocks/>
          </p:cNvSpPr>
          <p:nvPr/>
        </p:nvSpPr>
        <p:spPr bwMode="auto">
          <a:xfrm rot="16709489">
            <a:off x="1856482" y="2607469"/>
            <a:ext cx="1157288" cy="578644"/>
          </a:xfrm>
          <a:prstGeom prst="rightArrow">
            <a:avLst>
              <a:gd name="adj1" fmla="val 42611"/>
              <a:gd name="adj2" fmla="val 50787"/>
            </a:avLst>
          </a:prstGeom>
          <a:solidFill>
            <a:srgbClr val="0000FF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8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Cookies</a:t>
            </a:r>
          </a:p>
        </p:txBody>
      </p:sp>
      <p:sp>
        <p:nvSpPr>
          <p:cNvPr id="203794" name="Rectangle 17">
            <a:extLst>
              <a:ext uri="{FF2B5EF4-FFF2-40B4-BE49-F238E27FC236}">
                <a16:creationId xmlns:a16="http://schemas.microsoft.com/office/drawing/2014/main" id="{4CC12DF7-0EBC-457E-929E-D1BA4A75D5A3}"/>
              </a:ext>
            </a:extLst>
          </p:cNvPr>
          <p:cNvSpPr>
            <a:spLocks/>
          </p:cNvSpPr>
          <p:nvPr/>
        </p:nvSpPr>
        <p:spPr bwMode="auto">
          <a:xfrm>
            <a:off x="1777252" y="5527429"/>
            <a:ext cx="5593071" cy="22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solidFill>
                  <a:schemeClr val="tx1"/>
                </a:solidFill>
              </a:rPr>
              <a:t>Remember that cookies are only sent back to the host that set the cookie.</a:t>
            </a:r>
          </a:p>
        </p:txBody>
      </p:sp>
      <p:sp>
        <p:nvSpPr>
          <p:cNvPr id="203795" name="Rectangle 18">
            <a:extLst>
              <a:ext uri="{FF2B5EF4-FFF2-40B4-BE49-F238E27FC236}">
                <a16:creationId xmlns:a16="http://schemas.microsoft.com/office/drawing/2014/main" id="{4C93F93D-7519-4C71-9186-CF8CE6A4AC8A}"/>
              </a:ext>
            </a:extLst>
          </p:cNvPr>
          <p:cNvSpPr>
            <a:spLocks/>
          </p:cNvSpPr>
          <p:nvPr/>
        </p:nvSpPr>
        <p:spPr bwMode="auto">
          <a:xfrm>
            <a:off x="4893487" y="1683704"/>
            <a:ext cx="503599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203796" name="Rectangle 19">
            <a:extLst>
              <a:ext uri="{FF2B5EF4-FFF2-40B4-BE49-F238E27FC236}">
                <a16:creationId xmlns:a16="http://schemas.microsoft.com/office/drawing/2014/main" id="{BDAEEE6D-DD29-4781-BB93-264A4F7BE430}"/>
              </a:ext>
            </a:extLst>
          </p:cNvPr>
          <p:cNvSpPr>
            <a:spLocks/>
          </p:cNvSpPr>
          <p:nvPr/>
        </p:nvSpPr>
        <p:spPr bwMode="auto">
          <a:xfrm>
            <a:off x="7308075" y="1683704"/>
            <a:ext cx="503599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397CF-5128-4953-BF9C-CF104016D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">
            <a:extLst>
              <a:ext uri="{FF2B5EF4-FFF2-40B4-BE49-F238E27FC236}">
                <a16:creationId xmlns:a16="http://schemas.microsoft.com/office/drawing/2014/main" id="{76CB975B-E461-44FE-9168-82250EFE6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</a:t>
            </a: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D3A3303F-ADB6-48F5-96D6-720223BD2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081" y="2321719"/>
            <a:ext cx="4229100" cy="3207544"/>
          </a:xfrm>
        </p:spPr>
        <p:txBody>
          <a:bodyPr/>
          <a:lstStyle/>
          <a:p>
            <a:pPr marL="421481"/>
            <a:r>
              <a:rPr lang="en-US" altLang="en-US" dirty="0"/>
              <a:t>We only send cookies back to the host that originally set the cookie</a:t>
            </a:r>
          </a:p>
          <a:p>
            <a:pPr marL="421481"/>
            <a:r>
              <a:rPr lang="en-US" altLang="en-US" dirty="0"/>
              <a:t>The browser has *lots* of cookies for lots of hosts</a:t>
            </a:r>
          </a:p>
          <a:p>
            <a:pPr marL="421481"/>
            <a:r>
              <a:rPr lang="en-US" altLang="en-US" dirty="0"/>
              <a:t>To see all Cookies: Firefox -&gt; Preferences -&gt; Privacy -&gt; Show Cookies</a:t>
            </a:r>
          </a:p>
        </p:txBody>
      </p:sp>
      <p:pic>
        <p:nvPicPr>
          <p:cNvPr id="204804" name="Picture 3">
            <a:extLst>
              <a:ext uri="{FF2B5EF4-FFF2-40B4-BE49-F238E27FC236}">
                <a16:creationId xmlns:a16="http://schemas.microsoft.com/office/drawing/2014/main" id="{5848E1EE-6782-4148-9D4D-CFAA9AB7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278857"/>
            <a:ext cx="3500438" cy="303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6FFE0-F393-46A9-8281-CCB94B50C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">
            <a:extLst>
              <a:ext uri="{FF2B5EF4-FFF2-40B4-BE49-F238E27FC236}">
                <a16:creationId xmlns:a16="http://schemas.microsoft.com/office/drawing/2014/main" id="{6DCF7794-76C6-4323-A2AD-B3989D9D0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Using Cookies to Support Sessions and Login / Logout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7B0F2-C45A-4210-B758-188EB0B05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">
            <a:extLst>
              <a:ext uri="{FF2B5EF4-FFF2-40B4-BE49-F238E27FC236}">
                <a16:creationId xmlns:a16="http://schemas.microsoft.com/office/drawing/2014/main" id="{FD6FBE74-4A6A-49A0-97F6-812C1DD3DD74}"/>
              </a:ext>
            </a:extLst>
          </p:cNvPr>
          <p:cNvSpPr>
            <a:spLocks/>
          </p:cNvSpPr>
          <p:nvPr/>
        </p:nvSpPr>
        <p:spPr bwMode="auto">
          <a:xfrm>
            <a:off x="1420077" y="5427029"/>
            <a:ext cx="629313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Some Web sites always seem to want to know who you are!</a:t>
            </a:r>
          </a:p>
        </p:txBody>
      </p:sp>
      <p:pic>
        <p:nvPicPr>
          <p:cNvPr id="206851" name="Picture 2">
            <a:extLst>
              <a:ext uri="{FF2B5EF4-FFF2-40B4-BE49-F238E27FC236}">
                <a16:creationId xmlns:a16="http://schemas.microsoft.com/office/drawing/2014/main" id="{ECEB19C4-CA79-440E-A1FF-D82273286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"/>
          <a:stretch/>
        </p:blipFill>
        <p:spPr bwMode="auto">
          <a:xfrm>
            <a:off x="114448" y="798991"/>
            <a:ext cx="8915103" cy="4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EE942E-0B64-42FC-8CA3-709488628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>
            <a:extLst>
              <a:ext uri="{FF2B5EF4-FFF2-40B4-BE49-F238E27FC236}">
                <a16:creationId xmlns:a16="http://schemas.microsoft.com/office/drawing/2014/main" id="{74EB8A3E-6805-4DED-A304-706AF8479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The Server - Sessions</a:t>
            </a: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C0E6EF93-E678-493F-A030-64CF664D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In most server applications, as soon as we meet a new browser - we create a session</a:t>
            </a:r>
          </a:p>
          <a:p>
            <a:pPr marL="421481"/>
            <a:r>
              <a:rPr lang="en-US" altLang="en-US" sz="2400" dirty="0"/>
              <a:t>We set a session cookie to be stored in the browser which indicates the session id in use</a:t>
            </a:r>
          </a:p>
          <a:p>
            <a:pPr marL="421481"/>
            <a:r>
              <a:rPr lang="en-US" altLang="en-US" sz="2400" dirty="0"/>
              <a:t>The creation and destruction of sessions is generally handled by a web framework or some utility code that we just use to manage the sessions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9AB56-52D4-49C9-BEFD-A1293FDB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">
            <a:extLst>
              <a:ext uri="{FF2B5EF4-FFF2-40B4-BE49-F238E27FC236}">
                <a16:creationId xmlns:a16="http://schemas.microsoft.com/office/drawing/2014/main" id="{D10DD88F-D3A5-4294-B4B1-6D6B27A3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Session Identifier</a:t>
            </a: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A86DBC82-37D6-4C15-959A-0AA2FEDFD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A large, random number that we place in a browser cookie the first time we encounter a browser.</a:t>
            </a:r>
          </a:p>
          <a:p>
            <a:pPr marL="421481"/>
            <a:r>
              <a:rPr lang="en-US" altLang="en-US" sz="2400" dirty="0"/>
              <a:t>This number is used to pick from the many sessions that the server has active at any one time. </a:t>
            </a:r>
          </a:p>
          <a:p>
            <a:pPr marL="421481"/>
            <a:r>
              <a:rPr lang="en-US" altLang="en-US" sz="2400" dirty="0"/>
              <a:t>Server software stores data in the session which it wants to have from one request to another from the same browser.</a:t>
            </a:r>
          </a:p>
          <a:p>
            <a:pPr marL="585788" lvl="1"/>
            <a:r>
              <a:rPr lang="en-US" altLang="en-US" sz="2400" dirty="0">
                <a:ea typeface="ＭＳ Ｐゴシック" panose="020B0600070205080204" pitchFamily="34" charset="-128"/>
              </a:rPr>
              <a:t>Shopping cart or login information is stored in the session in the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B71449-CC4D-439F-A8C8-0F641B981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786CF385-D69F-4882-A928-A6E084795574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C936839-D76A-43DB-8760-238D70DCB94E}"/>
              </a:ext>
            </a:extLst>
          </p:cNvPr>
          <p:cNvSpPr>
            <a:spLocks/>
          </p:cNvSpPr>
          <p:nvPr/>
        </p:nvSpPr>
        <p:spPr bwMode="auto">
          <a:xfrm>
            <a:off x="721519" y="4114800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C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013C-4AF6-4B75-9DEB-9606CC355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3D32B7FE-5937-4BD2-969E-DEFE95CF7100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6F36435F-8971-44DB-8C76-D9B3C56DEA83}"/>
              </a:ext>
            </a:extLst>
          </p:cNvPr>
          <p:cNvSpPr>
            <a:spLocks/>
          </p:cNvSpPr>
          <p:nvPr/>
        </p:nvSpPr>
        <p:spPr bwMode="auto">
          <a:xfrm>
            <a:off x="721519" y="4114800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Browser C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24ED873B-2BC4-433C-9F8A-2E7738D826D9}"/>
              </a:ext>
            </a:extLst>
          </p:cNvPr>
          <p:cNvSpPr>
            <a:spLocks/>
          </p:cNvSpPr>
          <p:nvPr/>
        </p:nvSpPr>
        <p:spPr bwMode="auto">
          <a:xfrm>
            <a:off x="2518324" y="3383917"/>
            <a:ext cx="853375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10949" name="Line 4">
            <a:extLst>
              <a:ext uri="{FF2B5EF4-FFF2-40B4-BE49-F238E27FC236}">
                <a16:creationId xmlns:a16="http://schemas.microsoft.com/office/drawing/2014/main" id="{FC103325-96C5-4A7F-ADB5-E7842C0B6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4874" y="3359349"/>
            <a:ext cx="3399533" cy="9483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EAC20-A889-4242-97F8-A91179ACE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>
            <a:extLst>
              <a:ext uri="{FF2B5EF4-FFF2-40B4-BE49-F238E27FC236}">
                <a16:creationId xmlns:a16="http://schemas.microsoft.com/office/drawing/2014/main" id="{BE480484-A680-4C29-B054-DDB5DCD8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69" y="4250532"/>
            <a:ext cx="3142357" cy="175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>
            <a:extLst>
              <a:ext uri="{FF2B5EF4-FFF2-40B4-BE49-F238E27FC236}">
                <a16:creationId xmlns:a16="http://schemas.microsoft.com/office/drawing/2014/main" id="{9DF64230-0BEA-4C0E-8275-BFFE177E30EF}"/>
              </a:ext>
            </a:extLst>
          </p:cNvPr>
          <p:cNvSpPr>
            <a:spLocks/>
          </p:cNvSpPr>
          <p:nvPr/>
        </p:nvSpPr>
        <p:spPr bwMode="auto">
          <a:xfrm>
            <a:off x="515591" y="1076485"/>
            <a:ext cx="172630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www.umich.edu</a:t>
            </a:r>
          </a:p>
        </p:txBody>
      </p:sp>
      <p:sp>
        <p:nvSpPr>
          <p:cNvPr id="176132" name="Rectangle 5">
            <a:extLst>
              <a:ext uri="{FF2B5EF4-FFF2-40B4-BE49-F238E27FC236}">
                <a16:creationId xmlns:a16="http://schemas.microsoft.com/office/drawing/2014/main" id="{6BF18A33-6826-4C4E-ABD8-B7468D964A7D}"/>
              </a:ext>
            </a:extLst>
          </p:cNvPr>
          <p:cNvSpPr>
            <a:spLocks/>
          </p:cNvSpPr>
          <p:nvPr/>
        </p:nvSpPr>
        <p:spPr bwMode="auto">
          <a:xfrm>
            <a:off x="6156696" y="1076485"/>
            <a:ext cx="1763368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www.yahoo.com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47BC78B6-1F2D-4931-94E1-B96FE5F19A87}"/>
              </a:ext>
            </a:extLst>
          </p:cNvPr>
          <p:cNvSpPr>
            <a:spLocks/>
          </p:cNvSpPr>
          <p:nvPr/>
        </p:nvSpPr>
        <p:spPr bwMode="auto">
          <a:xfrm>
            <a:off x="3422883" y="1076485"/>
            <a:ext cx="208749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www.facebook.com</a:t>
            </a:r>
          </a:p>
        </p:txBody>
      </p:sp>
      <p:sp>
        <p:nvSpPr>
          <p:cNvPr id="176134" name="Line 8">
            <a:extLst>
              <a:ext uri="{FF2B5EF4-FFF2-40B4-BE49-F238E27FC236}">
                <a16:creationId xmlns:a16="http://schemas.microsoft.com/office/drawing/2014/main" id="{8D2988B9-A54F-47AE-B28A-4BF43D1BA9B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444824" y="2492276"/>
            <a:ext cx="1409998" cy="1662708"/>
          </a:xfrm>
          <a:prstGeom prst="line">
            <a:avLst/>
          </a:prstGeom>
          <a:noFill/>
          <a:ln w="254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5615B549-F212-484A-A28A-CC5B38FE40B6}"/>
              </a:ext>
            </a:extLst>
          </p:cNvPr>
          <p:cNvGrpSpPr>
            <a:grpSpLocks/>
          </p:cNvGrpSpPr>
          <p:nvPr/>
        </p:nvGrpSpPr>
        <p:grpSpPr bwMode="auto">
          <a:xfrm>
            <a:off x="2977158" y="2416375"/>
            <a:ext cx="4872931" cy="3855839"/>
            <a:chOff x="0" y="0"/>
            <a:chExt cx="5457" cy="4317"/>
          </a:xfrm>
        </p:grpSpPr>
        <p:pic>
          <p:nvPicPr>
            <p:cNvPr id="176156" name="Picture 12">
              <a:extLst>
                <a:ext uri="{FF2B5EF4-FFF2-40B4-BE49-F238E27FC236}">
                  <a16:creationId xmlns:a16="http://schemas.microsoft.com/office/drawing/2014/main" id="{AB77807C-7055-45B7-A85C-DB893CF08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77"/>
              <a:ext cx="3569" cy="2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6157" name="Group 13">
              <a:extLst>
                <a:ext uri="{FF2B5EF4-FFF2-40B4-BE49-F238E27FC236}">
                  <a16:creationId xmlns:a16="http://schemas.microsoft.com/office/drawing/2014/main" id="{234DB1AA-634C-4907-A993-A327834A9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1" y="0"/>
              <a:ext cx="2126" cy="2025"/>
              <a:chOff x="0" y="0"/>
              <a:chExt cx="2125" cy="2025"/>
            </a:xfrm>
          </p:grpSpPr>
          <p:sp>
            <p:nvSpPr>
              <p:cNvPr id="176158" name="Line 14">
                <a:extLst>
                  <a:ext uri="{FF2B5EF4-FFF2-40B4-BE49-F238E27FC236}">
                    <a16:creationId xmlns:a16="http://schemas.microsoft.com/office/drawing/2014/main" id="{6CD1929E-159E-494A-AE05-42BD2113C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99" y="464"/>
                <a:ext cx="1646" cy="1481"/>
              </a:xfrm>
              <a:prstGeom prst="line">
                <a:avLst/>
              </a:prstGeom>
              <a:noFill/>
              <a:ln w="25400">
                <a:solidFill>
                  <a:srgbClr val="FF7F00"/>
                </a:solidFill>
                <a:miter lim="800000"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algn="ctr" defTabSz="51435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25">
                  <a:latin typeface="Gill Sans" charset="0"/>
                  <a:ea typeface="ＭＳ Ｐゴシック" panose="020B0600070205080204" pitchFamily="34" charset="-128"/>
                  <a:sym typeface="Gill Sans" charset="0"/>
                </a:endParaRPr>
              </a:p>
            </p:txBody>
          </p:sp>
          <p:sp>
            <p:nvSpPr>
              <p:cNvPr id="176159" name="Line 15">
                <a:extLst>
                  <a:ext uri="{FF2B5EF4-FFF2-40B4-BE49-F238E27FC236}">
                    <a16:creationId xmlns:a16="http://schemas.microsoft.com/office/drawing/2014/main" id="{7FEC26CA-B1CB-42F5-A650-5122BCB7F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19" y="392"/>
                <a:ext cx="1646" cy="1481"/>
              </a:xfrm>
              <a:prstGeom prst="line">
                <a:avLst/>
              </a:prstGeom>
              <a:noFill/>
              <a:ln w="25400">
                <a:solidFill>
                  <a:srgbClr val="FF7F00"/>
                </a:solidFill>
                <a:miter lim="800000"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algn="ctr" defTabSz="51435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25">
                  <a:latin typeface="Gill Sans" charset="0"/>
                  <a:ea typeface="ＭＳ Ｐゴシック" panose="020B0600070205080204" pitchFamily="34" charset="-128"/>
                  <a:sym typeface="Gill Sans" charset="0"/>
                </a:endParaRPr>
              </a:p>
            </p:txBody>
          </p:sp>
          <p:sp>
            <p:nvSpPr>
              <p:cNvPr id="176160" name="Line 16">
                <a:extLst>
                  <a:ext uri="{FF2B5EF4-FFF2-40B4-BE49-F238E27FC236}">
                    <a16:creationId xmlns:a16="http://schemas.microsoft.com/office/drawing/2014/main" id="{F42D08FD-344A-4EC5-B4E8-BD9CD47FF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479" y="544"/>
                <a:ext cx="1646" cy="1481"/>
              </a:xfrm>
              <a:prstGeom prst="line">
                <a:avLst/>
              </a:prstGeom>
              <a:noFill/>
              <a:ln w="25400">
                <a:solidFill>
                  <a:srgbClr val="FF7F00"/>
                </a:solidFill>
                <a:miter lim="800000"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algn="ctr" defTabSz="51435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25">
                  <a:latin typeface="Gill Sans" charset="0"/>
                  <a:ea typeface="ＭＳ Ｐゴシック" panose="020B0600070205080204" pitchFamily="34" charset="-128"/>
                  <a:sym typeface="Gill Sans" charset="0"/>
                </a:endParaRPr>
              </a:p>
            </p:txBody>
          </p:sp>
          <p:sp>
            <p:nvSpPr>
              <p:cNvPr id="176161" name="Line 17">
                <a:extLst>
                  <a:ext uri="{FF2B5EF4-FFF2-40B4-BE49-F238E27FC236}">
                    <a16:creationId xmlns:a16="http://schemas.microsoft.com/office/drawing/2014/main" id="{95BF915B-50CD-4936-841F-0456E45D2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99" y="472"/>
                <a:ext cx="1646" cy="1481"/>
              </a:xfrm>
              <a:prstGeom prst="line">
                <a:avLst/>
              </a:prstGeom>
              <a:noFill/>
              <a:ln w="25400">
                <a:solidFill>
                  <a:srgbClr val="FF7F00"/>
                </a:solidFill>
                <a:miter lim="800000"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algn="ctr" defTabSz="51435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25">
                  <a:latin typeface="Gill Sans" charset="0"/>
                  <a:ea typeface="ＭＳ Ｐゴシック" panose="020B0600070205080204" pitchFamily="34" charset="-128"/>
                  <a:sym typeface="Gill Sans" charset="0"/>
                </a:endParaRPr>
              </a:p>
            </p:txBody>
          </p:sp>
          <p:sp>
            <p:nvSpPr>
              <p:cNvPr id="176162" name="Line 18">
                <a:extLst>
                  <a:ext uri="{FF2B5EF4-FFF2-40B4-BE49-F238E27FC236}">
                    <a16:creationId xmlns:a16="http://schemas.microsoft.com/office/drawing/2014/main" id="{2E4B261D-7A37-4D4D-B0D1-D391DE19E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29" y="72"/>
                <a:ext cx="644" cy="1685"/>
              </a:xfrm>
              <a:prstGeom prst="line">
                <a:avLst/>
              </a:prstGeom>
              <a:noFill/>
              <a:ln w="25400">
                <a:solidFill>
                  <a:srgbClr val="FF7F00"/>
                </a:solidFill>
                <a:miter lim="800000"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algn="ctr" defTabSz="51435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25">
                  <a:latin typeface="Gill Sans" charset="0"/>
                  <a:ea typeface="ＭＳ Ｐゴシック" panose="020B0600070205080204" pitchFamily="34" charset="-128"/>
                  <a:sym typeface="Gill Sans" charset="0"/>
                </a:endParaRPr>
              </a:p>
            </p:txBody>
          </p:sp>
          <p:sp>
            <p:nvSpPr>
              <p:cNvPr id="176163" name="Line 19">
                <a:extLst>
                  <a:ext uri="{FF2B5EF4-FFF2-40B4-BE49-F238E27FC236}">
                    <a16:creationId xmlns:a16="http://schemas.microsoft.com/office/drawing/2014/main" id="{3BCD2EF1-CE96-41F9-B8EA-58FB866D8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693" cy="1733"/>
              </a:xfrm>
              <a:prstGeom prst="line">
                <a:avLst/>
              </a:prstGeom>
              <a:noFill/>
              <a:ln w="25400">
                <a:solidFill>
                  <a:srgbClr val="FF7F00"/>
                </a:solidFill>
                <a:miter lim="800000"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algn="ctr" defTabSz="51435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25">
                  <a:latin typeface="Gill Sans" charset="0"/>
                  <a:ea typeface="ＭＳ Ｐゴシック" panose="020B0600070205080204" pitchFamily="34" charset="-128"/>
                  <a:sym typeface="Gill Sans" charset="0"/>
                </a:endParaRPr>
              </a:p>
            </p:txBody>
          </p:sp>
          <p:sp>
            <p:nvSpPr>
              <p:cNvPr id="176164" name="Line 20">
                <a:extLst>
                  <a:ext uri="{FF2B5EF4-FFF2-40B4-BE49-F238E27FC236}">
                    <a16:creationId xmlns:a16="http://schemas.microsoft.com/office/drawing/2014/main" id="{FC111F46-9B12-41DD-A482-DF4A604CC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37" y="96"/>
                <a:ext cx="644" cy="1685"/>
              </a:xfrm>
              <a:prstGeom prst="line">
                <a:avLst/>
              </a:prstGeom>
              <a:noFill/>
              <a:ln w="25400">
                <a:solidFill>
                  <a:srgbClr val="FF7F00"/>
                </a:solidFill>
                <a:miter lim="800000"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algn="ctr" defTabSz="51435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25">
                  <a:latin typeface="Gill Sans" charset="0"/>
                  <a:ea typeface="ＭＳ Ｐゴシック" panose="020B0600070205080204" pitchFamily="34" charset="-128"/>
                  <a:sym typeface="Gill Sans" charset="0"/>
                </a:endParaRPr>
              </a:p>
            </p:txBody>
          </p:sp>
          <p:sp>
            <p:nvSpPr>
              <p:cNvPr id="176165" name="Line 21">
                <a:extLst>
                  <a:ext uri="{FF2B5EF4-FFF2-40B4-BE49-F238E27FC236}">
                    <a16:creationId xmlns:a16="http://schemas.microsoft.com/office/drawing/2014/main" id="{DD4538CD-8A2B-4596-B45E-E72E0059C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08" y="24"/>
                <a:ext cx="693" cy="1733"/>
              </a:xfrm>
              <a:prstGeom prst="line">
                <a:avLst/>
              </a:prstGeom>
              <a:noFill/>
              <a:ln w="25400">
                <a:solidFill>
                  <a:srgbClr val="FF7F00"/>
                </a:solidFill>
                <a:miter lim="800000"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algn="ctr" defTabSz="51435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25">
                  <a:latin typeface="Gill Sans" charset="0"/>
                  <a:ea typeface="ＭＳ Ｐゴシック" panose="020B0600070205080204" pitchFamily="34" charset="-128"/>
                  <a:sym typeface="Gill Sans" charset="0"/>
                </a:endParaRPr>
              </a:p>
            </p:txBody>
          </p:sp>
        </p:grpSp>
      </p:grpSp>
      <p:pic>
        <p:nvPicPr>
          <p:cNvPr id="17439" name="Picture 31">
            <a:extLst>
              <a:ext uri="{FF2B5EF4-FFF2-40B4-BE49-F238E27FC236}">
                <a16:creationId xmlns:a16="http://schemas.microsoft.com/office/drawing/2014/main" id="{37FC90F4-86EE-43E3-A950-D422DA3F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807744"/>
            <a:ext cx="7150894" cy="90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0" name="AutoShape 32">
            <a:extLst>
              <a:ext uri="{FF2B5EF4-FFF2-40B4-BE49-F238E27FC236}">
                <a16:creationId xmlns:a16="http://schemas.microsoft.com/office/drawing/2014/main" id="{44D0ECAC-6660-45B2-8034-69F6DDF00A18}"/>
              </a:ext>
            </a:extLst>
          </p:cNvPr>
          <p:cNvSpPr>
            <a:spLocks/>
          </p:cNvSpPr>
          <p:nvPr/>
        </p:nvSpPr>
        <p:spPr bwMode="auto">
          <a:xfrm rot="5343647">
            <a:off x="6139791" y="4763091"/>
            <a:ext cx="714375" cy="714375"/>
          </a:xfrm>
          <a:prstGeom prst="rightArrow">
            <a:avLst>
              <a:gd name="adj1" fmla="val 32000"/>
              <a:gd name="adj2" fmla="val 44000"/>
            </a:avLst>
          </a:prstGeom>
          <a:solidFill>
            <a:schemeClr val="tx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25">
              <a:solidFill>
                <a:schemeClr val="tx1"/>
              </a:solidFill>
            </a:endParaRPr>
          </a:p>
        </p:txBody>
      </p:sp>
      <p:sp>
        <p:nvSpPr>
          <p:cNvPr id="176138" name="Rectangle 33">
            <a:extLst>
              <a:ext uri="{FF2B5EF4-FFF2-40B4-BE49-F238E27FC236}">
                <a16:creationId xmlns:a16="http://schemas.microsoft.com/office/drawing/2014/main" id="{C1DAF98D-2E8A-4467-B02D-4B6F1E2F9FBA}"/>
              </a:ext>
            </a:extLst>
          </p:cNvPr>
          <p:cNvSpPr>
            <a:spLocks/>
          </p:cNvSpPr>
          <p:nvPr/>
        </p:nvSpPr>
        <p:spPr bwMode="auto">
          <a:xfrm>
            <a:off x="105371" y="3771901"/>
            <a:ext cx="2250281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The read-only web: hypertext navigation and lots of GETs</a:t>
            </a:r>
          </a:p>
        </p:txBody>
      </p:sp>
      <p:sp>
        <p:nvSpPr>
          <p:cNvPr id="176139" name="Line 34">
            <a:extLst>
              <a:ext uri="{FF2B5EF4-FFF2-40B4-BE49-F238E27FC236}">
                <a16:creationId xmlns:a16="http://schemas.microsoft.com/office/drawing/2014/main" id="{1F3AFCEC-4C4D-4244-BA4C-FFFCE7E97A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67723" y="2480667"/>
            <a:ext cx="575072" cy="1504653"/>
          </a:xfrm>
          <a:prstGeom prst="line">
            <a:avLst/>
          </a:prstGeom>
          <a:noFill/>
          <a:ln w="254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6140" name="Line 35">
            <a:extLst>
              <a:ext uri="{FF2B5EF4-FFF2-40B4-BE49-F238E27FC236}">
                <a16:creationId xmlns:a16="http://schemas.microsoft.com/office/drawing/2014/main" id="{C1D95236-853A-4933-B5D9-09041B2E844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51637" y="2416373"/>
            <a:ext cx="619721" cy="1547516"/>
          </a:xfrm>
          <a:prstGeom prst="line">
            <a:avLst/>
          </a:prstGeom>
          <a:noFill/>
          <a:ln w="254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6141" name="Text Box 37">
            <a:extLst>
              <a:ext uri="{FF2B5EF4-FFF2-40B4-BE49-F238E27FC236}">
                <a16:creationId xmlns:a16="http://schemas.microsoft.com/office/drawing/2014/main" id="{444897C8-DECB-4C22-9860-DB5475321F80}"/>
              </a:ext>
            </a:extLst>
          </p:cNvPr>
          <p:cNvSpPr txBox="1">
            <a:spLocks/>
          </p:cNvSpPr>
          <p:nvPr/>
        </p:nvSpPr>
        <p:spPr bwMode="auto">
          <a:xfrm>
            <a:off x="6586537" y="4286251"/>
            <a:ext cx="2357438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675">
                <a:solidFill>
                  <a:schemeClr val="tx1"/>
                </a:solidFill>
              </a:rPr>
              <a:t>(Screenshot) Source: </a:t>
            </a:r>
            <a:r>
              <a:rPr lang="en-US" altLang="en-US" sz="675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</a:t>
            </a:r>
            <a:endParaRPr lang="en-US" altLang="en-US" sz="675">
              <a:solidFill>
                <a:schemeClr val="tx1"/>
              </a:solidFill>
            </a:endParaRP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675">
                <a:solidFill>
                  <a:schemeClr val="tx1"/>
                </a:solidFill>
              </a:rPr>
              <a:t>(Globe) source: </a:t>
            </a:r>
            <a:r>
              <a:rPr lang="en-US" altLang="en-US" sz="675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http://www.clker.com/clipart-2123.html</a:t>
            </a:r>
            <a:endParaRPr lang="en-US" altLang="en-US" sz="675">
              <a:solidFill>
                <a:schemeClr val="tx1"/>
              </a:solidFill>
            </a:endParaRPr>
          </a:p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675">
                <a:solidFill>
                  <a:schemeClr val="tx1"/>
                </a:solidFill>
              </a:rPr>
              <a:t>(Server) source: http://www.clker.com/clipart-server.html</a:t>
            </a:r>
          </a:p>
        </p:txBody>
      </p:sp>
      <p:pic>
        <p:nvPicPr>
          <p:cNvPr id="176142" name="Picture 40" descr="serverandglobe">
            <a:extLst>
              <a:ext uri="{FF2B5EF4-FFF2-40B4-BE49-F238E27FC236}">
                <a16:creationId xmlns:a16="http://schemas.microsoft.com/office/drawing/2014/main" id="{81C5956B-BDA2-4755-B1F5-B7119DA5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43050"/>
            <a:ext cx="6429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43" name="Picture 41" descr="serverandglobe">
            <a:extLst>
              <a:ext uri="{FF2B5EF4-FFF2-40B4-BE49-F238E27FC236}">
                <a16:creationId xmlns:a16="http://schemas.microsoft.com/office/drawing/2014/main" id="{E133A2C5-5A43-43FF-82BF-2FC4F092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1500188"/>
            <a:ext cx="6429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44" name="Picture 42" descr="serverandglobe">
            <a:extLst>
              <a:ext uri="{FF2B5EF4-FFF2-40B4-BE49-F238E27FC236}">
                <a16:creationId xmlns:a16="http://schemas.microsoft.com/office/drawing/2014/main" id="{D37E03F5-A8B4-4517-B3DE-6F0BC1B4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00188"/>
            <a:ext cx="6429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45" name="Picture 43" descr="serverandglobe">
            <a:extLst>
              <a:ext uri="{FF2B5EF4-FFF2-40B4-BE49-F238E27FC236}">
                <a16:creationId xmlns:a16="http://schemas.microsoft.com/office/drawing/2014/main" id="{05971086-199A-435B-977A-D02535BC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843088"/>
            <a:ext cx="6429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46" name="Rectangle 9">
            <a:extLst>
              <a:ext uri="{FF2B5EF4-FFF2-40B4-BE49-F238E27FC236}">
                <a16:creationId xmlns:a16="http://schemas.microsoft.com/office/drawing/2014/main" id="{C6DD9D7D-CF4E-4D80-A866-95F56700C399}"/>
              </a:ext>
            </a:extLst>
          </p:cNvPr>
          <p:cNvSpPr>
            <a:spLocks/>
          </p:cNvSpPr>
          <p:nvPr/>
        </p:nvSpPr>
        <p:spPr bwMode="auto">
          <a:xfrm>
            <a:off x="7179104" y="3069592"/>
            <a:ext cx="1961691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images.yahoo.com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235EE86A-4687-4C5F-85F2-85B7F116EBF4}"/>
              </a:ext>
            </a:extLst>
          </p:cNvPr>
          <p:cNvGrpSpPr>
            <a:grpSpLocks/>
          </p:cNvGrpSpPr>
          <p:nvPr/>
        </p:nvGrpSpPr>
        <p:grpSpPr bwMode="auto">
          <a:xfrm>
            <a:off x="2971801" y="2484239"/>
            <a:ext cx="3107531" cy="3509367"/>
            <a:chOff x="0" y="0"/>
            <a:chExt cx="3480" cy="3929"/>
          </a:xfrm>
        </p:grpSpPr>
        <p:sp>
          <p:nvSpPr>
            <p:cNvPr id="176148" name="Line 23">
              <a:extLst>
                <a:ext uri="{FF2B5EF4-FFF2-40B4-BE49-F238E27FC236}">
                  <a16:creationId xmlns:a16="http://schemas.microsoft.com/office/drawing/2014/main" id="{0F2B6C53-7356-494C-853A-1BF2CF9CA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280" y="0"/>
              <a:ext cx="24" cy="1787"/>
            </a:xfrm>
            <a:prstGeom prst="line">
              <a:avLst/>
            </a:prstGeom>
            <a:noFill/>
            <a:ln w="254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endParaRPr lang="en-US" sz="2025">
                <a:latin typeface="Gill Sans" charset="0"/>
                <a:ea typeface="ＭＳ Ｐゴシック" panose="020B0600070205080204" pitchFamily="34" charset="-128"/>
                <a:sym typeface="Gill Sans" charset="0"/>
              </a:endParaRPr>
            </a:p>
          </p:txBody>
        </p:sp>
        <p:sp>
          <p:nvSpPr>
            <p:cNvPr id="176149" name="Line 24">
              <a:extLst>
                <a:ext uri="{FF2B5EF4-FFF2-40B4-BE49-F238E27FC236}">
                  <a16:creationId xmlns:a16="http://schemas.microsoft.com/office/drawing/2014/main" id="{7ECE5D92-19B7-407D-B404-B2B64CC1AD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360" y="8"/>
              <a:ext cx="24" cy="1787"/>
            </a:xfrm>
            <a:prstGeom prst="line">
              <a:avLst/>
            </a:prstGeom>
            <a:noFill/>
            <a:ln w="254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endParaRPr lang="en-US" sz="2025">
                <a:latin typeface="Gill Sans" charset="0"/>
                <a:ea typeface="ＭＳ Ｐゴシック" panose="020B0600070205080204" pitchFamily="34" charset="-128"/>
                <a:sym typeface="Gill Sans" charset="0"/>
              </a:endParaRPr>
            </a:p>
          </p:txBody>
        </p:sp>
        <p:sp>
          <p:nvSpPr>
            <p:cNvPr id="176150" name="Line 25">
              <a:extLst>
                <a:ext uri="{FF2B5EF4-FFF2-40B4-BE49-F238E27FC236}">
                  <a16:creationId xmlns:a16="http://schemas.microsoft.com/office/drawing/2014/main" id="{4F756779-36FF-457B-825C-462E9533FD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40" y="8"/>
              <a:ext cx="24" cy="1787"/>
            </a:xfrm>
            <a:prstGeom prst="line">
              <a:avLst/>
            </a:prstGeom>
            <a:noFill/>
            <a:ln w="254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endParaRPr lang="en-US" sz="2025">
                <a:latin typeface="Gill Sans" charset="0"/>
                <a:ea typeface="ＭＳ Ｐゴシック" panose="020B0600070205080204" pitchFamily="34" charset="-128"/>
                <a:sym typeface="Gill Sans" charset="0"/>
              </a:endParaRPr>
            </a:p>
          </p:txBody>
        </p:sp>
        <p:sp>
          <p:nvSpPr>
            <p:cNvPr id="176151" name="Line 26">
              <a:extLst>
                <a:ext uri="{FF2B5EF4-FFF2-40B4-BE49-F238E27FC236}">
                  <a16:creationId xmlns:a16="http://schemas.microsoft.com/office/drawing/2014/main" id="{C82AD393-237E-4E6E-BC12-C5BC0A18FB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008" y="16"/>
              <a:ext cx="24" cy="1787"/>
            </a:xfrm>
            <a:prstGeom prst="line">
              <a:avLst/>
            </a:prstGeom>
            <a:noFill/>
            <a:ln w="254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endParaRPr lang="en-US" sz="2025">
                <a:latin typeface="Gill Sans" charset="0"/>
                <a:ea typeface="ＭＳ Ｐゴシック" panose="020B0600070205080204" pitchFamily="34" charset="-128"/>
                <a:sym typeface="Gill Sans" charset="0"/>
              </a:endParaRPr>
            </a:p>
          </p:txBody>
        </p:sp>
        <p:sp>
          <p:nvSpPr>
            <p:cNvPr id="176152" name="Line 27">
              <a:extLst>
                <a:ext uri="{FF2B5EF4-FFF2-40B4-BE49-F238E27FC236}">
                  <a16:creationId xmlns:a16="http://schemas.microsoft.com/office/drawing/2014/main" id="{69D0B5DD-7EC7-4C33-93EB-AB3286AE24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088" y="16"/>
              <a:ext cx="24" cy="1787"/>
            </a:xfrm>
            <a:prstGeom prst="line">
              <a:avLst/>
            </a:prstGeom>
            <a:noFill/>
            <a:ln w="254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endParaRPr lang="en-US" sz="2025">
                <a:latin typeface="Gill Sans" charset="0"/>
                <a:ea typeface="ＭＳ Ｐゴシック" panose="020B0600070205080204" pitchFamily="34" charset="-128"/>
                <a:sym typeface="Gill Sans" charset="0"/>
              </a:endParaRPr>
            </a:p>
          </p:txBody>
        </p:sp>
        <p:sp>
          <p:nvSpPr>
            <p:cNvPr id="176153" name="Line 28">
              <a:extLst>
                <a:ext uri="{FF2B5EF4-FFF2-40B4-BE49-F238E27FC236}">
                  <a16:creationId xmlns:a16="http://schemas.microsoft.com/office/drawing/2014/main" id="{05F3F0E2-ECB1-4920-8ADE-1CA9B7353D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68" y="16"/>
              <a:ext cx="24" cy="1787"/>
            </a:xfrm>
            <a:prstGeom prst="line">
              <a:avLst/>
            </a:prstGeom>
            <a:noFill/>
            <a:ln w="254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</a:pPr>
              <a:endParaRPr lang="en-US" sz="2025">
                <a:latin typeface="Gill Sans" charset="0"/>
                <a:ea typeface="ＭＳ Ｐゴシック" panose="020B0600070205080204" pitchFamily="34" charset="-128"/>
                <a:sym typeface="Gill Sans" charset="0"/>
              </a:endParaRPr>
            </a:p>
          </p:txBody>
        </p:sp>
        <p:sp>
          <p:nvSpPr>
            <p:cNvPr id="176154" name="Rectangle 29">
              <a:extLst>
                <a:ext uri="{FF2B5EF4-FFF2-40B4-BE49-F238E27FC236}">
                  <a16:creationId xmlns:a16="http://schemas.microsoft.com/office/drawing/2014/main" id="{F85DDC13-0600-4A16-B388-D7348D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" y="584"/>
              <a:ext cx="653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1pPr>
              <a:lvl2pPr marL="37931725" indent="-37474525" eaLnBrk="0" hangingPunct="0"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2pPr>
              <a:lvl3pPr eaLnBrk="0" hangingPunct="0"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3pPr>
              <a:lvl4pPr eaLnBrk="0" hangingPunct="0"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4pPr>
              <a:lvl5pPr eaLnBrk="0" hangingPunct="0"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ＭＳ Ｐゴシック" panose="020B0600070205080204" pitchFamily="34" charset="-128"/>
                  <a:sym typeface="Gill Sans" charset="0"/>
                </a:defRPr>
              </a:lvl9pPr>
            </a:lstStyle>
            <a:p>
              <a:pPr algn="ctr" defTabSz="51435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25">
                  <a:solidFill>
                    <a:schemeClr val="tx1"/>
                  </a:solidFill>
                </a:rPr>
                <a:t>29</a:t>
              </a:r>
            </a:p>
            <a:p>
              <a:pPr algn="ctr" defTabSz="51435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25">
                  <a:solidFill>
                    <a:schemeClr val="tx1"/>
                  </a:solidFill>
                </a:rPr>
                <a:t>times</a:t>
              </a:r>
            </a:p>
          </p:txBody>
        </p:sp>
        <p:pic>
          <p:nvPicPr>
            <p:cNvPr id="176155" name="Picture 30">
              <a:extLst>
                <a:ext uri="{FF2B5EF4-FFF2-40B4-BE49-F238E27FC236}">
                  <a16:creationId xmlns:a16="http://schemas.microsoft.com/office/drawing/2014/main" id="{2E67E468-6CF0-4486-B157-CF41AB1DF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3480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1410A-B651-4CA5-9885-9A7DF1F8A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0" grpId="0" animBg="1"/>
      <p:bldP spid="176139" grpId="0" animBg="1"/>
      <p:bldP spid="1761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1F2B845D-6C7D-4917-BD8A-AA2583484B2E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D4ECCE8-1C89-4A77-96C5-614FC39C56E2}"/>
              </a:ext>
            </a:extLst>
          </p:cNvPr>
          <p:cNvSpPr>
            <a:spLocks/>
          </p:cNvSpPr>
          <p:nvPr/>
        </p:nvSpPr>
        <p:spPr bwMode="auto">
          <a:xfrm>
            <a:off x="7315200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Session 97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36BA768-3EED-4FA8-9709-B25235BB44E8}"/>
              </a:ext>
            </a:extLst>
          </p:cNvPr>
          <p:cNvSpPr>
            <a:spLocks/>
          </p:cNvSpPr>
          <p:nvPr/>
        </p:nvSpPr>
        <p:spPr bwMode="auto">
          <a:xfrm>
            <a:off x="721519" y="4114800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Browser C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cook=97</a:t>
            </a:r>
          </a:p>
        </p:txBody>
      </p:sp>
      <p:sp>
        <p:nvSpPr>
          <p:cNvPr id="211973" name="AutoShape 4">
            <a:extLst>
              <a:ext uri="{FF2B5EF4-FFF2-40B4-BE49-F238E27FC236}">
                <a16:creationId xmlns:a16="http://schemas.microsoft.com/office/drawing/2014/main" id="{11585091-CCC8-490A-9F86-D77A9C12C4EE}"/>
              </a:ext>
            </a:extLst>
          </p:cNvPr>
          <p:cNvSpPr>
            <a:spLocks/>
          </p:cNvSpPr>
          <p:nvPr/>
        </p:nvSpPr>
        <p:spPr bwMode="auto">
          <a:xfrm rot="10256529">
            <a:off x="2485132" y="4178202"/>
            <a:ext cx="1157288" cy="578644"/>
          </a:xfrm>
          <a:prstGeom prst="rightArrow">
            <a:avLst>
              <a:gd name="adj1" fmla="val 59111"/>
              <a:gd name="adj2" fmla="val 56259"/>
            </a:avLst>
          </a:pr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25"/>
          </a:p>
        </p:txBody>
      </p:sp>
      <p:sp>
        <p:nvSpPr>
          <p:cNvPr id="211974" name="Rectangle 5">
            <a:extLst>
              <a:ext uri="{FF2B5EF4-FFF2-40B4-BE49-F238E27FC236}">
                <a16:creationId xmlns:a16="http://schemas.microsoft.com/office/drawing/2014/main" id="{50CE5F9E-B6A2-4980-A4DF-BD66FC539FDA}"/>
              </a:ext>
            </a:extLst>
          </p:cNvPr>
          <p:cNvSpPr>
            <a:spLocks/>
          </p:cNvSpPr>
          <p:nvPr/>
        </p:nvSpPr>
        <p:spPr bwMode="auto">
          <a:xfrm>
            <a:off x="2518324" y="3383917"/>
            <a:ext cx="853375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11975" name="Line 6">
            <a:extLst>
              <a:ext uri="{FF2B5EF4-FFF2-40B4-BE49-F238E27FC236}">
                <a16:creationId xmlns:a16="http://schemas.microsoft.com/office/drawing/2014/main" id="{9694560B-858B-4126-9721-2ACEE03AE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4874" y="3359349"/>
            <a:ext cx="3399533" cy="9483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1976" name="Line 7">
            <a:extLst>
              <a:ext uri="{FF2B5EF4-FFF2-40B4-BE49-F238E27FC236}">
                <a16:creationId xmlns:a16="http://schemas.microsoft.com/office/drawing/2014/main" id="{6288EDB9-3459-468F-8CB2-A677AA7F5AC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802905" y="4472881"/>
            <a:ext cx="3647777" cy="51256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1977" name="Rectangle 8">
            <a:extLst>
              <a:ext uri="{FF2B5EF4-FFF2-40B4-BE49-F238E27FC236}">
                <a16:creationId xmlns:a16="http://schemas.microsoft.com/office/drawing/2014/main" id="{8952A5B0-099F-4715-83EC-4209D9515E51}"/>
              </a:ext>
            </a:extLst>
          </p:cNvPr>
          <p:cNvSpPr>
            <a:spLocks/>
          </p:cNvSpPr>
          <p:nvPr/>
        </p:nvSpPr>
        <p:spPr bwMode="auto">
          <a:xfrm>
            <a:off x="2641566" y="4934110"/>
            <a:ext cx="1006942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4792542F-E217-4028-810B-E0102B3D924F}"/>
              </a:ext>
            </a:extLst>
          </p:cNvPr>
          <p:cNvSpPr>
            <a:spLocks/>
          </p:cNvSpPr>
          <p:nvPr/>
        </p:nvSpPr>
        <p:spPr bwMode="auto">
          <a:xfrm>
            <a:off x="5472112" y="3693319"/>
            <a:ext cx="1071563" cy="1000125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index: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“Please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log in”</a:t>
            </a:r>
          </a:p>
        </p:txBody>
      </p:sp>
      <p:sp>
        <p:nvSpPr>
          <p:cNvPr id="211979" name="Line 10">
            <a:extLst>
              <a:ext uri="{FF2B5EF4-FFF2-40B4-BE49-F238E27FC236}">
                <a16:creationId xmlns:a16="http://schemas.microsoft.com/office/drawing/2014/main" id="{AE0AC3E4-309B-47F9-BC45-B7EEBBA14B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4229" y="2556570"/>
            <a:ext cx="2398514" cy="802779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1980" name="Line 11">
            <a:extLst>
              <a:ext uri="{FF2B5EF4-FFF2-40B4-BE49-F238E27FC236}">
                <a16:creationId xmlns:a16="http://schemas.microsoft.com/office/drawing/2014/main" id="{5BB85207-0272-4154-A037-7843FB7E4B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19516" y="2556570"/>
            <a:ext cx="1491258" cy="115728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1981" name="Rectangle 12">
            <a:extLst>
              <a:ext uri="{FF2B5EF4-FFF2-40B4-BE49-F238E27FC236}">
                <a16:creationId xmlns:a16="http://schemas.microsoft.com/office/drawing/2014/main" id="{33C0A709-6B0E-4BBD-A760-7F936B63CBD6}"/>
              </a:ext>
            </a:extLst>
          </p:cNvPr>
          <p:cNvSpPr>
            <a:spLocks/>
          </p:cNvSpPr>
          <p:nvPr/>
        </p:nvSpPr>
        <p:spPr bwMode="auto">
          <a:xfrm rot="21059233">
            <a:off x="2860015" y="4337238"/>
            <a:ext cx="670056" cy="23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519"/>
              <a:t>cook=97</a:t>
            </a:r>
          </a:p>
        </p:txBody>
      </p:sp>
      <p:sp>
        <p:nvSpPr>
          <p:cNvPr id="211982" name="Rectangle 13">
            <a:extLst>
              <a:ext uri="{FF2B5EF4-FFF2-40B4-BE49-F238E27FC236}">
                <a16:creationId xmlns:a16="http://schemas.microsoft.com/office/drawing/2014/main" id="{D03F5D30-0B79-4EFA-ABA7-A2CBC62BA1F6}"/>
              </a:ext>
            </a:extLst>
          </p:cNvPr>
          <p:cNvSpPr>
            <a:spLocks/>
          </p:cNvSpPr>
          <p:nvPr/>
        </p:nvSpPr>
        <p:spPr bwMode="auto">
          <a:xfrm>
            <a:off x="7683092" y="2720898"/>
            <a:ext cx="782266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/>
              <a:t>Create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/>
              <a:t>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EA136-BF32-4FFE-BFBF-DBDC1B9C4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ACA576F5-93D2-4FC0-85D7-C07F0DDD3E10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35852BF-F90E-4509-A9A2-84BA0A88200A}"/>
              </a:ext>
            </a:extLst>
          </p:cNvPr>
          <p:cNvSpPr>
            <a:spLocks/>
          </p:cNvSpPr>
          <p:nvPr/>
        </p:nvSpPr>
        <p:spPr bwMode="auto">
          <a:xfrm>
            <a:off x="7315200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97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A1D2F30-04BF-497A-8FE1-C64B2E617B77}"/>
              </a:ext>
            </a:extLst>
          </p:cNvPr>
          <p:cNvSpPr>
            <a:spLocks/>
          </p:cNvSpPr>
          <p:nvPr/>
        </p:nvSpPr>
        <p:spPr bwMode="auto">
          <a:xfrm>
            <a:off x="721519" y="4114800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Browser C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cook=97</a:t>
            </a:r>
          </a:p>
        </p:txBody>
      </p:sp>
      <p:sp>
        <p:nvSpPr>
          <p:cNvPr id="212997" name="Rectangle 4">
            <a:extLst>
              <a:ext uri="{FF2B5EF4-FFF2-40B4-BE49-F238E27FC236}">
                <a16:creationId xmlns:a16="http://schemas.microsoft.com/office/drawing/2014/main" id="{06C44D57-935C-4E4C-98C5-64E0EE452B67}"/>
              </a:ext>
            </a:extLst>
          </p:cNvPr>
          <p:cNvSpPr>
            <a:spLocks/>
          </p:cNvSpPr>
          <p:nvPr/>
        </p:nvSpPr>
        <p:spPr bwMode="auto">
          <a:xfrm>
            <a:off x="987771" y="1983742"/>
            <a:ext cx="685509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Typing</a:t>
            </a:r>
          </a:p>
        </p:txBody>
      </p:sp>
      <p:sp>
        <p:nvSpPr>
          <p:cNvPr id="212998" name="Rectangle 5">
            <a:extLst>
              <a:ext uri="{FF2B5EF4-FFF2-40B4-BE49-F238E27FC236}">
                <a16:creationId xmlns:a16="http://schemas.microsoft.com/office/drawing/2014/main" id="{272B966A-83E9-4D15-9108-67D68D7C31D8}"/>
              </a:ext>
            </a:extLst>
          </p:cNvPr>
          <p:cNvSpPr>
            <a:spLocks/>
          </p:cNvSpPr>
          <p:nvPr/>
        </p:nvSpPr>
        <p:spPr bwMode="auto">
          <a:xfrm>
            <a:off x="5670352" y="3425429"/>
            <a:ext cx="2336006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/>
              <a:t>We now have a session established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/>
              <a:t>but are not yet logged in.</a:t>
            </a:r>
          </a:p>
        </p:txBody>
      </p:sp>
      <p:pic>
        <p:nvPicPr>
          <p:cNvPr id="212999" name="Picture 6">
            <a:extLst>
              <a:ext uri="{FF2B5EF4-FFF2-40B4-BE49-F238E27FC236}">
                <a16:creationId xmlns:a16="http://schemas.microsoft.com/office/drawing/2014/main" id="{C635E620-6D4E-41A2-B047-6CFA2455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9" y="2742307"/>
            <a:ext cx="2636044" cy="11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000" name="Text Box 8">
            <a:extLst>
              <a:ext uri="{FF2B5EF4-FFF2-40B4-BE49-F238E27FC236}">
                <a16:creationId xmlns:a16="http://schemas.microsoft.com/office/drawing/2014/main" id="{92274FC9-F1A5-419A-AEFA-4F28A8A5733A}"/>
              </a:ext>
            </a:extLst>
          </p:cNvPr>
          <p:cNvSpPr txBox="1">
            <a:spLocks/>
          </p:cNvSpPr>
          <p:nvPr/>
        </p:nvSpPr>
        <p:spPr bwMode="auto">
          <a:xfrm>
            <a:off x="0" y="900113"/>
            <a:ext cx="2357438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675">
                <a:solidFill>
                  <a:schemeClr val="tx1"/>
                </a:solidFill>
              </a:rPr>
              <a:t>Source: https://weblogin.umich.edu/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D85B3-0EDD-4C4E-B725-2023949E35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>
            <a:extLst>
              <a:ext uri="{FF2B5EF4-FFF2-40B4-BE49-F238E27FC236}">
                <a16:creationId xmlns:a16="http://schemas.microsoft.com/office/drawing/2014/main" id="{0AFC48AC-E87B-43E0-9907-00FAD02E5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Login / Logout</a:t>
            </a: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BDB6CC9B-47D0-45D5-B02C-E9B8EB808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21481"/>
            <a:r>
              <a:rPr lang="en-US" altLang="en-US" dirty="0"/>
              <a:t>Having a session is not the same as being logged in.</a:t>
            </a:r>
          </a:p>
          <a:p>
            <a:pPr marL="421481"/>
            <a:r>
              <a:rPr lang="en-US" altLang="en-US" dirty="0"/>
              <a:t>Generally you have a session the instant you connect to a web site </a:t>
            </a:r>
          </a:p>
          <a:p>
            <a:pPr marL="421481"/>
            <a:r>
              <a:rPr lang="en-US" altLang="en-US" dirty="0"/>
              <a:t>The Session ID cookie is set when the first page is delivered</a:t>
            </a:r>
          </a:p>
          <a:p>
            <a:pPr marL="421481"/>
            <a:r>
              <a:rPr lang="en-US" altLang="en-US" dirty="0"/>
              <a:t>Login puts user information in the session (stored in the server)</a:t>
            </a:r>
          </a:p>
          <a:p>
            <a:pPr marL="421481"/>
            <a:r>
              <a:rPr lang="en-US" altLang="en-US" dirty="0"/>
              <a:t>Logout removes user information from the 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A96FB-797C-4075-939F-03B67CD82F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E667D6A7-FE21-4FC9-98AC-64C0C985DA96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12F18A4-99B6-4BC1-A881-9B3E63E6DD2C}"/>
              </a:ext>
            </a:extLst>
          </p:cNvPr>
          <p:cNvSpPr>
            <a:spLocks/>
          </p:cNvSpPr>
          <p:nvPr/>
        </p:nvSpPr>
        <p:spPr bwMode="auto">
          <a:xfrm>
            <a:off x="7315200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Session 97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6E5485E-A7A7-430E-80A2-391DB7FE17AB}"/>
              </a:ext>
            </a:extLst>
          </p:cNvPr>
          <p:cNvSpPr>
            <a:spLocks/>
          </p:cNvSpPr>
          <p:nvPr/>
        </p:nvSpPr>
        <p:spPr bwMode="auto">
          <a:xfrm>
            <a:off x="721519" y="4114800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C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cook=97</a:t>
            </a:r>
          </a:p>
        </p:txBody>
      </p:sp>
      <p:sp>
        <p:nvSpPr>
          <p:cNvPr id="215045" name="Rectangle 4">
            <a:extLst>
              <a:ext uri="{FF2B5EF4-FFF2-40B4-BE49-F238E27FC236}">
                <a16:creationId xmlns:a16="http://schemas.microsoft.com/office/drawing/2014/main" id="{03EBD815-B760-48A7-A64C-25A6D38CAD2A}"/>
              </a:ext>
            </a:extLst>
          </p:cNvPr>
          <p:cNvSpPr>
            <a:spLocks/>
          </p:cNvSpPr>
          <p:nvPr/>
        </p:nvSpPr>
        <p:spPr bwMode="auto">
          <a:xfrm>
            <a:off x="2375449" y="2969579"/>
            <a:ext cx="853375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15046" name="Line 5">
            <a:extLst>
              <a:ext uri="{FF2B5EF4-FFF2-40B4-BE49-F238E27FC236}">
                <a16:creationId xmlns:a16="http://schemas.microsoft.com/office/drawing/2014/main" id="{CCBE9A69-C972-4B21-8C4E-B9C0FB000F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4874" y="3265588"/>
            <a:ext cx="4171058" cy="104209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39AD0FD3-803E-473C-974F-EAC237FC2ABC}"/>
              </a:ext>
            </a:extLst>
          </p:cNvPr>
          <p:cNvSpPr>
            <a:spLocks/>
          </p:cNvSpPr>
          <p:nvPr/>
        </p:nvSpPr>
        <p:spPr bwMode="auto">
          <a:xfrm>
            <a:off x="5472112" y="3693319"/>
            <a:ext cx="1071563" cy="1000125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login: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if good: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set user</a:t>
            </a:r>
          </a:p>
        </p:txBody>
      </p:sp>
      <p:sp>
        <p:nvSpPr>
          <p:cNvPr id="215048" name="Line 7">
            <a:extLst>
              <a:ext uri="{FF2B5EF4-FFF2-40B4-BE49-F238E27FC236}">
                <a16:creationId xmlns:a16="http://schemas.microsoft.com/office/drawing/2014/main" id="{5AF6B992-4FE1-4F5B-89FE-19CC71C2AD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94500" y="2597647"/>
            <a:ext cx="1533227" cy="657225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5049" name="Line 8">
            <a:extLst>
              <a:ext uri="{FF2B5EF4-FFF2-40B4-BE49-F238E27FC236}">
                <a16:creationId xmlns:a16="http://schemas.microsoft.com/office/drawing/2014/main" id="{B19BBE1F-D99E-4E13-BEAF-9B72FF21E62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963246" y="3244156"/>
            <a:ext cx="156270" cy="469702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5050" name="Line 9">
            <a:extLst>
              <a:ext uri="{FF2B5EF4-FFF2-40B4-BE49-F238E27FC236}">
                <a16:creationId xmlns:a16="http://schemas.microsoft.com/office/drawing/2014/main" id="{1200863F-16F0-49FC-8F77-B25390294D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202" y="4413945"/>
            <a:ext cx="510779" cy="982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5051" name="Rectangle 10">
            <a:extLst>
              <a:ext uri="{FF2B5EF4-FFF2-40B4-BE49-F238E27FC236}">
                <a16:creationId xmlns:a16="http://schemas.microsoft.com/office/drawing/2014/main" id="{97B30928-2731-4FEE-94F7-670C5111E9DF}"/>
              </a:ext>
            </a:extLst>
          </p:cNvPr>
          <p:cNvSpPr>
            <a:spLocks/>
          </p:cNvSpPr>
          <p:nvPr/>
        </p:nvSpPr>
        <p:spPr bwMode="auto">
          <a:xfrm>
            <a:off x="130407" y="4569779"/>
            <a:ext cx="485710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56331" name="AutoShape 11">
            <a:extLst>
              <a:ext uri="{FF2B5EF4-FFF2-40B4-BE49-F238E27FC236}">
                <a16:creationId xmlns:a16="http://schemas.microsoft.com/office/drawing/2014/main" id="{D7CAF1DB-A3CA-477F-82FC-56402AD11A59}"/>
              </a:ext>
            </a:extLst>
          </p:cNvPr>
          <p:cNvSpPr>
            <a:spLocks/>
          </p:cNvSpPr>
          <p:nvPr/>
        </p:nvSpPr>
        <p:spPr bwMode="auto">
          <a:xfrm rot="20704350">
            <a:off x="2363689" y="3514725"/>
            <a:ext cx="1157288" cy="578644"/>
          </a:xfrm>
          <a:prstGeom prst="rightArrow">
            <a:avLst>
              <a:gd name="adj1" fmla="val 42611"/>
              <a:gd name="adj2" fmla="val 50787"/>
            </a:avLst>
          </a:prstGeom>
          <a:solidFill>
            <a:srgbClr val="FF7F00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81">
                <a:effectLst>
                  <a:outerShdw blurRad="38100" dist="38100" dir="2700000" algn="tl">
                    <a:srgbClr val="000000"/>
                  </a:outerShdw>
                </a:effectLst>
              </a:rPr>
              <a:t>cook=97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BDE58-8A50-4F54-81D9-3F3CEC989F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A7D88DD5-7D08-4358-A947-9DF37807BBFC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194C41B-20C5-4DC1-8333-BC66EF0B16C7}"/>
              </a:ext>
            </a:extLst>
          </p:cNvPr>
          <p:cNvSpPr>
            <a:spLocks/>
          </p:cNvSpPr>
          <p:nvPr/>
        </p:nvSpPr>
        <p:spPr bwMode="auto">
          <a:xfrm>
            <a:off x="7315200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Session 97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user=phil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11CCA75-2AC2-4943-8F77-BA6CBF4D8314}"/>
              </a:ext>
            </a:extLst>
          </p:cNvPr>
          <p:cNvSpPr>
            <a:spLocks/>
          </p:cNvSpPr>
          <p:nvPr/>
        </p:nvSpPr>
        <p:spPr bwMode="auto">
          <a:xfrm>
            <a:off x="721519" y="4114800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C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cook=97</a:t>
            </a:r>
          </a:p>
        </p:txBody>
      </p:sp>
      <p:sp>
        <p:nvSpPr>
          <p:cNvPr id="216069" name="Rectangle 4">
            <a:extLst>
              <a:ext uri="{FF2B5EF4-FFF2-40B4-BE49-F238E27FC236}">
                <a16:creationId xmlns:a16="http://schemas.microsoft.com/office/drawing/2014/main" id="{AF9F43BF-2C0D-4CFE-A724-1C874746D2E7}"/>
              </a:ext>
            </a:extLst>
          </p:cNvPr>
          <p:cNvSpPr>
            <a:spLocks/>
          </p:cNvSpPr>
          <p:nvPr/>
        </p:nvSpPr>
        <p:spPr bwMode="auto">
          <a:xfrm>
            <a:off x="2411168" y="3112454"/>
            <a:ext cx="853375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16070" name="Line 5">
            <a:extLst>
              <a:ext uri="{FF2B5EF4-FFF2-40B4-BE49-F238E27FC236}">
                <a16:creationId xmlns:a16="http://schemas.microsoft.com/office/drawing/2014/main" id="{275145F7-F10D-40CE-A7F1-E8428BFF3E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4874" y="3265588"/>
            <a:ext cx="4171058" cy="104209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8E1F940B-7E0B-4918-86F3-6D6EF5A1F4BB}"/>
              </a:ext>
            </a:extLst>
          </p:cNvPr>
          <p:cNvSpPr>
            <a:spLocks/>
          </p:cNvSpPr>
          <p:nvPr/>
        </p:nvSpPr>
        <p:spPr bwMode="auto">
          <a:xfrm>
            <a:off x="5472112" y="3693319"/>
            <a:ext cx="1071563" cy="1000125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login: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 good: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set user</a:t>
            </a:r>
          </a:p>
        </p:txBody>
      </p:sp>
      <p:sp>
        <p:nvSpPr>
          <p:cNvPr id="216072" name="Line 7">
            <a:extLst>
              <a:ext uri="{FF2B5EF4-FFF2-40B4-BE49-F238E27FC236}">
                <a16:creationId xmlns:a16="http://schemas.microsoft.com/office/drawing/2014/main" id="{739E7D26-2668-49D7-AA4F-821B168F151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94500" y="2597647"/>
            <a:ext cx="1533227" cy="657225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6073" name="Line 8">
            <a:extLst>
              <a:ext uri="{FF2B5EF4-FFF2-40B4-BE49-F238E27FC236}">
                <a16:creationId xmlns:a16="http://schemas.microsoft.com/office/drawing/2014/main" id="{0EBD34CA-BB31-4E0F-BD00-2B51BF2506C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963246" y="3244156"/>
            <a:ext cx="156270" cy="469702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6074" name="Line 9">
            <a:extLst>
              <a:ext uri="{FF2B5EF4-FFF2-40B4-BE49-F238E27FC236}">
                <a16:creationId xmlns:a16="http://schemas.microsoft.com/office/drawing/2014/main" id="{8949E0C9-21F5-497F-88DF-781E517415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202" y="4413945"/>
            <a:ext cx="510779" cy="982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6075" name="Rectangle 10">
            <a:extLst>
              <a:ext uri="{FF2B5EF4-FFF2-40B4-BE49-F238E27FC236}">
                <a16:creationId xmlns:a16="http://schemas.microsoft.com/office/drawing/2014/main" id="{43163342-FA0D-4B1E-8F2D-13ADB9ECF6DD}"/>
              </a:ext>
            </a:extLst>
          </p:cNvPr>
          <p:cNvSpPr>
            <a:spLocks/>
          </p:cNvSpPr>
          <p:nvPr/>
        </p:nvSpPr>
        <p:spPr bwMode="auto">
          <a:xfrm>
            <a:off x="130407" y="4569779"/>
            <a:ext cx="485710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216076" name="Line 11">
            <a:extLst>
              <a:ext uri="{FF2B5EF4-FFF2-40B4-BE49-F238E27FC236}">
                <a16:creationId xmlns:a16="http://schemas.microsoft.com/office/drawing/2014/main" id="{C23BB0F6-B519-43CB-AD93-2B9187657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660" y="2628901"/>
            <a:ext cx="1422337" cy="1678781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6077" name="Line 12">
            <a:extLst>
              <a:ext uri="{FF2B5EF4-FFF2-40B4-BE49-F238E27FC236}">
                <a16:creationId xmlns:a16="http://schemas.microsoft.com/office/drawing/2014/main" id="{A36AE273-6488-4362-AEC0-C80947F6516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907382" y="4360366"/>
            <a:ext cx="3493294" cy="510779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16078" name="Rectangle 13">
            <a:extLst>
              <a:ext uri="{FF2B5EF4-FFF2-40B4-BE49-F238E27FC236}">
                <a16:creationId xmlns:a16="http://schemas.microsoft.com/office/drawing/2014/main" id="{7F55A83F-8958-4B7B-A19E-D2D813A0FACC}"/>
              </a:ext>
            </a:extLst>
          </p:cNvPr>
          <p:cNvSpPr>
            <a:spLocks/>
          </p:cNvSpPr>
          <p:nvPr/>
        </p:nvSpPr>
        <p:spPr bwMode="auto">
          <a:xfrm>
            <a:off x="2412966" y="5155567"/>
            <a:ext cx="1006942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57358" name="AutoShape 14">
            <a:extLst>
              <a:ext uri="{FF2B5EF4-FFF2-40B4-BE49-F238E27FC236}">
                <a16:creationId xmlns:a16="http://schemas.microsoft.com/office/drawing/2014/main" id="{8D3C3DFE-BBC7-442D-9C10-C949C58D432E}"/>
              </a:ext>
            </a:extLst>
          </p:cNvPr>
          <p:cNvSpPr>
            <a:spLocks/>
          </p:cNvSpPr>
          <p:nvPr/>
        </p:nvSpPr>
        <p:spPr bwMode="auto">
          <a:xfrm rot="20704350">
            <a:off x="2363689" y="3479213"/>
            <a:ext cx="1157288" cy="578644"/>
          </a:xfrm>
          <a:prstGeom prst="rightArrow">
            <a:avLst>
              <a:gd name="adj1" fmla="val 42611"/>
              <a:gd name="adj2" fmla="val 50787"/>
            </a:avLst>
          </a:prstGeom>
          <a:solidFill>
            <a:srgbClr val="FF7F00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8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cook=97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E85AB-47A7-4F60-BADD-CC9D2C661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24262459-EC68-4B13-BD48-ADE15AAD7DA6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8500188-823C-4089-9B41-B8BEB343C32D}"/>
              </a:ext>
            </a:extLst>
          </p:cNvPr>
          <p:cNvSpPr>
            <a:spLocks/>
          </p:cNvSpPr>
          <p:nvPr/>
        </p:nvSpPr>
        <p:spPr bwMode="auto">
          <a:xfrm>
            <a:off x="7315200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97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user=</a:t>
            </a: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phil</a:t>
            </a: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F28D10F-E2B1-4A46-B010-99067C68FBC9}"/>
              </a:ext>
            </a:extLst>
          </p:cNvPr>
          <p:cNvSpPr>
            <a:spLocks/>
          </p:cNvSpPr>
          <p:nvPr/>
        </p:nvSpPr>
        <p:spPr bwMode="auto">
          <a:xfrm>
            <a:off x="721519" y="4114800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Browser C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cook=97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188D2-425F-41A1-AA3B-62FA8200E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>
            <a:extLst>
              <a:ext uri="{FF2B5EF4-FFF2-40B4-BE49-F238E27FC236}">
                <a16:creationId xmlns:a16="http://schemas.microsoft.com/office/drawing/2014/main" id="{0DFA465C-77F0-4F2D-9001-0EEE37BC7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2018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Using Sessions for Other Stuff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4EB80-31E3-40CD-9778-84A77EA13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ADC3366A-F0FD-4FCD-8BD6-6130EBD4DE3A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0BE4F51-7A98-403C-9717-76B142668C90}"/>
              </a:ext>
            </a:extLst>
          </p:cNvPr>
          <p:cNvSpPr>
            <a:spLocks/>
          </p:cNvSpPr>
          <p:nvPr/>
        </p:nvSpPr>
        <p:spPr bwMode="auto">
          <a:xfrm>
            <a:off x="721519" y="132873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A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cook=10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C3864C9-821F-431C-97C0-F2E22E22C032}"/>
              </a:ext>
            </a:extLst>
          </p:cNvPr>
          <p:cNvSpPr>
            <a:spLocks/>
          </p:cNvSpPr>
          <p:nvPr/>
        </p:nvSpPr>
        <p:spPr bwMode="auto">
          <a:xfrm>
            <a:off x="721519" y="252888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B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cook=46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6F5E18E5-47C7-47D0-A550-48B306B62A83}"/>
              </a:ext>
            </a:extLst>
          </p:cNvPr>
          <p:cNvSpPr>
            <a:spLocks/>
          </p:cNvSpPr>
          <p:nvPr/>
        </p:nvSpPr>
        <p:spPr bwMode="auto">
          <a:xfrm>
            <a:off x="4722019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10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user=chuck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bal</a:t>
            </a: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=$1000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43AFECFB-FBBC-49F5-8CFE-E06634386598}"/>
              </a:ext>
            </a:extLst>
          </p:cNvPr>
          <p:cNvSpPr>
            <a:spLocks/>
          </p:cNvSpPr>
          <p:nvPr/>
        </p:nvSpPr>
        <p:spPr bwMode="auto">
          <a:xfrm>
            <a:off x="6029325" y="1643063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46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user=</a:t>
            </a: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jan</a:t>
            </a: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bal</a:t>
            </a: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=$400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013A5-CD16-4A78-8105-B25D7002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49560D89-BD26-4583-AB1A-6909D82E1572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2F860FD-1FC3-4E07-BA72-5805EC4FEA58}"/>
              </a:ext>
            </a:extLst>
          </p:cNvPr>
          <p:cNvSpPr>
            <a:spLocks/>
          </p:cNvSpPr>
          <p:nvPr/>
        </p:nvSpPr>
        <p:spPr bwMode="auto">
          <a:xfrm>
            <a:off x="4722019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10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user=chuck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bal</a:t>
            </a: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=$1000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1CD2115-30E9-4BA3-BDCC-367E408506A5}"/>
              </a:ext>
            </a:extLst>
          </p:cNvPr>
          <p:cNvSpPr>
            <a:spLocks/>
          </p:cNvSpPr>
          <p:nvPr/>
        </p:nvSpPr>
        <p:spPr bwMode="auto">
          <a:xfrm>
            <a:off x="6029325" y="1643063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46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user=</a:t>
            </a: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jan</a:t>
            </a: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bal</a:t>
            </a: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=$500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A5F5D048-8F57-4B3B-B534-91510E7054A0}"/>
              </a:ext>
            </a:extLst>
          </p:cNvPr>
          <p:cNvSpPr>
            <a:spLocks/>
          </p:cNvSpPr>
          <p:nvPr/>
        </p:nvSpPr>
        <p:spPr bwMode="auto">
          <a:xfrm>
            <a:off x="721519" y="132873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A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cook=10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5A21278-5177-4661-82A4-C94ABCB5C3C8}"/>
              </a:ext>
            </a:extLst>
          </p:cNvPr>
          <p:cNvSpPr>
            <a:spLocks/>
          </p:cNvSpPr>
          <p:nvPr/>
        </p:nvSpPr>
        <p:spPr bwMode="auto">
          <a:xfrm>
            <a:off x="721519" y="252888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Browser B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cook=46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C70F39B6-82A4-4D6D-A061-938EA861BB3B}"/>
              </a:ext>
            </a:extLst>
          </p:cNvPr>
          <p:cNvSpPr>
            <a:spLocks/>
          </p:cNvSpPr>
          <p:nvPr/>
        </p:nvSpPr>
        <p:spPr bwMode="auto">
          <a:xfrm>
            <a:off x="5472112" y="3693319"/>
            <a:ext cx="1071563" cy="1000125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withdraw: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bal=bal-100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512592-214A-47C5-AF7D-C202BFA5C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C4B24976-63E3-417A-9D23-649D5A6D957C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C5725DB-9117-44B8-94C6-1369C97737D1}"/>
              </a:ext>
            </a:extLst>
          </p:cNvPr>
          <p:cNvSpPr>
            <a:spLocks/>
          </p:cNvSpPr>
          <p:nvPr/>
        </p:nvSpPr>
        <p:spPr bwMode="auto">
          <a:xfrm>
            <a:off x="4722019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10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user=chuck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bal</a:t>
            </a: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=$1000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2D6C4C6-3B89-4B92-941E-C5B07BF8BC25}"/>
              </a:ext>
            </a:extLst>
          </p:cNvPr>
          <p:cNvSpPr>
            <a:spLocks/>
          </p:cNvSpPr>
          <p:nvPr/>
        </p:nvSpPr>
        <p:spPr bwMode="auto">
          <a:xfrm>
            <a:off x="6029325" y="1643063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46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user=</a:t>
            </a: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jan</a:t>
            </a: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bal</a:t>
            </a: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=$500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9C61E1CC-1C55-4009-9394-BB88C65719AC}"/>
              </a:ext>
            </a:extLst>
          </p:cNvPr>
          <p:cNvSpPr>
            <a:spLocks/>
          </p:cNvSpPr>
          <p:nvPr/>
        </p:nvSpPr>
        <p:spPr bwMode="auto">
          <a:xfrm>
            <a:off x="721519" y="132873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A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cook=10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8F4BE6C3-8019-4B46-BF6A-99E838FB8103}"/>
              </a:ext>
            </a:extLst>
          </p:cNvPr>
          <p:cNvSpPr>
            <a:spLocks/>
          </p:cNvSpPr>
          <p:nvPr/>
        </p:nvSpPr>
        <p:spPr bwMode="auto">
          <a:xfrm>
            <a:off x="721519" y="252888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B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cook=46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8504C417-7CF8-4492-BCFE-CDA9570E98C9}"/>
              </a:ext>
            </a:extLst>
          </p:cNvPr>
          <p:cNvSpPr>
            <a:spLocks/>
          </p:cNvSpPr>
          <p:nvPr/>
        </p:nvSpPr>
        <p:spPr bwMode="auto">
          <a:xfrm>
            <a:off x="5472112" y="3693319"/>
            <a:ext cx="1071563" cy="1000125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withdraw: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bal=bal-100</a:t>
            </a:r>
          </a:p>
        </p:txBody>
      </p:sp>
      <p:sp>
        <p:nvSpPr>
          <p:cNvPr id="221192" name="Line 7">
            <a:extLst>
              <a:ext uri="{FF2B5EF4-FFF2-40B4-BE49-F238E27FC236}">
                <a16:creationId xmlns:a16="http://schemas.microsoft.com/office/drawing/2014/main" id="{D18B2DA6-CBB8-4152-B0A6-A473C10E0A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346" y="3078064"/>
            <a:ext cx="510779" cy="982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21193" name="Rectangle 8">
            <a:extLst>
              <a:ext uri="{FF2B5EF4-FFF2-40B4-BE49-F238E27FC236}">
                <a16:creationId xmlns:a16="http://schemas.microsoft.com/office/drawing/2014/main" id="{B4B4BCA2-F1E5-4ED3-ACAB-0AC4F4BFD09E}"/>
              </a:ext>
            </a:extLst>
          </p:cNvPr>
          <p:cNvSpPr>
            <a:spLocks/>
          </p:cNvSpPr>
          <p:nvPr/>
        </p:nvSpPr>
        <p:spPr bwMode="auto">
          <a:xfrm>
            <a:off x="137551" y="3233898"/>
            <a:ext cx="485710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90547-256F-451C-B899-2B259E5DD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">
            <a:extLst>
              <a:ext uri="{FF2B5EF4-FFF2-40B4-BE49-F238E27FC236}">
                <a16:creationId xmlns:a16="http://schemas.microsoft.com/office/drawing/2014/main" id="{3090DCF7-7590-4CB0-B509-A8CB5877F32D}"/>
              </a:ext>
            </a:extLst>
          </p:cNvPr>
          <p:cNvSpPr>
            <a:spLocks/>
          </p:cNvSpPr>
          <p:nvPr/>
        </p:nvSpPr>
        <p:spPr bwMode="auto">
          <a:xfrm>
            <a:off x="3561414" y="1076485"/>
            <a:ext cx="1810432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ctools.umich.edu</a:t>
            </a:r>
          </a:p>
        </p:txBody>
      </p:sp>
      <p:pic>
        <p:nvPicPr>
          <p:cNvPr id="177155" name="Picture 3">
            <a:extLst>
              <a:ext uri="{FF2B5EF4-FFF2-40B4-BE49-F238E27FC236}">
                <a16:creationId xmlns:a16="http://schemas.microsoft.com/office/drawing/2014/main" id="{BEED1D7C-3AD8-4CDA-98EA-FA80521A0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061222"/>
            <a:ext cx="347454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4">
            <a:extLst>
              <a:ext uri="{FF2B5EF4-FFF2-40B4-BE49-F238E27FC236}">
                <a16:creationId xmlns:a16="http://schemas.microsoft.com/office/drawing/2014/main" id="{F225FEB1-3DAC-47B4-AA2A-59B3596D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7" y="3907631"/>
            <a:ext cx="3230761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7" name="Picture 5">
            <a:extLst>
              <a:ext uri="{FF2B5EF4-FFF2-40B4-BE49-F238E27FC236}">
                <a16:creationId xmlns:a16="http://schemas.microsoft.com/office/drawing/2014/main" id="{BC0800A1-4357-4083-812E-C8A3720A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7" y="2228850"/>
            <a:ext cx="2921794" cy="15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8" name="Picture 6">
            <a:extLst>
              <a:ext uri="{FF2B5EF4-FFF2-40B4-BE49-F238E27FC236}">
                <a16:creationId xmlns:a16="http://schemas.microsoft.com/office/drawing/2014/main" id="{65E52766-D00C-4D3B-907A-7F6B254B0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240" y="1977033"/>
            <a:ext cx="3016448" cy="163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9" name="Line 7">
            <a:extLst>
              <a:ext uri="{FF2B5EF4-FFF2-40B4-BE49-F238E27FC236}">
                <a16:creationId xmlns:a16="http://schemas.microsoft.com/office/drawing/2014/main" id="{CFD593A2-5105-4533-A2D0-C65BC05B49A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06664" y="2043113"/>
            <a:ext cx="755452" cy="472381"/>
          </a:xfrm>
          <a:prstGeom prst="line">
            <a:avLst/>
          </a:prstGeom>
          <a:noFill/>
          <a:ln w="1397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7160" name="Line 8">
            <a:extLst>
              <a:ext uri="{FF2B5EF4-FFF2-40B4-BE49-F238E27FC236}">
                <a16:creationId xmlns:a16="http://schemas.microsoft.com/office/drawing/2014/main" id="{F85A9F51-5961-43E5-B9A4-4909297B7DB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11165" y="2431555"/>
            <a:ext cx="682229" cy="1522511"/>
          </a:xfrm>
          <a:prstGeom prst="line">
            <a:avLst/>
          </a:prstGeom>
          <a:noFill/>
          <a:ln w="1397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7161" name="Line 9">
            <a:extLst>
              <a:ext uri="{FF2B5EF4-FFF2-40B4-BE49-F238E27FC236}">
                <a16:creationId xmlns:a16="http://schemas.microsoft.com/office/drawing/2014/main" id="{7FE8CC53-10F6-4FDC-AE42-3A488A04A73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629151" y="2431554"/>
            <a:ext cx="598289" cy="1417142"/>
          </a:xfrm>
          <a:prstGeom prst="line">
            <a:avLst/>
          </a:prstGeom>
          <a:noFill/>
          <a:ln w="1397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7162" name="Line 10">
            <a:extLst>
              <a:ext uri="{FF2B5EF4-FFF2-40B4-BE49-F238E27FC236}">
                <a16:creationId xmlns:a16="http://schemas.microsoft.com/office/drawing/2014/main" id="{4DF2D36C-45A7-459A-83B8-CA79D5F11AC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33653" y="2053829"/>
            <a:ext cx="840284" cy="850106"/>
          </a:xfrm>
          <a:prstGeom prst="line">
            <a:avLst/>
          </a:prstGeom>
          <a:noFill/>
          <a:ln w="1397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7163" name="Rectangle 11">
            <a:extLst>
              <a:ext uri="{FF2B5EF4-FFF2-40B4-BE49-F238E27FC236}">
                <a16:creationId xmlns:a16="http://schemas.microsoft.com/office/drawing/2014/main" id="{CB71B417-E7CC-4D8A-9689-779C6277A565}"/>
              </a:ext>
            </a:extLst>
          </p:cNvPr>
          <p:cNvSpPr>
            <a:spLocks/>
          </p:cNvSpPr>
          <p:nvPr/>
        </p:nvSpPr>
        <p:spPr bwMode="auto">
          <a:xfrm>
            <a:off x="400051" y="1446610"/>
            <a:ext cx="2907506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tx1"/>
                </a:solidFill>
              </a:rPr>
              <a:t>Servers get used by many users at the same time.</a:t>
            </a:r>
          </a:p>
        </p:txBody>
      </p:sp>
      <p:pic>
        <p:nvPicPr>
          <p:cNvPr id="177164" name="Picture 14" descr="serverandglobe">
            <a:extLst>
              <a:ext uri="{FF2B5EF4-FFF2-40B4-BE49-F238E27FC236}">
                <a16:creationId xmlns:a16="http://schemas.microsoft.com/office/drawing/2014/main" id="{FC1498A5-A8EE-4BA4-85A8-24AFC5ED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457325"/>
            <a:ext cx="6429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B27A3-5E97-4DC6-BC9B-7D004429D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E346AFCA-0BE7-4923-8E4B-6056916DD340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A4C0637-62C6-4FDA-98CB-7F70DB505FDB}"/>
              </a:ext>
            </a:extLst>
          </p:cNvPr>
          <p:cNvSpPr>
            <a:spLocks/>
          </p:cNvSpPr>
          <p:nvPr/>
        </p:nvSpPr>
        <p:spPr bwMode="auto">
          <a:xfrm>
            <a:off x="4722019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Session 10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user=chuck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bal=$1000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182F1B8-FBB8-4971-B04D-E53E8DA26B08}"/>
              </a:ext>
            </a:extLst>
          </p:cNvPr>
          <p:cNvSpPr>
            <a:spLocks/>
          </p:cNvSpPr>
          <p:nvPr/>
        </p:nvSpPr>
        <p:spPr bwMode="auto">
          <a:xfrm>
            <a:off x="6029325" y="1643063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46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user=</a:t>
            </a: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jan</a:t>
            </a: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bal</a:t>
            </a: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=$500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5665BD0E-7555-42B8-AB7F-286D5640DF23}"/>
              </a:ext>
            </a:extLst>
          </p:cNvPr>
          <p:cNvSpPr>
            <a:spLocks/>
          </p:cNvSpPr>
          <p:nvPr/>
        </p:nvSpPr>
        <p:spPr bwMode="auto">
          <a:xfrm>
            <a:off x="721519" y="132873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Browser A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cook=10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501DE415-30B8-43C4-B1FA-B376892016BE}"/>
              </a:ext>
            </a:extLst>
          </p:cNvPr>
          <p:cNvSpPr>
            <a:spLocks/>
          </p:cNvSpPr>
          <p:nvPr/>
        </p:nvSpPr>
        <p:spPr bwMode="auto">
          <a:xfrm>
            <a:off x="721519" y="252888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B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cook=46</a:t>
            </a:r>
          </a:p>
        </p:txBody>
      </p:sp>
      <p:sp>
        <p:nvSpPr>
          <p:cNvPr id="222215" name="Line 6">
            <a:extLst>
              <a:ext uri="{FF2B5EF4-FFF2-40B4-BE49-F238E27FC236}">
                <a16:creationId xmlns:a16="http://schemas.microsoft.com/office/drawing/2014/main" id="{6FEF4B15-6168-40DB-BB6A-35A12E5ECC9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824336" y="2827139"/>
            <a:ext cx="3576340" cy="4277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63495" name="AutoShape 7">
            <a:extLst>
              <a:ext uri="{FF2B5EF4-FFF2-40B4-BE49-F238E27FC236}">
                <a16:creationId xmlns:a16="http://schemas.microsoft.com/office/drawing/2014/main" id="{8B3E63EE-EDBC-4864-90F6-2FF35B17CF14}"/>
              </a:ext>
            </a:extLst>
          </p:cNvPr>
          <p:cNvSpPr>
            <a:spLocks/>
          </p:cNvSpPr>
          <p:nvPr/>
        </p:nvSpPr>
        <p:spPr bwMode="auto">
          <a:xfrm rot="336938">
            <a:off x="3099495" y="2471738"/>
            <a:ext cx="1157288" cy="578644"/>
          </a:xfrm>
          <a:prstGeom prst="rightArrow">
            <a:avLst>
              <a:gd name="adj1" fmla="val 42611"/>
              <a:gd name="adj2" fmla="val 50787"/>
            </a:avLst>
          </a:prstGeom>
          <a:solidFill>
            <a:srgbClr val="FF7F00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81">
                <a:effectLst>
                  <a:outerShdw blurRad="38100" dist="38100" dir="2700000" algn="tl">
                    <a:srgbClr val="000000"/>
                  </a:outerShdw>
                </a:effectLst>
              </a:rPr>
              <a:t>cook=46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A09EE4CA-A4C5-4136-85FA-37B53517044A}"/>
              </a:ext>
            </a:extLst>
          </p:cNvPr>
          <p:cNvSpPr>
            <a:spLocks/>
          </p:cNvSpPr>
          <p:nvPr/>
        </p:nvSpPr>
        <p:spPr bwMode="auto">
          <a:xfrm>
            <a:off x="5472112" y="3693319"/>
            <a:ext cx="1071563" cy="1000125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withdraw: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bal=bal-100</a:t>
            </a:r>
          </a:p>
        </p:txBody>
      </p:sp>
      <p:sp>
        <p:nvSpPr>
          <p:cNvPr id="222218" name="Line 9">
            <a:extLst>
              <a:ext uri="{FF2B5EF4-FFF2-40B4-BE49-F238E27FC236}">
                <a16:creationId xmlns:a16="http://schemas.microsoft.com/office/drawing/2014/main" id="{4EE86BD6-6701-44B3-B65F-7C724193823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89960" y="2660155"/>
            <a:ext cx="1021556" cy="6054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22219" name="Line 10">
            <a:extLst>
              <a:ext uri="{FF2B5EF4-FFF2-40B4-BE49-F238E27FC236}">
                <a16:creationId xmlns:a16="http://schemas.microsoft.com/office/drawing/2014/main" id="{5D3F80BE-6319-4A8E-9F1E-4D86DE02476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400675" y="3275410"/>
            <a:ext cx="593825" cy="4384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069E5-4CF2-493F-A212-C87ED0EF5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CA70688F-25E3-4C59-BAC7-773FF2328A31}"/>
              </a:ext>
            </a:extLst>
          </p:cNvPr>
          <p:cNvSpPr>
            <a:spLocks/>
          </p:cNvSpPr>
          <p:nvPr/>
        </p:nvSpPr>
        <p:spPr bwMode="auto">
          <a:xfrm>
            <a:off x="3957637" y="1000125"/>
            <a:ext cx="4872038" cy="4786313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913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28AA8AE-DEF9-4FD9-9A55-3ED11B1015A7}"/>
              </a:ext>
            </a:extLst>
          </p:cNvPr>
          <p:cNvSpPr>
            <a:spLocks/>
          </p:cNvSpPr>
          <p:nvPr/>
        </p:nvSpPr>
        <p:spPr bwMode="auto">
          <a:xfrm>
            <a:off x="4722019" y="1578769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Session 10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user=chuck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bal=$1000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81C23F6-A6A4-4A36-B3E7-6633642A3EAB}"/>
              </a:ext>
            </a:extLst>
          </p:cNvPr>
          <p:cNvSpPr>
            <a:spLocks/>
          </p:cNvSpPr>
          <p:nvPr/>
        </p:nvSpPr>
        <p:spPr bwMode="auto">
          <a:xfrm>
            <a:off x="6029325" y="1643063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Session 46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user=jan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bal=$400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7E3F7D12-C565-4155-B413-69B5F90284D7}"/>
              </a:ext>
            </a:extLst>
          </p:cNvPr>
          <p:cNvSpPr>
            <a:spLocks/>
          </p:cNvSpPr>
          <p:nvPr/>
        </p:nvSpPr>
        <p:spPr bwMode="auto">
          <a:xfrm>
            <a:off x="721519" y="132873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A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cook=10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5C33ED6-8F82-460A-9A2C-815949A88D7F}"/>
              </a:ext>
            </a:extLst>
          </p:cNvPr>
          <p:cNvSpPr>
            <a:spLocks/>
          </p:cNvSpPr>
          <p:nvPr/>
        </p:nvSpPr>
        <p:spPr bwMode="auto">
          <a:xfrm>
            <a:off x="721519" y="2528888"/>
            <a:ext cx="1071563" cy="1000125"/>
          </a:xfrm>
          <a:prstGeom prst="rect">
            <a:avLst/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Browser B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cook=46</a:t>
            </a:r>
          </a:p>
        </p:txBody>
      </p:sp>
      <p:sp>
        <p:nvSpPr>
          <p:cNvPr id="223239" name="Line 6">
            <a:extLst>
              <a:ext uri="{FF2B5EF4-FFF2-40B4-BE49-F238E27FC236}">
                <a16:creationId xmlns:a16="http://schemas.microsoft.com/office/drawing/2014/main" id="{EE515F1B-95C9-4784-ADDB-6C704E19E5F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824336" y="2827139"/>
            <a:ext cx="3576340" cy="4277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64519" name="AutoShape 7">
            <a:extLst>
              <a:ext uri="{FF2B5EF4-FFF2-40B4-BE49-F238E27FC236}">
                <a16:creationId xmlns:a16="http://schemas.microsoft.com/office/drawing/2014/main" id="{B77D5E4B-715F-4AA8-BAB3-B007032969E9}"/>
              </a:ext>
            </a:extLst>
          </p:cNvPr>
          <p:cNvSpPr>
            <a:spLocks/>
          </p:cNvSpPr>
          <p:nvPr/>
        </p:nvSpPr>
        <p:spPr bwMode="auto">
          <a:xfrm rot="336938">
            <a:off x="3099495" y="2471738"/>
            <a:ext cx="1157288" cy="578644"/>
          </a:xfrm>
          <a:prstGeom prst="rightArrow">
            <a:avLst>
              <a:gd name="adj1" fmla="val 42611"/>
              <a:gd name="adj2" fmla="val 50787"/>
            </a:avLst>
          </a:prstGeom>
          <a:solidFill>
            <a:srgbClr val="FF7F00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81">
                <a:effectLst>
                  <a:outerShdw blurRad="38100" dist="38100" dir="2700000" algn="tl">
                    <a:srgbClr val="000000"/>
                  </a:outerShdw>
                </a:effectLst>
              </a:rPr>
              <a:t>cook=46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F5FFBC43-7E62-4D12-A17F-B378A030705B}"/>
              </a:ext>
            </a:extLst>
          </p:cNvPr>
          <p:cNvSpPr>
            <a:spLocks/>
          </p:cNvSpPr>
          <p:nvPr/>
        </p:nvSpPr>
        <p:spPr bwMode="auto">
          <a:xfrm>
            <a:off x="5472112" y="3693319"/>
            <a:ext cx="1071563" cy="1000125"/>
          </a:xfrm>
          <a:prstGeom prst="rect">
            <a:avLst/>
          </a:prstGeom>
          <a:solidFill>
            <a:srgbClr val="00B05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withdraw: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63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63">
                <a:effectLst>
                  <a:outerShdw blurRad="38100" dist="38100" dir="2700000" algn="tl">
                    <a:srgbClr val="000000"/>
                  </a:outerShdw>
                </a:effectLst>
              </a:rPr>
              <a:t>bal=bal-100</a:t>
            </a:r>
          </a:p>
        </p:txBody>
      </p:sp>
      <p:sp>
        <p:nvSpPr>
          <p:cNvPr id="223242" name="Line 9">
            <a:extLst>
              <a:ext uri="{FF2B5EF4-FFF2-40B4-BE49-F238E27FC236}">
                <a16:creationId xmlns:a16="http://schemas.microsoft.com/office/drawing/2014/main" id="{5F7A6555-0C05-4900-AA69-039E5D9AC3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89960" y="2660155"/>
            <a:ext cx="1021556" cy="6054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23243" name="Line 10">
            <a:extLst>
              <a:ext uri="{FF2B5EF4-FFF2-40B4-BE49-F238E27FC236}">
                <a16:creationId xmlns:a16="http://schemas.microsoft.com/office/drawing/2014/main" id="{565A5AF1-B4C0-4264-A443-05060FD7D2E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400675" y="3275410"/>
            <a:ext cx="593825" cy="43844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23244" name="Line 11">
            <a:extLst>
              <a:ext uri="{FF2B5EF4-FFF2-40B4-BE49-F238E27FC236}">
                <a16:creationId xmlns:a16="http://schemas.microsoft.com/office/drawing/2014/main" id="{80B5D4E1-A788-44D5-ADB4-8545D476B9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993" y="2628901"/>
            <a:ext cx="302717" cy="157519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23245" name="Line 12">
            <a:extLst>
              <a:ext uri="{FF2B5EF4-FFF2-40B4-BE49-F238E27FC236}">
                <a16:creationId xmlns:a16="http://schemas.microsoft.com/office/drawing/2014/main" id="{ED9DF636-D0D5-4FF0-9ED6-64C62A294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051" y="3306664"/>
            <a:ext cx="3544193" cy="1094780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solidFill>
                <a:srgbClr val="FFFFFF"/>
              </a:solidFill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223246" name="Rectangle 13">
            <a:extLst>
              <a:ext uri="{FF2B5EF4-FFF2-40B4-BE49-F238E27FC236}">
                <a16:creationId xmlns:a16="http://schemas.microsoft.com/office/drawing/2014/main" id="{0C4C6AD1-8104-4686-A1B2-9A97D568F914}"/>
              </a:ext>
            </a:extLst>
          </p:cNvPr>
          <p:cNvSpPr>
            <a:spLocks/>
          </p:cNvSpPr>
          <p:nvPr/>
        </p:nvSpPr>
        <p:spPr bwMode="auto">
          <a:xfrm>
            <a:off x="2470116" y="3933985"/>
            <a:ext cx="1006942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23247" name="Rectangle 14">
            <a:extLst>
              <a:ext uri="{FF2B5EF4-FFF2-40B4-BE49-F238E27FC236}">
                <a16:creationId xmlns:a16="http://schemas.microsoft.com/office/drawing/2014/main" id="{2F25B081-EA38-46E9-8638-DD29093D4966}"/>
              </a:ext>
            </a:extLst>
          </p:cNvPr>
          <p:cNvSpPr>
            <a:spLocks/>
          </p:cNvSpPr>
          <p:nvPr/>
        </p:nvSpPr>
        <p:spPr bwMode="auto">
          <a:xfrm>
            <a:off x="2389737" y="2176623"/>
            <a:ext cx="853375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A07E0-B301-4EBF-B34F-10CC1F7286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5194" y="2623416"/>
            <a:ext cx="7772400" cy="1023624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9596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15" descr="serverandglobe">
            <a:extLst>
              <a:ext uri="{FF2B5EF4-FFF2-40B4-BE49-F238E27FC236}">
                <a16:creationId xmlns:a16="http://schemas.microsoft.com/office/drawing/2014/main" id="{8F355245-B3ED-4723-9EE1-5EC3D3E3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457325"/>
            <a:ext cx="6429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79" name="Rectangle 1">
            <a:extLst>
              <a:ext uri="{FF2B5EF4-FFF2-40B4-BE49-F238E27FC236}">
                <a16:creationId xmlns:a16="http://schemas.microsoft.com/office/drawing/2014/main" id="{E60887DC-89E6-400A-8956-F96B36AF0A8A}"/>
              </a:ext>
            </a:extLst>
          </p:cNvPr>
          <p:cNvSpPr>
            <a:spLocks/>
          </p:cNvSpPr>
          <p:nvPr/>
        </p:nvSpPr>
        <p:spPr bwMode="auto">
          <a:xfrm>
            <a:off x="4931228" y="1241684"/>
            <a:ext cx="1810432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ctools.umich.edu</a:t>
            </a:r>
          </a:p>
        </p:txBody>
      </p:sp>
      <p:pic>
        <p:nvPicPr>
          <p:cNvPr id="178180" name="Picture 3">
            <a:extLst>
              <a:ext uri="{FF2B5EF4-FFF2-40B4-BE49-F238E27FC236}">
                <a16:creationId xmlns:a16="http://schemas.microsoft.com/office/drawing/2014/main" id="{BE8D4BC3-968F-4150-BBD2-5E184D0F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061222"/>
            <a:ext cx="347454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1" name="Picture 4">
            <a:extLst>
              <a:ext uri="{FF2B5EF4-FFF2-40B4-BE49-F238E27FC236}">
                <a16:creationId xmlns:a16="http://schemas.microsoft.com/office/drawing/2014/main" id="{DA87D9B3-0934-420C-9035-3CCED6FF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7" y="3907631"/>
            <a:ext cx="3230761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2" name="Picture 5">
            <a:extLst>
              <a:ext uri="{FF2B5EF4-FFF2-40B4-BE49-F238E27FC236}">
                <a16:creationId xmlns:a16="http://schemas.microsoft.com/office/drawing/2014/main" id="{BFF35227-B617-4C86-8228-41034518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7" y="2228850"/>
            <a:ext cx="2921794" cy="15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3" name="Picture 6">
            <a:extLst>
              <a:ext uri="{FF2B5EF4-FFF2-40B4-BE49-F238E27FC236}">
                <a16:creationId xmlns:a16="http://schemas.microsoft.com/office/drawing/2014/main" id="{01F55D62-D567-4FBF-92B0-A9CB676A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240" y="1977033"/>
            <a:ext cx="3016448" cy="163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4" name="Line 7">
            <a:extLst>
              <a:ext uri="{FF2B5EF4-FFF2-40B4-BE49-F238E27FC236}">
                <a16:creationId xmlns:a16="http://schemas.microsoft.com/office/drawing/2014/main" id="{18BF35AF-1C59-42BF-BC67-AFB2BDE5F20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306664" y="2043113"/>
            <a:ext cx="755452" cy="472381"/>
          </a:xfrm>
          <a:prstGeom prst="line">
            <a:avLst/>
          </a:prstGeom>
          <a:noFill/>
          <a:ln w="139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8185" name="Line 8">
            <a:extLst>
              <a:ext uri="{FF2B5EF4-FFF2-40B4-BE49-F238E27FC236}">
                <a16:creationId xmlns:a16="http://schemas.microsoft.com/office/drawing/2014/main" id="{CD1A2B15-7B75-4072-A2D0-A009FB02BA6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11165" y="2431555"/>
            <a:ext cx="682229" cy="1522511"/>
          </a:xfrm>
          <a:prstGeom prst="line">
            <a:avLst/>
          </a:prstGeom>
          <a:noFill/>
          <a:ln w="139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8186" name="Line 9">
            <a:extLst>
              <a:ext uri="{FF2B5EF4-FFF2-40B4-BE49-F238E27FC236}">
                <a16:creationId xmlns:a16="http://schemas.microsoft.com/office/drawing/2014/main" id="{2A9DEBD4-4C06-4633-993F-F377A55734A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629151" y="2431554"/>
            <a:ext cx="598289" cy="1417142"/>
          </a:xfrm>
          <a:prstGeom prst="line">
            <a:avLst/>
          </a:prstGeom>
          <a:noFill/>
          <a:ln w="139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8187" name="Line 10">
            <a:extLst>
              <a:ext uri="{FF2B5EF4-FFF2-40B4-BE49-F238E27FC236}">
                <a16:creationId xmlns:a16="http://schemas.microsoft.com/office/drawing/2014/main" id="{7A549560-B60E-472B-84E7-394CCE0B715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33653" y="2053829"/>
            <a:ext cx="840284" cy="850106"/>
          </a:xfrm>
          <a:prstGeom prst="line">
            <a:avLst/>
          </a:prstGeom>
          <a:noFill/>
          <a:ln w="139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514350" fontAlgn="base">
              <a:spcBef>
                <a:spcPct val="0"/>
              </a:spcBef>
              <a:spcAft>
                <a:spcPct val="0"/>
              </a:spcAft>
            </a:pPr>
            <a:endParaRPr lang="en-US" sz="2025">
              <a:latin typeface="Gill Sans" charset="0"/>
              <a:ea typeface="ＭＳ Ｐゴシック" panose="020B0600070205080204" pitchFamily="34" charset="-128"/>
              <a:sym typeface="Gill Sans" charset="0"/>
            </a:endParaRPr>
          </a:p>
        </p:txBody>
      </p:sp>
      <p:sp>
        <p:nvSpPr>
          <p:cNvPr id="178188" name="Rectangle 11">
            <a:extLst>
              <a:ext uri="{FF2B5EF4-FFF2-40B4-BE49-F238E27FC236}">
                <a16:creationId xmlns:a16="http://schemas.microsoft.com/office/drawing/2014/main" id="{FA1A9902-E7B4-47F3-BD38-3A29E4286059}"/>
              </a:ext>
            </a:extLst>
          </p:cNvPr>
          <p:cNvSpPr>
            <a:spLocks/>
          </p:cNvSpPr>
          <p:nvPr/>
        </p:nvSpPr>
        <p:spPr bwMode="auto">
          <a:xfrm>
            <a:off x="400051" y="1446610"/>
            <a:ext cx="2907506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When folks hit a button...</a:t>
            </a:r>
          </a:p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everyone POSTs</a:t>
            </a:r>
          </a:p>
        </p:txBody>
      </p:sp>
      <p:sp>
        <p:nvSpPr>
          <p:cNvPr id="178189" name="Rectangle 12">
            <a:extLst>
              <a:ext uri="{FF2B5EF4-FFF2-40B4-BE49-F238E27FC236}">
                <a16:creationId xmlns:a16="http://schemas.microsoft.com/office/drawing/2014/main" id="{C2E2276C-F2ED-4233-B780-10E0DE4F6AB2}"/>
              </a:ext>
            </a:extLst>
          </p:cNvPr>
          <p:cNvSpPr>
            <a:spLocks/>
          </p:cNvSpPr>
          <p:nvPr/>
        </p:nvSpPr>
        <p:spPr bwMode="auto">
          <a:xfrm>
            <a:off x="4286292" y="1140779"/>
            <a:ext cx="36067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C9821-DE36-478F-BA26-6E47E69DE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">
            <a:extLst>
              <a:ext uri="{FF2B5EF4-FFF2-40B4-BE49-F238E27FC236}">
                <a16:creationId xmlns:a16="http://schemas.microsoft.com/office/drawing/2014/main" id="{F8B1D936-62CD-4748-AF17-3EF291EDE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Server Questions ???</a:t>
            </a: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0FB3C36F-7F69-4D81-AD39-B752D40A6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Who is this user?</a:t>
            </a:r>
          </a:p>
          <a:p>
            <a:pPr marL="421481"/>
            <a:r>
              <a:rPr lang="en-US" altLang="en-US" sz="2400" dirty="0"/>
              <a:t>Are they logged in yet?</a:t>
            </a:r>
          </a:p>
          <a:p>
            <a:pPr marL="421481"/>
            <a:r>
              <a:rPr lang="en-US" altLang="en-US" sz="2400" dirty="0"/>
              <a:t>What screen did they come from?</a:t>
            </a:r>
          </a:p>
          <a:p>
            <a:pPr marL="421481"/>
            <a:r>
              <a:rPr lang="en-US" altLang="en-US" sz="2400" dirty="0"/>
              <a:t>What button did they push?</a:t>
            </a:r>
          </a:p>
          <a:p>
            <a:pPr marL="421481"/>
            <a:r>
              <a:rPr lang="en-US" altLang="en-US" sz="2400" dirty="0"/>
              <a:t>Where do we store this data?</a:t>
            </a:r>
          </a:p>
          <a:p>
            <a:pPr marL="421481"/>
            <a:r>
              <a:rPr lang="en-US" altLang="en-US" sz="2400" dirty="0"/>
              <a:t>What screen do they want next?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97646-43CB-45CA-AB6F-EF8125A60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>
            <a:extLst>
              <a:ext uri="{FF2B5EF4-FFF2-40B4-BE49-F238E27FC236}">
                <a16:creationId xmlns:a16="http://schemas.microsoft.com/office/drawing/2014/main" id="{37DC1137-1A3A-4B7B-9321-B83B461F2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Server Questions ???</a:t>
            </a: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74405AA1-A596-4A59-AA00-9BB2299DF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1481"/>
            <a:r>
              <a:rPr lang="en-US" altLang="en-US" sz="2400" dirty="0"/>
              <a:t>Who is this user?</a:t>
            </a:r>
          </a:p>
          <a:p>
            <a:pPr marL="421481"/>
            <a:r>
              <a:rPr lang="en-US" altLang="en-US" sz="2400" dirty="0"/>
              <a:t>Are they logged in yet?</a:t>
            </a:r>
          </a:p>
          <a:p>
            <a:pPr marL="421481"/>
            <a:r>
              <a:rPr lang="en-US" altLang="en-US" sz="2400" dirty="0"/>
              <a:t>What screen did they come from?</a:t>
            </a:r>
          </a:p>
          <a:p>
            <a:pPr marL="421481"/>
            <a:r>
              <a:rPr lang="en-US" altLang="en-US" sz="2400" dirty="0"/>
              <a:t>What button did they push?</a:t>
            </a:r>
          </a:p>
          <a:p>
            <a:pPr marL="421481"/>
            <a:r>
              <a:rPr lang="en-US" altLang="en-US" sz="2400" dirty="0"/>
              <a:t>Where do we store this data?</a:t>
            </a:r>
          </a:p>
          <a:p>
            <a:pPr marL="421481"/>
            <a:r>
              <a:rPr lang="en-US" altLang="en-US" sz="2400" dirty="0"/>
              <a:t>What screen do they want next?</a:t>
            </a:r>
          </a:p>
        </p:txBody>
      </p:sp>
      <p:sp>
        <p:nvSpPr>
          <p:cNvPr id="180228" name="Freeform 3">
            <a:extLst>
              <a:ext uri="{FF2B5EF4-FFF2-40B4-BE49-F238E27FC236}">
                <a16:creationId xmlns:a16="http://schemas.microsoft.com/office/drawing/2014/main" id="{D8E2CF8F-A1D1-4EC1-AAD2-D7EB9866B8F2}"/>
              </a:ext>
            </a:extLst>
          </p:cNvPr>
          <p:cNvSpPr>
            <a:spLocks/>
          </p:cNvSpPr>
          <p:nvPr/>
        </p:nvSpPr>
        <p:spPr bwMode="auto">
          <a:xfrm>
            <a:off x="131712" y="1315725"/>
            <a:ext cx="1268909" cy="3140865"/>
          </a:xfrm>
          <a:custGeom>
            <a:avLst/>
            <a:gdLst>
              <a:gd name="T0" fmla="*/ 20730 w 21600"/>
              <a:gd name="T1" fmla="*/ 20818 h 21600"/>
              <a:gd name="T2" fmla="*/ 8578 w 21600"/>
              <a:gd name="T3" fmla="*/ 21600 h 21600"/>
              <a:gd name="T4" fmla="*/ 0 w 21600"/>
              <a:gd name="T5" fmla="*/ 15042 h 21600"/>
              <a:gd name="T6" fmla="*/ 1072 w 21600"/>
              <a:gd name="T7" fmla="*/ 4212 h 21600"/>
              <a:gd name="T8" fmla="*/ 10722 w 21600"/>
              <a:gd name="T9" fmla="*/ 0 h 21600"/>
              <a:gd name="T10" fmla="*/ 21600 w 21600"/>
              <a:gd name="T11" fmla="*/ 22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0730" y="20818"/>
                </a:moveTo>
                <a:lnTo>
                  <a:pt x="8578" y="21600"/>
                </a:lnTo>
                <a:lnTo>
                  <a:pt x="0" y="15042"/>
                </a:lnTo>
                <a:lnTo>
                  <a:pt x="1072" y="4212"/>
                </a:lnTo>
                <a:lnTo>
                  <a:pt x="10722" y="0"/>
                </a:lnTo>
                <a:lnTo>
                  <a:pt x="21600" y="2233"/>
                </a:lnTo>
              </a:path>
            </a:pathLst>
          </a:custGeom>
          <a:noFill/>
          <a:ln w="152400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25">
              <a:solidFill>
                <a:schemeClr val="tx1"/>
              </a:solidFill>
            </a:endParaRPr>
          </a:p>
        </p:txBody>
      </p:sp>
      <p:sp>
        <p:nvSpPr>
          <p:cNvPr id="180229" name="Rectangle 4">
            <a:extLst>
              <a:ext uri="{FF2B5EF4-FFF2-40B4-BE49-F238E27FC236}">
                <a16:creationId xmlns:a16="http://schemas.microsoft.com/office/drawing/2014/main" id="{22FA3B12-B45D-455B-B307-F7585F43ADD4}"/>
              </a:ext>
            </a:extLst>
          </p:cNvPr>
          <p:cNvSpPr>
            <a:spLocks/>
          </p:cNvSpPr>
          <p:nvPr/>
        </p:nvSpPr>
        <p:spPr bwMode="auto">
          <a:xfrm>
            <a:off x="6206133" y="3775472"/>
            <a:ext cx="21717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25" dirty="0">
                <a:solidFill>
                  <a:schemeClr val="tx1"/>
                </a:solidFill>
              </a:rPr>
              <a:t>Over and over and over and over and over and over and over....</a:t>
            </a:r>
          </a:p>
        </p:txBody>
      </p:sp>
      <p:sp>
        <p:nvSpPr>
          <p:cNvPr id="180230" name="Rectangle 5">
            <a:extLst>
              <a:ext uri="{FF2B5EF4-FFF2-40B4-BE49-F238E27FC236}">
                <a16:creationId xmlns:a16="http://schemas.microsoft.com/office/drawing/2014/main" id="{730B5A65-C749-4C28-8B91-45A36629C647}"/>
              </a:ext>
            </a:extLst>
          </p:cNvPr>
          <p:cNvSpPr>
            <a:spLocks/>
          </p:cNvSpPr>
          <p:nvPr/>
        </p:nvSpPr>
        <p:spPr bwMode="auto">
          <a:xfrm>
            <a:off x="7426437" y="5624867"/>
            <a:ext cx="1166986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1pPr>
            <a:lvl2pPr marL="37931725" indent="-37474525"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2pPr>
            <a:lvl3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3pPr>
            <a:lvl4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4pPr>
            <a:lvl5pPr eaLnBrk="0" hangingPunct="0"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ＭＳ Ｐゴシック" panose="020B0600070205080204" pitchFamily="34" charset="-128"/>
                <a:sym typeface="Gill Sans" charset="0"/>
              </a:defRPr>
            </a:lvl9pPr>
          </a:lstStyle>
          <a:p>
            <a:pPr algn="ctr" defTabSz="51435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125">
                <a:solidFill>
                  <a:schemeClr val="tx1"/>
                </a:solidFill>
              </a:rPr>
              <a:t>same as it ever was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D0ED8-8F4A-43B7-B09C-86E4223B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">
            <a:extLst>
              <a:ext uri="{FF2B5EF4-FFF2-40B4-BE49-F238E27FC236}">
                <a16:creationId xmlns:a16="http://schemas.microsoft.com/office/drawing/2014/main" id="{FD16D76D-B667-42D4-B76B-BC78472CF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765" y="2627220"/>
            <a:ext cx="842047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Cookies and Sessions</a:t>
            </a:r>
            <a:br>
              <a:rPr lang="en-US" altLang="en-US" dirty="0"/>
            </a:br>
            <a:r>
              <a:rPr lang="en-US" altLang="en-US" dirty="0"/>
              <a:t>Maintaining State in HTTP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8B6AE-D8F0-4417-9F82-116455388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8652E-AACC-B249-B75B-9215B21BC2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VV_Templat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1873</Words>
  <Application>Microsoft Office PowerPoint</Application>
  <PresentationFormat>On-screen Show (4:3)</PresentationFormat>
  <Paragraphs>431</Paragraphs>
  <Slides>52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Arial</vt:lpstr>
      <vt:lpstr>Calibri</vt:lpstr>
      <vt:lpstr>Gill Sans</vt:lpstr>
      <vt:lpstr>Roboto</vt:lpstr>
      <vt:lpstr>template</vt:lpstr>
      <vt:lpstr>SVV_Template</vt:lpstr>
      <vt:lpstr>CS 4032 – Web Programming</vt:lpstr>
      <vt:lpstr>Maintaining State in HTTP </vt:lpstr>
      <vt:lpstr>PowerPoint Presentation</vt:lpstr>
      <vt:lpstr>PowerPoint Presentation</vt:lpstr>
      <vt:lpstr>PowerPoint Presentation</vt:lpstr>
      <vt:lpstr>PowerPoint Presentation</vt:lpstr>
      <vt:lpstr>Server Questions ???</vt:lpstr>
      <vt:lpstr>Server Questions ???</vt:lpstr>
      <vt:lpstr>Cookies and Sessions Maintaining State in HTTP</vt:lpstr>
      <vt:lpstr>High Level Summary</vt:lpstr>
      <vt:lpstr>PowerPoint Presentation</vt:lpstr>
      <vt:lpstr>PowerPoint Presentation</vt:lpstr>
      <vt:lpstr>PowerPoint Presentation</vt:lpstr>
      <vt:lpstr>PowerPoint Presentation</vt:lpstr>
      <vt:lpstr>Multi-User</vt:lpstr>
      <vt:lpstr>Web Cookies to the Rescue</vt:lpstr>
      <vt:lpstr>PowerPoint Presentation</vt:lpstr>
      <vt:lpstr>Cookies In the Browser</vt:lpstr>
      <vt:lpstr>Playing with Cookies</vt:lpstr>
      <vt:lpstr>PowerPoint Presentation</vt:lpstr>
      <vt:lpstr>Two Kinds of Cookies</vt:lpstr>
      <vt:lpstr>PowerPoint Presentation</vt:lpstr>
      <vt:lpstr>PowerPoint Presentation</vt:lpstr>
      <vt:lpstr>Myths and Facts about Cookies</vt:lpstr>
      <vt:lpstr>Request Response Again! This time with cookies...</vt:lpstr>
      <vt:lpstr>HTTP Request / Response Cycle</vt:lpstr>
      <vt:lpstr>HTTP Request / Response Cycle</vt:lpstr>
      <vt:lpstr>HTTP Request / Response Cycle</vt:lpstr>
      <vt:lpstr>HTTP Request / Response Cycle</vt:lpstr>
      <vt:lpstr>HTTP Request / Response Cycle</vt:lpstr>
      <vt:lpstr>HTTP Request / Response Cycle</vt:lpstr>
      <vt:lpstr>PowerPoint Presentation</vt:lpstr>
      <vt:lpstr>Security</vt:lpstr>
      <vt:lpstr>Using Cookies to Support Sessions and Login / Logout</vt:lpstr>
      <vt:lpstr>PowerPoint Presentation</vt:lpstr>
      <vt:lpstr>In The Server - Sessions</vt:lpstr>
      <vt:lpstr>Session Identifier</vt:lpstr>
      <vt:lpstr>PowerPoint Presentation</vt:lpstr>
      <vt:lpstr>PowerPoint Presentation</vt:lpstr>
      <vt:lpstr>PowerPoint Presentation</vt:lpstr>
      <vt:lpstr>PowerPoint Presentation</vt:lpstr>
      <vt:lpstr>Login / Logout</vt:lpstr>
      <vt:lpstr>PowerPoint Presentation</vt:lpstr>
      <vt:lpstr>PowerPoint Presentation</vt:lpstr>
      <vt:lpstr>PowerPoint Presentation</vt:lpstr>
      <vt:lpstr>Using Sessions for Other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406 – Web Programming</dc:title>
  <dc:creator>ATIF JILANI</dc:creator>
  <cp:lastModifiedBy>Hassan</cp:lastModifiedBy>
  <cp:revision>353</cp:revision>
  <dcterms:created xsi:type="dcterms:W3CDTF">2020-01-19T18:42:10Z</dcterms:created>
  <dcterms:modified xsi:type="dcterms:W3CDTF">2022-03-17T06:27:31Z</dcterms:modified>
</cp:coreProperties>
</file>