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1"/>
    <p:sldMasterId id="2147483856" r:id="rId2"/>
  </p:sldMasterIdLst>
  <p:notesMasterIdLst>
    <p:notesMasterId r:id="rId96"/>
  </p:notesMasterIdLst>
  <p:handoutMasterIdLst>
    <p:handoutMasterId r:id="rId97"/>
  </p:handoutMasterIdLst>
  <p:sldIdLst>
    <p:sldId id="516" r:id="rId3"/>
    <p:sldId id="351" r:id="rId4"/>
    <p:sldId id="352" r:id="rId5"/>
    <p:sldId id="353" r:id="rId6"/>
    <p:sldId id="256" r:id="rId7"/>
    <p:sldId id="257" r:id="rId8"/>
    <p:sldId id="288" r:id="rId9"/>
    <p:sldId id="290" r:id="rId10"/>
    <p:sldId id="355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302" r:id="rId20"/>
    <p:sldId id="301" r:id="rId21"/>
    <p:sldId id="303" r:id="rId22"/>
    <p:sldId id="312" r:id="rId23"/>
    <p:sldId id="304" r:id="rId24"/>
    <p:sldId id="314" r:id="rId25"/>
    <p:sldId id="305" r:id="rId26"/>
    <p:sldId id="306" r:id="rId27"/>
    <p:sldId id="308" r:id="rId28"/>
    <p:sldId id="354" r:id="rId29"/>
    <p:sldId id="311" r:id="rId30"/>
    <p:sldId id="356" r:id="rId31"/>
    <p:sldId id="283" r:id="rId32"/>
    <p:sldId id="287" r:id="rId33"/>
    <p:sldId id="291" r:id="rId34"/>
    <p:sldId id="359" r:id="rId35"/>
    <p:sldId id="360" r:id="rId36"/>
    <p:sldId id="363" r:id="rId37"/>
    <p:sldId id="782" r:id="rId38"/>
    <p:sldId id="362" r:id="rId39"/>
    <p:sldId id="357" r:id="rId40"/>
    <p:sldId id="783" r:id="rId41"/>
    <p:sldId id="784" r:id="rId42"/>
    <p:sldId id="785" r:id="rId43"/>
    <p:sldId id="786" r:id="rId44"/>
    <p:sldId id="289" r:id="rId45"/>
    <p:sldId id="364" r:id="rId46"/>
    <p:sldId id="298" r:id="rId47"/>
    <p:sldId id="366" r:id="rId48"/>
    <p:sldId id="367" r:id="rId49"/>
    <p:sldId id="368" r:id="rId50"/>
    <p:sldId id="369" r:id="rId51"/>
    <p:sldId id="370" r:id="rId52"/>
    <p:sldId id="371" r:id="rId53"/>
    <p:sldId id="365" r:id="rId54"/>
    <p:sldId id="307" r:id="rId55"/>
    <p:sldId id="372" r:id="rId56"/>
    <p:sldId id="310" r:id="rId57"/>
    <p:sldId id="373" r:id="rId58"/>
    <p:sldId id="374" r:id="rId59"/>
    <p:sldId id="313" r:id="rId60"/>
    <p:sldId id="375" r:id="rId61"/>
    <p:sldId id="315" r:id="rId62"/>
    <p:sldId id="376" r:id="rId63"/>
    <p:sldId id="377" r:id="rId64"/>
    <p:sldId id="259" r:id="rId65"/>
    <p:sldId id="260" r:id="rId66"/>
    <p:sldId id="261" r:id="rId67"/>
    <p:sldId id="276" r:id="rId68"/>
    <p:sldId id="277" r:id="rId69"/>
    <p:sldId id="262" r:id="rId70"/>
    <p:sldId id="263" r:id="rId71"/>
    <p:sldId id="264" r:id="rId72"/>
    <p:sldId id="265" r:id="rId73"/>
    <p:sldId id="278" r:id="rId74"/>
    <p:sldId id="378" r:id="rId75"/>
    <p:sldId id="279" r:id="rId76"/>
    <p:sldId id="270" r:id="rId77"/>
    <p:sldId id="267" r:id="rId78"/>
    <p:sldId id="282" r:id="rId79"/>
    <p:sldId id="379" r:id="rId80"/>
    <p:sldId id="280" r:id="rId81"/>
    <p:sldId id="281" r:id="rId82"/>
    <p:sldId id="385" r:id="rId83"/>
    <p:sldId id="386" r:id="rId84"/>
    <p:sldId id="258" r:id="rId85"/>
    <p:sldId id="266" r:id="rId86"/>
    <p:sldId id="387" r:id="rId87"/>
    <p:sldId id="402" r:id="rId88"/>
    <p:sldId id="388" r:id="rId89"/>
    <p:sldId id="389" r:id="rId90"/>
    <p:sldId id="403" r:id="rId91"/>
    <p:sldId id="404" r:id="rId92"/>
    <p:sldId id="405" r:id="rId93"/>
    <p:sldId id="397" r:id="rId94"/>
    <p:sldId id="780" r:id="rId95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ohaib Iqbal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B9"/>
    <a:srgbClr val="007CE2"/>
    <a:srgbClr val="006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BE442-DBDE-47A9-8AB9-910D4B3E0C07}" v="6" dt="2021-03-01T16:55:14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5256" autoAdjust="0"/>
  </p:normalViewPr>
  <p:slideViewPr>
    <p:cSldViewPr snapToGrid="0" snapToObjects="1">
      <p:cViewPr varScale="1">
        <p:scale>
          <a:sx n="86" d="100"/>
          <a:sy n="86" d="100"/>
        </p:scale>
        <p:origin x="139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handoutMaster" Target="handoutMasters/handoutMaster1.xml"/><Relationship Id="rId10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if Jilani" userId="2373ff79-7915-410a-a6df-6859728fab16" providerId="ADAL" clId="{8F3FA461-50D0-45E3-B713-4B4324E61470}"/>
    <pc:docChg chg="modSld">
      <pc:chgData name="Atif Jilani" userId="2373ff79-7915-410a-a6df-6859728fab16" providerId="ADAL" clId="{8F3FA461-50D0-45E3-B713-4B4324E61470}" dt="2021-03-01T16:28:05.514" v="0" actId="20577"/>
      <pc:docMkLst>
        <pc:docMk/>
      </pc:docMkLst>
      <pc:sldChg chg="modSp mod">
        <pc:chgData name="Atif Jilani" userId="2373ff79-7915-410a-a6df-6859728fab16" providerId="ADAL" clId="{8F3FA461-50D0-45E3-B713-4B4324E61470}" dt="2021-03-01T16:28:05.514" v="0" actId="20577"/>
        <pc:sldMkLst>
          <pc:docMk/>
          <pc:sldMk cId="718970717" sldId="846"/>
        </pc:sldMkLst>
        <pc:spChg chg="mod">
          <ac:chgData name="Atif Jilani" userId="2373ff79-7915-410a-a6df-6859728fab16" providerId="ADAL" clId="{8F3FA461-50D0-45E3-B713-4B4324E61470}" dt="2021-03-01T16:28:05.514" v="0" actId="20577"/>
          <ac:spMkLst>
            <pc:docMk/>
            <pc:sldMk cId="718970717" sldId="846"/>
            <ac:spMk id="3" creationId="{00000000-0000-0000-0000-000000000000}"/>
          </ac:spMkLst>
        </pc:spChg>
      </pc:sldChg>
    </pc:docChg>
  </pc:docChgLst>
  <pc:docChgLst>
    <pc:chgData name="Atif Jilani" userId="2373ff79-7915-410a-a6df-6859728fab16" providerId="ADAL" clId="{179BE442-DBDE-47A9-8AB9-910D4B3E0C07}"/>
    <pc:docChg chg="undo custSel addSld delSld modSld sldOrd">
      <pc:chgData name="Atif Jilani" userId="2373ff79-7915-410a-a6df-6859728fab16" providerId="ADAL" clId="{179BE442-DBDE-47A9-8AB9-910D4B3E0C07}" dt="2021-03-03T03:30:00.433" v="536" actId="207"/>
      <pc:docMkLst>
        <pc:docMk/>
      </pc:docMkLst>
      <pc:sldChg chg="add">
        <pc:chgData name="Atif Jilani" userId="2373ff79-7915-410a-a6df-6859728fab16" providerId="ADAL" clId="{179BE442-DBDE-47A9-8AB9-910D4B3E0C07}" dt="2021-03-01T16:40:23.743" v="69"/>
        <pc:sldMkLst>
          <pc:docMk/>
          <pc:sldMk cId="0" sldId="302"/>
        </pc:sldMkLst>
      </pc:sldChg>
      <pc:sldChg chg="add">
        <pc:chgData name="Atif Jilani" userId="2373ff79-7915-410a-a6df-6859728fab16" providerId="ADAL" clId="{179BE442-DBDE-47A9-8AB9-910D4B3E0C07}" dt="2021-03-01T16:40:23.743" v="69"/>
        <pc:sldMkLst>
          <pc:docMk/>
          <pc:sldMk cId="0" sldId="311"/>
        </pc:sldMkLst>
      </pc:sldChg>
      <pc:sldChg chg="del">
        <pc:chgData name="Atif Jilani" userId="2373ff79-7915-410a-a6df-6859728fab16" providerId="ADAL" clId="{179BE442-DBDE-47A9-8AB9-910D4B3E0C07}" dt="2021-03-01T16:33:10.572" v="3" actId="47"/>
        <pc:sldMkLst>
          <pc:docMk/>
          <pc:sldMk cId="3376788369" sldId="797"/>
        </pc:sldMkLst>
      </pc:sldChg>
      <pc:sldChg chg="modSp add mod">
        <pc:chgData name="Atif Jilani" userId="2373ff79-7915-410a-a6df-6859728fab16" providerId="ADAL" clId="{179BE442-DBDE-47A9-8AB9-910D4B3E0C07}" dt="2021-03-01T16:45:39.857" v="370" actId="20577"/>
        <pc:sldMkLst>
          <pc:docMk/>
          <pc:sldMk cId="29807526" sldId="798"/>
        </pc:sldMkLst>
        <pc:spChg chg="mod">
          <ac:chgData name="Atif Jilani" userId="2373ff79-7915-410a-a6df-6859728fab16" providerId="ADAL" clId="{179BE442-DBDE-47A9-8AB9-910D4B3E0C07}" dt="2021-03-01T16:45:39.857" v="370" actId="20577"/>
          <ac:spMkLst>
            <pc:docMk/>
            <pc:sldMk cId="29807526" sldId="798"/>
            <ac:spMk id="7171" creationId="{00000000-0000-0000-0000-000000000000}"/>
          </ac:spMkLst>
        </pc:spChg>
      </pc:sldChg>
      <pc:sldChg chg="modSp del mod">
        <pc:chgData name="Atif Jilani" userId="2373ff79-7915-410a-a6df-6859728fab16" providerId="ADAL" clId="{179BE442-DBDE-47A9-8AB9-910D4B3E0C07}" dt="2021-03-01T16:37:59.849" v="67" actId="2696"/>
        <pc:sldMkLst>
          <pc:docMk/>
          <pc:sldMk cId="3549918324" sldId="798"/>
        </pc:sldMkLst>
        <pc:spChg chg="mod">
          <ac:chgData name="Atif Jilani" userId="2373ff79-7915-410a-a6df-6859728fab16" providerId="ADAL" clId="{179BE442-DBDE-47A9-8AB9-910D4B3E0C07}" dt="2021-03-01T16:37:49.028" v="66" actId="33524"/>
          <ac:spMkLst>
            <pc:docMk/>
            <pc:sldMk cId="3549918324" sldId="798"/>
            <ac:spMk id="7170" creationId="{00000000-0000-0000-0000-000000000000}"/>
          </ac:spMkLst>
        </pc:spChg>
        <pc:spChg chg="mod">
          <ac:chgData name="Atif Jilani" userId="2373ff79-7915-410a-a6df-6859728fab16" providerId="ADAL" clId="{179BE442-DBDE-47A9-8AB9-910D4B3E0C07}" dt="2021-03-01T16:37:21.018" v="63" actId="255"/>
          <ac:spMkLst>
            <pc:docMk/>
            <pc:sldMk cId="3549918324" sldId="798"/>
            <ac:spMk id="7171" creationId="{00000000-0000-0000-0000-000000000000}"/>
          </ac:spMkLst>
        </pc:spChg>
      </pc:sldChg>
      <pc:sldChg chg="del">
        <pc:chgData name="Atif Jilani" userId="2373ff79-7915-410a-a6df-6859728fab16" providerId="ADAL" clId="{179BE442-DBDE-47A9-8AB9-910D4B3E0C07}" dt="2021-03-01T16:37:59.849" v="67" actId="2696"/>
        <pc:sldMkLst>
          <pc:docMk/>
          <pc:sldMk cId="474476136" sldId="799"/>
        </pc:sldMkLst>
      </pc:sldChg>
      <pc:sldChg chg="add">
        <pc:chgData name="Atif Jilani" userId="2373ff79-7915-410a-a6df-6859728fab16" providerId="ADAL" clId="{179BE442-DBDE-47A9-8AB9-910D4B3E0C07}" dt="2021-03-01T16:38:09.191" v="68"/>
        <pc:sldMkLst>
          <pc:docMk/>
          <pc:sldMk cId="2185193645" sldId="799"/>
        </pc:sldMkLst>
      </pc:sldChg>
      <pc:sldChg chg="del">
        <pc:chgData name="Atif Jilani" userId="2373ff79-7915-410a-a6df-6859728fab16" providerId="ADAL" clId="{179BE442-DBDE-47A9-8AB9-910D4B3E0C07}" dt="2021-03-01T16:41:06.245" v="81" actId="47"/>
        <pc:sldMkLst>
          <pc:docMk/>
          <pc:sldMk cId="2648876072" sldId="800"/>
        </pc:sldMkLst>
      </pc:sldChg>
      <pc:sldChg chg="modSp mod">
        <pc:chgData name="Atif Jilani" userId="2373ff79-7915-410a-a6df-6859728fab16" providerId="ADAL" clId="{179BE442-DBDE-47A9-8AB9-910D4B3E0C07}" dt="2021-03-03T03:30:00.433" v="536" actId="207"/>
        <pc:sldMkLst>
          <pc:docMk/>
          <pc:sldMk cId="1229721373" sldId="820"/>
        </pc:sldMkLst>
        <pc:spChg chg="mod">
          <ac:chgData name="Atif Jilani" userId="2373ff79-7915-410a-a6df-6859728fab16" providerId="ADAL" clId="{179BE442-DBDE-47A9-8AB9-910D4B3E0C07}" dt="2021-03-03T03:30:00.433" v="536" actId="207"/>
          <ac:spMkLst>
            <pc:docMk/>
            <pc:sldMk cId="1229721373" sldId="820"/>
            <ac:spMk id="6145" creationId="{00000000-0000-0000-0000-000000000000}"/>
          </ac:spMkLst>
        </pc:spChg>
        <pc:spChg chg="mod">
          <ac:chgData name="Atif Jilani" userId="2373ff79-7915-410a-a6df-6859728fab16" providerId="ADAL" clId="{179BE442-DBDE-47A9-8AB9-910D4B3E0C07}" dt="2021-03-03T03:29:57.137" v="535" actId="207"/>
          <ac:spMkLst>
            <pc:docMk/>
            <pc:sldMk cId="1229721373" sldId="820"/>
            <ac:spMk id="6146" creationId="{00000000-0000-0000-0000-000000000000}"/>
          </ac:spMkLst>
        </pc:spChg>
      </pc:sldChg>
      <pc:sldChg chg="addSp delSp modSp mod">
        <pc:chgData name="Atif Jilani" userId="2373ff79-7915-410a-a6df-6859728fab16" providerId="ADAL" clId="{179BE442-DBDE-47A9-8AB9-910D4B3E0C07}" dt="2021-03-01T16:56:29.243" v="523" actId="1076"/>
        <pc:sldMkLst>
          <pc:docMk/>
          <pc:sldMk cId="3296354080" sldId="823"/>
        </pc:sldMkLst>
        <pc:spChg chg="add del mod">
          <ac:chgData name="Atif Jilani" userId="2373ff79-7915-410a-a6df-6859728fab16" providerId="ADAL" clId="{179BE442-DBDE-47A9-8AB9-910D4B3E0C07}" dt="2021-03-01T16:54:49.882" v="496" actId="478"/>
          <ac:spMkLst>
            <pc:docMk/>
            <pc:sldMk cId="3296354080" sldId="823"/>
            <ac:spMk id="2" creationId="{2078931D-BDEF-44C2-A111-6E69501CDCDF}"/>
          </ac:spMkLst>
        </pc:spChg>
        <pc:spChg chg="mod">
          <ac:chgData name="Atif Jilani" userId="2373ff79-7915-410a-a6df-6859728fab16" providerId="ADAL" clId="{179BE442-DBDE-47A9-8AB9-910D4B3E0C07}" dt="2021-03-01T16:56:03.965" v="518" actId="6549"/>
          <ac:spMkLst>
            <pc:docMk/>
            <pc:sldMk cId="3296354080" sldId="823"/>
            <ac:spMk id="3" creationId="{00000000-0000-0000-0000-000000000000}"/>
          </ac:spMkLst>
        </pc:spChg>
        <pc:spChg chg="add mod">
          <ac:chgData name="Atif Jilani" userId="2373ff79-7915-410a-a6df-6859728fab16" providerId="ADAL" clId="{179BE442-DBDE-47A9-8AB9-910D4B3E0C07}" dt="2021-03-01T16:56:29.243" v="523" actId="1076"/>
          <ac:spMkLst>
            <pc:docMk/>
            <pc:sldMk cId="3296354080" sldId="823"/>
            <ac:spMk id="7" creationId="{95677F54-4025-41A4-A200-23125D56EF66}"/>
          </ac:spMkLst>
        </pc:spChg>
      </pc:sldChg>
      <pc:sldChg chg="modSp mod">
        <pc:chgData name="Atif Jilani" userId="2373ff79-7915-410a-a6df-6859728fab16" providerId="ADAL" clId="{179BE442-DBDE-47A9-8AB9-910D4B3E0C07}" dt="2021-03-01T16:57:31.477" v="534" actId="20577"/>
        <pc:sldMkLst>
          <pc:docMk/>
          <pc:sldMk cId="3754174687" sldId="828"/>
        </pc:sldMkLst>
        <pc:spChg chg="mod">
          <ac:chgData name="Atif Jilani" userId="2373ff79-7915-410a-a6df-6859728fab16" providerId="ADAL" clId="{179BE442-DBDE-47A9-8AB9-910D4B3E0C07}" dt="2021-03-01T16:57:31.477" v="534" actId="20577"/>
          <ac:spMkLst>
            <pc:docMk/>
            <pc:sldMk cId="3754174687" sldId="828"/>
            <ac:spMk id="20482" creationId="{00000000-0000-0000-0000-000000000000}"/>
          </ac:spMkLst>
        </pc:spChg>
      </pc:sldChg>
      <pc:sldChg chg="del">
        <pc:chgData name="Atif Jilani" userId="2373ff79-7915-410a-a6df-6859728fab16" providerId="ADAL" clId="{179BE442-DBDE-47A9-8AB9-910D4B3E0C07}" dt="2021-03-01T16:32:22.700" v="1" actId="47"/>
        <pc:sldMkLst>
          <pc:docMk/>
          <pc:sldMk cId="718970717" sldId="846"/>
        </pc:sldMkLst>
      </pc:sldChg>
      <pc:sldChg chg="ord">
        <pc:chgData name="Atif Jilani" userId="2373ff79-7915-410a-a6df-6859728fab16" providerId="ADAL" clId="{179BE442-DBDE-47A9-8AB9-910D4B3E0C07}" dt="2021-03-01T16:45:07.107" v="363"/>
        <pc:sldMkLst>
          <pc:docMk/>
          <pc:sldMk cId="1623564552" sldId="847"/>
        </pc:sldMkLst>
      </pc:sldChg>
      <pc:sldChg chg="add">
        <pc:chgData name="Atif Jilani" userId="2373ff79-7915-410a-a6df-6859728fab16" providerId="ADAL" clId="{179BE442-DBDE-47A9-8AB9-910D4B3E0C07}" dt="2021-03-01T16:32:12.505" v="0"/>
        <pc:sldMkLst>
          <pc:docMk/>
          <pc:sldMk cId="537471028" sldId="848"/>
        </pc:sldMkLst>
      </pc:sldChg>
      <pc:sldChg chg="modSp add mod ord">
        <pc:chgData name="Atif Jilani" userId="2373ff79-7915-410a-a6df-6859728fab16" providerId="ADAL" clId="{179BE442-DBDE-47A9-8AB9-910D4B3E0C07}" dt="2021-03-01T16:46:34.717" v="393" actId="20577"/>
        <pc:sldMkLst>
          <pc:docMk/>
          <pc:sldMk cId="1963758001" sldId="850"/>
        </pc:sldMkLst>
        <pc:spChg chg="mod">
          <ac:chgData name="Atif Jilani" userId="2373ff79-7915-410a-a6df-6859728fab16" providerId="ADAL" clId="{179BE442-DBDE-47A9-8AB9-910D4B3E0C07}" dt="2021-03-01T16:46:34.717" v="393" actId="20577"/>
          <ac:spMkLst>
            <pc:docMk/>
            <pc:sldMk cId="1963758001" sldId="850"/>
            <ac:spMk id="28675" creationId="{00000000-0000-0000-0000-000000000000}"/>
          </ac:spMkLst>
        </pc:spChg>
      </pc:sldChg>
      <pc:sldChg chg="add del">
        <pc:chgData name="Atif Jilani" userId="2373ff79-7915-410a-a6df-6859728fab16" providerId="ADAL" clId="{179BE442-DBDE-47A9-8AB9-910D4B3E0C07}" dt="2021-03-01T16:47:01.669" v="394" actId="47"/>
        <pc:sldMkLst>
          <pc:docMk/>
          <pc:sldMk cId="3680116587" sldId="851"/>
        </pc:sldMkLst>
      </pc:sldChg>
      <pc:sldChg chg="add del">
        <pc:chgData name="Atif Jilani" userId="2373ff79-7915-410a-a6df-6859728fab16" providerId="ADAL" clId="{179BE442-DBDE-47A9-8AB9-910D4B3E0C07}" dt="2021-03-01T16:47:04.912" v="395" actId="47"/>
        <pc:sldMkLst>
          <pc:docMk/>
          <pc:sldMk cId="3641719462" sldId="852"/>
        </pc:sldMkLst>
      </pc:sldChg>
      <pc:sldChg chg="modSp add mod setBg">
        <pc:chgData name="Atif Jilani" userId="2373ff79-7915-410a-a6df-6859728fab16" providerId="ADAL" clId="{179BE442-DBDE-47A9-8AB9-910D4B3E0C07}" dt="2021-03-01T16:48:19.770" v="459" actId="20577"/>
        <pc:sldMkLst>
          <pc:docMk/>
          <pc:sldMk cId="1340292555" sldId="853"/>
        </pc:sldMkLst>
        <pc:spChg chg="mod">
          <ac:chgData name="Atif Jilani" userId="2373ff79-7915-410a-a6df-6859728fab16" providerId="ADAL" clId="{179BE442-DBDE-47A9-8AB9-910D4B3E0C07}" dt="2021-03-01T16:48:19.770" v="459" actId="20577"/>
          <ac:spMkLst>
            <pc:docMk/>
            <pc:sldMk cId="1340292555" sldId="853"/>
            <ac:spMk id="34819" creationId="{00000000-0000-0000-0000-000000000000}"/>
          </ac:spMkLst>
        </pc:spChg>
      </pc:sldChg>
      <pc:sldChg chg="modSp add mod">
        <pc:chgData name="Atif Jilani" userId="2373ff79-7915-410a-a6df-6859728fab16" providerId="ADAL" clId="{179BE442-DBDE-47A9-8AB9-910D4B3E0C07}" dt="2021-03-01T16:48:46.034" v="472" actId="20577"/>
        <pc:sldMkLst>
          <pc:docMk/>
          <pc:sldMk cId="3680367521" sldId="873"/>
        </pc:sldMkLst>
        <pc:graphicFrameChg chg="modGraphic">
          <ac:chgData name="Atif Jilani" userId="2373ff79-7915-410a-a6df-6859728fab16" providerId="ADAL" clId="{179BE442-DBDE-47A9-8AB9-910D4B3E0C07}" dt="2021-03-01T16:48:46.034" v="472" actId="20577"/>
          <ac:graphicFrameMkLst>
            <pc:docMk/>
            <pc:sldMk cId="3680367521" sldId="873"/>
            <ac:graphicFrameMk id="17" creationId="{00000000-0000-0000-0000-000000000000}"/>
          </ac:graphicFrameMkLst>
        </pc:graphicFrameChg>
      </pc:sldChg>
      <pc:sldChg chg="modSp add mod">
        <pc:chgData name="Atif Jilani" userId="2373ff79-7915-410a-a6df-6859728fab16" providerId="ADAL" clId="{179BE442-DBDE-47A9-8AB9-910D4B3E0C07}" dt="2021-03-01T16:44:52.893" v="361" actId="20577"/>
        <pc:sldMkLst>
          <pc:docMk/>
          <pc:sldMk cId="3078642371" sldId="926"/>
        </pc:sldMkLst>
        <pc:spChg chg="mod">
          <ac:chgData name="Atif Jilani" userId="2373ff79-7915-410a-a6df-6859728fab16" providerId="ADAL" clId="{179BE442-DBDE-47A9-8AB9-910D4B3E0C07}" dt="2021-03-01T16:44:52.893" v="361" actId="20577"/>
          <ac:spMkLst>
            <pc:docMk/>
            <pc:sldMk cId="3078642371" sldId="926"/>
            <ac:spMk id="5123" creationId="{00000000-0000-0000-0000-000000000000}"/>
          </ac:spMkLst>
        </pc:spChg>
      </pc:sldChg>
      <pc:sldChg chg="modSp add mod">
        <pc:chgData name="Atif Jilani" userId="2373ff79-7915-410a-a6df-6859728fab16" providerId="ADAL" clId="{179BE442-DBDE-47A9-8AB9-910D4B3E0C07}" dt="2021-03-01T16:49:21.660" v="473" actId="33524"/>
        <pc:sldMkLst>
          <pc:docMk/>
          <pc:sldMk cId="1193277551" sldId="927"/>
        </pc:sldMkLst>
        <pc:spChg chg="mod">
          <ac:chgData name="Atif Jilani" userId="2373ff79-7915-410a-a6df-6859728fab16" providerId="ADAL" clId="{179BE442-DBDE-47A9-8AB9-910D4B3E0C07}" dt="2021-03-01T16:49:21.660" v="473" actId="33524"/>
          <ac:spMkLst>
            <pc:docMk/>
            <pc:sldMk cId="1193277551" sldId="927"/>
            <ac:spMk id="1024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8062-27E4-8C4A-8648-8FD775CF42E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9154E-77B1-3F4D-8139-FC1DDEF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660F0-2F10-1C44-A944-FE3C6C8A477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B365-6C69-5B43-85B8-1D43CF3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OnInit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is a subset of JavaScript. JavaScript is basically ECMAScript at its core but builds upon it</a:t>
            </a:r>
            <a:endParaRPr lang="en-US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specification.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E8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6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is a subset of JavaScript. JavaScript is basically ECMAScript at its core but builds upon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specification.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E8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 log is </a:t>
            </a:r>
            <a:r>
              <a:rPr lang="en-US" b="1" dirty="0"/>
              <a:t>invoked using @, and passed a string as a parameter</a:t>
            </a:r>
            <a:r>
              <a:rPr lang="en-US" dirty="0"/>
              <a:t>, </a:t>
            </a:r>
            <a:r>
              <a:rPr lang="en-US" b="1" dirty="0"/>
              <a:t>@log() returns an anonymous function </a:t>
            </a:r>
            <a:r>
              <a:rPr lang="en-US" dirty="0"/>
              <a:t>that is the actual decorator.</a:t>
            </a:r>
          </a:p>
          <a:p>
            <a:r>
              <a:rPr lang="en-US" dirty="0"/>
              <a:t>The decorator function takes a class, or constructor function (ES5) as an argument. The decorator function then returns a new class construction function that is used whenever World is instantiated.</a:t>
            </a:r>
          </a:p>
          <a:p>
            <a:r>
              <a:rPr lang="en-US" dirty="0"/>
              <a:t>This decorator does nothing other than </a:t>
            </a:r>
            <a:r>
              <a:rPr lang="en-US" b="1" dirty="0"/>
              <a:t>log out its given parameter</a:t>
            </a:r>
            <a:r>
              <a:rPr lang="en-US" dirty="0"/>
              <a:t>, and its </a:t>
            </a:r>
            <a:r>
              <a:rPr lang="en-US" b="1" dirty="0"/>
              <a:t>target's class name to the console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1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see various features specific to TypeScript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component has a lifecycle managed by Angular.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 can tap into key moments in that lifecycle by implementing one or more of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lifecycle hook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interfaces in the Angular </a:t>
            </a:r>
            <a:r>
              <a:rPr lang="en-US" dirty="0"/>
              <a:t>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library.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interface has a single hook method whose name is the interface name prefixed with </a:t>
            </a:r>
            <a:r>
              <a:rPr lang="en-US" dirty="0"/>
              <a:t>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example, the </a:t>
            </a:r>
            <a:r>
              <a:rPr lang="en-US" u="none" strike="noStrike" dirty="0" err="1">
                <a:effectLst/>
                <a:hlinkClick r:id="rId3"/>
              </a:rPr>
              <a:t>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has a hook method named </a:t>
            </a:r>
            <a:r>
              <a:rPr lang="en-US" dirty="0"/>
              <a:t>ngOnInit()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Angular calls shortly after creating the component: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0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48633" y="2042275"/>
            <a:ext cx="7772400" cy="14700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2558716" y="3933699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1A4A1-D2B8-4BA2-95F1-42C02A0AA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648633" y="6022876"/>
            <a:ext cx="2212257" cy="784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34D82-8ACC-444D-9A70-92F325E98B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109" y="6163311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91500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547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55000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37079" y="63304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4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5635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10703" y="6400800"/>
            <a:ext cx="533400" cy="29014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60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41964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9348" y="624840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5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C2A04A-DAF5-6D4C-9D4C-E206767FB7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7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51B781-19CC-8848-B2F0-1E58C75B1A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24840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5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3552092" y="6362700"/>
            <a:ext cx="2209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b="0">
                <a:solidFill>
                  <a:srgbClr val="FFFFFF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55000" y="6400800"/>
            <a:ext cx="533400" cy="37252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8013" y="63304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2.tiff"/><Relationship Id="rId2" Type="http://schemas.openxmlformats.org/officeDocument/2006/relationships/slideLayout" Target="../slideLayouts/slideLayout8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0872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7EBE-FB8C-E847-8A31-370C34F283A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FA365-9582-4BA4-9FB6-2A151FB980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922228" y="6308725"/>
            <a:ext cx="1403826" cy="417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ABBCD-2116-4A8F-848E-0A98D2BF0F4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57200" y="6339675"/>
            <a:ext cx="355269" cy="3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3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71" r:id="rId2"/>
    <p:sldLayoutId id="2147483872" r:id="rId3"/>
    <p:sldLayoutId id="2147483873" r:id="rId4"/>
    <p:sldLayoutId id="2147483874" r:id="rId5"/>
    <p:sldLayoutId id="2147483875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456" y="84677"/>
            <a:ext cx="8525944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2456" y="1456266"/>
            <a:ext cx="8525944" cy="45889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2000" y="6387102"/>
            <a:ext cx="406400" cy="31852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fld id="{4E64EF48-182C-7C47-A231-DEA5E3B0FF2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6239943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3D746C1-DA6E-495D-8113-9151CEA86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727484" y="6356152"/>
            <a:ext cx="1403826" cy="417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8FB26-4EC7-40A8-BB94-3605FF168EC6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62456" y="6387102"/>
            <a:ext cx="355269" cy="3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9" r:id="rId12"/>
    <p:sldLayoutId id="214748387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ysClr val="windowText" lastClr="000000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blimetext.com/" TargetMode="External"/><Relationship Id="rId3" Type="http://schemas.openxmlformats.org/officeDocument/2006/relationships/hyperlink" Target="https://docs.mongodb.com/manual/installation/#mongodb-community-edition" TargetMode="External"/><Relationship Id="rId7" Type="http://schemas.openxmlformats.org/officeDocument/2006/relationships/hyperlink" Target="https://nodejs.org/" TargetMode="External"/><Relationship Id="rId2" Type="http://schemas.openxmlformats.org/officeDocument/2006/relationships/hyperlink" Target="https://www.mongodb.com/download-center#commun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tutorial/install-mongodb-on-ubuntu/" TargetMode="External"/><Relationship Id="rId5" Type="http://schemas.openxmlformats.org/officeDocument/2006/relationships/hyperlink" Target="https://docs.mongodb.com/manual/tutorial/install-mongodb-on-os-x/" TargetMode="External"/><Relationship Id="rId10" Type="http://schemas.openxmlformats.org/officeDocument/2006/relationships/hyperlink" Target="https://atom.io/" TargetMode="External"/><Relationship Id="rId4" Type="http://schemas.openxmlformats.org/officeDocument/2006/relationships/hyperlink" Target="https://docs.mongodb.com/manual/tutorial/install-mongodb-on-windows/" TargetMode="External"/><Relationship Id="rId9" Type="http://schemas.openxmlformats.org/officeDocument/2006/relationships/hyperlink" Target="https://code.visualstudio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ttribute-directives" TargetMode="External"/><Relationship Id="rId2" Type="http://schemas.openxmlformats.org/officeDocument/2006/relationships/hyperlink" Target="https://angular.io/guide/structural-directiv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angular.io/api/common/http/HttpClient#get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1224" y="1694696"/>
            <a:ext cx="8701549" cy="1618430"/>
          </a:xfrm>
        </p:spPr>
        <p:txBody>
          <a:bodyPr>
            <a:normAutofit/>
          </a:bodyPr>
          <a:lstStyle/>
          <a:p>
            <a:r>
              <a:rPr lang="en-US" sz="4000" dirty="0"/>
              <a:t>CS 4032 </a:t>
            </a:r>
            <a:r>
              <a:rPr lang="mr-IN" sz="4000" dirty="0"/>
              <a:t>–</a:t>
            </a:r>
            <a:r>
              <a:rPr lang="en-US" sz="4000" dirty="0"/>
              <a:t> Web Programming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82779" y="4160238"/>
            <a:ext cx="2578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Dr. Hassan Sartaj</a:t>
            </a:r>
          </a:p>
        </p:txBody>
      </p:sp>
    </p:spTree>
    <p:extLst>
      <p:ext uri="{BB962C8B-B14F-4D97-AF65-F5344CB8AC3E}">
        <p14:creationId xmlns:p14="http://schemas.microsoft.com/office/powerpoint/2010/main" val="79425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908CD44-9146-4001-9B10-8F3AE8BC3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TypeScript</a:t>
            </a:r>
          </a:p>
        </p:txBody>
      </p:sp>
      <p:sp>
        <p:nvSpPr>
          <p:cNvPr id="921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6D6941-0BAC-4BC3-8915-49B3286AFA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6591" y="4524789"/>
            <a:ext cx="8025434" cy="1647430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JavaScript with Type</a:t>
            </a:r>
          </a:p>
          <a:p>
            <a:r>
              <a:rPr lang="en-US" altLang="en-US" sz="1800" dirty="0"/>
              <a:t>Makes JavaScript more suitable for large software projects</a:t>
            </a:r>
          </a:p>
          <a:p>
            <a:pPr lvl="1"/>
            <a:r>
              <a:rPr lang="en-US" altLang="en-US" sz="1800" dirty="0"/>
              <a:t>Static type checking, improved tool support …</a:t>
            </a:r>
          </a:p>
          <a:p>
            <a:r>
              <a:rPr lang="en-US" altLang="en-US" sz="1800" dirty="0"/>
              <a:t>Developed by Microsoft</a:t>
            </a:r>
          </a:p>
          <a:p>
            <a:r>
              <a:rPr lang="en-US" altLang="en-US" sz="1800" dirty="0"/>
              <a:t>Can be compiled into plain JavaScript</a:t>
            </a:r>
          </a:p>
        </p:txBody>
      </p:sp>
      <p:sp>
        <p:nvSpPr>
          <p:cNvPr id="9220" name="Oval 3">
            <a:extLst>
              <a:ext uri="{FF2B5EF4-FFF2-40B4-BE49-F238E27FC236}">
                <a16:creationId xmlns:a16="http://schemas.microsoft.com/office/drawing/2014/main" id="{1C68D932-4EC1-4C28-885F-4990DFDF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1702075"/>
            <a:ext cx="4114800" cy="2571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21" name="Oval 4">
            <a:extLst>
              <a:ext uri="{FF2B5EF4-FFF2-40B4-BE49-F238E27FC236}">
                <a16:creationId xmlns:a16="http://schemas.microsoft.com/office/drawing/2014/main" id="{6BD4D83E-7C34-4B7D-9E72-A23D9497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248987"/>
            <a:ext cx="3486150" cy="1955006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22" name="Oval 5">
            <a:extLst>
              <a:ext uri="{FF2B5EF4-FFF2-40B4-BE49-F238E27FC236}">
                <a16:creationId xmlns:a16="http://schemas.microsoft.com/office/drawing/2014/main" id="{36784444-4C8F-4CDE-B179-950BAFB4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835964"/>
            <a:ext cx="2743200" cy="125372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23" name="TextBox 6">
            <a:extLst>
              <a:ext uri="{FF2B5EF4-FFF2-40B4-BE49-F238E27FC236}">
                <a16:creationId xmlns:a16="http://schemas.microsoft.com/office/drawing/2014/main" id="{AAB21330-095C-4760-9AB8-EAC14A344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794" y="1807265"/>
            <a:ext cx="12393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TypeScript</a:t>
            </a:r>
          </a:p>
        </p:txBody>
      </p:sp>
      <p:sp>
        <p:nvSpPr>
          <p:cNvPr id="9224" name="TextBox 7">
            <a:extLst>
              <a:ext uri="{FF2B5EF4-FFF2-40B4-BE49-F238E27FC236}">
                <a16:creationId xmlns:a16="http://schemas.microsoft.com/office/drawing/2014/main" id="{518F4918-812E-4FDE-BFC9-C567714AD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209" y="2394242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ES7 (ES2016)</a:t>
            </a:r>
          </a:p>
        </p:txBody>
      </p:sp>
      <p:sp>
        <p:nvSpPr>
          <p:cNvPr id="9225" name="TextBox 8">
            <a:extLst>
              <a:ext uri="{FF2B5EF4-FFF2-40B4-BE49-F238E27FC236}">
                <a16:creationId xmlns:a16="http://schemas.microsoft.com/office/drawing/2014/main" id="{3A5BF2B7-D46F-41A5-96CC-69E24AD59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209" y="2969315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ES6 (ES2015)</a:t>
            </a:r>
          </a:p>
        </p:txBody>
      </p:sp>
      <p:sp>
        <p:nvSpPr>
          <p:cNvPr id="9226" name="Oval 9">
            <a:extLst>
              <a:ext uri="{FF2B5EF4-FFF2-40B4-BE49-F238E27FC236}">
                <a16:creationId xmlns:a16="http://schemas.microsoft.com/office/drawing/2014/main" id="{FF5BE2E2-9500-4381-AA31-3D7316742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3411037"/>
            <a:ext cx="1428750" cy="60126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27" name="TextBox 10">
            <a:extLst>
              <a:ext uri="{FF2B5EF4-FFF2-40B4-BE49-F238E27FC236}">
                <a16:creationId xmlns:a16="http://schemas.microsoft.com/office/drawing/2014/main" id="{1D0B6C24-D7D0-49FD-9AD3-32B44040C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756" y="3542005"/>
            <a:ext cx="569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ES5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C2FEA-3901-4E92-A1F5-7EEDAE96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7143024-4F89-4E46-86E0-135D6FB57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Compile and Run TypeScript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69D4F6-0702-4C31-864A-EA00CF65CF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Install NPM package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typescript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-g typescript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US" altLang="en-US" dirty="0"/>
              <a:t> to compile .</a:t>
            </a:r>
            <a:r>
              <a:rPr lang="en-US" altLang="en-US" dirty="0" err="1"/>
              <a:t>ts</a:t>
            </a:r>
            <a:r>
              <a:rPr lang="en-US" altLang="en-US" dirty="0"/>
              <a:t> files to .</a:t>
            </a:r>
            <a:r>
              <a:rPr lang="en-US" altLang="en-US" dirty="0" err="1"/>
              <a:t>js</a:t>
            </a:r>
            <a:endParaRPr lang="en-US" altLang="en-US" dirty="0"/>
          </a:p>
          <a:p>
            <a:r>
              <a:rPr lang="en-US" altLang="en-US" dirty="0">
                <a:cs typeface="Courier New" panose="02070309020205020404" pitchFamily="49" charset="0"/>
              </a:rPr>
              <a:t>Install NPM package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-node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-node</a:t>
            </a:r>
            <a:r>
              <a:rPr lang="en-US" altLang="en-US" dirty="0"/>
              <a:t> to run .</a:t>
            </a:r>
            <a:r>
              <a:rPr lang="en-US" altLang="en-US" dirty="0" err="1"/>
              <a:t>ts</a:t>
            </a:r>
            <a:r>
              <a:rPr lang="en-US" altLang="en-US" dirty="0"/>
              <a:t> files directly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600C9-B8B7-417B-8688-A392F6DB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DC70DC6-CE4C-49CF-AD47-C27CC4011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ES6 and ES7 Features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0EC77F2-5DA6-47B0-B954-BB7B67FC0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Class (ES6 and ES7)</a:t>
            </a:r>
          </a:p>
          <a:p>
            <a:r>
              <a:rPr lang="en-US" altLang="en-US" sz="2400" dirty="0"/>
              <a:t>Decorators (ES7)</a:t>
            </a:r>
          </a:p>
          <a:p>
            <a:pPr lvl="1"/>
            <a:r>
              <a:rPr lang="en-US" altLang="en-US" sz="2400" dirty="0"/>
              <a:t>Configurable decorators</a:t>
            </a:r>
          </a:p>
          <a:p>
            <a:r>
              <a:rPr lang="en-US" altLang="en-US" sz="2400" dirty="0"/>
              <a:t>Module (ES6)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18D78-5104-40FD-93D1-7E096B7A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8B36C8C-A284-48F8-9FF1-57C93F654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Example</a:t>
            </a:r>
          </a:p>
        </p:txBody>
      </p:sp>
      <p:sp>
        <p:nvSpPr>
          <p:cNvPr id="1229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65C232-CBC7-4001-BC87-05FAE7A844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Constructor</a:t>
            </a:r>
          </a:p>
          <a:p>
            <a:r>
              <a:rPr lang="en-US" altLang="en-US" sz="2400" dirty="0"/>
              <a:t>Static and instance properties</a:t>
            </a:r>
          </a:p>
          <a:p>
            <a:r>
              <a:rPr lang="en-US" altLang="en-US" sz="2400" dirty="0"/>
              <a:t>Static and instance initializers</a:t>
            </a:r>
          </a:p>
          <a:p>
            <a:r>
              <a:rPr lang="en-US" altLang="en-US" sz="2400" dirty="0"/>
              <a:t>Static and instance methods</a:t>
            </a:r>
          </a:p>
          <a:p>
            <a:r>
              <a:rPr lang="en-US" altLang="en-US" sz="2400" dirty="0"/>
              <a:t>Inheritance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1FCE0-B165-4598-B25C-134D4A80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707DAAB-570B-4CB1-950B-A8ECC2EC7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Decorators</a:t>
            </a:r>
          </a:p>
        </p:txBody>
      </p:sp>
      <p:sp>
        <p:nvSpPr>
          <p:cNvPr id="1331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A79C7B9-35D3-47FB-8924-491071F7C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5312" y="3764531"/>
            <a:ext cx="7750037" cy="1794272"/>
          </a:xfrm>
        </p:spPr>
        <p:txBody>
          <a:bodyPr>
            <a:normAutofit/>
          </a:bodyPr>
          <a:lstStyle/>
          <a:p>
            <a:r>
              <a:rPr lang="en-US" altLang="en-US" dirty="0"/>
              <a:t>Similar to annotations in Java</a:t>
            </a:r>
          </a:p>
          <a:p>
            <a:r>
              <a:rPr lang="en-US" altLang="en-US" dirty="0"/>
              <a:t>Add metadata and/or behavior</a:t>
            </a:r>
          </a:p>
          <a:p>
            <a:r>
              <a:rPr lang="en-US" altLang="en-US" dirty="0"/>
              <a:t>Types of decorators: class, property, method, and parameter</a:t>
            </a:r>
          </a:p>
        </p:txBody>
      </p:sp>
      <p:sp>
        <p:nvSpPr>
          <p:cNvPr id="13316" name="TextBox 4">
            <a:extLst>
              <a:ext uri="{FF2B5EF4-FFF2-40B4-BE49-F238E27FC236}">
                <a16:creationId xmlns:a16="http://schemas.microsoft.com/office/drawing/2014/main" id="{B239C47F-C58D-43B4-B49A-66FD563E6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845" y="1762263"/>
            <a:ext cx="61863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 'app-root',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'./app.component.html',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['./app.component.css']})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A87F9-232C-4BED-BDC1-06B67EE4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7A1CDB-EACF-4B01-9BAC-EF70AA6CA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Decorator Example</a:t>
            </a:r>
          </a:p>
        </p:txBody>
      </p:sp>
      <p:sp>
        <p:nvSpPr>
          <p:cNvPr id="1433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B44C243-F48C-40ED-956D-4F5676AFB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89104"/>
            <a:ext cx="7886700" cy="4583096"/>
          </a:xfrm>
        </p:spPr>
        <p:txBody>
          <a:bodyPr>
            <a:normAutofit/>
          </a:bodyPr>
          <a:lstStyle/>
          <a:p>
            <a:r>
              <a:rPr lang="en-US" altLang="en-US" dirty="0"/>
              <a:t>A class decorator is a function with one argument: the class (or more accurately, the </a:t>
            </a:r>
            <a:r>
              <a:rPr lang="en-US" altLang="en-US" i="1" dirty="0"/>
              <a:t>constructor function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configurable decorator is a function that takes a config object and returns a regular decorator function</a:t>
            </a:r>
          </a:p>
          <a:p>
            <a:r>
              <a:rPr lang="en-US" altLang="en-US" dirty="0"/>
              <a:t>Enable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experimentalDecorators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option in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tsconfig.json</a:t>
            </a:r>
            <a:r>
              <a:rPr lang="en-US" altLang="en-US" dirty="0"/>
              <a:t> or on command line</a:t>
            </a:r>
          </a:p>
          <a:p>
            <a:r>
              <a:rPr lang="en-US" altLang="en-US" dirty="0"/>
              <a:t>For Example</a:t>
            </a:r>
          </a:p>
          <a:p>
            <a:pPr marL="0" indent="0">
              <a:buNone/>
            </a:pPr>
            <a:r>
              <a:rPr lang="en-US" dirty="0"/>
              <a:t>		@log('hello’)</a:t>
            </a:r>
          </a:p>
          <a:p>
            <a:pPr marL="0" indent="0">
              <a:buNone/>
            </a:pPr>
            <a:r>
              <a:rPr lang="en-US" dirty="0"/>
              <a:t>		class World {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42E5A-B28B-47F5-B336-BB2039A6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7E65BFF-9BE7-4B80-9CD5-886D72AE1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TypeScript-Specific Features</a:t>
            </a:r>
          </a:p>
        </p:txBody>
      </p:sp>
      <p:sp>
        <p:nvSpPr>
          <p:cNvPr id="1638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E625FC-C48C-4465-B2C8-20DEFC1B2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Types and type inference</a:t>
            </a:r>
          </a:p>
          <a:p>
            <a:r>
              <a:rPr lang="en-US" altLang="en-US"/>
              <a:t>Classes and interfaces</a:t>
            </a:r>
          </a:p>
          <a:p>
            <a:pPr lvl="1"/>
            <a:r>
              <a:rPr lang="en-US" altLang="en-US"/>
              <a:t>Optional properties</a:t>
            </a:r>
          </a:p>
          <a:p>
            <a:pPr lvl="1"/>
            <a:r>
              <a:rPr lang="en-US" altLang="en-US"/>
              <a:t>Access modifiers</a:t>
            </a:r>
          </a:p>
          <a:p>
            <a:pPr lvl="1"/>
            <a:r>
              <a:rPr lang="en-US" altLang="en-US"/>
              <a:t>Abstract class</a:t>
            </a:r>
          </a:p>
          <a:p>
            <a:pPr lvl="1"/>
            <a:r>
              <a:rPr lang="en-US" altLang="en-US"/>
              <a:t>Interface</a:t>
            </a:r>
          </a:p>
          <a:p>
            <a:r>
              <a:rPr lang="en-US" altLang="en-US"/>
              <a:t>Generics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8F0BF-A4A4-4C28-8214-3E5140D6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00CCA87-6572-4352-8038-2773CA2B5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Types</a:t>
            </a:r>
          </a:p>
        </p:txBody>
      </p:sp>
      <p:sp>
        <p:nvSpPr>
          <p:cNvPr id="1741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F20E1DA-63FF-409F-AB94-C17EB53E0F7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466850" y="2228850"/>
            <a:ext cx="2990850" cy="222885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Primitive types</a:t>
            </a:r>
          </a:p>
          <a:p>
            <a:pPr lvl="1"/>
            <a:r>
              <a:rPr lang="en-US" altLang="en-US" dirty="0"/>
              <a:t>string</a:t>
            </a:r>
          </a:p>
          <a:p>
            <a:pPr lvl="1"/>
            <a:r>
              <a:rPr lang="en-US" altLang="en-US" dirty="0"/>
              <a:t>number</a:t>
            </a:r>
          </a:p>
          <a:p>
            <a:pPr lvl="1"/>
            <a:r>
              <a:rPr lang="en-US" altLang="en-US" dirty="0" err="1"/>
              <a:t>boolean</a:t>
            </a:r>
            <a:endParaRPr lang="en-US" altLang="en-US" dirty="0"/>
          </a:p>
          <a:p>
            <a:pPr lvl="1"/>
            <a:r>
              <a:rPr lang="en-US" altLang="en-US" dirty="0"/>
              <a:t>null</a:t>
            </a:r>
          </a:p>
          <a:p>
            <a:pPr lvl="1"/>
            <a:r>
              <a:rPr lang="en-US" altLang="en-US" dirty="0"/>
              <a:t>undefined</a:t>
            </a:r>
          </a:p>
        </p:txBody>
      </p:sp>
      <p:sp>
        <p:nvSpPr>
          <p:cNvPr id="17412" name="Content Placeholder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25811F3-AFA7-4D30-AF17-CBD8681F5A2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762500" y="2228850"/>
            <a:ext cx="2990850" cy="222885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Object types</a:t>
            </a:r>
          </a:p>
          <a:p>
            <a:pPr lvl="1"/>
            <a:r>
              <a:rPr lang="en-US" altLang="en-US"/>
              <a:t>String</a:t>
            </a:r>
          </a:p>
          <a:p>
            <a:pPr lvl="1"/>
            <a:r>
              <a:rPr lang="en-US" altLang="en-US"/>
              <a:t>Number</a:t>
            </a:r>
          </a:p>
          <a:p>
            <a:pPr lvl="1"/>
            <a:r>
              <a:rPr lang="en-US" altLang="en-US"/>
              <a:t>Boolean</a:t>
            </a:r>
          </a:p>
        </p:txBody>
      </p:sp>
      <p:sp>
        <p:nvSpPr>
          <p:cNvPr id="17413" name="TextBox 4">
            <a:extLst>
              <a:ext uri="{FF2B5EF4-FFF2-40B4-BE49-F238E27FC236}">
                <a16:creationId xmlns:a16="http://schemas.microsoft.com/office/drawing/2014/main" id="{367B75FF-0DFA-404C-9C56-1C5448944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35" y="4995861"/>
            <a:ext cx="77699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Primitive types are automatically converted to object types when necessary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B65B7-E825-4E26-A292-1B06326E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2BE30AC-DAC9-4564-B3F8-F2E44E133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Declaration</a:t>
            </a:r>
          </a:p>
        </p:txBody>
      </p:sp>
      <p:sp>
        <p:nvSpPr>
          <p:cNvPr id="18435" name="TextBox 3">
            <a:extLst>
              <a:ext uri="{FF2B5EF4-FFF2-40B4-BE49-F238E27FC236}">
                <a16:creationId xmlns:a16="http://schemas.microsoft.com/office/drawing/2014/main" id="{2F493BB2-D264-4F86-B971-93C744B72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755" y="2341960"/>
            <a:ext cx="589289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function factorial(n</a:t>
            </a:r>
            <a:r>
              <a:rPr lang="en-US" altLang="en-US" sz="2000" dirty="0">
                <a:solidFill>
                  <a:schemeClr val="tx2"/>
                </a:solidFill>
              </a:rPr>
              <a:t>: number</a:t>
            </a:r>
            <a:r>
              <a:rPr lang="en-US" altLang="en-US" sz="2000" dirty="0"/>
              <a:t>)</a:t>
            </a:r>
            <a:r>
              <a:rPr lang="en-US" altLang="en-US" sz="2000" dirty="0">
                <a:solidFill>
                  <a:schemeClr val="tx2"/>
                </a:solidFill>
              </a:rPr>
              <a:t>: number</a:t>
            </a:r>
            <a:r>
              <a:rPr lang="en-US" altLang="en-US" sz="2000" dirty="0"/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if (n &lt; 0) throw new Error('Invalid argument');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let result</a:t>
            </a:r>
            <a:r>
              <a:rPr lang="en-US" altLang="en-US" sz="2000" dirty="0">
                <a:solidFill>
                  <a:schemeClr val="tx2"/>
                </a:solidFill>
              </a:rPr>
              <a:t>: number</a:t>
            </a:r>
            <a:r>
              <a:rPr lang="en-US" altLang="en-US" sz="2000" dirty="0"/>
              <a:t>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for (let i</a:t>
            </a:r>
            <a:r>
              <a:rPr lang="en-US" altLang="en-US" sz="2000" dirty="0">
                <a:solidFill>
                  <a:schemeClr val="tx2"/>
                </a:solidFill>
              </a:rPr>
              <a:t>: number</a:t>
            </a:r>
            <a:r>
              <a:rPr lang="en-US" altLang="en-US" sz="2000" dirty="0"/>
              <a:t> = 1;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n; ++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 result *=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return result;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047D2-819C-4915-99DB-67CDB0C0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434422E-E94E-47B8-8BC9-5CB27AAD5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Commonly Used Types</a:t>
            </a:r>
          </a:p>
        </p:txBody>
      </p:sp>
      <p:sp>
        <p:nvSpPr>
          <p:cNvPr id="1945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DC25EF8-4ABC-49D2-ADF9-7C9F1D0037D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7859" y="2125266"/>
            <a:ext cx="1880566" cy="3086100"/>
          </a:xfrm>
        </p:spPr>
        <p:txBody>
          <a:bodyPr/>
          <a:lstStyle/>
          <a:p>
            <a:r>
              <a:rPr lang="en-US" altLang="en-US" dirty="0"/>
              <a:t>Array</a:t>
            </a:r>
          </a:p>
          <a:p>
            <a:r>
              <a:rPr lang="en-US" altLang="en-US" dirty="0" err="1"/>
              <a:t>enum</a:t>
            </a:r>
            <a:endParaRPr lang="en-US" altLang="en-US" dirty="0"/>
          </a:p>
          <a:p>
            <a:r>
              <a:rPr lang="en-US" altLang="en-US" dirty="0"/>
              <a:t>any</a:t>
            </a:r>
          </a:p>
          <a:p>
            <a:r>
              <a:rPr lang="en-US" altLang="en-US" dirty="0"/>
              <a:t>void</a:t>
            </a:r>
          </a:p>
        </p:txBody>
      </p:sp>
      <p:sp>
        <p:nvSpPr>
          <p:cNvPr id="19460" name="TextBox 6">
            <a:extLst>
              <a:ext uri="{FF2B5EF4-FFF2-40B4-BE49-F238E27FC236}">
                <a16:creationId xmlns:a16="http://schemas.microsoft.com/office/drawing/2014/main" id="{4C2541A8-C609-4F79-9AB0-19EBA2AE5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126" y="2125266"/>
            <a:ext cx="4340099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let sizes: </a:t>
            </a:r>
            <a:r>
              <a:rPr lang="en-US" altLang="en-US" sz="2000" dirty="0">
                <a:solidFill>
                  <a:schemeClr val="tx2"/>
                </a:solidFill>
              </a:rPr>
              <a:t>string[]</a:t>
            </a:r>
            <a:r>
              <a:rPr lang="en-US" altLang="en-US" sz="2000" dirty="0"/>
              <a:t> = ['S', 'M', 'L'];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chemeClr val="tx2"/>
                </a:solidFill>
              </a:rPr>
              <a:t>enum</a:t>
            </a:r>
            <a:r>
              <a:rPr lang="en-US" altLang="en-US" sz="2000" dirty="0"/>
              <a:t> Color {Red, Green, Blue}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let color: </a:t>
            </a:r>
            <a:r>
              <a:rPr lang="en-US" altLang="en-US" sz="2000" dirty="0">
                <a:solidFill>
                  <a:schemeClr val="tx2"/>
                </a:solidFill>
              </a:rPr>
              <a:t>Color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Color.Red</a:t>
            </a:r>
            <a:r>
              <a:rPr lang="en-US" altLang="en-US" sz="20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console.log(`color is ${color}`);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console.log(`Blue is ${</a:t>
            </a:r>
            <a:r>
              <a:rPr lang="en-US" altLang="en-US" sz="2000" dirty="0" err="1"/>
              <a:t>Color.Blue</a:t>
            </a:r>
            <a:r>
              <a:rPr lang="en-US" altLang="en-US" sz="2000" dirty="0"/>
              <a:t>}`);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function </a:t>
            </a:r>
            <a:r>
              <a:rPr lang="en-US" altLang="en-US" sz="2000" dirty="0" err="1"/>
              <a:t>sayHi</a:t>
            </a:r>
            <a:r>
              <a:rPr lang="en-US" altLang="en-US" sz="2000" dirty="0"/>
              <a:t>(): </a:t>
            </a:r>
            <a:r>
              <a:rPr lang="en-US" altLang="en-US" sz="2000" dirty="0">
                <a:solidFill>
                  <a:schemeClr val="tx2"/>
                </a:solidFill>
              </a:rPr>
              <a:t>void</a:t>
            </a:r>
            <a:r>
              <a:rPr lang="en-US" altLang="en-US" sz="2000" dirty="0"/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console.log('Hi!');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1CD63-6221-4EC8-9B12-EF40F765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Grewe\Classes\CS6320\Mat\NodeJS\MEAN.png">
            <a:extLst>
              <a:ext uri="{FF2B5EF4-FFF2-40B4-BE49-F238E27FC236}">
                <a16:creationId xmlns:a16="http://schemas.microsoft.com/office/drawing/2014/main" id="{33B7B1F1-0FB5-4EE6-9888-CF686ADB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05" y="787399"/>
            <a:ext cx="8732785" cy="435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BD888D-E026-462A-B8A6-6D8943C7FF9B}"/>
              </a:ext>
            </a:extLst>
          </p:cNvPr>
          <p:cNvSpPr txBox="1"/>
          <p:nvPr/>
        </p:nvSpPr>
        <p:spPr>
          <a:xfrm>
            <a:off x="495299" y="5472797"/>
            <a:ext cx="8153399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Collection of JavaScript based technologies used to develop web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CAD79-1BDC-44E9-89F9-46610D64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DDA2331-E5E8-42CB-A90E-8AE317348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Inference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4074C604-54BF-4DC8-A3C1-17FC24208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57451"/>
            <a:ext cx="44999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let a = 'hello';  // string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let b = 2.1;  // number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let c = [1, 2, 3];  // number[]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let d = ['one', 'two', 3];	//??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0194E-21AE-4190-891A-0851827C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7A50FD7-0586-4536-930F-A1869DA37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Optional Properties</a:t>
            </a:r>
          </a:p>
        </p:txBody>
      </p:sp>
      <p:sp>
        <p:nvSpPr>
          <p:cNvPr id="2150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4922259-89D4-4EDD-BCC5-ED7204B1DD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4054078"/>
            <a:ext cx="7734300" cy="1546622"/>
          </a:xfrm>
        </p:spPr>
        <p:txBody>
          <a:bodyPr>
            <a:normAutofit/>
          </a:bodyPr>
          <a:lstStyle/>
          <a:p>
            <a:r>
              <a:rPr lang="en-US" altLang="en-US" dirty="0"/>
              <a:t>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strictNullChecks</a:t>
            </a:r>
            <a:r>
              <a:rPr lang="en-US" altLang="en-US" dirty="0"/>
              <a:t> compiler option,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cannot be null or undefined,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/>
              <a:t> can be undefined but not null</a:t>
            </a:r>
          </a:p>
        </p:txBody>
      </p:sp>
      <p:sp>
        <p:nvSpPr>
          <p:cNvPr id="21508" name="TextBox 3">
            <a:extLst>
              <a:ext uri="{FF2B5EF4-FFF2-40B4-BE49-F238E27FC236}">
                <a16:creationId xmlns:a16="http://schemas.microsoft.com/office/drawing/2014/main" id="{2CC50882-FCC5-4134-A151-85BD6C871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2092732"/>
            <a:ext cx="22429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class Foo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  a: number;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  b</a:t>
            </a:r>
            <a:r>
              <a:rPr lang="en-US" altLang="en-US" sz="2400" dirty="0">
                <a:solidFill>
                  <a:schemeClr val="tx2"/>
                </a:solidFill>
              </a:rPr>
              <a:t>?</a:t>
            </a:r>
            <a:r>
              <a:rPr lang="en-US" altLang="en-US" sz="2400" dirty="0"/>
              <a:t>: number;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14D67-CEB5-4939-BFA6-BEF6C363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1D3C53D-F616-490C-8ED6-525145D85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Modifier in Class</a:t>
            </a:r>
          </a:p>
        </p:txBody>
      </p:sp>
      <p:sp>
        <p:nvSpPr>
          <p:cNvPr id="2253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F4C7383-DCA3-4E15-98AF-CB8B006AE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/>
              <a:t>: default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/>
              <a:t>: can be accessed within class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/>
              <a:t>: can be accessed within class and subclasses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altLang="en-US"/>
              <a:t>: like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/>
              <a:t> for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D2343-B987-4355-AA4E-36CDB046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4BFD7C5-53F9-492B-BA7C-1A2D407BF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 Property</a:t>
            </a:r>
          </a:p>
        </p:txBody>
      </p:sp>
      <p:sp>
        <p:nvSpPr>
          <p:cNvPr id="23555" name="TextBox 3">
            <a:extLst>
              <a:ext uri="{FF2B5EF4-FFF2-40B4-BE49-F238E27FC236}">
                <a16:creationId xmlns:a16="http://schemas.microsoft.com/office/drawing/2014/main" id="{52D41F72-3130-43E5-BA1D-5458538D3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969" y="1905373"/>
            <a:ext cx="4759957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dirty="0"/>
              <a:t>class </a:t>
            </a:r>
            <a:r>
              <a:rPr lang="en-US" altLang="en-US" sz="1800" dirty="0" err="1"/>
              <a:t>Foobar</a:t>
            </a:r>
            <a:r>
              <a:rPr lang="en-US" altLang="en-US" sz="1800" dirty="0"/>
              <a:t> {</a:t>
            </a:r>
          </a:p>
          <a:p>
            <a:r>
              <a:rPr lang="en-US" altLang="en-US" sz="1800" dirty="0"/>
              <a:t>    public foo: number;</a:t>
            </a:r>
          </a:p>
          <a:p>
            <a:pPr>
              <a:spcAft>
                <a:spcPts val="900"/>
              </a:spcAft>
            </a:pPr>
            <a:r>
              <a:rPr lang="en-US" altLang="en-US" sz="1800" dirty="0"/>
              <a:t>    private bar: number;</a:t>
            </a:r>
          </a:p>
          <a:p>
            <a:r>
              <a:rPr lang="en-US" altLang="en-US" sz="1800" dirty="0"/>
              <a:t>    constructor( foo: number, bar: number ) {</a:t>
            </a:r>
          </a:p>
          <a:p>
            <a:r>
              <a:rPr lang="en-US" altLang="en-US" sz="1800" dirty="0"/>
              <a:t>        </a:t>
            </a:r>
            <a:r>
              <a:rPr lang="en-US" altLang="en-US" sz="1800" dirty="0" err="1"/>
              <a:t>this.foo</a:t>
            </a:r>
            <a:r>
              <a:rPr lang="en-US" altLang="en-US" sz="1800" dirty="0"/>
              <a:t> = foo;</a:t>
            </a:r>
          </a:p>
          <a:p>
            <a:r>
              <a:rPr lang="en-US" altLang="en-US" sz="1800" dirty="0"/>
              <a:t>        </a:t>
            </a:r>
            <a:r>
              <a:rPr lang="en-US" altLang="en-US" sz="1800" dirty="0" err="1"/>
              <a:t>this.bar</a:t>
            </a:r>
            <a:r>
              <a:rPr lang="en-US" altLang="en-US" sz="1800" dirty="0"/>
              <a:t> = bar;</a:t>
            </a:r>
          </a:p>
          <a:p>
            <a:r>
              <a:rPr lang="en-US" altLang="en-US" sz="1800" dirty="0"/>
              <a:t>    }</a:t>
            </a:r>
          </a:p>
          <a:p>
            <a:r>
              <a:rPr lang="en-US" altLang="en-US" sz="1800" dirty="0"/>
              <a:t>}</a:t>
            </a:r>
          </a:p>
        </p:txBody>
      </p:sp>
      <p:sp>
        <p:nvSpPr>
          <p:cNvPr id="23556" name="TextBox 4">
            <a:extLst>
              <a:ext uri="{FF2B5EF4-FFF2-40B4-BE49-F238E27FC236}">
                <a16:creationId xmlns:a16="http://schemas.microsoft.com/office/drawing/2014/main" id="{1D3FFFB5-DB61-46DA-A7EF-A2D5383C8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14887"/>
            <a:ext cx="63074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/>
              <a:t>class Foobar {</a:t>
            </a:r>
          </a:p>
          <a:p>
            <a:r>
              <a:rPr lang="en-US" altLang="en-US" sz="1800"/>
              <a:t>    constructor( </a:t>
            </a:r>
            <a:r>
              <a:rPr lang="en-US" altLang="en-US" sz="1800">
                <a:solidFill>
                  <a:schemeClr val="tx2"/>
                </a:solidFill>
              </a:rPr>
              <a:t>public</a:t>
            </a:r>
            <a:r>
              <a:rPr lang="en-US" altLang="en-US" sz="1800"/>
              <a:t> foo: number, </a:t>
            </a:r>
            <a:r>
              <a:rPr lang="en-US" altLang="en-US" sz="1800">
                <a:solidFill>
                  <a:schemeClr val="tx2"/>
                </a:solidFill>
              </a:rPr>
              <a:t>private</a:t>
            </a:r>
            <a:r>
              <a:rPr lang="en-US" altLang="en-US" sz="1800"/>
              <a:t> bar: number ) {}</a:t>
            </a:r>
          </a:p>
          <a:p>
            <a:r>
              <a:rPr lang="en-US" altLang="en-US" sz="1800"/>
              <a:t>}</a:t>
            </a:r>
          </a:p>
        </p:txBody>
      </p:sp>
      <p:sp>
        <p:nvSpPr>
          <p:cNvPr id="23557" name="Arrow: Down 5">
            <a:extLst>
              <a:ext uri="{FF2B5EF4-FFF2-40B4-BE49-F238E27FC236}">
                <a16:creationId xmlns:a16="http://schemas.microsoft.com/office/drawing/2014/main" id="{A604A4CB-B208-45ED-BDEB-C8746460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4329113"/>
            <a:ext cx="342900" cy="342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8" name="TextBox 6">
            <a:extLst>
              <a:ext uri="{FF2B5EF4-FFF2-40B4-BE49-F238E27FC236}">
                <a16:creationId xmlns:a16="http://schemas.microsoft.com/office/drawing/2014/main" id="{3F96A8E0-8EB1-40CF-B387-3AB0CC484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3914775"/>
            <a:ext cx="250369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i="1"/>
              <a:t>Access modifiers are</a:t>
            </a:r>
          </a:p>
          <a:p>
            <a:r>
              <a:rPr lang="en-US" altLang="en-US" sz="1800" i="1"/>
              <a:t>required for parameter</a:t>
            </a:r>
          </a:p>
          <a:p>
            <a:r>
              <a:rPr lang="en-US" altLang="en-US" sz="1800" i="1"/>
              <a:t>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56C3E-8993-4DB0-9EC4-E13E8E17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ED8CBE4-5637-4A9A-BE47-B97B32BDE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Class</a:t>
            </a:r>
          </a:p>
        </p:txBody>
      </p:sp>
      <p:sp>
        <p:nvSpPr>
          <p:cNvPr id="24579" name="TextBox 3">
            <a:extLst>
              <a:ext uri="{FF2B5EF4-FFF2-40B4-BE49-F238E27FC236}">
                <a16:creationId xmlns:a16="http://schemas.microsoft.com/office/drawing/2014/main" id="{DBC20092-A19D-4CEF-88FB-AA9430FF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341" y="2308778"/>
            <a:ext cx="50933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>
                <a:solidFill>
                  <a:schemeClr val="tx2"/>
                </a:solidFill>
              </a:rPr>
              <a:t>abstract</a:t>
            </a:r>
            <a:r>
              <a:rPr lang="en-US" altLang="en-US" sz="2100" dirty="0"/>
              <a:t> class Animal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/>
              <a:t>    </a:t>
            </a:r>
            <a:r>
              <a:rPr lang="en-US" altLang="en-US" sz="2100" dirty="0">
                <a:solidFill>
                  <a:schemeClr val="tx2"/>
                </a:solidFill>
              </a:rPr>
              <a:t>abstract</a:t>
            </a:r>
            <a:r>
              <a:rPr lang="en-US" altLang="en-US" sz="2100" dirty="0"/>
              <a:t> </a:t>
            </a:r>
            <a:r>
              <a:rPr lang="en-US" altLang="en-US" sz="2100" dirty="0" err="1"/>
              <a:t>makeSound</a:t>
            </a:r>
            <a:r>
              <a:rPr lang="en-US" altLang="en-US" sz="2100" dirty="0"/>
              <a:t>(): void;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/>
              <a:t>    move(): void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/>
              <a:t>        console.log("roaming the earth...");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/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74FAC-C718-49CF-9430-7DB42396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3CAFEAD-FC4D-4946-8A9C-F94AC1CF5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Interface Example</a:t>
            </a:r>
          </a:p>
        </p:txBody>
      </p:sp>
      <p:sp>
        <p:nvSpPr>
          <p:cNvPr id="2560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F58D4F2-A83A-4C88-937C-1310BBBBA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 interface</a:t>
            </a:r>
          </a:p>
          <a:p>
            <a:r>
              <a:rPr lang="en-US" altLang="en-US" dirty="0"/>
              <a:t>Interface inheritance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Interface implementation</a:t>
            </a:r>
          </a:p>
          <a:p>
            <a:endParaRPr lang="en-US" altLang="en-US" sz="18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EB589-721A-45F4-9486-B24A91C8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FC9B0-4430-4637-94A4-5300FD46C7FE}"/>
              </a:ext>
            </a:extLst>
          </p:cNvPr>
          <p:cNvSpPr txBox="1"/>
          <p:nvPr/>
        </p:nvSpPr>
        <p:spPr>
          <a:xfrm>
            <a:off x="2856112" y="3661407"/>
            <a:ext cx="343177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IEmployee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6B9B917-B01C-40D4-87E8-0C27BB83D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Generics</a:t>
            </a:r>
          </a:p>
        </p:txBody>
      </p:sp>
      <p:sp>
        <p:nvSpPr>
          <p:cNvPr id="2662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33D04E2-FECC-4E18-A431-119BDB1E3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767227"/>
            <a:ext cx="8008454" cy="1257300"/>
          </a:xfrm>
        </p:spPr>
        <p:txBody>
          <a:bodyPr/>
          <a:lstStyle/>
          <a:p>
            <a:r>
              <a:rPr lang="en-US" altLang="en-US" dirty="0"/>
              <a:t>Generics are often used to ensure that the data in a collection is of the same type</a:t>
            </a:r>
          </a:p>
        </p:txBody>
      </p:sp>
      <p:sp>
        <p:nvSpPr>
          <p:cNvPr id="26628" name="TextBox 3">
            <a:extLst>
              <a:ext uri="{FF2B5EF4-FFF2-40B4-BE49-F238E27FC236}">
                <a16:creationId xmlns:a16="http://schemas.microsoft.com/office/drawing/2014/main" id="{0B44AAE4-2096-49E3-975B-2FAE01BB4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155" y="3200400"/>
            <a:ext cx="444569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function compare(a, b) : number {…}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class </a:t>
            </a:r>
            <a:r>
              <a:rPr lang="en-US" altLang="en-US" sz="2000" dirty="0" err="1"/>
              <a:t>BinaryTreeNode</a:t>
            </a:r>
            <a:r>
              <a:rPr lang="en-US" altLang="en-US" sz="2000" dirty="0"/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value;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left : </a:t>
            </a:r>
            <a:r>
              <a:rPr lang="en-US" altLang="en-US" sz="2000" dirty="0" err="1"/>
              <a:t>BinaryTreeNode</a:t>
            </a:r>
            <a:r>
              <a:rPr lang="en-US" altLang="en-US" sz="20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right : </a:t>
            </a:r>
            <a:r>
              <a:rPr lang="en-US" altLang="en-US" sz="2000" dirty="0" err="1"/>
              <a:t>BinaryTreeNode</a:t>
            </a:r>
            <a:r>
              <a:rPr lang="en-US" altLang="en-US" sz="20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7B9C97-08DF-4EA9-80B5-FAC5DC0E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C5001C9-1B10-41F3-ADFF-93A153826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Function and Class</a:t>
            </a:r>
          </a:p>
        </p:txBody>
      </p:sp>
      <p:sp>
        <p:nvSpPr>
          <p:cNvPr id="27651" name="TextBox 3">
            <a:extLst>
              <a:ext uri="{FF2B5EF4-FFF2-40B4-BE49-F238E27FC236}">
                <a16:creationId xmlns:a16="http://schemas.microsoft.com/office/drawing/2014/main" id="{52E0159D-BDAC-4AF6-AB84-09E1E8672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844" y="2022199"/>
            <a:ext cx="5755481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function compare</a:t>
            </a:r>
            <a:r>
              <a:rPr lang="en-US" altLang="en-US" sz="1800" dirty="0">
                <a:solidFill>
                  <a:schemeClr val="tx2"/>
                </a:solidFill>
              </a:rPr>
              <a:t>&lt;T&gt;</a:t>
            </a:r>
            <a:r>
              <a:rPr lang="en-US" altLang="en-US" sz="1800" dirty="0"/>
              <a:t>(a : T, b: T) : number {…}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</a:t>
            </a:r>
            <a:r>
              <a:rPr lang="en-US" altLang="en-US" sz="1800" dirty="0" err="1"/>
              <a:t>BinaryTreeNode</a:t>
            </a:r>
            <a:r>
              <a:rPr lang="en-US" altLang="en-US" sz="1800" dirty="0">
                <a:solidFill>
                  <a:schemeClr val="tx2"/>
                </a:solidFill>
              </a:rPr>
              <a:t>&lt;T&gt;</a:t>
            </a:r>
            <a:r>
              <a:rPr lang="en-US" altLang="en-US" sz="1800" dirty="0"/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value : 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left : </a:t>
            </a:r>
            <a:r>
              <a:rPr lang="en-US" altLang="en-US" sz="1800" dirty="0" err="1"/>
              <a:t>BinaryTreeNode</a:t>
            </a:r>
            <a:r>
              <a:rPr lang="en-US" altLang="en-US" sz="1800" dirty="0"/>
              <a:t>&lt;T&gt;;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right : </a:t>
            </a:r>
            <a:r>
              <a:rPr lang="en-US" altLang="en-US" sz="1800" dirty="0" err="1"/>
              <a:t>BinaryTreeNode</a:t>
            </a:r>
            <a:r>
              <a:rPr lang="en-US" altLang="en-US" sz="1800" dirty="0"/>
              <a:t>&lt;T&gt;;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interface Shape {…}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Circle implements Shape {…}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Square implements Shape {…}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function area</a:t>
            </a:r>
            <a:r>
              <a:rPr lang="en-US" altLang="en-US" sz="1800" dirty="0">
                <a:solidFill>
                  <a:schemeClr val="tx2"/>
                </a:solidFill>
              </a:rPr>
              <a:t>&lt;T extends Shape&gt;</a:t>
            </a:r>
            <a:r>
              <a:rPr lang="en-US" altLang="en-US" sz="1800" dirty="0"/>
              <a:t>(t: T): number {…}</a:t>
            </a:r>
          </a:p>
        </p:txBody>
      </p:sp>
      <p:sp>
        <p:nvSpPr>
          <p:cNvPr id="27652" name="TextBox 9">
            <a:extLst>
              <a:ext uri="{FF2B5EF4-FFF2-40B4-BE49-F238E27FC236}">
                <a16:creationId xmlns:a16="http://schemas.microsoft.com/office/drawing/2014/main" id="{F16A9971-D865-4036-A360-9265A813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366" y="3383758"/>
            <a:ext cx="1402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Type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Parameter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600FA-9E05-49CD-9AED-3C4147F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4A6EC83-933E-42F5-A38D-EF6933890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Generics</a:t>
            </a:r>
          </a:p>
        </p:txBody>
      </p:sp>
      <p:sp>
        <p:nvSpPr>
          <p:cNvPr id="2867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9BE9AD0-2E40-40ED-8CEF-1A1495883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068711"/>
            <a:ext cx="6972300" cy="571500"/>
          </a:xfrm>
        </p:spPr>
        <p:txBody>
          <a:bodyPr>
            <a:normAutofit/>
          </a:bodyPr>
          <a:lstStyle/>
          <a:p>
            <a:r>
              <a:rPr lang="en-US" altLang="en-US" dirty="0"/>
              <a:t>Specify a type for the type parameter</a:t>
            </a:r>
          </a:p>
        </p:txBody>
      </p:sp>
      <p:sp>
        <p:nvSpPr>
          <p:cNvPr id="28676" name="TextBox 3">
            <a:extLst>
              <a:ext uri="{FF2B5EF4-FFF2-40B4-BE49-F238E27FC236}">
                <a16:creationId xmlns:a16="http://schemas.microsoft.com/office/drawing/2014/main" id="{F94DFFBD-B29B-4534-959D-E2AF46BB9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2" y="3297951"/>
            <a:ext cx="5502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result = compare&lt;number&gt;(10, 20);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root = new </a:t>
            </a:r>
            <a:r>
              <a:rPr lang="en-US" altLang="en-US" sz="2400" dirty="0" err="1"/>
              <a:t>BinaryTreeNode</a:t>
            </a:r>
            <a:r>
              <a:rPr lang="en-US" altLang="en-US" sz="2400" dirty="0"/>
              <a:t>&lt;string&gt;();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3C4F7-ADAB-4AA1-A37E-93CC8039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B3A753-58C0-468F-99AC-FBE9A348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99022"/>
            <a:ext cx="6858000" cy="2130028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350" dirty="0"/>
              <a:t>Angular : Modules, Components &amp; Directives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B61A1-4823-4307-BCC8-CA0A0B68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EFC0E1-AE46-4A60-A156-11C3A2AD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1756548"/>
            <a:ext cx="2440305" cy="1008731"/>
          </a:xfrm>
        </p:spPr>
        <p:txBody>
          <a:bodyPr>
            <a:normAutofit/>
          </a:bodyPr>
          <a:lstStyle/>
          <a:p>
            <a:r>
              <a:rPr lang="en-US" sz="4000" dirty="0"/>
              <a:t>MEAN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33085-A0F9-485D-8ED4-4DAE4803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08" y="2867672"/>
            <a:ext cx="2440867" cy="2066278"/>
          </a:xfrm>
        </p:spPr>
        <p:txBody>
          <a:bodyPr>
            <a:normAutofit/>
          </a:bodyPr>
          <a:lstStyle/>
          <a:p>
            <a:pPr marL="205740" indent="-205740">
              <a:spcBef>
                <a:spcPts val="435"/>
              </a:spcBef>
              <a:buFont typeface="Wingdings 2"/>
              <a:buChar char=""/>
              <a:defRPr/>
            </a:pPr>
            <a:r>
              <a:rPr lang="en-US" sz="2400" dirty="0"/>
              <a:t>M = MongoDB  </a:t>
            </a:r>
          </a:p>
          <a:p>
            <a:pPr marL="205740" indent="-205740">
              <a:spcBef>
                <a:spcPts val="435"/>
              </a:spcBef>
              <a:buFont typeface="Wingdings 2"/>
              <a:buChar char=""/>
              <a:defRPr/>
            </a:pPr>
            <a:r>
              <a:rPr lang="en-US" sz="2400" dirty="0"/>
              <a:t>E = Express  </a:t>
            </a:r>
          </a:p>
          <a:p>
            <a:pPr marL="205740" indent="-205740">
              <a:spcBef>
                <a:spcPts val="435"/>
              </a:spcBef>
              <a:buFont typeface="Wingdings 2"/>
              <a:buChar char=""/>
              <a:defRPr/>
            </a:pPr>
            <a:r>
              <a:rPr lang="en-US" sz="2400" dirty="0"/>
              <a:t>A = Angular.js </a:t>
            </a:r>
          </a:p>
          <a:p>
            <a:pPr marL="205740" indent="-205740">
              <a:spcBef>
                <a:spcPts val="435"/>
              </a:spcBef>
              <a:buFont typeface="Wingdings 2"/>
              <a:buChar char=""/>
              <a:defRPr/>
            </a:pPr>
            <a:r>
              <a:rPr lang="en-US" sz="2400" dirty="0"/>
              <a:t>N = Node.js</a:t>
            </a:r>
          </a:p>
        </p:txBody>
      </p:sp>
      <p:pic>
        <p:nvPicPr>
          <p:cNvPr id="7" name="Picture 3" descr="C:\Grewe\Classes\CS6320\Mat\NodeJS\MEAN2.png">
            <a:extLst>
              <a:ext uri="{FF2B5EF4-FFF2-40B4-BE49-F238E27FC236}">
                <a16:creationId xmlns:a16="http://schemas.microsoft.com/office/drawing/2014/main" id="{4CE5834A-0D32-45DF-A5FC-CF632E62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9340" y="1212377"/>
            <a:ext cx="5739761" cy="413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E8A7C-EFDC-4229-A7DB-A4717626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04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86B5958-DFB4-4734-967D-9AC4CEF42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Guest Book (Single Page)</a:t>
            </a:r>
          </a:p>
        </p:txBody>
      </p:sp>
      <p:sp>
        <p:nvSpPr>
          <p:cNvPr id="14339" name="TextBox 12">
            <a:extLst>
              <a:ext uri="{FF2B5EF4-FFF2-40B4-BE49-F238E27FC236}">
                <a16:creationId xmlns:a16="http://schemas.microsoft.com/office/drawing/2014/main" id="{40B40386-8740-4C7F-A032-9F5566825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3040065"/>
            <a:ext cx="16225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/>
              <a:t>My Guest Book</a:t>
            </a:r>
          </a:p>
        </p:txBody>
      </p:sp>
      <p:sp>
        <p:nvSpPr>
          <p:cNvPr id="14340" name="Rectangle 14">
            <a:extLst>
              <a:ext uri="{FF2B5EF4-FFF2-40B4-BE49-F238E27FC236}">
                <a16:creationId xmlns:a16="http://schemas.microsoft.com/office/drawing/2014/main" id="{E317DCF0-2ACB-4E72-9C1C-0BEC7897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2937670"/>
            <a:ext cx="4686300" cy="21717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41" name="Rectangle 1">
            <a:extLst>
              <a:ext uri="{FF2B5EF4-FFF2-40B4-BE49-F238E27FC236}">
                <a16:creationId xmlns:a16="http://schemas.microsoft.com/office/drawing/2014/main" id="{EAD6A137-394C-442B-9F73-3EBD65013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09170"/>
            <a:ext cx="971550" cy="285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42" name="Rectangle 29">
            <a:extLst>
              <a:ext uri="{FF2B5EF4-FFF2-40B4-BE49-F238E27FC236}">
                <a16:creationId xmlns:a16="http://schemas.microsoft.com/office/drawing/2014/main" id="{E9810E22-DF3B-4F44-8110-2B89E128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509170"/>
            <a:ext cx="2228850" cy="285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43" name="Rectangle 30">
            <a:extLst>
              <a:ext uri="{FF2B5EF4-FFF2-40B4-BE49-F238E27FC236}">
                <a16:creationId xmlns:a16="http://schemas.microsoft.com/office/drawing/2014/main" id="{6A1727FD-8004-4658-B87E-9EFBF917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509170"/>
            <a:ext cx="1257300" cy="285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Add Comment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D8A826-239E-45E7-B0E0-65C0B4381C38}"/>
              </a:ext>
            </a:extLst>
          </p:cNvPr>
          <p:cNvGraphicFramePr>
            <a:graphicFrameLocks noGrp="1"/>
          </p:cNvGraphicFramePr>
          <p:nvPr/>
        </p:nvGraphicFramePr>
        <p:xfrm>
          <a:off x="2278856" y="4042571"/>
          <a:ext cx="4572000" cy="845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894">
                  <a:extLst>
                    <a:ext uri="{9D8B030D-6E8A-4147-A177-3AD203B41FA5}">
                      <a16:colId xmlns:a16="http://schemas.microsoft.com/office/drawing/2014/main" val="217750928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63710788"/>
                    </a:ext>
                  </a:extLst>
                </a:gridCol>
                <a:gridCol w="1250706">
                  <a:extLst>
                    <a:ext uri="{9D8B030D-6E8A-4147-A177-3AD203B41FA5}">
                      <a16:colId xmlns:a16="http://schemas.microsoft.com/office/drawing/2014/main" val="3317850364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John says:</a:t>
                      </a:r>
                    </a:p>
                  </a:txBody>
                  <a:tcPr marL="68580" marR="68580" marT="34251" marB="3425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Hello!</a:t>
                      </a:r>
                    </a:p>
                  </a:txBody>
                  <a:tcPr marL="68580" marR="68580" marT="34251" marB="34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4/29/2018</a:t>
                      </a:r>
                    </a:p>
                  </a:txBody>
                  <a:tcPr marL="68580" marR="68580" marT="34251" marB="34251"/>
                </a:tc>
                <a:extLst>
                  <a:ext uri="{0D108BD9-81ED-4DB2-BD59-A6C34878D82A}">
                    <a16:rowId xmlns:a16="http://schemas.microsoft.com/office/drawing/2014/main" val="1733057498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r>
                        <a:rPr lang="en-US" sz="1400" dirty="0"/>
                        <a:t>Jane says:</a:t>
                      </a:r>
                    </a:p>
                  </a:txBody>
                  <a:tcPr marL="68580" marR="68580" marT="34251" marB="3425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Your website looks nice.</a:t>
                      </a:r>
                    </a:p>
                  </a:txBody>
                  <a:tcPr marL="68580" marR="68580" marT="34251" marB="34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4/11/2018</a:t>
                      </a:r>
                    </a:p>
                  </a:txBody>
                  <a:tcPr marL="68580" marR="68580" marT="34251" marB="34251"/>
                </a:tc>
                <a:extLst>
                  <a:ext uri="{0D108BD9-81ED-4DB2-BD59-A6C34878D82A}">
                    <a16:rowId xmlns:a16="http://schemas.microsoft.com/office/drawing/2014/main" val="2889236969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r>
                        <a:rPr lang="en-US" sz="1400" dirty="0"/>
                        <a:t>Joe says:</a:t>
                      </a:r>
                    </a:p>
                  </a:txBody>
                  <a:tcPr marL="68580" marR="68580" marT="34251" marB="3425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Nice to meet you.</a:t>
                      </a:r>
                    </a:p>
                  </a:txBody>
                  <a:tcPr marL="68580" marR="68580" marT="34251" marB="34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3/5/2018</a:t>
                      </a:r>
                    </a:p>
                  </a:txBody>
                  <a:tcPr marL="68580" marR="68580" marT="34251" marB="34251"/>
                </a:tc>
                <a:extLst>
                  <a:ext uri="{0D108BD9-81ED-4DB2-BD59-A6C34878D82A}">
                    <a16:rowId xmlns:a16="http://schemas.microsoft.com/office/drawing/2014/main" val="11478191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CDDDA-18DA-4AD9-9A9E-B6B5673E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2D7D076-CFAF-45BA-879A-5A7F554ED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index.html</a:t>
            </a:r>
          </a:p>
        </p:txBody>
      </p:sp>
      <p:sp>
        <p:nvSpPr>
          <p:cNvPr id="512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6EF195-CBFA-4D13-BB0D-6401155B4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09725"/>
            <a:ext cx="7886700" cy="4567238"/>
          </a:xfrm>
        </p:spPr>
        <p:txBody>
          <a:bodyPr/>
          <a:lstStyle/>
          <a:p>
            <a:r>
              <a:rPr lang="en-US" altLang="en-US" dirty="0"/>
              <a:t>The "single page" in SPA</a:t>
            </a:r>
          </a:p>
          <a:p>
            <a:r>
              <a:rPr lang="en-US" altLang="en-US" dirty="0"/>
              <a:t>The page that hosts all the </a:t>
            </a:r>
            <a:r>
              <a:rPr lang="en-US" altLang="en-US" i="1" dirty="0"/>
              <a:t>components </a:t>
            </a:r>
            <a:r>
              <a:rPr lang="en-US" altLang="en-US" dirty="0"/>
              <a:t>such as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&lt;app-root&gt;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3B1F4-69DD-4B47-83B0-93526268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40" y="2747440"/>
            <a:ext cx="6222120" cy="33496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D924B-28C5-4EFB-B1DF-228C3AC2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9764B4A-3B3F-4FB4-B23A-2B8DDB652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NgModule: The Angular Module System …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C869F38-A3FC-4601-ABC3-695C8553B7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105025"/>
            <a:ext cx="7753350" cy="857250"/>
          </a:xfrm>
        </p:spPr>
        <p:txBody>
          <a:bodyPr>
            <a:normAutofit/>
          </a:bodyPr>
          <a:lstStyle/>
          <a:p>
            <a:r>
              <a:rPr lang="en-US" altLang="en-US" dirty="0"/>
              <a:t>The one-file-per-module approach of </a:t>
            </a:r>
            <a:r>
              <a:rPr lang="en-US" altLang="en-US" dirty="0" err="1"/>
              <a:t>CommonJS</a:t>
            </a:r>
            <a:r>
              <a:rPr lang="en-US" altLang="en-US" dirty="0"/>
              <a:t>/ES6 is limiting </a:t>
            </a:r>
          </a:p>
        </p:txBody>
      </p:sp>
      <p:sp>
        <p:nvSpPr>
          <p:cNvPr id="8196" name="Rectangle 11">
            <a:extLst>
              <a:ext uri="{FF2B5EF4-FFF2-40B4-BE49-F238E27FC236}">
                <a16:creationId xmlns:a16="http://schemas.microsoft.com/office/drawing/2014/main" id="{C1E77D23-0B45-439A-9C52-51643527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364" y="36433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file</a:t>
            </a:r>
          </a:p>
        </p:txBody>
      </p:sp>
      <p:sp>
        <p:nvSpPr>
          <p:cNvPr id="8197" name="Rectangle 12">
            <a:extLst>
              <a:ext uri="{FF2B5EF4-FFF2-40B4-BE49-F238E27FC236}">
                <a16:creationId xmlns:a16="http://schemas.microsoft.com/office/drawing/2014/main" id="{D71C7C08-D45C-4A4A-9E89-222DC6DA3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614" y="36433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file</a:t>
            </a:r>
          </a:p>
        </p:txBody>
      </p:sp>
      <p:sp>
        <p:nvSpPr>
          <p:cNvPr id="8198" name="Rectangle 13">
            <a:extLst>
              <a:ext uri="{FF2B5EF4-FFF2-40B4-BE49-F238E27FC236}">
                <a16:creationId xmlns:a16="http://schemas.microsoft.com/office/drawing/2014/main" id="{3AB667FA-500A-4EAC-9EBB-39EAE9C78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364" y="45577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8199" name="Rectangle 14">
            <a:extLst>
              <a:ext uri="{FF2B5EF4-FFF2-40B4-BE49-F238E27FC236}">
                <a16:creationId xmlns:a16="http://schemas.microsoft.com/office/drawing/2014/main" id="{7641F93A-DD25-4BE1-ACBD-5F770E1AD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614" y="45577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file</a:t>
            </a:r>
          </a:p>
        </p:txBody>
      </p:sp>
      <p:sp>
        <p:nvSpPr>
          <p:cNvPr id="8200" name="Rectangle 17">
            <a:extLst>
              <a:ext uri="{FF2B5EF4-FFF2-40B4-BE49-F238E27FC236}">
                <a16:creationId xmlns:a16="http://schemas.microsoft.com/office/drawing/2014/main" id="{72716618-6A4F-472D-8FED-720FB48E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914" y="36433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8201" name="Rectangle 18">
            <a:extLst>
              <a:ext uri="{FF2B5EF4-FFF2-40B4-BE49-F238E27FC236}">
                <a16:creationId xmlns:a16="http://schemas.microsoft.com/office/drawing/2014/main" id="{438526EB-6A32-4C73-A8A1-383B671C1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164" y="36433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8202" name="Rectangle 19">
            <a:extLst>
              <a:ext uri="{FF2B5EF4-FFF2-40B4-BE49-F238E27FC236}">
                <a16:creationId xmlns:a16="http://schemas.microsoft.com/office/drawing/2014/main" id="{4823893E-31DD-47B6-BCCC-FE1B7298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914" y="45577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8203" name="Rectangle 20">
            <a:extLst>
              <a:ext uri="{FF2B5EF4-FFF2-40B4-BE49-F238E27FC236}">
                <a16:creationId xmlns:a16="http://schemas.microsoft.com/office/drawing/2014/main" id="{2903E4E3-AC74-491A-AB57-B0A6B8D3C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164" y="45577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A040D-006C-4DC9-A185-62BF22C3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57AFD4A-B83B-4FE9-881B-C02943E45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NgModule</a:t>
            </a:r>
            <a:r>
              <a:rPr lang="en-US" altLang="en-US" dirty="0"/>
              <a:t>: The Angular Module System  </a:t>
            </a:r>
          </a:p>
        </p:txBody>
      </p:sp>
      <p:sp>
        <p:nvSpPr>
          <p:cNvPr id="921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8BB1A6B-91C6-4AA5-8C5A-0D62152082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035581"/>
            <a:ext cx="8087968" cy="125730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 err="1"/>
              <a:t>NgModule</a:t>
            </a:r>
            <a:r>
              <a:rPr lang="en-US" altLang="en-US" dirty="0"/>
              <a:t> group multiple files (i.e. components, services, and so on) into one module</a:t>
            </a:r>
          </a:p>
        </p:txBody>
      </p:sp>
      <p:sp>
        <p:nvSpPr>
          <p:cNvPr id="9220" name="Rectangle 12">
            <a:extLst>
              <a:ext uri="{FF2B5EF4-FFF2-40B4-BE49-F238E27FC236}">
                <a16:creationId xmlns:a16="http://schemas.microsoft.com/office/drawing/2014/main" id="{88C91DBE-F2F3-4292-A2D2-291AF3BA0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6929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1" name="Rectangle 13">
            <a:extLst>
              <a:ext uri="{FF2B5EF4-FFF2-40B4-BE49-F238E27FC236}">
                <a16:creationId xmlns:a16="http://schemas.microsoft.com/office/drawing/2014/main" id="{6A208E98-9D3C-4291-A366-CE1D653B9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6929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2" name="Rectangle 16">
            <a:extLst>
              <a:ext uri="{FF2B5EF4-FFF2-40B4-BE49-F238E27FC236}">
                <a16:creationId xmlns:a16="http://schemas.microsoft.com/office/drawing/2014/main" id="{1BBE4880-A72D-42E6-9514-A505E31E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46073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3" name="Rectangle 17">
            <a:extLst>
              <a:ext uri="{FF2B5EF4-FFF2-40B4-BE49-F238E27FC236}">
                <a16:creationId xmlns:a16="http://schemas.microsoft.com/office/drawing/2014/main" id="{D4A70C3E-D35F-4A9A-B156-B9EFCD3A9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6073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4" name="Rectangle 20">
            <a:extLst>
              <a:ext uri="{FF2B5EF4-FFF2-40B4-BE49-F238E27FC236}">
                <a16:creationId xmlns:a16="http://schemas.microsoft.com/office/drawing/2014/main" id="{0278AB46-CD54-49BB-B578-0BDBB8D73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21481"/>
            <a:ext cx="18288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25" name="TextBox 22">
            <a:extLst>
              <a:ext uri="{FF2B5EF4-FFF2-40B4-BE49-F238E27FC236}">
                <a16:creationId xmlns:a16="http://schemas.microsoft.com/office/drawing/2014/main" id="{807BC057-1520-40BD-A694-CCEA3CC65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5403859"/>
            <a:ext cx="1200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NgModule</a:t>
            </a:r>
          </a:p>
        </p:txBody>
      </p:sp>
      <p:sp>
        <p:nvSpPr>
          <p:cNvPr id="9226" name="Rectangle 23">
            <a:extLst>
              <a:ext uri="{FF2B5EF4-FFF2-40B4-BE49-F238E27FC236}">
                <a16:creationId xmlns:a16="http://schemas.microsoft.com/office/drawing/2014/main" id="{541BC6FE-2139-4397-9683-12AE7A4E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929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7" name="Rectangle 24">
            <a:extLst>
              <a:ext uri="{FF2B5EF4-FFF2-40B4-BE49-F238E27FC236}">
                <a16:creationId xmlns:a16="http://schemas.microsoft.com/office/drawing/2014/main" id="{0123580E-8B61-4C4A-8DD5-DB0C9C2F7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36929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8" name="Rectangle 25">
            <a:extLst>
              <a:ext uri="{FF2B5EF4-FFF2-40B4-BE49-F238E27FC236}">
                <a16:creationId xmlns:a16="http://schemas.microsoft.com/office/drawing/2014/main" id="{111F4B6C-13BB-4406-B1A7-12767DCC2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073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9" name="Rectangle 26">
            <a:extLst>
              <a:ext uri="{FF2B5EF4-FFF2-40B4-BE49-F238E27FC236}">
                <a16:creationId xmlns:a16="http://schemas.microsoft.com/office/drawing/2014/main" id="{DB41DBCB-B131-49C9-A2FF-B65C043A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46073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30" name="Rectangle 27">
            <a:extLst>
              <a:ext uri="{FF2B5EF4-FFF2-40B4-BE49-F238E27FC236}">
                <a16:creationId xmlns:a16="http://schemas.microsoft.com/office/drawing/2014/main" id="{3428441A-3969-4F35-B24D-1D5FE194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3521481"/>
            <a:ext cx="18288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31" name="TextBox 28">
            <a:extLst>
              <a:ext uri="{FF2B5EF4-FFF2-40B4-BE49-F238E27FC236}">
                <a16:creationId xmlns:a16="http://schemas.microsoft.com/office/drawing/2014/main" id="{94BB8F4A-076A-421C-AD69-E9AD37CF6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5403859"/>
            <a:ext cx="1200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NgModule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09034-1FA6-4D21-BDD6-32EF90EB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DAA3A8B-0A48-43B0-B438-0A9EEB74D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@NgModule …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9A8998-BBF9-40D9-8E52-50414BA60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altLang="en-US" dirty="0"/>
              <a:t>Each module must export a class that is decorated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en-US" altLang="en-US" dirty="0"/>
              <a:t>: components/directives/pipes that belong to this module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en-US" altLang="en-US" dirty="0"/>
              <a:t>: modules which this module depends on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dirty="0"/>
              <a:t>: components/directives/pipes that can be used by other modules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providers</a:t>
            </a:r>
            <a:r>
              <a:rPr lang="en-US" dirty="0"/>
              <a:t>: injectable objects (usually services) provided by this module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dirty="0"/>
              <a:t>: the component(s) to load when this module is used to bootstrap (i.e. to start) an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9EBDC-647A-4323-AC83-37A01160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DB5CE5D-ABFC-482D-A254-0D36FD8A9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About NgModule</a:t>
            </a:r>
          </a:p>
        </p:txBody>
      </p:sp>
      <p:sp>
        <p:nvSpPr>
          <p:cNvPr id="1331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85FF255-B43C-4A16-A948-69BB14E664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1" y="1577080"/>
            <a:ext cx="7968452" cy="3966470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altLang="en-US" dirty="0"/>
              <a:t> deal with </a:t>
            </a:r>
            <a:r>
              <a:rPr lang="en-US" altLang="en-US" i="1" dirty="0"/>
              <a:t>components/directives/pipes</a:t>
            </a:r>
            <a:r>
              <a:rPr lang="en-US" altLang="en-US" dirty="0"/>
              <a:t>, i.e. things used in templates</a:t>
            </a:r>
          </a:p>
          <a:p>
            <a:pPr lvl="1"/>
            <a:r>
              <a:rPr lang="en-US" altLang="en-US" dirty="0"/>
              <a:t>components/directives/pipes can be "private" </a:t>
            </a:r>
          </a:p>
          <a:p>
            <a:pPr lvl="1"/>
            <a:r>
              <a:rPr lang="en-US" altLang="en-US" dirty="0"/>
              <a:t>services are always "public"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en-US" altLang="en-US" dirty="0"/>
              <a:t> deals with modules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en-US" altLang="en-US" dirty="0"/>
              <a:t> vs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D9C30-104E-4CB6-8024-70149288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DB5CE5D-ABFC-482D-A254-0D36FD8A9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65101"/>
            <a:ext cx="7886700" cy="1325563"/>
          </a:xfrm>
        </p:spPr>
        <p:txBody>
          <a:bodyPr/>
          <a:lstStyle/>
          <a:p>
            <a:r>
              <a:rPr lang="en-US" altLang="en-US" dirty="0"/>
              <a:t>About </a:t>
            </a:r>
            <a:r>
              <a:rPr lang="en-US" altLang="en-US" dirty="0" err="1"/>
              <a:t>NgModule</a:t>
            </a:r>
            <a:endParaRPr lang="en-US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FD65D45-A6F5-47E5-B09D-6E0B9D476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"/>
          <a:stretch/>
        </p:blipFill>
        <p:spPr bwMode="auto">
          <a:xfrm>
            <a:off x="0" y="3982083"/>
            <a:ext cx="4157803" cy="271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D9C30-104E-4CB6-8024-70149288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7C7EBB-676D-4940-92F8-118AB0377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5"/>
          <a:stretch/>
        </p:blipFill>
        <p:spPr>
          <a:xfrm>
            <a:off x="4216963" y="1963724"/>
            <a:ext cx="4927037" cy="3827476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709641B-D509-4A34-BC9B-367E5F38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220"/>
            <a:ext cx="4114800" cy="271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74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6EDBA81-99E6-418E-A006-2FB8BE596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 An Application</a:t>
            </a:r>
          </a:p>
        </p:txBody>
      </p:sp>
      <p:sp>
        <p:nvSpPr>
          <p:cNvPr id="12291" name="TextBox 3">
            <a:extLst>
              <a:ext uri="{FF2B5EF4-FFF2-40B4-BE49-F238E27FC236}">
                <a16:creationId xmlns:a16="http://schemas.microsoft.com/office/drawing/2014/main" id="{2E144DBA-5A5D-4B6C-B79F-F9151F06A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148" y="2174188"/>
            <a:ext cx="1085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main.ts</a:t>
            </a:r>
            <a:r>
              <a:rPr lang="en-US" altLang="en-US" sz="1800" dirty="0"/>
              <a:t> :</a:t>
            </a:r>
          </a:p>
        </p:txBody>
      </p:sp>
      <p:sp>
        <p:nvSpPr>
          <p:cNvPr id="12292" name="TextBox 4">
            <a:extLst>
              <a:ext uri="{FF2B5EF4-FFF2-40B4-BE49-F238E27FC236}">
                <a16:creationId xmlns:a16="http://schemas.microsoft.com/office/drawing/2014/main" id="{2FD88E3D-164D-424A-B8CA-BE322B6CA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534" y="2174188"/>
            <a:ext cx="31879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bootstrapModule</a:t>
            </a:r>
            <a:r>
              <a:rPr lang="en-US" altLang="en-US" sz="1800" dirty="0"/>
              <a:t>(AppModule)</a:t>
            </a:r>
          </a:p>
        </p:txBody>
      </p:sp>
      <p:cxnSp>
        <p:nvCxnSpPr>
          <p:cNvPr id="12293" name="Straight Arrow Connector 6">
            <a:extLst>
              <a:ext uri="{FF2B5EF4-FFF2-40B4-BE49-F238E27FC236}">
                <a16:creationId xmlns:a16="http://schemas.microsoft.com/office/drawing/2014/main" id="{CE1FB654-C57B-4247-99E0-DCD5DEB6B8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46967" y="2688537"/>
            <a:ext cx="0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TextBox 7">
            <a:extLst>
              <a:ext uri="{FF2B5EF4-FFF2-40B4-BE49-F238E27FC236}">
                <a16:creationId xmlns:a16="http://schemas.microsoft.com/office/drawing/2014/main" id="{3A624797-24FA-4260-9A4E-0BDCE2CE6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542" y="3088588"/>
            <a:ext cx="3038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bootstrap: [AppComponent]</a:t>
            </a:r>
          </a:p>
        </p:txBody>
      </p:sp>
      <p:sp>
        <p:nvSpPr>
          <p:cNvPr id="12295" name="TextBox 8">
            <a:extLst>
              <a:ext uri="{FF2B5EF4-FFF2-40B4-BE49-F238E27FC236}">
                <a16:creationId xmlns:a16="http://schemas.microsoft.com/office/drawing/2014/main" id="{D2540058-6995-47B6-8E8C-B90D8A73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505" y="3942266"/>
            <a:ext cx="2113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&lt;app-guest-book&gt;</a:t>
            </a:r>
          </a:p>
        </p:txBody>
      </p:sp>
      <p:cxnSp>
        <p:nvCxnSpPr>
          <p:cNvPr id="12296" name="Straight Arrow Connector 9">
            <a:extLst>
              <a:ext uri="{FF2B5EF4-FFF2-40B4-BE49-F238E27FC236}">
                <a16:creationId xmlns:a16="http://schemas.microsoft.com/office/drawing/2014/main" id="{D37C34B1-502B-421A-95E7-4CD8E253F4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46967" y="3549359"/>
            <a:ext cx="0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TextBox 10">
            <a:extLst>
              <a:ext uri="{FF2B5EF4-FFF2-40B4-BE49-F238E27FC236}">
                <a16:creationId xmlns:a16="http://schemas.microsoft.com/office/drawing/2014/main" id="{5AC8A4E2-C0D5-466A-A8BF-C1CEAF0F9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580" y="4799516"/>
            <a:ext cx="24364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GuestBookComponent</a:t>
            </a:r>
          </a:p>
        </p:txBody>
      </p:sp>
      <p:cxnSp>
        <p:nvCxnSpPr>
          <p:cNvPr id="12298" name="Straight Arrow Connector 11">
            <a:extLst>
              <a:ext uri="{FF2B5EF4-FFF2-40B4-BE49-F238E27FC236}">
                <a16:creationId xmlns:a16="http://schemas.microsoft.com/office/drawing/2014/main" id="{8FC1C52C-0C19-45A1-8A40-1798DD5177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46967" y="4380416"/>
            <a:ext cx="0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TextBox 12">
            <a:extLst>
              <a:ext uri="{FF2B5EF4-FFF2-40B4-BE49-F238E27FC236}">
                <a16:creationId xmlns:a16="http://schemas.microsoft.com/office/drawing/2014/main" id="{04CEFEA0-4730-4DE1-A579-C8D4BE65E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165" y="3088588"/>
            <a:ext cx="1785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app.module.ts :</a:t>
            </a:r>
          </a:p>
        </p:txBody>
      </p:sp>
      <p:sp>
        <p:nvSpPr>
          <p:cNvPr id="12300" name="TextBox 13">
            <a:extLst>
              <a:ext uri="{FF2B5EF4-FFF2-40B4-BE49-F238E27FC236}">
                <a16:creationId xmlns:a16="http://schemas.microsoft.com/office/drawing/2014/main" id="{E56537EB-775E-4FF8-B8FE-9FEE0B027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798" y="3942266"/>
            <a:ext cx="24412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app.component.html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9B178-69F8-45C7-BA8C-04E0F334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99BFDD8-488C-45A5-BF99-57A101CE3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</a:t>
            </a:r>
          </a:p>
        </p:txBody>
      </p:sp>
      <p:sp>
        <p:nvSpPr>
          <p:cNvPr id="614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A07E757-16B7-4A0F-B637-29F68709E4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81150"/>
            <a:ext cx="7886700" cy="4595813"/>
          </a:xfrm>
        </p:spPr>
        <p:txBody>
          <a:bodyPr/>
          <a:lstStyle/>
          <a:p>
            <a:r>
              <a:rPr lang="en-US" altLang="en-US" dirty="0"/>
              <a:t>User-defined tags as opposed to standard HTML tags like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</a:p>
          <a:p>
            <a:pPr lvl="1"/>
            <a:r>
              <a:rPr lang="en-US" altLang="en-US" dirty="0"/>
              <a:t>Appearance: HTML and CSS</a:t>
            </a:r>
          </a:p>
          <a:p>
            <a:pPr lvl="1"/>
            <a:r>
              <a:rPr lang="en-US" altLang="en-US" dirty="0"/>
              <a:t>Behavior: TypeScript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@ Component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en-US" altLang="en-US" dirty="0">
                <a:cs typeface="Courier New" panose="02070309020205020404" pitchFamily="49" charset="0"/>
              </a:rPr>
              <a:t>: name of the tag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styles</a:t>
            </a:r>
          </a:p>
          <a:p>
            <a:pPr lvl="1"/>
            <a:r>
              <a:rPr lang="en-US" altLang="en-US" dirty="0"/>
              <a:t>More options</a:t>
            </a:r>
          </a:p>
          <a:p>
            <a:pPr lvl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A9F-7F4A-4F38-8AB0-AB9889A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99BFDD8-488C-45A5-BF99-57A101CE3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8902"/>
            <a:ext cx="7886700" cy="1325563"/>
          </a:xfrm>
        </p:spPr>
        <p:txBody>
          <a:bodyPr/>
          <a:lstStyle/>
          <a:p>
            <a:r>
              <a:rPr lang="en-US" altLang="en-US" dirty="0"/>
              <a:t>Components -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F83A0-FE00-4625-853A-5A6806294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"/>
          <a:stretch/>
        </p:blipFill>
        <p:spPr>
          <a:xfrm>
            <a:off x="5285084" y="1250318"/>
            <a:ext cx="3727201" cy="33961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19E772-1B87-4730-896A-19024F3CF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9"/>
          <a:stretch/>
        </p:blipFill>
        <p:spPr>
          <a:xfrm>
            <a:off x="47452" y="1250318"/>
            <a:ext cx="4770190" cy="3418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4F88F6-A558-4CC6-9576-790B2FB44A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2"/>
          <a:stretch/>
        </p:blipFill>
        <p:spPr>
          <a:xfrm>
            <a:off x="2372164" y="4758301"/>
            <a:ext cx="4085786" cy="20591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A9F-7F4A-4F38-8AB0-AB9889A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4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D684-8C1B-4203-842E-64E560DB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MEAN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A2FD-1052-4066-81D1-CB051E6A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6858"/>
            <a:ext cx="7886700" cy="4651067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MongoDB</a:t>
            </a:r>
          </a:p>
          <a:p>
            <a:pPr lvl="1"/>
            <a:r>
              <a:rPr lang="en-US" sz="1800" dirty="0"/>
              <a:t>Download the latest </a:t>
            </a:r>
            <a:r>
              <a:rPr lang="en-US" sz="1800" i="1" dirty="0"/>
              <a:t>MongoDB Community Server</a:t>
            </a:r>
            <a:r>
              <a:rPr lang="en-US" sz="1800" dirty="0"/>
              <a:t> from </a:t>
            </a:r>
            <a:r>
              <a:rPr lang="en-US" sz="1800" dirty="0">
                <a:hlinkClick r:id="rId2"/>
              </a:rPr>
              <a:t>MongoDB</a:t>
            </a:r>
            <a:r>
              <a:rPr lang="en-US" sz="1800" dirty="0"/>
              <a:t>, and follow the </a:t>
            </a:r>
            <a:r>
              <a:rPr lang="en-US" sz="1800" dirty="0">
                <a:hlinkClick r:id="rId3"/>
              </a:rPr>
              <a:t>installation guide</a:t>
            </a:r>
            <a:r>
              <a:rPr lang="en-US" sz="1800" dirty="0"/>
              <a:t> for your platform (e.g. </a:t>
            </a:r>
            <a:r>
              <a:rPr lang="en-US" sz="1800" dirty="0">
                <a:hlinkClick r:id="rId4"/>
              </a:rPr>
              <a:t>Windows</a:t>
            </a:r>
            <a:r>
              <a:rPr lang="en-US" sz="1800" dirty="0"/>
              <a:t>, </a:t>
            </a:r>
            <a:r>
              <a:rPr lang="en-US" sz="1800" dirty="0">
                <a:hlinkClick r:id="rId5"/>
              </a:rPr>
              <a:t>MacOS</a:t>
            </a:r>
            <a:r>
              <a:rPr lang="en-US" sz="1800" dirty="0"/>
              <a:t>, </a:t>
            </a:r>
            <a:r>
              <a:rPr lang="en-US" sz="1800" dirty="0">
                <a:hlinkClick r:id="rId6"/>
              </a:rPr>
              <a:t>Ubuntu</a:t>
            </a:r>
            <a:r>
              <a:rPr lang="en-US" sz="1800" dirty="0"/>
              <a:t>).</a:t>
            </a:r>
          </a:p>
          <a:p>
            <a:r>
              <a:rPr lang="en-US" sz="2400" b="1" dirty="0"/>
              <a:t>Node.js and NPM Packages</a:t>
            </a:r>
          </a:p>
          <a:p>
            <a:pPr lvl="1"/>
            <a:r>
              <a:rPr lang="en-US" sz="1800" dirty="0"/>
              <a:t>Download and install </a:t>
            </a:r>
            <a:r>
              <a:rPr lang="en-US" sz="1800" i="1" dirty="0"/>
              <a:t>Node.js 16.x</a:t>
            </a:r>
            <a:r>
              <a:rPr lang="en-US" sz="1800" dirty="0"/>
              <a:t> from </a:t>
            </a:r>
            <a:r>
              <a:rPr lang="en-US" sz="1800" dirty="0">
                <a:hlinkClick r:id="rId7"/>
              </a:rPr>
              <a:t>nodejs.org</a:t>
            </a:r>
            <a:r>
              <a:rPr lang="en-US" sz="1800" dirty="0"/>
              <a:t>. We will also need the following global packages:</a:t>
            </a:r>
          </a:p>
          <a:p>
            <a:pPr lvl="2"/>
            <a:r>
              <a:rPr lang="en-US" sz="1600" dirty="0"/>
              <a:t>express-generator for creating web applications using the Express framework.</a:t>
            </a:r>
          </a:p>
          <a:p>
            <a:pPr lvl="2"/>
            <a:r>
              <a:rPr lang="en-US" sz="1600" dirty="0"/>
              <a:t>@angular/cli for creating and building Angular projects.</a:t>
            </a:r>
          </a:p>
          <a:p>
            <a:pPr lvl="2"/>
            <a:r>
              <a:rPr lang="en-US" sz="1600" dirty="0" err="1"/>
              <a:t>nodemon</a:t>
            </a:r>
            <a:r>
              <a:rPr lang="en-US" sz="1600" dirty="0"/>
              <a:t> for running and monitoring Node.js applications.</a:t>
            </a:r>
          </a:p>
          <a:p>
            <a:pPr lvl="1"/>
            <a:r>
              <a:rPr lang="en-US" sz="1800" dirty="0"/>
              <a:t>To install a package globally (meaning the package will be available to all projects instead of being used by only one project), open a command prompt and run the following command:</a:t>
            </a:r>
          </a:p>
          <a:p>
            <a:pPr lvl="1"/>
            <a:r>
              <a:rPr lang="en-US" sz="1800" dirty="0" err="1"/>
              <a:t>npm</a:t>
            </a:r>
            <a:r>
              <a:rPr lang="en-US" sz="1800" dirty="0"/>
              <a:t> install -g &lt;</a:t>
            </a:r>
            <a:r>
              <a:rPr lang="en-US" sz="1800" dirty="0" err="1"/>
              <a:t>package_name</a:t>
            </a:r>
            <a:r>
              <a:rPr lang="en-US" sz="1800" dirty="0"/>
              <a:t>&gt; : For example, to install </a:t>
            </a:r>
            <a:r>
              <a:rPr lang="en-US" sz="1800" dirty="0" err="1"/>
              <a:t>nodemon</a:t>
            </a:r>
            <a:r>
              <a:rPr lang="en-US" sz="1800" dirty="0"/>
              <a:t>, simply run "</a:t>
            </a:r>
            <a:r>
              <a:rPr lang="en-US" sz="1800" dirty="0" err="1"/>
              <a:t>npm</a:t>
            </a:r>
            <a:r>
              <a:rPr lang="en-US" sz="1800" dirty="0"/>
              <a:t> install -g </a:t>
            </a:r>
            <a:r>
              <a:rPr lang="en-US" sz="1800" dirty="0" err="1"/>
              <a:t>nodemon</a:t>
            </a:r>
            <a:r>
              <a:rPr lang="en-US" sz="1800" dirty="0"/>
              <a:t>".</a:t>
            </a:r>
          </a:p>
          <a:p>
            <a:r>
              <a:rPr lang="en-US" sz="2400" b="1" dirty="0"/>
              <a:t>Text Editors for Developers</a:t>
            </a:r>
          </a:p>
          <a:p>
            <a:pPr lvl="1"/>
            <a:r>
              <a:rPr lang="en-US" sz="1800" dirty="0">
                <a:hlinkClick r:id="rId8"/>
              </a:rPr>
              <a:t>Sublime Text</a:t>
            </a:r>
            <a:r>
              <a:rPr lang="en-US" sz="1800" dirty="0"/>
              <a:t>, </a:t>
            </a:r>
            <a:r>
              <a:rPr lang="en-US" sz="1800" dirty="0">
                <a:hlinkClick r:id="rId9"/>
              </a:rPr>
              <a:t>Visual Studio Code</a:t>
            </a:r>
            <a:r>
              <a:rPr lang="en-US" sz="1800" dirty="0"/>
              <a:t>, and </a:t>
            </a:r>
            <a:r>
              <a:rPr lang="en-US" sz="1800" dirty="0">
                <a:hlinkClick r:id="rId10"/>
              </a:rPr>
              <a:t>Atom</a:t>
            </a:r>
            <a:r>
              <a:rPr lang="en-US" sz="1800" dirty="0"/>
              <a:t> are all great code editors and popular among MEAN stack developers. Just pick one that you like the most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64E27-4194-4AD2-A72A-83EA6265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6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ABDA-C6EB-4438-97A7-6CC2B353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F31EBA-263D-4F86-B51B-44C543919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48" y="2370338"/>
            <a:ext cx="8913903" cy="28227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C69FB-0800-4F82-A0CF-1660141A2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84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C9E5-A567-4390-B623-BAC44407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721"/>
          </a:xfrm>
        </p:spPr>
        <p:txBody>
          <a:bodyPr/>
          <a:lstStyle/>
          <a:p>
            <a:r>
              <a:rPr lang="en-US" dirty="0"/>
              <a:t>Modules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34BE1-D296-4BE3-818C-40C0C17CE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397" y="1166017"/>
            <a:ext cx="5731205" cy="52440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FB349-1598-49E2-9F74-7EEDCC3BCD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1DAF-D6E4-4E5C-B0BC-F0B780BD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50"/>
          </a:xfrm>
        </p:spPr>
        <p:txBody>
          <a:bodyPr/>
          <a:lstStyle/>
          <a:p>
            <a:r>
              <a:rPr lang="en-US" dirty="0"/>
              <a:t>Angular Application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E4C5C-1C97-434A-B4CD-45EAA9D1D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854" y="1188988"/>
            <a:ext cx="7000292" cy="51568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BC5D8-410A-450E-8A01-6D6578CDB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33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663FE1E-DFF3-4847-BD63-6E42735D9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Create A New Component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guest-book</a:t>
            </a:r>
          </a:p>
        </p:txBody>
      </p:sp>
      <p:sp>
        <p:nvSpPr>
          <p:cNvPr id="1536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CAB2412-41F0-4720-B2EB-A262944D2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generate component &lt;name&gt;</a:t>
            </a:r>
          </a:p>
          <a:p>
            <a:r>
              <a:rPr lang="en-US" altLang="en-US" dirty="0"/>
              <a:t>Generated files</a:t>
            </a:r>
          </a:p>
          <a:p>
            <a:r>
              <a:rPr lang="en-US" altLang="en-US" dirty="0"/>
              <a:t>Naming conventions for components</a:t>
            </a:r>
          </a:p>
          <a:p>
            <a:pPr lvl="1"/>
            <a:r>
              <a:rPr lang="en-US" altLang="en-US" dirty="0"/>
              <a:t>Tags and files</a:t>
            </a:r>
          </a:p>
          <a:p>
            <a:pPr lvl="1"/>
            <a:r>
              <a:rPr lang="en-US" altLang="en-US" dirty="0"/>
              <a:t>Classes and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9C4AF-1FB6-4B56-9EC8-BB957562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3382654"/>
            <a:ext cx="3363273" cy="29862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9EA016-26BE-4CBE-8E3E-69C9D716B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8" t="1610" r="4700" b="1"/>
          <a:stretch/>
        </p:blipFill>
        <p:spPr>
          <a:xfrm>
            <a:off x="309563" y="4145437"/>
            <a:ext cx="4322894" cy="19732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E8907D-D371-4EA6-BD68-3B4686368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129" y="3900321"/>
            <a:ext cx="1566046" cy="131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DE693-5862-492A-B77C-99B57BCD7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914" y="3116884"/>
            <a:ext cx="1371719" cy="1771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95ED-7549-480F-9424-2003627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B1080FD-587E-403C-9E37-50E7C5394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GuestBook – Data</a:t>
            </a:r>
          </a:p>
        </p:txBody>
      </p:sp>
      <p:sp>
        <p:nvSpPr>
          <p:cNvPr id="1638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2C4E3B2-B405-4257-B145-F65154E99E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altLang="en-US" dirty="0"/>
              <a:t>Data model class</a:t>
            </a:r>
          </a:p>
          <a:p>
            <a:r>
              <a:rPr lang="en-US" altLang="en-US" dirty="0"/>
              <a:t>ngOnInit() is one of the component lifecycle hooks called </a:t>
            </a:r>
            <a:r>
              <a:rPr lang="en-US" altLang="en-US" i="1" dirty="0">
                <a:cs typeface="Courier New" panose="02070309020205020404" pitchFamily="49" charset="0"/>
              </a:rPr>
              <a:t>after</a:t>
            </a:r>
            <a:r>
              <a:rPr lang="en-US" altLang="en-US" dirty="0"/>
              <a:t> the component is constructed</a:t>
            </a:r>
          </a:p>
          <a:p>
            <a:r>
              <a:rPr lang="en-US" altLang="en-US" dirty="0"/>
              <a:t>Code suggestion and auto import in Visual Studio Code</a:t>
            </a:r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FD1AAF-A46A-4D26-9549-A52EA011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34618"/>
            <a:ext cx="4571999" cy="24887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BA9384-A8ED-471B-8046-2AC841BBBC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46" t="5854"/>
          <a:stretch/>
        </p:blipFill>
        <p:spPr>
          <a:xfrm>
            <a:off x="-1" y="4191000"/>
            <a:ext cx="4649957" cy="8096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46714-5B3F-4957-A1BC-E7279EE5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8C72768-CB74-4F69-823A-D2D43CBA2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GuestBook – Display</a:t>
            </a:r>
          </a:p>
        </p:txBody>
      </p:sp>
      <p:sp>
        <p:nvSpPr>
          <p:cNvPr id="1741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94A215-1259-4B2D-9DCB-210B873D36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altLang="en-US" dirty="0"/>
              <a:t>Properties of a component class can be accessed directly in the component template</a:t>
            </a:r>
          </a:p>
          <a:p>
            <a:r>
              <a:rPr lang="en-US" altLang="en-US" dirty="0"/>
              <a:t>Interpolation: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{{}}</a:t>
            </a:r>
          </a:p>
          <a:p>
            <a:r>
              <a:rPr lang="en-US" altLang="en-US" dirty="0"/>
              <a:t>Directive: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</a:p>
          <a:p>
            <a:r>
              <a:rPr lang="en-US" altLang="en-US" dirty="0"/>
              <a:t>Pipe: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834AF-CF4C-4DBC-B2F3-C1EEA1006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" t="2807" r="4236"/>
          <a:stretch/>
        </p:blipFill>
        <p:spPr>
          <a:xfrm>
            <a:off x="3401640" y="3933826"/>
            <a:ext cx="5113710" cy="22872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B8948C-14C0-4F95-81D7-D0D2CB9F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6D2EF51-7EF5-4EE7-99A9-368AFA7F8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Directive</a:t>
            </a:r>
          </a:p>
        </p:txBody>
      </p:sp>
      <p:sp>
        <p:nvSpPr>
          <p:cNvPr id="1945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043216C-BDBF-4246-9292-38567BB2E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Angular templates are </a:t>
            </a:r>
            <a:r>
              <a:rPr lang="en-US" i="1" dirty="0"/>
              <a:t>dynamic</a:t>
            </a:r>
            <a:r>
              <a:rPr lang="en-US" dirty="0"/>
              <a:t>. When Angular renders them, it transforms the DOM according to the instructions given by </a:t>
            </a:r>
            <a:r>
              <a:rPr lang="en-US" b="1" dirty="0"/>
              <a:t>directives</a:t>
            </a:r>
            <a:r>
              <a:rPr lang="en-US" dirty="0"/>
              <a:t>.</a:t>
            </a:r>
          </a:p>
          <a:p>
            <a:pPr lvl="1"/>
            <a:r>
              <a:rPr lang="en-US" altLang="en-US" dirty="0"/>
              <a:t>Encapsulated </a:t>
            </a:r>
            <a:r>
              <a:rPr lang="en-US" altLang="en-US" i="1" dirty="0"/>
              <a:t>DOM-related logic</a:t>
            </a:r>
            <a:r>
              <a:rPr lang="en-US" altLang="en-US" dirty="0"/>
              <a:t> that can be used to compose user interface</a:t>
            </a:r>
          </a:p>
          <a:p>
            <a:r>
              <a:rPr lang="en-US" altLang="en-US" dirty="0"/>
              <a:t>Types of directives</a:t>
            </a:r>
          </a:p>
          <a:p>
            <a:pPr lvl="1"/>
            <a:r>
              <a:rPr lang="en-US" altLang="en-US" dirty="0"/>
              <a:t>Component (i.e. directive with a view)</a:t>
            </a:r>
          </a:p>
          <a:p>
            <a:pPr lvl="2"/>
            <a:r>
              <a:rPr lang="en-US" dirty="0"/>
              <a:t>A component is a </a:t>
            </a:r>
            <a:r>
              <a:rPr lang="en-US" i="1" dirty="0"/>
              <a:t>directive-with-a-template</a:t>
            </a:r>
            <a:r>
              <a:rPr lang="en-US" dirty="0"/>
              <a:t>; </a:t>
            </a:r>
          </a:p>
          <a:p>
            <a:pPr lvl="2"/>
            <a:r>
              <a:rPr lang="en-US" dirty="0"/>
              <a:t>a @Component decorator is actually a @Directive decorator extended with template-oriented features. </a:t>
            </a:r>
          </a:p>
          <a:p>
            <a:pPr lvl="1"/>
            <a:r>
              <a:rPr lang="en-US" altLang="en-US" dirty="0">
                <a:hlinkClick r:id="rId2"/>
              </a:rPr>
              <a:t>Structural directive</a:t>
            </a:r>
            <a:r>
              <a:rPr lang="en-US" altLang="en-US" dirty="0"/>
              <a:t>, e.g.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ngSwitch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hlinkClick r:id="rId3"/>
              </a:rPr>
              <a:t>Attribute directive</a:t>
            </a:r>
            <a:r>
              <a:rPr lang="en-US" altLang="en-US" dirty="0"/>
              <a:t>, e.g.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ngStyle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ngClass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24C61-00B6-4AE0-97EA-71B36D16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84E6FE1-A23C-4C6C-8073-ACC3F3960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ngFor</a:t>
            </a:r>
          </a:p>
        </p:txBody>
      </p:sp>
      <p:sp>
        <p:nvSpPr>
          <p:cNvPr id="2048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9633195-A6D4-4667-9503-F58FAB2B23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1074" y="4745366"/>
            <a:ext cx="7740926" cy="857250"/>
          </a:xfrm>
        </p:spPr>
        <p:txBody>
          <a:bodyPr>
            <a:normAutofit/>
          </a:bodyPr>
          <a:lstStyle/>
          <a:p>
            <a:r>
              <a:rPr lang="en-US" altLang="en-US" dirty="0"/>
              <a:t>Variable can have any name</a:t>
            </a:r>
          </a:p>
          <a:p>
            <a:r>
              <a:rPr lang="en-US" altLang="en-US" dirty="0"/>
              <a:t>Properties: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B11AF8E0-FC87-4901-BCAE-C951E6F9E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1947397"/>
            <a:ext cx="383098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&lt;div </a:t>
            </a:r>
            <a:r>
              <a:rPr lang="en-US" altLang="en-US" sz="1800" dirty="0">
                <a:solidFill>
                  <a:schemeClr val="tx2"/>
                </a:solidFill>
              </a:rPr>
              <a:t>*ngFor</a:t>
            </a:r>
            <a:r>
              <a:rPr lang="en-US" altLang="en-US" sz="1800" dirty="0"/>
              <a:t>="</a:t>
            </a:r>
            <a:r>
              <a:rPr lang="en-US" altLang="en-US" sz="1800" dirty="0">
                <a:solidFill>
                  <a:schemeClr val="tx2"/>
                </a:solidFill>
              </a:rPr>
              <a:t>let</a:t>
            </a:r>
            <a:r>
              <a:rPr lang="en-US" altLang="en-US" sz="1800" dirty="0"/>
              <a:t> entry </a:t>
            </a:r>
            <a:r>
              <a:rPr lang="en-US" altLang="en-US" sz="1800" dirty="0">
                <a:solidFill>
                  <a:schemeClr val="tx2"/>
                </a:solidFill>
              </a:rPr>
              <a:t>of</a:t>
            </a:r>
            <a:r>
              <a:rPr lang="en-US" altLang="en-US" sz="1800" dirty="0"/>
              <a:t> entries"&gt;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{{entry.name}}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&lt;/div&gt;</a:t>
            </a:r>
          </a:p>
        </p:txBody>
      </p:sp>
      <p:sp>
        <p:nvSpPr>
          <p:cNvPr id="20484" name="TextBox 4">
            <a:extLst>
              <a:ext uri="{FF2B5EF4-FFF2-40B4-BE49-F238E27FC236}">
                <a16:creationId xmlns:a16="http://schemas.microsoft.com/office/drawing/2014/main" id="{C941FD26-1B37-4EFE-AA9F-842851108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6" y="3102303"/>
            <a:ext cx="571130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&lt;div </a:t>
            </a:r>
            <a:r>
              <a:rPr lang="en-US" altLang="en-US" sz="1800" dirty="0">
                <a:solidFill>
                  <a:schemeClr val="tx2"/>
                </a:solidFill>
              </a:rPr>
              <a:t>*ngFor</a:t>
            </a:r>
            <a:r>
              <a:rPr lang="en-US" altLang="en-US" sz="1800" dirty="0"/>
              <a:t>="</a:t>
            </a:r>
            <a:r>
              <a:rPr lang="en-US" altLang="en-US" sz="1800" dirty="0">
                <a:solidFill>
                  <a:schemeClr val="tx2"/>
                </a:solidFill>
              </a:rPr>
              <a:t>let</a:t>
            </a:r>
            <a:r>
              <a:rPr lang="en-US" altLang="en-US" sz="1800" dirty="0"/>
              <a:t> entry </a:t>
            </a:r>
            <a:r>
              <a:rPr lang="en-US" altLang="en-US" sz="1800" dirty="0">
                <a:solidFill>
                  <a:schemeClr val="tx2"/>
                </a:solidFill>
              </a:rPr>
              <a:t>of</a:t>
            </a:r>
            <a:r>
              <a:rPr lang="en-US" altLang="en-US" sz="1800" dirty="0"/>
              <a:t> entries; </a:t>
            </a:r>
            <a:r>
              <a:rPr lang="en-US" altLang="en-US" sz="1800" dirty="0">
                <a:solidFill>
                  <a:schemeClr val="tx2"/>
                </a:solidFill>
              </a:rPr>
              <a:t>let</a:t>
            </a:r>
            <a:r>
              <a:rPr lang="en-US" altLang="en-US" sz="1800" dirty="0"/>
              <a:t> index = index"&gt;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{{index}}. {{entry.name}}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&lt;/div&gt;</a:t>
            </a:r>
          </a:p>
        </p:txBody>
      </p:sp>
      <p:sp>
        <p:nvSpPr>
          <p:cNvPr id="20485" name="TextBox 5">
            <a:extLst>
              <a:ext uri="{FF2B5EF4-FFF2-40B4-BE49-F238E27FC236}">
                <a16:creationId xmlns:a16="http://schemas.microsoft.com/office/drawing/2014/main" id="{A0261166-BC6D-43C9-845B-21CF4710F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6" y="3890497"/>
            <a:ext cx="994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Variable</a:t>
            </a:r>
          </a:p>
        </p:txBody>
      </p:sp>
      <p:sp>
        <p:nvSpPr>
          <p:cNvPr id="20486" name="TextBox 6">
            <a:extLst>
              <a:ext uri="{FF2B5EF4-FFF2-40B4-BE49-F238E27FC236}">
                <a16:creationId xmlns:a16="http://schemas.microsoft.com/office/drawing/2014/main" id="{A83FD39D-D46B-4C8A-982F-CF280A3A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472" y="2290297"/>
            <a:ext cx="1042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Property</a:t>
            </a:r>
          </a:p>
        </p:txBody>
      </p:sp>
      <p:cxnSp>
        <p:nvCxnSpPr>
          <p:cNvPr id="20488" name="Straight Arrow Connector 13">
            <a:extLst>
              <a:ext uri="{FF2B5EF4-FFF2-40B4-BE49-F238E27FC236}">
                <a16:creationId xmlns:a16="http://schemas.microsoft.com/office/drawing/2014/main" id="{B0E57C06-D2A0-481E-A093-5207A92BC9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43675" y="2693918"/>
            <a:ext cx="0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Straight Arrow Connector 15">
            <a:extLst>
              <a:ext uri="{FF2B5EF4-FFF2-40B4-BE49-F238E27FC236}">
                <a16:creationId xmlns:a16="http://schemas.microsoft.com/office/drawing/2014/main" id="{3A00EF9C-FDEC-4FB0-A3E2-630D499A87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686425" y="3494018"/>
            <a:ext cx="0" cy="3964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13EC3-3226-488A-B9C8-E132B062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16656E-B1E9-471F-8EB0-255130249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ngIf</a:t>
            </a:r>
          </a:p>
        </p:txBody>
      </p:sp>
      <p:sp>
        <p:nvSpPr>
          <p:cNvPr id="21507" name="TextBox 3">
            <a:extLst>
              <a:ext uri="{FF2B5EF4-FFF2-40B4-BE49-F238E27FC236}">
                <a16:creationId xmlns:a16="http://schemas.microsoft.com/office/drawing/2014/main" id="{F61D9049-D8F2-4107-A1D8-7929C26BB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307" y="1948069"/>
            <a:ext cx="399019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&lt;p </a:t>
            </a:r>
            <a:r>
              <a:rPr lang="en-US" altLang="en-US" sz="2000" dirty="0">
                <a:solidFill>
                  <a:schemeClr val="tx2"/>
                </a:solidFill>
              </a:rPr>
              <a:t>*</a:t>
            </a:r>
            <a:r>
              <a:rPr lang="en-US" altLang="en-US" sz="2000" dirty="0" err="1">
                <a:solidFill>
                  <a:schemeClr val="tx2"/>
                </a:solidFill>
              </a:rPr>
              <a:t>ngIf</a:t>
            </a:r>
            <a:r>
              <a:rPr lang="en-US" altLang="en-US" sz="2000" dirty="0"/>
              <a:t>="</a:t>
            </a:r>
            <a:r>
              <a:rPr lang="en-US" altLang="en-US" sz="2000" dirty="0" err="1"/>
              <a:t>entries.length</a:t>
            </a:r>
            <a:r>
              <a:rPr lang="en-US" altLang="en-US" sz="2000" dirty="0"/>
              <a:t> == 0"&gt;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No entries yet.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&lt;/p&gt;</a:t>
            </a:r>
          </a:p>
        </p:txBody>
      </p:sp>
      <p:sp>
        <p:nvSpPr>
          <p:cNvPr id="21508" name="TextBox 4">
            <a:extLst>
              <a:ext uri="{FF2B5EF4-FFF2-40B4-BE49-F238E27FC236}">
                <a16:creationId xmlns:a16="http://schemas.microsoft.com/office/drawing/2014/main" id="{7D571176-5626-41D6-8166-032A46F7C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308" y="3219658"/>
            <a:ext cx="584967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&lt;p </a:t>
            </a:r>
            <a:r>
              <a:rPr lang="en-US" altLang="en-US" sz="2000">
                <a:solidFill>
                  <a:schemeClr val="tx2"/>
                </a:solidFill>
              </a:rPr>
              <a:t>*ngIf</a:t>
            </a:r>
            <a:r>
              <a:rPr lang="en-US" altLang="en-US" sz="2000"/>
              <a:t>="entries.length == 0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tx2"/>
                </a:solidFill>
              </a:rPr>
              <a:t>else</a:t>
            </a:r>
            <a:r>
              <a:rPr lang="en-US" altLang="en-US" sz="2000"/>
              <a:t> hasEntries"&gt;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No entries yet.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&lt;/p&gt;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&lt;ng-template</a:t>
            </a:r>
            <a:r>
              <a:rPr lang="en-US" altLang="en-US" sz="2000"/>
              <a:t> #hasEntries&gt;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&lt;p&gt;There are some entries.&lt;/p&gt;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&lt;/ng-template&gt;</a:t>
            </a:r>
          </a:p>
        </p:txBody>
      </p:sp>
      <p:sp>
        <p:nvSpPr>
          <p:cNvPr id="21509" name="TextBox 5">
            <a:extLst>
              <a:ext uri="{FF2B5EF4-FFF2-40B4-BE49-F238E27FC236}">
                <a16:creationId xmlns:a16="http://schemas.microsoft.com/office/drawing/2014/main" id="{943B32E2-2111-458A-B763-26753AA77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336" y="3834021"/>
            <a:ext cx="1356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Name of 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element</a:t>
            </a:r>
          </a:p>
        </p:txBody>
      </p:sp>
      <p:cxnSp>
        <p:nvCxnSpPr>
          <p:cNvPr id="21510" name="Straight Arrow Connector 2">
            <a:extLst>
              <a:ext uri="{FF2B5EF4-FFF2-40B4-BE49-F238E27FC236}">
                <a16:creationId xmlns:a16="http://schemas.microsoft.com/office/drawing/2014/main" id="{A545C785-F2A1-4418-8B06-DB58D3BD489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30566" y="3605420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Straight Arrow Connector 6">
            <a:extLst>
              <a:ext uri="{FF2B5EF4-FFF2-40B4-BE49-F238E27FC236}">
                <a16:creationId xmlns:a16="http://schemas.microsoft.com/office/drawing/2014/main" id="{8C514107-9F76-4BD0-803F-BF1C30AAA98D}"/>
              </a:ext>
            </a:extLst>
          </p:cNvPr>
          <p:cNvCxnSpPr>
            <a:cxnSpLocks/>
          </p:cNvCxnSpPr>
          <p:nvPr/>
        </p:nvCxnSpPr>
        <p:spPr bwMode="auto">
          <a:xfrm flipH="1">
            <a:off x="4486275" y="4145965"/>
            <a:ext cx="1240631" cy="3022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B4E15-4530-4E5D-BF94-0C71F162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F0C94B2-F8B2-4C4D-884A-F0E75FFB3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ngSwitch</a:t>
            </a:r>
          </a:p>
        </p:txBody>
      </p:sp>
      <p:sp>
        <p:nvSpPr>
          <p:cNvPr id="22531" name="TextBox 3">
            <a:extLst>
              <a:ext uri="{FF2B5EF4-FFF2-40B4-BE49-F238E27FC236}">
                <a16:creationId xmlns:a16="http://schemas.microsoft.com/office/drawing/2014/main" id="{C4239EF8-2119-46B6-BE7C-8C3D0A84E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273" y="2468166"/>
            <a:ext cx="601145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&lt;div </a:t>
            </a:r>
            <a:r>
              <a:rPr lang="en-US" altLang="en-US" sz="2000" dirty="0">
                <a:solidFill>
                  <a:schemeClr val="tx2"/>
                </a:solidFill>
              </a:rPr>
              <a:t>[</a:t>
            </a:r>
            <a:r>
              <a:rPr lang="en-US" altLang="en-US" sz="2000" dirty="0" err="1">
                <a:solidFill>
                  <a:schemeClr val="tx2"/>
                </a:solidFill>
              </a:rPr>
              <a:t>ngSwitch</a:t>
            </a:r>
            <a:r>
              <a:rPr lang="en-US" altLang="en-US" sz="2000" dirty="0">
                <a:solidFill>
                  <a:schemeClr val="tx2"/>
                </a:solidFill>
              </a:rPr>
              <a:t>]</a:t>
            </a:r>
            <a:r>
              <a:rPr lang="en-US" altLang="en-US" sz="2000" dirty="0"/>
              <a:t>="day"&gt;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&lt;span </a:t>
            </a:r>
            <a:r>
              <a:rPr lang="en-US" altLang="en-US" sz="2000" dirty="0">
                <a:solidFill>
                  <a:schemeClr val="tx2"/>
                </a:solidFill>
              </a:rPr>
              <a:t>*</a:t>
            </a:r>
            <a:r>
              <a:rPr lang="en-US" altLang="en-US" sz="2000" dirty="0" err="1">
                <a:solidFill>
                  <a:schemeClr val="tx2"/>
                </a:solidFill>
              </a:rPr>
              <a:t>ngSwitchCase</a:t>
            </a:r>
            <a:r>
              <a:rPr lang="en-US" altLang="en-US" sz="2000" dirty="0"/>
              <a:t>="1"&gt;Monday&lt;/span&gt;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&lt;span *</a:t>
            </a:r>
            <a:r>
              <a:rPr lang="en-US" altLang="en-US" sz="2000" dirty="0" err="1"/>
              <a:t>ngSwitchCase</a:t>
            </a:r>
            <a:r>
              <a:rPr lang="en-US" altLang="en-US" sz="2000" dirty="0"/>
              <a:t>="2"&gt;Tuesday&lt;/span&gt;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&lt;span *</a:t>
            </a:r>
            <a:r>
              <a:rPr lang="en-US" altLang="en-US" sz="2000" dirty="0" err="1"/>
              <a:t>ngSwitchCase</a:t>
            </a:r>
            <a:r>
              <a:rPr lang="en-US" altLang="en-US" sz="2000" dirty="0"/>
              <a:t>="3"&gt;Wednesday&lt;/span&gt;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&lt;span *</a:t>
            </a:r>
            <a:r>
              <a:rPr lang="en-US" altLang="en-US" sz="2000" dirty="0" err="1"/>
              <a:t>ngSwitchCase</a:t>
            </a:r>
            <a:r>
              <a:rPr lang="en-US" altLang="en-US" sz="2000" dirty="0"/>
              <a:t>="4"&gt;Thursday&lt;/span&gt;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&lt;span *</a:t>
            </a:r>
            <a:r>
              <a:rPr lang="en-US" altLang="en-US" sz="2000" dirty="0" err="1"/>
              <a:t>ngSwitchCase</a:t>
            </a:r>
            <a:r>
              <a:rPr lang="en-US" altLang="en-US" sz="2000" dirty="0"/>
              <a:t>="5"&gt;Friday&lt;/span&gt;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&lt;span </a:t>
            </a:r>
            <a:r>
              <a:rPr lang="en-US" altLang="en-US" sz="2000" dirty="0">
                <a:solidFill>
                  <a:schemeClr val="tx2"/>
                </a:solidFill>
              </a:rPr>
              <a:t>*</a:t>
            </a:r>
            <a:r>
              <a:rPr lang="en-US" altLang="en-US" sz="2000" dirty="0" err="1">
                <a:solidFill>
                  <a:schemeClr val="tx2"/>
                </a:solidFill>
              </a:rPr>
              <a:t>ngSwitchDefault</a:t>
            </a:r>
            <a:r>
              <a:rPr lang="en-US" altLang="en-US" sz="2000" dirty="0"/>
              <a:t>&gt;Weekend&lt;/span&gt;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&lt;/div&gt;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7D136-C845-43CC-AE46-74D387B1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705" y="1847850"/>
            <a:ext cx="2743200" cy="1375110"/>
          </a:xfrm>
        </p:spPr>
        <p:txBody>
          <a:bodyPr>
            <a:normAutofit/>
          </a:bodyPr>
          <a:lstStyle/>
          <a:p>
            <a:r>
              <a:rPr lang="en-US" sz="4400" dirty="0"/>
              <a:t>Angular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5705" y="3499351"/>
            <a:ext cx="2743200" cy="1144198"/>
          </a:xfrm>
        </p:spPr>
        <p:txBody>
          <a:bodyPr>
            <a:normAutofit/>
          </a:bodyPr>
          <a:lstStyle/>
          <a:p>
            <a:r>
              <a:rPr lang="en-US" sz="2000" dirty="0"/>
              <a:t>Client Side Application Framework</a:t>
            </a:r>
          </a:p>
        </p:txBody>
      </p:sp>
      <p:pic>
        <p:nvPicPr>
          <p:cNvPr id="4098" name="Picture 2" descr="Angular (web framework) - Wikipedia">
            <a:extLst>
              <a:ext uri="{FF2B5EF4-FFF2-40B4-BE49-F238E27FC236}">
                <a16:creationId xmlns:a16="http://schemas.microsoft.com/office/drawing/2014/main" id="{DB449BFA-CA4F-4E73-A897-E509B6E2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160006"/>
            <a:ext cx="3902644" cy="390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841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A243789-D3AB-4A80-8126-31F882571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ngStyle</a:t>
            </a:r>
          </a:p>
        </p:txBody>
      </p:sp>
      <p:sp>
        <p:nvSpPr>
          <p:cNvPr id="23555" name="TextBox 3">
            <a:extLst>
              <a:ext uri="{FF2B5EF4-FFF2-40B4-BE49-F238E27FC236}">
                <a16:creationId xmlns:a16="http://schemas.microsoft.com/office/drawing/2014/main" id="{4535995E-766D-49D4-937A-D92798A32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1" y="2768204"/>
            <a:ext cx="558755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&lt;p </a:t>
            </a:r>
            <a:r>
              <a:rPr lang="en-US" altLang="en-US" sz="1800">
                <a:solidFill>
                  <a:schemeClr val="tx2"/>
                </a:solidFill>
              </a:rPr>
              <a:t>[ngStyle]</a:t>
            </a:r>
            <a:r>
              <a:rPr lang="en-US" altLang="en-US" sz="1800"/>
              <a:t>="</a:t>
            </a:r>
            <a:r>
              <a:rPr lang="en-US" altLang="en-US" sz="1800" b="1">
                <a:solidFill>
                  <a:schemeClr val="tx2"/>
                </a:solidFill>
              </a:rPr>
              <a:t>{</a:t>
            </a:r>
            <a:r>
              <a:rPr lang="en-US" altLang="en-US" sz="1800"/>
              <a:t>color: 'red', background: 'yellow'</a:t>
            </a:r>
            <a:r>
              <a:rPr lang="en-US" altLang="en-US" sz="1800" b="1">
                <a:solidFill>
                  <a:schemeClr val="tx2"/>
                </a:solidFill>
              </a:rPr>
              <a:t>}</a:t>
            </a:r>
            <a:r>
              <a:rPr lang="en-US" altLang="en-US" sz="1800"/>
              <a:t>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Some text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&lt;/p&gt;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&lt;p </a:t>
            </a:r>
            <a:r>
              <a:rPr lang="en-US" altLang="en-US" sz="1800">
                <a:solidFill>
                  <a:schemeClr val="tx2"/>
                </a:solidFill>
              </a:rPr>
              <a:t>[style.color]</a:t>
            </a:r>
            <a:r>
              <a:rPr lang="en-US" altLang="en-US" sz="1800"/>
              <a:t>="</a:t>
            </a:r>
            <a:r>
              <a:rPr lang="en-US" altLang="en-US" sz="1800" b="1">
                <a:solidFill>
                  <a:schemeClr val="tx2"/>
                </a:solidFill>
              </a:rPr>
              <a:t>'</a:t>
            </a:r>
            <a:r>
              <a:rPr lang="en-US" altLang="en-US" sz="1800"/>
              <a:t>blue</a:t>
            </a:r>
            <a:r>
              <a:rPr lang="en-US" altLang="en-US" sz="1800" b="1">
                <a:solidFill>
                  <a:schemeClr val="tx2"/>
                </a:solidFill>
              </a:rPr>
              <a:t>'</a:t>
            </a:r>
            <a:r>
              <a:rPr lang="en-US" altLang="en-US" sz="1800"/>
              <a:t>"&gt;hello&lt;/p&gt;</a:t>
            </a:r>
          </a:p>
        </p:txBody>
      </p:sp>
      <p:sp>
        <p:nvSpPr>
          <p:cNvPr id="23556" name="TextBox 5">
            <a:extLst>
              <a:ext uri="{FF2B5EF4-FFF2-40B4-BE49-F238E27FC236}">
                <a16:creationId xmlns:a16="http://schemas.microsoft.com/office/drawing/2014/main" id="{5633B15F-ECED-4CD9-9B1F-954C2029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756" y="2025254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An object</a:t>
            </a:r>
          </a:p>
        </p:txBody>
      </p:sp>
      <p:cxnSp>
        <p:nvCxnSpPr>
          <p:cNvPr id="23557" name="Straight Arrow Connector 7">
            <a:extLst>
              <a:ext uri="{FF2B5EF4-FFF2-40B4-BE49-F238E27FC236}">
                <a16:creationId xmlns:a16="http://schemas.microsoft.com/office/drawing/2014/main" id="{6B5EA308-94B7-4374-A0DE-3131529FB55B}"/>
              </a:ext>
            </a:extLst>
          </p:cNvPr>
          <p:cNvCxnSpPr>
            <a:cxnSpLocks noChangeShapeType="1"/>
            <a:stCxn id="23556" idx="2"/>
          </p:cNvCxnSpPr>
          <p:nvPr/>
        </p:nvCxnSpPr>
        <p:spPr bwMode="auto">
          <a:xfrm flipH="1">
            <a:off x="5095875" y="2394586"/>
            <a:ext cx="4115" cy="31646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TextBox 8">
            <a:extLst>
              <a:ext uri="{FF2B5EF4-FFF2-40B4-BE49-F238E27FC236}">
                <a16:creationId xmlns:a16="http://schemas.microsoft.com/office/drawing/2014/main" id="{5C532C0A-19D6-44B4-8DAD-9B4525147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207" y="4597004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string</a:t>
            </a:r>
          </a:p>
        </p:txBody>
      </p:sp>
      <p:cxnSp>
        <p:nvCxnSpPr>
          <p:cNvPr id="23559" name="Straight Arrow Connector 10">
            <a:extLst>
              <a:ext uri="{FF2B5EF4-FFF2-40B4-BE49-F238E27FC236}">
                <a16:creationId xmlns:a16="http://schemas.microsoft.com/office/drawing/2014/main" id="{834098C9-59BF-4D93-BCA2-53169A9271DB}"/>
              </a:ext>
            </a:extLst>
          </p:cNvPr>
          <p:cNvCxnSpPr>
            <a:cxnSpLocks noChangeShapeType="1"/>
            <a:stCxn id="23558" idx="0"/>
          </p:cNvCxnSpPr>
          <p:nvPr/>
        </p:nvCxnSpPr>
        <p:spPr bwMode="auto">
          <a:xfrm flipH="1" flipV="1">
            <a:off x="4015979" y="4254104"/>
            <a:ext cx="22694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DF1870-BED2-49BA-87EC-4D502919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6229A69-A736-4A2F-BBEB-1A1875DF3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3681"/>
            <a:ext cx="7886700" cy="1325563"/>
          </a:xfrm>
        </p:spPr>
        <p:txBody>
          <a:bodyPr/>
          <a:lstStyle/>
          <a:p>
            <a:r>
              <a:rPr lang="en-US" altLang="en-US"/>
              <a:t>ngClass</a:t>
            </a:r>
          </a:p>
        </p:txBody>
      </p:sp>
      <p:sp>
        <p:nvSpPr>
          <p:cNvPr id="24579" name="TextBox 3">
            <a:extLst>
              <a:ext uri="{FF2B5EF4-FFF2-40B4-BE49-F238E27FC236}">
                <a16:creationId xmlns:a16="http://schemas.microsoft.com/office/drawing/2014/main" id="{CDDAF1AE-D576-41C5-B7A3-DEDA3F644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898" y="2591216"/>
            <a:ext cx="33969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.red { color: red;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.yellow { background: yellow; }</a:t>
            </a:r>
          </a:p>
        </p:txBody>
      </p:sp>
      <p:sp>
        <p:nvSpPr>
          <p:cNvPr id="24580" name="TextBox 4">
            <a:extLst>
              <a:ext uri="{FF2B5EF4-FFF2-40B4-BE49-F238E27FC236}">
                <a16:creationId xmlns:a16="http://schemas.microsoft.com/office/drawing/2014/main" id="{47529217-F8BE-4A83-ADCC-1BD3D10A6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248" y="2134015"/>
            <a:ext cx="165320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/>
              <a:t>CSS classes:</a:t>
            </a:r>
          </a:p>
        </p:txBody>
      </p:sp>
      <p:sp>
        <p:nvSpPr>
          <p:cNvPr id="24581" name="TextBox 5">
            <a:extLst>
              <a:ext uri="{FF2B5EF4-FFF2-40B4-BE49-F238E27FC236}">
                <a16:creationId xmlns:a16="http://schemas.microsoft.com/office/drawing/2014/main" id="{FE83C2F5-3C9E-4805-AE55-33FD90CF9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6" y="3677065"/>
            <a:ext cx="620092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&lt;p </a:t>
            </a:r>
            <a:r>
              <a:rPr lang="en-US" altLang="en-US" sz="1800">
                <a:solidFill>
                  <a:schemeClr val="tx2"/>
                </a:solidFill>
              </a:rPr>
              <a:t>[ngClass]</a:t>
            </a:r>
            <a:r>
              <a:rPr lang="en-US" altLang="en-US" sz="1800"/>
              <a:t>="</a:t>
            </a:r>
            <a:r>
              <a:rPr lang="en-US" altLang="en-US" sz="1800" b="1">
                <a:solidFill>
                  <a:schemeClr val="tx2"/>
                </a:solidFill>
              </a:rPr>
              <a:t>'</a:t>
            </a:r>
            <a:r>
              <a:rPr lang="en-US" altLang="en-US" sz="1800"/>
              <a:t>red</a:t>
            </a:r>
            <a:r>
              <a:rPr lang="en-US" altLang="en-US" sz="1800" b="1">
                <a:solidFill>
                  <a:schemeClr val="tx2"/>
                </a:solidFill>
              </a:rPr>
              <a:t>'</a:t>
            </a:r>
            <a:r>
              <a:rPr lang="en-US" altLang="en-US" sz="1800"/>
              <a:t>"&gt;Some text&lt;/p&gt;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&lt;p </a:t>
            </a:r>
            <a:r>
              <a:rPr lang="en-US" altLang="en-US" sz="1800">
                <a:solidFill>
                  <a:schemeClr val="tx2"/>
                </a:solidFill>
              </a:rPr>
              <a:t>[ngClass]</a:t>
            </a:r>
            <a:r>
              <a:rPr lang="en-US" altLang="en-US" sz="1800"/>
              <a:t>="</a:t>
            </a:r>
            <a:r>
              <a:rPr lang="en-US" altLang="en-US" sz="1800" b="1">
                <a:solidFill>
                  <a:schemeClr val="tx2"/>
                </a:solidFill>
              </a:rPr>
              <a:t>[</a:t>
            </a:r>
            <a:r>
              <a:rPr lang="en-US" altLang="en-US" sz="1800"/>
              <a:t>'yellow', 'red'</a:t>
            </a:r>
            <a:r>
              <a:rPr lang="en-US" altLang="en-US" sz="1800" b="1">
                <a:solidFill>
                  <a:schemeClr val="tx2"/>
                </a:solidFill>
              </a:rPr>
              <a:t>]</a:t>
            </a:r>
            <a:r>
              <a:rPr lang="en-US" altLang="en-US" sz="1800"/>
              <a:t>"&gt;Some text&lt;/p&gt;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&lt;p </a:t>
            </a:r>
            <a:r>
              <a:rPr lang="en-US" altLang="en-US" sz="1800">
                <a:solidFill>
                  <a:schemeClr val="tx2"/>
                </a:solidFill>
              </a:rPr>
              <a:t>[ngClass]</a:t>
            </a:r>
            <a:r>
              <a:rPr lang="en-US" altLang="en-US" sz="1800"/>
              <a:t>="</a:t>
            </a:r>
            <a:r>
              <a:rPr lang="en-US" altLang="en-US" sz="1800" b="1">
                <a:solidFill>
                  <a:schemeClr val="tx2"/>
                </a:solidFill>
              </a:rPr>
              <a:t>{</a:t>
            </a:r>
            <a:r>
              <a:rPr lang="en-US" altLang="en-US" sz="1800"/>
              <a:t>yellow: true, red: false</a:t>
            </a:r>
            <a:r>
              <a:rPr lang="en-US" altLang="en-US" sz="1800" b="1">
                <a:solidFill>
                  <a:schemeClr val="tx2"/>
                </a:solidFill>
              </a:rPr>
              <a:t>}</a:t>
            </a:r>
            <a:r>
              <a:rPr lang="en-US" altLang="en-US" sz="1800"/>
              <a:t>"&gt;Some text&lt;/p&gt;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E9BB7-495A-481E-899D-35874367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A69E5EA-CDFB-4A0B-9FFD-C841C2DA6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Pipes</a:t>
            </a:r>
          </a:p>
        </p:txBody>
      </p:sp>
      <p:sp>
        <p:nvSpPr>
          <p:cNvPr id="1843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06C81D-1807-4B14-ADA6-D03CF376B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33842"/>
            <a:ext cx="7886700" cy="971550"/>
          </a:xfrm>
        </p:spPr>
        <p:txBody>
          <a:bodyPr/>
          <a:lstStyle/>
          <a:p>
            <a:r>
              <a:rPr lang="en-US" altLang="en-US" dirty="0"/>
              <a:t>Chain-able formatting operators that can be applied to expressions</a:t>
            </a:r>
          </a:p>
        </p:txBody>
      </p:sp>
      <p:sp>
        <p:nvSpPr>
          <p:cNvPr id="18436" name="TextBox 3">
            <a:extLst>
              <a:ext uri="{FF2B5EF4-FFF2-40B4-BE49-F238E27FC236}">
                <a16:creationId xmlns:a16="http://schemas.microsoft.com/office/drawing/2014/main" id="{EC33BC2C-3A42-46EE-BF7B-2E242B5B5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6726" y="3429000"/>
            <a:ext cx="44582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{{entry.date | date:'M/d/yyy'}}</a:t>
            </a:r>
          </a:p>
        </p:txBody>
      </p:sp>
      <p:sp>
        <p:nvSpPr>
          <p:cNvPr id="18437" name="TextBox 4">
            <a:extLst>
              <a:ext uri="{FF2B5EF4-FFF2-40B4-BE49-F238E27FC236}">
                <a16:creationId xmlns:a16="http://schemas.microsoft.com/office/drawing/2014/main" id="{B52A8C86-9D97-485C-B911-E1A30397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805" y="4114800"/>
            <a:ext cx="6250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{{3.1415 | number:'1.2-2' | currency:'USD'}}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3C7BF-6D85-4A4E-BB64-D021CAA4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B842632-CF13-4B19-8831-D519244D3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Component Hierarchy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094E95B-02DF-4E7C-83DE-7E03231AA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400300"/>
            <a:ext cx="177165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AppComponent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47FADC04-238E-496B-87CB-F975370DA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486150"/>
            <a:ext cx="12573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DB4028C-1E7C-4689-9F0D-B05DC8192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486150"/>
            <a:ext cx="12573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8AC806B9-F106-4207-896D-5C383E44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4743450"/>
            <a:ext cx="12573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50AC77A0-0151-42A0-B264-BA240E6AE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4743450"/>
            <a:ext cx="12573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25608" name="Straight Connector 9">
            <a:extLst>
              <a:ext uri="{FF2B5EF4-FFF2-40B4-BE49-F238E27FC236}">
                <a16:creationId xmlns:a16="http://schemas.microsoft.com/office/drawing/2014/main" id="{57F72D26-A56F-49B2-BF35-F34186483A83}"/>
              </a:ext>
            </a:extLst>
          </p:cNvPr>
          <p:cNvCxnSpPr>
            <a:cxnSpLocks noChangeShapeType="1"/>
            <a:stCxn id="25604" idx="0"/>
          </p:cNvCxnSpPr>
          <p:nvPr/>
        </p:nvCxnSpPr>
        <p:spPr bwMode="auto">
          <a:xfrm flipV="1">
            <a:off x="2914650" y="2971800"/>
            <a:ext cx="914400" cy="514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Straight Connector 11">
            <a:extLst>
              <a:ext uri="{FF2B5EF4-FFF2-40B4-BE49-F238E27FC236}">
                <a16:creationId xmlns:a16="http://schemas.microsoft.com/office/drawing/2014/main" id="{AFD2CED7-FD22-435A-8550-F6C0182A5BC8}"/>
              </a:ext>
            </a:extLst>
          </p:cNvPr>
          <p:cNvCxnSpPr>
            <a:cxnSpLocks noChangeShapeType="1"/>
            <a:stCxn id="25605" idx="0"/>
          </p:cNvCxnSpPr>
          <p:nvPr/>
        </p:nvCxnSpPr>
        <p:spPr bwMode="auto">
          <a:xfrm flipH="1" flipV="1">
            <a:off x="4629150" y="2971800"/>
            <a:ext cx="942975" cy="514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Straight Connector 13">
            <a:extLst>
              <a:ext uri="{FF2B5EF4-FFF2-40B4-BE49-F238E27FC236}">
                <a16:creationId xmlns:a16="http://schemas.microsoft.com/office/drawing/2014/main" id="{BB3B08CE-4E4A-4CB7-BE25-397CCF470288}"/>
              </a:ext>
            </a:extLst>
          </p:cNvPr>
          <p:cNvCxnSpPr>
            <a:cxnSpLocks noChangeShapeType="1"/>
            <a:stCxn id="25606" idx="0"/>
          </p:cNvCxnSpPr>
          <p:nvPr/>
        </p:nvCxnSpPr>
        <p:spPr bwMode="auto">
          <a:xfrm flipV="1">
            <a:off x="4629150" y="4057650"/>
            <a:ext cx="6858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Straight Connector 15">
            <a:extLst>
              <a:ext uri="{FF2B5EF4-FFF2-40B4-BE49-F238E27FC236}">
                <a16:creationId xmlns:a16="http://schemas.microsoft.com/office/drawing/2014/main" id="{6E6E23DF-4FB0-47AF-ADAA-BD28E695CF67}"/>
              </a:ext>
            </a:extLst>
          </p:cNvPr>
          <p:cNvCxnSpPr>
            <a:cxnSpLocks noChangeShapeType="1"/>
            <a:stCxn id="25607" idx="0"/>
          </p:cNvCxnSpPr>
          <p:nvPr/>
        </p:nvCxnSpPr>
        <p:spPr bwMode="auto">
          <a:xfrm flipH="1" flipV="1">
            <a:off x="5886450" y="4057650"/>
            <a:ext cx="8001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551BD-D2E0-474F-871B-2D374FFC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EED6BC5-9B56-41AE-B58B-3B7BEB51B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6627" name="Rectangle 11">
            <a:extLst>
              <a:ext uri="{FF2B5EF4-FFF2-40B4-BE49-F238E27FC236}">
                <a16:creationId xmlns:a16="http://schemas.microsoft.com/office/drawing/2014/main" id="{CD889074-603D-445A-AC8F-6C3A45DA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2514600"/>
            <a:ext cx="1771650" cy="857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App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Component</a:t>
            </a:r>
          </a:p>
        </p:txBody>
      </p:sp>
      <p:sp>
        <p:nvSpPr>
          <p:cNvPr id="26628" name="Rectangle 12">
            <a:extLst>
              <a:ext uri="{FF2B5EF4-FFF2-40B4-BE49-F238E27FC236}">
                <a16:creationId xmlns:a16="http://schemas.microsoft.com/office/drawing/2014/main" id="{1DAE2B3E-8F99-470B-92B7-4A15692D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4229100"/>
            <a:ext cx="1771650" cy="857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GuestBook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Component</a:t>
            </a:r>
          </a:p>
        </p:txBody>
      </p:sp>
      <p:sp>
        <p:nvSpPr>
          <p:cNvPr id="26629" name="Rectangle 13">
            <a:extLst>
              <a:ext uri="{FF2B5EF4-FFF2-40B4-BE49-F238E27FC236}">
                <a16:creationId xmlns:a16="http://schemas.microsoft.com/office/drawing/2014/main" id="{193D7C7A-5F17-462F-B58D-36E3993AB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29100"/>
            <a:ext cx="1771650" cy="857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AddEntry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Component</a:t>
            </a:r>
          </a:p>
        </p:txBody>
      </p:sp>
      <p:cxnSp>
        <p:nvCxnSpPr>
          <p:cNvPr id="26630" name="Straight Connector 15">
            <a:extLst>
              <a:ext uri="{FF2B5EF4-FFF2-40B4-BE49-F238E27FC236}">
                <a16:creationId xmlns:a16="http://schemas.microsoft.com/office/drawing/2014/main" id="{51AD15BC-5E2B-41B1-B44A-3B26EF0ABD4B}"/>
              </a:ext>
            </a:extLst>
          </p:cNvPr>
          <p:cNvCxnSpPr>
            <a:cxnSpLocks noChangeShapeType="1"/>
            <a:stCxn id="26627" idx="2"/>
            <a:endCxn id="26628" idx="0"/>
          </p:cNvCxnSpPr>
          <p:nvPr/>
        </p:nvCxnSpPr>
        <p:spPr bwMode="auto">
          <a:xfrm flipH="1">
            <a:off x="3457575" y="3371850"/>
            <a:ext cx="1171575" cy="857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Straight Connector 17">
            <a:extLst>
              <a:ext uri="{FF2B5EF4-FFF2-40B4-BE49-F238E27FC236}">
                <a16:creationId xmlns:a16="http://schemas.microsoft.com/office/drawing/2014/main" id="{9A6C7C20-0248-440C-8267-AB23AD33E24A}"/>
              </a:ext>
            </a:extLst>
          </p:cNvPr>
          <p:cNvCxnSpPr>
            <a:cxnSpLocks noChangeShapeType="1"/>
            <a:stCxn id="26627" idx="2"/>
            <a:endCxn id="26629" idx="0"/>
          </p:cNvCxnSpPr>
          <p:nvPr/>
        </p:nvCxnSpPr>
        <p:spPr bwMode="auto">
          <a:xfrm>
            <a:off x="4629150" y="3371850"/>
            <a:ext cx="1285875" cy="857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43423-431A-445E-AF5E-AF704E95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6681BC2-0F15-4CE0-A13E-DE4E78B4D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 Data from Parent to Child</a:t>
            </a:r>
          </a:p>
        </p:txBody>
      </p:sp>
      <p:sp>
        <p:nvSpPr>
          <p:cNvPr id="27651" name="TextBox 3">
            <a:extLst>
              <a:ext uri="{FF2B5EF4-FFF2-40B4-BE49-F238E27FC236}">
                <a16:creationId xmlns:a16="http://schemas.microsoft.com/office/drawing/2014/main" id="{5B81A30A-1CA6-46C7-AACC-E1D0EF11F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6" y="3559867"/>
            <a:ext cx="2369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app.component.html:</a:t>
            </a:r>
          </a:p>
        </p:txBody>
      </p:sp>
      <p:sp>
        <p:nvSpPr>
          <p:cNvPr id="27652" name="TextBox 4">
            <a:extLst>
              <a:ext uri="{FF2B5EF4-FFF2-40B4-BE49-F238E27FC236}">
                <a16:creationId xmlns:a16="http://schemas.microsoft.com/office/drawing/2014/main" id="{06AAAAE4-A92F-4016-82CD-B53F5708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730" y="4027783"/>
            <a:ext cx="477374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/>
              <a:t>&lt;app-guest-book </a:t>
            </a:r>
            <a:r>
              <a:rPr lang="en-US" altLang="en-US" sz="2100" b="1">
                <a:solidFill>
                  <a:schemeClr val="tx2"/>
                </a:solidFill>
              </a:rPr>
              <a:t>[</a:t>
            </a:r>
            <a:r>
              <a:rPr lang="en-US" altLang="en-US" sz="2100"/>
              <a:t>entries</a:t>
            </a:r>
            <a:r>
              <a:rPr lang="en-US" altLang="en-US" sz="2100" b="1">
                <a:solidFill>
                  <a:schemeClr val="tx2"/>
                </a:solidFill>
              </a:rPr>
              <a:t>]</a:t>
            </a:r>
            <a:r>
              <a:rPr lang="en-US" altLang="en-US" sz="2100"/>
              <a:t>="entries"&gt;</a:t>
            </a:r>
          </a:p>
        </p:txBody>
      </p:sp>
      <p:sp>
        <p:nvSpPr>
          <p:cNvPr id="27653" name="TextBox 5">
            <a:extLst>
              <a:ext uri="{FF2B5EF4-FFF2-40B4-BE49-F238E27FC236}">
                <a16:creationId xmlns:a16="http://schemas.microsoft.com/office/drawing/2014/main" id="{E7D11E13-015C-4CD2-9E21-1266DC46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6" y="2247798"/>
            <a:ext cx="2850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guest-book.component.ts:</a:t>
            </a:r>
          </a:p>
        </p:txBody>
      </p:sp>
      <p:sp>
        <p:nvSpPr>
          <p:cNvPr id="27654" name="TextBox 6">
            <a:extLst>
              <a:ext uri="{FF2B5EF4-FFF2-40B4-BE49-F238E27FC236}">
                <a16:creationId xmlns:a16="http://schemas.microsoft.com/office/drawing/2014/main" id="{00425A20-7E12-4B3B-AEEC-DFCF65B3D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729" y="2766910"/>
            <a:ext cx="453201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@Input()</a:t>
            </a:r>
            <a:r>
              <a:rPr lang="en-US" altLang="en-US" sz="2100"/>
              <a:t> entries: GuestBookEntry[];</a:t>
            </a:r>
          </a:p>
        </p:txBody>
      </p:sp>
      <p:sp>
        <p:nvSpPr>
          <p:cNvPr id="27655" name="TextBox 7">
            <a:extLst>
              <a:ext uri="{FF2B5EF4-FFF2-40B4-BE49-F238E27FC236}">
                <a16:creationId xmlns:a16="http://schemas.microsoft.com/office/drawing/2014/main" id="{D422E752-F315-4FC0-A137-B5B97EE3A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935" y="5220789"/>
            <a:ext cx="32891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A property in the current component</a:t>
            </a:r>
          </a:p>
        </p:txBody>
      </p:sp>
      <p:sp>
        <p:nvSpPr>
          <p:cNvPr id="27656" name="TextBox 8">
            <a:extLst>
              <a:ext uri="{FF2B5EF4-FFF2-40B4-BE49-F238E27FC236}">
                <a16:creationId xmlns:a16="http://schemas.microsoft.com/office/drawing/2014/main" id="{C5F172B8-1427-426F-BDD6-25FC5E7BD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392" y="4806451"/>
            <a:ext cx="36685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An input property in the child component</a:t>
            </a:r>
          </a:p>
        </p:txBody>
      </p:sp>
      <p:cxnSp>
        <p:nvCxnSpPr>
          <p:cNvPr id="27657" name="Straight Arrow Connector 10">
            <a:extLst>
              <a:ext uri="{FF2B5EF4-FFF2-40B4-BE49-F238E27FC236}">
                <a16:creationId xmlns:a16="http://schemas.microsoft.com/office/drawing/2014/main" id="{4CE3D05C-DD59-4E11-A987-E89B68A107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94835" y="4477838"/>
            <a:ext cx="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Straight Arrow Connector 12">
            <a:extLst>
              <a:ext uri="{FF2B5EF4-FFF2-40B4-BE49-F238E27FC236}">
                <a16:creationId xmlns:a16="http://schemas.microsoft.com/office/drawing/2014/main" id="{8902CE34-ECF8-4D29-A1FD-CD2AE536888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94685" y="4477838"/>
            <a:ext cx="0" cy="328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D1174-672F-4C2B-A799-CD4034E2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0790D94-0FC1-4773-85B3-C9ABA57E2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AddEntryComponent Template </a:t>
            </a:r>
          </a:p>
        </p:txBody>
      </p:sp>
      <p:sp>
        <p:nvSpPr>
          <p:cNvPr id="28675" name="TextBox 12">
            <a:extLst>
              <a:ext uri="{FF2B5EF4-FFF2-40B4-BE49-F238E27FC236}">
                <a16:creationId xmlns:a16="http://schemas.microsoft.com/office/drawing/2014/main" id="{4ED9186C-5548-4BE0-8E0D-C147175CF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3308748"/>
            <a:ext cx="63897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Name: &lt;input type="text" </a:t>
            </a:r>
            <a:r>
              <a:rPr lang="en-US" altLang="en-US" sz="1800" dirty="0">
                <a:solidFill>
                  <a:schemeClr val="tx2"/>
                </a:solidFill>
              </a:rPr>
              <a:t>#name</a:t>
            </a:r>
            <a:r>
              <a:rPr lang="en-US" altLang="en-US" sz="1800" dirty="0"/>
              <a:t>&gt; &lt;</a:t>
            </a:r>
            <a:r>
              <a:rPr lang="en-US" altLang="en-US" sz="1800" dirty="0" err="1"/>
              <a:t>br</a:t>
            </a:r>
            <a:r>
              <a:rPr lang="en-US" altLang="en-US" sz="1800" dirty="0"/>
              <a:t>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Message: &lt;input type="text" </a:t>
            </a:r>
            <a:r>
              <a:rPr lang="en-US" altLang="en-US" sz="1800" dirty="0">
                <a:solidFill>
                  <a:schemeClr val="tx2"/>
                </a:solidFill>
              </a:rPr>
              <a:t>#message</a:t>
            </a:r>
            <a:r>
              <a:rPr lang="en-US" altLang="en-US" sz="1800" dirty="0"/>
              <a:t>&gt; &lt;</a:t>
            </a:r>
            <a:r>
              <a:rPr lang="en-US" altLang="en-US" sz="1800" dirty="0" err="1"/>
              <a:t>br</a:t>
            </a:r>
            <a:r>
              <a:rPr lang="en-US" altLang="en-US" sz="1800" dirty="0"/>
              <a:t>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&lt;button </a:t>
            </a:r>
            <a:r>
              <a:rPr lang="en-US" altLang="en-US" sz="1800" dirty="0">
                <a:solidFill>
                  <a:schemeClr val="tx2"/>
                </a:solidFill>
              </a:rPr>
              <a:t>(click)</a:t>
            </a:r>
            <a:r>
              <a:rPr lang="en-US" altLang="en-US" sz="1800" dirty="0"/>
              <a:t>="</a:t>
            </a:r>
            <a:r>
              <a:rPr lang="en-US" altLang="en-US" sz="1800" dirty="0">
                <a:solidFill>
                  <a:schemeClr val="tx2"/>
                </a:solidFill>
              </a:rPr>
              <a:t>addEntry(name, message)</a:t>
            </a:r>
            <a:r>
              <a:rPr lang="en-US" altLang="en-US" sz="1800" dirty="0"/>
              <a:t>"&gt;Add&lt;/button&gt;</a:t>
            </a:r>
          </a:p>
        </p:txBody>
      </p:sp>
      <p:sp>
        <p:nvSpPr>
          <p:cNvPr id="28676" name="TextBox 13">
            <a:extLst>
              <a:ext uri="{FF2B5EF4-FFF2-40B4-BE49-F238E27FC236}">
                <a16:creationId xmlns:a16="http://schemas.microsoft.com/office/drawing/2014/main" id="{6D7206DC-4A06-46BF-9CF7-D120F9CC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467" y="2228851"/>
            <a:ext cx="3722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variable in the view representing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current element</a:t>
            </a:r>
          </a:p>
        </p:txBody>
      </p:sp>
      <p:cxnSp>
        <p:nvCxnSpPr>
          <p:cNvPr id="28677" name="Straight Arrow Connector 15">
            <a:extLst>
              <a:ext uri="{FF2B5EF4-FFF2-40B4-BE49-F238E27FC236}">
                <a16:creationId xmlns:a16="http://schemas.microsoft.com/office/drawing/2014/main" id="{BFE51C3D-C352-48FF-88B3-022B67D037E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06554" y="2899172"/>
            <a:ext cx="0" cy="36552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8" name="TextBox 16">
            <a:extLst>
              <a:ext uri="{FF2B5EF4-FFF2-40B4-BE49-F238E27FC236}">
                <a16:creationId xmlns:a16="http://schemas.microsoft.com/office/drawing/2014/main" id="{8CEAE16C-CDE5-4E69-B1D3-28E21EA11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5025629"/>
            <a:ext cx="7551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Event</a:t>
            </a:r>
          </a:p>
        </p:txBody>
      </p:sp>
      <p:sp>
        <p:nvSpPr>
          <p:cNvPr id="28679" name="TextBox 20">
            <a:extLst>
              <a:ext uri="{FF2B5EF4-FFF2-40B4-BE49-F238E27FC236}">
                <a16:creationId xmlns:a16="http://schemas.microsoft.com/office/drawing/2014/main" id="{1BF484DC-35AF-48FD-8639-3A4E9B54E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1" y="5025629"/>
            <a:ext cx="3449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Event handler in the component</a:t>
            </a:r>
          </a:p>
        </p:txBody>
      </p:sp>
      <p:cxnSp>
        <p:nvCxnSpPr>
          <p:cNvPr id="28680" name="Straight Arrow Connector 22">
            <a:extLst>
              <a:ext uri="{FF2B5EF4-FFF2-40B4-BE49-F238E27FC236}">
                <a16:creationId xmlns:a16="http://schemas.microsoft.com/office/drawing/2014/main" id="{34EEF6C2-15F3-4418-95CE-22F8989DD432}"/>
              </a:ext>
            </a:extLst>
          </p:cNvPr>
          <p:cNvCxnSpPr>
            <a:cxnSpLocks/>
          </p:cNvCxnSpPr>
          <p:nvPr/>
        </p:nvCxnSpPr>
        <p:spPr bwMode="auto">
          <a:xfrm flipV="1">
            <a:off x="4749404" y="4572001"/>
            <a:ext cx="0" cy="4071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Straight Arrow Connector 23">
            <a:extLst>
              <a:ext uri="{FF2B5EF4-FFF2-40B4-BE49-F238E27FC236}">
                <a16:creationId xmlns:a16="http://schemas.microsoft.com/office/drawing/2014/main" id="{9D659C3C-F91D-4EB6-A07C-994AE821494B}"/>
              </a:ext>
            </a:extLst>
          </p:cNvPr>
          <p:cNvCxnSpPr>
            <a:cxnSpLocks/>
          </p:cNvCxnSpPr>
          <p:nvPr/>
        </p:nvCxnSpPr>
        <p:spPr bwMode="auto">
          <a:xfrm flipV="1">
            <a:off x="2869406" y="4572001"/>
            <a:ext cx="0" cy="4071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6E015-6A1C-4B79-95A2-31396917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767C936-B5D8-4ADD-B0D8-0D818E397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AddEntryComponent Code</a:t>
            </a:r>
          </a:p>
        </p:txBody>
      </p:sp>
      <p:sp>
        <p:nvSpPr>
          <p:cNvPr id="2969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4B57523-AF01-4A0D-8747-9AA246AC19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altLang="en-US" dirty="0"/>
              <a:t>Angular is still JavaScript</a:t>
            </a:r>
          </a:p>
          <a:p>
            <a:pPr lvl="1"/>
            <a:r>
              <a:rPr lang="en-US" altLang="en-US" dirty="0"/>
              <a:t>DOM events like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</a:p>
          <a:p>
            <a:pPr lvl="1"/>
            <a:r>
              <a:rPr lang="en-US" altLang="en-US" dirty="0"/>
              <a:t>DOM elements like HTMLInputElement</a:t>
            </a:r>
          </a:p>
          <a:p>
            <a:r>
              <a:rPr lang="en-US" altLang="en-US" dirty="0"/>
              <a:t>Event handler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dirty="0"/>
              <a:t> to stop </a:t>
            </a:r>
          </a:p>
          <a:p>
            <a:pPr marL="342900" lvl="1" indent="0">
              <a:buNone/>
            </a:pPr>
            <a:r>
              <a:rPr lang="en-US" altLang="en-US" dirty="0"/>
              <a:t>event propagation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2EE246-796D-4401-99D8-6E0739C8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66498"/>
            <a:ext cx="4343400" cy="3300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D89F40-59FD-4F5E-9F6C-302D125AA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04" y="4616577"/>
            <a:ext cx="4256122" cy="126510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CFC66-836D-4999-8487-78C4505E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68B592B-1D1E-46E6-82E5-63138155A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 Data from Child to Parent …</a:t>
            </a:r>
          </a:p>
        </p:txBody>
      </p:sp>
      <p:sp>
        <p:nvSpPr>
          <p:cNvPr id="30723" name="TextBox 5">
            <a:extLst>
              <a:ext uri="{FF2B5EF4-FFF2-40B4-BE49-F238E27FC236}">
                <a16:creationId xmlns:a16="http://schemas.microsoft.com/office/drawing/2014/main" id="{7F3C839C-5B14-4586-B712-7A5FB22E8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1" y="2393157"/>
            <a:ext cx="29625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add-entry.component.ts:</a:t>
            </a:r>
          </a:p>
        </p:txBody>
      </p:sp>
      <p:sp>
        <p:nvSpPr>
          <p:cNvPr id="30724" name="TextBox 6">
            <a:extLst>
              <a:ext uri="{FF2B5EF4-FFF2-40B4-BE49-F238E27FC236}">
                <a16:creationId xmlns:a16="http://schemas.microsoft.com/office/drawing/2014/main" id="{574F2E09-32BE-4350-BA5E-E881D019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1" y="2930129"/>
            <a:ext cx="64822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@Ouput()</a:t>
            </a:r>
            <a:r>
              <a:rPr lang="en-US" altLang="en-US" sz="2000"/>
              <a:t> entryAdded: </a:t>
            </a:r>
            <a:r>
              <a:rPr lang="en-US" altLang="en-US" sz="2000">
                <a:solidFill>
                  <a:schemeClr val="tx2"/>
                </a:solidFill>
              </a:rPr>
              <a:t>EventEmitter&lt;GuestBookEntry&gt;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= new EventEmitter&lt;GuestBookEntry&gt;();</a:t>
            </a:r>
          </a:p>
        </p:txBody>
      </p:sp>
      <p:sp>
        <p:nvSpPr>
          <p:cNvPr id="30725" name="TextBox 1">
            <a:extLst>
              <a:ext uri="{FF2B5EF4-FFF2-40B4-BE49-F238E27FC236}">
                <a16:creationId xmlns:a16="http://schemas.microsoft.com/office/drawing/2014/main" id="{ACA63F6B-C1B3-43CC-ABB1-9C5C5DFB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729" y="3819526"/>
            <a:ext cx="63557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this.entryAdded</a:t>
            </a:r>
            <a:r>
              <a:rPr lang="en-US" altLang="en-US" sz="2000">
                <a:solidFill>
                  <a:schemeClr val="tx2"/>
                </a:solidFill>
              </a:rPr>
              <a:t>.emit</a:t>
            </a:r>
            <a:r>
              <a:rPr lang="en-US" altLang="en-US" sz="2000"/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new GuestBookEntry(name.value, message.value));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2BAC2-981D-4647-9DEE-6B043B93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591B8050-6593-4C24-8F74-F1478444E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… Pass Data from Child to Parent</a:t>
            </a:r>
          </a:p>
        </p:txBody>
      </p:sp>
      <p:sp>
        <p:nvSpPr>
          <p:cNvPr id="31747" name="TextBox 3">
            <a:extLst>
              <a:ext uri="{FF2B5EF4-FFF2-40B4-BE49-F238E27FC236}">
                <a16:creationId xmlns:a16="http://schemas.microsoft.com/office/drawing/2014/main" id="{E238C639-809B-4C05-82A3-F4CAB540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6" y="2392304"/>
            <a:ext cx="26077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app.component.html:</a:t>
            </a:r>
          </a:p>
        </p:txBody>
      </p:sp>
      <p:sp>
        <p:nvSpPr>
          <p:cNvPr id="31748" name="TextBox 4">
            <a:extLst>
              <a:ext uri="{FF2B5EF4-FFF2-40B4-BE49-F238E27FC236}">
                <a16:creationId xmlns:a16="http://schemas.microsoft.com/office/drawing/2014/main" id="{AF579FC7-DC3E-4A49-A09E-F49571D2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6" y="2906654"/>
            <a:ext cx="6093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&lt;app-add-entry (</a:t>
            </a:r>
            <a:r>
              <a:rPr lang="en-US" altLang="en-US" sz="2000" dirty="0" err="1"/>
              <a:t>entryAdded</a:t>
            </a:r>
            <a:r>
              <a:rPr lang="en-US" altLang="en-US" sz="2000" dirty="0"/>
              <a:t>)="addEntry(</a:t>
            </a:r>
            <a:r>
              <a:rPr lang="en-US" altLang="en-US" sz="2000" dirty="0">
                <a:solidFill>
                  <a:schemeClr val="tx2"/>
                </a:solidFill>
              </a:rPr>
              <a:t>$event</a:t>
            </a:r>
            <a:r>
              <a:rPr lang="en-US" altLang="en-US" sz="2000" dirty="0"/>
              <a:t>)"&gt;</a:t>
            </a:r>
          </a:p>
        </p:txBody>
      </p:sp>
      <p:sp>
        <p:nvSpPr>
          <p:cNvPr id="31749" name="TextBox 9">
            <a:extLst>
              <a:ext uri="{FF2B5EF4-FFF2-40B4-BE49-F238E27FC236}">
                <a16:creationId xmlns:a16="http://schemas.microsoft.com/office/drawing/2014/main" id="{2FDC1533-C1BB-4161-B8C6-F01E05CE2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3724613"/>
            <a:ext cx="23047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app.component.ts:</a:t>
            </a:r>
          </a:p>
        </p:txBody>
      </p:sp>
      <p:sp>
        <p:nvSpPr>
          <p:cNvPr id="31750" name="TextBox 10">
            <a:extLst>
              <a:ext uri="{FF2B5EF4-FFF2-40B4-BE49-F238E27FC236}">
                <a16:creationId xmlns:a16="http://schemas.microsoft.com/office/drawing/2014/main" id="{B5D91FB8-DCAA-4898-95F7-3855C0AC4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4238962"/>
            <a:ext cx="479259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addEntry(</a:t>
            </a:r>
            <a:r>
              <a:rPr lang="en-US" altLang="en-US" sz="2000" dirty="0">
                <a:solidFill>
                  <a:schemeClr val="tx2"/>
                </a:solidFill>
              </a:rPr>
              <a:t>entry: </a:t>
            </a:r>
            <a:r>
              <a:rPr lang="en-US" altLang="en-US" sz="2000" dirty="0" err="1">
                <a:solidFill>
                  <a:schemeClr val="tx2"/>
                </a:solidFill>
              </a:rPr>
              <a:t>GuestBookEntry</a:t>
            </a:r>
            <a:r>
              <a:rPr lang="en-US" altLang="en-US" sz="2000" dirty="0"/>
              <a:t>): void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this.entries.push</a:t>
            </a:r>
            <a:r>
              <a:rPr lang="en-US" altLang="en-US" sz="2000" dirty="0"/>
              <a:t>(entry);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EB7D1-D455-40AD-9CDA-CF337EF8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Angular</a:t>
            </a:r>
            <a:r>
              <a:rPr lang="en-US" dirty="0"/>
              <a:t> is an open-source web application framework </a:t>
            </a:r>
          </a:p>
          <a:p>
            <a:pPr lvl="1"/>
            <a:r>
              <a:rPr lang="en-US" dirty="0"/>
              <a:t>Based on TypeScript</a:t>
            </a:r>
          </a:p>
          <a:p>
            <a:r>
              <a:rPr lang="en-US" dirty="0"/>
              <a:t>Mainly maintained by 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Community of individuals and corporations </a:t>
            </a:r>
          </a:p>
          <a:p>
            <a:r>
              <a:rPr lang="en-US" dirty="0"/>
              <a:t>Simplified front-end Development</a:t>
            </a:r>
          </a:p>
          <a:p>
            <a:r>
              <a:rPr lang="en-US" dirty="0"/>
              <a:t>One platform for Desktop &amp; Mobiles</a:t>
            </a:r>
          </a:p>
          <a:p>
            <a:r>
              <a:rPr lang="en-US" dirty="0"/>
              <a:t>Address many of the challenges encountered in developing single-page applications</a:t>
            </a:r>
          </a:p>
          <a:p>
            <a:r>
              <a:rPr lang="en-US" dirty="0"/>
              <a:t>Useful as structural framework for dynamic web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759DA-2D70-4299-A285-E3FD3A08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394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1ABDD4F-6B2E-47DB-935B-EB54CDA61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To Component Or Not To Component</a:t>
            </a:r>
          </a:p>
        </p:txBody>
      </p:sp>
      <p:sp>
        <p:nvSpPr>
          <p:cNvPr id="3277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F6A2F5-ECFA-40CB-8C51-08FC36AFE7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057399"/>
            <a:ext cx="7886700" cy="4119563"/>
          </a:xfrm>
        </p:spPr>
        <p:txBody>
          <a:bodyPr/>
          <a:lstStyle/>
          <a:p>
            <a:r>
              <a:rPr lang="en-US" altLang="en-US" dirty="0"/>
              <a:t>Putting everything inside one component seems to make coding easier (i.e. no need to pass data between components), so when is it better to create more components??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A4C26-39C2-42F1-A4BB-CA4B61D7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32AAF-C3AE-4820-84B0-F8465C42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99022"/>
            <a:ext cx="6858000" cy="2130028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350" dirty="0"/>
              <a:t>Angular: Routing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01DEC-1CC2-4A9A-84B6-848DB2BD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6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966E0E0-0A03-438D-A844-0744A8D00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Routing</a:t>
            </a:r>
          </a:p>
        </p:txBody>
      </p:sp>
      <p:sp>
        <p:nvSpPr>
          <p:cNvPr id="512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92B57E2-B764-4589-9CA3-245A77E1B5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791205"/>
            <a:ext cx="7772400" cy="1200150"/>
          </a:xfrm>
        </p:spPr>
        <p:txBody>
          <a:bodyPr>
            <a:normAutofit/>
          </a:bodyPr>
          <a:lstStyle/>
          <a:p>
            <a:r>
              <a:rPr lang="en-US" altLang="en-US" dirty="0"/>
              <a:t>Usually we have different pages in a web application</a:t>
            </a:r>
          </a:p>
          <a:p>
            <a:r>
              <a:rPr lang="en-US" altLang="en-US" dirty="0"/>
              <a:t>How do we have different "pages" in a SPA?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2EA59A0-0101-48D9-A106-98C3FE6C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3681412"/>
            <a:ext cx="2743200" cy="1828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5" name="TextBox 4">
            <a:extLst>
              <a:ext uri="{FF2B5EF4-FFF2-40B4-BE49-F238E27FC236}">
                <a16:creationId xmlns:a16="http://schemas.microsoft.com/office/drawing/2014/main" id="{644B044D-6D9C-43F1-9E4D-0804E83A6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3967162"/>
            <a:ext cx="6815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u="sng"/>
              <a:t>Home</a:t>
            </a:r>
            <a:endParaRPr lang="en-US" altLang="en-US" sz="1800" u="sng"/>
          </a:p>
        </p:txBody>
      </p:sp>
      <p:sp>
        <p:nvSpPr>
          <p:cNvPr id="5126" name="TextBox 5">
            <a:extLst>
              <a:ext uri="{FF2B5EF4-FFF2-40B4-BE49-F238E27FC236}">
                <a16:creationId xmlns:a16="http://schemas.microsoft.com/office/drawing/2014/main" id="{68EB5385-E426-451C-84CA-C0E72CC98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129" y="3967162"/>
            <a:ext cx="6815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u="sng"/>
              <a:t>About</a:t>
            </a:r>
            <a:endParaRPr lang="en-US" altLang="en-US" sz="1800" u="sng"/>
          </a:p>
        </p:txBody>
      </p:sp>
      <p:sp>
        <p:nvSpPr>
          <p:cNvPr id="5127" name="TextBox 6">
            <a:extLst>
              <a:ext uri="{FF2B5EF4-FFF2-40B4-BE49-F238E27FC236}">
                <a16:creationId xmlns:a16="http://schemas.microsoft.com/office/drawing/2014/main" id="{1ACECC96-B7B8-41B5-9D68-4D89A2265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844" y="3967162"/>
            <a:ext cx="64152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u="sng"/>
              <a:t>Login</a:t>
            </a:r>
            <a:endParaRPr lang="en-US" altLang="en-US" sz="1800" u="sng"/>
          </a:p>
        </p:txBody>
      </p:sp>
      <p:cxnSp>
        <p:nvCxnSpPr>
          <p:cNvPr id="5128" name="Straight Connector 9">
            <a:extLst>
              <a:ext uri="{FF2B5EF4-FFF2-40B4-BE49-F238E27FC236}">
                <a16:creationId xmlns:a16="http://schemas.microsoft.com/office/drawing/2014/main" id="{FACA3CD7-2BEF-431E-BDDA-7DC0CABF4D35}"/>
              </a:ext>
            </a:extLst>
          </p:cNvPr>
          <p:cNvCxnSpPr>
            <a:cxnSpLocks/>
          </p:cNvCxnSpPr>
          <p:nvPr/>
        </p:nvCxnSpPr>
        <p:spPr bwMode="auto">
          <a:xfrm>
            <a:off x="3533775" y="4466034"/>
            <a:ext cx="1657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Straight Connector 12">
            <a:extLst>
              <a:ext uri="{FF2B5EF4-FFF2-40B4-BE49-F238E27FC236}">
                <a16:creationId xmlns:a16="http://schemas.microsoft.com/office/drawing/2014/main" id="{5A2D06DB-FC7B-4190-AC26-6D1041D04552}"/>
              </a:ext>
            </a:extLst>
          </p:cNvPr>
          <p:cNvCxnSpPr>
            <a:cxnSpLocks/>
          </p:cNvCxnSpPr>
          <p:nvPr/>
        </p:nvCxnSpPr>
        <p:spPr bwMode="auto">
          <a:xfrm>
            <a:off x="3533775" y="4637484"/>
            <a:ext cx="1657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Connector 13">
            <a:extLst>
              <a:ext uri="{FF2B5EF4-FFF2-40B4-BE49-F238E27FC236}">
                <a16:creationId xmlns:a16="http://schemas.microsoft.com/office/drawing/2014/main" id="{02344549-70CC-40F0-824B-80162B1F156B}"/>
              </a:ext>
            </a:extLst>
          </p:cNvPr>
          <p:cNvCxnSpPr>
            <a:cxnSpLocks/>
          </p:cNvCxnSpPr>
          <p:nvPr/>
        </p:nvCxnSpPr>
        <p:spPr bwMode="auto">
          <a:xfrm>
            <a:off x="3533775" y="4808934"/>
            <a:ext cx="1657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Straight Connector 14">
            <a:extLst>
              <a:ext uri="{FF2B5EF4-FFF2-40B4-BE49-F238E27FC236}">
                <a16:creationId xmlns:a16="http://schemas.microsoft.com/office/drawing/2014/main" id="{36A5DBDE-F8AB-4277-AF33-FDB1E04571FB}"/>
              </a:ext>
            </a:extLst>
          </p:cNvPr>
          <p:cNvCxnSpPr>
            <a:cxnSpLocks/>
          </p:cNvCxnSpPr>
          <p:nvPr/>
        </p:nvCxnSpPr>
        <p:spPr bwMode="auto">
          <a:xfrm>
            <a:off x="3533775" y="4980384"/>
            <a:ext cx="1657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traight Connector 15">
            <a:extLst>
              <a:ext uri="{FF2B5EF4-FFF2-40B4-BE49-F238E27FC236}">
                <a16:creationId xmlns:a16="http://schemas.microsoft.com/office/drawing/2014/main" id="{B3DB4018-8017-4220-9B14-75F060DE9593}"/>
              </a:ext>
            </a:extLst>
          </p:cNvPr>
          <p:cNvCxnSpPr>
            <a:cxnSpLocks/>
          </p:cNvCxnSpPr>
          <p:nvPr/>
        </p:nvCxnSpPr>
        <p:spPr bwMode="auto">
          <a:xfrm>
            <a:off x="3533775" y="5151834"/>
            <a:ext cx="1657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80962-9964-4BDD-A786-8391A79D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0D62AF3-CB28-443E-9C87-C734B3A60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Angular Routing</a:t>
            </a:r>
          </a:p>
        </p:txBody>
      </p:sp>
      <p:sp>
        <p:nvSpPr>
          <p:cNvPr id="614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A057CE5-F8FF-44CC-9056-A2E49DD81FE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28648" y="1744954"/>
            <a:ext cx="7886699" cy="96059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Load different components based on different URL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EA6C2C9-0F55-4897-97FD-B8D261B3A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3657600"/>
            <a:ext cx="2743200" cy="21145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9" name="TextBox 5">
            <a:extLst>
              <a:ext uri="{FF2B5EF4-FFF2-40B4-BE49-F238E27FC236}">
                <a16:creationId xmlns:a16="http://schemas.microsoft.com/office/drawing/2014/main" id="{D94D7E27-533E-4A51-85CE-472F6475D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3829050"/>
            <a:ext cx="6815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u="sng"/>
              <a:t>Home</a:t>
            </a:r>
            <a:endParaRPr lang="en-US" altLang="en-US" sz="1800" u="sng"/>
          </a:p>
        </p:txBody>
      </p:sp>
      <p:sp>
        <p:nvSpPr>
          <p:cNvPr id="6150" name="TextBox 6">
            <a:extLst>
              <a:ext uri="{FF2B5EF4-FFF2-40B4-BE49-F238E27FC236}">
                <a16:creationId xmlns:a16="http://schemas.microsoft.com/office/drawing/2014/main" id="{39BF2F0B-0858-40E4-8DB7-E4836BEED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254" y="3829050"/>
            <a:ext cx="6815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u="sng"/>
              <a:t>About</a:t>
            </a:r>
            <a:endParaRPr lang="en-US" altLang="en-US" sz="1800" u="sng"/>
          </a:p>
        </p:txBody>
      </p:sp>
      <p:sp>
        <p:nvSpPr>
          <p:cNvPr id="6151" name="TextBox 7">
            <a:extLst>
              <a:ext uri="{FF2B5EF4-FFF2-40B4-BE49-F238E27FC236}">
                <a16:creationId xmlns:a16="http://schemas.microsoft.com/office/drawing/2014/main" id="{E8B9D3D6-C55C-4859-9F83-BC8D2B634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969" y="3829050"/>
            <a:ext cx="64152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u="sng"/>
              <a:t>Login</a:t>
            </a:r>
            <a:endParaRPr lang="en-US" altLang="en-US" sz="1800" u="sng"/>
          </a:p>
        </p:txBody>
      </p:sp>
      <p:cxnSp>
        <p:nvCxnSpPr>
          <p:cNvPr id="6152" name="Straight Connector 8">
            <a:extLst>
              <a:ext uri="{FF2B5EF4-FFF2-40B4-BE49-F238E27FC236}">
                <a16:creationId xmlns:a16="http://schemas.microsoft.com/office/drawing/2014/main" id="{87DC93EF-8848-4B04-9025-E752CCE5D5EE}"/>
              </a:ext>
            </a:extLst>
          </p:cNvPr>
          <p:cNvCxnSpPr>
            <a:cxnSpLocks/>
          </p:cNvCxnSpPr>
          <p:nvPr/>
        </p:nvCxnSpPr>
        <p:spPr bwMode="auto">
          <a:xfrm>
            <a:off x="3771900" y="4394597"/>
            <a:ext cx="1657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Straight Connector 9">
            <a:extLst>
              <a:ext uri="{FF2B5EF4-FFF2-40B4-BE49-F238E27FC236}">
                <a16:creationId xmlns:a16="http://schemas.microsoft.com/office/drawing/2014/main" id="{876ACB1C-D779-4130-8405-96F30B06DDF5}"/>
              </a:ext>
            </a:extLst>
          </p:cNvPr>
          <p:cNvCxnSpPr>
            <a:cxnSpLocks/>
          </p:cNvCxnSpPr>
          <p:nvPr/>
        </p:nvCxnSpPr>
        <p:spPr bwMode="auto">
          <a:xfrm>
            <a:off x="3771900" y="4566047"/>
            <a:ext cx="1657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Straight Connector 10">
            <a:extLst>
              <a:ext uri="{FF2B5EF4-FFF2-40B4-BE49-F238E27FC236}">
                <a16:creationId xmlns:a16="http://schemas.microsoft.com/office/drawing/2014/main" id="{120A3937-83FE-4D9D-84AC-59B50A7CEA7F}"/>
              </a:ext>
            </a:extLst>
          </p:cNvPr>
          <p:cNvCxnSpPr>
            <a:cxnSpLocks/>
          </p:cNvCxnSpPr>
          <p:nvPr/>
        </p:nvCxnSpPr>
        <p:spPr bwMode="auto">
          <a:xfrm>
            <a:off x="3771900" y="4737497"/>
            <a:ext cx="1657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5" name="Rectangle 13">
            <a:extLst>
              <a:ext uri="{FF2B5EF4-FFF2-40B4-BE49-F238E27FC236}">
                <a16:creationId xmlns:a16="http://schemas.microsoft.com/office/drawing/2014/main" id="{A8B57310-F2F3-49D2-9D02-A63C26649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201716"/>
            <a:ext cx="2286000" cy="104179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6" name="TextBox 14">
            <a:extLst>
              <a:ext uri="{FF2B5EF4-FFF2-40B4-BE49-F238E27FC236}">
                <a16:creationId xmlns:a16="http://schemas.microsoft.com/office/drawing/2014/main" id="{F0EEEAD4-BBE3-4A16-B411-1BE35D65C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339" y="2628901"/>
            <a:ext cx="11560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About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Component</a:t>
            </a:r>
            <a:endParaRPr lang="en-US" altLang="en-US" sz="1800"/>
          </a:p>
        </p:txBody>
      </p:sp>
      <p:sp>
        <p:nvSpPr>
          <p:cNvPr id="6157" name="TextBox 15">
            <a:extLst>
              <a:ext uri="{FF2B5EF4-FFF2-40B4-BE49-F238E27FC236}">
                <a16:creationId xmlns:a16="http://schemas.microsoft.com/office/drawing/2014/main" id="{92131F44-FACF-42BD-8767-3649A6652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2238" y="3761185"/>
            <a:ext cx="11560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Login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Component</a:t>
            </a:r>
            <a:endParaRPr lang="en-US" altLang="en-US" sz="1800"/>
          </a:p>
        </p:txBody>
      </p:sp>
      <p:sp>
        <p:nvSpPr>
          <p:cNvPr id="6158" name="TextBox 16">
            <a:extLst>
              <a:ext uri="{FF2B5EF4-FFF2-40B4-BE49-F238E27FC236}">
                <a16:creationId xmlns:a16="http://schemas.microsoft.com/office/drawing/2014/main" id="{DF53AABE-DD3C-43CE-B270-8F163A0F1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5357813"/>
            <a:ext cx="148309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AppComponent</a:t>
            </a:r>
          </a:p>
        </p:txBody>
      </p:sp>
      <p:sp>
        <p:nvSpPr>
          <p:cNvPr id="6159" name="Rectangle 17">
            <a:extLst>
              <a:ext uri="{FF2B5EF4-FFF2-40B4-BE49-F238E27FC236}">
                <a16:creationId xmlns:a16="http://schemas.microsoft.com/office/drawing/2014/main" id="{C685FBE5-076A-4E1B-BFD7-60DCC00F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14600"/>
            <a:ext cx="1257300" cy="8001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60" name="Rectangle 18">
            <a:extLst>
              <a:ext uri="{FF2B5EF4-FFF2-40B4-BE49-F238E27FC236}">
                <a16:creationId xmlns:a16="http://schemas.microsoft.com/office/drawing/2014/main" id="{A68447FF-3AAA-4A8D-9808-6881DE75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035" y="3657600"/>
            <a:ext cx="1257300" cy="8001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6161" name="Straight Arrow Connector 19">
            <a:extLst>
              <a:ext uri="{FF2B5EF4-FFF2-40B4-BE49-F238E27FC236}">
                <a16:creationId xmlns:a16="http://schemas.microsoft.com/office/drawing/2014/main" id="{9A33D2EA-4386-4D07-8F5E-64F179FEFA74}"/>
              </a:ext>
            </a:extLst>
          </p:cNvPr>
          <p:cNvCxnSpPr>
            <a:cxnSpLocks/>
            <a:stCxn id="6150" idx="0"/>
            <a:endCxn id="6159" idx="1"/>
          </p:cNvCxnSpPr>
          <p:nvPr/>
        </p:nvCxnSpPr>
        <p:spPr bwMode="auto">
          <a:xfrm flipV="1">
            <a:off x="4652053" y="2914650"/>
            <a:ext cx="834347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Straight Arrow Connector 20">
            <a:extLst>
              <a:ext uri="{FF2B5EF4-FFF2-40B4-BE49-F238E27FC236}">
                <a16:creationId xmlns:a16="http://schemas.microsoft.com/office/drawing/2014/main" id="{F11EE2E2-B93F-49E8-A875-6E956541C2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2151" y="4057650"/>
            <a:ext cx="58816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TextBox 16">
            <a:extLst>
              <a:ext uri="{FF2B5EF4-FFF2-40B4-BE49-F238E27FC236}">
                <a16:creationId xmlns:a16="http://schemas.microsoft.com/office/drawing/2014/main" id="{A64A701C-DDBD-41B2-82CA-7719BBDC0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4857750"/>
            <a:ext cx="1653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/>
              <a:t>HomeComponent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230E1-F7AA-42C9-A706-36FA0E97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355209F-A3B6-4776-A93B-C5FA96716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A Routing Module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B7623D-383E-41C2-83E2-1F0E76F77D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routing</a:t>
            </a:r>
            <a:r>
              <a:rPr lang="en-US" altLang="en-US" sz="3200" dirty="0"/>
              <a:t> option of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ng new</a:t>
            </a:r>
          </a:p>
          <a:p>
            <a:pPr lvl="1"/>
            <a:r>
              <a:rPr lang="en-US" altLang="en-US" sz="2800" dirty="0"/>
              <a:t>Add an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lang="en-US" altLang="en-US" sz="2800" dirty="0"/>
              <a:t> </a:t>
            </a:r>
          </a:p>
          <a:p>
            <a:pPr lvl="1"/>
            <a:r>
              <a:rPr lang="en-US" altLang="en-US" sz="2800" dirty="0"/>
              <a:t>Import the routing module in AppModule</a:t>
            </a:r>
          </a:p>
          <a:p>
            <a:pPr lvl="1"/>
            <a:r>
              <a:rPr lang="en-US" altLang="en-US" sz="2800" dirty="0"/>
              <a:t>Add a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&lt;router-outlet&gt;</a:t>
            </a:r>
            <a:r>
              <a:rPr lang="en-US" altLang="en-US" sz="2800" dirty="0"/>
              <a:t> in App component template, which is a placeholder for the components to be loaded.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72738-B930-4625-BADC-F4559CE7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C3F0446-C6D6-457A-8978-90DF35B8D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AppRoutingModule</a:t>
            </a:r>
          </a:p>
        </p:txBody>
      </p:sp>
      <p:sp>
        <p:nvSpPr>
          <p:cNvPr id="8195" name="TextBox 3">
            <a:extLst>
              <a:ext uri="{FF2B5EF4-FFF2-40B4-BE49-F238E27FC236}">
                <a16:creationId xmlns:a16="http://schemas.microsoft.com/office/drawing/2014/main" id="{0AB4A4E9-41F7-4DD9-B767-972279F64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736" y="2219325"/>
            <a:ext cx="66525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import { </a:t>
            </a:r>
            <a:r>
              <a:rPr lang="en-US" altLang="en-US" sz="2000" dirty="0" err="1"/>
              <a:t>NgModule</a:t>
            </a:r>
            <a:r>
              <a:rPr lang="en-US" altLang="en-US" sz="2000" dirty="0"/>
              <a:t> } from '@angular/core';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import { Routes, RouterModule } from '@angular/router';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2000" dirty="0"/>
            </a:br>
            <a:r>
              <a:rPr lang="en-US" altLang="en-US" sz="2000" dirty="0"/>
              <a:t>const </a:t>
            </a:r>
            <a:r>
              <a:rPr lang="en-US" altLang="en-US" sz="2000" dirty="0">
                <a:solidFill>
                  <a:schemeClr val="tx2"/>
                </a:solidFill>
              </a:rPr>
              <a:t>routes</a:t>
            </a:r>
            <a:r>
              <a:rPr lang="en-US" altLang="en-US" sz="2000" dirty="0"/>
              <a:t>: Routes = </a:t>
            </a:r>
            <a:r>
              <a:rPr lang="en-US" altLang="en-US" sz="2000" dirty="0">
                <a:solidFill>
                  <a:schemeClr val="tx2"/>
                </a:solidFill>
              </a:rPr>
              <a:t>[]</a:t>
            </a:r>
            <a:r>
              <a:rPr lang="en-US" altLang="en-US" sz="20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2000" dirty="0"/>
            </a:br>
            <a:r>
              <a:rPr lang="en-US" altLang="en-US" sz="2000" dirty="0"/>
              <a:t>@NgModule({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imports: [</a:t>
            </a:r>
            <a:r>
              <a:rPr lang="en-US" altLang="en-US" sz="2000" dirty="0">
                <a:solidFill>
                  <a:schemeClr val="tx2"/>
                </a:solidFill>
              </a:rPr>
              <a:t>RouterModule.forRoot(routes)</a:t>
            </a:r>
            <a:r>
              <a:rPr lang="en-US" altLang="en-US" sz="2000" dirty="0"/>
              <a:t>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exports: [</a:t>
            </a:r>
            <a:r>
              <a:rPr lang="en-US" altLang="en-US" sz="2000" dirty="0">
                <a:solidFill>
                  <a:schemeClr val="tx2"/>
                </a:solidFill>
              </a:rPr>
              <a:t>RouterModule</a:t>
            </a:r>
            <a:r>
              <a:rPr lang="en-US" altLang="en-US" sz="2000" dirty="0"/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export class AppRoutingModule {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B9A5D0-9729-40BA-94BD-31062BB2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C658B64-586F-4E37-9093-4F7563E48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Routes</a:t>
            </a:r>
          </a:p>
        </p:txBody>
      </p:sp>
      <p:sp>
        <p:nvSpPr>
          <p:cNvPr id="921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5FD4B76-1241-48B2-B00C-71190C646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079716"/>
            <a:ext cx="7769915" cy="9144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Routes specify the mappings between paths and components, e.g.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3953EBD-E37F-446F-987A-113B0DCA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2" y="3863885"/>
            <a:ext cx="59340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const routes: Routes = [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tx2"/>
                </a:solidFill>
              </a:rPr>
              <a:t>{ path:</a:t>
            </a:r>
            <a:r>
              <a:rPr lang="en-US" altLang="en-US" sz="2000" dirty="0"/>
              <a:t> 'about', </a:t>
            </a:r>
            <a:r>
              <a:rPr lang="en-US" altLang="en-US" sz="2000" dirty="0">
                <a:solidFill>
                  <a:schemeClr val="tx2"/>
                </a:solidFill>
              </a:rPr>
              <a:t>component: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AboutComponent</a:t>
            </a:r>
            <a:r>
              <a:rPr lang="en-US" altLang="en-US" sz="2000" dirty="0"/>
              <a:t> 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{ path: 'login', component: </a:t>
            </a:r>
            <a:r>
              <a:rPr lang="en-US" altLang="en-US" sz="2000" dirty="0" err="1"/>
              <a:t>LoginComponent</a:t>
            </a:r>
            <a:r>
              <a:rPr lang="en-US" altLang="en-US" sz="2000" dirty="0"/>
              <a:t>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];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6E011-F1A7-4071-A0FB-73D68054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1A3C373-5D41-4160-AC8D-A2F5201A2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RouterModule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46A0AD8-9117-430F-BC38-3EED16E0DD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38325"/>
            <a:ext cx="7781925" cy="41814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RouterModule.forRoot(routes)</a:t>
            </a:r>
            <a:r>
              <a:rPr lang="en-US" altLang="en-US" sz="2400" dirty="0"/>
              <a:t> returns a RouterModule that is configured with routes</a:t>
            </a:r>
          </a:p>
          <a:p>
            <a:r>
              <a:rPr lang="en-US" altLang="en-US" sz="2400" dirty="0"/>
              <a:t>AppRoutingModule imports this module, then exports it so the rest of the application can use it</a:t>
            </a:r>
          </a:p>
          <a:p>
            <a:r>
              <a:rPr lang="en-US" altLang="en-US" sz="2400" dirty="0"/>
              <a:t>You can specify routing directly in AppModule, but using an AppRoutingModule is recommended (for centralizing route management in large applications)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3E1DA-361E-49BE-8A2A-0592E7ED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128421-C5ED-40E9-92CF-C7E2897D7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forRoot() Convention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C39F656-F01F-4063-9CCE-A011CE460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forRoot()</a:t>
            </a:r>
            <a:r>
              <a:rPr lang="en-US" altLang="en-US" sz="2400" dirty="0"/>
              <a:t> returns a module that should be imported by the root module (i.e. the module used for bootstrapping the application)</a:t>
            </a:r>
          </a:p>
          <a:p>
            <a:r>
              <a:rPr lang="en-US" altLang="en-US" sz="2400" dirty="0"/>
              <a:t>Use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forChild()</a:t>
            </a:r>
            <a:r>
              <a:rPr lang="en-US" altLang="en-US" sz="2400" dirty="0"/>
              <a:t> if you want to add routing to a feature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15C381-1E07-4EC2-A50D-709726DC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8C07506-2C9A-4019-9C46-12E09F5ED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Routing</a:t>
            </a:r>
          </a:p>
        </p:txBody>
      </p:sp>
      <p:sp>
        <p:nvSpPr>
          <p:cNvPr id="12291" name="TextBox 3">
            <a:extLst>
              <a:ext uri="{FF2B5EF4-FFF2-40B4-BE49-F238E27FC236}">
                <a16:creationId xmlns:a16="http://schemas.microsoft.com/office/drawing/2014/main" id="{DC7C69DB-77EF-4E0F-84B3-4FD315376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890" y="2139227"/>
            <a:ext cx="612206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const routes: Routes = [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tx2"/>
                </a:solidFill>
              </a:rPr>
              <a:t>{ path:</a:t>
            </a:r>
            <a:r>
              <a:rPr lang="en-US" altLang="en-US" sz="2000" dirty="0"/>
              <a:t> 'block1', </a:t>
            </a:r>
            <a:r>
              <a:rPr lang="en-US" altLang="en-US" sz="2000" dirty="0">
                <a:solidFill>
                  <a:schemeClr val="tx2"/>
                </a:solidFill>
              </a:rPr>
              <a:t>component:</a:t>
            </a:r>
            <a:r>
              <a:rPr lang="en-US" altLang="en-US" sz="2000" dirty="0"/>
              <a:t> Block1Component 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{ path: 'block2', component: Block2Component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];</a:t>
            </a:r>
          </a:p>
        </p:txBody>
      </p:sp>
      <p:sp>
        <p:nvSpPr>
          <p:cNvPr id="12292" name="TextBox 5">
            <a:extLst>
              <a:ext uri="{FF2B5EF4-FFF2-40B4-BE49-F238E27FC236}">
                <a16:creationId xmlns:a16="http://schemas.microsoft.com/office/drawing/2014/main" id="{4B85B380-8F4F-4A2C-8F5E-6B9D8845E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890" y="3911204"/>
            <a:ext cx="1586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 template:</a:t>
            </a:r>
          </a:p>
        </p:txBody>
      </p:sp>
      <p:sp>
        <p:nvSpPr>
          <p:cNvPr id="12293" name="TextBox 6">
            <a:extLst>
              <a:ext uri="{FF2B5EF4-FFF2-40B4-BE49-F238E27FC236}">
                <a16:creationId xmlns:a16="http://schemas.microsoft.com/office/drawing/2014/main" id="{7B11BDCA-9802-43A2-BFA1-E8F9496CD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089" y="4584374"/>
            <a:ext cx="4456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&lt;a </a:t>
            </a:r>
            <a:r>
              <a:rPr lang="en-US" altLang="en-US" sz="2000" dirty="0">
                <a:solidFill>
                  <a:schemeClr val="tx2"/>
                </a:solidFill>
              </a:rPr>
              <a:t>routerLink</a:t>
            </a:r>
            <a:r>
              <a:rPr lang="en-US" altLang="en-US" sz="2000" dirty="0"/>
              <a:t>="</a:t>
            </a:r>
            <a:r>
              <a:rPr lang="en-US" altLang="en-US" sz="2000" dirty="0">
                <a:solidFill>
                  <a:schemeClr val="tx2"/>
                </a:solidFill>
              </a:rPr>
              <a:t>block1</a:t>
            </a:r>
            <a:r>
              <a:rPr lang="en-US" altLang="en-US" sz="2000" dirty="0"/>
              <a:t>"&gt;Block 1&lt;/a&gt;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&lt;a routerLink="block2"&gt;Block 2&lt;/a&gt;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200DE-F818-4F7D-AA52-37290561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963F47A-18CA-4C3B-91C8-026ED608B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Angular: An Application Framework for the Client-Side</a:t>
            </a:r>
          </a:p>
        </p:txBody>
      </p:sp>
      <p:sp>
        <p:nvSpPr>
          <p:cNvPr id="5123" name="Rectangle 21">
            <a:extLst>
              <a:ext uri="{FF2B5EF4-FFF2-40B4-BE49-F238E27FC236}">
                <a16:creationId xmlns:a16="http://schemas.microsoft.com/office/drawing/2014/main" id="{72EEC45B-29BA-437C-B3B6-B3C5BE83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2474120"/>
            <a:ext cx="1657350" cy="27265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4" name="TextBox 15">
            <a:extLst>
              <a:ext uri="{FF2B5EF4-FFF2-40B4-BE49-F238E27FC236}">
                <a16:creationId xmlns:a16="http://schemas.microsoft.com/office/drawing/2014/main" id="{80255267-4D34-44C5-BE07-2A9106B6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989" y="3257550"/>
            <a:ext cx="12364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RESTful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Service</a:t>
            </a:r>
          </a:p>
        </p:txBody>
      </p:sp>
      <p:sp>
        <p:nvSpPr>
          <p:cNvPr id="5125" name="Rectangle 21">
            <a:extLst>
              <a:ext uri="{FF2B5EF4-FFF2-40B4-BE49-F238E27FC236}">
                <a16:creationId xmlns:a16="http://schemas.microsoft.com/office/drawing/2014/main" id="{185FDB01-3D6F-4F61-AA4F-D21B3D96E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3502820"/>
            <a:ext cx="1885950" cy="6691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/>
          </a:p>
        </p:txBody>
      </p:sp>
      <p:sp>
        <p:nvSpPr>
          <p:cNvPr id="5126" name="TextBox 17">
            <a:extLst>
              <a:ext uri="{FF2B5EF4-FFF2-40B4-BE49-F238E27FC236}">
                <a16:creationId xmlns:a16="http://schemas.microsoft.com/office/drawing/2014/main" id="{C491F935-9731-4D24-9358-8969EE913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820" y="3583782"/>
            <a:ext cx="11065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Mobile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Application</a:t>
            </a:r>
          </a:p>
        </p:txBody>
      </p:sp>
      <p:sp>
        <p:nvSpPr>
          <p:cNvPr id="5127" name="Rectangle 21">
            <a:extLst>
              <a:ext uri="{FF2B5EF4-FFF2-40B4-BE49-F238E27FC236}">
                <a16:creationId xmlns:a16="http://schemas.microsoft.com/office/drawing/2014/main" id="{DBE0EB41-3719-4356-A357-A1EA4433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2474120"/>
            <a:ext cx="1885950" cy="6691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/>
          </a:p>
        </p:txBody>
      </p:sp>
      <p:sp>
        <p:nvSpPr>
          <p:cNvPr id="5128" name="TextBox 21">
            <a:extLst>
              <a:ext uri="{FF2B5EF4-FFF2-40B4-BE49-F238E27FC236}">
                <a16:creationId xmlns:a16="http://schemas.microsoft.com/office/drawing/2014/main" id="{7E19B24B-ADD3-4C4E-BA8A-08BCFBD1D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933" y="2531269"/>
            <a:ext cx="16391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Single Page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Application (SPA)</a:t>
            </a:r>
          </a:p>
        </p:txBody>
      </p:sp>
      <p:cxnSp>
        <p:nvCxnSpPr>
          <p:cNvPr id="5129" name="Straight Arrow Connector 23">
            <a:extLst>
              <a:ext uri="{FF2B5EF4-FFF2-40B4-BE49-F238E27FC236}">
                <a16:creationId xmlns:a16="http://schemas.microsoft.com/office/drawing/2014/main" id="{9210E4C6-9AD7-418F-AF49-D85E8C95DD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9982" y="2800350"/>
            <a:ext cx="131206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Arrow Connector 23">
            <a:extLst>
              <a:ext uri="{FF2B5EF4-FFF2-40B4-BE49-F238E27FC236}">
                <a16:creationId xmlns:a16="http://schemas.microsoft.com/office/drawing/2014/main" id="{581832D9-C836-4424-B1FC-241DCD66E1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9982" y="3829050"/>
            <a:ext cx="131206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Straight Arrow Connector 23">
            <a:extLst>
              <a:ext uri="{FF2B5EF4-FFF2-40B4-BE49-F238E27FC236}">
                <a16:creationId xmlns:a16="http://schemas.microsoft.com/office/drawing/2014/main" id="{CF96C738-D96B-4DE6-8BA5-8700A65473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9982" y="4857750"/>
            <a:ext cx="131206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Rectangle 21">
            <a:extLst>
              <a:ext uri="{FF2B5EF4-FFF2-40B4-BE49-F238E27FC236}">
                <a16:creationId xmlns:a16="http://schemas.microsoft.com/office/drawing/2014/main" id="{3DA1D624-FD45-4E39-8F9E-C5A99CBF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4531520"/>
            <a:ext cx="1885950" cy="6691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/>
          </a:p>
        </p:txBody>
      </p:sp>
      <p:sp>
        <p:nvSpPr>
          <p:cNvPr id="5133" name="TextBox 21">
            <a:extLst>
              <a:ext uri="{FF2B5EF4-FFF2-40B4-BE49-F238E27FC236}">
                <a16:creationId xmlns:a16="http://schemas.microsoft.com/office/drawing/2014/main" id="{3C13E86D-22E3-44DD-ABE5-AFC0889D2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224" y="4588669"/>
            <a:ext cx="11065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Desktop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23CE2F-33BF-4C46-BF14-8F85B0C3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EA45C1E-D1FB-4347-88B7-CAC03B3D4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routerLink instead of href?</a:t>
            </a:r>
          </a:p>
        </p:txBody>
      </p:sp>
      <p:sp>
        <p:nvSpPr>
          <p:cNvPr id="1331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B77B84-A773-49AE-A49B-E2E201479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See the difference using Chrome's Developer Tools (Network tab)</a:t>
            </a:r>
          </a:p>
          <a:p>
            <a:r>
              <a:rPr lang="en-US" altLang="en-US" sz="2400" dirty="0"/>
              <a:t>Clicking on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routerLink</a:t>
            </a:r>
            <a:r>
              <a:rPr lang="en-US" altLang="en-US" sz="2400" dirty="0"/>
              <a:t> does NOT send a request – the address URL is changed through HTML5 history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F6D5-7A28-445E-A0AF-6E4EE9B8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6FC7690-97AF-4A73-8182-A6FD3DE22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routeLink as @Input </a:t>
            </a:r>
          </a:p>
        </p:txBody>
      </p:sp>
      <p:sp>
        <p:nvSpPr>
          <p:cNvPr id="14339" name="TextBox 6">
            <a:extLst>
              <a:ext uri="{FF2B5EF4-FFF2-40B4-BE49-F238E27FC236}">
                <a16:creationId xmlns:a16="http://schemas.microsoft.com/office/drawing/2014/main" id="{44C1F233-F043-4B0F-AB4D-44700B04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741" y="3049192"/>
            <a:ext cx="5306517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/>
              <a:t>&lt;a routerLink="block1"&gt;Block 1&lt;/a&gt;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 dirty="0"/>
          </a:p>
          <a:p>
            <a:pPr>
              <a:spcBef>
                <a:spcPct val="0"/>
              </a:spcBef>
              <a:spcAft>
                <a:spcPts val="900"/>
              </a:spcAft>
              <a:buClrTx/>
              <a:buSzTx/>
              <a:buNone/>
            </a:pPr>
            <a:r>
              <a:rPr lang="en-US" altLang="en-US" sz="2100" dirty="0"/>
              <a:t>&lt;a </a:t>
            </a:r>
            <a:r>
              <a:rPr lang="en-US" altLang="en-US" sz="2100" b="1" dirty="0">
                <a:solidFill>
                  <a:schemeClr val="tx2"/>
                </a:solidFill>
              </a:rPr>
              <a:t>[</a:t>
            </a:r>
            <a:r>
              <a:rPr lang="en-US" altLang="en-US" sz="2100" dirty="0"/>
              <a:t>routerLink</a:t>
            </a:r>
            <a:r>
              <a:rPr lang="en-US" altLang="en-US" sz="2100" b="1" dirty="0">
                <a:solidFill>
                  <a:schemeClr val="tx2"/>
                </a:solidFill>
              </a:rPr>
              <a:t>]</a:t>
            </a:r>
            <a:r>
              <a:rPr lang="en-US" altLang="en-US" sz="2100" dirty="0"/>
              <a:t>="</a:t>
            </a:r>
            <a:r>
              <a:rPr lang="en-US" altLang="en-US" sz="2100" b="1" dirty="0">
                <a:solidFill>
                  <a:schemeClr val="tx2"/>
                </a:solidFill>
              </a:rPr>
              <a:t>'</a:t>
            </a:r>
            <a:r>
              <a:rPr lang="en-US" altLang="en-US" sz="2100" dirty="0"/>
              <a:t>block1</a:t>
            </a:r>
            <a:r>
              <a:rPr lang="en-US" altLang="en-US" sz="2100" b="1" dirty="0">
                <a:solidFill>
                  <a:schemeClr val="tx2"/>
                </a:solidFill>
              </a:rPr>
              <a:t>'</a:t>
            </a:r>
            <a:r>
              <a:rPr lang="en-US" altLang="en-US" sz="2100" dirty="0"/>
              <a:t>"&gt;Block 1&lt;/a&gt;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/>
              <a:t>&lt;a </a:t>
            </a:r>
            <a:r>
              <a:rPr lang="en-US" altLang="en-US" sz="2100" b="1" dirty="0">
                <a:solidFill>
                  <a:schemeClr val="tx2"/>
                </a:solidFill>
              </a:rPr>
              <a:t>[</a:t>
            </a:r>
            <a:r>
              <a:rPr lang="en-US" altLang="en-US" sz="2100" dirty="0"/>
              <a:t>routerLink</a:t>
            </a:r>
            <a:r>
              <a:rPr lang="en-US" altLang="en-US" sz="2100" b="1" dirty="0">
                <a:solidFill>
                  <a:schemeClr val="tx2"/>
                </a:solidFill>
              </a:rPr>
              <a:t>]</a:t>
            </a:r>
            <a:r>
              <a:rPr lang="en-US" altLang="en-US" sz="2100" dirty="0"/>
              <a:t>="</a:t>
            </a:r>
            <a:r>
              <a:rPr lang="en-US" altLang="en-US" sz="2100" b="1" dirty="0">
                <a:solidFill>
                  <a:schemeClr val="tx2"/>
                </a:solidFill>
              </a:rPr>
              <a:t>['</a:t>
            </a:r>
            <a:r>
              <a:rPr lang="en-US" altLang="en-US" sz="2100" dirty="0"/>
              <a:t>block1</a:t>
            </a:r>
            <a:r>
              <a:rPr lang="en-US" altLang="en-US" sz="2100" b="1" dirty="0">
                <a:solidFill>
                  <a:schemeClr val="tx2"/>
                </a:solidFill>
              </a:rPr>
              <a:t>']</a:t>
            </a:r>
            <a:r>
              <a:rPr lang="en-US" altLang="en-US" sz="2100" dirty="0"/>
              <a:t>"&gt;Block 1&lt;/a&gt;</a:t>
            </a:r>
          </a:p>
        </p:txBody>
      </p:sp>
      <p:cxnSp>
        <p:nvCxnSpPr>
          <p:cNvPr id="14340" name="Straight Arrow Connector 2">
            <a:extLst>
              <a:ext uri="{FF2B5EF4-FFF2-40B4-BE49-F238E27FC236}">
                <a16:creationId xmlns:a16="http://schemas.microsoft.com/office/drawing/2014/main" id="{E043E7E0-A6E7-4333-B851-660DEFABA3FC}"/>
              </a:ext>
            </a:extLst>
          </p:cNvPr>
          <p:cNvCxnSpPr>
            <a:cxnSpLocks/>
          </p:cNvCxnSpPr>
          <p:nvPr/>
        </p:nvCxnSpPr>
        <p:spPr bwMode="auto">
          <a:xfrm>
            <a:off x="4251176" y="2719387"/>
            <a:ext cx="0" cy="309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1" name="Straight Arrow Connector 5">
            <a:extLst>
              <a:ext uri="{FF2B5EF4-FFF2-40B4-BE49-F238E27FC236}">
                <a16:creationId xmlns:a16="http://schemas.microsoft.com/office/drawing/2014/main" id="{4A21DB49-2E7D-4728-AA0F-CEAB383A24AF}"/>
              </a:ext>
            </a:extLst>
          </p:cNvPr>
          <p:cNvCxnSpPr>
            <a:cxnSpLocks/>
          </p:cNvCxnSpPr>
          <p:nvPr/>
        </p:nvCxnSpPr>
        <p:spPr bwMode="auto">
          <a:xfrm flipV="1">
            <a:off x="4661941" y="4622007"/>
            <a:ext cx="0" cy="35004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2" name="TextBox 6">
            <a:extLst>
              <a:ext uri="{FF2B5EF4-FFF2-40B4-BE49-F238E27FC236}">
                <a16:creationId xmlns:a16="http://schemas.microsoft.com/office/drawing/2014/main" id="{D66B1974-D669-4BD5-9B21-229ECDB35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261" y="2315766"/>
            <a:ext cx="3269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Link is hard-coded in template</a:t>
            </a:r>
          </a:p>
        </p:txBody>
      </p:sp>
      <p:sp>
        <p:nvSpPr>
          <p:cNvPr id="14343" name="TextBox 7">
            <a:extLst>
              <a:ext uri="{FF2B5EF4-FFF2-40B4-BE49-F238E27FC236}">
                <a16:creationId xmlns:a16="http://schemas.microsoft.com/office/drawing/2014/main" id="{12FFBCD7-09AE-4C54-A259-753180C16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951" y="5044455"/>
            <a:ext cx="4946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Allow setting link with dynamic data from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C5211-F6D1-4D28-9197-DD5030AC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43F28C2-AC91-49C2-A307-76488BBAE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 Segments</a:t>
            </a: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C91B1F94-1354-4412-936D-0CDAE758D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03" y="2457451"/>
            <a:ext cx="701679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450"/>
              </a:spcAft>
              <a:buClrTx/>
              <a:buSzTx/>
              <a:buNone/>
            </a:pPr>
            <a:r>
              <a:rPr lang="en-US" altLang="en-US" sz="2400" dirty="0"/>
              <a:t>&lt;a routerLink="user/bob"&gt;Bob&lt;/a&gt;</a:t>
            </a:r>
          </a:p>
          <a:p>
            <a:pPr>
              <a:spcBef>
                <a:spcPct val="0"/>
              </a:spcBef>
              <a:spcAft>
                <a:spcPts val="450"/>
              </a:spcAft>
              <a:buClrTx/>
              <a:buSzTx/>
              <a:buNone/>
            </a:pPr>
            <a:r>
              <a:rPr lang="en-US" altLang="en-US" sz="2400" dirty="0"/>
              <a:t>&lt;a [routerLink]="</a:t>
            </a:r>
            <a:r>
              <a:rPr lang="en-US" altLang="en-US" sz="2400" b="1" dirty="0">
                <a:solidFill>
                  <a:schemeClr val="tx2"/>
                </a:solidFill>
              </a:rPr>
              <a:t>'</a:t>
            </a:r>
            <a:r>
              <a:rPr lang="en-US" altLang="en-US" sz="2400" dirty="0"/>
              <a:t>user/bob</a:t>
            </a:r>
            <a:r>
              <a:rPr lang="en-US" altLang="en-US" sz="2400" b="1" dirty="0">
                <a:solidFill>
                  <a:schemeClr val="tx2"/>
                </a:solidFill>
              </a:rPr>
              <a:t>'</a:t>
            </a:r>
            <a:r>
              <a:rPr lang="en-US" altLang="en-US" sz="2400" dirty="0"/>
              <a:t>"&gt;Bob&lt;/a&gt;</a:t>
            </a:r>
          </a:p>
          <a:p>
            <a:pPr>
              <a:spcBef>
                <a:spcPct val="0"/>
              </a:spcBef>
              <a:spcAft>
                <a:spcPts val="450"/>
              </a:spcAft>
              <a:buClrTx/>
              <a:buSzTx/>
              <a:buNone/>
            </a:pPr>
            <a:r>
              <a:rPr lang="en-US" altLang="en-US" sz="2400" dirty="0"/>
              <a:t>&lt;a [routerLink]="</a:t>
            </a:r>
            <a:r>
              <a:rPr lang="en-US" altLang="en-US" sz="2400" b="1" dirty="0">
                <a:solidFill>
                  <a:schemeClr val="tx2"/>
                </a:solidFill>
              </a:rPr>
              <a:t>['</a:t>
            </a:r>
            <a:r>
              <a:rPr lang="en-US" altLang="en-US" sz="2400" dirty="0"/>
              <a:t>user</a:t>
            </a:r>
            <a:r>
              <a:rPr lang="en-US" altLang="en-US" sz="2400" b="1" dirty="0">
                <a:solidFill>
                  <a:schemeClr val="tx2"/>
                </a:solidFill>
              </a:rPr>
              <a:t>'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chemeClr val="tx2"/>
                </a:solidFill>
              </a:rPr>
              <a:t>'</a:t>
            </a:r>
            <a:r>
              <a:rPr lang="en-US" altLang="en-US" sz="2400" dirty="0"/>
              <a:t>bob</a:t>
            </a:r>
            <a:r>
              <a:rPr lang="en-US" altLang="en-US" sz="2400" b="1" dirty="0">
                <a:solidFill>
                  <a:schemeClr val="tx2"/>
                </a:solidFill>
              </a:rPr>
              <a:t>']</a:t>
            </a:r>
            <a:r>
              <a:rPr lang="en-US" altLang="en-US" sz="2400" dirty="0"/>
              <a:t>"&gt;Bob&lt;/a&gt;</a:t>
            </a:r>
          </a:p>
          <a:p>
            <a:pPr>
              <a:spcBef>
                <a:spcPct val="0"/>
              </a:spcBef>
              <a:spcAft>
                <a:spcPts val="900"/>
              </a:spcAft>
              <a:buClrTx/>
              <a:buSz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spcAft>
                <a:spcPts val="900"/>
              </a:spcAft>
              <a:buClrTx/>
              <a:buSzTx/>
              <a:buNone/>
            </a:pPr>
            <a:r>
              <a:rPr lang="en-US" altLang="en-US" sz="2400" dirty="0"/>
              <a:t>&lt;a [routerLink]="</a:t>
            </a:r>
            <a:r>
              <a:rPr lang="en-US" altLang="en-US" sz="2400" b="1" dirty="0">
                <a:solidFill>
                  <a:schemeClr val="tx2"/>
                </a:solidFill>
              </a:rPr>
              <a:t>['</a:t>
            </a:r>
            <a:r>
              <a:rPr lang="en-US" altLang="en-US" sz="2400" dirty="0"/>
              <a:t>user</a:t>
            </a:r>
            <a:r>
              <a:rPr lang="en-US" altLang="en-US" sz="2400" b="1" dirty="0">
                <a:solidFill>
                  <a:schemeClr val="tx2"/>
                </a:solidFill>
              </a:rPr>
              <a:t>'</a:t>
            </a:r>
            <a:r>
              <a:rPr lang="en-US" altLang="en-US" sz="2400" dirty="0"/>
              <a:t>, name</a:t>
            </a:r>
            <a:r>
              <a:rPr lang="en-US" altLang="en-US" sz="2400" b="1" dirty="0">
                <a:solidFill>
                  <a:schemeClr val="tx2"/>
                </a:solidFill>
              </a:rPr>
              <a:t>]</a:t>
            </a:r>
            <a:r>
              <a:rPr lang="en-US" altLang="en-US" sz="2400" dirty="0"/>
              <a:t>"&gt;{{name}}&lt;/a&gt;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EE78C0-BE94-4E4B-9680-B589433D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4DA7A66-3432-436C-A11A-8B4ACC946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Wildcard Route</a:t>
            </a:r>
          </a:p>
        </p:txBody>
      </p:sp>
      <p:sp>
        <p:nvSpPr>
          <p:cNvPr id="1638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C47E67D-EAB7-42C6-977E-25BBFEACB1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3943350"/>
            <a:ext cx="7886700" cy="1657350"/>
          </a:xfrm>
        </p:spPr>
        <p:txBody>
          <a:bodyPr>
            <a:normAutofit/>
          </a:bodyPr>
          <a:lstStyle/>
          <a:p>
            <a:r>
              <a:rPr lang="en-US" altLang="en-US" dirty="0"/>
              <a:t>Catch un-matched routes and display a </a:t>
            </a:r>
            <a:r>
              <a:rPr lang="en-US" altLang="en-US" dirty="0" err="1"/>
              <a:t>PageNotFound</a:t>
            </a:r>
            <a:r>
              <a:rPr lang="en-US" altLang="en-US" dirty="0"/>
              <a:t> page (i.e., component)</a:t>
            </a:r>
          </a:p>
          <a:p>
            <a:r>
              <a:rPr lang="en-US" altLang="en-US" dirty="0"/>
              <a:t>Route order matters so make sure the wildcard route is listed last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6E6BA1F-7852-4BC8-8414-612FB3F4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7" y="2001411"/>
            <a:ext cx="606742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const routes: Routes = [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{ path: 'about', component: </a:t>
            </a:r>
            <a:r>
              <a:rPr lang="en-US" altLang="en-US" sz="2000" dirty="0" err="1"/>
              <a:t>AboutComponent</a:t>
            </a:r>
            <a:r>
              <a:rPr lang="en-US" altLang="en-US" sz="2000" dirty="0"/>
              <a:t> 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{ path: 'login', component: </a:t>
            </a:r>
            <a:r>
              <a:rPr lang="en-US" altLang="en-US" sz="2000" dirty="0" err="1"/>
              <a:t>LoginComponent</a:t>
            </a:r>
            <a:r>
              <a:rPr lang="en-US" altLang="en-US" sz="2000" dirty="0"/>
              <a:t> 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{ path: </a:t>
            </a:r>
            <a:r>
              <a:rPr lang="en-US" altLang="en-US" sz="2000" b="1" dirty="0">
                <a:solidFill>
                  <a:schemeClr val="tx2"/>
                </a:solidFill>
              </a:rPr>
              <a:t>'**'</a:t>
            </a:r>
            <a:r>
              <a:rPr lang="en-US" altLang="en-US" sz="2000" dirty="0"/>
              <a:t>, component: </a:t>
            </a:r>
            <a:r>
              <a:rPr lang="en-US" altLang="en-US" sz="2000" dirty="0" err="1"/>
              <a:t>PageNotFoundComp</a:t>
            </a:r>
            <a:r>
              <a:rPr lang="en-US" altLang="en-US" sz="2000" dirty="0"/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];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A948B-5B6E-435C-98E4-8CC6A4E5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3AC9167-B1E2-40A7-9716-7DDA93032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Navigate to Route in Code</a:t>
            </a:r>
          </a:p>
        </p:txBody>
      </p:sp>
      <p:sp>
        <p:nvSpPr>
          <p:cNvPr id="1741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F444440-6D07-4755-889A-00D196D88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1013" y="1831803"/>
            <a:ext cx="7864337" cy="85725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Example: click a button in Block1 to go to Block2 </a:t>
            </a:r>
          </a:p>
        </p:txBody>
      </p:sp>
      <p:sp>
        <p:nvSpPr>
          <p:cNvPr id="17412" name="TextBox 3">
            <a:extLst>
              <a:ext uri="{FF2B5EF4-FFF2-40B4-BE49-F238E27FC236}">
                <a16:creationId xmlns:a16="http://schemas.microsoft.com/office/drawing/2014/main" id="{839CB852-C3ED-4A53-B35C-B23AFFDB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2830167"/>
            <a:ext cx="526392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class Block1Component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constructor(private </a:t>
            </a:r>
            <a:r>
              <a:rPr lang="en-US" altLang="en-US" sz="2000" dirty="0">
                <a:solidFill>
                  <a:schemeClr val="tx2"/>
                </a:solidFill>
              </a:rPr>
              <a:t>router</a:t>
            </a:r>
            <a:r>
              <a:rPr lang="en-US" altLang="en-US" sz="2000" dirty="0"/>
              <a:t>: </a:t>
            </a:r>
            <a:r>
              <a:rPr lang="en-US" altLang="en-US" sz="2000" dirty="0">
                <a:solidFill>
                  <a:schemeClr val="tx2"/>
                </a:solidFill>
              </a:rPr>
              <a:t>Router</a:t>
            </a:r>
            <a:r>
              <a:rPr lang="en-US" altLang="en-US" sz="2000" dirty="0"/>
              <a:t>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goToBlock2(): 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>
                <a:solidFill>
                  <a:schemeClr val="tx2"/>
                </a:solidFill>
              </a:rPr>
              <a:t>this.router.navigate</a:t>
            </a:r>
            <a:r>
              <a:rPr lang="en-US" altLang="en-US" sz="2000" dirty="0"/>
              <a:t>( ['block2']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return false;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A20CD-7001-47C9-9754-C20714B0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BAC8797-143C-4871-AB7C-17ACEA6D1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Attach Information To Route</a:t>
            </a:r>
          </a:p>
        </p:txBody>
      </p:sp>
      <p:sp>
        <p:nvSpPr>
          <p:cNvPr id="2150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DB5BBB8-EBED-47C4-9A02-F65CD745B8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 parameters, e.g.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/user/:id</a:t>
            </a:r>
          </a:p>
          <a:p>
            <a:r>
              <a:rPr lang="en-US" altLang="en-US" dirty="0"/>
              <a:t>Matrix parameters, e.g.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=Doe</a:t>
            </a:r>
          </a:p>
          <a:p>
            <a:r>
              <a:rPr lang="en-US" altLang="en-US" dirty="0"/>
              <a:t>Query parameters, e.g.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altLang="en-US" dirty="0">
              <a:cs typeface="Courier New" panose="02070309020205020404" pitchFamily="49" charset="0"/>
            </a:endParaRPr>
          </a:p>
          <a:p>
            <a:r>
              <a:rPr lang="en-US" altLang="en-US" dirty="0">
                <a:cs typeface="Courier New" panose="02070309020205020404" pitchFamily="49" charset="0"/>
              </a:rPr>
              <a:t>Path fragment, e.g.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A672D-E06D-4578-9100-4251279A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5CB3BDB-0D4F-43BE-AFFB-31CD79EE6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 Route Parameters</a:t>
            </a:r>
          </a:p>
        </p:txBody>
      </p:sp>
      <p:sp>
        <p:nvSpPr>
          <p:cNvPr id="22531" name="TextBox 3">
            <a:extLst>
              <a:ext uri="{FF2B5EF4-FFF2-40B4-BE49-F238E27FC236}">
                <a16:creationId xmlns:a16="http://schemas.microsoft.com/office/drawing/2014/main" id="{975A1224-6939-4E10-AB71-3544BEAAE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2228850"/>
            <a:ext cx="58077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const routes: Routes = [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{ </a:t>
            </a:r>
            <a:r>
              <a:rPr lang="en-US" altLang="en-US" sz="1800">
                <a:solidFill>
                  <a:schemeClr val="tx2"/>
                </a:solidFill>
              </a:rPr>
              <a:t>path</a:t>
            </a:r>
            <a:r>
              <a:rPr lang="en-US" altLang="en-US" sz="1800"/>
              <a:t>: 'block1</a:t>
            </a:r>
            <a:r>
              <a:rPr lang="en-US" altLang="en-US" sz="1800">
                <a:solidFill>
                  <a:schemeClr val="tx2"/>
                </a:solidFill>
              </a:rPr>
              <a:t>/:id</a:t>
            </a:r>
            <a:r>
              <a:rPr lang="en-US" altLang="en-US" sz="1800"/>
              <a:t>', component: Block1Component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];</a:t>
            </a:r>
          </a:p>
        </p:txBody>
      </p:sp>
      <p:sp>
        <p:nvSpPr>
          <p:cNvPr id="22532" name="TextBox 5">
            <a:extLst>
              <a:ext uri="{FF2B5EF4-FFF2-40B4-BE49-F238E27FC236}">
                <a16:creationId xmlns:a16="http://schemas.microsoft.com/office/drawing/2014/main" id="{28DE2D16-5D40-4C92-8CA6-4FD34F581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1" y="3429001"/>
            <a:ext cx="14466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 template:</a:t>
            </a:r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9D5D1B08-1273-444C-9919-4A4A495A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1" y="3886201"/>
            <a:ext cx="4801507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ClrTx/>
              <a:buSzTx/>
              <a:buNone/>
            </a:pPr>
            <a:r>
              <a:rPr lang="en-US" altLang="en-US" sz="1800" dirty="0"/>
              <a:t>&lt;a routerLink="block1/1"&gt;Block 1&lt;/a&gt;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&lt;a </a:t>
            </a:r>
            <a:r>
              <a:rPr lang="en-US" altLang="en-US" sz="1800" b="1" dirty="0">
                <a:solidFill>
                  <a:schemeClr val="tx2"/>
                </a:solidFill>
              </a:rPr>
              <a:t>[</a:t>
            </a:r>
            <a:r>
              <a:rPr lang="en-US" altLang="en-US" sz="1800" dirty="0"/>
              <a:t>routerLink]="</a:t>
            </a:r>
            <a:r>
              <a:rPr lang="en-US" altLang="en-US" sz="1800" b="1" dirty="0">
                <a:solidFill>
                  <a:schemeClr val="tx2"/>
                </a:solidFill>
              </a:rPr>
              <a:t>[</a:t>
            </a:r>
            <a:r>
              <a:rPr lang="en-US" altLang="en-US" sz="1800" dirty="0"/>
              <a:t>'block1', 1</a:t>
            </a:r>
            <a:r>
              <a:rPr lang="en-US" altLang="en-US" sz="1800" b="1" dirty="0">
                <a:solidFill>
                  <a:schemeClr val="tx2"/>
                </a:solidFill>
              </a:rPr>
              <a:t>]</a:t>
            </a:r>
            <a:r>
              <a:rPr lang="en-US" altLang="en-US" sz="1800" dirty="0"/>
              <a:t>"&gt;Block 1&lt;/a&gt;</a:t>
            </a:r>
          </a:p>
        </p:txBody>
      </p:sp>
      <p:sp>
        <p:nvSpPr>
          <p:cNvPr id="22534" name="TextBox 1">
            <a:extLst>
              <a:ext uri="{FF2B5EF4-FFF2-40B4-BE49-F238E27FC236}">
                <a16:creationId xmlns:a16="http://schemas.microsoft.com/office/drawing/2014/main" id="{5F92CBF2-55FE-46DD-98FF-A8F2050C8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1" y="4914901"/>
            <a:ext cx="22433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 component class:</a:t>
            </a:r>
          </a:p>
        </p:txBody>
      </p:sp>
      <p:sp>
        <p:nvSpPr>
          <p:cNvPr id="22535" name="TextBox 6">
            <a:extLst>
              <a:ext uri="{FF2B5EF4-FFF2-40B4-BE49-F238E27FC236}">
                <a16:creationId xmlns:a16="http://schemas.microsoft.com/office/drawing/2014/main" id="{8C16EC8D-CA1E-4362-A840-F56FD8E9B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7" y="5368529"/>
            <a:ext cx="36245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ClrTx/>
              <a:buSzTx/>
              <a:buNone/>
            </a:pPr>
            <a:r>
              <a:rPr lang="en-US" altLang="en-US" sz="1800"/>
              <a:t>this.router.navigate(</a:t>
            </a:r>
            <a:r>
              <a:rPr lang="en-US" altLang="en-US" sz="1800" b="1">
                <a:solidFill>
                  <a:schemeClr val="tx2"/>
                </a:solidFill>
              </a:rPr>
              <a:t>[</a:t>
            </a:r>
            <a:r>
              <a:rPr lang="en-US" altLang="en-US" sz="1800"/>
              <a:t>'block1', 1</a:t>
            </a:r>
            <a:r>
              <a:rPr lang="en-US" altLang="en-US" sz="1800" b="1">
                <a:solidFill>
                  <a:schemeClr val="tx2"/>
                </a:solidFill>
              </a:rPr>
              <a:t>]</a:t>
            </a:r>
            <a:r>
              <a:rPr lang="en-US" altLang="en-US" sz="1800"/>
              <a:t>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47C34-6309-4336-BE4C-59403106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56F2159-778C-45A8-8AA9-A23C03005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 Matrix Parameters</a:t>
            </a: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9ADC0D17-BB28-41F5-A433-553B298DC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525316"/>
            <a:ext cx="6085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ClrTx/>
              <a:buSzTx/>
              <a:buNone/>
            </a:pPr>
            <a:r>
              <a:rPr lang="en-US" altLang="en-US" sz="2400" dirty="0"/>
              <a:t>&lt;a [routerLink]="['block1',</a:t>
            </a:r>
            <a:r>
              <a:rPr lang="en-US" altLang="en-US" sz="2400" b="1" dirty="0">
                <a:solidFill>
                  <a:schemeClr val="tx2"/>
                </a:solidFill>
              </a:rPr>
              <a:t>{</a:t>
            </a:r>
            <a:r>
              <a:rPr lang="en-US" altLang="en-US" sz="2400" dirty="0"/>
              <a:t>x:10, y:20</a:t>
            </a:r>
            <a:r>
              <a:rPr lang="en-US" altLang="en-US" sz="2400" b="1" dirty="0">
                <a:solidFill>
                  <a:schemeClr val="tx2"/>
                </a:solidFill>
              </a:rPr>
              <a:t>}</a:t>
            </a:r>
            <a:r>
              <a:rPr lang="en-US" altLang="en-US" sz="2400" dirty="0"/>
              <a:t>]''&gt;</a:t>
            </a:r>
          </a:p>
        </p:txBody>
      </p:sp>
      <p:sp>
        <p:nvSpPr>
          <p:cNvPr id="23556" name="TextBox 6">
            <a:extLst>
              <a:ext uri="{FF2B5EF4-FFF2-40B4-BE49-F238E27FC236}">
                <a16:creationId xmlns:a16="http://schemas.microsoft.com/office/drawing/2014/main" id="{1893CB89-1FCA-4397-A10C-EC7054600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519" y="3449241"/>
            <a:ext cx="4216026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ClrTx/>
              <a:buSzTx/>
              <a:buNone/>
            </a:pPr>
            <a:r>
              <a:rPr lang="en-US" altLang="en-US" sz="2400" dirty="0" err="1"/>
              <a:t>this.router.navigate</a:t>
            </a:r>
            <a:r>
              <a:rPr lang="en-US" altLang="en-US" sz="2400" dirty="0"/>
              <a:t>([ 'block1',</a:t>
            </a:r>
          </a:p>
          <a:p>
            <a:pPr>
              <a:spcBef>
                <a:spcPct val="0"/>
              </a:spcBef>
              <a:spcAft>
                <a:spcPts val="900"/>
              </a:spcAft>
              <a:buClrTx/>
              <a:buSzTx/>
              <a:buNone/>
            </a:pPr>
            <a:r>
              <a:rPr lang="en-US" altLang="en-US" sz="2400" dirty="0"/>
              <a:t>    </a:t>
            </a:r>
            <a:r>
              <a:rPr lang="en-US" altLang="en-US" sz="2400" b="1" dirty="0">
                <a:solidFill>
                  <a:schemeClr val="tx2"/>
                </a:solidFill>
              </a:rPr>
              <a:t>{</a:t>
            </a:r>
            <a:r>
              <a:rPr lang="en-US" altLang="en-US" sz="2400" dirty="0"/>
              <a:t>x:10, y:20</a:t>
            </a:r>
            <a:r>
              <a:rPr lang="en-US" altLang="en-US" sz="2400" b="1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ct val="0"/>
              </a:spcBef>
              <a:spcAft>
                <a:spcPts val="900"/>
              </a:spcAft>
              <a:buClrTx/>
              <a:buSzTx/>
              <a:buNone/>
            </a:pPr>
            <a:r>
              <a:rPr lang="en-US" altLang="en-US" sz="2400" dirty="0"/>
              <a:t>]);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18A55-8BF4-4EDF-826D-923EA636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77CD8CE-B44B-4A69-BABD-B8665AE1D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Injection</a:t>
            </a:r>
          </a:p>
        </p:txBody>
      </p:sp>
      <p:sp>
        <p:nvSpPr>
          <p:cNvPr id="1843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AF66BEC-BBCC-48F5-A437-A00B00166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Things to inject: services and data</a:t>
            </a:r>
          </a:p>
          <a:p>
            <a:r>
              <a:rPr lang="en-US" altLang="en-US"/>
              <a:t>Declare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providers</a:t>
            </a:r>
            <a:r>
              <a:rPr lang="en-US" altLang="en-US"/>
              <a:t> of NgModule</a:t>
            </a:r>
          </a:p>
          <a:p>
            <a:r>
              <a:rPr lang="en-US" altLang="en-US"/>
              <a:t>Inject in constructors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87F9B-FF40-4859-924B-5FD524DB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5046FDF-1BB9-4E37-AA4B-1A3D1CFBF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Injection: Providers</a:t>
            </a:r>
          </a:p>
        </p:txBody>
      </p:sp>
      <p:sp>
        <p:nvSpPr>
          <p:cNvPr id="19459" name="TextBox 3">
            <a:extLst>
              <a:ext uri="{FF2B5EF4-FFF2-40B4-BE49-F238E27FC236}">
                <a16:creationId xmlns:a16="http://schemas.microsoft.com/office/drawing/2014/main" id="{8BB46930-F52A-4920-8386-E4376D36C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1" y="2658667"/>
            <a:ext cx="5359159" cy="132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providers: [</a:t>
            </a:r>
          </a:p>
          <a:p>
            <a:pPr>
              <a:spcBef>
                <a:spcPts val="450"/>
              </a:spcBef>
              <a:buClrTx/>
              <a:buSzTx/>
              <a:buNone/>
            </a:pPr>
            <a:r>
              <a:rPr lang="en-US" altLang="en-US" sz="1800" dirty="0"/>
              <a:t>    { provide: UserService, </a:t>
            </a:r>
            <a:r>
              <a:rPr lang="en-US" altLang="en-US" sz="1800" dirty="0" err="1"/>
              <a:t>useClass</a:t>
            </a:r>
            <a:r>
              <a:rPr lang="en-US" altLang="en-US" sz="1800" dirty="0"/>
              <a:t>: UserService },</a:t>
            </a:r>
          </a:p>
          <a:p>
            <a:pPr>
              <a:spcBef>
                <a:spcPts val="450"/>
              </a:spcBef>
              <a:buClrTx/>
              <a:buSzTx/>
              <a:buNone/>
            </a:pPr>
            <a:r>
              <a:rPr lang="en-US" altLang="en-US" sz="1800" dirty="0"/>
              <a:t>    { provide: 'SECRET', </a:t>
            </a:r>
            <a:r>
              <a:rPr lang="en-US" altLang="en-US" sz="1800" dirty="0" err="1"/>
              <a:t>useValue</a:t>
            </a:r>
            <a:r>
              <a:rPr lang="en-US" altLang="en-US" sz="1800" dirty="0"/>
              <a:t>: '</a:t>
            </a:r>
            <a:r>
              <a:rPr lang="en-US" altLang="en-US" sz="1800" dirty="0" err="1"/>
              <a:t>abcd</a:t>
            </a:r>
            <a:r>
              <a:rPr lang="en-US" altLang="en-US" sz="1800" dirty="0"/>
              <a:t>'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]</a:t>
            </a:r>
          </a:p>
        </p:txBody>
      </p:sp>
      <p:sp>
        <p:nvSpPr>
          <p:cNvPr id="19460" name="TextBox 4">
            <a:extLst>
              <a:ext uri="{FF2B5EF4-FFF2-40B4-BE49-F238E27FC236}">
                <a16:creationId xmlns:a16="http://schemas.microsoft.com/office/drawing/2014/main" id="{A971560F-268F-49CF-B335-2292473CC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045" y="2114551"/>
            <a:ext cx="1335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Type Token</a:t>
            </a:r>
          </a:p>
        </p:txBody>
      </p:sp>
      <p:cxnSp>
        <p:nvCxnSpPr>
          <p:cNvPr id="19461" name="Straight Arrow Connector 10">
            <a:extLst>
              <a:ext uri="{FF2B5EF4-FFF2-40B4-BE49-F238E27FC236}">
                <a16:creationId xmlns:a16="http://schemas.microsoft.com/office/drawing/2014/main" id="{B1D2524C-EA70-48F0-AC87-024DE9687152}"/>
              </a:ext>
            </a:extLst>
          </p:cNvPr>
          <p:cNvCxnSpPr>
            <a:cxnSpLocks/>
          </p:cNvCxnSpPr>
          <p:nvPr/>
        </p:nvCxnSpPr>
        <p:spPr bwMode="auto">
          <a:xfrm>
            <a:off x="4057650" y="2487216"/>
            <a:ext cx="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2" name="TextBox 12">
            <a:extLst>
              <a:ext uri="{FF2B5EF4-FFF2-40B4-BE49-F238E27FC236}">
                <a16:creationId xmlns:a16="http://schemas.microsoft.com/office/drawing/2014/main" id="{1A8D2CC1-9A3B-4336-8D6A-3E6D8FBF7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4087416"/>
            <a:ext cx="1454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String Token</a:t>
            </a:r>
          </a:p>
        </p:txBody>
      </p:sp>
      <p:cxnSp>
        <p:nvCxnSpPr>
          <p:cNvPr id="19463" name="Straight Arrow Connector 14">
            <a:extLst>
              <a:ext uri="{FF2B5EF4-FFF2-40B4-BE49-F238E27FC236}">
                <a16:creationId xmlns:a16="http://schemas.microsoft.com/office/drawing/2014/main" id="{AEB650E8-6E33-4AD3-AD61-C983B97AE2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98106" y="3723085"/>
            <a:ext cx="0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TextBox 15">
            <a:extLst>
              <a:ext uri="{FF2B5EF4-FFF2-40B4-BE49-F238E27FC236}">
                <a16:creationId xmlns:a16="http://schemas.microsoft.com/office/drawing/2014/main" id="{F0D961AA-2D2E-4118-B695-004D8591D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1" y="4694635"/>
            <a:ext cx="5756897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providers: [</a:t>
            </a:r>
          </a:p>
          <a:p>
            <a:pPr>
              <a:spcBef>
                <a:spcPts val="450"/>
              </a:spcBef>
              <a:buClrTx/>
              <a:buSzTx/>
              <a:buNone/>
            </a:pPr>
            <a:r>
              <a:rPr lang="en-US" altLang="en-US" sz="1800" dirty="0"/>
              <a:t>    UserService, { provide: 'SECRET', </a:t>
            </a:r>
            <a:r>
              <a:rPr lang="en-US" altLang="en-US" sz="1800" dirty="0" err="1"/>
              <a:t>useValue</a:t>
            </a:r>
            <a:r>
              <a:rPr lang="en-US" altLang="en-US" sz="1800" dirty="0"/>
              <a:t>: '</a:t>
            </a:r>
            <a:r>
              <a:rPr lang="en-US" altLang="en-US" sz="1800" dirty="0" err="1"/>
              <a:t>abcd</a:t>
            </a:r>
            <a:r>
              <a:rPr lang="en-US" altLang="en-US" sz="1800" dirty="0"/>
              <a:t>'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]</a:t>
            </a:r>
          </a:p>
        </p:txBody>
      </p:sp>
      <p:sp>
        <p:nvSpPr>
          <p:cNvPr id="19465" name="Arrow: Down 16">
            <a:extLst>
              <a:ext uri="{FF2B5EF4-FFF2-40B4-BE49-F238E27FC236}">
                <a16:creationId xmlns:a16="http://schemas.microsoft.com/office/drawing/2014/main" id="{C3F2E942-C5EF-462D-A170-98672A985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472" y="3951685"/>
            <a:ext cx="228600" cy="74295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57638-F77D-443F-986E-AA7CBBAF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2F86EE8-B6CD-4C33-A94B-8E436A9B1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Angular CLI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28A4343-0F35-4F4D-A251-B226E6A50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command-line tool to create, build, and run Angular applications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Installation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-g @angular/cli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Creating Project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new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run the app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 --open</a:t>
            </a:r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0F067-7ACD-4CDD-9273-A8BA6BF6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8293E74-C559-4C6E-AB6D-D261CBA4F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Injection: Inject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9E63BF6D-7D4F-4025-8986-044351D0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2765483"/>
            <a:ext cx="5343524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Class HomeComponent {</a:t>
            </a:r>
          </a:p>
          <a:p>
            <a:pPr>
              <a:spcBef>
                <a:spcPts val="900"/>
              </a:spcBef>
              <a:buClrTx/>
              <a:buSzTx/>
              <a:buNone/>
            </a:pPr>
            <a:r>
              <a:rPr lang="en-US" altLang="en-US" sz="2000" dirty="0"/>
              <a:t>    constructor(</a:t>
            </a:r>
          </a:p>
          <a:p>
            <a:pPr>
              <a:spcBef>
                <a:spcPts val="900"/>
              </a:spcBef>
              <a:buClrTx/>
              <a:buSzTx/>
              <a:buNone/>
            </a:pPr>
            <a:r>
              <a:rPr lang="en-US" altLang="en-US" sz="2000" dirty="0"/>
              <a:t>        private </a:t>
            </a:r>
            <a:r>
              <a:rPr lang="en-US" altLang="en-US" sz="2000" dirty="0">
                <a:solidFill>
                  <a:schemeClr val="tx2"/>
                </a:solidFill>
              </a:rPr>
              <a:t>UserService</a:t>
            </a:r>
            <a:r>
              <a:rPr lang="en-US" altLang="en-US" sz="2000" dirty="0"/>
              <a:t>: userService,</a:t>
            </a:r>
          </a:p>
          <a:p>
            <a:pPr>
              <a:spcBef>
                <a:spcPts val="900"/>
              </a:spcBef>
              <a:buClrTx/>
              <a:buSzTx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>
                <a:solidFill>
                  <a:schemeClr val="tx2"/>
                </a:solidFill>
              </a:rPr>
              <a:t>@Inject('SECRET')</a:t>
            </a:r>
            <a:r>
              <a:rPr lang="en-US" altLang="en-US" sz="2000" dirty="0"/>
              <a:t> private secret: string</a:t>
            </a:r>
          </a:p>
          <a:p>
            <a:pPr>
              <a:spcBef>
                <a:spcPts val="900"/>
              </a:spcBef>
              <a:buClrTx/>
              <a:buSzTx/>
              <a:buNone/>
            </a:pPr>
            <a:r>
              <a:rPr lang="en-US" altLang="en-US" sz="2000" dirty="0"/>
              <a:t>    ) {}</a:t>
            </a:r>
          </a:p>
          <a:p>
            <a:pPr>
              <a:spcBef>
                <a:spcPts val="900"/>
              </a:spcBef>
              <a:buClrTx/>
              <a:buSzTx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E3B06-FAE7-4730-BB10-77FE13D4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464B89-79DE-4203-92B7-18517AE2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99022"/>
            <a:ext cx="6858000" cy="2130028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350" dirty="0"/>
              <a:t>Angular :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A749A3-33B2-4B48-86AE-738147CF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08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CEEF4D4-A5D4-49BB-9F72-6CE67360E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Angular Services</a:t>
            </a:r>
          </a:p>
        </p:txBody>
      </p:sp>
      <p:sp>
        <p:nvSpPr>
          <p:cNvPr id="512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6669BE8-3F16-40E2-B8C2-31B8ED6369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Implement business logic of an application</a:t>
            </a:r>
          </a:p>
          <a:p>
            <a:r>
              <a:rPr lang="en-US" altLang="en-US" dirty="0"/>
              <a:t>Made available to other parts of the application via </a:t>
            </a:r>
            <a:r>
              <a:rPr lang="en-US" altLang="en-US" i="1" dirty="0"/>
              <a:t>dependency injection</a:t>
            </a:r>
          </a:p>
          <a:p>
            <a:pPr lvl="1"/>
            <a:r>
              <a:rPr lang="en-US" altLang="en-US" dirty="0"/>
              <a:t>Decorated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@Injectable</a:t>
            </a:r>
          </a:p>
          <a:p>
            <a:pPr lvl="1"/>
            <a:r>
              <a:rPr lang="en-US" altLang="en-US" dirty="0"/>
              <a:t>Declared 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providers</a:t>
            </a:r>
            <a:r>
              <a:rPr lang="en-US" altLang="en-US" dirty="0"/>
              <a:t>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@NgModule</a:t>
            </a:r>
          </a:p>
          <a:p>
            <a:pPr lvl="1"/>
            <a:r>
              <a:rPr lang="en-US" altLang="en-US" dirty="0"/>
              <a:t>Injected into constructors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2EB50-EEAC-4280-AC03-18D64FF8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6129B29-BE08-4CD1-BD81-DB36E36DC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GuestBook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D76C4EF-E12A-44B2-8055-98B8FDD3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2457450"/>
            <a:ext cx="1754981" cy="29146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8" name="TextBox 4">
            <a:extLst>
              <a:ext uri="{FF2B5EF4-FFF2-40B4-BE49-F238E27FC236}">
                <a16:creationId xmlns:a16="http://schemas.microsoft.com/office/drawing/2014/main" id="{4C285E93-A39E-4217-B90A-5931BD4B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202" y="2571751"/>
            <a:ext cx="13500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App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Component</a:t>
            </a:r>
          </a:p>
        </p:txBody>
      </p:sp>
      <p:sp>
        <p:nvSpPr>
          <p:cNvPr id="6149" name="TextBox 5">
            <a:extLst>
              <a:ext uri="{FF2B5EF4-FFF2-40B4-BE49-F238E27FC236}">
                <a16:creationId xmlns:a16="http://schemas.microsoft.com/office/drawing/2014/main" id="{F4E91903-F56E-4BEB-A0F9-C65ACD7F7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4000501"/>
            <a:ext cx="1801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&lt;router-outlet&gt;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DD61B12-1ECD-4274-92E1-2CBC1C60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57450"/>
            <a:ext cx="1428750" cy="1428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1" name="Rectangle 8">
            <a:extLst>
              <a:ext uri="{FF2B5EF4-FFF2-40B4-BE49-F238E27FC236}">
                <a16:creationId xmlns:a16="http://schemas.microsoft.com/office/drawing/2014/main" id="{AF9A0A71-BA4E-451B-8925-42949D03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38588"/>
            <a:ext cx="1428750" cy="1428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2" name="TextBox 9">
            <a:extLst>
              <a:ext uri="{FF2B5EF4-FFF2-40B4-BE49-F238E27FC236}">
                <a16:creationId xmlns:a16="http://schemas.microsoft.com/office/drawing/2014/main" id="{E43B6E3B-D5D2-48BC-9C22-66A548884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193" y="2802732"/>
            <a:ext cx="13500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GuestBook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Component</a:t>
            </a:r>
          </a:p>
        </p:txBody>
      </p:sp>
      <p:sp>
        <p:nvSpPr>
          <p:cNvPr id="6153" name="TextBox 10">
            <a:extLst>
              <a:ext uri="{FF2B5EF4-FFF2-40B4-BE49-F238E27FC236}">
                <a16:creationId xmlns:a16="http://schemas.microsoft.com/office/drawing/2014/main" id="{0BCDAC82-8452-4E77-8146-5A35F93BC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193" y="4399360"/>
            <a:ext cx="13500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AddEntry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Component</a:t>
            </a:r>
          </a:p>
        </p:txBody>
      </p:sp>
      <p:sp>
        <p:nvSpPr>
          <p:cNvPr id="6154" name="Rectangle 11">
            <a:extLst>
              <a:ext uri="{FF2B5EF4-FFF2-40B4-BE49-F238E27FC236}">
                <a16:creationId xmlns:a16="http://schemas.microsoft.com/office/drawing/2014/main" id="{65DAB0BE-853E-431F-B032-45B2022E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2457450"/>
            <a:ext cx="1200150" cy="29098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5" name="TextBox 12">
            <a:extLst>
              <a:ext uri="{FF2B5EF4-FFF2-40B4-BE49-F238E27FC236}">
                <a16:creationId xmlns:a16="http://schemas.microsoft.com/office/drawing/2014/main" id="{8F982870-A8A8-4605-A066-8E5738642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809" y="3492104"/>
            <a:ext cx="7200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REST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API</a:t>
            </a:r>
          </a:p>
        </p:txBody>
      </p:sp>
      <p:sp>
        <p:nvSpPr>
          <p:cNvPr id="6156" name="Arrow: Left-Right 13">
            <a:extLst>
              <a:ext uri="{FF2B5EF4-FFF2-40B4-BE49-F238E27FC236}">
                <a16:creationId xmlns:a16="http://schemas.microsoft.com/office/drawing/2014/main" id="{C0A1B8C7-8623-49E5-BC3D-A509CC0CB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3745706"/>
            <a:ext cx="1200150" cy="342900"/>
          </a:xfrm>
          <a:prstGeom prst="leftRightArrow">
            <a:avLst>
              <a:gd name="adj1" fmla="val 50000"/>
              <a:gd name="adj2" fmla="val 50005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7" name="TextBox 14">
            <a:extLst>
              <a:ext uri="{FF2B5EF4-FFF2-40B4-BE49-F238E27FC236}">
                <a16:creationId xmlns:a16="http://schemas.microsoft.com/office/drawing/2014/main" id="{D859C5E5-A786-47DC-AB4A-E37EAF10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564" y="3028951"/>
            <a:ext cx="9144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Data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2934C-1EB0-4BC8-B58D-0672964D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A7CF0B3-4410-45CD-B62C-794590929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Changes to AddEntry Form …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5ED17C76-9C37-4621-8D66-5665A0DF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9918" y="2459504"/>
            <a:ext cx="56041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Aft>
                <a:spcPts val="900"/>
              </a:spcAft>
            </a:pPr>
            <a:r>
              <a:rPr lang="en-US" altLang="en-US" sz="2100" dirty="0"/>
              <a:t>Name: &lt;input type="text" </a:t>
            </a:r>
            <a:r>
              <a:rPr lang="en-US" altLang="en-US" sz="2100" dirty="0">
                <a:solidFill>
                  <a:schemeClr val="tx2"/>
                </a:solidFill>
              </a:rPr>
              <a:t>#name</a:t>
            </a:r>
            <a:r>
              <a:rPr lang="en-US" altLang="en-US" sz="2100" dirty="0"/>
              <a:t>&gt;</a:t>
            </a:r>
          </a:p>
          <a:p>
            <a:pPr>
              <a:spcAft>
                <a:spcPts val="900"/>
              </a:spcAft>
            </a:pPr>
            <a:r>
              <a:rPr lang="en-US" altLang="en-US" sz="2100" dirty="0"/>
              <a:t>Message: &lt;input type="text" </a:t>
            </a:r>
            <a:r>
              <a:rPr lang="en-US" altLang="en-US" sz="2100" dirty="0">
                <a:solidFill>
                  <a:schemeClr val="tx2"/>
                </a:solidFill>
              </a:rPr>
              <a:t>#message</a:t>
            </a:r>
            <a:r>
              <a:rPr lang="en-US" altLang="en-US" sz="2100" dirty="0"/>
              <a:t>&gt;</a:t>
            </a:r>
          </a:p>
          <a:p>
            <a:r>
              <a:rPr lang="en-US" altLang="en-US" sz="2100" dirty="0"/>
              <a:t>&lt;button (click)="</a:t>
            </a:r>
            <a:r>
              <a:rPr lang="en-US" altLang="en-US" sz="2100" dirty="0">
                <a:solidFill>
                  <a:schemeClr val="tx2"/>
                </a:solidFill>
              </a:rPr>
              <a:t>addEntry(name,message)</a:t>
            </a:r>
            <a:r>
              <a:rPr lang="en-US" altLang="en-US" sz="2100" dirty="0"/>
              <a:t>"&gt;</a:t>
            </a:r>
          </a:p>
          <a:p>
            <a:r>
              <a:rPr lang="en-US" altLang="en-US" sz="2100" dirty="0"/>
              <a:t>    Add</a:t>
            </a:r>
          </a:p>
          <a:p>
            <a:r>
              <a:rPr lang="en-US" altLang="en-US" sz="2100" dirty="0"/>
              <a:t>&lt;/button&gt;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3C97A3-7AE3-4412-9F59-5BD5296F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B4E44D2-5DC6-4A8A-A005-81D915AF0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… Changes to AddEntry Form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2B159AB-FD0F-4A28-9656-60AB8682B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4229100"/>
            <a:ext cx="7886700" cy="1485900"/>
          </a:xfrm>
        </p:spPr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[(ngModel)]</a:t>
            </a:r>
            <a:r>
              <a:rPr lang="en-US" altLang="en-US" b="1" dirty="0"/>
              <a:t> creates a 2-way binding between a form field and a property in the component class</a:t>
            </a:r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668FCD27-05BB-437E-9AD4-72197361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769" y="1889113"/>
            <a:ext cx="5860462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/>
              <a:t>Name: &lt;input type="text" name="name"</a:t>
            </a:r>
          </a:p>
          <a:p>
            <a:pPr>
              <a:spcAft>
                <a:spcPts val="900"/>
              </a:spcAft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tx2"/>
                </a:solidFill>
              </a:rPr>
              <a:t>[(ngModel)]</a:t>
            </a:r>
            <a:r>
              <a:rPr lang="en-US" altLang="en-US" sz="2000" dirty="0"/>
              <a:t>="entry.name"&gt;</a:t>
            </a:r>
          </a:p>
          <a:p>
            <a:r>
              <a:rPr lang="en-US" altLang="en-US" sz="2000" dirty="0"/>
              <a:t>Message: &lt;input type="text" name="message"</a:t>
            </a:r>
          </a:p>
          <a:p>
            <a:pPr>
              <a:spcAft>
                <a:spcPts val="900"/>
              </a:spcAft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tx2"/>
                </a:solidFill>
              </a:rPr>
              <a:t>[(ngModel)]</a:t>
            </a:r>
            <a:r>
              <a:rPr lang="en-US" altLang="en-US" sz="2000" dirty="0"/>
              <a:t>="entry.message"&gt;</a:t>
            </a:r>
          </a:p>
          <a:p>
            <a:r>
              <a:rPr lang="en-US" altLang="en-US" sz="2000" dirty="0"/>
              <a:t>&lt;button (click)="addEntry()"&gt;Add&lt;/button&gt;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8AFAA-F58F-4981-ACE4-2341EA97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49968-CD2D-43BC-BCBC-4E5BFD22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894" y="405554"/>
            <a:ext cx="4849057" cy="5950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ECE713-032E-4B04-B0FA-9787D9E19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03" y="136524"/>
            <a:ext cx="1003944" cy="166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BAB21-B5C7-4EBF-A1CC-0C447B6DE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9" y="4911975"/>
            <a:ext cx="3938121" cy="698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8BFADF-821F-4AC8-8883-58A4B7D1E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895" y="4686791"/>
            <a:ext cx="960203" cy="125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A54E4-A21F-4D07-B6DC-8EE09199F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23" y="405555"/>
            <a:ext cx="3926898" cy="3602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3CDD30-365C-40ED-BEB1-CE4907DD4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895" y="219557"/>
            <a:ext cx="1366004" cy="12002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88B553-DE98-40DF-BE36-1F49DA60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16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DB79E43-B5F0-4219-AB95-B595D5D8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A Remote Data Service</a:t>
            </a:r>
          </a:p>
        </p:txBody>
      </p:sp>
      <p:sp>
        <p:nvSpPr>
          <p:cNvPr id="921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5B5AEBC-68BF-4E43-8A87-E00190A8E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Angular CLI to generate a service</a:t>
            </a:r>
          </a:p>
          <a:p>
            <a:pPr lvl="1"/>
            <a:r>
              <a:rPr lang="en-US" altLang="en-US" dirty="0"/>
              <a:t>Naming conventions</a:t>
            </a:r>
          </a:p>
          <a:p>
            <a:r>
              <a:rPr lang="en-US" altLang="en-US" dirty="0"/>
              <a:t>Add it to AppModule</a:t>
            </a:r>
          </a:p>
          <a:p>
            <a:r>
              <a:rPr lang="en-US" altLang="en-US" dirty="0"/>
              <a:t>Inject it to component 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7465E1-F316-4E72-BD3F-07BD318F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DDD7AEA-5A60-4B37-AA08-28B2188F0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HttpClient to Access REST API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295EC78-B97E-468D-B91F-7C98449F4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Import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HttpClientModule</a:t>
            </a:r>
            <a:r>
              <a:rPr lang="en-US" altLang="en-US" dirty="0"/>
              <a:t> from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@angular/common/http</a:t>
            </a:r>
          </a:p>
          <a:p>
            <a:r>
              <a:rPr lang="en-US" altLang="en-US" dirty="0"/>
              <a:t>Inject HttpClient to code that needs to make API calls</a:t>
            </a:r>
          </a:p>
          <a:p>
            <a:r>
              <a:rPr lang="en-US" altLang="en-US" dirty="0"/>
              <a:t>Use HttpClient API, e.g. </a:t>
            </a:r>
            <a:r>
              <a:rPr lang="en-US" altLang="en-US" dirty="0">
                <a:hlinkClick r:id="rId2"/>
              </a:rPr>
              <a:t>get</a:t>
            </a:r>
            <a:endParaRPr lang="en-US" altLang="en-US" dirty="0"/>
          </a:p>
        </p:txBody>
      </p:sp>
      <p:pic>
        <p:nvPicPr>
          <p:cNvPr id="1026" name="Picture 2" descr="Setup Basic Server with Express Framework - Vanila Blog">
            <a:extLst>
              <a:ext uri="{FF2B5EF4-FFF2-40B4-BE49-F238E27FC236}">
                <a16:creationId xmlns:a16="http://schemas.microsoft.com/office/drawing/2014/main" id="{8531B952-1033-40FF-A0BB-A393E0AC0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65" y="4608858"/>
            <a:ext cx="2607469" cy="14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4319E6-6478-48EA-8DE7-D119B0DA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D5FE0F5-BC52-472C-A7D0-4F04D3AA4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Set Up Proxy During Development …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3A019D6-69C1-415A-9CAD-12CD3048F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606" y="2228850"/>
            <a:ext cx="2686050" cy="30289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68" name="TextBox 4">
            <a:extLst>
              <a:ext uri="{FF2B5EF4-FFF2-40B4-BE49-F238E27FC236}">
                <a16:creationId xmlns:a16="http://schemas.microsoft.com/office/drawing/2014/main" id="{66A46865-D59F-40F6-8310-D0B0AC9DE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4" y="5368529"/>
            <a:ext cx="1138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Localhost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E1662EA-5E3E-4470-AD0B-889A60A16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2514600"/>
            <a:ext cx="2157413" cy="9715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70" name="TextBox 6">
            <a:extLst>
              <a:ext uri="{FF2B5EF4-FFF2-40B4-BE49-F238E27FC236}">
                <a16:creationId xmlns:a16="http://schemas.microsoft.com/office/drawing/2014/main" id="{B2DD1AD7-6FC8-43F9-B39C-1CEEB89DA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551" y="2688432"/>
            <a:ext cx="14881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NG Server at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Port 4200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42221DAC-F6C8-4C66-A4C4-F43BCC88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4000500"/>
            <a:ext cx="2157413" cy="9715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72" name="TextBox 8">
            <a:extLst>
              <a:ext uri="{FF2B5EF4-FFF2-40B4-BE49-F238E27FC236}">
                <a16:creationId xmlns:a16="http://schemas.microsoft.com/office/drawing/2014/main" id="{E6FF6BB8-05B9-4A1B-B7A1-EB9D99078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861" y="4174332"/>
            <a:ext cx="22055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API Server at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Port 3000 (or 8080)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F9C6D745-514D-481A-8B3B-4852C291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2228850"/>
            <a:ext cx="1714500" cy="15144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74" name="Rectangle 11">
            <a:extLst>
              <a:ext uri="{FF2B5EF4-FFF2-40B4-BE49-F238E27FC236}">
                <a16:creationId xmlns:a16="http://schemas.microsoft.com/office/drawing/2014/main" id="{F2D2EE0E-4FFF-4BCF-A8E4-6D5B04C49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2457450"/>
            <a:ext cx="1143000" cy="10858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75" name="TextBox 12">
            <a:extLst>
              <a:ext uri="{FF2B5EF4-FFF2-40B4-BE49-F238E27FC236}">
                <a16:creationId xmlns:a16="http://schemas.microsoft.com/office/drawing/2014/main" id="{413F3A69-5EE7-4FEC-A056-8DA80942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129" y="2672954"/>
            <a:ext cx="9653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Angular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App</a:t>
            </a:r>
          </a:p>
        </p:txBody>
      </p:sp>
      <p:sp>
        <p:nvSpPr>
          <p:cNvPr id="11276" name="Arrow: Right 13">
            <a:extLst>
              <a:ext uri="{FF2B5EF4-FFF2-40B4-BE49-F238E27FC236}">
                <a16:creationId xmlns:a16="http://schemas.microsoft.com/office/drawing/2014/main" id="{7C43245F-79FE-48AB-AA9A-ED36EE5E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743200"/>
            <a:ext cx="1496616" cy="171450"/>
          </a:xfrm>
          <a:prstGeom prst="rightArrow">
            <a:avLst>
              <a:gd name="adj1" fmla="val 50000"/>
              <a:gd name="adj2" fmla="val 49991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11277" name="Straight Arrow Connector 15">
            <a:extLst>
              <a:ext uri="{FF2B5EF4-FFF2-40B4-BE49-F238E27FC236}">
                <a16:creationId xmlns:a16="http://schemas.microsoft.com/office/drawing/2014/main" id="{1FCAF99A-4991-42CE-8E60-FDDE0B5E6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4348162" y="3143250"/>
            <a:ext cx="1423988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TextBox 16">
            <a:extLst>
              <a:ext uri="{FF2B5EF4-FFF2-40B4-BE49-F238E27FC236}">
                <a16:creationId xmlns:a16="http://schemas.microsoft.com/office/drawing/2014/main" id="{54FB98D0-D7DC-479F-BA99-44D01578C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076" y="4000501"/>
            <a:ext cx="8424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/>
              <a:t>REST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/>
              <a:t>API Call</a:t>
            </a:r>
          </a:p>
        </p:txBody>
      </p:sp>
      <p:cxnSp>
        <p:nvCxnSpPr>
          <p:cNvPr id="11279" name="Straight Connector 18">
            <a:extLst>
              <a:ext uri="{FF2B5EF4-FFF2-40B4-BE49-F238E27FC236}">
                <a16:creationId xmlns:a16="http://schemas.microsoft.com/office/drawing/2014/main" id="{28001074-0488-46D4-9AFF-B1E13098DA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76813" y="3649266"/>
            <a:ext cx="285750" cy="20002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Straight Connector 22">
            <a:extLst>
              <a:ext uri="{FF2B5EF4-FFF2-40B4-BE49-F238E27FC236}">
                <a16:creationId xmlns:a16="http://schemas.microsoft.com/office/drawing/2014/main" id="{114817F8-8A7D-437F-8407-28FADE824B48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8010" y="3612357"/>
            <a:ext cx="136922" cy="273844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TextBox 24">
            <a:extLst>
              <a:ext uri="{FF2B5EF4-FFF2-40B4-BE49-F238E27FC236}">
                <a16:creationId xmlns:a16="http://schemas.microsoft.com/office/drawing/2014/main" id="{2F05B141-28EF-4E45-BEC1-F86DFDD44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3882629"/>
            <a:ext cx="1008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Browser</a:t>
            </a:r>
          </a:p>
        </p:txBody>
      </p:sp>
      <p:sp>
        <p:nvSpPr>
          <p:cNvPr id="11282" name="TextBox 25">
            <a:extLst>
              <a:ext uri="{FF2B5EF4-FFF2-40B4-BE49-F238E27FC236}">
                <a16:creationId xmlns:a16="http://schemas.microsoft.com/office/drawing/2014/main" id="{D5572588-4B66-44E6-804A-131DAB7D4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4800600"/>
            <a:ext cx="31969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For security reasons,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browsers enforce same-origin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policy on XMLHttpRequest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72A2E-D382-4098-A87C-90E5852A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8424AC-67EC-46E7-9FA1-3A1351B3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2130028"/>
          </a:xfrm>
        </p:spPr>
        <p:txBody>
          <a:bodyPr>
            <a:normAutofit/>
          </a:bodyPr>
          <a:lstStyle/>
          <a:p>
            <a:r>
              <a:rPr lang="en-US" sz="4350" dirty="0"/>
              <a:t>Angular - TypeScript</a:t>
            </a:r>
          </a:p>
        </p:txBody>
      </p:sp>
    </p:spTree>
    <p:extLst>
      <p:ext uri="{BB962C8B-B14F-4D97-AF65-F5344CB8AC3E}">
        <p14:creationId xmlns:p14="http://schemas.microsoft.com/office/powerpoint/2010/main" val="17619604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6389D72-0C38-462F-B280-33FC52A0C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… Set Up Proxy During Development …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9B5B879-34A4-4BEE-9FEF-3C26BBFA4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606" y="2228850"/>
            <a:ext cx="2686050" cy="30289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292" name="TextBox 4">
            <a:extLst>
              <a:ext uri="{FF2B5EF4-FFF2-40B4-BE49-F238E27FC236}">
                <a16:creationId xmlns:a16="http://schemas.microsoft.com/office/drawing/2014/main" id="{21526E93-3DB1-4D1B-AD0A-DA7D40BA6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4" y="5368529"/>
            <a:ext cx="1138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Localhost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712F8F39-2E76-47ED-B4C0-835A6567B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2514600"/>
            <a:ext cx="2157413" cy="9715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294" name="TextBox 6">
            <a:extLst>
              <a:ext uri="{FF2B5EF4-FFF2-40B4-BE49-F238E27FC236}">
                <a16:creationId xmlns:a16="http://schemas.microsoft.com/office/drawing/2014/main" id="{D25BE8D5-A46D-4FF1-A436-8A6EFE69C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551" y="2688432"/>
            <a:ext cx="14881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NG Server at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Port 4200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6391F939-1380-43A3-B93D-5CE451FB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4000500"/>
            <a:ext cx="2157413" cy="9715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296" name="TextBox 8">
            <a:extLst>
              <a:ext uri="{FF2B5EF4-FFF2-40B4-BE49-F238E27FC236}">
                <a16:creationId xmlns:a16="http://schemas.microsoft.com/office/drawing/2014/main" id="{95349A45-79D9-4530-B1F1-B74702427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861" y="4174332"/>
            <a:ext cx="22055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API Server at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Port 3000 (or 8080)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1AF9B198-8383-48C3-97A3-99210E19A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2228850"/>
            <a:ext cx="1714500" cy="15144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4F877BEE-BFBD-4B1B-A7D4-84AF6E779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2457450"/>
            <a:ext cx="1143000" cy="10858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299" name="TextBox 12">
            <a:extLst>
              <a:ext uri="{FF2B5EF4-FFF2-40B4-BE49-F238E27FC236}">
                <a16:creationId xmlns:a16="http://schemas.microsoft.com/office/drawing/2014/main" id="{AF9551EA-5570-4400-844C-4A1ACAF9C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129" y="2672954"/>
            <a:ext cx="9653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Angular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App</a:t>
            </a:r>
          </a:p>
        </p:txBody>
      </p:sp>
      <p:sp>
        <p:nvSpPr>
          <p:cNvPr id="12300" name="Arrow: Right 13">
            <a:extLst>
              <a:ext uri="{FF2B5EF4-FFF2-40B4-BE49-F238E27FC236}">
                <a16:creationId xmlns:a16="http://schemas.microsoft.com/office/drawing/2014/main" id="{D6DC3B21-A685-45B1-AB59-3D8382397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743200"/>
            <a:ext cx="1496616" cy="171450"/>
          </a:xfrm>
          <a:prstGeom prst="rightArrow">
            <a:avLst>
              <a:gd name="adj1" fmla="val 50000"/>
              <a:gd name="adj2" fmla="val 49991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12301" name="Straight Arrow Connector 15">
            <a:extLst>
              <a:ext uri="{FF2B5EF4-FFF2-40B4-BE49-F238E27FC236}">
                <a16:creationId xmlns:a16="http://schemas.microsoft.com/office/drawing/2014/main" id="{A74AEE65-4029-40CA-9775-38EC7D339927}"/>
              </a:ext>
            </a:extLst>
          </p:cNvPr>
          <p:cNvCxnSpPr>
            <a:cxnSpLocks/>
          </p:cNvCxnSpPr>
          <p:nvPr/>
        </p:nvCxnSpPr>
        <p:spPr bwMode="auto">
          <a:xfrm flipH="1">
            <a:off x="4348163" y="3086100"/>
            <a:ext cx="149661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2" name="TextBox 16">
            <a:extLst>
              <a:ext uri="{FF2B5EF4-FFF2-40B4-BE49-F238E27FC236}">
                <a16:creationId xmlns:a16="http://schemas.microsoft.com/office/drawing/2014/main" id="{B2DF07E5-C475-4841-8811-4365A2E55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064" y="3429001"/>
            <a:ext cx="8424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/>
              <a:t>REST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/>
              <a:t>API Call</a:t>
            </a:r>
          </a:p>
        </p:txBody>
      </p:sp>
      <p:sp>
        <p:nvSpPr>
          <p:cNvPr id="12303" name="TextBox 24">
            <a:extLst>
              <a:ext uri="{FF2B5EF4-FFF2-40B4-BE49-F238E27FC236}">
                <a16:creationId xmlns:a16="http://schemas.microsoft.com/office/drawing/2014/main" id="{277025D8-A3B4-4D3E-A7CB-BC07244A6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3882629"/>
            <a:ext cx="1008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Browser</a:t>
            </a:r>
          </a:p>
        </p:txBody>
      </p:sp>
      <p:cxnSp>
        <p:nvCxnSpPr>
          <p:cNvPr id="12304" name="Straight Arrow Connector 14">
            <a:extLst>
              <a:ext uri="{FF2B5EF4-FFF2-40B4-BE49-F238E27FC236}">
                <a16:creationId xmlns:a16="http://schemas.microsoft.com/office/drawing/2014/main" id="{87D287C4-4756-4F78-907F-6BFAAAF4A6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7500" y="3486150"/>
            <a:ext cx="0" cy="514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Straight Arrow Connector 19">
            <a:extLst>
              <a:ext uri="{FF2B5EF4-FFF2-40B4-BE49-F238E27FC236}">
                <a16:creationId xmlns:a16="http://schemas.microsoft.com/office/drawing/2014/main" id="{2D53B0DF-F8C7-4B29-8026-8E1532064B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29000" y="3486150"/>
            <a:ext cx="0" cy="514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Straight Arrow Connector 21">
            <a:extLst>
              <a:ext uri="{FF2B5EF4-FFF2-40B4-BE49-F238E27FC236}">
                <a16:creationId xmlns:a16="http://schemas.microsoft.com/office/drawing/2014/main" id="{EFBEAAF2-BFA6-424A-8B8D-B08C21CBE7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8163" y="3295650"/>
            <a:ext cx="149661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B094D-018D-49DB-89FD-5BD66FC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E1F0138-D936-457C-9F51-34E177D7B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… Set Up Proxy During Development</a:t>
            </a:r>
          </a:p>
        </p:txBody>
      </p:sp>
      <p:sp>
        <p:nvSpPr>
          <p:cNvPr id="1331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3816604-4925-4D0C-983B-5FE045B279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053880"/>
            <a:ext cx="7972425" cy="759619"/>
          </a:xfrm>
        </p:spPr>
        <p:txBody>
          <a:bodyPr>
            <a:normAutofit/>
          </a:bodyPr>
          <a:lstStyle/>
          <a:p>
            <a:r>
              <a:rPr lang="en-US" altLang="en-US" dirty="0"/>
              <a:t>Create proxy configuration file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proxy.conf.json</a:t>
            </a:r>
            <a:r>
              <a:rPr lang="en-US" altLang="en-US" dirty="0"/>
              <a:t>, e.g. </a:t>
            </a:r>
          </a:p>
        </p:txBody>
      </p:sp>
      <p:sp>
        <p:nvSpPr>
          <p:cNvPr id="13316" name="TextBox 3">
            <a:extLst>
              <a:ext uri="{FF2B5EF4-FFF2-40B4-BE49-F238E27FC236}">
                <a16:creationId xmlns:a16="http://schemas.microsoft.com/office/drawing/2014/main" id="{F280E8DC-A38A-4E1C-976D-4620FA71B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22" y="2767736"/>
            <a:ext cx="38237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"/api":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"target": "http://localhost:3000",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"secure": false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E13EE0-3273-4AC5-A49E-9DBB5B2E9F17}"/>
              </a:ext>
            </a:extLst>
          </p:cNvPr>
          <p:cNvSpPr txBox="1">
            <a:spLocks/>
          </p:cNvSpPr>
          <p:nvPr/>
        </p:nvSpPr>
        <p:spPr bwMode="auto">
          <a:xfrm>
            <a:off x="628650" y="4669532"/>
            <a:ext cx="82370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en-US" sz="2400" kern="0" dirty="0"/>
              <a:t>For Connect to Express API, change 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kern="0" dirty="0"/>
              <a:t> script in 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</a:p>
        </p:txBody>
      </p:sp>
      <p:sp>
        <p:nvSpPr>
          <p:cNvPr id="13318" name="TextBox 6">
            <a:extLst>
              <a:ext uri="{FF2B5EF4-FFF2-40B4-BE49-F238E27FC236}">
                <a16:creationId xmlns:a16="http://schemas.microsoft.com/office/drawing/2014/main" id="{A2DD43EA-933F-418D-ADB6-C8F9AEEB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22" y="5624165"/>
            <a:ext cx="41439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ng serve </a:t>
            </a:r>
            <a:r>
              <a:rPr lang="en-US" altLang="en-US" sz="1800">
                <a:solidFill>
                  <a:schemeClr val="tx2"/>
                </a:solidFill>
              </a:rPr>
              <a:t>--proxy-config proxy.conf.json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6C7990-1E08-4E78-A126-6A2CAE3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97EA434-71FA-471F-9585-0DFDD69C7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Deploy Angular App</a:t>
            </a:r>
          </a:p>
        </p:txBody>
      </p:sp>
      <p:sp>
        <p:nvSpPr>
          <p:cNvPr id="1843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01AF0E-AFB4-4F6A-9BE7-7C2EB6CB29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Build Angular App: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build --prod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/dist</a:t>
            </a:r>
            <a:r>
              <a:rPr lang="en-US" altLang="en-US" dirty="0"/>
              <a:t> folder will contain the files to be deployed</a:t>
            </a:r>
          </a:p>
          <a:p>
            <a:r>
              <a:rPr lang="en-US" altLang="en-US" dirty="0"/>
              <a:t>Because Angular is just JavaScript, HTML, and CSS, an Angular app can be served as static resources as part of a web application or 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D994C-8501-45F9-84D7-BAF5937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05194" y="2623416"/>
            <a:ext cx="7772400" cy="1023624"/>
          </a:xfrm>
        </p:spPr>
        <p:txBody>
          <a:bodyPr>
            <a:normAutofit/>
          </a:bodyPr>
          <a:lstStyle/>
          <a:p>
            <a:r>
              <a:rPr lang="en-US" sz="3600" dirty="0"/>
              <a:t>Thank you!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95960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VV_Templat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006EC6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6594</TotalTime>
  <Words>3815</Words>
  <Application>Microsoft Office PowerPoint</Application>
  <PresentationFormat>On-screen Show (4:3)</PresentationFormat>
  <Paragraphs>742</Paragraphs>
  <Slides>93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  <vt:variant>
        <vt:lpstr>Custom Shows</vt:lpstr>
      </vt:variant>
      <vt:variant>
        <vt:i4>1</vt:i4>
      </vt:variant>
    </vt:vector>
  </HeadingPairs>
  <TitlesOfParts>
    <vt:vector size="104" baseType="lpstr">
      <vt:lpstr>Arial</vt:lpstr>
      <vt:lpstr>Calibri</vt:lpstr>
      <vt:lpstr>Consolas</vt:lpstr>
      <vt:lpstr>Courier New</vt:lpstr>
      <vt:lpstr>Roboto</vt:lpstr>
      <vt:lpstr>Tahoma</vt:lpstr>
      <vt:lpstr>Wingdings</vt:lpstr>
      <vt:lpstr>Wingdings 2</vt:lpstr>
      <vt:lpstr>template</vt:lpstr>
      <vt:lpstr>SVV_Template</vt:lpstr>
      <vt:lpstr>CS 4032 – Web Programming</vt:lpstr>
      <vt:lpstr>PowerPoint Presentation</vt:lpstr>
      <vt:lpstr>MEAN</vt:lpstr>
      <vt:lpstr>Setting up MEAN Development Environment</vt:lpstr>
      <vt:lpstr>Angular</vt:lpstr>
      <vt:lpstr>Introduction</vt:lpstr>
      <vt:lpstr>Angular: An Application Framework for the Client-Side</vt:lpstr>
      <vt:lpstr>Angular CLI</vt:lpstr>
      <vt:lpstr>Angular - TypeScript</vt:lpstr>
      <vt:lpstr>TypeScript</vt:lpstr>
      <vt:lpstr>Compile and Run TypeScript</vt:lpstr>
      <vt:lpstr>ES6 and ES7 Features</vt:lpstr>
      <vt:lpstr>Class Example</vt:lpstr>
      <vt:lpstr>Decorators</vt:lpstr>
      <vt:lpstr>Class Decorator Example</vt:lpstr>
      <vt:lpstr>TypeScript-Specific Features</vt:lpstr>
      <vt:lpstr>Basic Types</vt:lpstr>
      <vt:lpstr>Type Declaration</vt:lpstr>
      <vt:lpstr>Other Commonly Used Types</vt:lpstr>
      <vt:lpstr>Type Inference</vt:lpstr>
      <vt:lpstr>Optional Properties</vt:lpstr>
      <vt:lpstr>Access Modifier in Class</vt:lpstr>
      <vt:lpstr>Parameter Property</vt:lpstr>
      <vt:lpstr>Abstract Class</vt:lpstr>
      <vt:lpstr>Interface Example</vt:lpstr>
      <vt:lpstr>The Need for Generics</vt:lpstr>
      <vt:lpstr>Generic Function and Class</vt:lpstr>
      <vt:lpstr>Using Generics</vt:lpstr>
      <vt:lpstr>Angular : Modules, Components &amp; Directives</vt:lpstr>
      <vt:lpstr>Example: Guest Book (Single Page)</vt:lpstr>
      <vt:lpstr>index.html</vt:lpstr>
      <vt:lpstr>NgModule: The Angular Module System …</vt:lpstr>
      <vt:lpstr>NgModule: The Angular Module System  </vt:lpstr>
      <vt:lpstr>@NgModule …</vt:lpstr>
      <vt:lpstr>About NgModule</vt:lpstr>
      <vt:lpstr>About NgModule</vt:lpstr>
      <vt:lpstr>Bootstrap An Application</vt:lpstr>
      <vt:lpstr>Component</vt:lpstr>
      <vt:lpstr>Components - Example</vt:lpstr>
      <vt:lpstr>Component</vt:lpstr>
      <vt:lpstr>Modules Architecture</vt:lpstr>
      <vt:lpstr>Angular Application Architecture</vt:lpstr>
      <vt:lpstr>Create A New Component guest-book</vt:lpstr>
      <vt:lpstr>GuestBook – Data</vt:lpstr>
      <vt:lpstr>GuestBook – Display</vt:lpstr>
      <vt:lpstr>Directive</vt:lpstr>
      <vt:lpstr>ngFor</vt:lpstr>
      <vt:lpstr>ngIf</vt:lpstr>
      <vt:lpstr>ngSwitch</vt:lpstr>
      <vt:lpstr>ngStyle</vt:lpstr>
      <vt:lpstr>ngClass</vt:lpstr>
      <vt:lpstr>Pipes</vt:lpstr>
      <vt:lpstr>The Component Hierarchy</vt:lpstr>
      <vt:lpstr>Example</vt:lpstr>
      <vt:lpstr>Pass Data from Parent to Child</vt:lpstr>
      <vt:lpstr>AddEntryComponent Template </vt:lpstr>
      <vt:lpstr>AddEntryComponent Code</vt:lpstr>
      <vt:lpstr>Pass Data from Child to Parent …</vt:lpstr>
      <vt:lpstr>… Pass Data from Child to Parent</vt:lpstr>
      <vt:lpstr>To Component Or Not To Component</vt:lpstr>
      <vt:lpstr>Angular: Routing</vt:lpstr>
      <vt:lpstr>The Need for Routing</vt:lpstr>
      <vt:lpstr>Angular Routing</vt:lpstr>
      <vt:lpstr>Add A Routing Module</vt:lpstr>
      <vt:lpstr>AppRoutingModule</vt:lpstr>
      <vt:lpstr>Routes</vt:lpstr>
      <vt:lpstr>RouterModule</vt:lpstr>
      <vt:lpstr>The forRoot() Convention</vt:lpstr>
      <vt:lpstr>Basic Routing</vt:lpstr>
      <vt:lpstr>Why routerLink instead of href?</vt:lpstr>
      <vt:lpstr>routeLink as @Input </vt:lpstr>
      <vt:lpstr>Route Segments</vt:lpstr>
      <vt:lpstr>Wildcard Route</vt:lpstr>
      <vt:lpstr>Navigate to Route in Code</vt:lpstr>
      <vt:lpstr>Attach Information To Route</vt:lpstr>
      <vt:lpstr>Specify Route Parameters</vt:lpstr>
      <vt:lpstr>Specify Matrix Parameters</vt:lpstr>
      <vt:lpstr>Dependency Injection</vt:lpstr>
      <vt:lpstr>Dependency Injection: Providers</vt:lpstr>
      <vt:lpstr>Dependency Injection: Inject</vt:lpstr>
      <vt:lpstr>Angular : Services</vt:lpstr>
      <vt:lpstr>Angular Services</vt:lpstr>
      <vt:lpstr>Example: GuestBook</vt:lpstr>
      <vt:lpstr>Changes to AddEntry Form …</vt:lpstr>
      <vt:lpstr>… Changes to AddEntry Form</vt:lpstr>
      <vt:lpstr>PowerPoint Presentation</vt:lpstr>
      <vt:lpstr>Create A Remote Data Service</vt:lpstr>
      <vt:lpstr>Use HttpClient to Access REST API</vt:lpstr>
      <vt:lpstr>Set Up Proxy During Development …</vt:lpstr>
      <vt:lpstr>… Set Up Proxy During Development …</vt:lpstr>
      <vt:lpstr>… Set Up Proxy During Development</vt:lpstr>
      <vt:lpstr>Deploy Angular App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406 – Web Programming</dc:title>
  <dc:creator>ATIF JILANI</dc:creator>
  <cp:lastModifiedBy>Hassan</cp:lastModifiedBy>
  <cp:revision>378</cp:revision>
  <dcterms:created xsi:type="dcterms:W3CDTF">2020-01-19T18:42:10Z</dcterms:created>
  <dcterms:modified xsi:type="dcterms:W3CDTF">2022-03-31T08:06:30Z</dcterms:modified>
</cp:coreProperties>
</file>