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  <p:sldMasterId id="2147483856" r:id="rId2"/>
  </p:sldMasterIdLst>
  <p:notesMasterIdLst>
    <p:notesMasterId r:id="rId43"/>
  </p:notesMasterIdLst>
  <p:handoutMasterIdLst>
    <p:handoutMasterId r:id="rId44"/>
  </p:handoutMasterIdLst>
  <p:sldIdLst>
    <p:sldId id="516" r:id="rId3"/>
    <p:sldId id="351" r:id="rId4"/>
    <p:sldId id="352" r:id="rId5"/>
    <p:sldId id="353" r:id="rId6"/>
    <p:sldId id="256" r:id="rId7"/>
    <p:sldId id="257" r:id="rId8"/>
    <p:sldId id="288" r:id="rId9"/>
    <p:sldId id="290" r:id="rId10"/>
    <p:sldId id="355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2" r:id="rId20"/>
    <p:sldId id="301" r:id="rId21"/>
    <p:sldId id="303" r:id="rId22"/>
    <p:sldId id="312" r:id="rId23"/>
    <p:sldId id="304" r:id="rId24"/>
    <p:sldId id="314" r:id="rId25"/>
    <p:sldId id="305" r:id="rId26"/>
    <p:sldId id="306" r:id="rId27"/>
    <p:sldId id="308" r:id="rId28"/>
    <p:sldId id="354" r:id="rId29"/>
    <p:sldId id="311" r:id="rId30"/>
    <p:sldId id="356" r:id="rId31"/>
    <p:sldId id="283" r:id="rId32"/>
    <p:sldId id="287" r:id="rId33"/>
    <p:sldId id="291" r:id="rId34"/>
    <p:sldId id="359" r:id="rId35"/>
    <p:sldId id="360" r:id="rId36"/>
    <p:sldId id="363" r:id="rId37"/>
    <p:sldId id="782" r:id="rId38"/>
    <p:sldId id="362" r:id="rId39"/>
    <p:sldId id="357" r:id="rId40"/>
    <p:sldId id="783" r:id="rId41"/>
    <p:sldId id="780" r:id="rId42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ohaib Iqbal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B9"/>
    <a:srgbClr val="007CE2"/>
    <a:srgbClr val="006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BE442-DBDE-47A9-8AB9-910D4B3E0C07}" v="6" dt="2021-03-01T16:55:14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5256" autoAdjust="0"/>
  </p:normalViewPr>
  <p:slideViewPr>
    <p:cSldViewPr snapToGrid="0" snapToObjects="1">
      <p:cViewPr varScale="1">
        <p:scale>
          <a:sx n="82" d="100"/>
          <a:sy n="82" d="100"/>
        </p:scale>
        <p:origin x="151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if Jilani" userId="2373ff79-7915-410a-a6df-6859728fab16" providerId="ADAL" clId="{8F3FA461-50D0-45E3-B713-4B4324E61470}"/>
    <pc:docChg chg="modSld">
      <pc:chgData name="Atif Jilani" userId="2373ff79-7915-410a-a6df-6859728fab16" providerId="ADAL" clId="{8F3FA461-50D0-45E3-B713-4B4324E61470}" dt="2021-03-01T16:28:05.514" v="0" actId="20577"/>
      <pc:docMkLst>
        <pc:docMk/>
      </pc:docMkLst>
      <pc:sldChg chg="modSp mod">
        <pc:chgData name="Atif Jilani" userId="2373ff79-7915-410a-a6df-6859728fab16" providerId="ADAL" clId="{8F3FA461-50D0-45E3-B713-4B4324E61470}" dt="2021-03-01T16:28:05.514" v="0" actId="20577"/>
        <pc:sldMkLst>
          <pc:docMk/>
          <pc:sldMk cId="718970717" sldId="846"/>
        </pc:sldMkLst>
        <pc:spChg chg="mod">
          <ac:chgData name="Atif Jilani" userId="2373ff79-7915-410a-a6df-6859728fab16" providerId="ADAL" clId="{8F3FA461-50D0-45E3-B713-4B4324E61470}" dt="2021-03-01T16:28:05.514" v="0" actId="20577"/>
          <ac:spMkLst>
            <pc:docMk/>
            <pc:sldMk cId="718970717" sldId="846"/>
            <ac:spMk id="3" creationId="{00000000-0000-0000-0000-000000000000}"/>
          </ac:spMkLst>
        </pc:spChg>
      </pc:sldChg>
    </pc:docChg>
  </pc:docChgLst>
  <pc:docChgLst>
    <pc:chgData name="Atif Jilani" userId="2373ff79-7915-410a-a6df-6859728fab16" providerId="ADAL" clId="{179BE442-DBDE-47A9-8AB9-910D4B3E0C07}"/>
    <pc:docChg chg="undo custSel addSld delSld modSld sldOrd">
      <pc:chgData name="Atif Jilani" userId="2373ff79-7915-410a-a6df-6859728fab16" providerId="ADAL" clId="{179BE442-DBDE-47A9-8AB9-910D4B3E0C07}" dt="2021-03-03T03:30:00.433" v="536" actId="207"/>
      <pc:docMkLst>
        <pc:docMk/>
      </pc:docMkLst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0" sldId="302"/>
        </pc:sldMkLst>
      </pc:sldChg>
      <pc:sldChg chg="add">
        <pc:chgData name="Atif Jilani" userId="2373ff79-7915-410a-a6df-6859728fab16" providerId="ADAL" clId="{179BE442-DBDE-47A9-8AB9-910D4B3E0C07}" dt="2021-03-01T16:40:23.743" v="69"/>
        <pc:sldMkLst>
          <pc:docMk/>
          <pc:sldMk cId="0" sldId="311"/>
        </pc:sldMkLst>
      </pc:sldChg>
      <pc:sldChg chg="del">
        <pc:chgData name="Atif Jilani" userId="2373ff79-7915-410a-a6df-6859728fab16" providerId="ADAL" clId="{179BE442-DBDE-47A9-8AB9-910D4B3E0C07}" dt="2021-03-01T16:33:10.572" v="3" actId="47"/>
        <pc:sldMkLst>
          <pc:docMk/>
          <pc:sldMk cId="3376788369" sldId="797"/>
        </pc:sldMkLst>
      </pc:sldChg>
      <pc:sldChg chg="modSp add mod">
        <pc:chgData name="Atif Jilani" userId="2373ff79-7915-410a-a6df-6859728fab16" providerId="ADAL" clId="{179BE442-DBDE-47A9-8AB9-910D4B3E0C07}" dt="2021-03-01T16:45:39.857" v="370" actId="20577"/>
        <pc:sldMkLst>
          <pc:docMk/>
          <pc:sldMk cId="29807526" sldId="798"/>
        </pc:sldMkLst>
        <pc:spChg chg="mod">
          <ac:chgData name="Atif Jilani" userId="2373ff79-7915-410a-a6df-6859728fab16" providerId="ADAL" clId="{179BE442-DBDE-47A9-8AB9-910D4B3E0C07}" dt="2021-03-01T16:45:39.857" v="370" actId="20577"/>
          <ac:spMkLst>
            <pc:docMk/>
            <pc:sldMk cId="29807526" sldId="798"/>
            <ac:spMk id="7171" creationId="{00000000-0000-0000-0000-000000000000}"/>
          </ac:spMkLst>
        </pc:spChg>
      </pc:sldChg>
      <pc:sldChg chg="modSp del mod">
        <pc:chgData name="Atif Jilani" userId="2373ff79-7915-410a-a6df-6859728fab16" providerId="ADAL" clId="{179BE442-DBDE-47A9-8AB9-910D4B3E0C07}" dt="2021-03-01T16:37:59.849" v="67" actId="2696"/>
        <pc:sldMkLst>
          <pc:docMk/>
          <pc:sldMk cId="3549918324" sldId="798"/>
        </pc:sldMkLst>
        <pc:spChg chg="mod">
          <ac:chgData name="Atif Jilani" userId="2373ff79-7915-410a-a6df-6859728fab16" providerId="ADAL" clId="{179BE442-DBDE-47A9-8AB9-910D4B3E0C07}" dt="2021-03-01T16:37:49.028" v="66" actId="33524"/>
          <ac:spMkLst>
            <pc:docMk/>
            <pc:sldMk cId="3549918324" sldId="798"/>
            <ac:spMk id="7170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1T16:37:21.018" v="63" actId="255"/>
          <ac:spMkLst>
            <pc:docMk/>
            <pc:sldMk cId="3549918324" sldId="798"/>
            <ac:spMk id="7171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7:59.849" v="67" actId="2696"/>
        <pc:sldMkLst>
          <pc:docMk/>
          <pc:sldMk cId="474476136" sldId="799"/>
        </pc:sldMkLst>
      </pc:sldChg>
      <pc:sldChg chg="add">
        <pc:chgData name="Atif Jilani" userId="2373ff79-7915-410a-a6df-6859728fab16" providerId="ADAL" clId="{179BE442-DBDE-47A9-8AB9-910D4B3E0C07}" dt="2021-03-01T16:38:09.191" v="68"/>
        <pc:sldMkLst>
          <pc:docMk/>
          <pc:sldMk cId="2185193645" sldId="799"/>
        </pc:sldMkLst>
      </pc:sldChg>
      <pc:sldChg chg="del">
        <pc:chgData name="Atif Jilani" userId="2373ff79-7915-410a-a6df-6859728fab16" providerId="ADAL" clId="{179BE442-DBDE-47A9-8AB9-910D4B3E0C07}" dt="2021-03-01T16:41:06.245" v="81" actId="47"/>
        <pc:sldMkLst>
          <pc:docMk/>
          <pc:sldMk cId="2648876072" sldId="800"/>
        </pc:sldMkLst>
      </pc:sldChg>
      <pc:sldChg chg="modSp mod">
        <pc:chgData name="Atif Jilani" userId="2373ff79-7915-410a-a6df-6859728fab16" providerId="ADAL" clId="{179BE442-DBDE-47A9-8AB9-910D4B3E0C07}" dt="2021-03-03T03:30:00.433" v="536" actId="207"/>
        <pc:sldMkLst>
          <pc:docMk/>
          <pc:sldMk cId="1229721373" sldId="820"/>
        </pc:sldMkLst>
        <pc:spChg chg="mod">
          <ac:chgData name="Atif Jilani" userId="2373ff79-7915-410a-a6df-6859728fab16" providerId="ADAL" clId="{179BE442-DBDE-47A9-8AB9-910D4B3E0C07}" dt="2021-03-03T03:30:00.433" v="536" actId="207"/>
          <ac:spMkLst>
            <pc:docMk/>
            <pc:sldMk cId="1229721373" sldId="820"/>
            <ac:spMk id="6145" creationId="{00000000-0000-0000-0000-000000000000}"/>
          </ac:spMkLst>
        </pc:spChg>
        <pc:spChg chg="mod">
          <ac:chgData name="Atif Jilani" userId="2373ff79-7915-410a-a6df-6859728fab16" providerId="ADAL" clId="{179BE442-DBDE-47A9-8AB9-910D4B3E0C07}" dt="2021-03-03T03:29:57.137" v="535" actId="207"/>
          <ac:spMkLst>
            <pc:docMk/>
            <pc:sldMk cId="1229721373" sldId="820"/>
            <ac:spMk id="6146" creationId="{00000000-0000-0000-0000-000000000000}"/>
          </ac:spMkLst>
        </pc:spChg>
      </pc:sldChg>
      <pc:sldChg chg="addSp delSp modSp mod">
        <pc:chgData name="Atif Jilani" userId="2373ff79-7915-410a-a6df-6859728fab16" providerId="ADAL" clId="{179BE442-DBDE-47A9-8AB9-910D4B3E0C07}" dt="2021-03-01T16:56:29.243" v="523" actId="1076"/>
        <pc:sldMkLst>
          <pc:docMk/>
          <pc:sldMk cId="3296354080" sldId="823"/>
        </pc:sldMkLst>
        <pc:spChg chg="add del mod">
          <ac:chgData name="Atif Jilani" userId="2373ff79-7915-410a-a6df-6859728fab16" providerId="ADAL" clId="{179BE442-DBDE-47A9-8AB9-910D4B3E0C07}" dt="2021-03-01T16:54:49.882" v="496" actId="478"/>
          <ac:spMkLst>
            <pc:docMk/>
            <pc:sldMk cId="3296354080" sldId="823"/>
            <ac:spMk id="2" creationId="{2078931D-BDEF-44C2-A111-6E69501CDCDF}"/>
          </ac:spMkLst>
        </pc:spChg>
        <pc:spChg chg="mod">
          <ac:chgData name="Atif Jilani" userId="2373ff79-7915-410a-a6df-6859728fab16" providerId="ADAL" clId="{179BE442-DBDE-47A9-8AB9-910D4B3E0C07}" dt="2021-03-01T16:56:03.965" v="518" actId="6549"/>
          <ac:spMkLst>
            <pc:docMk/>
            <pc:sldMk cId="3296354080" sldId="823"/>
            <ac:spMk id="3" creationId="{00000000-0000-0000-0000-000000000000}"/>
          </ac:spMkLst>
        </pc:spChg>
        <pc:spChg chg="add mod">
          <ac:chgData name="Atif Jilani" userId="2373ff79-7915-410a-a6df-6859728fab16" providerId="ADAL" clId="{179BE442-DBDE-47A9-8AB9-910D4B3E0C07}" dt="2021-03-01T16:56:29.243" v="523" actId="1076"/>
          <ac:spMkLst>
            <pc:docMk/>
            <pc:sldMk cId="3296354080" sldId="823"/>
            <ac:spMk id="7" creationId="{95677F54-4025-41A4-A200-23125D56EF66}"/>
          </ac:spMkLst>
        </pc:spChg>
      </pc:sldChg>
      <pc:sldChg chg="modSp mod">
        <pc:chgData name="Atif Jilani" userId="2373ff79-7915-410a-a6df-6859728fab16" providerId="ADAL" clId="{179BE442-DBDE-47A9-8AB9-910D4B3E0C07}" dt="2021-03-01T16:57:31.477" v="534" actId="20577"/>
        <pc:sldMkLst>
          <pc:docMk/>
          <pc:sldMk cId="3754174687" sldId="828"/>
        </pc:sldMkLst>
        <pc:spChg chg="mod">
          <ac:chgData name="Atif Jilani" userId="2373ff79-7915-410a-a6df-6859728fab16" providerId="ADAL" clId="{179BE442-DBDE-47A9-8AB9-910D4B3E0C07}" dt="2021-03-01T16:57:31.477" v="534" actId="20577"/>
          <ac:spMkLst>
            <pc:docMk/>
            <pc:sldMk cId="3754174687" sldId="828"/>
            <ac:spMk id="20482" creationId="{00000000-0000-0000-0000-000000000000}"/>
          </ac:spMkLst>
        </pc:spChg>
      </pc:sldChg>
      <pc:sldChg chg="del">
        <pc:chgData name="Atif Jilani" userId="2373ff79-7915-410a-a6df-6859728fab16" providerId="ADAL" clId="{179BE442-DBDE-47A9-8AB9-910D4B3E0C07}" dt="2021-03-01T16:32:22.700" v="1" actId="47"/>
        <pc:sldMkLst>
          <pc:docMk/>
          <pc:sldMk cId="718970717" sldId="846"/>
        </pc:sldMkLst>
      </pc:sldChg>
      <pc:sldChg chg="ord">
        <pc:chgData name="Atif Jilani" userId="2373ff79-7915-410a-a6df-6859728fab16" providerId="ADAL" clId="{179BE442-DBDE-47A9-8AB9-910D4B3E0C07}" dt="2021-03-01T16:45:07.107" v="363"/>
        <pc:sldMkLst>
          <pc:docMk/>
          <pc:sldMk cId="1623564552" sldId="847"/>
        </pc:sldMkLst>
      </pc:sldChg>
      <pc:sldChg chg="add">
        <pc:chgData name="Atif Jilani" userId="2373ff79-7915-410a-a6df-6859728fab16" providerId="ADAL" clId="{179BE442-DBDE-47A9-8AB9-910D4B3E0C07}" dt="2021-03-01T16:32:12.505" v="0"/>
        <pc:sldMkLst>
          <pc:docMk/>
          <pc:sldMk cId="537471028" sldId="848"/>
        </pc:sldMkLst>
      </pc:sldChg>
      <pc:sldChg chg="modSp add mod ord">
        <pc:chgData name="Atif Jilani" userId="2373ff79-7915-410a-a6df-6859728fab16" providerId="ADAL" clId="{179BE442-DBDE-47A9-8AB9-910D4B3E0C07}" dt="2021-03-01T16:46:34.717" v="393" actId="20577"/>
        <pc:sldMkLst>
          <pc:docMk/>
          <pc:sldMk cId="1963758001" sldId="850"/>
        </pc:sldMkLst>
        <pc:spChg chg="mod">
          <ac:chgData name="Atif Jilani" userId="2373ff79-7915-410a-a6df-6859728fab16" providerId="ADAL" clId="{179BE442-DBDE-47A9-8AB9-910D4B3E0C07}" dt="2021-03-01T16:46:34.717" v="393" actId="20577"/>
          <ac:spMkLst>
            <pc:docMk/>
            <pc:sldMk cId="1963758001" sldId="850"/>
            <ac:spMk id="28675" creationId="{00000000-0000-0000-0000-000000000000}"/>
          </ac:spMkLst>
        </pc:spChg>
      </pc:sldChg>
      <pc:sldChg chg="add del">
        <pc:chgData name="Atif Jilani" userId="2373ff79-7915-410a-a6df-6859728fab16" providerId="ADAL" clId="{179BE442-DBDE-47A9-8AB9-910D4B3E0C07}" dt="2021-03-01T16:47:01.669" v="394" actId="47"/>
        <pc:sldMkLst>
          <pc:docMk/>
          <pc:sldMk cId="3680116587" sldId="851"/>
        </pc:sldMkLst>
      </pc:sldChg>
      <pc:sldChg chg="add del">
        <pc:chgData name="Atif Jilani" userId="2373ff79-7915-410a-a6df-6859728fab16" providerId="ADAL" clId="{179BE442-DBDE-47A9-8AB9-910D4B3E0C07}" dt="2021-03-01T16:47:04.912" v="395" actId="47"/>
        <pc:sldMkLst>
          <pc:docMk/>
          <pc:sldMk cId="3641719462" sldId="852"/>
        </pc:sldMkLst>
      </pc:sldChg>
      <pc:sldChg chg="modSp add mod setBg">
        <pc:chgData name="Atif Jilani" userId="2373ff79-7915-410a-a6df-6859728fab16" providerId="ADAL" clId="{179BE442-DBDE-47A9-8AB9-910D4B3E0C07}" dt="2021-03-01T16:48:19.770" v="459" actId="20577"/>
        <pc:sldMkLst>
          <pc:docMk/>
          <pc:sldMk cId="1340292555" sldId="853"/>
        </pc:sldMkLst>
        <pc:spChg chg="mod">
          <ac:chgData name="Atif Jilani" userId="2373ff79-7915-410a-a6df-6859728fab16" providerId="ADAL" clId="{179BE442-DBDE-47A9-8AB9-910D4B3E0C07}" dt="2021-03-01T16:48:19.770" v="459" actId="20577"/>
          <ac:spMkLst>
            <pc:docMk/>
            <pc:sldMk cId="1340292555" sldId="853"/>
            <ac:spMk id="34819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8:46.034" v="472" actId="20577"/>
        <pc:sldMkLst>
          <pc:docMk/>
          <pc:sldMk cId="3680367521" sldId="873"/>
        </pc:sldMkLst>
        <pc:graphicFrameChg chg="modGraphic">
          <ac:chgData name="Atif Jilani" userId="2373ff79-7915-410a-a6df-6859728fab16" providerId="ADAL" clId="{179BE442-DBDE-47A9-8AB9-910D4B3E0C07}" dt="2021-03-01T16:48:46.034" v="472" actId="20577"/>
          <ac:graphicFrameMkLst>
            <pc:docMk/>
            <pc:sldMk cId="3680367521" sldId="873"/>
            <ac:graphicFrameMk id="17" creationId="{00000000-0000-0000-0000-000000000000}"/>
          </ac:graphicFrameMkLst>
        </pc:graphicFrameChg>
      </pc:sldChg>
      <pc:sldChg chg="modSp add mod">
        <pc:chgData name="Atif Jilani" userId="2373ff79-7915-410a-a6df-6859728fab16" providerId="ADAL" clId="{179BE442-DBDE-47A9-8AB9-910D4B3E0C07}" dt="2021-03-01T16:44:52.893" v="361" actId="20577"/>
        <pc:sldMkLst>
          <pc:docMk/>
          <pc:sldMk cId="3078642371" sldId="926"/>
        </pc:sldMkLst>
        <pc:spChg chg="mod">
          <ac:chgData name="Atif Jilani" userId="2373ff79-7915-410a-a6df-6859728fab16" providerId="ADAL" clId="{179BE442-DBDE-47A9-8AB9-910D4B3E0C07}" dt="2021-03-01T16:44:52.893" v="361" actId="20577"/>
          <ac:spMkLst>
            <pc:docMk/>
            <pc:sldMk cId="3078642371" sldId="926"/>
            <ac:spMk id="5123" creationId="{00000000-0000-0000-0000-000000000000}"/>
          </ac:spMkLst>
        </pc:spChg>
      </pc:sldChg>
      <pc:sldChg chg="modSp add mod">
        <pc:chgData name="Atif Jilani" userId="2373ff79-7915-410a-a6df-6859728fab16" providerId="ADAL" clId="{179BE442-DBDE-47A9-8AB9-910D4B3E0C07}" dt="2021-03-01T16:49:21.660" v="473" actId="33524"/>
        <pc:sldMkLst>
          <pc:docMk/>
          <pc:sldMk cId="1193277551" sldId="927"/>
        </pc:sldMkLst>
        <pc:spChg chg="mod">
          <ac:chgData name="Atif Jilani" userId="2373ff79-7915-410a-a6df-6859728fab16" providerId="ADAL" clId="{179BE442-DBDE-47A9-8AB9-910D4B3E0C07}" dt="2021-03-01T16:49:21.660" v="473" actId="33524"/>
          <ac:spMkLst>
            <pc:docMk/>
            <pc:sldMk cId="1193277551" sldId="927"/>
            <ac:spMk id="1024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8062-27E4-8C4A-8648-8FD775CF42E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9154E-77B1-3F4D-8139-FC1DDEF5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660F0-2F10-1C44-A944-FE3C6C8A477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B365-6C69-5B43-85B8-1D43CF38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is a subset of JavaScript. JavaScript is basically ECMAScript at its core but builds upon it</a:t>
            </a:r>
            <a:endParaRPr lang="en-US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specification.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E8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6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is a subset of JavaScript. JavaScript is basically ECMAScript at its core but builds upon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specification.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E8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 log is </a:t>
            </a:r>
            <a:r>
              <a:rPr lang="en-US" b="1" dirty="0"/>
              <a:t>invoked using @, and passed a string as a parameter</a:t>
            </a:r>
            <a:r>
              <a:rPr lang="en-US" dirty="0"/>
              <a:t>, </a:t>
            </a:r>
            <a:r>
              <a:rPr lang="en-US" b="1" dirty="0"/>
              <a:t>@log() returns an anonymous function </a:t>
            </a:r>
            <a:r>
              <a:rPr lang="en-US" dirty="0"/>
              <a:t>that is the actual decorator.</a:t>
            </a:r>
          </a:p>
          <a:p>
            <a:r>
              <a:rPr lang="en-US" dirty="0"/>
              <a:t>The decorator function takes a class, or constructor function (ES5) as an argument. The decorator function then returns a new class construction function that is used whenever World is instantiated.</a:t>
            </a:r>
          </a:p>
          <a:p>
            <a:r>
              <a:rPr lang="en-US" dirty="0"/>
              <a:t>This decorator does nothing other than </a:t>
            </a:r>
            <a:r>
              <a:rPr lang="en-US" b="1" dirty="0"/>
              <a:t>log out its given parameter</a:t>
            </a:r>
            <a:r>
              <a:rPr lang="en-US" dirty="0"/>
              <a:t>, and its </a:t>
            </a:r>
            <a:r>
              <a:rPr lang="en-US" b="1" dirty="0"/>
              <a:t>target's class name to the console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1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see various features specific to TypeScript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D2CA-AEE8-4163-A769-FDC38718D7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B365-6C69-5B43-85B8-1D43CF3895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2558716" y="3933699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1A4A1-D2B8-4BA2-95F1-42C02A0AA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648633" y="6022876"/>
            <a:ext cx="2212257" cy="784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34D82-8ACC-444D-9A70-92F325E98B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109" y="6163311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47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37079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53400" y="635635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10703" y="6400800"/>
            <a:ext cx="533400" cy="29014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41964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9348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C2A04A-DAF5-6D4C-9D4C-E206767FB7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7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51B781-19CC-8848-B2F0-1E58C75B1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3552092" y="6362700"/>
            <a:ext cx="2209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b="0">
                <a:solidFill>
                  <a:srgbClr val="FFFFFF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5000" y="6400800"/>
            <a:ext cx="533400" cy="37252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8013" y="6330462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91500" y="631612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fld id="{BA28652E-AACC-B249-B75B-9215B21B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2.tiff"/><Relationship Id="rId2" Type="http://schemas.openxmlformats.org/officeDocument/2006/relationships/slideLayout" Target="../slideLayouts/slideLayout7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0872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7EBE-FB8C-E847-8A31-370C34F283A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FA365-9582-4BA4-9FB6-2A151FB980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922228" y="6308725"/>
            <a:ext cx="1403826" cy="41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ABBCD-2116-4A8F-848E-0A98D2BF0F4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57200" y="6339675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1" r:id="rId2"/>
    <p:sldLayoutId id="2147483872" r:id="rId3"/>
    <p:sldLayoutId id="2147483873" r:id="rId4"/>
    <p:sldLayoutId id="2147483874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2456" y="1456266"/>
            <a:ext cx="8525944" cy="45889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2000" y="6387102"/>
            <a:ext cx="406400" cy="31852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4E64EF48-182C-7C47-A231-DEA5E3B0FF2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6239943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D746C1-DA6E-495D-8113-9151CEA86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470"/>
          <a:stretch/>
        </p:blipFill>
        <p:spPr>
          <a:xfrm>
            <a:off x="727484" y="6356152"/>
            <a:ext cx="1403826" cy="417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78FB26-4EC7-40A8-BB94-3605FF168EC6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62456" y="6387102"/>
            <a:ext cx="355269" cy="3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9" r:id="rId12"/>
    <p:sldLayoutId id="214748387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ysClr val="windowText" lastClr="000000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7EB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blimetext.com/" TargetMode="External"/><Relationship Id="rId3" Type="http://schemas.openxmlformats.org/officeDocument/2006/relationships/hyperlink" Target="https://docs.mongodb.com/manual/installation/#mongodb-community-edition" TargetMode="External"/><Relationship Id="rId7" Type="http://schemas.openxmlformats.org/officeDocument/2006/relationships/hyperlink" Target="https://nodejs.org/" TargetMode="External"/><Relationship Id="rId2" Type="http://schemas.openxmlformats.org/officeDocument/2006/relationships/hyperlink" Target="https://www.mongodb.com/download-center#commun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tutorial/install-mongodb-on-ubuntu/" TargetMode="External"/><Relationship Id="rId5" Type="http://schemas.openxmlformats.org/officeDocument/2006/relationships/hyperlink" Target="https://docs.mongodb.com/manual/tutorial/install-mongodb-on-os-x/" TargetMode="External"/><Relationship Id="rId10" Type="http://schemas.openxmlformats.org/officeDocument/2006/relationships/hyperlink" Target="https://atom.io/" TargetMode="External"/><Relationship Id="rId4" Type="http://schemas.openxmlformats.org/officeDocument/2006/relationships/hyperlink" Target="https://docs.mongodb.com/manual/tutorial/install-mongodb-on-windows/" TargetMode="External"/><Relationship Id="rId9" Type="http://schemas.openxmlformats.org/officeDocument/2006/relationships/hyperlink" Target="https://code.visualstudio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1224" y="1694696"/>
            <a:ext cx="8701549" cy="1618430"/>
          </a:xfrm>
        </p:spPr>
        <p:txBody>
          <a:bodyPr>
            <a:normAutofit/>
          </a:bodyPr>
          <a:lstStyle/>
          <a:p>
            <a:r>
              <a:rPr lang="en-US" sz="4000" dirty="0"/>
              <a:t>CS 4032 </a:t>
            </a:r>
            <a:r>
              <a:rPr lang="mr-IN" sz="4000" dirty="0"/>
              <a:t>–</a:t>
            </a:r>
            <a:r>
              <a:rPr lang="en-US" sz="4000" dirty="0"/>
              <a:t> Web Programming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82779" y="4160238"/>
            <a:ext cx="2578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Dr. Hassan Sartaj</a:t>
            </a:r>
          </a:p>
        </p:txBody>
      </p:sp>
    </p:spTree>
    <p:extLst>
      <p:ext uri="{BB962C8B-B14F-4D97-AF65-F5344CB8AC3E}">
        <p14:creationId xmlns:p14="http://schemas.microsoft.com/office/powerpoint/2010/main" val="79425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908CD44-9146-4001-9B10-8F3AE8BC3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TypeScript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6D6941-0BAC-4BC3-8915-49B3286AFA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6591" y="4524789"/>
            <a:ext cx="8025434" cy="1647430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JavaScript with Type</a:t>
            </a:r>
          </a:p>
          <a:p>
            <a:r>
              <a:rPr lang="en-US" altLang="en-US" sz="1800" dirty="0"/>
              <a:t>Makes JavaScript more suitable for large software projects</a:t>
            </a:r>
          </a:p>
          <a:p>
            <a:pPr lvl="1"/>
            <a:r>
              <a:rPr lang="en-US" altLang="en-US" sz="1800" dirty="0"/>
              <a:t>Static type checking, improved tool support …</a:t>
            </a:r>
          </a:p>
          <a:p>
            <a:r>
              <a:rPr lang="en-US" altLang="en-US" sz="1800" dirty="0"/>
              <a:t>Developed by Microsoft</a:t>
            </a:r>
          </a:p>
          <a:p>
            <a:r>
              <a:rPr lang="en-US" altLang="en-US" sz="1800" dirty="0"/>
              <a:t>Can be compiled into plain JavaScript</a:t>
            </a:r>
          </a:p>
        </p:txBody>
      </p:sp>
      <p:sp>
        <p:nvSpPr>
          <p:cNvPr id="9220" name="Oval 3">
            <a:extLst>
              <a:ext uri="{FF2B5EF4-FFF2-40B4-BE49-F238E27FC236}">
                <a16:creationId xmlns:a16="http://schemas.microsoft.com/office/drawing/2014/main" id="{1C68D932-4EC1-4C28-885F-4990DFDF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1702075"/>
            <a:ext cx="4114800" cy="2571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1" name="Oval 4">
            <a:extLst>
              <a:ext uri="{FF2B5EF4-FFF2-40B4-BE49-F238E27FC236}">
                <a16:creationId xmlns:a16="http://schemas.microsoft.com/office/drawing/2014/main" id="{6BD4D83E-7C34-4B7D-9E72-A23D9497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248987"/>
            <a:ext cx="3486150" cy="1955006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2" name="Oval 5">
            <a:extLst>
              <a:ext uri="{FF2B5EF4-FFF2-40B4-BE49-F238E27FC236}">
                <a16:creationId xmlns:a16="http://schemas.microsoft.com/office/drawing/2014/main" id="{36784444-4C8F-4CDE-B179-950BAFB4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835964"/>
            <a:ext cx="2743200" cy="125372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3" name="TextBox 6">
            <a:extLst>
              <a:ext uri="{FF2B5EF4-FFF2-40B4-BE49-F238E27FC236}">
                <a16:creationId xmlns:a16="http://schemas.microsoft.com/office/drawing/2014/main" id="{AAB21330-095C-4760-9AB8-EAC14A344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794" y="1807265"/>
            <a:ext cx="1239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TypeScript</a:t>
            </a:r>
          </a:p>
        </p:txBody>
      </p:sp>
      <p:sp>
        <p:nvSpPr>
          <p:cNvPr id="9224" name="TextBox 7">
            <a:extLst>
              <a:ext uri="{FF2B5EF4-FFF2-40B4-BE49-F238E27FC236}">
                <a16:creationId xmlns:a16="http://schemas.microsoft.com/office/drawing/2014/main" id="{518F4918-812E-4FDE-BFC9-C567714AD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209" y="2394242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ES7 (ES2016)</a:t>
            </a:r>
          </a:p>
        </p:txBody>
      </p:sp>
      <p:sp>
        <p:nvSpPr>
          <p:cNvPr id="9225" name="TextBox 8">
            <a:extLst>
              <a:ext uri="{FF2B5EF4-FFF2-40B4-BE49-F238E27FC236}">
                <a16:creationId xmlns:a16="http://schemas.microsoft.com/office/drawing/2014/main" id="{3A5BF2B7-D46F-41A5-96CC-69E24AD59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209" y="2969315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ES6 (ES2015)</a:t>
            </a:r>
          </a:p>
        </p:txBody>
      </p:sp>
      <p:sp>
        <p:nvSpPr>
          <p:cNvPr id="9226" name="Oval 9">
            <a:extLst>
              <a:ext uri="{FF2B5EF4-FFF2-40B4-BE49-F238E27FC236}">
                <a16:creationId xmlns:a16="http://schemas.microsoft.com/office/drawing/2014/main" id="{FF5BE2E2-9500-4381-AA31-3D7316742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3411037"/>
            <a:ext cx="1428750" cy="60126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7" name="TextBox 10">
            <a:extLst>
              <a:ext uri="{FF2B5EF4-FFF2-40B4-BE49-F238E27FC236}">
                <a16:creationId xmlns:a16="http://schemas.microsoft.com/office/drawing/2014/main" id="{1D0B6C24-D7D0-49FD-9AD3-32B44040C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756" y="3542005"/>
            <a:ext cx="569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ES5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C2FEA-3901-4E92-A1F5-7EEDAE96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7143024-4F89-4E46-86E0-135D6FB57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Compile and Run TypeScript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69D4F6-0702-4C31-864A-EA00CF65CF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Install NPM package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typescript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-g typescript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US" altLang="en-US" dirty="0"/>
              <a:t> to compile .</a:t>
            </a:r>
            <a:r>
              <a:rPr lang="en-US" altLang="en-US" dirty="0" err="1"/>
              <a:t>ts</a:t>
            </a:r>
            <a:r>
              <a:rPr lang="en-US" altLang="en-US" dirty="0"/>
              <a:t> files to .</a:t>
            </a:r>
            <a:r>
              <a:rPr lang="en-US" altLang="en-US" dirty="0" err="1"/>
              <a:t>js</a:t>
            </a:r>
            <a:endParaRPr lang="en-US" altLang="en-US" dirty="0"/>
          </a:p>
          <a:p>
            <a:r>
              <a:rPr lang="en-US" altLang="en-US" dirty="0">
                <a:cs typeface="Courier New" panose="02070309020205020404" pitchFamily="49" charset="0"/>
              </a:rPr>
              <a:t>Install NPM package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-node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-node</a:t>
            </a:r>
            <a:r>
              <a:rPr lang="en-US" altLang="en-US" dirty="0"/>
              <a:t> to run .</a:t>
            </a:r>
            <a:r>
              <a:rPr lang="en-US" altLang="en-US" dirty="0" err="1"/>
              <a:t>ts</a:t>
            </a:r>
            <a:r>
              <a:rPr lang="en-US" altLang="en-US" dirty="0"/>
              <a:t> files directly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600C9-B8B7-417B-8688-A392F6DB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DC70DC6-CE4C-49CF-AD47-C27CC4011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ES6 and ES7 Features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0EC77F2-5DA6-47B0-B954-BB7B67FC0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Class (ES6 and ES7)</a:t>
            </a:r>
          </a:p>
          <a:p>
            <a:r>
              <a:rPr lang="en-US" altLang="en-US" sz="2400" dirty="0"/>
              <a:t>Decorators (ES7)</a:t>
            </a:r>
          </a:p>
          <a:p>
            <a:pPr lvl="1"/>
            <a:r>
              <a:rPr lang="en-US" altLang="en-US" sz="2400" dirty="0"/>
              <a:t>Configurable decorators</a:t>
            </a:r>
          </a:p>
          <a:p>
            <a:r>
              <a:rPr lang="en-US" altLang="en-US" sz="2400" dirty="0"/>
              <a:t>Module (ES6)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18D78-5104-40FD-93D1-7E096B7A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8B36C8C-A284-48F8-9FF1-57C93F654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Example</a:t>
            </a:r>
          </a:p>
        </p:txBody>
      </p:sp>
      <p:sp>
        <p:nvSpPr>
          <p:cNvPr id="1229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65C232-CBC7-4001-BC87-05FAE7A84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Constructor</a:t>
            </a:r>
          </a:p>
          <a:p>
            <a:r>
              <a:rPr lang="en-US" altLang="en-US" sz="2400" dirty="0"/>
              <a:t>Static and instance properties</a:t>
            </a:r>
          </a:p>
          <a:p>
            <a:r>
              <a:rPr lang="en-US" altLang="en-US" sz="2400" dirty="0"/>
              <a:t>Static and instance initializers</a:t>
            </a:r>
          </a:p>
          <a:p>
            <a:r>
              <a:rPr lang="en-US" altLang="en-US" sz="2400" dirty="0"/>
              <a:t>Static and instance methods</a:t>
            </a:r>
          </a:p>
          <a:p>
            <a:r>
              <a:rPr lang="en-US" altLang="en-US" sz="2400" dirty="0"/>
              <a:t>Inheritance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1FCE0-B165-4598-B25C-134D4A80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707DAAB-570B-4CB1-950B-A8ECC2EC7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Decorators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A79C7B9-35D3-47FB-8924-491071F7C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5312" y="3764531"/>
            <a:ext cx="7750037" cy="1794272"/>
          </a:xfrm>
        </p:spPr>
        <p:txBody>
          <a:bodyPr>
            <a:normAutofit/>
          </a:bodyPr>
          <a:lstStyle/>
          <a:p>
            <a:r>
              <a:rPr lang="en-US" altLang="en-US" dirty="0"/>
              <a:t>Similar to annotations in Java</a:t>
            </a:r>
          </a:p>
          <a:p>
            <a:r>
              <a:rPr lang="en-US" altLang="en-US" dirty="0"/>
              <a:t>Add metadata and/or behavior</a:t>
            </a:r>
          </a:p>
          <a:p>
            <a:r>
              <a:rPr lang="en-US" altLang="en-US" dirty="0"/>
              <a:t>Types of decorators: class, property, method, and parameter</a:t>
            </a:r>
          </a:p>
        </p:txBody>
      </p:sp>
      <p:sp>
        <p:nvSpPr>
          <p:cNvPr id="13316" name="TextBox 4">
            <a:extLst>
              <a:ext uri="{FF2B5EF4-FFF2-40B4-BE49-F238E27FC236}">
                <a16:creationId xmlns:a16="http://schemas.microsoft.com/office/drawing/2014/main" id="{B239C47F-C58D-43B4-B49A-66FD563E6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845" y="1762263"/>
            <a:ext cx="61863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 'app-root',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'./app.component.html',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['./app.component.css']})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A87F9-232C-4BED-BDC1-06B67EE4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7A1CDB-EACF-4B01-9BAC-EF70AA6CA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Decorator Example</a:t>
            </a:r>
          </a:p>
        </p:txBody>
      </p:sp>
      <p:sp>
        <p:nvSpPr>
          <p:cNvPr id="1433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B44C243-F48C-40ED-956D-4F5676AFB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89104"/>
            <a:ext cx="7886700" cy="4583096"/>
          </a:xfrm>
        </p:spPr>
        <p:txBody>
          <a:bodyPr>
            <a:normAutofit/>
          </a:bodyPr>
          <a:lstStyle/>
          <a:p>
            <a:r>
              <a:rPr lang="en-US" altLang="en-US" dirty="0"/>
              <a:t>A class decorator is a function with one argument: the class (or more accurately, the </a:t>
            </a:r>
            <a:r>
              <a:rPr lang="en-US" altLang="en-US" i="1" dirty="0"/>
              <a:t>constructor function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configurable decorator is a function that takes a config object and returns a regular decorator function</a:t>
            </a:r>
          </a:p>
          <a:p>
            <a:r>
              <a:rPr lang="en-US" altLang="en-US" dirty="0"/>
              <a:t>Enable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experimentalDecorators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option in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r>
              <a:rPr lang="en-US" altLang="en-US" dirty="0"/>
              <a:t> or on command line</a:t>
            </a:r>
          </a:p>
          <a:p>
            <a:r>
              <a:rPr lang="en-US" altLang="en-US" dirty="0"/>
              <a:t>For Example</a:t>
            </a:r>
          </a:p>
          <a:p>
            <a:pPr marL="0" indent="0">
              <a:buNone/>
            </a:pPr>
            <a:r>
              <a:rPr lang="en-US" dirty="0"/>
              <a:t>		@log('hello’)</a:t>
            </a:r>
          </a:p>
          <a:p>
            <a:pPr marL="0" indent="0">
              <a:buNone/>
            </a:pPr>
            <a:r>
              <a:rPr lang="en-US" dirty="0"/>
              <a:t>		class World {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42E5A-B28B-47F5-B336-BB2039A6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7E65BFF-9BE7-4B80-9CD5-886D72AE1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TypeScript-Specific Features</a:t>
            </a:r>
          </a:p>
        </p:txBody>
      </p:sp>
      <p:sp>
        <p:nvSpPr>
          <p:cNvPr id="1638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E625FC-C48C-4465-B2C8-20DEFC1B2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Types and type inference</a:t>
            </a:r>
          </a:p>
          <a:p>
            <a:r>
              <a:rPr lang="en-US" altLang="en-US"/>
              <a:t>Classes and interfaces</a:t>
            </a:r>
          </a:p>
          <a:p>
            <a:pPr lvl="1"/>
            <a:r>
              <a:rPr lang="en-US" altLang="en-US"/>
              <a:t>Optional properties</a:t>
            </a:r>
          </a:p>
          <a:p>
            <a:pPr lvl="1"/>
            <a:r>
              <a:rPr lang="en-US" altLang="en-US"/>
              <a:t>Access modifiers</a:t>
            </a:r>
          </a:p>
          <a:p>
            <a:pPr lvl="1"/>
            <a:r>
              <a:rPr lang="en-US" altLang="en-US"/>
              <a:t>Abstract class</a:t>
            </a:r>
          </a:p>
          <a:p>
            <a:pPr lvl="1"/>
            <a:r>
              <a:rPr lang="en-US" altLang="en-US"/>
              <a:t>Interface</a:t>
            </a:r>
          </a:p>
          <a:p>
            <a:r>
              <a:rPr lang="en-US" altLang="en-US"/>
              <a:t>Generics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8F0BF-A4A4-4C28-8214-3E5140D6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00CCA87-6572-4352-8038-2773CA2B5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Types</a:t>
            </a:r>
          </a:p>
        </p:txBody>
      </p:sp>
      <p:sp>
        <p:nvSpPr>
          <p:cNvPr id="1741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F20E1DA-63FF-409F-AB94-C17EB53E0F7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466850" y="2228850"/>
            <a:ext cx="2990850" cy="222885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Primitive types</a:t>
            </a:r>
          </a:p>
          <a:p>
            <a:pPr lvl="1"/>
            <a:r>
              <a:rPr lang="en-US" altLang="en-US" dirty="0"/>
              <a:t>string</a:t>
            </a:r>
          </a:p>
          <a:p>
            <a:pPr lvl="1"/>
            <a:r>
              <a:rPr lang="en-US" altLang="en-US" dirty="0"/>
              <a:t>number</a:t>
            </a:r>
          </a:p>
          <a:p>
            <a:pPr lvl="1"/>
            <a:r>
              <a:rPr lang="en-US" altLang="en-US" dirty="0" err="1"/>
              <a:t>boolean</a:t>
            </a:r>
            <a:endParaRPr lang="en-US" altLang="en-US" dirty="0"/>
          </a:p>
          <a:p>
            <a:pPr lvl="1"/>
            <a:r>
              <a:rPr lang="en-US" altLang="en-US" dirty="0"/>
              <a:t>null</a:t>
            </a:r>
          </a:p>
          <a:p>
            <a:pPr lvl="1"/>
            <a:r>
              <a:rPr lang="en-US" altLang="en-US" dirty="0"/>
              <a:t>undefined</a:t>
            </a:r>
          </a:p>
        </p:txBody>
      </p:sp>
      <p:sp>
        <p:nvSpPr>
          <p:cNvPr id="17412" name="Content Placeholder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25811F3-AFA7-4D30-AF17-CBD8681F5A2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762500" y="2228850"/>
            <a:ext cx="2990850" cy="222885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Object types</a:t>
            </a:r>
          </a:p>
          <a:p>
            <a:pPr lvl="1"/>
            <a:r>
              <a:rPr lang="en-US" altLang="en-US"/>
              <a:t>String</a:t>
            </a:r>
          </a:p>
          <a:p>
            <a:pPr lvl="1"/>
            <a:r>
              <a:rPr lang="en-US" altLang="en-US"/>
              <a:t>Number</a:t>
            </a:r>
          </a:p>
          <a:p>
            <a:pPr lvl="1"/>
            <a:r>
              <a:rPr lang="en-US" altLang="en-US"/>
              <a:t>Boolean</a:t>
            </a:r>
          </a:p>
        </p:txBody>
      </p:sp>
      <p:sp>
        <p:nvSpPr>
          <p:cNvPr id="17413" name="TextBox 4">
            <a:extLst>
              <a:ext uri="{FF2B5EF4-FFF2-40B4-BE49-F238E27FC236}">
                <a16:creationId xmlns:a16="http://schemas.microsoft.com/office/drawing/2014/main" id="{367B75FF-0DFA-404C-9C56-1C5448944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5" y="4995861"/>
            <a:ext cx="77699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Primitive types are automatically converted to object types when necessary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B65B7-E825-4E26-A292-1B06326E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2BE30AC-DAC9-4564-B3F8-F2E44E133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Declaration</a:t>
            </a:r>
          </a:p>
        </p:txBody>
      </p:sp>
      <p:sp>
        <p:nvSpPr>
          <p:cNvPr id="18435" name="TextBox 3">
            <a:extLst>
              <a:ext uri="{FF2B5EF4-FFF2-40B4-BE49-F238E27FC236}">
                <a16:creationId xmlns:a16="http://schemas.microsoft.com/office/drawing/2014/main" id="{2F493BB2-D264-4F86-B971-93C744B72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755" y="2341960"/>
            <a:ext cx="589289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function factorial(n</a:t>
            </a:r>
            <a:r>
              <a:rPr lang="en-US" altLang="en-US" sz="2000" dirty="0">
                <a:solidFill>
                  <a:schemeClr val="tx2"/>
                </a:solidFill>
              </a:rPr>
              <a:t>: number</a:t>
            </a:r>
            <a:r>
              <a:rPr lang="en-US" altLang="en-US" sz="2000" dirty="0"/>
              <a:t>)</a:t>
            </a:r>
            <a:r>
              <a:rPr lang="en-US" altLang="en-US" sz="2000" dirty="0">
                <a:solidFill>
                  <a:schemeClr val="tx2"/>
                </a:solidFill>
              </a:rPr>
              <a:t>: number</a:t>
            </a:r>
            <a:r>
              <a:rPr lang="en-US" altLang="en-US" sz="2000" dirty="0"/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if (n &lt; 0) throw new Error('Invalid argument');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let result</a:t>
            </a:r>
            <a:r>
              <a:rPr lang="en-US" altLang="en-US" sz="2000" dirty="0">
                <a:solidFill>
                  <a:schemeClr val="tx2"/>
                </a:solidFill>
              </a:rPr>
              <a:t>: number</a:t>
            </a:r>
            <a:r>
              <a:rPr lang="en-US" altLang="en-US" sz="2000" dirty="0"/>
              <a:t>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for (let i</a:t>
            </a:r>
            <a:r>
              <a:rPr lang="en-US" altLang="en-US" sz="2000" dirty="0">
                <a:solidFill>
                  <a:schemeClr val="tx2"/>
                </a:solidFill>
              </a:rPr>
              <a:t>: number</a:t>
            </a:r>
            <a:r>
              <a:rPr lang="en-US" altLang="en-US" sz="2000" dirty="0"/>
              <a:t> = 1;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n; ++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result *=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return result;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047D2-819C-4915-99DB-67CDB0C0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434422E-E94E-47B8-8BC9-5CB27AAD5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Commonly Used Types</a:t>
            </a:r>
          </a:p>
        </p:txBody>
      </p:sp>
      <p:sp>
        <p:nvSpPr>
          <p:cNvPr id="1945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DC25EF8-4ABC-49D2-ADF9-7C9F1D0037D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7859" y="2125266"/>
            <a:ext cx="1880566" cy="3086100"/>
          </a:xfrm>
        </p:spPr>
        <p:txBody>
          <a:bodyPr/>
          <a:lstStyle/>
          <a:p>
            <a:r>
              <a:rPr lang="en-US" altLang="en-US" dirty="0"/>
              <a:t>Array</a:t>
            </a:r>
          </a:p>
          <a:p>
            <a:r>
              <a:rPr lang="en-US" altLang="en-US" dirty="0" err="1"/>
              <a:t>enum</a:t>
            </a:r>
            <a:endParaRPr lang="en-US" altLang="en-US" dirty="0"/>
          </a:p>
          <a:p>
            <a:r>
              <a:rPr lang="en-US" altLang="en-US" dirty="0"/>
              <a:t>any</a:t>
            </a:r>
          </a:p>
          <a:p>
            <a:r>
              <a:rPr lang="en-US" altLang="en-US" dirty="0"/>
              <a:t>void</a:t>
            </a:r>
          </a:p>
        </p:txBody>
      </p:sp>
      <p:sp>
        <p:nvSpPr>
          <p:cNvPr id="19460" name="TextBox 6">
            <a:extLst>
              <a:ext uri="{FF2B5EF4-FFF2-40B4-BE49-F238E27FC236}">
                <a16:creationId xmlns:a16="http://schemas.microsoft.com/office/drawing/2014/main" id="{4C2541A8-C609-4F79-9AB0-19EBA2AE5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126" y="2125266"/>
            <a:ext cx="434009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let sizes: </a:t>
            </a:r>
            <a:r>
              <a:rPr lang="en-US" altLang="en-US" sz="2000" dirty="0">
                <a:solidFill>
                  <a:schemeClr val="tx2"/>
                </a:solidFill>
              </a:rPr>
              <a:t>string[]</a:t>
            </a:r>
            <a:r>
              <a:rPr lang="en-US" altLang="en-US" sz="2000" dirty="0"/>
              <a:t> = ['S', 'M', 'L'];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chemeClr val="tx2"/>
                </a:solidFill>
              </a:rPr>
              <a:t>enum</a:t>
            </a:r>
            <a:r>
              <a:rPr lang="en-US" altLang="en-US" sz="2000" dirty="0"/>
              <a:t> Color {Red, Green, Blue}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let color: </a:t>
            </a:r>
            <a:r>
              <a:rPr lang="en-US" altLang="en-US" sz="2000" dirty="0">
                <a:solidFill>
                  <a:schemeClr val="tx2"/>
                </a:solidFill>
              </a:rPr>
              <a:t>Color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Color.Red</a:t>
            </a:r>
            <a:r>
              <a:rPr lang="en-US" altLang="en-US" sz="20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console.log(`color is ${color}`);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console.log(`Blue is ${</a:t>
            </a:r>
            <a:r>
              <a:rPr lang="en-US" altLang="en-US" sz="2000" dirty="0" err="1"/>
              <a:t>Color.Blue</a:t>
            </a:r>
            <a:r>
              <a:rPr lang="en-US" altLang="en-US" sz="2000" dirty="0"/>
              <a:t>}`);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function </a:t>
            </a:r>
            <a:r>
              <a:rPr lang="en-US" altLang="en-US" sz="2000" dirty="0" err="1"/>
              <a:t>sayHi</a:t>
            </a:r>
            <a:r>
              <a:rPr lang="en-US" altLang="en-US" sz="2000" dirty="0"/>
              <a:t>(): </a:t>
            </a:r>
            <a:r>
              <a:rPr lang="en-US" altLang="en-US" sz="2000" dirty="0">
                <a:solidFill>
                  <a:schemeClr val="tx2"/>
                </a:solidFill>
              </a:rPr>
              <a:t>void</a:t>
            </a:r>
            <a:r>
              <a:rPr lang="en-US" altLang="en-US" sz="2000" dirty="0"/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console.log('Hi!');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1CD63-6221-4EC8-9B12-EF40F765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Grewe\Classes\CS6320\Mat\NodeJS\MEAN.png">
            <a:extLst>
              <a:ext uri="{FF2B5EF4-FFF2-40B4-BE49-F238E27FC236}">
                <a16:creationId xmlns:a16="http://schemas.microsoft.com/office/drawing/2014/main" id="{33B7B1F1-0FB5-4EE6-9888-CF686ADB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5" y="787399"/>
            <a:ext cx="8732785" cy="435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BD888D-E026-462A-B8A6-6D8943C7FF9B}"/>
              </a:ext>
            </a:extLst>
          </p:cNvPr>
          <p:cNvSpPr txBox="1"/>
          <p:nvPr/>
        </p:nvSpPr>
        <p:spPr>
          <a:xfrm>
            <a:off x="495299" y="5472797"/>
            <a:ext cx="8153399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Collection of JavaScript based technologies used to develop web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CAD79-1BDC-44E9-89F9-46610D64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DDA2331-E5E8-42CB-A90E-8AE317348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Inference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4074C604-54BF-4DC8-A3C1-17FC24208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57451"/>
            <a:ext cx="44999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let a = 'hello';  // string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let b = 2.1;  // 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let c = [1, 2, 3];  // number[]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let d = ['one', 'two', 3];	//??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0194E-21AE-4190-891A-0851827C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7A50FD7-0586-4536-930F-A1869DA37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Optional Properties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4922259-89D4-4EDD-BCC5-ED7204B1DD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4054078"/>
            <a:ext cx="7734300" cy="1546622"/>
          </a:xfrm>
        </p:spPr>
        <p:txBody>
          <a:bodyPr>
            <a:normAutofit/>
          </a:bodyPr>
          <a:lstStyle/>
          <a:p>
            <a:r>
              <a:rPr lang="en-US" altLang="en-US" dirty="0"/>
              <a:t>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strictNullChecks</a:t>
            </a:r>
            <a:r>
              <a:rPr lang="en-US" altLang="en-US" dirty="0"/>
              <a:t> compiler option,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cannot be null or undefined,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can be undefined but not null</a:t>
            </a:r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2CC50882-FCC5-4134-A151-85BD6C871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2092732"/>
            <a:ext cx="22429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class Foo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  a: number;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  b</a:t>
            </a:r>
            <a:r>
              <a:rPr lang="en-US" altLang="en-US" sz="2400" dirty="0">
                <a:solidFill>
                  <a:schemeClr val="tx2"/>
                </a:solidFill>
              </a:rPr>
              <a:t>?</a:t>
            </a:r>
            <a:r>
              <a:rPr lang="en-US" altLang="en-US" sz="2400" dirty="0"/>
              <a:t>: number;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14D67-CEB5-4939-BFA6-BEF6C363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1D3C53D-F616-490C-8ED6-525145D85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Modifier in Class</a:t>
            </a:r>
          </a:p>
        </p:txBody>
      </p:sp>
      <p:sp>
        <p:nvSpPr>
          <p:cNvPr id="2253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F4C7383-DCA3-4E15-98AF-CB8B006AE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/>
              <a:t>: default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/>
              <a:t>: can be accessed within class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/>
              <a:t>: can be accessed within class and subclasses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altLang="en-US"/>
              <a:t>: like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/>
              <a:t> for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D2343-B987-4355-AA4E-36CDB046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4BFD7C5-53F9-492B-BA7C-1A2D407BF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 Property</a:t>
            </a:r>
          </a:p>
        </p:txBody>
      </p:sp>
      <p:sp>
        <p:nvSpPr>
          <p:cNvPr id="23555" name="TextBox 3">
            <a:extLst>
              <a:ext uri="{FF2B5EF4-FFF2-40B4-BE49-F238E27FC236}">
                <a16:creationId xmlns:a16="http://schemas.microsoft.com/office/drawing/2014/main" id="{52D41F72-3130-43E5-BA1D-5458538D3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969" y="1905373"/>
            <a:ext cx="4759957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dirty="0"/>
              <a:t>class </a:t>
            </a:r>
            <a:r>
              <a:rPr lang="en-US" altLang="en-US" sz="1800" dirty="0" err="1"/>
              <a:t>Foobar</a:t>
            </a:r>
            <a:r>
              <a:rPr lang="en-US" altLang="en-US" sz="1800" dirty="0"/>
              <a:t> {</a:t>
            </a:r>
          </a:p>
          <a:p>
            <a:r>
              <a:rPr lang="en-US" altLang="en-US" sz="1800" dirty="0"/>
              <a:t>    public foo: number;</a:t>
            </a:r>
          </a:p>
          <a:p>
            <a:pPr>
              <a:spcAft>
                <a:spcPts val="900"/>
              </a:spcAft>
            </a:pPr>
            <a:r>
              <a:rPr lang="en-US" altLang="en-US" sz="1800" dirty="0"/>
              <a:t>    private bar: number;</a:t>
            </a:r>
          </a:p>
          <a:p>
            <a:r>
              <a:rPr lang="en-US" altLang="en-US" sz="1800" dirty="0"/>
              <a:t>    constructor( foo: number, bar: number ) {</a:t>
            </a:r>
          </a:p>
          <a:p>
            <a:r>
              <a:rPr lang="en-US" altLang="en-US" sz="1800" dirty="0"/>
              <a:t>        </a:t>
            </a:r>
            <a:r>
              <a:rPr lang="en-US" altLang="en-US" sz="1800" dirty="0" err="1"/>
              <a:t>this.foo</a:t>
            </a:r>
            <a:r>
              <a:rPr lang="en-US" altLang="en-US" sz="1800" dirty="0"/>
              <a:t> = foo;</a:t>
            </a:r>
          </a:p>
          <a:p>
            <a:r>
              <a:rPr lang="en-US" altLang="en-US" sz="1800" dirty="0"/>
              <a:t>        </a:t>
            </a:r>
            <a:r>
              <a:rPr lang="en-US" altLang="en-US" sz="1800" dirty="0" err="1"/>
              <a:t>this.bar</a:t>
            </a:r>
            <a:r>
              <a:rPr lang="en-US" altLang="en-US" sz="1800" dirty="0"/>
              <a:t> = bar;</a:t>
            </a:r>
          </a:p>
          <a:p>
            <a:r>
              <a:rPr lang="en-US" altLang="en-US" sz="1800" dirty="0"/>
              <a:t>    }</a:t>
            </a:r>
          </a:p>
          <a:p>
            <a:r>
              <a:rPr lang="en-US" altLang="en-US" sz="1800" dirty="0"/>
              <a:t>}</a:t>
            </a:r>
          </a:p>
        </p:txBody>
      </p:sp>
      <p:sp>
        <p:nvSpPr>
          <p:cNvPr id="23556" name="TextBox 4">
            <a:extLst>
              <a:ext uri="{FF2B5EF4-FFF2-40B4-BE49-F238E27FC236}">
                <a16:creationId xmlns:a16="http://schemas.microsoft.com/office/drawing/2014/main" id="{1D3FFFB5-DB61-46DA-A7EF-A2D5383C8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14887"/>
            <a:ext cx="63074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/>
              <a:t>class Foobar {</a:t>
            </a:r>
          </a:p>
          <a:p>
            <a:r>
              <a:rPr lang="en-US" altLang="en-US" sz="1800"/>
              <a:t>    constructor( </a:t>
            </a:r>
            <a:r>
              <a:rPr lang="en-US" altLang="en-US" sz="1800">
                <a:solidFill>
                  <a:schemeClr val="tx2"/>
                </a:solidFill>
              </a:rPr>
              <a:t>public</a:t>
            </a:r>
            <a:r>
              <a:rPr lang="en-US" altLang="en-US" sz="1800"/>
              <a:t> foo: number, </a:t>
            </a:r>
            <a:r>
              <a:rPr lang="en-US" altLang="en-US" sz="1800">
                <a:solidFill>
                  <a:schemeClr val="tx2"/>
                </a:solidFill>
              </a:rPr>
              <a:t>private</a:t>
            </a:r>
            <a:r>
              <a:rPr lang="en-US" altLang="en-US" sz="1800"/>
              <a:t> bar: number ) {}</a:t>
            </a:r>
          </a:p>
          <a:p>
            <a:r>
              <a:rPr lang="en-US" altLang="en-US" sz="1800"/>
              <a:t>}</a:t>
            </a:r>
          </a:p>
        </p:txBody>
      </p:sp>
      <p:sp>
        <p:nvSpPr>
          <p:cNvPr id="23557" name="Arrow: Down 5">
            <a:extLst>
              <a:ext uri="{FF2B5EF4-FFF2-40B4-BE49-F238E27FC236}">
                <a16:creationId xmlns:a16="http://schemas.microsoft.com/office/drawing/2014/main" id="{A604A4CB-B208-45ED-BDEB-C8746460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4329113"/>
            <a:ext cx="342900" cy="342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8" name="TextBox 6">
            <a:extLst>
              <a:ext uri="{FF2B5EF4-FFF2-40B4-BE49-F238E27FC236}">
                <a16:creationId xmlns:a16="http://schemas.microsoft.com/office/drawing/2014/main" id="{3F96A8E0-8EB1-40CF-B387-3AB0CC484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3914775"/>
            <a:ext cx="25036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i="1"/>
              <a:t>Access modifiers are</a:t>
            </a:r>
          </a:p>
          <a:p>
            <a:r>
              <a:rPr lang="en-US" altLang="en-US" sz="1800" i="1"/>
              <a:t>required for parameter</a:t>
            </a:r>
          </a:p>
          <a:p>
            <a:r>
              <a:rPr lang="en-US" altLang="en-US" sz="1800" i="1"/>
              <a:t>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56C3E-8993-4DB0-9EC4-E13E8E17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ED8CBE4-5637-4A9A-BE47-B97B32BDE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Class</a:t>
            </a:r>
          </a:p>
        </p:txBody>
      </p:sp>
      <p:sp>
        <p:nvSpPr>
          <p:cNvPr id="24579" name="TextBox 3">
            <a:extLst>
              <a:ext uri="{FF2B5EF4-FFF2-40B4-BE49-F238E27FC236}">
                <a16:creationId xmlns:a16="http://schemas.microsoft.com/office/drawing/2014/main" id="{DBC20092-A19D-4CEF-88FB-AA9430FF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341" y="2308778"/>
            <a:ext cx="50933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>
                <a:solidFill>
                  <a:schemeClr val="tx2"/>
                </a:solidFill>
              </a:rPr>
              <a:t>abstract</a:t>
            </a:r>
            <a:r>
              <a:rPr lang="en-US" altLang="en-US" sz="2100" dirty="0"/>
              <a:t> class Animal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    </a:t>
            </a:r>
            <a:r>
              <a:rPr lang="en-US" altLang="en-US" sz="2100" dirty="0">
                <a:solidFill>
                  <a:schemeClr val="tx2"/>
                </a:solidFill>
              </a:rPr>
              <a:t>abstract</a:t>
            </a:r>
            <a:r>
              <a:rPr lang="en-US" altLang="en-US" sz="2100" dirty="0"/>
              <a:t> </a:t>
            </a:r>
            <a:r>
              <a:rPr lang="en-US" altLang="en-US" sz="2100" dirty="0" err="1"/>
              <a:t>makeSound</a:t>
            </a:r>
            <a:r>
              <a:rPr lang="en-US" altLang="en-US" sz="2100" dirty="0"/>
              <a:t>(): void;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    move(): void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        console.log("roaming the earth...");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74FAC-C718-49CF-9430-7DB4239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3CAFEAD-FC4D-4946-8A9C-F94AC1CF5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Interface Example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F58D4F2-A83A-4C88-937C-1310BBBBA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 interface</a:t>
            </a:r>
          </a:p>
          <a:p>
            <a:r>
              <a:rPr lang="en-US" altLang="en-US" dirty="0"/>
              <a:t>Interface inheritance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Interface implementation</a:t>
            </a:r>
          </a:p>
          <a:p>
            <a:endParaRPr lang="en-US" altLang="en-US" sz="18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EB589-721A-45F4-9486-B24A91C8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FC9B0-4430-4637-94A4-5300FD46C7FE}"/>
              </a:ext>
            </a:extLst>
          </p:cNvPr>
          <p:cNvSpPr txBox="1"/>
          <p:nvPr/>
        </p:nvSpPr>
        <p:spPr>
          <a:xfrm>
            <a:off x="2856112" y="3661407"/>
            <a:ext cx="343177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IEmployee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6B9B917-B01C-40D4-87E8-0C27BB83D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Generics</a:t>
            </a:r>
          </a:p>
        </p:txBody>
      </p:sp>
      <p:sp>
        <p:nvSpPr>
          <p:cNvPr id="2662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33D04E2-FECC-4E18-A431-119BDB1E3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767227"/>
            <a:ext cx="8008454" cy="1257300"/>
          </a:xfrm>
        </p:spPr>
        <p:txBody>
          <a:bodyPr/>
          <a:lstStyle/>
          <a:p>
            <a:r>
              <a:rPr lang="en-US" altLang="en-US" dirty="0"/>
              <a:t>Generics are often used to ensure that the data in a collection is of the same type</a:t>
            </a:r>
          </a:p>
        </p:txBody>
      </p:sp>
      <p:sp>
        <p:nvSpPr>
          <p:cNvPr id="26628" name="TextBox 3">
            <a:extLst>
              <a:ext uri="{FF2B5EF4-FFF2-40B4-BE49-F238E27FC236}">
                <a16:creationId xmlns:a16="http://schemas.microsoft.com/office/drawing/2014/main" id="{0B44AAE4-2096-49E3-975B-2FAE01BB4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155" y="3200400"/>
            <a:ext cx="444569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function compare(a, b) : number {…}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BinaryTreeNode</a:t>
            </a:r>
            <a:r>
              <a:rPr lang="en-US" altLang="en-US" sz="2000" dirty="0"/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value;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left : </a:t>
            </a:r>
            <a:r>
              <a:rPr lang="en-US" altLang="en-US" sz="2000" dirty="0" err="1"/>
              <a:t>BinaryTreeNode</a:t>
            </a:r>
            <a:r>
              <a:rPr lang="en-US" altLang="en-US" sz="20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right : </a:t>
            </a:r>
            <a:r>
              <a:rPr lang="en-US" altLang="en-US" sz="2000" dirty="0" err="1"/>
              <a:t>BinaryTreeNode</a:t>
            </a:r>
            <a:r>
              <a:rPr lang="en-US" altLang="en-US" sz="20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B9C97-08DF-4EA9-80B5-FAC5DC0E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C5001C9-1B10-41F3-ADFF-93A153826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Function and Class</a:t>
            </a:r>
          </a:p>
        </p:txBody>
      </p:sp>
      <p:sp>
        <p:nvSpPr>
          <p:cNvPr id="27651" name="TextBox 3">
            <a:extLst>
              <a:ext uri="{FF2B5EF4-FFF2-40B4-BE49-F238E27FC236}">
                <a16:creationId xmlns:a16="http://schemas.microsoft.com/office/drawing/2014/main" id="{52E0159D-BDAC-4AF6-AB84-09E1E8672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844" y="2022199"/>
            <a:ext cx="5755481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function compare</a:t>
            </a:r>
            <a:r>
              <a:rPr lang="en-US" altLang="en-US" sz="1800" dirty="0">
                <a:solidFill>
                  <a:schemeClr val="tx2"/>
                </a:solidFill>
              </a:rPr>
              <a:t>&lt;T&gt;</a:t>
            </a:r>
            <a:r>
              <a:rPr lang="en-US" altLang="en-US" sz="1800" dirty="0"/>
              <a:t>(a : T, b: T) : number {…}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</a:t>
            </a:r>
            <a:r>
              <a:rPr lang="en-US" altLang="en-US" sz="1800" dirty="0" err="1"/>
              <a:t>BinaryTreeNode</a:t>
            </a:r>
            <a:r>
              <a:rPr lang="en-US" altLang="en-US" sz="1800" dirty="0">
                <a:solidFill>
                  <a:schemeClr val="tx2"/>
                </a:solidFill>
              </a:rPr>
              <a:t>&lt;T&gt;</a:t>
            </a:r>
            <a:r>
              <a:rPr lang="en-US" altLang="en-US" sz="1800" dirty="0"/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value : 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left : </a:t>
            </a:r>
            <a:r>
              <a:rPr lang="en-US" altLang="en-US" sz="1800" dirty="0" err="1"/>
              <a:t>BinaryTreeNode</a:t>
            </a:r>
            <a:r>
              <a:rPr lang="en-US" altLang="en-US" sz="1800" dirty="0"/>
              <a:t>&lt;T&gt;;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right : </a:t>
            </a:r>
            <a:r>
              <a:rPr lang="en-US" altLang="en-US" sz="1800" dirty="0" err="1"/>
              <a:t>BinaryTreeNode</a:t>
            </a:r>
            <a:r>
              <a:rPr lang="en-US" altLang="en-US" sz="1800" dirty="0"/>
              <a:t>&lt;T&gt;;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interface Shape {…}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Circle implements Shape {…}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Square implements Shape {…}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function area</a:t>
            </a:r>
            <a:r>
              <a:rPr lang="en-US" altLang="en-US" sz="1800" dirty="0">
                <a:solidFill>
                  <a:schemeClr val="tx2"/>
                </a:solidFill>
              </a:rPr>
              <a:t>&lt;T extends Shape&gt;</a:t>
            </a:r>
            <a:r>
              <a:rPr lang="en-US" altLang="en-US" sz="1800" dirty="0"/>
              <a:t>(t: T): number {…}</a:t>
            </a:r>
          </a:p>
        </p:txBody>
      </p:sp>
      <p:sp>
        <p:nvSpPr>
          <p:cNvPr id="27652" name="TextBox 9">
            <a:extLst>
              <a:ext uri="{FF2B5EF4-FFF2-40B4-BE49-F238E27FC236}">
                <a16:creationId xmlns:a16="http://schemas.microsoft.com/office/drawing/2014/main" id="{F16A9971-D865-4036-A360-9265A813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66" y="3383758"/>
            <a:ext cx="1402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Type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Parameter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600FA-9E05-49CD-9AED-3C4147F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4A6EC83-933E-42F5-A38D-EF6933890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Generics</a:t>
            </a:r>
          </a:p>
        </p:txBody>
      </p:sp>
      <p:sp>
        <p:nvSpPr>
          <p:cNvPr id="2867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9BE9AD0-2E40-40ED-8CEF-1A1495883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068711"/>
            <a:ext cx="6972300" cy="571500"/>
          </a:xfrm>
        </p:spPr>
        <p:txBody>
          <a:bodyPr>
            <a:normAutofit/>
          </a:bodyPr>
          <a:lstStyle/>
          <a:p>
            <a:r>
              <a:rPr lang="en-US" altLang="en-US" dirty="0"/>
              <a:t>Specify a type for the type parameter</a:t>
            </a:r>
          </a:p>
        </p:txBody>
      </p:sp>
      <p:sp>
        <p:nvSpPr>
          <p:cNvPr id="28676" name="TextBox 3">
            <a:extLst>
              <a:ext uri="{FF2B5EF4-FFF2-40B4-BE49-F238E27FC236}">
                <a16:creationId xmlns:a16="http://schemas.microsoft.com/office/drawing/2014/main" id="{F94DFFBD-B29B-4534-959D-E2AF46BB9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2" y="3297951"/>
            <a:ext cx="5502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result = compare&lt;number&gt;(10, 20);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root = new </a:t>
            </a:r>
            <a:r>
              <a:rPr lang="en-US" altLang="en-US" sz="2400" dirty="0" err="1"/>
              <a:t>BinaryTreeNode</a:t>
            </a:r>
            <a:r>
              <a:rPr lang="en-US" altLang="en-US" sz="2400" dirty="0"/>
              <a:t>&lt;string&gt;();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3C4F7-ADAB-4AA1-A37E-93CC8039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B3A753-58C0-468F-99AC-FBE9A348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99022"/>
            <a:ext cx="6858000" cy="2130028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350" dirty="0"/>
              <a:t>Angular : Modules, Components &amp; Directives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B61A1-4823-4307-BCC8-CA0A0B68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A91B-679E-4D42-9871-589C7D773A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EFC0E1-AE46-4A60-A156-11C3A2AD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1756548"/>
            <a:ext cx="2440305" cy="1008731"/>
          </a:xfrm>
        </p:spPr>
        <p:txBody>
          <a:bodyPr>
            <a:normAutofit/>
          </a:bodyPr>
          <a:lstStyle/>
          <a:p>
            <a:r>
              <a:rPr lang="en-US" sz="4000" dirty="0"/>
              <a:t>MEAN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33085-A0F9-485D-8ED4-4DAE4803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08" y="2867672"/>
            <a:ext cx="2440867" cy="2066278"/>
          </a:xfrm>
        </p:spPr>
        <p:txBody>
          <a:bodyPr>
            <a:normAutofit/>
          </a:bodyPr>
          <a:lstStyle/>
          <a:p>
            <a:pPr marL="205740" indent="-205740">
              <a:spcBef>
                <a:spcPts val="435"/>
              </a:spcBef>
              <a:buFont typeface="Wingdings 2"/>
              <a:buChar char=""/>
              <a:defRPr/>
            </a:pPr>
            <a:r>
              <a:rPr lang="en-US" sz="2400" dirty="0"/>
              <a:t>M = MongoDB  </a:t>
            </a:r>
          </a:p>
          <a:p>
            <a:pPr marL="205740" indent="-205740">
              <a:spcBef>
                <a:spcPts val="435"/>
              </a:spcBef>
              <a:buFont typeface="Wingdings 2"/>
              <a:buChar char=""/>
              <a:defRPr/>
            </a:pPr>
            <a:r>
              <a:rPr lang="en-US" sz="2400" dirty="0"/>
              <a:t>E = Express  </a:t>
            </a:r>
          </a:p>
          <a:p>
            <a:pPr marL="205740" indent="-205740">
              <a:spcBef>
                <a:spcPts val="435"/>
              </a:spcBef>
              <a:buFont typeface="Wingdings 2"/>
              <a:buChar char=""/>
              <a:defRPr/>
            </a:pPr>
            <a:r>
              <a:rPr lang="en-US" sz="2400" dirty="0"/>
              <a:t>A = Angular.js </a:t>
            </a:r>
          </a:p>
          <a:p>
            <a:pPr marL="205740" indent="-205740">
              <a:spcBef>
                <a:spcPts val="435"/>
              </a:spcBef>
              <a:buFont typeface="Wingdings 2"/>
              <a:buChar char=""/>
              <a:defRPr/>
            </a:pPr>
            <a:r>
              <a:rPr lang="en-US" sz="2400" dirty="0"/>
              <a:t>N = Node.js</a:t>
            </a:r>
          </a:p>
        </p:txBody>
      </p:sp>
      <p:pic>
        <p:nvPicPr>
          <p:cNvPr id="7" name="Picture 3" descr="C:\Grewe\Classes\CS6320\Mat\NodeJS\MEAN2.png">
            <a:extLst>
              <a:ext uri="{FF2B5EF4-FFF2-40B4-BE49-F238E27FC236}">
                <a16:creationId xmlns:a16="http://schemas.microsoft.com/office/drawing/2014/main" id="{4CE5834A-0D32-45DF-A5FC-CF632E62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9340" y="1212377"/>
            <a:ext cx="5739761" cy="413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E8A7C-EFDC-4229-A7DB-A4717626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04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86B5958-DFB4-4734-967D-9AC4CEF42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Guest Book (Single Page)</a:t>
            </a:r>
          </a:p>
        </p:txBody>
      </p:sp>
      <p:sp>
        <p:nvSpPr>
          <p:cNvPr id="14339" name="TextBox 12">
            <a:extLst>
              <a:ext uri="{FF2B5EF4-FFF2-40B4-BE49-F238E27FC236}">
                <a16:creationId xmlns:a16="http://schemas.microsoft.com/office/drawing/2014/main" id="{40B40386-8740-4C7F-A032-9F5566825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3040065"/>
            <a:ext cx="162256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/>
              <a:t>My Guest Book</a:t>
            </a:r>
          </a:p>
        </p:txBody>
      </p:sp>
      <p:sp>
        <p:nvSpPr>
          <p:cNvPr id="14340" name="Rectangle 14">
            <a:extLst>
              <a:ext uri="{FF2B5EF4-FFF2-40B4-BE49-F238E27FC236}">
                <a16:creationId xmlns:a16="http://schemas.microsoft.com/office/drawing/2014/main" id="{E317DCF0-2ACB-4E72-9C1C-0BEC7897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2937670"/>
            <a:ext cx="4686300" cy="21717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1" name="Rectangle 1">
            <a:extLst>
              <a:ext uri="{FF2B5EF4-FFF2-40B4-BE49-F238E27FC236}">
                <a16:creationId xmlns:a16="http://schemas.microsoft.com/office/drawing/2014/main" id="{EAD6A137-394C-442B-9F73-3EBD6501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09170"/>
            <a:ext cx="971550" cy="285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2" name="Rectangle 29">
            <a:extLst>
              <a:ext uri="{FF2B5EF4-FFF2-40B4-BE49-F238E27FC236}">
                <a16:creationId xmlns:a16="http://schemas.microsoft.com/office/drawing/2014/main" id="{E9810E22-DF3B-4F44-8110-2B89E128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509170"/>
            <a:ext cx="2228850" cy="285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43" name="Rectangle 30">
            <a:extLst>
              <a:ext uri="{FF2B5EF4-FFF2-40B4-BE49-F238E27FC236}">
                <a16:creationId xmlns:a16="http://schemas.microsoft.com/office/drawing/2014/main" id="{6A1727FD-8004-4658-B87E-9EFBF917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509170"/>
            <a:ext cx="1257300" cy="285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Add Comment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D8A826-239E-45E7-B0E0-65C0B4381C38}"/>
              </a:ext>
            </a:extLst>
          </p:cNvPr>
          <p:cNvGraphicFramePr>
            <a:graphicFrameLocks noGrp="1"/>
          </p:cNvGraphicFramePr>
          <p:nvPr/>
        </p:nvGraphicFramePr>
        <p:xfrm>
          <a:off x="2278856" y="4042571"/>
          <a:ext cx="4572000" cy="845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894">
                  <a:extLst>
                    <a:ext uri="{9D8B030D-6E8A-4147-A177-3AD203B41FA5}">
                      <a16:colId xmlns:a16="http://schemas.microsoft.com/office/drawing/2014/main" val="217750928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63710788"/>
                    </a:ext>
                  </a:extLst>
                </a:gridCol>
                <a:gridCol w="1250706">
                  <a:extLst>
                    <a:ext uri="{9D8B030D-6E8A-4147-A177-3AD203B41FA5}">
                      <a16:colId xmlns:a16="http://schemas.microsoft.com/office/drawing/2014/main" val="3317850364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John says: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Hello!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4/29/2018</a:t>
                      </a:r>
                    </a:p>
                  </a:txBody>
                  <a:tcPr marL="68580" marR="68580" marT="34251" marB="34251"/>
                </a:tc>
                <a:extLst>
                  <a:ext uri="{0D108BD9-81ED-4DB2-BD59-A6C34878D82A}">
                    <a16:rowId xmlns:a16="http://schemas.microsoft.com/office/drawing/2014/main" val="1733057498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r>
                        <a:rPr lang="en-US" sz="1400" dirty="0"/>
                        <a:t>Jane says: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Your website looks nice.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4/11/2018</a:t>
                      </a:r>
                    </a:p>
                  </a:txBody>
                  <a:tcPr marL="68580" marR="68580" marT="34251" marB="34251"/>
                </a:tc>
                <a:extLst>
                  <a:ext uri="{0D108BD9-81ED-4DB2-BD59-A6C34878D82A}">
                    <a16:rowId xmlns:a16="http://schemas.microsoft.com/office/drawing/2014/main" val="2889236969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r>
                        <a:rPr lang="en-US" sz="1400" dirty="0"/>
                        <a:t>Joe says: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Nice to meet you.</a:t>
                      </a:r>
                    </a:p>
                  </a:txBody>
                  <a:tcPr marL="68580" marR="68580" marT="34251" marB="342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3/5/2018</a:t>
                      </a:r>
                    </a:p>
                  </a:txBody>
                  <a:tcPr marL="68580" marR="68580" marT="34251" marB="34251"/>
                </a:tc>
                <a:extLst>
                  <a:ext uri="{0D108BD9-81ED-4DB2-BD59-A6C34878D82A}">
                    <a16:rowId xmlns:a16="http://schemas.microsoft.com/office/drawing/2014/main" val="11478191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CDDDA-18DA-4AD9-9A9E-B6B5673E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2D7D076-CFAF-45BA-879A-5A7F554ED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index.html</a:t>
            </a:r>
          </a:p>
        </p:txBody>
      </p:sp>
      <p:sp>
        <p:nvSpPr>
          <p:cNvPr id="512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6EF195-CBFA-4D13-BB0D-6401155B4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09725"/>
            <a:ext cx="7886700" cy="4567238"/>
          </a:xfrm>
        </p:spPr>
        <p:txBody>
          <a:bodyPr/>
          <a:lstStyle/>
          <a:p>
            <a:r>
              <a:rPr lang="en-US" altLang="en-US" dirty="0"/>
              <a:t>The "single page" in SPA</a:t>
            </a:r>
          </a:p>
          <a:p>
            <a:r>
              <a:rPr lang="en-US" altLang="en-US" dirty="0"/>
              <a:t>The page that hosts all the </a:t>
            </a:r>
            <a:r>
              <a:rPr lang="en-US" altLang="en-US" i="1" dirty="0"/>
              <a:t>components </a:t>
            </a:r>
            <a:r>
              <a:rPr lang="en-US" altLang="en-US" dirty="0"/>
              <a:t>such as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&lt;app-root&gt;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3B1F4-69DD-4B47-83B0-93526268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40" y="2747440"/>
            <a:ext cx="6222120" cy="33496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D924B-28C5-4EFB-B1DF-228C3AC2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9764B4A-3B3F-4FB4-B23A-2B8DDB652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NgModule: The Angular Module System …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C869F38-A3FC-4601-ABC3-695C8553B7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105025"/>
            <a:ext cx="7753350" cy="857250"/>
          </a:xfrm>
        </p:spPr>
        <p:txBody>
          <a:bodyPr>
            <a:normAutofit/>
          </a:bodyPr>
          <a:lstStyle/>
          <a:p>
            <a:r>
              <a:rPr lang="en-US" altLang="en-US" dirty="0"/>
              <a:t>The one-file-per-module approach of </a:t>
            </a:r>
            <a:r>
              <a:rPr lang="en-US" altLang="en-US" dirty="0" err="1"/>
              <a:t>CommonJS</a:t>
            </a:r>
            <a:r>
              <a:rPr lang="en-US" altLang="en-US" dirty="0"/>
              <a:t>/ES6 is limiting </a:t>
            </a:r>
          </a:p>
        </p:txBody>
      </p:sp>
      <p:sp>
        <p:nvSpPr>
          <p:cNvPr id="8196" name="Rectangle 11">
            <a:extLst>
              <a:ext uri="{FF2B5EF4-FFF2-40B4-BE49-F238E27FC236}">
                <a16:creationId xmlns:a16="http://schemas.microsoft.com/office/drawing/2014/main" id="{C1E77D23-0B45-439A-9C52-51643527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364" y="36433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file</a:t>
            </a:r>
          </a:p>
        </p:txBody>
      </p:sp>
      <p:sp>
        <p:nvSpPr>
          <p:cNvPr id="8197" name="Rectangle 12">
            <a:extLst>
              <a:ext uri="{FF2B5EF4-FFF2-40B4-BE49-F238E27FC236}">
                <a16:creationId xmlns:a16="http://schemas.microsoft.com/office/drawing/2014/main" id="{D71C7C08-D45C-4A4A-9E89-222DC6DA3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614" y="36433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file</a:t>
            </a:r>
          </a:p>
        </p:txBody>
      </p:sp>
      <p:sp>
        <p:nvSpPr>
          <p:cNvPr id="8198" name="Rectangle 13">
            <a:extLst>
              <a:ext uri="{FF2B5EF4-FFF2-40B4-BE49-F238E27FC236}">
                <a16:creationId xmlns:a16="http://schemas.microsoft.com/office/drawing/2014/main" id="{3AB667FA-500A-4EAC-9EBB-39EAE9C78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364" y="45577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8199" name="Rectangle 14">
            <a:extLst>
              <a:ext uri="{FF2B5EF4-FFF2-40B4-BE49-F238E27FC236}">
                <a16:creationId xmlns:a16="http://schemas.microsoft.com/office/drawing/2014/main" id="{7641F93A-DD25-4BE1-ACBD-5F770E1A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614" y="45577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file</a:t>
            </a:r>
          </a:p>
        </p:txBody>
      </p:sp>
      <p:sp>
        <p:nvSpPr>
          <p:cNvPr id="8200" name="Rectangle 17">
            <a:extLst>
              <a:ext uri="{FF2B5EF4-FFF2-40B4-BE49-F238E27FC236}">
                <a16:creationId xmlns:a16="http://schemas.microsoft.com/office/drawing/2014/main" id="{72716618-6A4F-472D-8FED-720FB48E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914" y="36433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8201" name="Rectangle 18">
            <a:extLst>
              <a:ext uri="{FF2B5EF4-FFF2-40B4-BE49-F238E27FC236}">
                <a16:creationId xmlns:a16="http://schemas.microsoft.com/office/drawing/2014/main" id="{438526EB-6A32-4C73-A8A1-383B671C1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164" y="36433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8202" name="Rectangle 19">
            <a:extLst>
              <a:ext uri="{FF2B5EF4-FFF2-40B4-BE49-F238E27FC236}">
                <a16:creationId xmlns:a16="http://schemas.microsoft.com/office/drawing/2014/main" id="{4823893E-31DD-47B6-BCCC-FE1B7298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914" y="45577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8203" name="Rectangle 20">
            <a:extLst>
              <a:ext uri="{FF2B5EF4-FFF2-40B4-BE49-F238E27FC236}">
                <a16:creationId xmlns:a16="http://schemas.microsoft.com/office/drawing/2014/main" id="{2903E4E3-AC74-491A-AB57-B0A6B8D3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164" y="455771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A040D-006C-4DC9-A185-62BF22C3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57AFD4A-B83B-4FE9-881B-C02943E45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NgModule</a:t>
            </a:r>
            <a:r>
              <a:rPr lang="en-US" altLang="en-US" dirty="0"/>
              <a:t>: The Angular Module System  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8BB1A6B-91C6-4AA5-8C5A-0D62152082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035581"/>
            <a:ext cx="8087968" cy="12573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 err="1"/>
              <a:t>NgModule</a:t>
            </a:r>
            <a:r>
              <a:rPr lang="en-US" altLang="en-US" dirty="0"/>
              <a:t> group multiple files (i.e. components, services, and so on) into one module</a:t>
            </a:r>
          </a:p>
        </p:txBody>
      </p:sp>
      <p:sp>
        <p:nvSpPr>
          <p:cNvPr id="9220" name="Rectangle 12">
            <a:extLst>
              <a:ext uri="{FF2B5EF4-FFF2-40B4-BE49-F238E27FC236}">
                <a16:creationId xmlns:a16="http://schemas.microsoft.com/office/drawing/2014/main" id="{88C91DBE-F2F3-4292-A2D2-291AF3BA0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6929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1" name="Rectangle 13">
            <a:extLst>
              <a:ext uri="{FF2B5EF4-FFF2-40B4-BE49-F238E27FC236}">
                <a16:creationId xmlns:a16="http://schemas.microsoft.com/office/drawing/2014/main" id="{6A208E98-9D3C-4291-A366-CE1D653B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6929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2" name="Rectangle 16">
            <a:extLst>
              <a:ext uri="{FF2B5EF4-FFF2-40B4-BE49-F238E27FC236}">
                <a16:creationId xmlns:a16="http://schemas.microsoft.com/office/drawing/2014/main" id="{1BBE4880-A72D-42E6-9514-A505E31E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46073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3" name="Rectangle 17">
            <a:extLst>
              <a:ext uri="{FF2B5EF4-FFF2-40B4-BE49-F238E27FC236}">
                <a16:creationId xmlns:a16="http://schemas.microsoft.com/office/drawing/2014/main" id="{D4A70C3E-D35F-4A9A-B156-B9EFCD3A9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6073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4" name="Rectangle 20">
            <a:extLst>
              <a:ext uri="{FF2B5EF4-FFF2-40B4-BE49-F238E27FC236}">
                <a16:creationId xmlns:a16="http://schemas.microsoft.com/office/drawing/2014/main" id="{0278AB46-CD54-49BB-B578-0BDBB8D73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21481"/>
            <a:ext cx="18288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5" name="TextBox 22">
            <a:extLst>
              <a:ext uri="{FF2B5EF4-FFF2-40B4-BE49-F238E27FC236}">
                <a16:creationId xmlns:a16="http://schemas.microsoft.com/office/drawing/2014/main" id="{807BC057-1520-40BD-A694-CCEA3CC65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5403859"/>
            <a:ext cx="1200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NgModule</a:t>
            </a:r>
          </a:p>
        </p:txBody>
      </p:sp>
      <p:sp>
        <p:nvSpPr>
          <p:cNvPr id="9226" name="Rectangle 23">
            <a:extLst>
              <a:ext uri="{FF2B5EF4-FFF2-40B4-BE49-F238E27FC236}">
                <a16:creationId xmlns:a16="http://schemas.microsoft.com/office/drawing/2014/main" id="{541BC6FE-2139-4397-9683-12AE7A4E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929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7" name="Rectangle 24">
            <a:extLst>
              <a:ext uri="{FF2B5EF4-FFF2-40B4-BE49-F238E27FC236}">
                <a16:creationId xmlns:a16="http://schemas.microsoft.com/office/drawing/2014/main" id="{0123580E-8B61-4C4A-8DD5-DB0C9C2F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36929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8" name="Rectangle 25">
            <a:extLst>
              <a:ext uri="{FF2B5EF4-FFF2-40B4-BE49-F238E27FC236}">
                <a16:creationId xmlns:a16="http://schemas.microsoft.com/office/drawing/2014/main" id="{111F4B6C-13BB-4406-B1A7-12767DCC2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073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29" name="Rectangle 26">
            <a:extLst>
              <a:ext uri="{FF2B5EF4-FFF2-40B4-BE49-F238E27FC236}">
                <a16:creationId xmlns:a16="http://schemas.microsoft.com/office/drawing/2014/main" id="{DB41DBCB-B131-49C9-A2FF-B65C043A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4607331"/>
            <a:ext cx="6286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</a:t>
            </a:r>
          </a:p>
        </p:txBody>
      </p:sp>
      <p:sp>
        <p:nvSpPr>
          <p:cNvPr id="9230" name="Rectangle 27">
            <a:extLst>
              <a:ext uri="{FF2B5EF4-FFF2-40B4-BE49-F238E27FC236}">
                <a16:creationId xmlns:a16="http://schemas.microsoft.com/office/drawing/2014/main" id="{3428441A-3969-4F35-B24D-1D5FE194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3521481"/>
            <a:ext cx="18288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31" name="TextBox 28">
            <a:extLst>
              <a:ext uri="{FF2B5EF4-FFF2-40B4-BE49-F238E27FC236}">
                <a16:creationId xmlns:a16="http://schemas.microsoft.com/office/drawing/2014/main" id="{94BB8F4A-076A-421C-AD69-E9AD37CF6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5403859"/>
            <a:ext cx="1200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NgModule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09034-1FA6-4D21-BDD6-32EF90EB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DAA3A8B-0A48-43B0-B438-0A9EEB74D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@NgModule …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9A8998-BBF9-40D9-8E52-50414BA60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altLang="en-US" dirty="0"/>
              <a:t>Each module must export a class that is decorated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en-US" altLang="en-US" dirty="0"/>
              <a:t>: components/directives/pipes that belong to this module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n-US" altLang="en-US" dirty="0"/>
              <a:t>: modules which this module depends on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dirty="0"/>
              <a:t>: components/directives/pipes that can be used by other modules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providers</a:t>
            </a:r>
            <a:r>
              <a:rPr lang="en-US" dirty="0"/>
              <a:t>: injectable objects (usually services) provided by this module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dirty="0"/>
              <a:t>: the component(s) to load when this module is used to bootstrap (i.e. to start) an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9EBDC-647A-4323-AC83-37A01160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DB5CE5D-ABFC-482D-A254-0D36FD8A9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About NgModule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5FF255-B43C-4A16-A948-69BB14E664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1" y="1577080"/>
            <a:ext cx="7968452" cy="3966470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altLang="en-US" dirty="0"/>
              <a:t> deal with </a:t>
            </a:r>
            <a:r>
              <a:rPr lang="en-US" altLang="en-US" i="1" dirty="0"/>
              <a:t>components/directives/pipes</a:t>
            </a:r>
            <a:r>
              <a:rPr lang="en-US" altLang="en-US" dirty="0"/>
              <a:t>, i.e. things used in templates</a:t>
            </a:r>
          </a:p>
          <a:p>
            <a:pPr lvl="1"/>
            <a:r>
              <a:rPr lang="en-US" altLang="en-US" dirty="0"/>
              <a:t>components/directives/pipes can be "private" </a:t>
            </a:r>
          </a:p>
          <a:p>
            <a:pPr lvl="1"/>
            <a:r>
              <a:rPr lang="en-US" altLang="en-US" dirty="0"/>
              <a:t>services are always "public"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n-US" altLang="en-US" dirty="0"/>
              <a:t> deals with modules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en-US" altLang="en-US" dirty="0"/>
              <a:t> vs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D9C30-104E-4CB6-8024-70149288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DB5CE5D-ABFC-482D-A254-0D36FD8A9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65101"/>
            <a:ext cx="7886700" cy="1325563"/>
          </a:xfrm>
        </p:spPr>
        <p:txBody>
          <a:bodyPr/>
          <a:lstStyle/>
          <a:p>
            <a:r>
              <a:rPr lang="en-US" altLang="en-US" dirty="0"/>
              <a:t>About </a:t>
            </a:r>
            <a:r>
              <a:rPr lang="en-US" altLang="en-US" dirty="0" err="1"/>
              <a:t>NgModule</a:t>
            </a:r>
            <a:endParaRPr lang="en-US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FD65D45-A6F5-47E5-B09D-6E0B9D476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"/>
          <a:stretch/>
        </p:blipFill>
        <p:spPr bwMode="auto">
          <a:xfrm>
            <a:off x="0" y="3982083"/>
            <a:ext cx="4157803" cy="271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D9C30-104E-4CB6-8024-70149288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7C7EBB-676D-4940-92F8-118AB0377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"/>
          <a:stretch/>
        </p:blipFill>
        <p:spPr>
          <a:xfrm>
            <a:off x="4216963" y="1963724"/>
            <a:ext cx="4927037" cy="3827476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709641B-D509-4A34-BC9B-367E5F38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220"/>
            <a:ext cx="4114800" cy="271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74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6EDBA81-99E6-418E-A006-2FB8BE596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 An Application</a:t>
            </a:r>
          </a:p>
        </p:txBody>
      </p:sp>
      <p:sp>
        <p:nvSpPr>
          <p:cNvPr id="12291" name="TextBox 3">
            <a:extLst>
              <a:ext uri="{FF2B5EF4-FFF2-40B4-BE49-F238E27FC236}">
                <a16:creationId xmlns:a16="http://schemas.microsoft.com/office/drawing/2014/main" id="{2E144DBA-5A5D-4B6C-B79F-F9151F06A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148" y="2174188"/>
            <a:ext cx="1085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main.ts</a:t>
            </a:r>
            <a:r>
              <a:rPr lang="en-US" altLang="en-US" sz="1800" dirty="0"/>
              <a:t> :</a:t>
            </a:r>
          </a:p>
        </p:txBody>
      </p:sp>
      <p:sp>
        <p:nvSpPr>
          <p:cNvPr id="12292" name="TextBox 4">
            <a:extLst>
              <a:ext uri="{FF2B5EF4-FFF2-40B4-BE49-F238E27FC236}">
                <a16:creationId xmlns:a16="http://schemas.microsoft.com/office/drawing/2014/main" id="{2FD88E3D-164D-424A-B8CA-BE322B6CA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534" y="2174188"/>
            <a:ext cx="31879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bootstrapModule</a:t>
            </a:r>
            <a:r>
              <a:rPr lang="en-US" altLang="en-US" sz="1800" dirty="0"/>
              <a:t>(AppModule)</a:t>
            </a:r>
          </a:p>
        </p:txBody>
      </p:sp>
      <p:cxnSp>
        <p:nvCxnSpPr>
          <p:cNvPr id="12293" name="Straight Arrow Connector 6">
            <a:extLst>
              <a:ext uri="{FF2B5EF4-FFF2-40B4-BE49-F238E27FC236}">
                <a16:creationId xmlns:a16="http://schemas.microsoft.com/office/drawing/2014/main" id="{CE1FB654-C57B-4247-99E0-DCD5DEB6B8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46967" y="2688537"/>
            <a:ext cx="0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TextBox 7">
            <a:extLst>
              <a:ext uri="{FF2B5EF4-FFF2-40B4-BE49-F238E27FC236}">
                <a16:creationId xmlns:a16="http://schemas.microsoft.com/office/drawing/2014/main" id="{3A624797-24FA-4260-9A4E-0BDCE2CE6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542" y="3088588"/>
            <a:ext cx="3038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bootstrap: [AppComponent]</a:t>
            </a:r>
          </a:p>
        </p:txBody>
      </p:sp>
      <p:sp>
        <p:nvSpPr>
          <p:cNvPr id="12295" name="TextBox 8">
            <a:extLst>
              <a:ext uri="{FF2B5EF4-FFF2-40B4-BE49-F238E27FC236}">
                <a16:creationId xmlns:a16="http://schemas.microsoft.com/office/drawing/2014/main" id="{D2540058-6995-47B6-8E8C-B90D8A73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505" y="3942266"/>
            <a:ext cx="2113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&lt;app-guest-book&gt;</a:t>
            </a:r>
          </a:p>
        </p:txBody>
      </p:sp>
      <p:cxnSp>
        <p:nvCxnSpPr>
          <p:cNvPr id="12296" name="Straight Arrow Connector 9">
            <a:extLst>
              <a:ext uri="{FF2B5EF4-FFF2-40B4-BE49-F238E27FC236}">
                <a16:creationId xmlns:a16="http://schemas.microsoft.com/office/drawing/2014/main" id="{D37C34B1-502B-421A-95E7-4CD8E253F4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46967" y="3549359"/>
            <a:ext cx="0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TextBox 10">
            <a:extLst>
              <a:ext uri="{FF2B5EF4-FFF2-40B4-BE49-F238E27FC236}">
                <a16:creationId xmlns:a16="http://schemas.microsoft.com/office/drawing/2014/main" id="{5AC8A4E2-C0D5-466A-A8BF-C1CEAF0F9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580" y="4799516"/>
            <a:ext cx="24364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GuestBookComponent</a:t>
            </a:r>
          </a:p>
        </p:txBody>
      </p:sp>
      <p:cxnSp>
        <p:nvCxnSpPr>
          <p:cNvPr id="12298" name="Straight Arrow Connector 11">
            <a:extLst>
              <a:ext uri="{FF2B5EF4-FFF2-40B4-BE49-F238E27FC236}">
                <a16:creationId xmlns:a16="http://schemas.microsoft.com/office/drawing/2014/main" id="{8FC1C52C-0C19-45A1-8A40-1798DD5177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46967" y="4380416"/>
            <a:ext cx="0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TextBox 12">
            <a:extLst>
              <a:ext uri="{FF2B5EF4-FFF2-40B4-BE49-F238E27FC236}">
                <a16:creationId xmlns:a16="http://schemas.microsoft.com/office/drawing/2014/main" id="{04CEFEA0-4730-4DE1-A579-C8D4BE65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165" y="3088588"/>
            <a:ext cx="1785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app.module.ts :</a:t>
            </a:r>
          </a:p>
        </p:txBody>
      </p:sp>
      <p:sp>
        <p:nvSpPr>
          <p:cNvPr id="12300" name="TextBox 13">
            <a:extLst>
              <a:ext uri="{FF2B5EF4-FFF2-40B4-BE49-F238E27FC236}">
                <a16:creationId xmlns:a16="http://schemas.microsoft.com/office/drawing/2014/main" id="{E56537EB-775E-4FF8-B8FE-9FEE0B027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798" y="3942266"/>
            <a:ext cx="24412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app.component.html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9B178-69F8-45C7-BA8C-04E0F334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99BFDD8-488C-45A5-BF99-57A101CE3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A07E757-16B7-4A0F-B637-29F68709E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81150"/>
            <a:ext cx="7886700" cy="4595813"/>
          </a:xfrm>
        </p:spPr>
        <p:txBody>
          <a:bodyPr/>
          <a:lstStyle/>
          <a:p>
            <a:r>
              <a:rPr lang="en-US" altLang="en-US" dirty="0"/>
              <a:t>User-defined tags as opposed to standard HTML tags like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</a:p>
          <a:p>
            <a:pPr lvl="1"/>
            <a:r>
              <a:rPr lang="en-US" altLang="en-US" dirty="0"/>
              <a:t>Appearance: HTML and CSS</a:t>
            </a:r>
          </a:p>
          <a:p>
            <a:pPr lvl="1"/>
            <a:r>
              <a:rPr lang="en-US" altLang="en-US" dirty="0"/>
              <a:t>Behavior: TypeScript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@ Component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en-US" altLang="en-US" dirty="0">
                <a:cs typeface="Courier New" panose="02070309020205020404" pitchFamily="49" charset="0"/>
              </a:rPr>
              <a:t>: name of the tag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styles</a:t>
            </a:r>
          </a:p>
          <a:p>
            <a:pPr lvl="1"/>
            <a:r>
              <a:rPr lang="en-US" altLang="en-US" dirty="0"/>
              <a:t>More options</a:t>
            </a:r>
          </a:p>
          <a:p>
            <a:pPr lvl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A9F-7F4A-4F38-8AB0-AB9889A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99BFDD8-488C-45A5-BF99-57A101CE3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8902"/>
            <a:ext cx="7886700" cy="1325563"/>
          </a:xfrm>
        </p:spPr>
        <p:txBody>
          <a:bodyPr/>
          <a:lstStyle/>
          <a:p>
            <a:r>
              <a:rPr lang="en-US" altLang="en-US" dirty="0"/>
              <a:t>Components -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F83A0-FE00-4625-853A-5A6806294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"/>
          <a:stretch/>
        </p:blipFill>
        <p:spPr>
          <a:xfrm>
            <a:off x="5285084" y="1250318"/>
            <a:ext cx="3727201" cy="33961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19E772-1B87-4730-896A-19024F3CF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"/>
          <a:stretch/>
        </p:blipFill>
        <p:spPr>
          <a:xfrm>
            <a:off x="47452" y="1250318"/>
            <a:ext cx="4770190" cy="3418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4F88F6-A558-4CC6-9576-790B2FB44A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2"/>
          <a:stretch/>
        </p:blipFill>
        <p:spPr>
          <a:xfrm>
            <a:off x="2372164" y="4758301"/>
            <a:ext cx="4085786" cy="2059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A9F-7F4A-4F38-8AB0-AB9889A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D684-8C1B-4203-842E-64E560DB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MEAN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A2FD-1052-4066-81D1-CB051E6A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6858"/>
            <a:ext cx="7886700" cy="4651067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MongoDB</a:t>
            </a:r>
          </a:p>
          <a:p>
            <a:pPr lvl="1"/>
            <a:r>
              <a:rPr lang="en-US" sz="1800" dirty="0"/>
              <a:t>Download the latest </a:t>
            </a:r>
            <a:r>
              <a:rPr lang="en-US" sz="1800" i="1" dirty="0"/>
              <a:t>MongoDB Community Server</a:t>
            </a:r>
            <a:r>
              <a:rPr lang="en-US" sz="1800" dirty="0"/>
              <a:t> from </a:t>
            </a:r>
            <a:r>
              <a:rPr lang="en-US" sz="1800" dirty="0">
                <a:hlinkClick r:id="rId2"/>
              </a:rPr>
              <a:t>MongoDB</a:t>
            </a:r>
            <a:r>
              <a:rPr lang="en-US" sz="1800" dirty="0"/>
              <a:t>, and follow the </a:t>
            </a:r>
            <a:r>
              <a:rPr lang="en-US" sz="1800" dirty="0">
                <a:hlinkClick r:id="rId3"/>
              </a:rPr>
              <a:t>installation guide</a:t>
            </a:r>
            <a:r>
              <a:rPr lang="en-US" sz="1800" dirty="0"/>
              <a:t> for your platform (e.g. </a:t>
            </a:r>
            <a:r>
              <a:rPr lang="en-US" sz="1800" dirty="0">
                <a:hlinkClick r:id="rId4"/>
              </a:rPr>
              <a:t>Windows</a:t>
            </a:r>
            <a:r>
              <a:rPr lang="en-US" sz="1800" dirty="0"/>
              <a:t>, </a:t>
            </a:r>
            <a:r>
              <a:rPr lang="en-US" sz="1800" dirty="0">
                <a:hlinkClick r:id="rId5"/>
              </a:rPr>
              <a:t>MacOS</a:t>
            </a:r>
            <a:r>
              <a:rPr lang="en-US" sz="1800" dirty="0"/>
              <a:t>, </a:t>
            </a:r>
            <a:r>
              <a:rPr lang="en-US" sz="1800" dirty="0">
                <a:hlinkClick r:id="rId6"/>
              </a:rPr>
              <a:t>Ubuntu</a:t>
            </a:r>
            <a:r>
              <a:rPr lang="en-US" sz="1800" dirty="0"/>
              <a:t>).</a:t>
            </a:r>
          </a:p>
          <a:p>
            <a:r>
              <a:rPr lang="en-US" sz="2400" b="1" dirty="0"/>
              <a:t>Node.js and NPM Packages</a:t>
            </a:r>
          </a:p>
          <a:p>
            <a:pPr lvl="1"/>
            <a:r>
              <a:rPr lang="en-US" sz="1800" dirty="0"/>
              <a:t>Download and install </a:t>
            </a:r>
            <a:r>
              <a:rPr lang="en-US" sz="1800" i="1" dirty="0"/>
              <a:t>Node.js 16.x</a:t>
            </a:r>
            <a:r>
              <a:rPr lang="en-US" sz="1800" dirty="0"/>
              <a:t> from </a:t>
            </a:r>
            <a:r>
              <a:rPr lang="en-US" sz="1800" dirty="0">
                <a:hlinkClick r:id="rId7"/>
              </a:rPr>
              <a:t>nodejs.org</a:t>
            </a:r>
            <a:r>
              <a:rPr lang="en-US" sz="1800" dirty="0"/>
              <a:t>. We will also need the following global packages:</a:t>
            </a:r>
          </a:p>
          <a:p>
            <a:pPr lvl="2"/>
            <a:r>
              <a:rPr lang="en-US" sz="1600" dirty="0"/>
              <a:t>express-generator for creating web applications using the Express framework.</a:t>
            </a:r>
          </a:p>
          <a:p>
            <a:pPr lvl="2"/>
            <a:r>
              <a:rPr lang="en-US" sz="1600" dirty="0"/>
              <a:t>@angular/cli for creating and building Angular projects.</a:t>
            </a:r>
          </a:p>
          <a:p>
            <a:pPr lvl="2"/>
            <a:r>
              <a:rPr lang="en-US" sz="1600" dirty="0" err="1"/>
              <a:t>nodemon</a:t>
            </a:r>
            <a:r>
              <a:rPr lang="en-US" sz="1600" dirty="0"/>
              <a:t> for running and monitoring Node.js applications.</a:t>
            </a:r>
          </a:p>
          <a:p>
            <a:pPr lvl="1"/>
            <a:r>
              <a:rPr lang="en-US" sz="1800" dirty="0"/>
              <a:t>To install a package globally (meaning the package will be available to all projects instead of being used by only one project), open a command prompt and run the following command:</a:t>
            </a:r>
          </a:p>
          <a:p>
            <a:pPr lvl="1"/>
            <a:r>
              <a:rPr lang="en-US" sz="1800" dirty="0" err="1"/>
              <a:t>npm</a:t>
            </a:r>
            <a:r>
              <a:rPr lang="en-US" sz="1800" dirty="0"/>
              <a:t> install -g &lt;</a:t>
            </a:r>
            <a:r>
              <a:rPr lang="en-US" sz="1800" dirty="0" err="1"/>
              <a:t>package_name</a:t>
            </a:r>
            <a:r>
              <a:rPr lang="en-US" sz="1800" dirty="0"/>
              <a:t>&gt; : For example, to install </a:t>
            </a:r>
            <a:r>
              <a:rPr lang="en-US" sz="1800" dirty="0" err="1"/>
              <a:t>nodemon</a:t>
            </a:r>
            <a:r>
              <a:rPr lang="en-US" sz="1800" dirty="0"/>
              <a:t>, simply run "</a:t>
            </a:r>
            <a:r>
              <a:rPr lang="en-US" sz="1800" dirty="0" err="1"/>
              <a:t>npm</a:t>
            </a:r>
            <a:r>
              <a:rPr lang="en-US" sz="1800" dirty="0"/>
              <a:t> install -g </a:t>
            </a:r>
            <a:r>
              <a:rPr lang="en-US" sz="1800" dirty="0" err="1"/>
              <a:t>nodemon</a:t>
            </a:r>
            <a:r>
              <a:rPr lang="en-US" sz="1800" dirty="0"/>
              <a:t>".</a:t>
            </a:r>
          </a:p>
          <a:p>
            <a:r>
              <a:rPr lang="en-US" sz="2400" b="1" dirty="0"/>
              <a:t>Text Editors for Developers</a:t>
            </a:r>
          </a:p>
          <a:p>
            <a:pPr lvl="1"/>
            <a:r>
              <a:rPr lang="en-US" sz="1800" dirty="0">
                <a:hlinkClick r:id="rId8"/>
              </a:rPr>
              <a:t>Sublime Text</a:t>
            </a:r>
            <a:r>
              <a:rPr lang="en-US" sz="1800" dirty="0"/>
              <a:t>, </a:t>
            </a:r>
            <a:r>
              <a:rPr lang="en-US" sz="1800" dirty="0">
                <a:hlinkClick r:id="rId9"/>
              </a:rPr>
              <a:t>Visual Studio Code</a:t>
            </a:r>
            <a:r>
              <a:rPr lang="en-US" sz="1800" dirty="0"/>
              <a:t>, and </a:t>
            </a:r>
            <a:r>
              <a:rPr lang="en-US" sz="1800" dirty="0">
                <a:hlinkClick r:id="rId10"/>
              </a:rPr>
              <a:t>Atom</a:t>
            </a:r>
            <a:r>
              <a:rPr lang="en-US" sz="1800" dirty="0"/>
              <a:t> are all great code editors and popular among MEAN stack developers. Just pick one that you like the most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64E27-4194-4AD2-A72A-83EA6265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6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05194" y="2623416"/>
            <a:ext cx="7772400" cy="1023624"/>
          </a:xfrm>
        </p:spPr>
        <p:txBody>
          <a:bodyPr>
            <a:normAutofit/>
          </a:bodyPr>
          <a:lstStyle/>
          <a:p>
            <a:r>
              <a:rPr lang="en-US" sz="3600" dirty="0"/>
              <a:t>Thank you!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9596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05" y="1847850"/>
            <a:ext cx="2743200" cy="1375110"/>
          </a:xfrm>
        </p:spPr>
        <p:txBody>
          <a:bodyPr>
            <a:normAutofit/>
          </a:bodyPr>
          <a:lstStyle/>
          <a:p>
            <a:r>
              <a:rPr lang="en-US" sz="4400" dirty="0"/>
              <a:t>Angular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5705" y="3499351"/>
            <a:ext cx="2743200" cy="1144198"/>
          </a:xfrm>
        </p:spPr>
        <p:txBody>
          <a:bodyPr>
            <a:normAutofit/>
          </a:bodyPr>
          <a:lstStyle/>
          <a:p>
            <a:r>
              <a:rPr lang="en-US" sz="2000" dirty="0"/>
              <a:t>Client Side Application Framework</a:t>
            </a:r>
          </a:p>
        </p:txBody>
      </p:sp>
      <p:pic>
        <p:nvPicPr>
          <p:cNvPr id="4098" name="Picture 2" descr="Angular (web framework) - Wikipedia">
            <a:extLst>
              <a:ext uri="{FF2B5EF4-FFF2-40B4-BE49-F238E27FC236}">
                <a16:creationId xmlns:a16="http://schemas.microsoft.com/office/drawing/2014/main" id="{DB449BFA-CA4F-4E73-A897-E509B6E2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160006"/>
            <a:ext cx="3902644" cy="390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4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Angular</a:t>
            </a:r>
            <a:r>
              <a:rPr lang="en-US" dirty="0"/>
              <a:t> is an open-source web application framework </a:t>
            </a:r>
          </a:p>
          <a:p>
            <a:pPr lvl="1"/>
            <a:r>
              <a:rPr lang="en-US" dirty="0"/>
              <a:t>Based on TypeScript</a:t>
            </a:r>
          </a:p>
          <a:p>
            <a:r>
              <a:rPr lang="en-US" dirty="0"/>
              <a:t>Mainly maintained by 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Community of individuals and corporations </a:t>
            </a:r>
          </a:p>
          <a:p>
            <a:r>
              <a:rPr lang="en-US" dirty="0"/>
              <a:t>Simplified front-end Development</a:t>
            </a:r>
          </a:p>
          <a:p>
            <a:r>
              <a:rPr lang="en-US" dirty="0"/>
              <a:t>One platform for Desktop &amp; Mobiles</a:t>
            </a:r>
          </a:p>
          <a:p>
            <a:r>
              <a:rPr lang="en-US" dirty="0"/>
              <a:t>Address many of the challenges encountered in developing single-page applications</a:t>
            </a:r>
          </a:p>
          <a:p>
            <a:r>
              <a:rPr lang="en-US" dirty="0"/>
              <a:t>Useful as structural framework for dynamic web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759DA-2D70-4299-A285-E3FD3A08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3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963F47A-18CA-4C3B-91C8-026ED608B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Angular: An Application Framework for the Client-Side</a:t>
            </a:r>
          </a:p>
        </p:txBody>
      </p:sp>
      <p:sp>
        <p:nvSpPr>
          <p:cNvPr id="5123" name="Rectangle 21">
            <a:extLst>
              <a:ext uri="{FF2B5EF4-FFF2-40B4-BE49-F238E27FC236}">
                <a16:creationId xmlns:a16="http://schemas.microsoft.com/office/drawing/2014/main" id="{72EEC45B-29BA-437C-B3B6-B3C5BE83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474120"/>
            <a:ext cx="1657350" cy="27265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4" name="TextBox 15">
            <a:extLst>
              <a:ext uri="{FF2B5EF4-FFF2-40B4-BE49-F238E27FC236}">
                <a16:creationId xmlns:a16="http://schemas.microsoft.com/office/drawing/2014/main" id="{80255267-4D34-44C5-BE07-2A9106B6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989" y="3257550"/>
            <a:ext cx="12364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RESTful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Service</a:t>
            </a:r>
          </a:p>
        </p:txBody>
      </p:sp>
      <p:sp>
        <p:nvSpPr>
          <p:cNvPr id="5125" name="Rectangle 21">
            <a:extLst>
              <a:ext uri="{FF2B5EF4-FFF2-40B4-BE49-F238E27FC236}">
                <a16:creationId xmlns:a16="http://schemas.microsoft.com/office/drawing/2014/main" id="{185FDB01-3D6F-4F61-AA4F-D21B3D96E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3502820"/>
            <a:ext cx="1885950" cy="6691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/>
          </a:p>
        </p:txBody>
      </p:sp>
      <p:sp>
        <p:nvSpPr>
          <p:cNvPr id="5126" name="TextBox 17">
            <a:extLst>
              <a:ext uri="{FF2B5EF4-FFF2-40B4-BE49-F238E27FC236}">
                <a16:creationId xmlns:a16="http://schemas.microsoft.com/office/drawing/2014/main" id="{C491F935-9731-4D24-9358-8969EE913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820" y="3583782"/>
            <a:ext cx="11065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Mobile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Application</a:t>
            </a:r>
          </a:p>
        </p:txBody>
      </p:sp>
      <p:sp>
        <p:nvSpPr>
          <p:cNvPr id="5127" name="Rectangle 21">
            <a:extLst>
              <a:ext uri="{FF2B5EF4-FFF2-40B4-BE49-F238E27FC236}">
                <a16:creationId xmlns:a16="http://schemas.microsoft.com/office/drawing/2014/main" id="{DBE0EB41-3719-4356-A357-A1EA4433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2474120"/>
            <a:ext cx="1885950" cy="6691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/>
          </a:p>
        </p:txBody>
      </p:sp>
      <p:sp>
        <p:nvSpPr>
          <p:cNvPr id="5128" name="TextBox 21">
            <a:extLst>
              <a:ext uri="{FF2B5EF4-FFF2-40B4-BE49-F238E27FC236}">
                <a16:creationId xmlns:a16="http://schemas.microsoft.com/office/drawing/2014/main" id="{7E19B24B-ADD3-4C4E-BA8A-08BCFBD1D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933" y="2531269"/>
            <a:ext cx="163916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Single Page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Application (SPA)</a:t>
            </a:r>
          </a:p>
        </p:txBody>
      </p:sp>
      <p:cxnSp>
        <p:nvCxnSpPr>
          <p:cNvPr id="5129" name="Straight Arrow Connector 23">
            <a:extLst>
              <a:ext uri="{FF2B5EF4-FFF2-40B4-BE49-F238E27FC236}">
                <a16:creationId xmlns:a16="http://schemas.microsoft.com/office/drawing/2014/main" id="{9210E4C6-9AD7-418F-AF49-D85E8C95DD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9982" y="2800350"/>
            <a:ext cx="131206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Arrow Connector 23">
            <a:extLst>
              <a:ext uri="{FF2B5EF4-FFF2-40B4-BE49-F238E27FC236}">
                <a16:creationId xmlns:a16="http://schemas.microsoft.com/office/drawing/2014/main" id="{581832D9-C836-4424-B1FC-241DCD66E1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9982" y="3829050"/>
            <a:ext cx="131206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Arrow Connector 23">
            <a:extLst>
              <a:ext uri="{FF2B5EF4-FFF2-40B4-BE49-F238E27FC236}">
                <a16:creationId xmlns:a16="http://schemas.microsoft.com/office/drawing/2014/main" id="{CF96C738-D96B-4DE6-8BA5-8700A65473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9982" y="4857750"/>
            <a:ext cx="131206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Rectangle 21">
            <a:extLst>
              <a:ext uri="{FF2B5EF4-FFF2-40B4-BE49-F238E27FC236}">
                <a16:creationId xmlns:a16="http://schemas.microsoft.com/office/drawing/2014/main" id="{3DA1D624-FD45-4E39-8F9E-C5A99CBF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4531520"/>
            <a:ext cx="1885950" cy="6691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500"/>
          </a:p>
        </p:txBody>
      </p:sp>
      <p:sp>
        <p:nvSpPr>
          <p:cNvPr id="5133" name="TextBox 21">
            <a:extLst>
              <a:ext uri="{FF2B5EF4-FFF2-40B4-BE49-F238E27FC236}">
                <a16:creationId xmlns:a16="http://schemas.microsoft.com/office/drawing/2014/main" id="{3C13E86D-22E3-44DD-ABE5-AFC0889D2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224" y="4588669"/>
            <a:ext cx="110658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Desktop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/>
              <a:t>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3CE2F-33BF-4C46-BF14-8F85B0C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2F86EE8-B6CD-4C33-A94B-8E436A9B1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Angular CLI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28A4343-0F35-4F4D-A251-B226E6A50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command-line tool to create, build, and run Angular applications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Installation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-g @angular/cli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Creating Project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new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run the app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 --open</a:t>
            </a:r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0F067-7ACD-4CDD-9273-A8BA6BF6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00A91B-679E-4D42-9871-589C7D773A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8424AC-67EC-46E7-9FA1-3A1351B3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2130028"/>
          </a:xfrm>
        </p:spPr>
        <p:txBody>
          <a:bodyPr>
            <a:normAutofit/>
          </a:bodyPr>
          <a:lstStyle/>
          <a:p>
            <a:r>
              <a:rPr lang="en-US" sz="4350" dirty="0"/>
              <a:t>Angular - TypeScript</a:t>
            </a:r>
          </a:p>
        </p:txBody>
      </p:sp>
    </p:spTree>
    <p:extLst>
      <p:ext uri="{BB962C8B-B14F-4D97-AF65-F5344CB8AC3E}">
        <p14:creationId xmlns:p14="http://schemas.microsoft.com/office/powerpoint/2010/main" val="1761960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VV_Templat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006EC6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1639</Words>
  <Application>Microsoft Office PowerPoint</Application>
  <PresentationFormat>On-screen Show (4:3)</PresentationFormat>
  <Paragraphs>347</Paragraphs>
  <Slides>40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Roboto</vt:lpstr>
      <vt:lpstr>Tahoma</vt:lpstr>
      <vt:lpstr>Wingdings 2</vt:lpstr>
      <vt:lpstr>template</vt:lpstr>
      <vt:lpstr>SVV_Template</vt:lpstr>
      <vt:lpstr>CS 4032 – Web Programming</vt:lpstr>
      <vt:lpstr>PowerPoint Presentation</vt:lpstr>
      <vt:lpstr>MEAN</vt:lpstr>
      <vt:lpstr>Setting up MEAN Development Environment</vt:lpstr>
      <vt:lpstr>Angular</vt:lpstr>
      <vt:lpstr>Introduction</vt:lpstr>
      <vt:lpstr>Angular: An Application Framework for the Client-Side</vt:lpstr>
      <vt:lpstr>Angular CLI</vt:lpstr>
      <vt:lpstr>Angular - TypeScript</vt:lpstr>
      <vt:lpstr>TypeScript</vt:lpstr>
      <vt:lpstr>Compile and Run TypeScript</vt:lpstr>
      <vt:lpstr>ES6 and ES7 Features</vt:lpstr>
      <vt:lpstr>Class Example</vt:lpstr>
      <vt:lpstr>Decorators</vt:lpstr>
      <vt:lpstr>Class Decorator Example</vt:lpstr>
      <vt:lpstr>TypeScript-Specific Features</vt:lpstr>
      <vt:lpstr>Basic Types</vt:lpstr>
      <vt:lpstr>Type Declaration</vt:lpstr>
      <vt:lpstr>Other Commonly Used Types</vt:lpstr>
      <vt:lpstr>Type Inference</vt:lpstr>
      <vt:lpstr>Optional Properties</vt:lpstr>
      <vt:lpstr>Access Modifier in Class</vt:lpstr>
      <vt:lpstr>Parameter Property</vt:lpstr>
      <vt:lpstr>Abstract Class</vt:lpstr>
      <vt:lpstr>Interface Example</vt:lpstr>
      <vt:lpstr>The Need for Generics</vt:lpstr>
      <vt:lpstr>Generic Function and Class</vt:lpstr>
      <vt:lpstr>Using Generics</vt:lpstr>
      <vt:lpstr>Angular : Modules, Components &amp; Directives</vt:lpstr>
      <vt:lpstr>Example: Guest Book (Single Page)</vt:lpstr>
      <vt:lpstr>index.html</vt:lpstr>
      <vt:lpstr>NgModule: The Angular Module System …</vt:lpstr>
      <vt:lpstr>NgModule: The Angular Module System  </vt:lpstr>
      <vt:lpstr>@NgModule …</vt:lpstr>
      <vt:lpstr>About NgModule</vt:lpstr>
      <vt:lpstr>About NgModule</vt:lpstr>
      <vt:lpstr>Bootstrap An Application</vt:lpstr>
      <vt:lpstr>Component</vt:lpstr>
      <vt:lpstr>Components - Example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406 – Web Programming</dc:title>
  <dc:creator>ATIF JILANI</dc:creator>
  <cp:lastModifiedBy>Hassan</cp:lastModifiedBy>
  <cp:revision>361</cp:revision>
  <dcterms:created xsi:type="dcterms:W3CDTF">2020-01-19T18:42:10Z</dcterms:created>
  <dcterms:modified xsi:type="dcterms:W3CDTF">2022-03-24T07:52:48Z</dcterms:modified>
</cp:coreProperties>
</file>