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1"/>
    <p:sldMasterId id="2147483856" r:id="rId2"/>
  </p:sldMasterIdLst>
  <p:notesMasterIdLst>
    <p:notesMasterId r:id="rId96"/>
  </p:notesMasterIdLst>
  <p:handoutMasterIdLst>
    <p:handoutMasterId r:id="rId97"/>
  </p:handoutMasterIdLst>
  <p:sldIdLst>
    <p:sldId id="516" r:id="rId3"/>
    <p:sldId id="320" r:id="rId4"/>
    <p:sldId id="293" r:id="rId5"/>
    <p:sldId id="301" r:id="rId6"/>
    <p:sldId id="336" r:id="rId7"/>
    <p:sldId id="365" r:id="rId8"/>
    <p:sldId id="295" r:id="rId9"/>
    <p:sldId id="298" r:id="rId10"/>
    <p:sldId id="300" r:id="rId11"/>
    <p:sldId id="257" r:id="rId12"/>
    <p:sldId id="259" r:id="rId13"/>
    <p:sldId id="366" r:id="rId14"/>
    <p:sldId id="296" r:id="rId15"/>
    <p:sldId id="276" r:id="rId16"/>
    <p:sldId id="781" r:id="rId17"/>
    <p:sldId id="275" r:id="rId18"/>
    <p:sldId id="277" r:id="rId19"/>
    <p:sldId id="278" r:id="rId20"/>
    <p:sldId id="279" r:id="rId21"/>
    <p:sldId id="261" r:id="rId22"/>
    <p:sldId id="263" r:id="rId23"/>
    <p:sldId id="302" r:id="rId24"/>
    <p:sldId id="264" r:id="rId25"/>
    <p:sldId id="262" r:id="rId26"/>
    <p:sldId id="272" r:id="rId27"/>
    <p:sldId id="270" r:id="rId28"/>
    <p:sldId id="271" r:id="rId29"/>
    <p:sldId id="265" r:id="rId30"/>
    <p:sldId id="287" r:id="rId31"/>
    <p:sldId id="274" r:id="rId32"/>
    <p:sldId id="267" r:id="rId33"/>
    <p:sldId id="269" r:id="rId34"/>
    <p:sldId id="268" r:id="rId35"/>
    <p:sldId id="385" r:id="rId36"/>
    <p:sldId id="294" r:id="rId37"/>
    <p:sldId id="280" r:id="rId38"/>
    <p:sldId id="372" r:id="rId39"/>
    <p:sldId id="281" r:id="rId40"/>
    <p:sldId id="283" r:id="rId41"/>
    <p:sldId id="285" r:id="rId42"/>
    <p:sldId id="288" r:id="rId43"/>
    <p:sldId id="289" r:id="rId44"/>
    <p:sldId id="290" r:id="rId45"/>
    <p:sldId id="291" r:id="rId46"/>
    <p:sldId id="307" r:id="rId47"/>
    <p:sldId id="308" r:id="rId48"/>
    <p:sldId id="309" r:id="rId49"/>
    <p:sldId id="310" r:id="rId50"/>
    <p:sldId id="381" r:id="rId51"/>
    <p:sldId id="382" r:id="rId52"/>
    <p:sldId id="383" r:id="rId53"/>
    <p:sldId id="311" r:id="rId54"/>
    <p:sldId id="312" r:id="rId55"/>
    <p:sldId id="313" r:id="rId56"/>
    <p:sldId id="314" r:id="rId57"/>
    <p:sldId id="315" r:id="rId58"/>
    <p:sldId id="316" r:id="rId59"/>
    <p:sldId id="317" r:id="rId60"/>
    <p:sldId id="303" r:id="rId61"/>
    <p:sldId id="305" r:id="rId62"/>
    <p:sldId id="318" r:id="rId63"/>
    <p:sldId id="367" r:id="rId64"/>
    <p:sldId id="368" r:id="rId65"/>
    <p:sldId id="321" r:id="rId66"/>
    <p:sldId id="369" r:id="rId67"/>
    <p:sldId id="266" r:id="rId68"/>
    <p:sldId id="325" r:id="rId69"/>
    <p:sldId id="326" r:id="rId70"/>
    <p:sldId id="327" r:id="rId71"/>
    <p:sldId id="328" r:id="rId72"/>
    <p:sldId id="370" r:id="rId73"/>
    <p:sldId id="322" r:id="rId74"/>
    <p:sldId id="329" r:id="rId75"/>
    <p:sldId id="330" r:id="rId76"/>
    <p:sldId id="334" r:id="rId77"/>
    <p:sldId id="332" r:id="rId78"/>
    <p:sldId id="371" r:id="rId79"/>
    <p:sldId id="284" r:id="rId80"/>
    <p:sldId id="286" r:id="rId81"/>
    <p:sldId id="384" r:id="rId82"/>
    <p:sldId id="374" r:id="rId83"/>
    <p:sldId id="375" r:id="rId84"/>
    <p:sldId id="297" r:id="rId85"/>
    <p:sldId id="376" r:id="rId86"/>
    <p:sldId id="299" r:id="rId87"/>
    <p:sldId id="377" r:id="rId88"/>
    <p:sldId id="380" r:id="rId89"/>
    <p:sldId id="331" r:id="rId90"/>
    <p:sldId id="333" r:id="rId91"/>
    <p:sldId id="335" r:id="rId92"/>
    <p:sldId id="378" r:id="rId93"/>
    <p:sldId id="379" r:id="rId94"/>
    <p:sldId id="780" r:id="rId95"/>
  </p:sldIdLst>
  <p:sldSz cx="9144000" cy="6858000" type="screen4x3"/>
  <p:notesSz cx="6858000" cy="9144000"/>
  <p:custShowLst>
    <p:custShow name="Custom Show 1" id="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ohaib Iqbal" initials=""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B9"/>
    <a:srgbClr val="007CE2"/>
    <a:srgbClr val="0069B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9BE442-DBDE-47A9-8AB9-910D4B3E0C07}" v="6" dt="2021-03-01T16:55:14.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5256" autoAdjust="0"/>
  </p:normalViewPr>
  <p:slideViewPr>
    <p:cSldViewPr snapToGrid="0" snapToObjects="1">
      <p:cViewPr varScale="1">
        <p:scale>
          <a:sx n="82" d="100"/>
          <a:sy n="82" d="100"/>
        </p:scale>
        <p:origin x="1507" y="58"/>
      </p:cViewPr>
      <p:guideLst>
        <p:guide orient="horz" pos="2160"/>
        <p:guide pos="2880"/>
      </p:guideLst>
    </p:cSldViewPr>
  </p:slideViewPr>
  <p:outlineViewPr>
    <p:cViewPr>
      <p:scale>
        <a:sx n="33" d="100"/>
        <a:sy n="33" d="100"/>
      </p:scale>
      <p:origin x="0" y="1532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handoutMaster" Target="handoutMasters/handoutMaster1.xml"/><Relationship Id="rId10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if Jilani" userId="2373ff79-7915-410a-a6df-6859728fab16" providerId="ADAL" clId="{8F3FA461-50D0-45E3-B713-4B4324E61470}"/>
    <pc:docChg chg="modSld">
      <pc:chgData name="Atif Jilani" userId="2373ff79-7915-410a-a6df-6859728fab16" providerId="ADAL" clId="{8F3FA461-50D0-45E3-B713-4B4324E61470}" dt="2021-03-01T16:28:05.514" v="0" actId="20577"/>
      <pc:docMkLst>
        <pc:docMk/>
      </pc:docMkLst>
      <pc:sldChg chg="modSp mod">
        <pc:chgData name="Atif Jilani" userId="2373ff79-7915-410a-a6df-6859728fab16" providerId="ADAL" clId="{8F3FA461-50D0-45E3-B713-4B4324E61470}" dt="2021-03-01T16:28:05.514" v="0" actId="20577"/>
        <pc:sldMkLst>
          <pc:docMk/>
          <pc:sldMk cId="718970717" sldId="846"/>
        </pc:sldMkLst>
        <pc:spChg chg="mod">
          <ac:chgData name="Atif Jilani" userId="2373ff79-7915-410a-a6df-6859728fab16" providerId="ADAL" clId="{8F3FA461-50D0-45E3-B713-4B4324E61470}" dt="2021-03-01T16:28:05.514" v="0" actId="20577"/>
          <ac:spMkLst>
            <pc:docMk/>
            <pc:sldMk cId="718970717" sldId="846"/>
            <ac:spMk id="3" creationId="{00000000-0000-0000-0000-000000000000}"/>
          </ac:spMkLst>
        </pc:spChg>
      </pc:sldChg>
    </pc:docChg>
  </pc:docChgLst>
  <pc:docChgLst>
    <pc:chgData name="Atif Jilani" userId="2373ff79-7915-410a-a6df-6859728fab16" providerId="ADAL" clId="{179BE442-DBDE-47A9-8AB9-910D4B3E0C07}"/>
    <pc:docChg chg="undo custSel addSld delSld modSld sldOrd">
      <pc:chgData name="Atif Jilani" userId="2373ff79-7915-410a-a6df-6859728fab16" providerId="ADAL" clId="{179BE442-DBDE-47A9-8AB9-910D4B3E0C07}" dt="2021-03-03T03:30:00.433" v="536" actId="207"/>
      <pc:docMkLst>
        <pc:docMk/>
      </pc:docMkLst>
      <pc:sldChg chg="add">
        <pc:chgData name="Atif Jilani" userId="2373ff79-7915-410a-a6df-6859728fab16" providerId="ADAL" clId="{179BE442-DBDE-47A9-8AB9-910D4B3E0C07}" dt="2021-03-01T16:40:23.743" v="69"/>
        <pc:sldMkLst>
          <pc:docMk/>
          <pc:sldMk cId="3194361072" sldId="302"/>
        </pc:sldMkLst>
      </pc:sldChg>
      <pc:sldChg chg="add">
        <pc:chgData name="Atif Jilani" userId="2373ff79-7915-410a-a6df-6859728fab16" providerId="ADAL" clId="{179BE442-DBDE-47A9-8AB9-910D4B3E0C07}" dt="2021-03-01T16:40:23.743" v="69"/>
        <pc:sldMkLst>
          <pc:docMk/>
          <pc:sldMk cId="181240239" sldId="311"/>
        </pc:sldMkLst>
      </pc:sldChg>
      <pc:sldChg chg="del">
        <pc:chgData name="Atif Jilani" userId="2373ff79-7915-410a-a6df-6859728fab16" providerId="ADAL" clId="{179BE442-DBDE-47A9-8AB9-910D4B3E0C07}" dt="2021-03-01T16:33:10.572" v="3" actId="47"/>
        <pc:sldMkLst>
          <pc:docMk/>
          <pc:sldMk cId="3376788369" sldId="797"/>
        </pc:sldMkLst>
      </pc:sldChg>
      <pc:sldChg chg="modSp add mod">
        <pc:chgData name="Atif Jilani" userId="2373ff79-7915-410a-a6df-6859728fab16" providerId="ADAL" clId="{179BE442-DBDE-47A9-8AB9-910D4B3E0C07}" dt="2021-03-01T16:45:39.857" v="370" actId="20577"/>
        <pc:sldMkLst>
          <pc:docMk/>
          <pc:sldMk cId="29807526" sldId="798"/>
        </pc:sldMkLst>
        <pc:spChg chg="mod">
          <ac:chgData name="Atif Jilani" userId="2373ff79-7915-410a-a6df-6859728fab16" providerId="ADAL" clId="{179BE442-DBDE-47A9-8AB9-910D4B3E0C07}" dt="2021-03-01T16:45:39.857" v="370" actId="20577"/>
          <ac:spMkLst>
            <pc:docMk/>
            <pc:sldMk cId="29807526" sldId="798"/>
            <ac:spMk id="7171" creationId="{00000000-0000-0000-0000-000000000000}"/>
          </ac:spMkLst>
        </pc:spChg>
      </pc:sldChg>
      <pc:sldChg chg="modSp del mod">
        <pc:chgData name="Atif Jilani" userId="2373ff79-7915-410a-a6df-6859728fab16" providerId="ADAL" clId="{179BE442-DBDE-47A9-8AB9-910D4B3E0C07}" dt="2021-03-01T16:37:59.849" v="67" actId="2696"/>
        <pc:sldMkLst>
          <pc:docMk/>
          <pc:sldMk cId="3549918324" sldId="798"/>
        </pc:sldMkLst>
        <pc:spChg chg="mod">
          <ac:chgData name="Atif Jilani" userId="2373ff79-7915-410a-a6df-6859728fab16" providerId="ADAL" clId="{179BE442-DBDE-47A9-8AB9-910D4B3E0C07}" dt="2021-03-01T16:37:49.028" v="66" actId="33524"/>
          <ac:spMkLst>
            <pc:docMk/>
            <pc:sldMk cId="3549918324" sldId="798"/>
            <ac:spMk id="7170" creationId="{00000000-0000-0000-0000-000000000000}"/>
          </ac:spMkLst>
        </pc:spChg>
        <pc:spChg chg="mod">
          <ac:chgData name="Atif Jilani" userId="2373ff79-7915-410a-a6df-6859728fab16" providerId="ADAL" clId="{179BE442-DBDE-47A9-8AB9-910D4B3E0C07}" dt="2021-03-01T16:37:21.018" v="63" actId="255"/>
          <ac:spMkLst>
            <pc:docMk/>
            <pc:sldMk cId="3549918324" sldId="798"/>
            <ac:spMk id="7171" creationId="{00000000-0000-0000-0000-000000000000}"/>
          </ac:spMkLst>
        </pc:spChg>
      </pc:sldChg>
      <pc:sldChg chg="del">
        <pc:chgData name="Atif Jilani" userId="2373ff79-7915-410a-a6df-6859728fab16" providerId="ADAL" clId="{179BE442-DBDE-47A9-8AB9-910D4B3E0C07}" dt="2021-03-01T16:37:59.849" v="67" actId="2696"/>
        <pc:sldMkLst>
          <pc:docMk/>
          <pc:sldMk cId="474476136" sldId="799"/>
        </pc:sldMkLst>
      </pc:sldChg>
      <pc:sldChg chg="add">
        <pc:chgData name="Atif Jilani" userId="2373ff79-7915-410a-a6df-6859728fab16" providerId="ADAL" clId="{179BE442-DBDE-47A9-8AB9-910D4B3E0C07}" dt="2021-03-01T16:38:09.191" v="68"/>
        <pc:sldMkLst>
          <pc:docMk/>
          <pc:sldMk cId="2185193645" sldId="799"/>
        </pc:sldMkLst>
      </pc:sldChg>
      <pc:sldChg chg="del">
        <pc:chgData name="Atif Jilani" userId="2373ff79-7915-410a-a6df-6859728fab16" providerId="ADAL" clId="{179BE442-DBDE-47A9-8AB9-910D4B3E0C07}" dt="2021-03-01T16:41:06.245" v="81" actId="47"/>
        <pc:sldMkLst>
          <pc:docMk/>
          <pc:sldMk cId="2648876072" sldId="800"/>
        </pc:sldMkLst>
      </pc:sldChg>
      <pc:sldChg chg="modSp mod">
        <pc:chgData name="Atif Jilani" userId="2373ff79-7915-410a-a6df-6859728fab16" providerId="ADAL" clId="{179BE442-DBDE-47A9-8AB9-910D4B3E0C07}" dt="2021-03-03T03:30:00.433" v="536" actId="207"/>
        <pc:sldMkLst>
          <pc:docMk/>
          <pc:sldMk cId="1229721373" sldId="820"/>
        </pc:sldMkLst>
        <pc:spChg chg="mod">
          <ac:chgData name="Atif Jilani" userId="2373ff79-7915-410a-a6df-6859728fab16" providerId="ADAL" clId="{179BE442-DBDE-47A9-8AB9-910D4B3E0C07}" dt="2021-03-03T03:30:00.433" v="536" actId="207"/>
          <ac:spMkLst>
            <pc:docMk/>
            <pc:sldMk cId="1229721373" sldId="820"/>
            <ac:spMk id="6145" creationId="{00000000-0000-0000-0000-000000000000}"/>
          </ac:spMkLst>
        </pc:spChg>
        <pc:spChg chg="mod">
          <ac:chgData name="Atif Jilani" userId="2373ff79-7915-410a-a6df-6859728fab16" providerId="ADAL" clId="{179BE442-DBDE-47A9-8AB9-910D4B3E0C07}" dt="2021-03-03T03:29:57.137" v="535" actId="207"/>
          <ac:spMkLst>
            <pc:docMk/>
            <pc:sldMk cId="1229721373" sldId="820"/>
            <ac:spMk id="6146" creationId="{00000000-0000-0000-0000-000000000000}"/>
          </ac:spMkLst>
        </pc:spChg>
      </pc:sldChg>
      <pc:sldChg chg="addSp delSp modSp mod">
        <pc:chgData name="Atif Jilani" userId="2373ff79-7915-410a-a6df-6859728fab16" providerId="ADAL" clId="{179BE442-DBDE-47A9-8AB9-910D4B3E0C07}" dt="2021-03-01T16:56:29.243" v="523" actId="1076"/>
        <pc:sldMkLst>
          <pc:docMk/>
          <pc:sldMk cId="3296354080" sldId="823"/>
        </pc:sldMkLst>
        <pc:spChg chg="add del mod">
          <ac:chgData name="Atif Jilani" userId="2373ff79-7915-410a-a6df-6859728fab16" providerId="ADAL" clId="{179BE442-DBDE-47A9-8AB9-910D4B3E0C07}" dt="2021-03-01T16:54:49.882" v="496" actId="478"/>
          <ac:spMkLst>
            <pc:docMk/>
            <pc:sldMk cId="3296354080" sldId="823"/>
            <ac:spMk id="2" creationId="{2078931D-BDEF-44C2-A111-6E69501CDCDF}"/>
          </ac:spMkLst>
        </pc:spChg>
        <pc:spChg chg="mod">
          <ac:chgData name="Atif Jilani" userId="2373ff79-7915-410a-a6df-6859728fab16" providerId="ADAL" clId="{179BE442-DBDE-47A9-8AB9-910D4B3E0C07}" dt="2021-03-01T16:56:03.965" v="518" actId="6549"/>
          <ac:spMkLst>
            <pc:docMk/>
            <pc:sldMk cId="3296354080" sldId="823"/>
            <ac:spMk id="3" creationId="{00000000-0000-0000-0000-000000000000}"/>
          </ac:spMkLst>
        </pc:spChg>
        <pc:spChg chg="add mod">
          <ac:chgData name="Atif Jilani" userId="2373ff79-7915-410a-a6df-6859728fab16" providerId="ADAL" clId="{179BE442-DBDE-47A9-8AB9-910D4B3E0C07}" dt="2021-03-01T16:56:29.243" v="523" actId="1076"/>
          <ac:spMkLst>
            <pc:docMk/>
            <pc:sldMk cId="3296354080" sldId="823"/>
            <ac:spMk id="7" creationId="{95677F54-4025-41A4-A200-23125D56EF66}"/>
          </ac:spMkLst>
        </pc:spChg>
      </pc:sldChg>
      <pc:sldChg chg="modSp mod">
        <pc:chgData name="Atif Jilani" userId="2373ff79-7915-410a-a6df-6859728fab16" providerId="ADAL" clId="{179BE442-DBDE-47A9-8AB9-910D4B3E0C07}" dt="2021-03-01T16:57:31.477" v="534" actId="20577"/>
        <pc:sldMkLst>
          <pc:docMk/>
          <pc:sldMk cId="3754174687" sldId="828"/>
        </pc:sldMkLst>
        <pc:spChg chg="mod">
          <ac:chgData name="Atif Jilani" userId="2373ff79-7915-410a-a6df-6859728fab16" providerId="ADAL" clId="{179BE442-DBDE-47A9-8AB9-910D4B3E0C07}" dt="2021-03-01T16:57:31.477" v="534" actId="20577"/>
          <ac:spMkLst>
            <pc:docMk/>
            <pc:sldMk cId="3754174687" sldId="828"/>
            <ac:spMk id="20482" creationId="{00000000-0000-0000-0000-000000000000}"/>
          </ac:spMkLst>
        </pc:spChg>
      </pc:sldChg>
      <pc:sldChg chg="del">
        <pc:chgData name="Atif Jilani" userId="2373ff79-7915-410a-a6df-6859728fab16" providerId="ADAL" clId="{179BE442-DBDE-47A9-8AB9-910D4B3E0C07}" dt="2021-03-01T16:32:22.700" v="1" actId="47"/>
        <pc:sldMkLst>
          <pc:docMk/>
          <pc:sldMk cId="718970717" sldId="846"/>
        </pc:sldMkLst>
      </pc:sldChg>
      <pc:sldChg chg="ord">
        <pc:chgData name="Atif Jilani" userId="2373ff79-7915-410a-a6df-6859728fab16" providerId="ADAL" clId="{179BE442-DBDE-47A9-8AB9-910D4B3E0C07}" dt="2021-03-01T16:45:07.107" v="363"/>
        <pc:sldMkLst>
          <pc:docMk/>
          <pc:sldMk cId="1623564552" sldId="847"/>
        </pc:sldMkLst>
      </pc:sldChg>
      <pc:sldChg chg="add">
        <pc:chgData name="Atif Jilani" userId="2373ff79-7915-410a-a6df-6859728fab16" providerId="ADAL" clId="{179BE442-DBDE-47A9-8AB9-910D4B3E0C07}" dt="2021-03-01T16:32:12.505" v="0"/>
        <pc:sldMkLst>
          <pc:docMk/>
          <pc:sldMk cId="537471028" sldId="848"/>
        </pc:sldMkLst>
      </pc:sldChg>
      <pc:sldChg chg="modSp add mod ord">
        <pc:chgData name="Atif Jilani" userId="2373ff79-7915-410a-a6df-6859728fab16" providerId="ADAL" clId="{179BE442-DBDE-47A9-8AB9-910D4B3E0C07}" dt="2021-03-01T16:46:34.717" v="393" actId="20577"/>
        <pc:sldMkLst>
          <pc:docMk/>
          <pc:sldMk cId="1963758001" sldId="850"/>
        </pc:sldMkLst>
        <pc:spChg chg="mod">
          <ac:chgData name="Atif Jilani" userId="2373ff79-7915-410a-a6df-6859728fab16" providerId="ADAL" clId="{179BE442-DBDE-47A9-8AB9-910D4B3E0C07}" dt="2021-03-01T16:46:34.717" v="393" actId="20577"/>
          <ac:spMkLst>
            <pc:docMk/>
            <pc:sldMk cId="1963758001" sldId="850"/>
            <ac:spMk id="28675" creationId="{00000000-0000-0000-0000-000000000000}"/>
          </ac:spMkLst>
        </pc:spChg>
      </pc:sldChg>
      <pc:sldChg chg="add del">
        <pc:chgData name="Atif Jilani" userId="2373ff79-7915-410a-a6df-6859728fab16" providerId="ADAL" clId="{179BE442-DBDE-47A9-8AB9-910D4B3E0C07}" dt="2021-03-01T16:47:01.669" v="394" actId="47"/>
        <pc:sldMkLst>
          <pc:docMk/>
          <pc:sldMk cId="3680116587" sldId="851"/>
        </pc:sldMkLst>
      </pc:sldChg>
      <pc:sldChg chg="add del">
        <pc:chgData name="Atif Jilani" userId="2373ff79-7915-410a-a6df-6859728fab16" providerId="ADAL" clId="{179BE442-DBDE-47A9-8AB9-910D4B3E0C07}" dt="2021-03-01T16:47:04.912" v="395" actId="47"/>
        <pc:sldMkLst>
          <pc:docMk/>
          <pc:sldMk cId="3641719462" sldId="852"/>
        </pc:sldMkLst>
      </pc:sldChg>
      <pc:sldChg chg="modSp add mod setBg">
        <pc:chgData name="Atif Jilani" userId="2373ff79-7915-410a-a6df-6859728fab16" providerId="ADAL" clId="{179BE442-DBDE-47A9-8AB9-910D4B3E0C07}" dt="2021-03-01T16:48:19.770" v="459" actId="20577"/>
        <pc:sldMkLst>
          <pc:docMk/>
          <pc:sldMk cId="1340292555" sldId="853"/>
        </pc:sldMkLst>
        <pc:spChg chg="mod">
          <ac:chgData name="Atif Jilani" userId="2373ff79-7915-410a-a6df-6859728fab16" providerId="ADAL" clId="{179BE442-DBDE-47A9-8AB9-910D4B3E0C07}" dt="2021-03-01T16:48:19.770" v="459" actId="20577"/>
          <ac:spMkLst>
            <pc:docMk/>
            <pc:sldMk cId="1340292555" sldId="853"/>
            <ac:spMk id="34819" creationId="{00000000-0000-0000-0000-000000000000}"/>
          </ac:spMkLst>
        </pc:spChg>
      </pc:sldChg>
      <pc:sldChg chg="modSp add mod">
        <pc:chgData name="Atif Jilani" userId="2373ff79-7915-410a-a6df-6859728fab16" providerId="ADAL" clId="{179BE442-DBDE-47A9-8AB9-910D4B3E0C07}" dt="2021-03-01T16:48:46.034" v="472" actId="20577"/>
        <pc:sldMkLst>
          <pc:docMk/>
          <pc:sldMk cId="3680367521" sldId="873"/>
        </pc:sldMkLst>
        <pc:graphicFrameChg chg="modGraphic">
          <ac:chgData name="Atif Jilani" userId="2373ff79-7915-410a-a6df-6859728fab16" providerId="ADAL" clId="{179BE442-DBDE-47A9-8AB9-910D4B3E0C07}" dt="2021-03-01T16:48:46.034" v="472" actId="20577"/>
          <ac:graphicFrameMkLst>
            <pc:docMk/>
            <pc:sldMk cId="3680367521" sldId="873"/>
            <ac:graphicFrameMk id="17" creationId="{00000000-0000-0000-0000-000000000000}"/>
          </ac:graphicFrameMkLst>
        </pc:graphicFrameChg>
      </pc:sldChg>
      <pc:sldChg chg="modSp add mod">
        <pc:chgData name="Atif Jilani" userId="2373ff79-7915-410a-a6df-6859728fab16" providerId="ADAL" clId="{179BE442-DBDE-47A9-8AB9-910D4B3E0C07}" dt="2021-03-01T16:44:52.893" v="361" actId="20577"/>
        <pc:sldMkLst>
          <pc:docMk/>
          <pc:sldMk cId="3078642371" sldId="926"/>
        </pc:sldMkLst>
        <pc:spChg chg="mod">
          <ac:chgData name="Atif Jilani" userId="2373ff79-7915-410a-a6df-6859728fab16" providerId="ADAL" clId="{179BE442-DBDE-47A9-8AB9-910D4B3E0C07}" dt="2021-03-01T16:44:52.893" v="361" actId="20577"/>
          <ac:spMkLst>
            <pc:docMk/>
            <pc:sldMk cId="3078642371" sldId="926"/>
            <ac:spMk id="5123" creationId="{00000000-0000-0000-0000-000000000000}"/>
          </ac:spMkLst>
        </pc:spChg>
      </pc:sldChg>
      <pc:sldChg chg="modSp add mod">
        <pc:chgData name="Atif Jilani" userId="2373ff79-7915-410a-a6df-6859728fab16" providerId="ADAL" clId="{179BE442-DBDE-47A9-8AB9-910D4B3E0C07}" dt="2021-03-01T16:49:21.660" v="473" actId="33524"/>
        <pc:sldMkLst>
          <pc:docMk/>
          <pc:sldMk cId="1193277551" sldId="927"/>
        </pc:sldMkLst>
        <pc:spChg chg="mod">
          <ac:chgData name="Atif Jilani" userId="2373ff79-7915-410a-a6df-6859728fab16" providerId="ADAL" clId="{179BE442-DBDE-47A9-8AB9-910D4B3E0C07}" dt="2021-03-01T16:49:21.660" v="473" actId="33524"/>
          <ac:spMkLst>
            <pc:docMk/>
            <pc:sldMk cId="1193277551" sldId="927"/>
            <ac:spMk id="1024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228062-27E4-8C4A-8648-8FD775CF42EB}" type="datetimeFigureOut">
              <a:rPr lang="en-US" smtClean="0"/>
              <a:t>5/26/2022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069154E-77B1-3F4D-8139-FC1DDEF555FB}" type="slidenum">
              <a:rPr lang="en-US" smtClean="0"/>
              <a:t>‹#›</a:t>
            </a:fld>
            <a:endParaRPr lang="en-US"/>
          </a:p>
        </p:txBody>
      </p:sp>
    </p:spTree>
    <p:extLst>
      <p:ext uri="{BB962C8B-B14F-4D97-AF65-F5344CB8AC3E}">
        <p14:creationId xmlns:p14="http://schemas.microsoft.com/office/powerpoint/2010/main" val="1880484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F660F0-2F10-1C44-A944-FE3C6C8A477D}" type="datetimeFigureOut">
              <a:rPr lang="en-US" smtClean="0"/>
              <a:t>5/26/2022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5DB365-6C69-5B43-85B8-1D43CF3895CA}" type="slidenum">
              <a:rPr lang="en-US" smtClean="0"/>
              <a:t>‹#›</a:t>
            </a:fld>
            <a:endParaRPr lang="en-US"/>
          </a:p>
        </p:txBody>
      </p:sp>
    </p:spTree>
    <p:extLst>
      <p:ext uri="{BB962C8B-B14F-4D97-AF65-F5344CB8AC3E}">
        <p14:creationId xmlns:p14="http://schemas.microsoft.com/office/powerpoint/2010/main" val="39564290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javatpoint.com/react-component-api"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javatpoint.com/react-component-life-cycl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w3schools.com/react/react_events.asp"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w3schools.com/react/showreact.asp?filename=demo2_react_forms_multiple"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flaviocopes-react-router-v4.glitch.me/"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45DB365-6C69-5B43-85B8-1D43CF3895CA}" type="slidenum">
              <a:rPr lang="en-US" smtClean="0"/>
              <a:t>1</a:t>
            </a:fld>
            <a:endParaRPr lang="en-US" dirty="0"/>
          </a:p>
        </p:txBody>
      </p:sp>
    </p:spTree>
    <p:extLst>
      <p:ext uri="{BB962C8B-B14F-4D97-AF65-F5344CB8AC3E}">
        <p14:creationId xmlns:p14="http://schemas.microsoft.com/office/powerpoint/2010/main" val="3668439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Components are like functions that return HTML elements.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Components make the task of building UIs much easier. You can see a UI broken down into multiple individual pieces called components and work on them independently and merge them all in a parent component which will be your final UI.</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above two components(shown as an example) are equivalent from </a:t>
            </a:r>
            <a:r>
              <a:rPr lang="en-US" sz="1200" b="0" i="0" kern="1200" dirty="0" err="1">
                <a:solidFill>
                  <a:schemeClr val="tx1"/>
                </a:solidFill>
                <a:effectLst/>
                <a:latin typeface="+mn-lt"/>
                <a:ea typeface="+mn-ea"/>
                <a:cs typeface="+mn-cs"/>
              </a:rPr>
              <a:t>React’s</a:t>
            </a:r>
            <a:r>
              <a:rPr lang="en-US" sz="1200" b="0" i="0" kern="1200" dirty="0">
                <a:solidFill>
                  <a:schemeClr val="tx1"/>
                </a:solidFill>
                <a:effectLst/>
                <a:latin typeface="+mn-lt"/>
                <a:ea typeface="+mn-ea"/>
                <a:cs typeface="+mn-cs"/>
              </a:rPr>
              <a:t> point of view.</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20</a:t>
            </a:fld>
            <a:endParaRPr lang="en-US"/>
          </a:p>
        </p:txBody>
      </p:sp>
    </p:spTree>
    <p:extLst>
      <p:ext uri="{BB962C8B-B14F-4D97-AF65-F5344CB8AC3E}">
        <p14:creationId xmlns:p14="http://schemas.microsoft.com/office/powerpoint/2010/main" val="2895777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React allows us to pass information to a Component using something called </a:t>
            </a:r>
            <a:r>
              <a:rPr lang="en-US" sz="1200" b="1" i="0" kern="1200" dirty="0">
                <a:solidFill>
                  <a:schemeClr val="tx1"/>
                </a:solidFill>
                <a:effectLst/>
                <a:latin typeface="+mn-lt"/>
                <a:ea typeface="+mn-ea"/>
                <a:cs typeface="+mn-cs"/>
              </a:rPr>
              <a:t>props</a:t>
            </a:r>
            <a:r>
              <a:rPr lang="en-US" sz="1200" b="0" i="0" kern="1200" dirty="0">
                <a:solidFill>
                  <a:schemeClr val="tx1"/>
                </a:solidFill>
                <a:effectLst/>
                <a:latin typeface="+mn-lt"/>
                <a:ea typeface="+mn-ea"/>
                <a:cs typeface="+mn-cs"/>
              </a:rPr>
              <a:t> (stands for properties).Props are basically kind of global variable or object</a:t>
            </a:r>
          </a:p>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21</a:t>
            </a:fld>
            <a:endParaRPr lang="en-US"/>
          </a:p>
        </p:txBody>
      </p:sp>
    </p:spTree>
    <p:extLst>
      <p:ext uri="{BB962C8B-B14F-4D97-AF65-F5344CB8AC3E}">
        <p14:creationId xmlns:p14="http://schemas.microsoft.com/office/powerpoint/2010/main" val="2226501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Stateless Components are easy and fast to implement. They are good for very small UI view where re-render cost won’t matter that much. They provide cleaner code and less number of files to deal with.</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24</a:t>
            </a:fld>
            <a:endParaRPr lang="en-US"/>
          </a:p>
        </p:txBody>
      </p:sp>
    </p:spTree>
    <p:extLst>
      <p:ext uri="{BB962C8B-B14F-4D97-AF65-F5344CB8AC3E}">
        <p14:creationId xmlns:p14="http://schemas.microsoft.com/office/powerpoint/2010/main" val="3786291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Class Components gives a considerable increase in performance because it reduces the number of render operation in the application which is a huge win for complex UI and therefore advised to use if possible. Also, there will be cases where you want to use the lifecycle methods of Component and in such cases, we cannot use stateless components.</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26</a:t>
            </a:fld>
            <a:endParaRPr lang="en-US"/>
          </a:p>
        </p:txBody>
      </p:sp>
    </p:spTree>
    <p:extLst>
      <p:ext uri="{BB962C8B-B14F-4D97-AF65-F5344CB8AC3E}">
        <p14:creationId xmlns:p14="http://schemas.microsoft.com/office/powerpoint/2010/main" val="315042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you need immutable data in the component, you have to add props to </a:t>
            </a:r>
            <a:r>
              <a:rPr lang="en-US" sz="1200" b="1" i="0" kern="1200" dirty="0" err="1">
                <a:solidFill>
                  <a:schemeClr val="tx1"/>
                </a:solidFill>
                <a:effectLst/>
                <a:latin typeface="+mn-lt"/>
                <a:ea typeface="+mn-ea"/>
                <a:cs typeface="+mn-cs"/>
              </a:rPr>
              <a:t>reactDom.render</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method in the </a:t>
            </a:r>
            <a:r>
              <a:rPr lang="en-US" sz="1200" b="1" i="0" kern="1200" dirty="0">
                <a:solidFill>
                  <a:schemeClr val="tx1"/>
                </a:solidFill>
                <a:effectLst/>
                <a:latin typeface="+mn-lt"/>
                <a:ea typeface="+mn-ea"/>
                <a:cs typeface="+mn-cs"/>
              </a:rPr>
              <a:t>main.js</a:t>
            </a:r>
            <a:r>
              <a:rPr lang="en-US" sz="1200" b="0" i="0" kern="1200" dirty="0">
                <a:solidFill>
                  <a:schemeClr val="tx1"/>
                </a:solidFill>
                <a:effectLst/>
                <a:latin typeface="+mn-lt"/>
                <a:ea typeface="+mn-ea"/>
                <a:cs typeface="+mn-cs"/>
              </a:rPr>
              <a:t> file of your ReactJS project and used it inside the component in which you need. </a:t>
            </a:r>
          </a:p>
          <a:p>
            <a:r>
              <a:rPr lang="en-US" sz="1200" b="0" i="0" kern="1200" dirty="0">
                <a:solidFill>
                  <a:schemeClr val="tx1"/>
                </a:solidFill>
                <a:effectLst/>
                <a:latin typeface="+mn-lt"/>
                <a:ea typeface="+mn-ea"/>
                <a:cs typeface="+mn-cs"/>
              </a:rPr>
              <a:t>Output will display “Welcome to web</a:t>
            </a:r>
            <a:r>
              <a:rPr lang="en-US" sz="1200" b="0" i="0" kern="1200" baseline="0" dirty="0">
                <a:solidFill>
                  <a:schemeClr val="tx1"/>
                </a:solidFill>
                <a:effectLst/>
                <a:latin typeface="+mn-lt"/>
                <a:ea typeface="+mn-ea"/>
                <a:cs typeface="+mn-cs"/>
              </a:rPr>
              <a:t> Programming</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28</a:t>
            </a:fld>
            <a:endParaRPr lang="en-US"/>
          </a:p>
        </p:txBody>
      </p:sp>
    </p:spTree>
    <p:extLst>
      <p:ext uri="{BB962C8B-B14F-4D97-AF65-F5344CB8AC3E}">
        <p14:creationId xmlns:p14="http://schemas.microsoft.com/office/powerpoint/2010/main" val="3544201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When to use Class Components-</a:t>
            </a:r>
            <a:r>
              <a:rPr lang="en-US" sz="1200" b="1" i="0" kern="1200" baseline="0" dirty="0">
                <a:solidFill>
                  <a:schemeClr val="tx1"/>
                </a:solidFill>
                <a:effectLst/>
                <a:latin typeface="+mn-lt"/>
                <a:ea typeface="+mn-ea"/>
                <a:cs typeface="+mn-cs"/>
              </a:rPr>
              <a:t> Example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Suppose you creating a dictionary page in which you display the meaning of all the English words starting with A. Now you can write a component which takes a word and its meaning as props and return a proper view. And suppose you using pagination to display only 10 words at a time and on scroll asking for another 10 words and updating the state of the parent component. Class Components should be used in this case as it will avoid rendering of all the words which rendered in previous API request.</a:t>
            </a:r>
          </a:p>
          <a:p>
            <a:r>
              <a:rPr lang="en-US" sz="1200" b="1" i="0" kern="1200" dirty="0">
                <a:solidFill>
                  <a:schemeClr val="tx1"/>
                </a:solidFill>
                <a:effectLst/>
                <a:latin typeface="+mn-lt"/>
                <a:ea typeface="+mn-ea"/>
                <a:cs typeface="+mn-cs"/>
              </a:rPr>
              <a:t>When to use functional Components</a:t>
            </a:r>
            <a:r>
              <a:rPr lang="en-US" sz="1200" b="1" i="0" kern="1200" baseline="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Suppose you want to create a label with some beautiful UI which will be used to rate the credibility of a profile like BEGINNER, MODERATE, EXPERT. Since its a very small component whose re-render will hardly make any difference and creating a new component for such a small case will be time-consuming. </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30</a:t>
            </a:fld>
            <a:endParaRPr lang="en-US"/>
          </a:p>
        </p:txBody>
      </p:sp>
    </p:spTree>
    <p:extLst>
      <p:ext uri="{BB962C8B-B14F-4D97-AF65-F5344CB8AC3E}">
        <p14:creationId xmlns:p14="http://schemas.microsoft.com/office/powerpoint/2010/main" val="1010980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32</a:t>
            </a:fld>
            <a:endParaRPr lang="en-US"/>
          </a:p>
        </p:txBody>
      </p:sp>
    </p:spTree>
    <p:extLst>
      <p:ext uri="{BB962C8B-B14F-4D97-AF65-F5344CB8AC3E}">
        <p14:creationId xmlns:p14="http://schemas.microsoft.com/office/powerpoint/2010/main" val="736273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State could only be used in </a:t>
            </a:r>
            <a:r>
              <a:rPr lang="en-US" sz="1200" b="1" i="0" kern="1200" dirty="0">
                <a:solidFill>
                  <a:schemeClr val="tx1"/>
                </a:solidFill>
                <a:effectLst/>
                <a:latin typeface="+mn-lt"/>
                <a:ea typeface="+mn-ea"/>
                <a:cs typeface="+mn-cs"/>
              </a:rPr>
              <a:t>class components</a:t>
            </a:r>
            <a:r>
              <a:rPr lang="en-US" sz="1200" b="0" i="0" kern="1200" dirty="0">
                <a:solidFill>
                  <a:schemeClr val="tx1"/>
                </a:solidFill>
                <a:effectLst/>
                <a:latin typeface="+mn-lt"/>
                <a:ea typeface="+mn-ea"/>
                <a:cs typeface="+mn-cs"/>
              </a:rPr>
              <a:t>, not in functional components.</a:t>
            </a:r>
          </a:p>
          <a:p>
            <a:pPr fontAlgn="base"/>
            <a:r>
              <a:rPr lang="en-US" sz="1200" b="0" i="0" kern="1200" dirty="0">
                <a:solidFill>
                  <a:schemeClr val="tx1"/>
                </a:solidFill>
                <a:effectLst/>
                <a:latin typeface="+mn-lt"/>
                <a:ea typeface="+mn-ea"/>
                <a:cs typeface="+mn-cs"/>
              </a:rPr>
              <a:t>That’s why functional components were also known as stateless components. However, after the introduction of </a:t>
            </a:r>
            <a:r>
              <a:rPr lang="en-US" sz="1200" b="1" i="0" kern="1200" dirty="0">
                <a:solidFill>
                  <a:schemeClr val="tx1"/>
                </a:solidFill>
                <a:effectLst/>
                <a:latin typeface="+mn-lt"/>
                <a:ea typeface="+mn-ea"/>
                <a:cs typeface="+mn-cs"/>
              </a:rPr>
              <a:t>React Hooks</a:t>
            </a:r>
            <a:r>
              <a:rPr lang="en-US" sz="1200" b="0" i="0" kern="1200" dirty="0">
                <a:solidFill>
                  <a:schemeClr val="tx1"/>
                </a:solidFill>
                <a:effectLst/>
                <a:latin typeface="+mn-lt"/>
                <a:ea typeface="+mn-ea"/>
                <a:cs typeface="+mn-cs"/>
              </a:rPr>
              <a:t>, state can now be used both in class and functional components.</a:t>
            </a:r>
          </a:p>
          <a:p>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33</a:t>
            </a:fld>
            <a:endParaRPr lang="en-US"/>
          </a:p>
        </p:txBody>
      </p:sp>
    </p:spTree>
    <p:extLst>
      <p:ext uri="{BB962C8B-B14F-4D97-AF65-F5344CB8AC3E}">
        <p14:creationId xmlns:p14="http://schemas.microsoft.com/office/powerpoint/2010/main" val="958319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setState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This method is used to update the state of the component. This method does not always replace the state immediately. Instead, it only adds changes to the original state. It is a primary method that is used to update the user interface(UI) in response to event handlers and server responses.</a:t>
            </a:r>
          </a:p>
          <a:p>
            <a:r>
              <a:rPr lang="en-US" sz="1200" b="0" i="0" kern="1200" dirty="0" err="1">
                <a:solidFill>
                  <a:schemeClr val="tx1"/>
                </a:solidFill>
                <a:effectLst/>
                <a:latin typeface="+mn-lt"/>
                <a:ea typeface="+mn-ea"/>
                <a:cs typeface="+mn-cs"/>
              </a:rPr>
              <a:t>forceUpdate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This method allows us to update the component manually.</a:t>
            </a:r>
          </a:p>
          <a:p>
            <a:r>
              <a:rPr lang="en-US" sz="1200" b="0" i="0" kern="1200" dirty="0" err="1">
                <a:solidFill>
                  <a:schemeClr val="tx1"/>
                </a:solidFill>
                <a:effectLst/>
                <a:latin typeface="+mn-lt"/>
                <a:ea typeface="+mn-ea"/>
                <a:cs typeface="+mn-cs"/>
              </a:rPr>
              <a:t>findDOMNode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For DOM manipulation, you need to use </a:t>
            </a:r>
            <a:r>
              <a:rPr lang="en-US" sz="1200" b="1" i="0" kern="1200" dirty="0" err="1">
                <a:solidFill>
                  <a:schemeClr val="tx1"/>
                </a:solidFill>
                <a:effectLst/>
                <a:latin typeface="+mn-lt"/>
                <a:ea typeface="+mn-ea"/>
                <a:cs typeface="+mn-cs"/>
              </a:rPr>
              <a:t>ReactDOM.findDOMNode</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method. This method allows us to find or access the underlying DOM node.</a:t>
            </a:r>
          </a:p>
          <a:p>
            <a:r>
              <a:rPr lang="en-US" dirty="0"/>
              <a:t>Reference - </a:t>
            </a:r>
            <a:r>
              <a:rPr lang="en-US" dirty="0">
                <a:hlinkClick r:id="rId3"/>
              </a:rPr>
              <a:t>https://www.javatpoint.com/react-component-api</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35</a:t>
            </a:fld>
            <a:endParaRPr lang="en-US"/>
          </a:p>
        </p:txBody>
      </p:sp>
    </p:spTree>
    <p:extLst>
      <p:ext uri="{BB962C8B-B14F-4D97-AF65-F5344CB8AC3E}">
        <p14:creationId xmlns:p14="http://schemas.microsoft.com/office/powerpoint/2010/main" val="736356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hlinkClick r:id="rId3"/>
              </a:rPr>
              <a:t>https://www.javatpoint.com/react-component-life-cycle</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36</a:t>
            </a:fld>
            <a:endParaRPr lang="en-US"/>
          </a:p>
        </p:txBody>
      </p:sp>
    </p:spTree>
    <p:extLst>
      <p:ext uri="{BB962C8B-B14F-4D97-AF65-F5344CB8AC3E}">
        <p14:creationId xmlns:p14="http://schemas.microsoft.com/office/powerpoint/2010/main" val="2065811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1" dirty="0">
                <a:solidFill>
                  <a:schemeClr val="accent1">
                    <a:lumMod val="75000"/>
                  </a:schemeClr>
                </a:solidFill>
              </a:rPr>
              <a:t>Component</a:t>
            </a:r>
            <a:r>
              <a:rPr lang="en-US" b="1" baseline="0" dirty="0">
                <a:solidFill>
                  <a:schemeClr val="accent1">
                    <a:lumMod val="75000"/>
                  </a:schemeClr>
                </a:solidFill>
              </a:rPr>
              <a:t> – </a:t>
            </a:r>
            <a:r>
              <a:rPr lang="en-US" dirty="0"/>
              <a:t>Components are the basic building blocks of React. A React application is just a tree of components, each representing a different part of the DOM</a:t>
            </a:r>
            <a:endParaRPr lang="en-US" b="1" baseline="0" dirty="0">
              <a:solidFill>
                <a:schemeClr val="accent1">
                  <a:lumMod val="75000"/>
                </a:schemeClr>
              </a:solidFill>
            </a:endParaRPr>
          </a:p>
          <a:p>
            <a:r>
              <a:rPr lang="en-US" b="1" dirty="0">
                <a:solidFill>
                  <a:schemeClr val="accent1">
                    <a:lumMod val="75000"/>
                  </a:schemeClr>
                </a:solidFill>
              </a:rPr>
              <a:t>One-way Data Binding </a:t>
            </a:r>
            <a:r>
              <a:rPr lang="en-US" b="1" baseline="0" dirty="0">
                <a:solidFill>
                  <a:schemeClr val="accent1">
                    <a:lumMod val="75000"/>
                  </a:schemeClr>
                </a:solidFill>
              </a:rPr>
              <a:t> </a:t>
            </a:r>
            <a:r>
              <a:rPr lang="en-US" baseline="0" dirty="0">
                <a:solidFill>
                  <a:schemeClr val="accent1">
                    <a:lumMod val="75000"/>
                  </a:schemeClr>
                </a:solidFill>
              </a:rPr>
              <a:t>: </a:t>
            </a:r>
            <a:r>
              <a:rPr lang="en-US" dirty="0"/>
              <a:t>follows unidirectional data flow or one-way data binding to give better control throughout the application.</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Simplicity</a:t>
            </a:r>
            <a:r>
              <a:rPr lang="en-US" sz="1200" b="0" i="0" kern="1200" baseline="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ReactJS</a:t>
            </a:r>
            <a:r>
              <a:rPr lang="en-US" sz="1200" b="0" i="0" kern="1200" dirty="0">
                <a:solidFill>
                  <a:schemeClr val="tx1"/>
                </a:solidFill>
                <a:effectLst/>
                <a:latin typeface="+mn-lt"/>
                <a:ea typeface="+mn-ea"/>
                <a:cs typeface="+mn-cs"/>
              </a:rPr>
              <a:t> uses JSX file which makes the application simple and to code as well as understand. We know that </a:t>
            </a:r>
            <a:r>
              <a:rPr lang="en-US" sz="1200" b="0" i="0" kern="1200" dirty="0" err="1">
                <a:solidFill>
                  <a:schemeClr val="tx1"/>
                </a:solidFill>
                <a:effectLst/>
                <a:latin typeface="+mn-lt"/>
                <a:ea typeface="+mn-ea"/>
                <a:cs typeface="+mn-cs"/>
              </a:rPr>
              <a:t>ReactJS</a:t>
            </a:r>
            <a:r>
              <a:rPr lang="en-US" sz="1200" b="0" i="0" kern="1200" dirty="0">
                <a:solidFill>
                  <a:schemeClr val="tx1"/>
                </a:solidFill>
                <a:effectLst/>
                <a:latin typeface="+mn-lt"/>
                <a:ea typeface="+mn-ea"/>
                <a:cs typeface="+mn-cs"/>
              </a:rPr>
              <a:t> is a component-based approach which makes the code reusable as your need. This makes it simple to use and learn.</a:t>
            </a:r>
          </a:p>
          <a:p>
            <a:r>
              <a:rPr lang="en-US" sz="1200" b="1" i="0" kern="1200" dirty="0">
                <a:solidFill>
                  <a:schemeClr val="tx1"/>
                </a:solidFill>
                <a:effectLst/>
                <a:latin typeface="+mn-lt"/>
                <a:ea typeface="+mn-ea"/>
                <a:cs typeface="+mn-cs"/>
              </a:rPr>
              <a:t>Performance</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The reason behind this is that it manages a virtual DOM. The DOM is a cross-platform and programming API which deals with HTML, XML or XHTML. The DOM exists entirely in memory. Due to this, when we create a component, we did not write directly to the DOM. Instead, we are writing virtual components that will turn into the DOM leading to smoother and faster performance.</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9</a:t>
            </a:fld>
            <a:endParaRPr lang="en-US"/>
          </a:p>
        </p:txBody>
      </p:sp>
    </p:spTree>
    <p:extLst>
      <p:ext uri="{BB962C8B-B14F-4D97-AF65-F5344CB8AC3E}">
        <p14:creationId xmlns:p14="http://schemas.microsoft.com/office/powerpoint/2010/main" val="2752010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38</a:t>
            </a:fld>
            <a:endParaRPr lang="en-US"/>
          </a:p>
        </p:txBody>
      </p:sp>
    </p:spTree>
    <p:extLst>
      <p:ext uri="{BB962C8B-B14F-4D97-AF65-F5344CB8AC3E}">
        <p14:creationId xmlns:p14="http://schemas.microsoft.com/office/powerpoint/2010/main" val="1728430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1 </a:t>
            </a:r>
            <a:r>
              <a:rPr lang="en-US" dirty="0"/>
              <a:t>.</a:t>
            </a:r>
            <a:r>
              <a:rPr lang="en-US" b="1" dirty="0" err="1"/>
              <a:t>getDerivedStateFromProps</a:t>
            </a:r>
            <a:r>
              <a:rPr lang="en-US" dirty="0"/>
              <a:t>()</a:t>
            </a:r>
            <a:r>
              <a:rPr lang="en-US" baseline="0" dirty="0"/>
              <a:t> </a:t>
            </a:r>
            <a:r>
              <a:rPr lang="en-US" dirty="0"/>
              <a:t>- Called </a:t>
            </a:r>
            <a:r>
              <a:rPr lang="en-US" sz="1200" b="0" i="0" kern="1200" dirty="0">
                <a:solidFill>
                  <a:schemeClr val="tx1"/>
                </a:solidFill>
                <a:effectLst/>
                <a:latin typeface="+mn-lt"/>
                <a:ea typeface="+mn-ea"/>
                <a:cs typeface="+mn-cs"/>
              </a:rPr>
              <a:t>when a component gets updated.</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This is still the natural place to set the state object based on the initial props.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2. </a:t>
            </a:r>
            <a:r>
              <a:rPr lang="en-US" sz="1200" b="1" i="0" kern="1200" dirty="0" err="1">
                <a:solidFill>
                  <a:schemeClr val="tx1"/>
                </a:solidFill>
                <a:effectLst/>
                <a:latin typeface="+mn-lt"/>
                <a:ea typeface="+mn-ea"/>
                <a:cs typeface="+mn-cs"/>
              </a:rPr>
              <a:t>shouldComponentUpdate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:specifies whether React should continue with the rendering or not and</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return a Boolean </a:t>
            </a:r>
            <a:r>
              <a:rPr lang="en-US" sz="1200" b="0" i="0" kern="1200" dirty="0" err="1">
                <a:solidFill>
                  <a:schemeClr val="tx1"/>
                </a:solidFill>
                <a:effectLst/>
                <a:latin typeface="+mn-lt"/>
                <a:ea typeface="+mn-ea"/>
                <a:cs typeface="+mn-cs"/>
              </a:rPr>
              <a:t>value.The</a:t>
            </a:r>
            <a:r>
              <a:rPr lang="en-US" sz="1200" b="0" i="0" kern="1200" dirty="0">
                <a:solidFill>
                  <a:schemeClr val="tx1"/>
                </a:solidFill>
                <a:effectLst/>
                <a:latin typeface="+mn-lt"/>
                <a:ea typeface="+mn-ea"/>
                <a:cs typeface="+mn-cs"/>
              </a:rPr>
              <a:t> default value is true.</a:t>
            </a:r>
          </a:p>
          <a:p>
            <a:r>
              <a:rPr lang="en-US" sz="1200" b="1" i="0" kern="1200" dirty="0">
                <a:solidFill>
                  <a:schemeClr val="tx1"/>
                </a:solidFill>
                <a:effectLst/>
                <a:latin typeface="+mn-lt"/>
                <a:ea typeface="+mn-ea"/>
                <a:cs typeface="+mn-cs"/>
              </a:rPr>
              <a:t>3. Render</a:t>
            </a:r>
            <a:r>
              <a:rPr lang="en-US" sz="1200" b="1"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a:t>
            </a:r>
            <a:r>
              <a:rPr lang="en-US" dirty="0"/>
              <a:t>render()</a:t>
            </a:r>
            <a:r>
              <a:rPr lang="en-US" sz="1200" b="0" i="0" kern="1200" dirty="0">
                <a:solidFill>
                  <a:schemeClr val="tx1"/>
                </a:solidFill>
                <a:effectLst/>
                <a:latin typeface="+mn-lt"/>
                <a:ea typeface="+mn-ea"/>
                <a:cs typeface="+mn-cs"/>
              </a:rPr>
              <a:t> method is of course called when a component gets </a:t>
            </a:r>
            <a:r>
              <a:rPr lang="en-US" sz="1200" b="0" i="1" kern="1200" dirty="0">
                <a:solidFill>
                  <a:schemeClr val="tx1"/>
                </a:solidFill>
                <a:effectLst/>
                <a:latin typeface="+mn-lt"/>
                <a:ea typeface="+mn-ea"/>
                <a:cs typeface="+mn-cs"/>
              </a:rPr>
              <a:t>updated</a:t>
            </a:r>
            <a:r>
              <a:rPr lang="en-US" sz="1200" b="0" i="0" kern="1200" dirty="0">
                <a:solidFill>
                  <a:schemeClr val="tx1"/>
                </a:solidFill>
                <a:effectLst/>
                <a:latin typeface="+mn-lt"/>
                <a:ea typeface="+mn-ea"/>
                <a:cs typeface="+mn-cs"/>
              </a:rPr>
              <a:t>, it has to re-render the HTML to the DOM, with the new changes.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4-  </a:t>
            </a:r>
            <a:r>
              <a:rPr lang="en-US" sz="1200" b="1" i="0" kern="1200" dirty="0" err="1">
                <a:solidFill>
                  <a:schemeClr val="tx1"/>
                </a:solidFill>
                <a:effectLst/>
                <a:latin typeface="+mn-lt"/>
                <a:ea typeface="+mn-ea"/>
                <a:cs typeface="+mn-cs"/>
              </a:rPr>
              <a:t>getSnapshotBeforeUpdate</a:t>
            </a:r>
            <a:r>
              <a:rPr lang="en-US" sz="1200" b="0" i="0" kern="1200" dirty="0">
                <a:solidFill>
                  <a:schemeClr val="tx1"/>
                </a:solidFill>
                <a:effectLst/>
                <a:latin typeface="+mn-lt"/>
                <a:ea typeface="+mn-ea"/>
                <a:cs typeface="+mn-cs"/>
              </a:rPr>
              <a:t>()</a:t>
            </a:r>
            <a:r>
              <a:rPr lang="en-US" b="1" dirty="0"/>
              <a:t> :</a:t>
            </a:r>
            <a:r>
              <a:rPr lang="en-US" sz="1200" b="0" i="0" kern="1200" dirty="0">
                <a:solidFill>
                  <a:schemeClr val="tx1"/>
                </a:solidFill>
                <a:effectLst/>
                <a:latin typeface="+mn-lt"/>
                <a:ea typeface="+mn-ea"/>
                <a:cs typeface="+mn-cs"/>
              </a:rPr>
              <a:t>  We can check what the values were </a:t>
            </a:r>
            <a:r>
              <a:rPr lang="en-US" sz="1200" b="1" i="1" kern="1200" dirty="0">
                <a:solidFill>
                  <a:schemeClr val="tx1"/>
                </a:solidFill>
                <a:effectLst/>
                <a:latin typeface="+mn-lt"/>
                <a:ea typeface="+mn-ea"/>
                <a:cs typeface="+mn-cs"/>
              </a:rPr>
              <a:t>before</a:t>
            </a:r>
            <a:r>
              <a:rPr lang="en-US" sz="1200" b="1" i="0" kern="1200" dirty="0">
                <a:solidFill>
                  <a:schemeClr val="tx1"/>
                </a:solidFill>
                <a:effectLst/>
                <a:latin typeface="+mn-lt"/>
                <a:ea typeface="+mn-ea"/>
                <a:cs typeface="+mn-cs"/>
              </a:rPr>
              <a:t> the update</a:t>
            </a:r>
            <a:r>
              <a:rPr lang="en-US" sz="1200" b="1"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and we c</a:t>
            </a:r>
            <a:r>
              <a:rPr lang="en-US" sz="1200" b="0" i="0" kern="1200" dirty="0">
                <a:solidFill>
                  <a:schemeClr val="tx1"/>
                </a:solidFill>
                <a:effectLst/>
                <a:latin typeface="+mn-lt"/>
                <a:ea typeface="+mn-ea"/>
                <a:cs typeface="+mn-cs"/>
              </a:rPr>
              <a:t>an</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access to the </a:t>
            </a:r>
            <a:r>
              <a:rPr lang="en-US" dirty="0"/>
              <a:t>props</a:t>
            </a:r>
            <a:r>
              <a:rPr lang="en-US" sz="1200" b="0" i="0" kern="1200" dirty="0">
                <a:solidFill>
                  <a:schemeClr val="tx1"/>
                </a:solidFill>
                <a:effectLst/>
                <a:latin typeface="+mn-lt"/>
                <a:ea typeface="+mn-ea"/>
                <a:cs typeface="+mn-cs"/>
              </a:rPr>
              <a:t> and </a:t>
            </a:r>
            <a:r>
              <a:rPr lang="en-US" dirty="0"/>
              <a:t>state</a:t>
            </a:r>
            <a:r>
              <a:rPr lang="en-US" sz="1200" b="0" i="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5</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componentDidUpdate</a:t>
            </a:r>
            <a:endParaRPr lang="en-US" sz="1200" b="1"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530FEB72-F32E-4C20-A98B-BEE47452F34C}" type="slidenum">
              <a:rPr lang="en-US" smtClean="0"/>
              <a:t>39</a:t>
            </a:fld>
            <a:endParaRPr lang="en-US"/>
          </a:p>
        </p:txBody>
      </p:sp>
    </p:spTree>
    <p:extLst>
      <p:ext uri="{BB962C8B-B14F-4D97-AF65-F5344CB8AC3E}">
        <p14:creationId xmlns:p14="http://schemas.microsoft.com/office/powerpoint/2010/main" val="816283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41</a:t>
            </a:fld>
            <a:endParaRPr lang="en-US"/>
          </a:p>
        </p:txBody>
      </p:sp>
    </p:spTree>
    <p:extLst>
      <p:ext uri="{BB962C8B-B14F-4D97-AF65-F5344CB8AC3E}">
        <p14:creationId xmlns:p14="http://schemas.microsoft.com/office/powerpoint/2010/main" val="1296691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methods in React, the </a:t>
            </a:r>
            <a:r>
              <a:rPr lang="en-US" dirty="0"/>
              <a:t>this</a:t>
            </a:r>
            <a:r>
              <a:rPr lang="en-US" sz="1200" b="0" i="0" kern="1200" dirty="0">
                <a:solidFill>
                  <a:schemeClr val="tx1"/>
                </a:solidFill>
                <a:effectLst/>
                <a:latin typeface="+mn-lt"/>
                <a:ea typeface="+mn-ea"/>
                <a:cs typeface="+mn-cs"/>
              </a:rPr>
              <a:t> keyword should represent the component that owns the method.</a:t>
            </a:r>
          </a:p>
          <a:p>
            <a:r>
              <a:rPr lang="en-US" sz="1200" b="0" i="0" kern="1200" dirty="0">
                <a:solidFill>
                  <a:schemeClr val="tx1"/>
                </a:solidFill>
                <a:effectLst/>
                <a:latin typeface="+mn-lt"/>
                <a:ea typeface="+mn-ea"/>
                <a:cs typeface="+mn-cs"/>
              </a:rPr>
              <a:t>If you </a:t>
            </a:r>
            <a:r>
              <a:rPr lang="en-US" sz="1200" b="0" i="1" kern="1200" dirty="0">
                <a:solidFill>
                  <a:schemeClr val="tx1"/>
                </a:solidFill>
                <a:effectLst/>
                <a:latin typeface="+mn-lt"/>
                <a:ea typeface="+mn-ea"/>
                <a:cs typeface="+mn-cs"/>
              </a:rPr>
              <a:t>must</a:t>
            </a:r>
            <a:r>
              <a:rPr lang="en-US" sz="1200" b="0" i="0" kern="1200" dirty="0">
                <a:solidFill>
                  <a:schemeClr val="tx1"/>
                </a:solidFill>
                <a:effectLst/>
                <a:latin typeface="+mn-lt"/>
                <a:ea typeface="+mn-ea"/>
                <a:cs typeface="+mn-cs"/>
              </a:rPr>
              <a:t> use regular functions </a:t>
            </a:r>
            <a:r>
              <a:rPr lang="en-US" sz="1200" b="1" i="0" kern="1200" dirty="0">
                <a:solidFill>
                  <a:schemeClr val="tx1"/>
                </a:solidFill>
                <a:effectLst/>
                <a:latin typeface="+mn-lt"/>
                <a:ea typeface="+mn-ea"/>
                <a:cs typeface="+mn-cs"/>
              </a:rPr>
              <a:t>instead of arrow functions ,</a:t>
            </a:r>
            <a:r>
              <a:rPr lang="en-US" sz="1200" b="0" i="0" kern="1200" dirty="0">
                <a:solidFill>
                  <a:schemeClr val="tx1"/>
                </a:solidFill>
                <a:effectLst/>
                <a:latin typeface="+mn-lt"/>
                <a:ea typeface="+mn-ea"/>
                <a:cs typeface="+mn-cs"/>
              </a:rPr>
              <a:t>you have </a:t>
            </a:r>
            <a:r>
              <a:rPr lang="en-US" sz="1200" b="1" i="0" kern="1200" dirty="0">
                <a:solidFill>
                  <a:schemeClr val="tx1"/>
                </a:solidFill>
                <a:effectLst/>
                <a:latin typeface="+mn-lt"/>
                <a:ea typeface="+mn-ea"/>
                <a:cs typeface="+mn-cs"/>
              </a:rPr>
              <a:t>to bind </a:t>
            </a:r>
            <a:r>
              <a:rPr lang="en-US" b="1" dirty="0"/>
              <a:t>this</a:t>
            </a:r>
            <a:r>
              <a:rPr lang="en-US" sz="1200" b="1" i="0" kern="1200" dirty="0">
                <a:solidFill>
                  <a:schemeClr val="tx1"/>
                </a:solidFill>
                <a:effectLst/>
                <a:latin typeface="+mn-lt"/>
                <a:ea typeface="+mn-ea"/>
                <a:cs typeface="+mn-cs"/>
              </a:rPr>
              <a:t> to the component instance using the </a:t>
            </a:r>
            <a:r>
              <a:rPr lang="en-US" b="1" dirty="0"/>
              <a:t>bind()</a:t>
            </a:r>
            <a:r>
              <a:rPr lang="en-US" sz="1200" b="1" i="0" kern="1200" dirty="0">
                <a:solidFill>
                  <a:schemeClr val="tx1"/>
                </a:solidFill>
                <a:effectLst/>
                <a:latin typeface="+mn-lt"/>
                <a:ea typeface="+mn-ea"/>
                <a:cs typeface="+mn-cs"/>
              </a:rPr>
              <a:t> method</a:t>
            </a:r>
            <a:r>
              <a:rPr lang="en-US" sz="1200" b="1" i="0" kern="1200" baseline="0" dirty="0">
                <a:solidFill>
                  <a:schemeClr val="tx1"/>
                </a:solidFill>
                <a:effectLst/>
                <a:latin typeface="+mn-lt"/>
                <a:ea typeface="+mn-ea"/>
                <a:cs typeface="+mn-cs"/>
              </a:rPr>
              <a:t> in the constructor as stated in above example</a:t>
            </a:r>
            <a:endParaRPr lang="en-US" b="1" dirty="0"/>
          </a:p>
        </p:txBody>
      </p:sp>
      <p:sp>
        <p:nvSpPr>
          <p:cNvPr id="4" name="Slide Number Placeholder 3"/>
          <p:cNvSpPr>
            <a:spLocks noGrp="1"/>
          </p:cNvSpPr>
          <p:nvPr>
            <p:ph type="sldNum" sz="quarter" idx="10"/>
          </p:nvPr>
        </p:nvSpPr>
        <p:spPr/>
        <p:txBody>
          <a:bodyPr/>
          <a:lstStyle/>
          <a:p>
            <a:fld id="{530FEB72-F32E-4C20-A98B-BEE47452F34C}" type="slidenum">
              <a:rPr lang="en-US" smtClean="0"/>
              <a:t>42</a:t>
            </a:fld>
            <a:endParaRPr lang="en-US"/>
          </a:p>
        </p:txBody>
      </p:sp>
    </p:spTree>
    <p:extLst>
      <p:ext uri="{BB962C8B-B14F-4D97-AF65-F5344CB8AC3E}">
        <p14:creationId xmlns:p14="http://schemas.microsoft.com/office/powerpoint/2010/main" val="2546881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code above accesses just that, the target element’s value, and shows it inside a browser alert. The </a:t>
            </a:r>
            <a:r>
              <a:rPr lang="en-US" sz="1200" b="0" i="0" kern="1200" dirty="0" err="1">
                <a:solidFill>
                  <a:schemeClr val="tx1"/>
                </a:solidFill>
                <a:effectLst/>
                <a:latin typeface="+mn-lt"/>
                <a:ea typeface="+mn-ea"/>
                <a:cs typeface="+mn-cs"/>
              </a:rPr>
              <a:t>e.target.value</a:t>
            </a:r>
            <a:r>
              <a:rPr lang="en-US" sz="1200" b="0" i="0" kern="1200" dirty="0">
                <a:solidFill>
                  <a:schemeClr val="tx1"/>
                </a:solidFill>
                <a:effectLst/>
                <a:latin typeface="+mn-lt"/>
                <a:ea typeface="+mn-ea"/>
                <a:cs typeface="+mn-cs"/>
              </a:rPr>
              <a:t> is originating from 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attribute that’s on the actual button element.</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43</a:t>
            </a:fld>
            <a:endParaRPr lang="en-US"/>
          </a:p>
        </p:txBody>
      </p:sp>
    </p:spTree>
    <p:extLst>
      <p:ext uri="{BB962C8B-B14F-4D97-AF65-F5344CB8AC3E}">
        <p14:creationId xmlns:p14="http://schemas.microsoft.com/office/powerpoint/2010/main" val="3189297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do not even write the return statement. It automatically returns the value. Refer to the above syntax</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44</a:t>
            </a:fld>
            <a:endParaRPr lang="en-US"/>
          </a:p>
        </p:txBody>
      </p:sp>
    </p:spTree>
    <p:extLst>
      <p:ext uri="{BB962C8B-B14F-4D97-AF65-F5344CB8AC3E}">
        <p14:creationId xmlns:p14="http://schemas.microsoft.com/office/powerpoint/2010/main" val="2609293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5DB365-6C69-5B43-85B8-1D43CF3895CA}" type="slidenum">
              <a:rPr lang="en-US" smtClean="0"/>
              <a:t>45</a:t>
            </a:fld>
            <a:endParaRPr lang="en-US"/>
          </a:p>
        </p:txBody>
      </p:sp>
    </p:spTree>
    <p:extLst>
      <p:ext uri="{BB962C8B-B14F-4D97-AF65-F5344CB8AC3E}">
        <p14:creationId xmlns:p14="http://schemas.microsoft.com/office/powerpoint/2010/main" val="3262849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class components, the </a:t>
            </a:r>
            <a:r>
              <a:rPr lang="en-US" dirty="0"/>
              <a:t>this</a:t>
            </a:r>
            <a:r>
              <a:rPr lang="en-US" sz="1200" b="0" i="0" kern="1200" dirty="0">
                <a:solidFill>
                  <a:schemeClr val="tx1"/>
                </a:solidFill>
                <a:effectLst/>
                <a:latin typeface="+mn-lt"/>
                <a:ea typeface="+mn-ea"/>
                <a:cs typeface="+mn-cs"/>
              </a:rPr>
              <a:t> keyword is not defined by default, so with regular functions the </a:t>
            </a:r>
            <a:r>
              <a:rPr lang="en-US" dirty="0"/>
              <a:t>this</a:t>
            </a:r>
            <a:r>
              <a:rPr lang="en-US" sz="1200" b="0" i="0" kern="1200" dirty="0">
                <a:solidFill>
                  <a:schemeClr val="tx1"/>
                </a:solidFill>
                <a:effectLst/>
                <a:latin typeface="+mn-lt"/>
                <a:ea typeface="+mn-ea"/>
                <a:cs typeface="+mn-cs"/>
              </a:rPr>
              <a:t> keyword represents the object that called the method, which can be the global window object, a HTML button, or whatever.</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46</a:t>
            </a:fld>
            <a:endParaRPr lang="en-US"/>
          </a:p>
        </p:txBody>
      </p:sp>
    </p:spTree>
    <p:extLst>
      <p:ext uri="{BB962C8B-B14F-4D97-AF65-F5344CB8AC3E}">
        <p14:creationId xmlns:p14="http://schemas.microsoft.com/office/powerpoint/2010/main" val="899259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hlinkClick r:id="rId3"/>
              </a:rPr>
              <a:t>https://www.w3schools.com/react/react_events.asp</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47</a:t>
            </a:fld>
            <a:endParaRPr lang="en-US"/>
          </a:p>
        </p:txBody>
      </p:sp>
    </p:spTree>
    <p:extLst>
      <p:ext uri="{BB962C8B-B14F-4D97-AF65-F5344CB8AC3E}">
        <p14:creationId xmlns:p14="http://schemas.microsoft.com/office/powerpoint/2010/main" val="2128992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48</a:t>
            </a:fld>
            <a:endParaRPr lang="en-US"/>
          </a:p>
        </p:txBody>
      </p:sp>
    </p:spTree>
    <p:extLst>
      <p:ext uri="{BB962C8B-B14F-4D97-AF65-F5344CB8AC3E}">
        <p14:creationId xmlns:p14="http://schemas.microsoft.com/office/powerpoint/2010/main" val="3989588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Using </a:t>
            </a:r>
            <a:r>
              <a:rPr lang="en-US" dirty="0" err="1"/>
              <a:t>Jsx</a:t>
            </a:r>
            <a:r>
              <a:rPr lang="en-US" dirty="0"/>
              <a:t> syntax,</a:t>
            </a:r>
            <a:r>
              <a:rPr lang="en-US" baseline="0" dirty="0"/>
              <a:t> We can render react directly in the html.</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13</a:t>
            </a:fld>
            <a:endParaRPr lang="en-US"/>
          </a:p>
        </p:txBody>
      </p:sp>
    </p:spTree>
    <p:extLst>
      <p:ext uri="{BB962C8B-B14F-4D97-AF65-F5344CB8AC3E}">
        <p14:creationId xmlns:p14="http://schemas.microsoft.com/office/powerpoint/2010/main" val="2646560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0FEB72-F32E-4C20-A98B-BEE47452F34C}" type="slidenum">
              <a:rPr lang="en-US" smtClean="0"/>
              <a:t>51</a:t>
            </a:fld>
            <a:endParaRPr lang="en-US"/>
          </a:p>
        </p:txBody>
      </p:sp>
    </p:spTree>
    <p:extLst>
      <p:ext uri="{BB962C8B-B14F-4D97-AF65-F5344CB8AC3E}">
        <p14:creationId xmlns:p14="http://schemas.microsoft.com/office/powerpoint/2010/main" val="2459281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is similar to the traditional HTML form inputs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write an uncontrolled component, you need to use a ref to get form values from the DOM. In other words, there is no need to write an event handler for every state update. You can use a ref to access the input field value of the form from the DOM.</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52</a:t>
            </a:fld>
            <a:endParaRPr lang="en-US"/>
          </a:p>
        </p:txBody>
      </p:sp>
    </p:spTree>
    <p:extLst>
      <p:ext uri="{BB962C8B-B14F-4D97-AF65-F5344CB8AC3E}">
        <p14:creationId xmlns:p14="http://schemas.microsoft.com/office/powerpoint/2010/main" val="4169497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hlinkClick r:id="rId3"/>
              </a:rPr>
              <a:t>https://www.w3schools.com/react/showreact.asp?filename=demo2_react_forms_multiple</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54</a:t>
            </a:fld>
            <a:endParaRPr lang="en-US"/>
          </a:p>
        </p:txBody>
      </p:sp>
    </p:spTree>
    <p:extLst>
      <p:ext uri="{BB962C8B-B14F-4D97-AF65-F5344CB8AC3E}">
        <p14:creationId xmlns:p14="http://schemas.microsoft.com/office/powerpoint/2010/main" val="27072154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Consider an example of handling a </a:t>
            </a:r>
            <a:r>
              <a:rPr lang="en-US" sz="1200" b="1" i="0" kern="1200" dirty="0">
                <a:solidFill>
                  <a:schemeClr val="tx1"/>
                </a:solidFill>
                <a:effectLst/>
                <a:latin typeface="+mn-lt"/>
                <a:ea typeface="+mn-ea"/>
                <a:cs typeface="+mn-cs"/>
              </a:rPr>
              <a:t>login/logout</a:t>
            </a:r>
            <a:r>
              <a:rPr lang="en-US" sz="1200" b="0" i="0" kern="1200" dirty="0">
                <a:solidFill>
                  <a:schemeClr val="tx1"/>
                </a:solidFill>
                <a:effectLst/>
                <a:latin typeface="+mn-lt"/>
                <a:ea typeface="+mn-ea"/>
                <a:cs typeface="+mn-cs"/>
              </a:rPr>
              <a:t> button. The login and logout buttons will be separate components. If a user logged in, render the </a:t>
            </a:r>
            <a:r>
              <a:rPr lang="en-US" sz="1200" b="1" i="0" kern="1200" dirty="0">
                <a:solidFill>
                  <a:schemeClr val="tx1"/>
                </a:solidFill>
                <a:effectLst/>
                <a:latin typeface="+mn-lt"/>
                <a:ea typeface="+mn-ea"/>
                <a:cs typeface="+mn-cs"/>
              </a:rPr>
              <a:t>logout component</a:t>
            </a:r>
            <a:r>
              <a:rPr lang="en-US" sz="1200" b="0" i="0" kern="1200" dirty="0">
                <a:solidFill>
                  <a:schemeClr val="tx1"/>
                </a:solidFill>
                <a:effectLst/>
                <a:latin typeface="+mn-lt"/>
                <a:ea typeface="+mn-ea"/>
                <a:cs typeface="+mn-cs"/>
              </a:rPr>
              <a:t> to display the logout button. If a user not logged in, render the </a:t>
            </a:r>
            <a:r>
              <a:rPr lang="en-US" sz="1200" b="1" i="0" kern="1200" dirty="0">
                <a:solidFill>
                  <a:schemeClr val="tx1"/>
                </a:solidFill>
                <a:effectLst/>
                <a:latin typeface="+mn-lt"/>
                <a:ea typeface="+mn-ea"/>
                <a:cs typeface="+mn-cs"/>
              </a:rPr>
              <a:t>login component</a:t>
            </a:r>
            <a:r>
              <a:rPr lang="en-US" sz="1200" b="0" i="0" kern="1200" dirty="0">
                <a:solidFill>
                  <a:schemeClr val="tx1"/>
                </a:solidFill>
                <a:effectLst/>
                <a:latin typeface="+mn-lt"/>
                <a:ea typeface="+mn-ea"/>
                <a:cs typeface="+mn-cs"/>
              </a:rPr>
              <a:t> to display the login button. In React, this situation is called as </a:t>
            </a:r>
            <a:r>
              <a:rPr lang="en-US" sz="1200" b="1" i="0" kern="1200" dirty="0">
                <a:solidFill>
                  <a:schemeClr val="tx1"/>
                </a:solidFill>
                <a:effectLst/>
                <a:latin typeface="+mn-lt"/>
                <a:ea typeface="+mn-ea"/>
                <a:cs typeface="+mn-cs"/>
              </a:rPr>
              <a:t>conditional rendering</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55</a:t>
            </a:fld>
            <a:endParaRPr lang="en-US"/>
          </a:p>
        </p:txBody>
      </p:sp>
    </p:spTree>
    <p:extLst>
      <p:ext uri="{BB962C8B-B14F-4D97-AF65-F5344CB8AC3E}">
        <p14:creationId xmlns:p14="http://schemas.microsoft.com/office/powerpoint/2010/main" val="2442048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this example, </a:t>
            </a:r>
            <a:r>
              <a:rPr lang="en-US" sz="1200" b="0" i="0" kern="1200" dirty="0">
                <a:solidFill>
                  <a:schemeClr val="tx1"/>
                </a:solidFill>
                <a:effectLst/>
                <a:latin typeface="+mn-lt"/>
                <a:ea typeface="+mn-ea"/>
                <a:cs typeface="+mn-cs"/>
              </a:rPr>
              <a:t>we have created a </a:t>
            </a:r>
            <a:r>
              <a:rPr lang="en-US" sz="1200" b="1" i="0" kern="1200" dirty="0" err="1">
                <a:solidFill>
                  <a:schemeClr val="tx1"/>
                </a:solidFill>
                <a:effectLst/>
                <a:latin typeface="+mn-lt"/>
                <a:ea typeface="+mn-ea"/>
                <a:cs typeface="+mn-cs"/>
              </a:rPr>
              <a:t>stateful</a:t>
            </a:r>
            <a:r>
              <a:rPr lang="en-US" sz="1200" b="0" i="0" kern="1200" dirty="0">
                <a:solidFill>
                  <a:schemeClr val="tx1"/>
                </a:solidFill>
                <a:effectLst/>
                <a:latin typeface="+mn-lt"/>
                <a:ea typeface="+mn-ea"/>
                <a:cs typeface="+mn-cs"/>
              </a:rPr>
              <a:t> component called </a:t>
            </a:r>
            <a:r>
              <a:rPr lang="en-US" sz="1200" b="1" i="0" kern="1200" dirty="0">
                <a:solidFill>
                  <a:schemeClr val="tx1"/>
                </a:solidFill>
                <a:effectLst/>
                <a:latin typeface="+mn-lt"/>
                <a:ea typeface="+mn-ea"/>
                <a:cs typeface="+mn-cs"/>
              </a:rPr>
              <a:t>App</a:t>
            </a:r>
            <a:r>
              <a:rPr lang="en-US" sz="1200" b="0" i="0" kern="1200" dirty="0">
                <a:solidFill>
                  <a:schemeClr val="tx1"/>
                </a:solidFill>
                <a:effectLst/>
                <a:latin typeface="+mn-lt"/>
                <a:ea typeface="+mn-ea"/>
                <a:cs typeface="+mn-cs"/>
              </a:rPr>
              <a:t> which maintains the login control. </a:t>
            </a:r>
          </a:p>
          <a:p>
            <a:r>
              <a:rPr lang="en-US" sz="1200" b="0" i="0" kern="1200" dirty="0">
                <a:solidFill>
                  <a:schemeClr val="tx1"/>
                </a:solidFill>
                <a:effectLst/>
                <a:latin typeface="+mn-lt"/>
                <a:ea typeface="+mn-ea"/>
                <a:cs typeface="+mn-cs"/>
              </a:rPr>
              <a:t>Here, we create three components representing Logout, Login, and Message component. </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stateful</a:t>
            </a:r>
            <a:r>
              <a:rPr lang="en-US" sz="1200" b="0" i="0" kern="1200" dirty="0">
                <a:solidFill>
                  <a:schemeClr val="tx1"/>
                </a:solidFill>
                <a:effectLst/>
                <a:latin typeface="+mn-lt"/>
                <a:ea typeface="+mn-ea"/>
                <a:cs typeface="+mn-cs"/>
              </a:rPr>
              <a:t> component App will render either or depending on its current </a:t>
            </a:r>
            <a:r>
              <a:rPr lang="en-US" sz="1200" b="1" i="0" kern="1200" dirty="0">
                <a:solidFill>
                  <a:schemeClr val="tx1"/>
                </a:solidFill>
                <a:effectLst/>
                <a:latin typeface="+mn-lt"/>
                <a:ea typeface="+mn-ea"/>
                <a:cs typeface="+mn-cs"/>
              </a:rPr>
              <a:t>state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56</a:t>
            </a:fld>
            <a:endParaRPr lang="en-US"/>
          </a:p>
        </p:txBody>
      </p:sp>
    </p:spTree>
    <p:extLst>
      <p:ext uri="{BB962C8B-B14F-4D97-AF65-F5344CB8AC3E}">
        <p14:creationId xmlns:p14="http://schemas.microsoft.com/office/powerpoint/2010/main" val="2652229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Here is output of below example</a:t>
            </a:r>
          </a:p>
        </p:txBody>
      </p:sp>
      <p:sp>
        <p:nvSpPr>
          <p:cNvPr id="4" name="Slide Number Placeholder 3"/>
          <p:cNvSpPr>
            <a:spLocks noGrp="1"/>
          </p:cNvSpPr>
          <p:nvPr>
            <p:ph type="sldNum" sz="quarter" idx="10"/>
          </p:nvPr>
        </p:nvSpPr>
        <p:spPr/>
        <p:txBody>
          <a:bodyPr/>
          <a:lstStyle/>
          <a:p>
            <a:fld id="{530FEB72-F32E-4C20-A98B-BEE47452F34C}" type="slidenum">
              <a:rPr lang="en-US" smtClean="0"/>
              <a:t>57</a:t>
            </a:fld>
            <a:endParaRPr lang="en-US"/>
          </a:p>
        </p:txBody>
      </p:sp>
    </p:spTree>
    <p:extLst>
      <p:ext uri="{BB962C8B-B14F-4D97-AF65-F5344CB8AC3E}">
        <p14:creationId xmlns:p14="http://schemas.microsoft.com/office/powerpoint/2010/main" val="15235864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example, the is rendered based on the value of the prop called </a:t>
            </a:r>
            <a:r>
              <a:rPr lang="en-US" sz="1200" b="1" i="0" kern="1200" dirty="0" err="1">
                <a:solidFill>
                  <a:schemeClr val="tx1"/>
                </a:solidFill>
                <a:effectLst/>
                <a:latin typeface="+mn-lt"/>
                <a:ea typeface="+mn-ea"/>
                <a:cs typeface="+mn-cs"/>
              </a:rPr>
              <a:t>displayMessage</a:t>
            </a:r>
            <a:r>
              <a:rPr lang="en-US" sz="1200" b="0" i="0" kern="1200" dirty="0">
                <a:solidFill>
                  <a:schemeClr val="tx1"/>
                </a:solidFill>
                <a:effectLst/>
                <a:latin typeface="+mn-lt"/>
                <a:ea typeface="+mn-ea"/>
                <a:cs typeface="+mn-cs"/>
              </a:rPr>
              <a:t>. If the prop value is false, then the component does not render.</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58</a:t>
            </a:fld>
            <a:endParaRPr lang="en-US"/>
          </a:p>
        </p:txBody>
      </p:sp>
    </p:spTree>
    <p:extLst>
      <p:ext uri="{BB962C8B-B14F-4D97-AF65-F5344CB8AC3E}">
        <p14:creationId xmlns:p14="http://schemas.microsoft.com/office/powerpoint/2010/main" val="35689870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 – Without</a:t>
            </a:r>
            <a:r>
              <a:rPr lang="en-US" baseline="0" dirty="0"/>
              <a:t> key, </a:t>
            </a:r>
            <a:r>
              <a:rPr lang="en-US" sz="1200" b="0" i="0" kern="1200" dirty="0">
                <a:solidFill>
                  <a:schemeClr val="tx1"/>
                </a:solidFill>
                <a:effectLst/>
                <a:latin typeface="+mn-lt"/>
                <a:ea typeface="+mn-ea"/>
                <a:cs typeface="+mn-cs"/>
              </a:rPr>
              <a:t>This works and does indeed render the list of fruits.</a:t>
            </a:r>
          </a:p>
          <a:p>
            <a:r>
              <a:rPr lang="en-US" sz="1200" b="0" i="0" kern="1200" dirty="0">
                <a:solidFill>
                  <a:schemeClr val="tx1"/>
                </a:solidFill>
                <a:effectLst/>
                <a:latin typeface="+mn-lt"/>
                <a:ea typeface="+mn-ea"/>
                <a:cs typeface="+mn-cs"/>
              </a:rPr>
              <a:t> However at any moment we might want to add new fruits, as well as delete or modify the existing ones. How would React know to perform those changes efficiently? That’s where the key attribute comes in handy. There are usually several choices for creating element’s unique identity. One of them is using existing IDs of each object:</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60</a:t>
            </a:fld>
            <a:endParaRPr lang="en-US"/>
          </a:p>
        </p:txBody>
      </p:sp>
    </p:spTree>
    <p:extLst>
      <p:ext uri="{BB962C8B-B14F-4D97-AF65-F5344CB8AC3E}">
        <p14:creationId xmlns:p14="http://schemas.microsoft.com/office/powerpoint/2010/main" val="2608768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Replace div with &lt;</a:t>
            </a:r>
            <a:r>
              <a:rPr lang="en-US" dirty="0" err="1"/>
              <a:t>React.Fragment</a:t>
            </a:r>
            <a:r>
              <a:rPr lang="en-US" dirty="0"/>
              <a:t>&gt; in render</a:t>
            </a:r>
            <a:r>
              <a:rPr lang="en-US" baseline="0" dirty="0"/>
              <a:t> method.</a:t>
            </a:r>
          </a:p>
          <a:p>
            <a:r>
              <a:rPr lang="en-US" sz="1200" b="0" i="0" kern="1200" dirty="0">
                <a:solidFill>
                  <a:schemeClr val="tx1"/>
                </a:solidFill>
                <a:effectLst/>
                <a:latin typeface="+mn-lt"/>
                <a:ea typeface="+mn-ea"/>
                <a:cs typeface="+mn-cs"/>
              </a:rPr>
              <a:t>we can use of '&lt;&gt;' and '' instead of the '</a:t>
            </a:r>
            <a:r>
              <a:rPr lang="en-US" sz="1200" b="1" i="0" kern="1200" dirty="0" err="1">
                <a:solidFill>
                  <a:schemeClr val="tx1"/>
                </a:solidFill>
                <a:effectLst/>
                <a:latin typeface="+mn-lt"/>
                <a:ea typeface="+mn-ea"/>
                <a:cs typeface="+mn-cs"/>
              </a:rPr>
              <a:t>React.Fragment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61</a:t>
            </a:fld>
            <a:endParaRPr lang="en-US"/>
          </a:p>
        </p:txBody>
      </p:sp>
    </p:spTree>
    <p:extLst>
      <p:ext uri="{BB962C8B-B14F-4D97-AF65-F5344CB8AC3E}">
        <p14:creationId xmlns:p14="http://schemas.microsoft.com/office/powerpoint/2010/main" val="1267890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64</a:t>
            </a:fld>
            <a:endParaRPr lang="en-US"/>
          </a:p>
        </p:txBody>
      </p:sp>
    </p:spTree>
    <p:extLst>
      <p:ext uri="{BB962C8B-B14F-4D97-AF65-F5344CB8AC3E}">
        <p14:creationId xmlns:p14="http://schemas.microsoft.com/office/powerpoint/2010/main" val="444546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14</a:t>
            </a:fld>
            <a:endParaRPr lang="en-US"/>
          </a:p>
        </p:txBody>
      </p:sp>
    </p:spTree>
    <p:extLst>
      <p:ext uri="{BB962C8B-B14F-4D97-AF65-F5344CB8AC3E}">
        <p14:creationId xmlns:p14="http://schemas.microsoft.com/office/powerpoint/2010/main" val="20496223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Here’s a simple example of the BrowserRouter component</a:t>
            </a:r>
          </a:p>
        </p:txBody>
      </p:sp>
      <p:sp>
        <p:nvSpPr>
          <p:cNvPr id="4" name="Slide Number Placeholder 3"/>
          <p:cNvSpPr>
            <a:spLocks noGrp="1"/>
          </p:cNvSpPr>
          <p:nvPr>
            <p:ph type="sldNum" sz="quarter" idx="10"/>
          </p:nvPr>
        </p:nvSpPr>
        <p:spPr/>
        <p:txBody>
          <a:bodyPr/>
          <a:lstStyle/>
          <a:p>
            <a:fld id="{530FEB72-F32E-4C20-A98B-BEE47452F34C}" type="slidenum">
              <a:rPr lang="en-US" smtClean="0"/>
              <a:t>67</a:t>
            </a:fld>
            <a:endParaRPr lang="en-US"/>
          </a:p>
        </p:txBody>
      </p:sp>
    </p:spTree>
    <p:extLst>
      <p:ext uri="{BB962C8B-B14F-4D97-AF65-F5344CB8AC3E}">
        <p14:creationId xmlns:p14="http://schemas.microsoft.com/office/powerpoint/2010/main" val="22476431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68</a:t>
            </a:fld>
            <a:endParaRPr lang="en-US"/>
          </a:p>
        </p:txBody>
      </p:sp>
    </p:spTree>
    <p:extLst>
      <p:ext uri="{BB962C8B-B14F-4D97-AF65-F5344CB8AC3E}">
        <p14:creationId xmlns:p14="http://schemas.microsoft.com/office/powerpoint/2010/main" val="11312848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route matches /, the application shows the </a:t>
            </a:r>
            <a:r>
              <a:rPr lang="en-US" sz="1200" b="1" i="0" kern="1200" dirty="0">
                <a:solidFill>
                  <a:schemeClr val="tx1"/>
                </a:solidFill>
                <a:effectLst/>
                <a:latin typeface="+mn-lt"/>
                <a:ea typeface="+mn-ea"/>
                <a:cs typeface="+mn-cs"/>
              </a:rPr>
              <a:t>Dashboard</a:t>
            </a:r>
            <a:r>
              <a:rPr lang="en-US" sz="1200" b="0" i="0" kern="1200" dirty="0">
                <a:solidFill>
                  <a:schemeClr val="tx1"/>
                </a:solidFill>
                <a:effectLst/>
                <a:latin typeface="+mn-lt"/>
                <a:ea typeface="+mn-ea"/>
                <a:cs typeface="+mn-cs"/>
              </a:rPr>
              <a:t> component.</a:t>
            </a:r>
          </a:p>
          <a:p>
            <a:r>
              <a:rPr lang="en-US" sz="1200" b="0" i="0" kern="1200" dirty="0">
                <a:solidFill>
                  <a:schemeClr val="tx1"/>
                </a:solidFill>
                <a:effectLst/>
                <a:latin typeface="+mn-lt"/>
                <a:ea typeface="+mn-ea"/>
                <a:cs typeface="+mn-cs"/>
              </a:rPr>
              <a:t>When the route is changed by clicking the “About” link to /about, the Dashboard component is removed and the </a:t>
            </a:r>
            <a:r>
              <a:rPr lang="en-US" sz="1200" b="1" i="0" kern="1200" dirty="0">
                <a:solidFill>
                  <a:schemeClr val="tx1"/>
                </a:solidFill>
                <a:effectLst/>
                <a:latin typeface="+mn-lt"/>
                <a:ea typeface="+mn-ea"/>
                <a:cs typeface="+mn-cs"/>
              </a:rPr>
              <a:t>About</a:t>
            </a:r>
            <a:r>
              <a:rPr lang="en-US" sz="1200" b="0" i="0" kern="1200" dirty="0">
                <a:solidFill>
                  <a:schemeClr val="tx1"/>
                </a:solidFill>
                <a:effectLst/>
                <a:latin typeface="+mn-lt"/>
                <a:ea typeface="+mn-ea"/>
                <a:cs typeface="+mn-cs"/>
              </a:rPr>
              <a:t> component is inserted in the DOM.</a:t>
            </a:r>
          </a:p>
          <a:p>
            <a:r>
              <a:rPr lang="en-US" sz="1200" b="0" i="0" kern="1200" dirty="0">
                <a:solidFill>
                  <a:schemeClr val="tx1"/>
                </a:solidFill>
                <a:effectLst/>
                <a:latin typeface="+mn-lt"/>
                <a:ea typeface="+mn-ea"/>
                <a:cs typeface="+mn-cs"/>
              </a:rPr>
              <a:t>Notice the exact attribute. Without this, path="/" would also match /about, since / is contained in the route.</a:t>
            </a:r>
          </a:p>
          <a:p>
            <a:r>
              <a:rPr lang="en-US" sz="1200" b="0" i="0" kern="1200" dirty="0">
                <a:solidFill>
                  <a:schemeClr val="tx1"/>
                </a:solidFill>
                <a:effectLst/>
                <a:latin typeface="+mn-lt"/>
                <a:ea typeface="+mn-ea"/>
                <a:cs typeface="+mn-cs"/>
              </a:rPr>
              <a:t>Check this example on Glitch: </a:t>
            </a:r>
            <a:r>
              <a:rPr lang="en-US" sz="1200" b="0" i="0" u="none" strike="noStrike" kern="1200" dirty="0">
                <a:solidFill>
                  <a:schemeClr val="tx1"/>
                </a:solidFill>
                <a:effectLst/>
                <a:latin typeface="+mn-lt"/>
                <a:ea typeface="+mn-ea"/>
                <a:cs typeface="+mn-cs"/>
                <a:hlinkClick r:id="rId3"/>
              </a:rPr>
              <a:t>https://flaviocopes-react-router-v4.glitch.me/</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69</a:t>
            </a:fld>
            <a:endParaRPr lang="en-US"/>
          </a:p>
        </p:txBody>
      </p:sp>
    </p:spTree>
    <p:extLst>
      <p:ext uri="{BB962C8B-B14F-4D97-AF65-F5344CB8AC3E}">
        <p14:creationId xmlns:p14="http://schemas.microsoft.com/office/powerpoint/2010/main" val="32459428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Add the </a:t>
            </a:r>
            <a:r>
              <a:rPr lang="en-US" dirty="0"/>
              <a:t>Switch</a:t>
            </a:r>
            <a:r>
              <a:rPr lang="en-US" sz="1200" b="0" i="0" kern="1200" dirty="0">
                <a:solidFill>
                  <a:schemeClr val="tx1"/>
                </a:solidFill>
                <a:effectLst/>
                <a:latin typeface="+mn-lt"/>
                <a:ea typeface="+mn-ea"/>
                <a:cs typeface="+mn-cs"/>
              </a:rPr>
              <a:t> element (open and closing tags). These ensure that only one component is rendered at a time. If we don't use this, we can default to the </a:t>
            </a:r>
            <a:r>
              <a:rPr lang="en-US" dirty="0"/>
              <a:t>Error</a:t>
            </a:r>
            <a:r>
              <a:rPr lang="en-US" sz="1200" b="0" i="0" kern="1200" dirty="0">
                <a:solidFill>
                  <a:schemeClr val="tx1"/>
                </a:solidFill>
                <a:effectLst/>
                <a:latin typeface="+mn-lt"/>
                <a:ea typeface="+mn-ea"/>
                <a:cs typeface="+mn-cs"/>
              </a:rPr>
              <a:t> component, which we're going to write later</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70</a:t>
            </a:fld>
            <a:endParaRPr lang="en-US"/>
          </a:p>
        </p:txBody>
      </p:sp>
    </p:spTree>
    <p:extLst>
      <p:ext uri="{BB962C8B-B14F-4D97-AF65-F5344CB8AC3E}">
        <p14:creationId xmlns:p14="http://schemas.microsoft.com/office/powerpoint/2010/main" val="38114041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0FEB72-F32E-4C20-A98B-BEE47452F34C}" type="slidenum">
              <a:rPr lang="en-US" smtClean="0"/>
              <a:t>87</a:t>
            </a:fld>
            <a:endParaRPr lang="en-US"/>
          </a:p>
        </p:txBody>
      </p:sp>
    </p:spTree>
    <p:extLst>
      <p:ext uri="{BB962C8B-B14F-4D97-AF65-F5344CB8AC3E}">
        <p14:creationId xmlns:p14="http://schemas.microsoft.com/office/powerpoint/2010/main" val="2198144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45DB365-6C69-5B43-85B8-1D43CF3895CA}" type="slidenum">
              <a:rPr lang="en-US" smtClean="0"/>
              <a:t>93</a:t>
            </a:fld>
            <a:endParaRPr lang="en-US"/>
          </a:p>
        </p:txBody>
      </p:sp>
    </p:spTree>
    <p:extLst>
      <p:ext uri="{BB962C8B-B14F-4D97-AF65-F5344CB8AC3E}">
        <p14:creationId xmlns:p14="http://schemas.microsoft.com/office/powerpoint/2010/main" val="44515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15</a:t>
            </a:fld>
            <a:endParaRPr lang="en-US"/>
          </a:p>
        </p:txBody>
      </p:sp>
    </p:spTree>
    <p:extLst>
      <p:ext uri="{BB962C8B-B14F-4D97-AF65-F5344CB8AC3E}">
        <p14:creationId xmlns:p14="http://schemas.microsoft.com/office/powerpoint/2010/main" val="1429144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React use </a:t>
            </a:r>
            <a:r>
              <a:rPr lang="en-US" dirty="0" err="1"/>
              <a:t>Jsx</a:t>
            </a:r>
            <a:r>
              <a:rPr lang="en-US" dirty="0"/>
              <a:t> - JSX is a JavaScript XML used in React applications. JSX is not compulsory to use in React applications but it makes your code more readable, reliable, and easy to modify. JSX is an extension to JavaScript.</a:t>
            </a:r>
          </a:p>
          <a:p>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16</a:t>
            </a:fld>
            <a:endParaRPr lang="en-US"/>
          </a:p>
        </p:txBody>
      </p:sp>
    </p:spTree>
    <p:extLst>
      <p:ext uri="{BB962C8B-B14F-4D97-AF65-F5344CB8AC3E}">
        <p14:creationId xmlns:p14="http://schemas.microsoft.com/office/powerpoint/2010/main" val="2408651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in the first example, JSX allows us to write HTML directly within the JavaScript code.</a:t>
            </a:r>
            <a:endParaRPr lang="en-US"/>
          </a:p>
        </p:txBody>
      </p:sp>
      <p:sp>
        <p:nvSpPr>
          <p:cNvPr id="4" name="Slide Number Placeholder 3"/>
          <p:cNvSpPr>
            <a:spLocks noGrp="1"/>
          </p:cNvSpPr>
          <p:nvPr>
            <p:ph type="sldNum" sz="quarter" idx="10"/>
          </p:nvPr>
        </p:nvSpPr>
        <p:spPr/>
        <p:txBody>
          <a:bodyPr/>
          <a:lstStyle/>
          <a:p>
            <a:fld id="{530FEB72-F32E-4C20-A98B-BEE47452F34C}" type="slidenum">
              <a:rPr lang="en-US" smtClean="0"/>
              <a:t>17</a:t>
            </a:fld>
            <a:endParaRPr lang="en-US"/>
          </a:p>
        </p:txBody>
      </p:sp>
    </p:spTree>
    <p:extLst>
      <p:ext uri="{BB962C8B-B14F-4D97-AF65-F5344CB8AC3E}">
        <p14:creationId xmlns:p14="http://schemas.microsoft.com/office/powerpoint/2010/main" val="3668369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This</a:t>
            </a:r>
            <a:r>
              <a:rPr lang="en-US" baseline="0" dirty="0"/>
              <a:t> code will display a list of fruits on the screen</a:t>
            </a:r>
          </a:p>
          <a:p>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18</a:t>
            </a:fld>
            <a:endParaRPr lang="en-US"/>
          </a:p>
        </p:txBody>
      </p:sp>
    </p:spTree>
    <p:extLst>
      <p:ext uri="{BB962C8B-B14F-4D97-AF65-F5344CB8AC3E}">
        <p14:creationId xmlns:p14="http://schemas.microsoft.com/office/powerpoint/2010/main" val="3459736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This code will display</a:t>
            </a:r>
            <a:r>
              <a:rPr lang="en-US" baseline="0" dirty="0"/>
              <a:t> a text box on the screen using JSX,</a:t>
            </a:r>
          </a:p>
          <a:p>
            <a:r>
              <a:rPr lang="en-US" baseline="0" dirty="0"/>
              <a:t>Similarly, we can create table as an element. And pass it as an element to ReactDOM.render().</a:t>
            </a:r>
            <a:endParaRPr lang="en-US" dirty="0"/>
          </a:p>
        </p:txBody>
      </p:sp>
      <p:sp>
        <p:nvSpPr>
          <p:cNvPr id="4" name="Slide Number Placeholder 3"/>
          <p:cNvSpPr>
            <a:spLocks noGrp="1"/>
          </p:cNvSpPr>
          <p:nvPr>
            <p:ph type="sldNum" sz="quarter" idx="10"/>
          </p:nvPr>
        </p:nvSpPr>
        <p:spPr/>
        <p:txBody>
          <a:bodyPr/>
          <a:lstStyle/>
          <a:p>
            <a:fld id="{530FEB72-F32E-4C20-A98B-BEE47452F34C}" type="slidenum">
              <a:rPr lang="en-US" smtClean="0"/>
              <a:t>19</a:t>
            </a:fld>
            <a:endParaRPr lang="en-US"/>
          </a:p>
        </p:txBody>
      </p:sp>
    </p:spTree>
    <p:extLst>
      <p:ext uri="{BB962C8B-B14F-4D97-AF65-F5344CB8AC3E}">
        <p14:creationId xmlns:p14="http://schemas.microsoft.com/office/powerpoint/2010/main" val="29145624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7168" y="0"/>
            <a:ext cx="9181167" cy="685799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el 1"/>
          <p:cNvSpPr>
            <a:spLocks noGrp="1"/>
          </p:cNvSpPr>
          <p:nvPr>
            <p:ph type="ctrTitle"/>
          </p:nvPr>
        </p:nvSpPr>
        <p:spPr>
          <a:xfrm>
            <a:off x="648633" y="2042275"/>
            <a:ext cx="7772400" cy="1470025"/>
          </a:xfrm>
        </p:spPr>
        <p:txBody>
          <a:bodyPr/>
          <a:lstStyle>
            <a:lvl1pPr>
              <a:defRPr sz="3200">
                <a:solidFill>
                  <a:schemeClr val="bg1"/>
                </a:solidFill>
                <a:latin typeface="Roboto" charset="0"/>
                <a:ea typeface="Roboto" charset="0"/>
                <a:cs typeface="Roboto" charset="0"/>
              </a:defRPr>
            </a:lvl1pPr>
          </a:lstStyle>
          <a:p>
            <a:r>
              <a:rPr lang="en-US"/>
              <a:t>Click to edit Master title style</a:t>
            </a:r>
            <a:endParaRPr lang="de-DE" dirty="0"/>
          </a:p>
        </p:txBody>
      </p:sp>
      <p:sp>
        <p:nvSpPr>
          <p:cNvPr id="9" name="Untertitel 2"/>
          <p:cNvSpPr>
            <a:spLocks noGrp="1"/>
          </p:cNvSpPr>
          <p:nvPr>
            <p:ph type="subTitle" idx="1"/>
          </p:nvPr>
        </p:nvSpPr>
        <p:spPr>
          <a:xfrm>
            <a:off x="2558716" y="3933699"/>
            <a:ext cx="6400800" cy="1752600"/>
          </a:xfrm>
        </p:spPr>
        <p:txBody>
          <a:bodyPr>
            <a:normAutofit/>
          </a:bodyPr>
          <a:lstStyle>
            <a:lvl1pPr marL="0" indent="0" algn="r">
              <a:buNone/>
              <a:defRPr sz="1600">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e-DE" dirty="0"/>
          </a:p>
        </p:txBody>
      </p:sp>
      <p:pic>
        <p:nvPicPr>
          <p:cNvPr id="6" name="Picture 5">
            <a:extLst>
              <a:ext uri="{FF2B5EF4-FFF2-40B4-BE49-F238E27FC236}">
                <a16:creationId xmlns:a16="http://schemas.microsoft.com/office/drawing/2014/main" id="{FE81A4A1-D2B8-4BA2-95F1-42C02A0AA2D4}"/>
              </a:ext>
            </a:extLst>
          </p:cNvPr>
          <p:cNvPicPr>
            <a:picLocks noChangeAspect="1"/>
          </p:cNvPicPr>
          <p:nvPr userDrawn="1"/>
        </p:nvPicPr>
        <p:blipFill rotWithShape="1">
          <a:blip r:embed="rId2">
            <a:lum bright="70000" contrast="-70000"/>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l="26470"/>
          <a:stretch/>
        </p:blipFill>
        <p:spPr>
          <a:xfrm>
            <a:off x="648633" y="6022876"/>
            <a:ext cx="2212257" cy="784871"/>
          </a:xfrm>
          <a:prstGeom prst="rect">
            <a:avLst/>
          </a:prstGeom>
        </p:spPr>
      </p:pic>
      <p:pic>
        <p:nvPicPr>
          <p:cNvPr id="11" name="Picture 10">
            <a:extLst>
              <a:ext uri="{FF2B5EF4-FFF2-40B4-BE49-F238E27FC236}">
                <a16:creationId xmlns:a16="http://schemas.microsoft.com/office/drawing/2014/main" id="{DCE34D82-8ACC-444D-9A70-92F325E98B98}"/>
              </a:ext>
            </a:extLst>
          </p:cNvPr>
          <p:cNvPicPr>
            <a:picLocks noChangeAspect="1"/>
          </p:cNvPicPr>
          <p:nvPr userDrawn="1"/>
        </p:nvPicPr>
        <p:blipFill>
          <a:blip r:embed="rId4"/>
          <a:stretch>
            <a:fillRect/>
          </a:stretch>
        </p:blipFill>
        <p:spPr>
          <a:xfrm>
            <a:off x="79109" y="6163311"/>
            <a:ext cx="504000" cy="504000"/>
          </a:xfrm>
          <a:prstGeom prst="rect">
            <a:avLst/>
          </a:prstGeom>
        </p:spPr>
      </p:pic>
    </p:spTree>
    <p:extLst>
      <p:ext uri="{BB962C8B-B14F-4D97-AF65-F5344CB8AC3E}">
        <p14:creationId xmlns:p14="http://schemas.microsoft.com/office/powerpoint/2010/main" val="120235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Rectangle 6"/>
          <p:cNvSpPr>
            <a:spLocks noGrp="1" noChangeArrowheads="1"/>
          </p:cNvSpPr>
          <p:nvPr>
            <p:ph type="sldNum" sz="quarter" idx="11"/>
          </p:nvPr>
        </p:nvSpPr>
        <p:spPr>
          <a:xfrm>
            <a:off x="8237079" y="6330462"/>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531284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noChangeArrowheads="1"/>
          </p:cNvSpPr>
          <p:nvPr>
            <p:ph type="sldNum" sz="quarter" idx="11"/>
          </p:nvPr>
        </p:nvSpPr>
        <p:spPr>
          <a:xfrm>
            <a:off x="8153400" y="6356350"/>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2996198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de-DE" noProof="0"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noChangeArrowheads="1"/>
          </p:cNvSpPr>
          <p:nvPr>
            <p:ph type="sldNum" sz="quarter" idx="11"/>
          </p:nvPr>
        </p:nvSpPr>
        <p:spPr>
          <a:xfrm>
            <a:off x="8210703" y="6400800"/>
            <a:ext cx="533400" cy="290146"/>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1140060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Rectangle 6"/>
          <p:cNvSpPr>
            <a:spLocks noGrp="1" noChangeArrowheads="1"/>
          </p:cNvSpPr>
          <p:nvPr>
            <p:ph type="sldNum" sz="quarter" idx="11"/>
          </p:nvPr>
        </p:nvSpPr>
        <p:spPr>
          <a:xfrm>
            <a:off x="8241964" y="6316123"/>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73027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09600"/>
            <a:ext cx="1943100" cy="5486400"/>
          </a:xfrm>
        </p:spPr>
        <p:txBody>
          <a:bodyPr vert="eaVert"/>
          <a:lstStyle/>
          <a:p>
            <a:r>
              <a:rPr lang="en-US"/>
              <a:t>Click to edit Master title style</a:t>
            </a:r>
            <a:endParaRPr lang="de-DE"/>
          </a:p>
        </p:txBody>
      </p:sp>
      <p:sp>
        <p:nvSpPr>
          <p:cNvPr id="3" name="Vertikaler Textplatzhalt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Rectangle 6"/>
          <p:cNvSpPr>
            <a:spLocks noGrp="1" noChangeArrowheads="1"/>
          </p:cNvSpPr>
          <p:nvPr>
            <p:ph type="sldNum" sz="quarter" idx="11"/>
          </p:nvPr>
        </p:nvSpPr>
        <p:spPr>
          <a:xfrm>
            <a:off x="7929348" y="6248400"/>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789155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495800"/>
          </a:xfrm>
        </p:spPr>
        <p:txBody>
          <a:bodyPr/>
          <a:lstStyle/>
          <a:p>
            <a:r>
              <a:rPr lang="en-US"/>
              <a:t>Click icon to add table</a:t>
            </a:r>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EEC2A04A-DAF5-6D4C-9D4C-E206767FB7AA}" type="slidenum">
              <a:rPr lang="en-US"/>
              <a:pPr/>
              <a:t>‹#›</a:t>
            </a:fld>
            <a:endParaRPr lang="en-US"/>
          </a:p>
        </p:txBody>
      </p:sp>
    </p:spTree>
    <p:extLst>
      <p:ext uri="{BB962C8B-B14F-4D97-AF65-F5344CB8AC3E}">
        <p14:creationId xmlns:p14="http://schemas.microsoft.com/office/powerpoint/2010/main" val="3708987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24300"/>
            <a:ext cx="4038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A251B781-19CC-8848-B2F0-1E58C75B1AF3}" type="slidenum">
              <a:rPr lang="en-US"/>
              <a:pPr/>
              <a:t>‹#›</a:t>
            </a:fld>
            <a:endParaRPr lang="en-US"/>
          </a:p>
        </p:txBody>
      </p:sp>
    </p:spTree>
    <p:extLst>
      <p:ext uri="{BB962C8B-B14F-4D97-AF65-F5344CB8AC3E}">
        <p14:creationId xmlns:p14="http://schemas.microsoft.com/office/powerpoint/2010/main" val="340408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47310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685800">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761353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sz="3200">
                <a:solidFill>
                  <a:schemeClr val="bg1"/>
                </a:solidFill>
              </a:defRPr>
            </a:lvl1pPr>
          </a:lstStyle>
          <a:p>
            <a:r>
              <a:rPr lang="en-US"/>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sz="24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e-DE" dirty="0"/>
          </a:p>
        </p:txBody>
      </p:sp>
      <p:sp>
        <p:nvSpPr>
          <p:cNvPr id="4" name="Date Placeholder 3"/>
          <p:cNvSpPr>
            <a:spLocks noGrp="1" noChangeArrowheads="1"/>
          </p:cNvSpPr>
          <p:nvPr>
            <p:ph type="dt" sz="half" idx="10"/>
          </p:nvPr>
        </p:nvSpPr>
        <p:spPr>
          <a:xfrm>
            <a:off x="3552092" y="6362700"/>
            <a:ext cx="2209800" cy="457200"/>
          </a:xfrm>
          <a:prstGeom prst="rect">
            <a:avLst/>
          </a:prstGeom>
        </p:spPr>
        <p:txBody>
          <a:bodyPr vert="horz" wrap="square" lIns="91440" tIns="45720" rIns="91440" bIns="45720" numCol="1" anchor="t" anchorCtr="0" compatLnSpc="1">
            <a:prstTxWarp prst="textNoShape">
              <a:avLst/>
            </a:prstTxWarp>
          </a:bodyPr>
          <a:lstStyle>
            <a:lvl1pPr>
              <a:defRPr sz="1800" b="0">
                <a:solidFill>
                  <a:srgbClr val="FFFFFF"/>
                </a:solidFill>
                <a:latin typeface="Arial" charset="0"/>
              </a:defRPr>
            </a:lvl1pPr>
          </a:lstStyle>
          <a:p>
            <a:endParaRPr lang="en-US" dirty="0"/>
          </a:p>
        </p:txBody>
      </p:sp>
    </p:spTree>
    <p:extLst>
      <p:ext uri="{BB962C8B-B14F-4D97-AF65-F5344CB8AC3E}">
        <p14:creationId xmlns:p14="http://schemas.microsoft.com/office/powerpoint/2010/main" val="74354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lvl1pPr>
              <a:defRPr sz="2200"/>
            </a:lvl1pPr>
            <a:lvl2pPr>
              <a:defRPr sz="20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Rectangle 6"/>
          <p:cNvSpPr>
            <a:spLocks noGrp="1" noChangeArrowheads="1"/>
          </p:cNvSpPr>
          <p:nvPr>
            <p:ph type="sldNum" sz="quarter" idx="11"/>
          </p:nvPr>
        </p:nvSpPr>
        <p:spPr>
          <a:xfrm>
            <a:off x="8255000" y="6400800"/>
            <a:ext cx="533400" cy="372523"/>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4401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Rectangle 6"/>
          <p:cNvSpPr>
            <a:spLocks noGrp="1" noChangeArrowheads="1"/>
          </p:cNvSpPr>
          <p:nvPr>
            <p:ph type="sldNum" sz="quarter" idx="11"/>
          </p:nvPr>
        </p:nvSpPr>
        <p:spPr>
          <a:xfrm>
            <a:off x="8228013" y="6330462"/>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169440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sz="half" idx="1"/>
          </p:nvPr>
        </p:nvSpPr>
        <p:spPr>
          <a:xfrm>
            <a:off x="685800" y="1981200"/>
            <a:ext cx="3810000" cy="4114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8200" y="1981200"/>
            <a:ext cx="3810000" cy="4114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Slide Number Placeholder 6"/>
          <p:cNvSpPr>
            <a:spLocks noGrp="1" noChangeArrowheads="1"/>
          </p:cNvSpPr>
          <p:nvPr>
            <p:ph type="sldNum" sz="quarter" idx="11"/>
          </p:nvPr>
        </p:nvSpPr>
        <p:spPr>
          <a:xfrm>
            <a:off x="8191500" y="6316123"/>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149762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Rectangle 6"/>
          <p:cNvSpPr>
            <a:spLocks noGrp="1" noChangeArrowheads="1"/>
          </p:cNvSpPr>
          <p:nvPr>
            <p:ph type="sldNum" sz="quarter" idx="11"/>
          </p:nvPr>
        </p:nvSpPr>
        <p:spPr>
          <a:xfrm>
            <a:off x="8153400" y="6354762"/>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405730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5" name="Rectangle 6"/>
          <p:cNvSpPr>
            <a:spLocks noGrp="1" noChangeArrowheads="1"/>
          </p:cNvSpPr>
          <p:nvPr>
            <p:ph type="sldNum" sz="quarter" idx="11"/>
          </p:nvPr>
        </p:nvSpPr>
        <p:spPr>
          <a:xfrm>
            <a:off x="8255000" y="6316123"/>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27316650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tif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image" Target="../media/image2.tiff"/><Relationship Id="rId2" Type="http://schemas.openxmlformats.org/officeDocument/2006/relationships/slideLayout" Target="../slideLayouts/slideLayout5.xml"/><Relationship Id="rId16" Type="http://schemas.microsoft.com/office/2007/relationships/hdphoto" Target="../media/hdphoto1.wdp"/><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1.pn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53400" y="6308725"/>
            <a:ext cx="533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37EBE-FB8C-E847-8A31-370C34F283A2}" type="slidenum">
              <a:rPr lang="en-US" smtClean="0"/>
              <a:pPr/>
              <a:t>‹#›</a:t>
            </a:fld>
            <a:endParaRPr lang="en-US"/>
          </a:p>
        </p:txBody>
      </p:sp>
      <p:pic>
        <p:nvPicPr>
          <p:cNvPr id="9" name="Picture 8">
            <a:extLst>
              <a:ext uri="{FF2B5EF4-FFF2-40B4-BE49-F238E27FC236}">
                <a16:creationId xmlns:a16="http://schemas.microsoft.com/office/drawing/2014/main" id="{4C4FA365-9582-4BA4-9FB6-2A151FB9801D}"/>
              </a:ext>
            </a:extLst>
          </p:cNvPr>
          <p:cNvPicPr>
            <a:picLocks noChangeAspect="1"/>
          </p:cNvPicPr>
          <p:nvPr userDrawn="1"/>
        </p:nvPicPr>
        <p:blipFill rotWithShape="1">
          <a:blip r:embed="rId5">
            <a:extLst>
              <a:ext uri="{BEBA8EAE-BF5A-486C-A8C5-ECC9F3942E4B}">
                <a14:imgProps xmlns:a14="http://schemas.microsoft.com/office/drawing/2010/main">
                  <a14:imgLayer r:embed="rId6">
                    <a14:imgEffect>
                      <a14:colorTemperature colorTemp="4700"/>
                    </a14:imgEffect>
                    <a14:imgEffect>
                      <a14:saturation sat="0"/>
                    </a14:imgEffect>
                  </a14:imgLayer>
                </a14:imgProps>
              </a:ext>
            </a:extLst>
          </a:blip>
          <a:srcRect l="26470"/>
          <a:stretch/>
        </p:blipFill>
        <p:spPr>
          <a:xfrm>
            <a:off x="922228" y="6308725"/>
            <a:ext cx="1403826" cy="417171"/>
          </a:xfrm>
          <a:prstGeom prst="rect">
            <a:avLst/>
          </a:prstGeom>
        </p:spPr>
      </p:pic>
      <p:pic>
        <p:nvPicPr>
          <p:cNvPr id="10" name="Picture 9">
            <a:extLst>
              <a:ext uri="{FF2B5EF4-FFF2-40B4-BE49-F238E27FC236}">
                <a16:creationId xmlns:a16="http://schemas.microsoft.com/office/drawing/2014/main" id="{D47ABBCD-2116-4A8F-848E-0A98D2BF0F46}"/>
              </a:ext>
            </a:extLst>
          </p:cNvPr>
          <p:cNvPicPr>
            <a:picLocks noChangeAspect="1"/>
          </p:cNvPicPr>
          <p:nvPr userDrawn="1"/>
        </p:nvPicPr>
        <p:blipFill>
          <a:blip r:embed="rId7"/>
          <a:stretch>
            <a:fillRect/>
          </a:stretch>
        </p:blipFill>
        <p:spPr>
          <a:xfrm>
            <a:off x="457200" y="6339675"/>
            <a:ext cx="355269" cy="355269"/>
          </a:xfrm>
          <a:prstGeom prst="rect">
            <a:avLst/>
          </a:prstGeom>
        </p:spPr>
      </p:pic>
    </p:spTree>
    <p:extLst>
      <p:ext uri="{BB962C8B-B14F-4D97-AF65-F5344CB8AC3E}">
        <p14:creationId xmlns:p14="http://schemas.microsoft.com/office/powerpoint/2010/main" val="3506937257"/>
      </p:ext>
    </p:extLst>
  </p:cSld>
  <p:clrMap bg1="lt1" tx1="dk1" bg2="lt2" tx2="dk2" accent1="accent1" accent2="accent2" accent3="accent3" accent4="accent4" accent5="accent5" accent6="accent6" hlink="hlink" folHlink="folHlink"/>
  <p:sldLayoutIdLst>
    <p:sldLayoutId id="2147483853" r:id="rId1"/>
    <p:sldLayoutId id="2147483871" r:id="rId2"/>
    <p:sldLayoutId id="2147483872"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262456" y="84677"/>
            <a:ext cx="8525944"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t>Mastertitelformat bearbeiten</a:t>
            </a:r>
          </a:p>
        </p:txBody>
      </p:sp>
      <p:sp>
        <p:nvSpPr>
          <p:cNvPr id="1028" name="Rectangle 3"/>
          <p:cNvSpPr>
            <a:spLocks noGrp="1" noChangeArrowheads="1"/>
          </p:cNvSpPr>
          <p:nvPr>
            <p:ph type="body" idx="1"/>
          </p:nvPr>
        </p:nvSpPr>
        <p:spPr bwMode="auto">
          <a:xfrm>
            <a:off x="262456" y="1456266"/>
            <a:ext cx="8525944" cy="458893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Rectangle 6"/>
          <p:cNvSpPr>
            <a:spLocks noGrp="1" noChangeArrowheads="1"/>
          </p:cNvSpPr>
          <p:nvPr>
            <p:ph type="sldNum" sz="quarter" idx="4"/>
          </p:nvPr>
        </p:nvSpPr>
        <p:spPr>
          <a:xfrm>
            <a:off x="8382000" y="6387102"/>
            <a:ext cx="406400" cy="318524"/>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fld id="{4E64EF48-182C-7C47-A231-DEA5E3B0FF23}" type="slidenum">
              <a:rPr lang="en-US" smtClean="0"/>
              <a:pPr/>
              <a:t>‹#›</a:t>
            </a:fld>
            <a:endParaRPr lang="en-US" dirty="0"/>
          </a:p>
        </p:txBody>
      </p:sp>
      <p:cxnSp>
        <p:nvCxnSpPr>
          <p:cNvPr id="3" name="Straight Connector 2"/>
          <p:cNvCxnSpPr/>
          <p:nvPr userDrawn="1"/>
        </p:nvCxnSpPr>
        <p:spPr bwMode="auto">
          <a:xfrm>
            <a:off x="0" y="6239943"/>
            <a:ext cx="914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7" name="Picture 6">
            <a:extLst>
              <a:ext uri="{FF2B5EF4-FFF2-40B4-BE49-F238E27FC236}">
                <a16:creationId xmlns:a16="http://schemas.microsoft.com/office/drawing/2014/main" id="{03D746C1-DA6E-495D-8113-9151CEA86575}"/>
              </a:ext>
            </a:extLst>
          </p:cNvPr>
          <p:cNvPicPr>
            <a:picLocks noChangeAspect="1"/>
          </p:cNvPicPr>
          <p:nvPr userDrawn="1"/>
        </p:nvPicPr>
        <p:blipFill rotWithShape="1">
          <a:blip r:embed="rId15">
            <a:extLst>
              <a:ext uri="{BEBA8EAE-BF5A-486C-A8C5-ECC9F3942E4B}">
                <a14:imgProps xmlns:a14="http://schemas.microsoft.com/office/drawing/2010/main">
                  <a14:imgLayer r:embed="rId16">
                    <a14:imgEffect>
                      <a14:colorTemperature colorTemp="4700"/>
                    </a14:imgEffect>
                    <a14:imgEffect>
                      <a14:saturation sat="0"/>
                    </a14:imgEffect>
                  </a14:imgLayer>
                </a14:imgProps>
              </a:ext>
            </a:extLst>
          </a:blip>
          <a:srcRect l="26470"/>
          <a:stretch/>
        </p:blipFill>
        <p:spPr>
          <a:xfrm>
            <a:off x="727484" y="6356152"/>
            <a:ext cx="1403826" cy="417171"/>
          </a:xfrm>
          <a:prstGeom prst="rect">
            <a:avLst/>
          </a:prstGeom>
        </p:spPr>
      </p:pic>
      <p:pic>
        <p:nvPicPr>
          <p:cNvPr id="8" name="Picture 7">
            <a:extLst>
              <a:ext uri="{FF2B5EF4-FFF2-40B4-BE49-F238E27FC236}">
                <a16:creationId xmlns:a16="http://schemas.microsoft.com/office/drawing/2014/main" id="{0278FB26-4EC7-40A8-BB94-3605FF168EC6}"/>
              </a:ext>
            </a:extLst>
          </p:cNvPr>
          <p:cNvPicPr>
            <a:picLocks noChangeAspect="1"/>
          </p:cNvPicPr>
          <p:nvPr userDrawn="1"/>
        </p:nvPicPr>
        <p:blipFill>
          <a:blip r:embed="rId17"/>
          <a:stretch>
            <a:fillRect/>
          </a:stretch>
        </p:blipFill>
        <p:spPr>
          <a:xfrm>
            <a:off x="262456" y="6387102"/>
            <a:ext cx="355269" cy="355269"/>
          </a:xfrm>
          <a:prstGeom prst="rect">
            <a:avLst/>
          </a:prstGeom>
        </p:spPr>
      </p:pic>
    </p:spTree>
    <p:extLst>
      <p:ext uri="{BB962C8B-B14F-4D97-AF65-F5344CB8AC3E}">
        <p14:creationId xmlns:p14="http://schemas.microsoft.com/office/powerpoint/2010/main" val="824943435"/>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9" r:id="rId12"/>
    <p:sldLayoutId id="2147483870" r:id="rId13"/>
  </p:sldLayoutIdLst>
  <p:hf hdr="0" ftr="0" dt="0"/>
  <p:txStyles>
    <p:titleStyle>
      <a:lvl1pPr algn="ctr" rtl="0" eaLnBrk="1" fontAlgn="base" hangingPunct="1">
        <a:spcBef>
          <a:spcPct val="0"/>
        </a:spcBef>
        <a:spcAft>
          <a:spcPct val="0"/>
        </a:spcAft>
        <a:defRPr sz="2800">
          <a:solidFill>
            <a:sysClr val="windowText" lastClr="000000"/>
          </a:solidFill>
          <a:latin typeface="Arial"/>
          <a:ea typeface="+mj-ea"/>
          <a:cs typeface="Arial"/>
        </a:defRPr>
      </a:lvl1pPr>
      <a:lvl2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2pPr>
      <a:lvl3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3pPr>
      <a:lvl4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4pPr>
      <a:lvl5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9pPr>
    </p:titleStyle>
    <p:bodyStyle>
      <a:lvl1pPr marL="342900" indent="-342900" algn="l" rtl="0" eaLnBrk="1" fontAlgn="base" hangingPunct="1">
        <a:spcBef>
          <a:spcPct val="20000"/>
        </a:spcBef>
        <a:spcAft>
          <a:spcPct val="0"/>
        </a:spcAft>
        <a:buChar char="•"/>
        <a:defRPr>
          <a:solidFill>
            <a:schemeClr val="tx1"/>
          </a:solidFill>
          <a:latin typeface="Arial"/>
          <a:ea typeface="+mn-ea"/>
          <a:cs typeface="Arial"/>
        </a:defRPr>
      </a:lvl1pPr>
      <a:lvl2pPr marL="742950" indent="-285750" algn="l" rtl="0" eaLnBrk="1" fontAlgn="base" hangingPunct="1">
        <a:spcBef>
          <a:spcPct val="20000"/>
        </a:spcBef>
        <a:spcAft>
          <a:spcPct val="0"/>
        </a:spcAft>
        <a:buChar char="–"/>
        <a:defRPr>
          <a:solidFill>
            <a:schemeClr val="tx1"/>
          </a:solidFill>
          <a:latin typeface="Arial"/>
          <a:ea typeface="+mn-ea"/>
          <a:cs typeface="Arial"/>
        </a:defRPr>
      </a:lvl2pPr>
      <a:lvl3pPr marL="1143000" indent="-228600" algn="l" rtl="0" eaLnBrk="1" fontAlgn="base" hangingPunct="1">
        <a:spcBef>
          <a:spcPct val="20000"/>
        </a:spcBef>
        <a:spcAft>
          <a:spcPct val="0"/>
        </a:spcAft>
        <a:buChar char="•"/>
        <a:defRPr>
          <a:solidFill>
            <a:schemeClr val="tx1"/>
          </a:solidFill>
          <a:latin typeface="Arial"/>
          <a:ea typeface="+mn-ea"/>
          <a:cs typeface="Arial"/>
        </a:defRPr>
      </a:lvl3pPr>
      <a:lvl4pPr marL="1600200" indent="-228600" algn="l" rtl="0" eaLnBrk="1" fontAlgn="base" hangingPunct="1">
        <a:spcBef>
          <a:spcPct val="20000"/>
        </a:spcBef>
        <a:spcAft>
          <a:spcPct val="0"/>
        </a:spcAft>
        <a:buChar char="–"/>
        <a:defRPr>
          <a:solidFill>
            <a:schemeClr val="tx1"/>
          </a:solidFill>
          <a:latin typeface="Arial"/>
          <a:ea typeface="+mn-ea"/>
          <a:cs typeface="Arial"/>
        </a:defRPr>
      </a:lvl4pPr>
      <a:lvl5pPr marL="2057400" indent="-228600" algn="l" rtl="0" eaLnBrk="1" fontAlgn="base" hangingPunct="1">
        <a:spcBef>
          <a:spcPct val="20000"/>
        </a:spcBef>
        <a:spcAft>
          <a:spcPct val="0"/>
        </a:spcAft>
        <a:buChar char="»"/>
        <a:defRPr>
          <a:solidFill>
            <a:schemeClr val="tx1"/>
          </a:solidFill>
          <a:latin typeface="Arial"/>
          <a:ea typeface="+mn-ea"/>
          <a:cs typeface="Arial"/>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8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react-icons.netlify.com/#/" TargetMode="External"/><Relationship Id="rId2" Type="http://schemas.openxmlformats.org/officeDocument/2006/relationships/hyperlink" Target="https://react-bootstrap.github.io/" TargetMode="External"/><Relationship Id="rId1" Type="http://schemas.openxmlformats.org/officeDocument/2006/relationships/slideLayout" Target="../slideLayouts/slideLayout2.xml"/><Relationship Id="rId4" Type="http://schemas.openxmlformats.org/officeDocument/2006/relationships/hyperlink" Target="https://bit.dev/" TargetMode="External"/></Relationships>
</file>

<file path=ppt/slides/_rels/slide92.xml.rels><?xml version="1.0" encoding="UTF-8" standalone="yes"?>
<Relationships xmlns="http://schemas.openxmlformats.org/package/2006/relationships"><Relationship Id="rId3" Type="http://schemas.openxmlformats.org/officeDocument/2006/relationships/hyperlink" Target="https://redux.js.org/" TargetMode="External"/><Relationship Id="rId2" Type="http://schemas.openxmlformats.org/officeDocument/2006/relationships/hyperlink" Target="https://reactjs.org/docs/hello-world.html" TargetMode="External"/><Relationship Id="rId1" Type="http://schemas.openxmlformats.org/officeDocument/2006/relationships/slideLayout" Target="../slideLayouts/slideLayout2.xml"/><Relationship Id="rId4" Type="http://schemas.openxmlformats.org/officeDocument/2006/relationships/hyperlink" Target="https://react-redux.js.org/" TargetMode="Externa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1224" y="1694696"/>
            <a:ext cx="8701549" cy="1618430"/>
          </a:xfrm>
        </p:spPr>
        <p:txBody>
          <a:bodyPr>
            <a:normAutofit/>
          </a:bodyPr>
          <a:lstStyle/>
          <a:p>
            <a:r>
              <a:rPr lang="en-US" sz="4000" dirty="0"/>
              <a:t>CS 4032 </a:t>
            </a:r>
            <a:r>
              <a:rPr lang="mr-IN" sz="4000" dirty="0"/>
              <a:t>–</a:t>
            </a:r>
            <a:r>
              <a:rPr lang="en-US" sz="4000" dirty="0"/>
              <a:t> Web Programming</a:t>
            </a:r>
            <a:endParaRPr lang="en-US" sz="4000" b="1" dirty="0"/>
          </a:p>
        </p:txBody>
      </p:sp>
      <p:sp>
        <p:nvSpPr>
          <p:cNvPr id="2" name="TextBox 1"/>
          <p:cNvSpPr txBox="1"/>
          <p:nvPr/>
        </p:nvSpPr>
        <p:spPr>
          <a:xfrm>
            <a:off x="3282779" y="4160238"/>
            <a:ext cx="2578441" cy="430887"/>
          </a:xfrm>
          <a:prstGeom prst="rect">
            <a:avLst/>
          </a:prstGeom>
          <a:noFill/>
        </p:spPr>
        <p:txBody>
          <a:bodyPr wrap="square" rtlCol="0">
            <a:spAutoFit/>
          </a:bodyPr>
          <a:lstStyle/>
          <a:p>
            <a:pPr algn="just"/>
            <a:r>
              <a:rPr lang="en-US" sz="2200" dirty="0">
                <a:solidFill>
                  <a:schemeClr val="bg1"/>
                </a:solidFill>
                <a:latin typeface="Roboto" charset="0"/>
                <a:ea typeface="Roboto" charset="0"/>
                <a:cs typeface="Roboto" charset="0"/>
              </a:rPr>
              <a:t>Dr. Hassan Sartaj</a:t>
            </a:r>
          </a:p>
        </p:txBody>
      </p:sp>
    </p:spTree>
    <p:extLst>
      <p:ext uri="{BB962C8B-B14F-4D97-AF65-F5344CB8AC3E}">
        <p14:creationId xmlns:p14="http://schemas.microsoft.com/office/powerpoint/2010/main" val="79425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requirements</a:t>
            </a:r>
          </a:p>
        </p:txBody>
      </p:sp>
      <p:sp>
        <p:nvSpPr>
          <p:cNvPr id="3" name="Content Placeholder 2"/>
          <p:cNvSpPr>
            <a:spLocks noGrp="1"/>
          </p:cNvSpPr>
          <p:nvPr>
            <p:ph idx="1"/>
          </p:nvPr>
        </p:nvSpPr>
        <p:spPr>
          <a:xfrm>
            <a:off x="628650" y="1556427"/>
            <a:ext cx="7886700" cy="4630364"/>
          </a:xfrm>
        </p:spPr>
        <p:txBody>
          <a:bodyPr>
            <a:normAutofit fontScale="92500" lnSpcReduction="20000"/>
          </a:bodyPr>
          <a:lstStyle/>
          <a:p>
            <a:pPr marL="0" indent="0">
              <a:buNone/>
            </a:pPr>
            <a:r>
              <a:rPr lang="en-US" sz="2400" i="1" dirty="0"/>
              <a:t>Once Node.js is installed, you can run below command to install react</a:t>
            </a:r>
          </a:p>
          <a:p>
            <a:pPr marL="0" indent="0">
              <a:buNone/>
            </a:pPr>
            <a:r>
              <a:rPr lang="en-US" sz="2400" i="1" dirty="0"/>
              <a:t>      </a:t>
            </a:r>
            <a:r>
              <a:rPr lang="en-US" sz="2400" i="1" dirty="0" err="1">
                <a:solidFill>
                  <a:srgbClr val="FF0000"/>
                </a:solidFill>
              </a:rPr>
              <a:t>npm</a:t>
            </a:r>
            <a:r>
              <a:rPr lang="en-US" sz="2400" i="1" dirty="0">
                <a:solidFill>
                  <a:srgbClr val="FF0000"/>
                </a:solidFill>
              </a:rPr>
              <a:t> install -g create-react-app</a:t>
            </a:r>
          </a:p>
          <a:p>
            <a:r>
              <a:rPr lang="en-US" sz="2400" i="1" dirty="0"/>
              <a:t>To create a new react App, run below command</a:t>
            </a:r>
          </a:p>
          <a:p>
            <a:pPr marL="0" indent="0">
              <a:buNone/>
            </a:pPr>
            <a:r>
              <a:rPr lang="en-US" sz="2400" i="1" dirty="0"/>
              <a:t>     </a:t>
            </a:r>
            <a:r>
              <a:rPr lang="en-US" sz="2400" i="1" dirty="0" err="1">
                <a:solidFill>
                  <a:srgbClr val="FF0000"/>
                </a:solidFill>
              </a:rPr>
              <a:t>npx</a:t>
            </a:r>
            <a:r>
              <a:rPr lang="en-US" sz="2400" i="1" dirty="0">
                <a:solidFill>
                  <a:srgbClr val="FF0000"/>
                </a:solidFill>
              </a:rPr>
              <a:t> create-react-app </a:t>
            </a:r>
            <a:r>
              <a:rPr lang="en-US" sz="2400" i="1" dirty="0" err="1">
                <a:solidFill>
                  <a:srgbClr val="FF0000"/>
                </a:solidFill>
              </a:rPr>
              <a:t>test_app</a:t>
            </a:r>
            <a:endParaRPr lang="en-US" sz="2400" i="1" dirty="0">
              <a:solidFill>
                <a:srgbClr val="FF0000"/>
              </a:solidFill>
            </a:endParaRPr>
          </a:p>
          <a:p>
            <a:pPr marL="0" indent="0">
              <a:buNone/>
            </a:pPr>
            <a:r>
              <a:rPr lang="en-US" sz="2400" i="1" dirty="0"/>
              <a:t>After successful creation of react app, below commands will be displayed.</a:t>
            </a:r>
          </a:p>
          <a:p>
            <a:pPr lvl="1"/>
            <a:r>
              <a:rPr lang="en-US" sz="1600" dirty="0" err="1"/>
              <a:t>npm</a:t>
            </a:r>
            <a:r>
              <a:rPr lang="en-US" sz="1600" dirty="0"/>
              <a:t> start - This command will start the development server.</a:t>
            </a:r>
          </a:p>
          <a:p>
            <a:pPr lvl="1"/>
            <a:r>
              <a:rPr lang="en-US" sz="1600" dirty="0" err="1"/>
              <a:t>npm</a:t>
            </a:r>
            <a:r>
              <a:rPr lang="en-US" sz="1600" dirty="0"/>
              <a:t> run build - Bundles the app into static files for production.</a:t>
            </a:r>
          </a:p>
          <a:p>
            <a:pPr lvl="1"/>
            <a:r>
              <a:rPr lang="en-US" sz="1600" dirty="0" err="1"/>
              <a:t>npm</a:t>
            </a:r>
            <a:r>
              <a:rPr lang="en-US" sz="1600" dirty="0"/>
              <a:t> test - starts the test runner.</a:t>
            </a:r>
          </a:p>
          <a:p>
            <a:pPr lvl="1"/>
            <a:r>
              <a:rPr lang="en-US" sz="1600" dirty="0" err="1"/>
              <a:t>npm</a:t>
            </a:r>
            <a:r>
              <a:rPr lang="en-US" sz="1600" dirty="0"/>
              <a:t> run object - Removes this tool and copies build dependencies, configuration files, and scripts into the app directory. If you do this, you can’t go back!</a:t>
            </a:r>
          </a:p>
          <a:p>
            <a:r>
              <a:rPr lang="en-US" sz="2400" dirty="0"/>
              <a:t>Now you need to start the development server for react by using command</a:t>
            </a:r>
          </a:p>
          <a:p>
            <a:pPr marL="0" indent="0">
              <a:buNone/>
            </a:pPr>
            <a:r>
              <a:rPr lang="en-US" sz="2400" dirty="0"/>
              <a:t>    </a:t>
            </a:r>
            <a:r>
              <a:rPr lang="en-US" sz="2400" dirty="0" err="1">
                <a:solidFill>
                  <a:srgbClr val="FF0000"/>
                </a:solidFill>
              </a:rPr>
              <a:t>npm</a:t>
            </a:r>
            <a:r>
              <a:rPr lang="en-US" sz="2400" dirty="0">
                <a:solidFill>
                  <a:srgbClr val="FF0000"/>
                </a:solidFill>
              </a:rPr>
              <a:t> start</a:t>
            </a:r>
          </a:p>
        </p:txBody>
      </p:sp>
      <p:sp>
        <p:nvSpPr>
          <p:cNvPr id="5" name="Slide Number Placeholder 4">
            <a:extLst>
              <a:ext uri="{FF2B5EF4-FFF2-40B4-BE49-F238E27FC236}">
                <a16:creationId xmlns:a16="http://schemas.microsoft.com/office/drawing/2014/main" id="{B7AED7AE-BEEB-4CFE-A1D2-E09D08C983E8}"/>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10</a:t>
            </a:fld>
            <a:endParaRPr lang="en-US">
              <a:solidFill>
                <a:prstClr val="black">
                  <a:tint val="75000"/>
                </a:prstClr>
              </a:solidFill>
            </a:endParaRPr>
          </a:p>
        </p:txBody>
      </p:sp>
    </p:spTree>
    <p:extLst>
      <p:ext uri="{BB962C8B-B14F-4D97-AF65-F5344CB8AC3E}">
        <p14:creationId xmlns:p14="http://schemas.microsoft.com/office/powerpoint/2010/main" val="70332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 Structure</a:t>
            </a:r>
          </a:p>
        </p:txBody>
      </p:sp>
      <p:sp>
        <p:nvSpPr>
          <p:cNvPr id="3" name="Content Placeholder 2"/>
          <p:cNvSpPr>
            <a:spLocks noGrp="1"/>
          </p:cNvSpPr>
          <p:nvPr>
            <p:ph idx="1"/>
          </p:nvPr>
        </p:nvSpPr>
        <p:spPr>
          <a:xfrm>
            <a:off x="628649" y="1690689"/>
            <a:ext cx="4089265" cy="4665662"/>
          </a:xfrm>
        </p:spPr>
        <p:txBody>
          <a:bodyPr>
            <a:normAutofit fontScale="92500"/>
          </a:bodyPr>
          <a:lstStyle/>
          <a:p>
            <a:r>
              <a:rPr lang="en-US" dirty="0"/>
              <a:t>For the project to build, these files must exist with exact filenames:</a:t>
            </a:r>
          </a:p>
          <a:p>
            <a:endParaRPr lang="en-US" dirty="0"/>
          </a:p>
          <a:p>
            <a:r>
              <a:rPr lang="en-US" dirty="0">
                <a:solidFill>
                  <a:srgbClr val="FF0000"/>
                </a:solidFill>
              </a:rPr>
              <a:t>public/index.html</a:t>
            </a:r>
            <a:r>
              <a:rPr lang="en-US" dirty="0"/>
              <a:t> is the page template;</a:t>
            </a:r>
          </a:p>
          <a:p>
            <a:r>
              <a:rPr lang="en-US" dirty="0" err="1">
                <a:solidFill>
                  <a:srgbClr val="FF0000"/>
                </a:solidFill>
              </a:rPr>
              <a:t>src</a:t>
            </a:r>
            <a:r>
              <a:rPr lang="en-US" dirty="0">
                <a:solidFill>
                  <a:srgbClr val="FF0000"/>
                </a:solidFill>
              </a:rPr>
              <a:t>/index.js </a:t>
            </a:r>
            <a:r>
              <a:rPr lang="en-US" dirty="0"/>
              <a:t>is the JavaScript entry point.</a:t>
            </a:r>
          </a:p>
        </p:txBody>
      </p:sp>
      <p:pic>
        <p:nvPicPr>
          <p:cNvPr id="6" name="Picture 5"/>
          <p:cNvPicPr>
            <a:picLocks noChangeAspect="1"/>
          </p:cNvPicPr>
          <p:nvPr/>
        </p:nvPicPr>
        <p:blipFill>
          <a:blip r:embed="rId2"/>
          <a:stretch>
            <a:fillRect/>
          </a:stretch>
        </p:blipFill>
        <p:spPr>
          <a:xfrm>
            <a:off x="5497673" y="1527242"/>
            <a:ext cx="2681936" cy="4795581"/>
          </a:xfrm>
          <a:prstGeom prst="rect">
            <a:avLst/>
          </a:prstGeom>
        </p:spPr>
      </p:pic>
      <p:sp>
        <p:nvSpPr>
          <p:cNvPr id="5" name="Slide Number Placeholder 4">
            <a:extLst>
              <a:ext uri="{FF2B5EF4-FFF2-40B4-BE49-F238E27FC236}">
                <a16:creationId xmlns:a16="http://schemas.microsoft.com/office/drawing/2014/main" id="{30BFD4E4-E301-47E8-A140-D4174C3129E0}"/>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11</a:t>
            </a:fld>
            <a:endParaRPr lang="en-US">
              <a:solidFill>
                <a:prstClr val="black">
                  <a:tint val="75000"/>
                </a:prstClr>
              </a:solidFill>
            </a:endParaRPr>
          </a:p>
        </p:txBody>
      </p:sp>
    </p:spTree>
    <p:extLst>
      <p:ext uri="{BB962C8B-B14F-4D97-AF65-F5344CB8AC3E}">
        <p14:creationId xmlns:p14="http://schemas.microsoft.com/office/powerpoint/2010/main" val="13400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7FFF49E-C865-414E-A171-283280BC8842}"/>
              </a:ext>
            </a:extLst>
          </p:cNvPr>
          <p:cNvSpPr>
            <a:spLocks noGrp="1" noChangeArrowheads="1"/>
          </p:cNvSpPr>
          <p:nvPr>
            <p:ph type="title"/>
          </p:nvPr>
        </p:nvSpPr>
        <p:spPr/>
        <p:txBody>
          <a:bodyPr/>
          <a:lstStyle/>
          <a:p>
            <a:r>
              <a:rPr lang="en-US" altLang="en-US"/>
              <a:t>Basic App Structure</a:t>
            </a:r>
          </a:p>
        </p:txBody>
      </p:sp>
      <p:sp>
        <p:nvSpPr>
          <p:cNvPr id="6147" name="TextBox 3">
            <a:extLst>
              <a:ext uri="{FF2B5EF4-FFF2-40B4-BE49-F238E27FC236}">
                <a16:creationId xmlns:a16="http://schemas.microsoft.com/office/drawing/2014/main" id="{6C775D35-3F31-4435-938A-DF74D53412AC}"/>
              </a:ext>
            </a:extLst>
          </p:cNvPr>
          <p:cNvSpPr txBox="1">
            <a:spLocks noChangeArrowheads="1"/>
          </p:cNvSpPr>
          <p:nvPr/>
        </p:nvSpPr>
        <p:spPr bwMode="auto">
          <a:xfrm>
            <a:off x="1943101" y="2562226"/>
            <a:ext cx="142859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100" dirty="0"/>
              <a:t>index.html</a:t>
            </a:r>
          </a:p>
        </p:txBody>
      </p:sp>
      <p:cxnSp>
        <p:nvCxnSpPr>
          <p:cNvPr id="6148" name="Straight Arrow Connector 5">
            <a:extLst>
              <a:ext uri="{FF2B5EF4-FFF2-40B4-BE49-F238E27FC236}">
                <a16:creationId xmlns:a16="http://schemas.microsoft.com/office/drawing/2014/main" id="{F60D7133-BBB6-4645-B5E5-055CCA8C7830}"/>
              </a:ext>
            </a:extLst>
          </p:cNvPr>
          <p:cNvCxnSpPr>
            <a:cxnSpLocks/>
          </p:cNvCxnSpPr>
          <p:nvPr/>
        </p:nvCxnSpPr>
        <p:spPr bwMode="auto">
          <a:xfrm>
            <a:off x="3498056" y="2555081"/>
            <a:ext cx="514350"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49" name="TextBox 6">
            <a:extLst>
              <a:ext uri="{FF2B5EF4-FFF2-40B4-BE49-F238E27FC236}">
                <a16:creationId xmlns:a16="http://schemas.microsoft.com/office/drawing/2014/main" id="{88D60BF6-449B-463F-AEAB-F5929A706546}"/>
              </a:ext>
            </a:extLst>
          </p:cNvPr>
          <p:cNvSpPr txBox="1">
            <a:spLocks noChangeArrowheads="1"/>
          </p:cNvSpPr>
          <p:nvPr/>
        </p:nvSpPr>
        <p:spPr bwMode="auto">
          <a:xfrm>
            <a:off x="4183856" y="2380060"/>
            <a:ext cx="25559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&lt;div id="root"&gt;&lt;/div&gt;</a:t>
            </a:r>
          </a:p>
        </p:txBody>
      </p:sp>
      <p:cxnSp>
        <p:nvCxnSpPr>
          <p:cNvPr id="6150" name="Straight Connector 8">
            <a:extLst>
              <a:ext uri="{FF2B5EF4-FFF2-40B4-BE49-F238E27FC236}">
                <a16:creationId xmlns:a16="http://schemas.microsoft.com/office/drawing/2014/main" id="{5F7668A1-E492-49D8-B765-5794C011F8AF}"/>
              </a:ext>
            </a:extLst>
          </p:cNvPr>
          <p:cNvCxnSpPr>
            <a:cxnSpLocks noChangeShapeType="1"/>
          </p:cNvCxnSpPr>
          <p:nvPr/>
        </p:nvCxnSpPr>
        <p:spPr bwMode="auto">
          <a:xfrm>
            <a:off x="3498056" y="2552701"/>
            <a:ext cx="0" cy="40243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151" name="Straight Arrow Connector 10">
            <a:extLst>
              <a:ext uri="{FF2B5EF4-FFF2-40B4-BE49-F238E27FC236}">
                <a16:creationId xmlns:a16="http://schemas.microsoft.com/office/drawing/2014/main" id="{4AC9BB46-43B2-4BEA-90FA-86297F0451C8}"/>
              </a:ext>
            </a:extLst>
          </p:cNvPr>
          <p:cNvCxnSpPr>
            <a:cxnSpLocks/>
          </p:cNvCxnSpPr>
          <p:nvPr/>
        </p:nvCxnSpPr>
        <p:spPr bwMode="auto">
          <a:xfrm>
            <a:off x="3498056" y="2955131"/>
            <a:ext cx="514350"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52" name="TextBox 11">
            <a:extLst>
              <a:ext uri="{FF2B5EF4-FFF2-40B4-BE49-F238E27FC236}">
                <a16:creationId xmlns:a16="http://schemas.microsoft.com/office/drawing/2014/main" id="{36FFAB18-412E-4822-BA77-2EC38B1C8320}"/>
              </a:ext>
            </a:extLst>
          </p:cNvPr>
          <p:cNvSpPr txBox="1">
            <a:spLocks noChangeArrowheads="1"/>
          </p:cNvSpPr>
          <p:nvPr/>
        </p:nvSpPr>
        <p:spPr bwMode="auto">
          <a:xfrm>
            <a:off x="4183856" y="2783683"/>
            <a:ext cx="27501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Bundled scripts added by</a:t>
            </a:r>
          </a:p>
          <a:p>
            <a:pPr>
              <a:spcBef>
                <a:spcPct val="0"/>
              </a:spcBef>
              <a:buClrTx/>
              <a:buSzTx/>
              <a:buFontTx/>
              <a:buNone/>
            </a:pPr>
            <a:r>
              <a:rPr lang="en-US" altLang="en-US" sz="1800"/>
              <a:t>the build process</a:t>
            </a:r>
          </a:p>
        </p:txBody>
      </p:sp>
      <p:sp>
        <p:nvSpPr>
          <p:cNvPr id="6153" name="TextBox 12">
            <a:extLst>
              <a:ext uri="{FF2B5EF4-FFF2-40B4-BE49-F238E27FC236}">
                <a16:creationId xmlns:a16="http://schemas.microsoft.com/office/drawing/2014/main" id="{960DE5A1-8711-4C07-98C0-2D53A922CA69}"/>
              </a:ext>
            </a:extLst>
          </p:cNvPr>
          <p:cNvSpPr txBox="1">
            <a:spLocks noChangeArrowheads="1"/>
          </p:cNvSpPr>
          <p:nvPr/>
        </p:nvSpPr>
        <p:spPr bwMode="auto">
          <a:xfrm>
            <a:off x="2108598" y="3751660"/>
            <a:ext cx="10967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100"/>
              <a:t>index.js</a:t>
            </a:r>
          </a:p>
        </p:txBody>
      </p:sp>
      <p:cxnSp>
        <p:nvCxnSpPr>
          <p:cNvPr id="6154" name="Straight Arrow Connector 13">
            <a:extLst>
              <a:ext uri="{FF2B5EF4-FFF2-40B4-BE49-F238E27FC236}">
                <a16:creationId xmlns:a16="http://schemas.microsoft.com/office/drawing/2014/main" id="{949A85CB-1021-4F98-A0A6-D56D20C7580A}"/>
              </a:ext>
            </a:extLst>
          </p:cNvPr>
          <p:cNvCxnSpPr>
            <a:cxnSpLocks/>
          </p:cNvCxnSpPr>
          <p:nvPr/>
        </p:nvCxnSpPr>
        <p:spPr bwMode="auto">
          <a:xfrm>
            <a:off x="3498056" y="3980260"/>
            <a:ext cx="514350"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55" name="TextBox 14">
            <a:extLst>
              <a:ext uri="{FF2B5EF4-FFF2-40B4-BE49-F238E27FC236}">
                <a16:creationId xmlns:a16="http://schemas.microsoft.com/office/drawing/2014/main" id="{71F694E6-2174-410D-8577-AE0963E1177E}"/>
              </a:ext>
            </a:extLst>
          </p:cNvPr>
          <p:cNvSpPr txBox="1">
            <a:spLocks noChangeArrowheads="1"/>
          </p:cNvSpPr>
          <p:nvPr/>
        </p:nvSpPr>
        <p:spPr bwMode="auto">
          <a:xfrm>
            <a:off x="4204098" y="3699273"/>
            <a:ext cx="31327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Loads the React libraries and</a:t>
            </a:r>
          </a:p>
          <a:p>
            <a:pPr>
              <a:spcBef>
                <a:spcPct val="0"/>
              </a:spcBef>
              <a:buClrTx/>
              <a:buSzTx/>
              <a:buFontTx/>
              <a:buNone/>
            </a:pPr>
            <a:r>
              <a:rPr lang="en-US" altLang="en-US" sz="1800"/>
              <a:t>renders the App component</a:t>
            </a:r>
          </a:p>
        </p:txBody>
      </p:sp>
      <p:sp>
        <p:nvSpPr>
          <p:cNvPr id="6156" name="TextBox 15">
            <a:extLst>
              <a:ext uri="{FF2B5EF4-FFF2-40B4-BE49-F238E27FC236}">
                <a16:creationId xmlns:a16="http://schemas.microsoft.com/office/drawing/2014/main" id="{3E7C0EF6-EF57-4628-9899-5AC29E549CBA}"/>
              </a:ext>
            </a:extLst>
          </p:cNvPr>
          <p:cNvSpPr txBox="1">
            <a:spLocks noChangeArrowheads="1"/>
          </p:cNvSpPr>
          <p:nvPr/>
        </p:nvSpPr>
        <p:spPr bwMode="auto">
          <a:xfrm>
            <a:off x="2199086" y="4750594"/>
            <a:ext cx="9196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100"/>
              <a:t>App.js</a:t>
            </a:r>
          </a:p>
        </p:txBody>
      </p:sp>
      <p:cxnSp>
        <p:nvCxnSpPr>
          <p:cNvPr id="6157" name="Straight Arrow Connector 16">
            <a:extLst>
              <a:ext uri="{FF2B5EF4-FFF2-40B4-BE49-F238E27FC236}">
                <a16:creationId xmlns:a16="http://schemas.microsoft.com/office/drawing/2014/main" id="{F659D08C-FED9-4B64-A294-8377E1E54BE6}"/>
              </a:ext>
            </a:extLst>
          </p:cNvPr>
          <p:cNvCxnSpPr>
            <a:cxnSpLocks/>
          </p:cNvCxnSpPr>
          <p:nvPr/>
        </p:nvCxnSpPr>
        <p:spPr bwMode="auto">
          <a:xfrm>
            <a:off x="3498056" y="4947047"/>
            <a:ext cx="514350"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58" name="TextBox 17">
            <a:extLst>
              <a:ext uri="{FF2B5EF4-FFF2-40B4-BE49-F238E27FC236}">
                <a16:creationId xmlns:a16="http://schemas.microsoft.com/office/drawing/2014/main" id="{36D6DCFB-FE9D-4F0B-A823-B1D558B98757}"/>
              </a:ext>
            </a:extLst>
          </p:cNvPr>
          <p:cNvSpPr txBox="1">
            <a:spLocks noChangeArrowheads="1"/>
          </p:cNvSpPr>
          <p:nvPr/>
        </p:nvSpPr>
        <p:spPr bwMode="auto">
          <a:xfrm>
            <a:off x="4204098" y="4774407"/>
            <a:ext cx="22413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The App component</a:t>
            </a:r>
          </a:p>
        </p:txBody>
      </p:sp>
      <p:sp>
        <p:nvSpPr>
          <p:cNvPr id="6159" name="Arrow: Down 18">
            <a:extLst>
              <a:ext uri="{FF2B5EF4-FFF2-40B4-BE49-F238E27FC236}">
                <a16:creationId xmlns:a16="http://schemas.microsoft.com/office/drawing/2014/main" id="{6E4C7F99-6C36-4C99-8D5D-8658E5CBB50D}"/>
              </a:ext>
            </a:extLst>
          </p:cNvPr>
          <p:cNvSpPr>
            <a:spLocks noChangeArrowheads="1"/>
          </p:cNvSpPr>
          <p:nvPr/>
        </p:nvSpPr>
        <p:spPr bwMode="auto">
          <a:xfrm>
            <a:off x="2549129" y="3180160"/>
            <a:ext cx="171450" cy="285750"/>
          </a:xfrm>
          <a:prstGeom prst="downArrow">
            <a:avLst>
              <a:gd name="adj1" fmla="val 50000"/>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6160" name="Arrow: Down 19">
            <a:extLst>
              <a:ext uri="{FF2B5EF4-FFF2-40B4-BE49-F238E27FC236}">
                <a16:creationId xmlns:a16="http://schemas.microsoft.com/office/drawing/2014/main" id="{B2FD43D1-566F-4734-8452-70BE7443D540}"/>
              </a:ext>
            </a:extLst>
          </p:cNvPr>
          <p:cNvSpPr>
            <a:spLocks noChangeArrowheads="1"/>
          </p:cNvSpPr>
          <p:nvPr/>
        </p:nvSpPr>
        <p:spPr bwMode="auto">
          <a:xfrm>
            <a:off x="2549129" y="4323160"/>
            <a:ext cx="171450" cy="285750"/>
          </a:xfrm>
          <a:prstGeom prst="downArrow">
            <a:avLst>
              <a:gd name="adj1" fmla="val 50000"/>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3" name="Slide Number Placeholder 2">
            <a:extLst>
              <a:ext uri="{FF2B5EF4-FFF2-40B4-BE49-F238E27FC236}">
                <a16:creationId xmlns:a16="http://schemas.microsoft.com/office/drawing/2014/main" id="{42953E2E-380E-4A0E-8753-57B83AEC5EC4}"/>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12</a:t>
            </a:fld>
            <a:endParaRPr lang="en-US">
              <a:solidFill>
                <a:prstClr val="black">
                  <a:tint val="75000"/>
                </a:prst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React Directly in HTML</a:t>
            </a:r>
            <a:br>
              <a:rPr lang="en-US" dirty="0"/>
            </a:br>
            <a:endParaRPr lang="en-US" dirty="0"/>
          </a:p>
        </p:txBody>
      </p:sp>
      <p:sp>
        <p:nvSpPr>
          <p:cNvPr id="3" name="Content Placeholder 2"/>
          <p:cNvSpPr>
            <a:spLocks noGrp="1"/>
          </p:cNvSpPr>
          <p:nvPr>
            <p:ph idx="1"/>
          </p:nvPr>
        </p:nvSpPr>
        <p:spPr>
          <a:xfrm>
            <a:off x="628650" y="1374404"/>
            <a:ext cx="7886700" cy="4115569"/>
          </a:xfrm>
        </p:spPr>
        <p:txBody>
          <a:bodyPr>
            <a:normAutofit/>
          </a:bodyPr>
          <a:lstStyle/>
          <a:p>
            <a:r>
              <a:rPr lang="en-US" sz="2800" dirty="0"/>
              <a:t>The quickest way start learning React is to write React directly in your HTML files.</a:t>
            </a:r>
          </a:p>
          <a:p>
            <a:endParaRPr lang="en-US" sz="2800" dirty="0"/>
          </a:p>
        </p:txBody>
      </p:sp>
      <p:sp>
        <p:nvSpPr>
          <p:cNvPr id="4" name="Rectangle 3"/>
          <p:cNvSpPr/>
          <p:nvPr/>
        </p:nvSpPr>
        <p:spPr>
          <a:xfrm>
            <a:off x="904319" y="2379306"/>
            <a:ext cx="7335361" cy="38535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&lt;html&gt;</a:t>
            </a:r>
          </a:p>
          <a:p>
            <a:r>
              <a:rPr lang="en-US" sz="1400" dirty="0"/>
              <a:t>  &lt;script </a:t>
            </a:r>
            <a:r>
              <a:rPr lang="en-US" sz="1400" dirty="0" err="1"/>
              <a:t>src</a:t>
            </a:r>
            <a:r>
              <a:rPr lang="en-US" sz="1400" dirty="0"/>
              <a:t>="https://unpkg.com/react@16/</a:t>
            </a:r>
            <a:r>
              <a:rPr lang="en-US" sz="1400" dirty="0" err="1"/>
              <a:t>umd</a:t>
            </a:r>
            <a:r>
              <a:rPr lang="en-US" sz="1400" dirty="0"/>
              <a:t>/react.production.min.js"&gt;&lt;/script&gt;</a:t>
            </a:r>
          </a:p>
          <a:p>
            <a:r>
              <a:rPr lang="en-US" sz="1400" dirty="0"/>
              <a:t>  &lt;script </a:t>
            </a:r>
            <a:r>
              <a:rPr lang="en-US" sz="1400" dirty="0" err="1"/>
              <a:t>src</a:t>
            </a:r>
            <a:r>
              <a:rPr lang="en-US" sz="1400" dirty="0"/>
              <a:t>="https://unpkg.com/react-dom@16/</a:t>
            </a:r>
            <a:r>
              <a:rPr lang="en-US" sz="1400" dirty="0" err="1"/>
              <a:t>umd</a:t>
            </a:r>
            <a:r>
              <a:rPr lang="en-US" sz="1400" dirty="0"/>
              <a:t>/react-dom.production.min.js"&gt;&lt;/script&gt;</a:t>
            </a:r>
          </a:p>
          <a:p>
            <a:r>
              <a:rPr lang="en-US" sz="1400" dirty="0"/>
              <a:t>  &lt;script </a:t>
            </a:r>
            <a:r>
              <a:rPr lang="en-US" sz="1400" dirty="0" err="1"/>
              <a:t>src</a:t>
            </a:r>
            <a:r>
              <a:rPr lang="en-US" sz="1400" dirty="0"/>
              <a:t>="https://unpkg.com/babel-standalone@6.15.0/babel.min.js"&gt;&lt;/script&gt;</a:t>
            </a:r>
          </a:p>
          <a:p>
            <a:r>
              <a:rPr lang="en-US" sz="1400" dirty="0"/>
              <a:t>  &lt;body&gt;</a:t>
            </a:r>
          </a:p>
          <a:p>
            <a:r>
              <a:rPr lang="en-US" sz="1400" dirty="0"/>
              <a:t>  </a:t>
            </a:r>
          </a:p>
          <a:p>
            <a:r>
              <a:rPr lang="en-US" sz="1400" dirty="0"/>
              <a:t>    &lt;div id="</a:t>
            </a:r>
            <a:r>
              <a:rPr lang="en-US" sz="1400" dirty="0" err="1"/>
              <a:t>mydiv</a:t>
            </a:r>
            <a:r>
              <a:rPr lang="en-US" sz="1400" dirty="0"/>
              <a:t>"&gt;&lt;/div&gt;</a:t>
            </a:r>
          </a:p>
          <a:p>
            <a:endParaRPr lang="en-US" sz="1400" dirty="0"/>
          </a:p>
          <a:p>
            <a:r>
              <a:rPr lang="en-US" sz="1400" dirty="0"/>
              <a:t>    &lt;script type="text/babel"&gt;</a:t>
            </a:r>
          </a:p>
          <a:p>
            <a:r>
              <a:rPr lang="en-US" sz="1400" dirty="0"/>
              <a:t>      class Hello extends </a:t>
            </a:r>
            <a:r>
              <a:rPr lang="en-US" sz="1400" dirty="0" err="1"/>
              <a:t>React.Component</a:t>
            </a:r>
            <a:r>
              <a:rPr lang="en-US" sz="1400" dirty="0"/>
              <a:t> {</a:t>
            </a:r>
          </a:p>
          <a:p>
            <a:r>
              <a:rPr lang="en-US" sz="1400" dirty="0"/>
              <a:t>        render() {</a:t>
            </a:r>
          </a:p>
          <a:p>
            <a:r>
              <a:rPr lang="en-US" sz="1400" dirty="0"/>
              <a:t>          return &lt;h1&gt;Hello World!&lt;/h1&gt;</a:t>
            </a:r>
          </a:p>
          <a:p>
            <a:r>
              <a:rPr lang="en-US" sz="1400" dirty="0"/>
              <a:t>        }</a:t>
            </a:r>
          </a:p>
          <a:p>
            <a:r>
              <a:rPr lang="en-US" sz="1400" dirty="0"/>
              <a:t>      }</a:t>
            </a:r>
          </a:p>
          <a:p>
            <a:r>
              <a:rPr lang="en-US" sz="1400" dirty="0"/>
              <a:t>      ReactDOM.render(&lt;Hello /&gt;, document.getElementById('</a:t>
            </a:r>
            <a:r>
              <a:rPr lang="en-US" sz="1400" dirty="0" err="1"/>
              <a:t>mydiv</a:t>
            </a:r>
            <a:r>
              <a:rPr lang="en-US" sz="1400" dirty="0"/>
              <a:t>'))</a:t>
            </a:r>
          </a:p>
          <a:p>
            <a:r>
              <a:rPr lang="en-US" sz="1400" dirty="0"/>
              <a:t>    &lt;/script&gt;</a:t>
            </a:r>
          </a:p>
          <a:p>
            <a:r>
              <a:rPr lang="en-US" sz="1400" dirty="0"/>
              <a:t>  &lt;/body&gt;</a:t>
            </a:r>
          </a:p>
          <a:p>
            <a:r>
              <a:rPr lang="en-US" sz="1400" dirty="0"/>
              <a:t>&lt;/html&gt;</a:t>
            </a:r>
          </a:p>
        </p:txBody>
      </p:sp>
      <p:sp>
        <p:nvSpPr>
          <p:cNvPr id="6" name="Slide Number Placeholder 5">
            <a:extLst>
              <a:ext uri="{FF2B5EF4-FFF2-40B4-BE49-F238E27FC236}">
                <a16:creationId xmlns:a16="http://schemas.microsoft.com/office/drawing/2014/main" id="{554E10D3-E9F2-4913-BD45-605F54378CBB}"/>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13</a:t>
            </a:fld>
            <a:endParaRPr lang="en-US">
              <a:solidFill>
                <a:prstClr val="black">
                  <a:tint val="75000"/>
                </a:prstClr>
              </a:solidFill>
            </a:endParaRPr>
          </a:p>
        </p:txBody>
      </p:sp>
    </p:spTree>
    <p:extLst>
      <p:ext uri="{BB962C8B-B14F-4D97-AF65-F5344CB8AC3E}">
        <p14:creationId xmlns:p14="http://schemas.microsoft.com/office/powerpoint/2010/main" val="53500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 HTML - React v17</a:t>
            </a:r>
          </a:p>
        </p:txBody>
      </p:sp>
      <p:sp>
        <p:nvSpPr>
          <p:cNvPr id="3" name="Content Placeholder 2"/>
          <p:cNvSpPr>
            <a:spLocks noGrp="1"/>
          </p:cNvSpPr>
          <p:nvPr>
            <p:ph idx="1"/>
          </p:nvPr>
        </p:nvSpPr>
        <p:spPr>
          <a:xfrm>
            <a:off x="628650" y="1810168"/>
            <a:ext cx="7886700" cy="3560126"/>
          </a:xfrm>
        </p:spPr>
        <p:txBody>
          <a:bodyPr>
            <a:normAutofit/>
          </a:bodyPr>
          <a:lstStyle/>
          <a:p>
            <a:r>
              <a:rPr lang="en-US" sz="2800" dirty="0" err="1"/>
              <a:t>React's</a:t>
            </a:r>
            <a:r>
              <a:rPr lang="en-US" sz="2800" dirty="0"/>
              <a:t> goal is in many ways to render HTML in a web page.</a:t>
            </a:r>
          </a:p>
          <a:p>
            <a:r>
              <a:rPr lang="en-US" sz="2800" dirty="0"/>
              <a:t>React renders HTML to the web page by using a function called ReactDOM.render().</a:t>
            </a:r>
          </a:p>
          <a:p>
            <a:r>
              <a:rPr lang="en-US" sz="2800" dirty="0"/>
              <a:t>Example</a:t>
            </a:r>
          </a:p>
          <a:p>
            <a:pPr lvl="1"/>
            <a:r>
              <a:rPr lang="en-US" sz="2400" dirty="0"/>
              <a:t>Display a paragraph inside the "root" element:</a:t>
            </a:r>
          </a:p>
        </p:txBody>
      </p:sp>
      <p:sp>
        <p:nvSpPr>
          <p:cNvPr id="7" name="Rectangle 6"/>
          <p:cNvSpPr/>
          <p:nvPr/>
        </p:nvSpPr>
        <p:spPr>
          <a:xfrm>
            <a:off x="858630" y="5047832"/>
            <a:ext cx="5538158" cy="5693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350" dirty="0"/>
              <a:t>ReactDOM.render(&lt;p&gt;Hello&lt;/p&gt;, document.getElementById('root'));</a:t>
            </a:r>
          </a:p>
        </p:txBody>
      </p:sp>
      <p:sp>
        <p:nvSpPr>
          <p:cNvPr id="8" name="Rectangle 7"/>
          <p:cNvSpPr/>
          <p:nvPr/>
        </p:nvSpPr>
        <p:spPr>
          <a:xfrm>
            <a:off x="858629" y="5670551"/>
            <a:ext cx="4179498"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350" dirty="0"/>
              <a:t>&lt;body&gt;</a:t>
            </a:r>
          </a:p>
          <a:p>
            <a:pPr lvl="1"/>
            <a:r>
              <a:rPr lang="en-US" sz="1350" dirty="0"/>
              <a:t>    &lt;div id="root"&gt;&lt;/div&gt;</a:t>
            </a:r>
          </a:p>
          <a:p>
            <a:pPr lvl="1"/>
            <a:r>
              <a:rPr lang="en-US" sz="1350" dirty="0"/>
              <a:t> &lt;/body&gt;</a:t>
            </a:r>
          </a:p>
        </p:txBody>
      </p:sp>
      <p:sp>
        <p:nvSpPr>
          <p:cNvPr id="10" name="Line Callout 2 9"/>
          <p:cNvSpPr/>
          <p:nvPr/>
        </p:nvSpPr>
        <p:spPr>
          <a:xfrm>
            <a:off x="7096308" y="5189009"/>
            <a:ext cx="1009290" cy="407598"/>
          </a:xfrm>
          <a:prstGeom prst="borderCallout2">
            <a:avLst>
              <a:gd name="adj1" fmla="val 39144"/>
              <a:gd name="adj2" fmla="val -8333"/>
              <a:gd name="adj3" fmla="val 41694"/>
              <a:gd name="adj4" fmla="val -21815"/>
              <a:gd name="adj5" fmla="val 41119"/>
              <a:gd name="adj6" fmla="val -59021"/>
            </a:avLst>
          </a:prstGeom>
          <a:solidFill>
            <a:schemeClr val="tx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Index.Js</a:t>
            </a:r>
            <a:endParaRPr lang="en-US" sz="1350" dirty="0"/>
          </a:p>
        </p:txBody>
      </p:sp>
      <p:sp>
        <p:nvSpPr>
          <p:cNvPr id="12" name="Line Callout 2 11"/>
          <p:cNvSpPr/>
          <p:nvPr/>
        </p:nvSpPr>
        <p:spPr>
          <a:xfrm>
            <a:off x="5980488" y="5842001"/>
            <a:ext cx="1288571" cy="342899"/>
          </a:xfrm>
          <a:prstGeom prst="borderCallout2">
            <a:avLst>
              <a:gd name="adj1" fmla="val 46023"/>
              <a:gd name="adj2" fmla="val -3495"/>
              <a:gd name="adj3" fmla="val 46023"/>
              <a:gd name="adj4" fmla="val -16667"/>
              <a:gd name="adj5" fmla="val 48864"/>
              <a:gd name="adj6" fmla="val -68439"/>
            </a:avLst>
          </a:prstGeom>
          <a:solidFill>
            <a:schemeClr val="tx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Index.html</a:t>
            </a:r>
          </a:p>
        </p:txBody>
      </p:sp>
      <p:sp>
        <p:nvSpPr>
          <p:cNvPr id="5" name="Slide Number Placeholder 4">
            <a:extLst>
              <a:ext uri="{FF2B5EF4-FFF2-40B4-BE49-F238E27FC236}">
                <a16:creationId xmlns:a16="http://schemas.microsoft.com/office/drawing/2014/main" id="{AE2F5C74-85B7-46F5-99E1-18CB50591272}"/>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14</a:t>
            </a:fld>
            <a:endParaRPr lang="en-US">
              <a:solidFill>
                <a:prstClr val="black">
                  <a:tint val="75000"/>
                </a:prstClr>
              </a:solidFill>
            </a:endParaRPr>
          </a:p>
        </p:txBody>
      </p:sp>
    </p:spTree>
    <p:extLst>
      <p:ext uri="{BB962C8B-B14F-4D97-AF65-F5344CB8AC3E}">
        <p14:creationId xmlns:p14="http://schemas.microsoft.com/office/powerpoint/2010/main" val="1991439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 HTML - React v18</a:t>
            </a:r>
          </a:p>
        </p:txBody>
      </p:sp>
      <p:sp>
        <p:nvSpPr>
          <p:cNvPr id="3" name="Content Placeholder 2"/>
          <p:cNvSpPr>
            <a:spLocks noGrp="1"/>
          </p:cNvSpPr>
          <p:nvPr>
            <p:ph idx="1"/>
          </p:nvPr>
        </p:nvSpPr>
        <p:spPr>
          <a:xfrm>
            <a:off x="628650" y="1471538"/>
            <a:ext cx="7886700" cy="3898756"/>
          </a:xfrm>
        </p:spPr>
        <p:txBody>
          <a:bodyPr>
            <a:normAutofit/>
          </a:bodyPr>
          <a:lstStyle/>
          <a:p>
            <a:r>
              <a:rPr lang="en-US" sz="2800" dirty="0"/>
              <a:t>In </a:t>
            </a:r>
            <a:r>
              <a:rPr lang="en-US" sz="2800" i="1" dirty="0"/>
              <a:t>Index.js</a:t>
            </a:r>
            <a:r>
              <a:rPr lang="en-US" sz="2800" dirty="0"/>
              <a:t>, update </a:t>
            </a:r>
            <a:r>
              <a:rPr lang="en-US" sz="2800" b="1" dirty="0" err="1"/>
              <a:t>ReactDOM.render</a:t>
            </a:r>
            <a:r>
              <a:rPr lang="en-US" sz="2800" b="1" dirty="0"/>
              <a:t> </a:t>
            </a:r>
            <a:r>
              <a:rPr lang="en-US" sz="2800" dirty="0"/>
              <a:t>to </a:t>
            </a:r>
            <a:r>
              <a:rPr lang="en-US" sz="2800" b="1" dirty="0" err="1"/>
              <a:t>ReactDOM.createRoot</a:t>
            </a:r>
            <a:r>
              <a:rPr lang="en-US" sz="2800" dirty="0"/>
              <a:t> to create a root, and render your app using root.</a:t>
            </a:r>
          </a:p>
          <a:p>
            <a:r>
              <a:rPr lang="en-US" sz="2800" dirty="0"/>
              <a:t>Example</a:t>
            </a:r>
          </a:p>
          <a:p>
            <a:pPr lvl="1"/>
            <a:r>
              <a:rPr lang="en-US" sz="2400" dirty="0"/>
              <a:t>Display a paragraph inside the "root" element:</a:t>
            </a:r>
          </a:p>
        </p:txBody>
      </p:sp>
      <p:sp>
        <p:nvSpPr>
          <p:cNvPr id="7" name="Rectangle 6"/>
          <p:cNvSpPr/>
          <p:nvPr/>
        </p:nvSpPr>
        <p:spPr>
          <a:xfrm>
            <a:off x="858629" y="3918858"/>
            <a:ext cx="5939587" cy="16604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350" dirty="0"/>
              <a:t>const container = </a:t>
            </a:r>
            <a:r>
              <a:rPr lang="en-US" sz="1350" dirty="0" err="1"/>
              <a:t>document.getElementById</a:t>
            </a:r>
            <a:r>
              <a:rPr lang="en-US" sz="1350" dirty="0"/>
              <a:t>(‘root’);</a:t>
            </a:r>
          </a:p>
          <a:p>
            <a:pPr lvl="1"/>
            <a:endParaRPr lang="en-US" sz="1350" dirty="0"/>
          </a:p>
          <a:p>
            <a:pPr lvl="1"/>
            <a:r>
              <a:rPr lang="en-US" sz="1350" dirty="0"/>
              <a:t>// create a root</a:t>
            </a:r>
          </a:p>
          <a:p>
            <a:pPr lvl="1"/>
            <a:r>
              <a:rPr lang="en-US" sz="1350" dirty="0"/>
              <a:t>const root = </a:t>
            </a:r>
            <a:r>
              <a:rPr lang="en-US" sz="1350" dirty="0" err="1"/>
              <a:t>ReactDOM.createRoot</a:t>
            </a:r>
            <a:r>
              <a:rPr lang="en-US" sz="1350" dirty="0"/>
              <a:t>(container);</a:t>
            </a:r>
          </a:p>
          <a:p>
            <a:pPr lvl="1"/>
            <a:endParaRPr lang="en-US" sz="1350" dirty="0"/>
          </a:p>
          <a:p>
            <a:pPr lvl="1"/>
            <a:r>
              <a:rPr lang="en-US" sz="1350" dirty="0"/>
              <a:t>//render app to root</a:t>
            </a:r>
          </a:p>
          <a:p>
            <a:pPr lvl="1"/>
            <a:r>
              <a:rPr lang="en-US" sz="1350" dirty="0" err="1"/>
              <a:t>root.render</a:t>
            </a:r>
            <a:r>
              <a:rPr lang="en-US" sz="1350" dirty="0"/>
              <a:t>(&lt;p&gt;Hello&lt;/p&gt;);</a:t>
            </a:r>
          </a:p>
        </p:txBody>
      </p:sp>
      <p:sp>
        <p:nvSpPr>
          <p:cNvPr id="8" name="Rectangle 7"/>
          <p:cNvSpPr/>
          <p:nvPr/>
        </p:nvSpPr>
        <p:spPr>
          <a:xfrm>
            <a:off x="858629" y="5670551"/>
            <a:ext cx="4179498"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350" dirty="0"/>
              <a:t>&lt;body&gt;</a:t>
            </a:r>
          </a:p>
          <a:p>
            <a:pPr lvl="1"/>
            <a:r>
              <a:rPr lang="en-US" sz="1350" dirty="0"/>
              <a:t>    &lt;div id="root"&gt;&lt;/div&gt;</a:t>
            </a:r>
          </a:p>
          <a:p>
            <a:pPr lvl="1"/>
            <a:r>
              <a:rPr lang="en-US" sz="1350" dirty="0"/>
              <a:t> &lt;/body&gt;</a:t>
            </a:r>
          </a:p>
        </p:txBody>
      </p:sp>
      <p:sp>
        <p:nvSpPr>
          <p:cNvPr id="10" name="Line Callout 2 9"/>
          <p:cNvSpPr/>
          <p:nvPr/>
        </p:nvSpPr>
        <p:spPr>
          <a:xfrm>
            <a:off x="7506060" y="4443944"/>
            <a:ext cx="1009290" cy="407598"/>
          </a:xfrm>
          <a:prstGeom prst="borderCallout2">
            <a:avLst>
              <a:gd name="adj1" fmla="val 39144"/>
              <a:gd name="adj2" fmla="val -8333"/>
              <a:gd name="adj3" fmla="val 41694"/>
              <a:gd name="adj4" fmla="val -21815"/>
              <a:gd name="adj5" fmla="val 41119"/>
              <a:gd name="adj6" fmla="val -59021"/>
            </a:avLst>
          </a:prstGeom>
          <a:solidFill>
            <a:schemeClr val="tx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Index.Js</a:t>
            </a:r>
            <a:endParaRPr lang="en-US" sz="1350" dirty="0"/>
          </a:p>
        </p:txBody>
      </p:sp>
      <p:sp>
        <p:nvSpPr>
          <p:cNvPr id="12" name="Line Callout 2 11"/>
          <p:cNvSpPr/>
          <p:nvPr/>
        </p:nvSpPr>
        <p:spPr>
          <a:xfrm>
            <a:off x="5980488" y="5842001"/>
            <a:ext cx="1288571" cy="342899"/>
          </a:xfrm>
          <a:prstGeom prst="borderCallout2">
            <a:avLst>
              <a:gd name="adj1" fmla="val 46023"/>
              <a:gd name="adj2" fmla="val -3495"/>
              <a:gd name="adj3" fmla="val 46023"/>
              <a:gd name="adj4" fmla="val -16667"/>
              <a:gd name="adj5" fmla="val 48864"/>
              <a:gd name="adj6" fmla="val -68439"/>
            </a:avLst>
          </a:prstGeom>
          <a:solidFill>
            <a:schemeClr val="tx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Index.html</a:t>
            </a:r>
          </a:p>
        </p:txBody>
      </p:sp>
      <p:sp>
        <p:nvSpPr>
          <p:cNvPr id="5" name="Slide Number Placeholder 4">
            <a:extLst>
              <a:ext uri="{FF2B5EF4-FFF2-40B4-BE49-F238E27FC236}">
                <a16:creationId xmlns:a16="http://schemas.microsoft.com/office/drawing/2014/main" id="{AE2F5C74-85B7-46F5-99E1-18CB50591272}"/>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15</a:t>
            </a:fld>
            <a:endParaRPr lang="en-US">
              <a:solidFill>
                <a:prstClr val="black">
                  <a:tint val="75000"/>
                </a:prstClr>
              </a:solidFill>
            </a:endParaRPr>
          </a:p>
        </p:txBody>
      </p:sp>
    </p:spTree>
    <p:extLst>
      <p:ext uri="{BB962C8B-B14F-4D97-AF65-F5344CB8AC3E}">
        <p14:creationId xmlns:p14="http://schemas.microsoft.com/office/powerpoint/2010/main" val="2373096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JSX</a:t>
            </a:r>
          </a:p>
        </p:txBody>
      </p:sp>
      <p:sp>
        <p:nvSpPr>
          <p:cNvPr id="3" name="Content Placeholder 2"/>
          <p:cNvSpPr>
            <a:spLocks noGrp="1"/>
          </p:cNvSpPr>
          <p:nvPr>
            <p:ph idx="1"/>
          </p:nvPr>
        </p:nvSpPr>
        <p:spPr>
          <a:xfrm>
            <a:off x="522325" y="1599146"/>
            <a:ext cx="7886700" cy="4893727"/>
          </a:xfrm>
        </p:spPr>
        <p:txBody>
          <a:bodyPr>
            <a:noAutofit/>
          </a:bodyPr>
          <a:lstStyle/>
          <a:p>
            <a:r>
              <a:rPr lang="en-US" sz="2400" dirty="0"/>
              <a:t>JSX =&gt; JavaScript XML.</a:t>
            </a:r>
          </a:p>
          <a:p>
            <a:r>
              <a:rPr lang="en-US" sz="2400" dirty="0"/>
              <a:t>JSX makes it easier to write and add HTML in React.</a:t>
            </a:r>
          </a:p>
          <a:p>
            <a:r>
              <a:rPr lang="en-US" sz="2400" dirty="0"/>
              <a:t>JSX is an extension of the JavaScript language based on ES6, and is translated into regular JavaScript at runtime.</a:t>
            </a:r>
          </a:p>
          <a:p>
            <a:r>
              <a:rPr lang="en-US" sz="2400" dirty="0"/>
              <a:t>JSX converts HTML tags into react elements.</a:t>
            </a:r>
          </a:p>
          <a:p>
            <a:r>
              <a:rPr lang="en-US" sz="2400" dirty="0"/>
              <a:t>JSX uses HTML syntax to create elements and components. It is just like a templating syntax. It has the </a:t>
            </a:r>
            <a:r>
              <a:rPr lang="en-US" sz="2400" b="1" dirty="0"/>
              <a:t>tag name</a:t>
            </a:r>
            <a:r>
              <a:rPr lang="en-US" sz="2400" dirty="0"/>
              <a:t>, </a:t>
            </a:r>
            <a:r>
              <a:rPr lang="en-US" sz="2400" b="1" dirty="0"/>
              <a:t>attributes</a:t>
            </a:r>
            <a:r>
              <a:rPr lang="en-US" sz="2400" dirty="0"/>
              <a:t>, and </a:t>
            </a:r>
            <a:r>
              <a:rPr lang="en-US" sz="2400" b="1" dirty="0"/>
              <a:t>children</a:t>
            </a:r>
            <a:r>
              <a:rPr lang="en-US" sz="2400" dirty="0"/>
              <a:t>. </a:t>
            </a:r>
          </a:p>
          <a:p>
            <a:r>
              <a:rPr lang="en-US" sz="2400" dirty="0"/>
              <a:t>JSX compiles the code into pure JavaScript which can be understood by the browser.</a:t>
            </a:r>
          </a:p>
        </p:txBody>
      </p:sp>
      <p:pic>
        <p:nvPicPr>
          <p:cNvPr id="5" name="Picture 4"/>
          <p:cNvPicPr>
            <a:picLocks noChangeAspect="1"/>
          </p:cNvPicPr>
          <p:nvPr/>
        </p:nvPicPr>
        <p:blipFill>
          <a:blip r:embed="rId3"/>
          <a:stretch>
            <a:fillRect/>
          </a:stretch>
        </p:blipFill>
        <p:spPr>
          <a:xfrm>
            <a:off x="4465675" y="677414"/>
            <a:ext cx="4671047" cy="1228725"/>
          </a:xfrm>
          <a:prstGeom prst="rect">
            <a:avLst/>
          </a:prstGeom>
          <a:ln>
            <a:solidFill>
              <a:schemeClr val="tx1">
                <a:lumMod val="75000"/>
                <a:lumOff val="25000"/>
              </a:schemeClr>
            </a:solidFill>
          </a:ln>
        </p:spPr>
      </p:pic>
      <p:sp>
        <p:nvSpPr>
          <p:cNvPr id="6" name="Slide Number Placeholder 5">
            <a:extLst>
              <a:ext uri="{FF2B5EF4-FFF2-40B4-BE49-F238E27FC236}">
                <a16:creationId xmlns:a16="http://schemas.microsoft.com/office/drawing/2014/main" id="{1E2CE7D4-AAC2-4175-9E8A-D78CC1EB8915}"/>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16</a:t>
            </a:fld>
            <a:endParaRPr lang="en-US">
              <a:solidFill>
                <a:prstClr val="black">
                  <a:tint val="75000"/>
                </a:prstClr>
              </a:solidFill>
            </a:endParaRPr>
          </a:p>
        </p:txBody>
      </p:sp>
    </p:spTree>
    <p:extLst>
      <p:ext uri="{BB962C8B-B14F-4D97-AF65-F5344CB8AC3E}">
        <p14:creationId xmlns:p14="http://schemas.microsoft.com/office/powerpoint/2010/main" val="3432717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JSX- Example</a:t>
            </a:r>
          </a:p>
        </p:txBody>
      </p:sp>
      <p:sp>
        <p:nvSpPr>
          <p:cNvPr id="3" name="Content Placeholder 2"/>
          <p:cNvSpPr>
            <a:spLocks noGrp="1"/>
          </p:cNvSpPr>
          <p:nvPr>
            <p:ph idx="1"/>
          </p:nvPr>
        </p:nvSpPr>
        <p:spPr>
          <a:xfrm>
            <a:off x="628650" y="2226468"/>
            <a:ext cx="7886700" cy="3521959"/>
          </a:xfrm>
        </p:spPr>
        <p:txBody>
          <a:bodyPr/>
          <a:lstStyle/>
          <a:p>
            <a:pPr marL="0" indent="0">
              <a:buNone/>
            </a:pPr>
            <a:endParaRPr lang="en-US" dirty="0">
              <a:ln>
                <a:solidFill>
                  <a:sysClr val="windowText" lastClr="000000"/>
                </a:solidFill>
              </a:ln>
            </a:endParaRPr>
          </a:p>
          <a:p>
            <a:pPr marL="0" indent="0">
              <a:buNone/>
            </a:pPr>
            <a:endParaRPr lang="en-US" dirty="0">
              <a:ln>
                <a:solidFill>
                  <a:sysClr val="windowText" lastClr="000000"/>
                </a:solidFill>
              </a:ln>
            </a:endParaRPr>
          </a:p>
          <a:p>
            <a:pPr marL="0" indent="0">
              <a:buNone/>
            </a:pPr>
            <a:endParaRPr lang="en-US" dirty="0">
              <a:ln>
                <a:solidFill>
                  <a:sysClr val="windowText" lastClr="000000"/>
                </a:solidFill>
              </a:ln>
            </a:endParaRPr>
          </a:p>
          <a:p>
            <a:pPr marL="0" indent="0">
              <a:buNone/>
            </a:pPr>
            <a:endParaRPr lang="en-US" dirty="0">
              <a:ln>
                <a:solidFill>
                  <a:sysClr val="windowText" lastClr="000000"/>
                </a:solidFill>
              </a:ln>
            </a:endParaRPr>
          </a:p>
          <a:p>
            <a:pPr marL="0" indent="0">
              <a:buNone/>
            </a:pPr>
            <a:endParaRPr lang="en-US" dirty="0">
              <a:ln>
                <a:solidFill>
                  <a:sysClr val="windowText" lastClr="000000"/>
                </a:solidFill>
              </a:ln>
            </a:endParaRPr>
          </a:p>
          <a:p>
            <a:pPr marL="0" indent="0">
              <a:buNone/>
            </a:pPr>
            <a:endParaRPr lang="en-US" dirty="0">
              <a:ln>
                <a:solidFill>
                  <a:sysClr val="windowText" lastClr="000000"/>
                </a:solidFill>
              </a:ln>
            </a:endParaRPr>
          </a:p>
        </p:txBody>
      </p:sp>
      <p:sp>
        <p:nvSpPr>
          <p:cNvPr id="5" name="Rounded Rectangle 4"/>
          <p:cNvSpPr/>
          <p:nvPr/>
        </p:nvSpPr>
        <p:spPr>
          <a:xfrm>
            <a:off x="628649" y="1898065"/>
            <a:ext cx="7070426" cy="84345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t>const</a:t>
            </a:r>
            <a:r>
              <a:rPr lang="en-US" sz="1600" dirty="0"/>
              <a:t> </a:t>
            </a:r>
            <a:r>
              <a:rPr lang="en-US" sz="1600" dirty="0" err="1"/>
              <a:t>myelement</a:t>
            </a:r>
            <a:r>
              <a:rPr lang="en-US" sz="1600" dirty="0"/>
              <a:t> = &lt;h1&gt;I Love JSX!&lt;/h1&gt;;</a:t>
            </a:r>
          </a:p>
          <a:p>
            <a:r>
              <a:rPr lang="en-US" sz="1600" dirty="0"/>
              <a:t>ReactDOM.render(</a:t>
            </a:r>
            <a:r>
              <a:rPr lang="en-US" sz="1600" dirty="0" err="1"/>
              <a:t>myelement</a:t>
            </a:r>
            <a:r>
              <a:rPr lang="en-US" sz="1600" dirty="0"/>
              <a:t>, document.getElementById('root'));</a:t>
            </a:r>
          </a:p>
        </p:txBody>
      </p:sp>
      <p:sp>
        <p:nvSpPr>
          <p:cNvPr id="8" name="Rounded Rectangle 7"/>
          <p:cNvSpPr/>
          <p:nvPr/>
        </p:nvSpPr>
        <p:spPr>
          <a:xfrm>
            <a:off x="628649" y="4861564"/>
            <a:ext cx="6806242" cy="6830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a:t>const </a:t>
            </a:r>
            <a:r>
              <a:rPr lang="en-US" sz="1600" dirty="0" err="1"/>
              <a:t>myelement</a:t>
            </a:r>
            <a:r>
              <a:rPr lang="en-US" sz="1600" dirty="0"/>
              <a:t> = &lt;h1&gt;React is {5 + 5} times better with JSX&lt;/h1&gt;;</a:t>
            </a:r>
          </a:p>
          <a:p>
            <a:r>
              <a:rPr lang="en-US" sz="1600" dirty="0" err="1"/>
              <a:t>ReactDOM.render</a:t>
            </a:r>
            <a:r>
              <a:rPr lang="en-US" sz="1600" dirty="0"/>
              <a:t>(</a:t>
            </a:r>
            <a:r>
              <a:rPr lang="en-US" sz="1600" dirty="0" err="1"/>
              <a:t>myelement</a:t>
            </a:r>
            <a:r>
              <a:rPr lang="en-US" sz="1600" dirty="0"/>
              <a:t>, </a:t>
            </a:r>
            <a:r>
              <a:rPr lang="en-US" sz="1600" dirty="0" err="1"/>
              <a:t>document.getElementById</a:t>
            </a:r>
            <a:r>
              <a:rPr lang="en-US" sz="1600" dirty="0"/>
              <a:t>('root'));</a:t>
            </a:r>
          </a:p>
        </p:txBody>
      </p:sp>
      <p:pic>
        <p:nvPicPr>
          <p:cNvPr id="10" name="Picture 9"/>
          <p:cNvPicPr>
            <a:picLocks noChangeAspect="1"/>
          </p:cNvPicPr>
          <p:nvPr/>
        </p:nvPicPr>
        <p:blipFill>
          <a:blip r:embed="rId3"/>
          <a:stretch>
            <a:fillRect/>
          </a:stretch>
        </p:blipFill>
        <p:spPr>
          <a:xfrm>
            <a:off x="1927935" y="5738753"/>
            <a:ext cx="4207669" cy="309314"/>
          </a:xfrm>
          <a:prstGeom prst="rect">
            <a:avLst/>
          </a:prstGeom>
        </p:spPr>
      </p:pic>
      <p:sp>
        <p:nvSpPr>
          <p:cNvPr id="13" name="Rectangle 12"/>
          <p:cNvSpPr/>
          <p:nvPr/>
        </p:nvSpPr>
        <p:spPr>
          <a:xfrm>
            <a:off x="628649" y="3036195"/>
            <a:ext cx="7070426" cy="1631216"/>
          </a:xfrm>
          <a:prstGeom prst="rect">
            <a:avLst/>
          </a:prstGeom>
        </p:spPr>
        <p:txBody>
          <a:bodyPr wrap="square">
            <a:spAutoFit/>
          </a:bodyPr>
          <a:lstStyle/>
          <a:p>
            <a:r>
              <a:rPr lang="en-US" sz="2800" b="1" dirty="0"/>
              <a:t>Expressions in JSX</a:t>
            </a:r>
            <a:endParaRPr lang="en-US" sz="1600" dirty="0"/>
          </a:p>
          <a:p>
            <a:r>
              <a:rPr lang="en-US" dirty="0"/>
              <a:t>With JSX you can write expressions inside curly braces { }.</a:t>
            </a:r>
          </a:p>
          <a:p>
            <a:r>
              <a:rPr lang="en-US" dirty="0"/>
              <a:t>The expression can be a </a:t>
            </a:r>
            <a:r>
              <a:rPr lang="en-US" b="1" dirty="0"/>
              <a:t>React variable, or property, or any other valid JavaScript expression</a:t>
            </a:r>
            <a:r>
              <a:rPr lang="en-US" dirty="0"/>
              <a:t>. JSX will execute the expression and return the result:</a:t>
            </a:r>
          </a:p>
        </p:txBody>
      </p:sp>
      <p:sp>
        <p:nvSpPr>
          <p:cNvPr id="6" name="Slide Number Placeholder 5">
            <a:extLst>
              <a:ext uri="{FF2B5EF4-FFF2-40B4-BE49-F238E27FC236}">
                <a16:creationId xmlns:a16="http://schemas.microsoft.com/office/drawing/2014/main" id="{4FCEF934-C589-4925-8B6F-BAE7D755A9DC}"/>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17</a:t>
            </a:fld>
            <a:endParaRPr lang="en-US">
              <a:solidFill>
                <a:prstClr val="black">
                  <a:tint val="75000"/>
                </a:prstClr>
              </a:solidFill>
            </a:endParaRPr>
          </a:p>
        </p:txBody>
      </p:sp>
    </p:spTree>
    <p:extLst>
      <p:ext uri="{BB962C8B-B14F-4D97-AF65-F5344CB8AC3E}">
        <p14:creationId xmlns:p14="http://schemas.microsoft.com/office/powerpoint/2010/main" val="616247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029D100-1AC4-4CD7-8845-103EA3FF1FBE}"/>
              </a:ext>
            </a:extLst>
          </p:cNvPr>
          <p:cNvSpPr/>
          <p:nvPr/>
        </p:nvSpPr>
        <p:spPr>
          <a:xfrm>
            <a:off x="628649" y="2573643"/>
            <a:ext cx="7789423" cy="33979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p:txBody>
          <a:bodyPr/>
          <a:lstStyle/>
          <a:p>
            <a:r>
              <a:rPr lang="en-US" dirty="0"/>
              <a:t>JSX – Display List</a:t>
            </a:r>
          </a:p>
        </p:txBody>
      </p:sp>
      <p:sp>
        <p:nvSpPr>
          <p:cNvPr id="3" name="Content Placeholder 2"/>
          <p:cNvSpPr>
            <a:spLocks noGrp="1"/>
          </p:cNvSpPr>
          <p:nvPr>
            <p:ph idx="1"/>
          </p:nvPr>
        </p:nvSpPr>
        <p:spPr>
          <a:xfrm>
            <a:off x="628650" y="1690689"/>
            <a:ext cx="7886700" cy="4486274"/>
          </a:xfrm>
        </p:spPr>
        <p:txBody>
          <a:bodyPr>
            <a:normAutofit fontScale="92500" lnSpcReduction="20000"/>
          </a:bodyPr>
          <a:lstStyle/>
          <a:p>
            <a:pPr marL="0" indent="0">
              <a:buNone/>
            </a:pPr>
            <a:r>
              <a:rPr lang="en-US" sz="3000" dirty="0"/>
              <a:t>To write HTML on multiple lines, put the HTML inside parentheses:</a:t>
            </a:r>
          </a:p>
          <a:p>
            <a:pPr marL="0" indent="0">
              <a:buNone/>
            </a:pPr>
            <a:endParaRPr lang="en-US" sz="2400" dirty="0">
              <a:solidFill>
                <a:schemeClr val="bg1"/>
              </a:solidFill>
            </a:endParaRPr>
          </a:p>
          <a:p>
            <a:pPr marL="0" indent="0">
              <a:buNone/>
            </a:pPr>
            <a:r>
              <a:rPr lang="en-US" sz="2400" dirty="0">
                <a:solidFill>
                  <a:schemeClr val="bg1"/>
                </a:solidFill>
              </a:rPr>
              <a:t>const </a:t>
            </a:r>
            <a:r>
              <a:rPr lang="en-US" sz="2400" dirty="0" err="1">
                <a:solidFill>
                  <a:schemeClr val="bg1"/>
                </a:solidFill>
              </a:rPr>
              <a:t>myelement</a:t>
            </a:r>
            <a:r>
              <a:rPr lang="en-US" sz="2400" dirty="0">
                <a:solidFill>
                  <a:schemeClr val="bg1"/>
                </a:solidFill>
              </a:rPr>
              <a:t> = (</a:t>
            </a:r>
          </a:p>
          <a:p>
            <a:pPr marL="0" indent="0">
              <a:buNone/>
            </a:pPr>
            <a:r>
              <a:rPr lang="en-US" sz="2400" dirty="0">
                <a:solidFill>
                  <a:schemeClr val="bg1"/>
                </a:solidFill>
              </a:rPr>
              <a:t>  &lt;</a:t>
            </a:r>
            <a:r>
              <a:rPr lang="en-US" sz="2400" dirty="0" err="1">
                <a:solidFill>
                  <a:schemeClr val="bg1"/>
                </a:solidFill>
              </a:rPr>
              <a:t>ul</a:t>
            </a:r>
            <a:r>
              <a:rPr lang="en-US" sz="2400" dirty="0">
                <a:solidFill>
                  <a:schemeClr val="bg1"/>
                </a:solidFill>
              </a:rPr>
              <a:t>&gt;</a:t>
            </a:r>
          </a:p>
          <a:p>
            <a:pPr marL="0" indent="0">
              <a:buNone/>
            </a:pPr>
            <a:r>
              <a:rPr lang="en-US" sz="2400" dirty="0">
                <a:solidFill>
                  <a:schemeClr val="bg1"/>
                </a:solidFill>
              </a:rPr>
              <a:t>    &lt;li&gt;Apples&lt;/li&gt;</a:t>
            </a:r>
          </a:p>
          <a:p>
            <a:pPr marL="0" indent="0">
              <a:buNone/>
            </a:pPr>
            <a:r>
              <a:rPr lang="en-US" sz="2400" dirty="0">
                <a:solidFill>
                  <a:schemeClr val="bg1"/>
                </a:solidFill>
              </a:rPr>
              <a:t>    &lt;li&gt;Bananas&lt;/li&gt;</a:t>
            </a:r>
          </a:p>
          <a:p>
            <a:pPr marL="0" indent="0">
              <a:buNone/>
            </a:pPr>
            <a:r>
              <a:rPr lang="en-US" sz="2400" dirty="0">
                <a:solidFill>
                  <a:schemeClr val="bg1"/>
                </a:solidFill>
              </a:rPr>
              <a:t>    &lt;li&gt;Cherries&lt;/li&gt;</a:t>
            </a:r>
          </a:p>
          <a:p>
            <a:pPr marL="0" indent="0">
              <a:buNone/>
            </a:pPr>
            <a:r>
              <a:rPr lang="en-US" sz="2400" dirty="0">
                <a:solidFill>
                  <a:schemeClr val="bg1"/>
                </a:solidFill>
              </a:rPr>
              <a:t>  &lt;/</a:t>
            </a:r>
            <a:r>
              <a:rPr lang="en-US" sz="2400" dirty="0" err="1">
                <a:solidFill>
                  <a:schemeClr val="bg1"/>
                </a:solidFill>
              </a:rPr>
              <a:t>ul</a:t>
            </a:r>
            <a:r>
              <a:rPr lang="en-US" sz="2400" dirty="0">
                <a:solidFill>
                  <a:schemeClr val="bg1"/>
                </a:solidFill>
              </a:rPr>
              <a:t>&gt;</a:t>
            </a:r>
          </a:p>
          <a:p>
            <a:pPr marL="0" indent="0">
              <a:buNone/>
            </a:pPr>
            <a:r>
              <a:rPr lang="en-US" sz="2400" dirty="0">
                <a:solidFill>
                  <a:schemeClr val="bg1"/>
                </a:solidFill>
              </a:rPr>
              <a:t>);</a:t>
            </a:r>
          </a:p>
          <a:p>
            <a:endParaRPr lang="en-US" sz="2400" dirty="0">
              <a:solidFill>
                <a:schemeClr val="bg1"/>
              </a:solidFill>
            </a:endParaRPr>
          </a:p>
          <a:p>
            <a:pPr marL="0" indent="0">
              <a:buNone/>
            </a:pPr>
            <a:r>
              <a:rPr lang="en-US" sz="2400" dirty="0">
                <a:solidFill>
                  <a:schemeClr val="bg1"/>
                </a:solidFill>
              </a:rPr>
              <a:t>ReactDOM.render(</a:t>
            </a:r>
            <a:r>
              <a:rPr lang="en-US" sz="2400" dirty="0" err="1">
                <a:solidFill>
                  <a:schemeClr val="bg1"/>
                </a:solidFill>
              </a:rPr>
              <a:t>myelement</a:t>
            </a:r>
            <a:r>
              <a:rPr lang="en-US" sz="2400" dirty="0">
                <a:solidFill>
                  <a:schemeClr val="bg1"/>
                </a:solidFill>
              </a:rPr>
              <a:t>, document.getElementById('root'));</a:t>
            </a:r>
          </a:p>
        </p:txBody>
      </p:sp>
      <p:sp>
        <p:nvSpPr>
          <p:cNvPr id="6" name="Slide Number Placeholder 5">
            <a:extLst>
              <a:ext uri="{FF2B5EF4-FFF2-40B4-BE49-F238E27FC236}">
                <a16:creationId xmlns:a16="http://schemas.microsoft.com/office/drawing/2014/main" id="{3829DEA1-C70C-4533-A5C8-DC8667B8F742}"/>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18</a:t>
            </a:fld>
            <a:endParaRPr lang="en-US">
              <a:solidFill>
                <a:prstClr val="black">
                  <a:tint val="75000"/>
                </a:prstClr>
              </a:solidFill>
            </a:endParaRPr>
          </a:p>
        </p:txBody>
      </p:sp>
    </p:spTree>
    <p:extLst>
      <p:ext uri="{BB962C8B-B14F-4D97-AF65-F5344CB8AC3E}">
        <p14:creationId xmlns:p14="http://schemas.microsoft.com/office/powerpoint/2010/main" val="818990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D685308-EFAC-4CCC-8B6A-950B8B082D62}"/>
              </a:ext>
            </a:extLst>
          </p:cNvPr>
          <p:cNvSpPr/>
          <p:nvPr/>
        </p:nvSpPr>
        <p:spPr>
          <a:xfrm>
            <a:off x="335904" y="1528467"/>
            <a:ext cx="8151454" cy="43513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dirty="0"/>
              <a:t>JSX –Display an input field</a:t>
            </a:r>
          </a:p>
        </p:txBody>
      </p:sp>
      <p:sp>
        <p:nvSpPr>
          <p:cNvPr id="3" name="Content Placeholder 2"/>
          <p:cNvSpPr>
            <a:spLocks noGrp="1"/>
          </p:cNvSpPr>
          <p:nvPr>
            <p:ph idx="1"/>
          </p:nvPr>
        </p:nvSpPr>
        <p:spPr/>
        <p:txBody>
          <a:bodyPr>
            <a:normAutofit/>
          </a:bodyPr>
          <a:lstStyle/>
          <a:p>
            <a:pPr marL="0" indent="0">
              <a:buNone/>
            </a:pPr>
            <a:r>
              <a:rPr lang="en-US" sz="2400" dirty="0" err="1">
                <a:solidFill>
                  <a:schemeClr val="bg1"/>
                </a:solidFill>
              </a:rPr>
              <a:t>const</a:t>
            </a:r>
            <a:r>
              <a:rPr lang="en-US" sz="2400" dirty="0">
                <a:solidFill>
                  <a:schemeClr val="bg1"/>
                </a:solidFill>
              </a:rPr>
              <a:t> </a:t>
            </a:r>
            <a:r>
              <a:rPr lang="en-US" sz="2400" dirty="0" err="1">
                <a:solidFill>
                  <a:schemeClr val="bg1"/>
                </a:solidFill>
              </a:rPr>
              <a:t>myelement</a:t>
            </a:r>
            <a:r>
              <a:rPr lang="en-US" sz="2400" dirty="0">
                <a:solidFill>
                  <a:schemeClr val="bg1"/>
                </a:solidFill>
              </a:rPr>
              <a:t> = &lt;input type="text" /&gt;;</a:t>
            </a:r>
          </a:p>
          <a:p>
            <a:pPr marL="0" indent="0">
              <a:buNone/>
            </a:pPr>
            <a:endParaRPr lang="en-US" sz="2400" dirty="0">
              <a:solidFill>
                <a:schemeClr val="bg1"/>
              </a:solidFill>
            </a:endParaRPr>
          </a:p>
          <a:p>
            <a:pPr marL="0" indent="0">
              <a:buNone/>
            </a:pPr>
            <a:r>
              <a:rPr lang="en-US" sz="2400" dirty="0">
                <a:solidFill>
                  <a:schemeClr val="bg1"/>
                </a:solidFill>
              </a:rPr>
              <a:t>ReactDOM.render(</a:t>
            </a:r>
            <a:r>
              <a:rPr lang="en-US" sz="2400" dirty="0" err="1">
                <a:solidFill>
                  <a:schemeClr val="bg1"/>
                </a:solidFill>
              </a:rPr>
              <a:t>myelement</a:t>
            </a:r>
            <a:r>
              <a:rPr lang="en-US" sz="2400" dirty="0">
                <a:solidFill>
                  <a:schemeClr val="bg1"/>
                </a:solidFill>
              </a:rPr>
              <a:t>, document.getElementById('root'));</a:t>
            </a:r>
          </a:p>
        </p:txBody>
      </p:sp>
      <p:pic>
        <p:nvPicPr>
          <p:cNvPr id="4" name="Picture 3"/>
          <p:cNvPicPr>
            <a:picLocks noChangeAspect="1"/>
          </p:cNvPicPr>
          <p:nvPr/>
        </p:nvPicPr>
        <p:blipFill>
          <a:blip r:embed="rId3"/>
          <a:stretch>
            <a:fillRect/>
          </a:stretch>
        </p:blipFill>
        <p:spPr>
          <a:xfrm>
            <a:off x="3234724" y="4198413"/>
            <a:ext cx="2143125" cy="942975"/>
          </a:xfrm>
          <a:prstGeom prst="rect">
            <a:avLst/>
          </a:prstGeom>
        </p:spPr>
      </p:pic>
      <p:sp>
        <p:nvSpPr>
          <p:cNvPr id="7" name="Slide Number Placeholder 6">
            <a:extLst>
              <a:ext uri="{FF2B5EF4-FFF2-40B4-BE49-F238E27FC236}">
                <a16:creationId xmlns:a16="http://schemas.microsoft.com/office/drawing/2014/main" id="{F3054DA8-2B57-4831-B94D-E778D589FDC3}"/>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19</a:t>
            </a:fld>
            <a:endParaRPr lang="en-US">
              <a:solidFill>
                <a:prstClr val="black">
                  <a:tint val="75000"/>
                </a:prstClr>
              </a:solidFill>
            </a:endParaRPr>
          </a:p>
        </p:txBody>
      </p:sp>
    </p:spTree>
    <p:extLst>
      <p:ext uri="{BB962C8B-B14F-4D97-AF65-F5344CB8AC3E}">
        <p14:creationId xmlns:p14="http://schemas.microsoft.com/office/powerpoint/2010/main" val="369771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FFA6D30-5141-C948-A693-DA4CDE398C15}"/>
              </a:ext>
            </a:extLst>
          </p:cNvPr>
          <p:cNvPicPr>
            <a:picLocks noGrp="1" noChangeAspect="1"/>
          </p:cNvPicPr>
          <p:nvPr>
            <p:ph idx="1"/>
          </p:nvPr>
        </p:nvPicPr>
        <p:blipFill rotWithShape="1">
          <a:blip r:embed="rId2"/>
          <a:srcRect b="6639"/>
          <a:stretch/>
        </p:blipFill>
        <p:spPr>
          <a:xfrm>
            <a:off x="15" y="857257"/>
            <a:ext cx="9143985" cy="5143493"/>
          </a:xfrm>
          <a:prstGeom prst="rect">
            <a:avLst/>
          </a:prstGeom>
        </p:spPr>
      </p:pic>
      <p:sp>
        <p:nvSpPr>
          <p:cNvPr id="2" name="Slide Number Placeholder 1">
            <a:extLst>
              <a:ext uri="{FF2B5EF4-FFF2-40B4-BE49-F238E27FC236}">
                <a16:creationId xmlns:a16="http://schemas.microsoft.com/office/drawing/2014/main" id="{E46E6AA3-1341-41B7-8F47-A15052DFD79F}"/>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2</a:t>
            </a:fld>
            <a:endParaRPr lang="en-US" dirty="0">
              <a:solidFill>
                <a:prstClr val="black">
                  <a:tint val="75000"/>
                </a:prstClr>
              </a:solidFill>
            </a:endParaRPr>
          </a:p>
        </p:txBody>
      </p:sp>
    </p:spTree>
    <p:extLst>
      <p:ext uri="{BB962C8B-B14F-4D97-AF65-F5344CB8AC3E}">
        <p14:creationId xmlns:p14="http://schemas.microsoft.com/office/powerpoint/2010/main" val="1862282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91695"/>
            <a:ext cx="7886700" cy="826024"/>
          </a:xfrm>
        </p:spPr>
        <p:txBody>
          <a:bodyPr/>
          <a:lstStyle/>
          <a:p>
            <a:r>
              <a:rPr lang="en-US" dirty="0"/>
              <a:t>React Components</a:t>
            </a:r>
          </a:p>
        </p:txBody>
      </p:sp>
      <p:sp>
        <p:nvSpPr>
          <p:cNvPr id="3" name="Content Placeholder 2"/>
          <p:cNvSpPr>
            <a:spLocks noGrp="1"/>
          </p:cNvSpPr>
          <p:nvPr>
            <p:ph idx="1"/>
          </p:nvPr>
        </p:nvSpPr>
        <p:spPr>
          <a:xfrm>
            <a:off x="628650" y="1575882"/>
            <a:ext cx="7886700" cy="4322476"/>
          </a:xfrm>
        </p:spPr>
        <p:txBody>
          <a:bodyPr>
            <a:normAutofit fontScale="85000" lnSpcReduction="20000"/>
          </a:bodyPr>
          <a:lstStyle/>
          <a:p>
            <a:r>
              <a:rPr lang="en-US" dirty="0"/>
              <a:t>Components let you split the UI into independent, reusable pieces, and think about each piece in isolation.</a:t>
            </a:r>
          </a:p>
          <a:p>
            <a:r>
              <a:rPr lang="en-US" dirty="0"/>
              <a:t>They serve the same purpose as JavaScript functions, but work in isolation and returns HTML via a render function.</a:t>
            </a:r>
          </a:p>
          <a:p>
            <a:r>
              <a:rPr lang="en-US" dirty="0"/>
              <a:t>Conceptually, components are like JavaScript functions. They accept arbitrary inputs (called “props”) and return React elements describing what should appear on the screen.</a:t>
            </a:r>
          </a:p>
          <a:p>
            <a:r>
              <a:rPr lang="en-US" dirty="0"/>
              <a:t>Example - </a:t>
            </a:r>
            <a:br>
              <a:rPr lang="en-US" dirty="0"/>
            </a:br>
            <a:endParaRPr lang="en-US" dirty="0"/>
          </a:p>
          <a:p>
            <a:endParaRPr lang="en-US" dirty="0"/>
          </a:p>
        </p:txBody>
      </p:sp>
      <p:pic>
        <p:nvPicPr>
          <p:cNvPr id="4" name="Picture 3"/>
          <p:cNvPicPr>
            <a:picLocks noChangeAspect="1"/>
          </p:cNvPicPr>
          <p:nvPr/>
        </p:nvPicPr>
        <p:blipFill rotWithShape="1">
          <a:blip r:embed="rId3"/>
          <a:srcRect t="11024" b="8590"/>
          <a:stretch/>
        </p:blipFill>
        <p:spPr>
          <a:xfrm>
            <a:off x="904511" y="5535265"/>
            <a:ext cx="3417553" cy="831040"/>
          </a:xfrm>
          <a:prstGeom prst="rect">
            <a:avLst/>
          </a:prstGeom>
        </p:spPr>
      </p:pic>
      <p:pic>
        <p:nvPicPr>
          <p:cNvPr id="5" name="Picture 4"/>
          <p:cNvPicPr>
            <a:picLocks noChangeAspect="1"/>
          </p:cNvPicPr>
          <p:nvPr/>
        </p:nvPicPr>
        <p:blipFill>
          <a:blip r:embed="rId4"/>
          <a:stretch>
            <a:fillRect/>
          </a:stretch>
        </p:blipFill>
        <p:spPr>
          <a:xfrm>
            <a:off x="4572000" y="5282118"/>
            <a:ext cx="3563338" cy="1162685"/>
          </a:xfrm>
          <a:prstGeom prst="rect">
            <a:avLst/>
          </a:prstGeom>
        </p:spPr>
      </p:pic>
      <p:sp>
        <p:nvSpPr>
          <p:cNvPr id="7" name="Slide Number Placeholder 6">
            <a:extLst>
              <a:ext uri="{FF2B5EF4-FFF2-40B4-BE49-F238E27FC236}">
                <a16:creationId xmlns:a16="http://schemas.microsoft.com/office/drawing/2014/main" id="{E9AB4BE1-7F7D-4C35-8225-7147246161D3}"/>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20</a:t>
            </a:fld>
            <a:endParaRPr lang="en-US">
              <a:solidFill>
                <a:prstClr val="black">
                  <a:tint val="75000"/>
                </a:prstClr>
              </a:solidFill>
            </a:endParaRPr>
          </a:p>
        </p:txBody>
      </p:sp>
    </p:spTree>
    <p:extLst>
      <p:ext uri="{BB962C8B-B14F-4D97-AF65-F5344CB8AC3E}">
        <p14:creationId xmlns:p14="http://schemas.microsoft.com/office/powerpoint/2010/main" val="2157912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Props</a:t>
            </a:r>
          </a:p>
        </p:txBody>
      </p:sp>
      <p:sp>
        <p:nvSpPr>
          <p:cNvPr id="3" name="Content Placeholder 2"/>
          <p:cNvSpPr>
            <a:spLocks noGrp="1"/>
          </p:cNvSpPr>
          <p:nvPr>
            <p:ph idx="1"/>
          </p:nvPr>
        </p:nvSpPr>
        <p:spPr>
          <a:xfrm>
            <a:off x="628650" y="1819072"/>
            <a:ext cx="7886700" cy="4357891"/>
          </a:xfrm>
        </p:spPr>
        <p:txBody>
          <a:bodyPr>
            <a:normAutofit fontScale="92500" lnSpcReduction="20000"/>
          </a:bodyPr>
          <a:lstStyle/>
          <a:p>
            <a:r>
              <a:rPr lang="en-US" sz="2400" dirty="0"/>
              <a:t>React allows to pass information/Data to a Component using something called </a:t>
            </a:r>
            <a:r>
              <a:rPr lang="en-US" sz="2400" b="1" dirty="0"/>
              <a:t>props</a:t>
            </a:r>
            <a:r>
              <a:rPr lang="en-US" sz="2400" dirty="0"/>
              <a:t> (stands for properties).</a:t>
            </a:r>
          </a:p>
          <a:p>
            <a:r>
              <a:rPr lang="en-US" sz="2400" dirty="0"/>
              <a:t>Props are arguments passed into React components via HTML attributes.</a:t>
            </a:r>
          </a:p>
          <a:p>
            <a:r>
              <a:rPr lang="en-US" sz="2400" dirty="0"/>
              <a:t>React Props are like </a:t>
            </a:r>
            <a:r>
              <a:rPr lang="en-US" sz="2400" b="1" dirty="0"/>
              <a:t>function arguments in JavaScript </a:t>
            </a:r>
            <a:r>
              <a:rPr lang="en-US" sz="2400" i="1" dirty="0"/>
              <a:t>and</a:t>
            </a:r>
            <a:r>
              <a:rPr lang="en-US" sz="2400" dirty="0">
                <a:solidFill>
                  <a:srgbClr val="FF0000"/>
                </a:solidFill>
              </a:rPr>
              <a:t> </a:t>
            </a:r>
            <a:r>
              <a:rPr lang="en-US" sz="2400" b="1" dirty="0"/>
              <a:t>attributes in HTML.</a:t>
            </a:r>
          </a:p>
          <a:p>
            <a:r>
              <a:rPr lang="en-US" sz="2400" dirty="0"/>
              <a:t>Props flow downwards from the parent component this is why people refer to </a:t>
            </a:r>
            <a:r>
              <a:rPr lang="en-US" sz="2400" b="1" dirty="0"/>
              <a:t>React as having </a:t>
            </a:r>
            <a:r>
              <a:rPr lang="en-US" sz="2400" b="1" i="1" dirty="0" err="1"/>
              <a:t>uni</a:t>
            </a:r>
            <a:r>
              <a:rPr lang="en-US" sz="2400" b="1" i="1" dirty="0"/>
              <a:t>-directional</a:t>
            </a:r>
            <a:r>
              <a:rPr lang="en-US" sz="2400" b="1" dirty="0"/>
              <a:t> data flow.</a:t>
            </a:r>
          </a:p>
          <a:p>
            <a:pPr lvl="1"/>
            <a:r>
              <a:rPr lang="en-US" sz="2400" dirty="0"/>
              <a:t>In other words. Components receive data from the parent</a:t>
            </a:r>
          </a:p>
          <a:p>
            <a:r>
              <a:rPr lang="en-US" sz="2400" dirty="0"/>
              <a:t>Props</a:t>
            </a:r>
            <a:r>
              <a:rPr lang="en-US" sz="2400" baseline="0" dirty="0"/>
              <a:t> are </a:t>
            </a:r>
            <a:r>
              <a:rPr lang="en-US" sz="2400" dirty="0"/>
              <a:t>immutable, i.e., the value for properties cannot be changed. </a:t>
            </a:r>
          </a:p>
          <a:p>
            <a:r>
              <a:rPr lang="en-US" sz="2400" dirty="0"/>
              <a:t>It gives a way to pass data from one component to other components. </a:t>
            </a:r>
          </a:p>
        </p:txBody>
      </p:sp>
      <p:sp>
        <p:nvSpPr>
          <p:cNvPr id="5" name="Slide Number Placeholder 4">
            <a:extLst>
              <a:ext uri="{FF2B5EF4-FFF2-40B4-BE49-F238E27FC236}">
                <a16:creationId xmlns:a16="http://schemas.microsoft.com/office/drawing/2014/main" id="{23009AEA-C08D-4D1D-A7A7-663A01607522}"/>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21</a:t>
            </a:fld>
            <a:endParaRPr lang="en-US">
              <a:solidFill>
                <a:prstClr val="black">
                  <a:tint val="75000"/>
                </a:prstClr>
              </a:solidFill>
            </a:endParaRPr>
          </a:p>
        </p:txBody>
      </p:sp>
    </p:spTree>
    <p:extLst>
      <p:ext uri="{BB962C8B-B14F-4D97-AF65-F5344CB8AC3E}">
        <p14:creationId xmlns:p14="http://schemas.microsoft.com/office/powerpoint/2010/main" val="3070473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Props -Example</a:t>
            </a:r>
          </a:p>
        </p:txBody>
      </p:sp>
      <p:sp>
        <p:nvSpPr>
          <p:cNvPr id="4" name="Rectangle 3"/>
          <p:cNvSpPr/>
          <p:nvPr/>
        </p:nvSpPr>
        <p:spPr>
          <a:xfrm>
            <a:off x="628650" y="1889238"/>
            <a:ext cx="7886700" cy="42197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a:t>import React from "react";</a:t>
            </a:r>
          </a:p>
          <a:p>
            <a:r>
              <a:rPr lang="en-US" sz="1600" dirty="0"/>
              <a:t>import ReactDOM from "react-</a:t>
            </a:r>
            <a:r>
              <a:rPr lang="en-US" sz="1600" dirty="0" err="1"/>
              <a:t>dom</a:t>
            </a:r>
            <a:r>
              <a:rPr lang="en-US" sz="1600" dirty="0"/>
              <a:t>";</a:t>
            </a:r>
          </a:p>
          <a:p>
            <a:endParaRPr lang="en-US" sz="1600" dirty="0"/>
          </a:p>
          <a:p>
            <a:r>
              <a:rPr lang="en-US" sz="1600" dirty="0"/>
              <a:t>function App() {</a:t>
            </a:r>
          </a:p>
          <a:p>
            <a:r>
              <a:rPr lang="en-US" sz="1600" dirty="0"/>
              <a:t>  return &lt;Greeting name=“Hamza" age={25} occupation="Software Developer" /&gt;;</a:t>
            </a:r>
          </a:p>
          <a:p>
            <a:r>
              <a:rPr lang="en-US" sz="1600" dirty="0"/>
              <a:t>}</a:t>
            </a:r>
          </a:p>
          <a:p>
            <a:endParaRPr lang="en-US" sz="1600" dirty="0"/>
          </a:p>
          <a:p>
            <a:r>
              <a:rPr lang="en-US" sz="1600" dirty="0"/>
              <a:t>function Greeting(props) {</a:t>
            </a:r>
          </a:p>
          <a:p>
            <a:r>
              <a:rPr lang="en-US" sz="1600" dirty="0"/>
              <a:t>  return (</a:t>
            </a:r>
          </a:p>
          <a:p>
            <a:r>
              <a:rPr lang="en-US" sz="1600" dirty="0"/>
              <a:t>    &lt;p&gt;</a:t>
            </a:r>
          </a:p>
          <a:p>
            <a:r>
              <a:rPr lang="en-US" sz="1600" dirty="0"/>
              <a:t>      Hello! I'm {props.name}, a {props.age} years old {props.occupation}.</a:t>
            </a:r>
          </a:p>
          <a:p>
            <a:r>
              <a:rPr lang="en-US" sz="1600" dirty="0"/>
              <a:t>      Pleased to meet you!</a:t>
            </a:r>
          </a:p>
          <a:p>
            <a:r>
              <a:rPr lang="en-US" sz="1600" dirty="0"/>
              <a:t>    &lt;/p&gt;</a:t>
            </a:r>
          </a:p>
          <a:p>
            <a:r>
              <a:rPr lang="en-US" sz="1600" dirty="0"/>
              <a:t>  );</a:t>
            </a:r>
          </a:p>
          <a:p>
            <a:r>
              <a:rPr lang="en-US" sz="1600" dirty="0"/>
              <a:t>}</a:t>
            </a:r>
            <a:endParaRPr lang="en-US" sz="1600" dirty="0">
              <a:solidFill>
                <a:schemeClr val="tx1"/>
              </a:solidFill>
            </a:endParaRPr>
          </a:p>
          <a:p>
            <a:r>
              <a:rPr lang="en-US" sz="1600" dirty="0">
                <a:solidFill>
                  <a:schemeClr val="bg1"/>
                </a:solidFill>
              </a:rPr>
              <a:t>ReactDOM.render(&lt;App /&gt;, document.getElementById("root"));</a:t>
            </a:r>
          </a:p>
        </p:txBody>
      </p:sp>
      <p:sp>
        <p:nvSpPr>
          <p:cNvPr id="3" name="Slide Number Placeholder 2">
            <a:extLst>
              <a:ext uri="{FF2B5EF4-FFF2-40B4-BE49-F238E27FC236}">
                <a16:creationId xmlns:a16="http://schemas.microsoft.com/office/drawing/2014/main" id="{2E6BDAD6-00F9-4D2E-8D66-13A8D9AD4977}"/>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22</a:t>
            </a:fld>
            <a:endParaRPr lang="en-US">
              <a:solidFill>
                <a:prstClr val="black">
                  <a:tint val="75000"/>
                </a:prstClr>
              </a:solidFill>
            </a:endParaRPr>
          </a:p>
        </p:txBody>
      </p:sp>
    </p:spTree>
    <p:extLst>
      <p:ext uri="{BB962C8B-B14F-4D97-AF65-F5344CB8AC3E}">
        <p14:creationId xmlns:p14="http://schemas.microsoft.com/office/powerpoint/2010/main" val="3194361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Types</a:t>
            </a:r>
          </a:p>
        </p:txBody>
      </p:sp>
      <p:sp>
        <p:nvSpPr>
          <p:cNvPr id="3" name="Content Placeholder 2"/>
          <p:cNvSpPr>
            <a:spLocks noGrp="1"/>
          </p:cNvSpPr>
          <p:nvPr>
            <p:ph idx="1"/>
          </p:nvPr>
        </p:nvSpPr>
        <p:spPr>
          <a:xfrm>
            <a:off x="628650" y="1690689"/>
            <a:ext cx="7886700" cy="4486274"/>
          </a:xfrm>
        </p:spPr>
        <p:txBody>
          <a:bodyPr/>
          <a:lstStyle/>
          <a:p>
            <a:pPr marL="0" indent="0">
              <a:buNone/>
            </a:pPr>
            <a:r>
              <a:rPr lang="en-US" dirty="0"/>
              <a:t>There are 2 types of components in React.js</a:t>
            </a:r>
          </a:p>
          <a:p>
            <a:r>
              <a:rPr lang="en-US" dirty="0"/>
              <a:t>Functional Component</a:t>
            </a:r>
          </a:p>
          <a:p>
            <a:r>
              <a:rPr lang="en-US" dirty="0"/>
              <a:t>Class Component</a:t>
            </a:r>
          </a:p>
          <a:p>
            <a:pPr marL="0" indent="0">
              <a:buNone/>
            </a:pPr>
            <a:endParaRPr lang="en-US" dirty="0"/>
          </a:p>
        </p:txBody>
      </p:sp>
      <p:pic>
        <p:nvPicPr>
          <p:cNvPr id="4" name="Picture 3">
            <a:extLst>
              <a:ext uri="{FF2B5EF4-FFF2-40B4-BE49-F238E27FC236}">
                <a16:creationId xmlns:a16="http://schemas.microsoft.com/office/drawing/2014/main" id="{73DDA7EC-A6A6-410A-8412-F36C9C18AA79}"/>
              </a:ext>
            </a:extLst>
          </p:cNvPr>
          <p:cNvPicPr>
            <a:picLocks noChangeAspect="1"/>
          </p:cNvPicPr>
          <p:nvPr/>
        </p:nvPicPr>
        <p:blipFill rotWithShape="1">
          <a:blip r:embed="rId2"/>
          <a:srcRect l="5546" r="9226"/>
          <a:stretch/>
        </p:blipFill>
        <p:spPr>
          <a:xfrm>
            <a:off x="4630210" y="4068403"/>
            <a:ext cx="3951213" cy="1512708"/>
          </a:xfrm>
          <a:prstGeom prst="rect">
            <a:avLst/>
          </a:prstGeom>
        </p:spPr>
      </p:pic>
      <p:pic>
        <p:nvPicPr>
          <p:cNvPr id="5" name="Content Placeholder 3">
            <a:extLst>
              <a:ext uri="{FF2B5EF4-FFF2-40B4-BE49-F238E27FC236}">
                <a16:creationId xmlns:a16="http://schemas.microsoft.com/office/drawing/2014/main" id="{54ADEC47-44B7-40F9-B8C2-41B490FB357C}"/>
              </a:ext>
            </a:extLst>
          </p:cNvPr>
          <p:cNvPicPr>
            <a:picLocks noChangeAspect="1"/>
          </p:cNvPicPr>
          <p:nvPr/>
        </p:nvPicPr>
        <p:blipFill rotWithShape="1">
          <a:blip r:embed="rId3"/>
          <a:srcRect t="23593" r="30545" b="5114"/>
          <a:stretch/>
        </p:blipFill>
        <p:spPr>
          <a:xfrm>
            <a:off x="562577" y="3647550"/>
            <a:ext cx="4001560" cy="2354415"/>
          </a:xfrm>
          <a:prstGeom prst="rect">
            <a:avLst/>
          </a:prstGeom>
        </p:spPr>
      </p:pic>
      <p:sp>
        <p:nvSpPr>
          <p:cNvPr id="7" name="Slide Number Placeholder 6">
            <a:extLst>
              <a:ext uri="{FF2B5EF4-FFF2-40B4-BE49-F238E27FC236}">
                <a16:creationId xmlns:a16="http://schemas.microsoft.com/office/drawing/2014/main" id="{35A3BD2C-0D18-4CC3-AF38-D3FAC3BB7003}"/>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23</a:t>
            </a:fld>
            <a:endParaRPr lang="en-US">
              <a:solidFill>
                <a:prstClr val="black">
                  <a:tint val="75000"/>
                </a:prstClr>
              </a:solidFill>
            </a:endParaRPr>
          </a:p>
        </p:txBody>
      </p:sp>
    </p:spTree>
    <p:extLst>
      <p:ext uri="{BB962C8B-B14F-4D97-AF65-F5344CB8AC3E}">
        <p14:creationId xmlns:p14="http://schemas.microsoft.com/office/powerpoint/2010/main" val="3890116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Component</a:t>
            </a:r>
          </a:p>
        </p:txBody>
      </p:sp>
      <p:sp>
        <p:nvSpPr>
          <p:cNvPr id="3" name="Content Placeholder 2"/>
          <p:cNvSpPr>
            <a:spLocks noGrp="1"/>
          </p:cNvSpPr>
          <p:nvPr>
            <p:ph idx="1"/>
          </p:nvPr>
        </p:nvSpPr>
        <p:spPr>
          <a:xfrm>
            <a:off x="628650" y="1690689"/>
            <a:ext cx="7886700" cy="4486274"/>
          </a:xfrm>
        </p:spPr>
        <p:txBody>
          <a:bodyPr>
            <a:normAutofit/>
          </a:bodyPr>
          <a:lstStyle/>
          <a:p>
            <a:pPr marL="0" indent="0">
              <a:buNone/>
            </a:pPr>
            <a:r>
              <a:rPr lang="en-US" dirty="0"/>
              <a:t>Functional component includes simple JavaScript functions which takes </a:t>
            </a:r>
            <a:r>
              <a:rPr lang="en-US" b="1" dirty="0"/>
              <a:t>props</a:t>
            </a:r>
            <a:r>
              <a:rPr lang="en-US" dirty="0"/>
              <a:t> as an argument and returns a react element to be rendered on the page</a:t>
            </a:r>
          </a:p>
          <a:p>
            <a:r>
              <a:rPr lang="en-US" sz="2800" dirty="0"/>
              <a:t>=&gt; </a:t>
            </a:r>
            <a:r>
              <a:rPr lang="en-US" sz="2800" b="1" dirty="0"/>
              <a:t>Functional </a:t>
            </a:r>
            <a:r>
              <a:rPr lang="en-US" sz="2800" dirty="0"/>
              <a:t>because they are basically functions</a:t>
            </a:r>
          </a:p>
          <a:p>
            <a:r>
              <a:rPr lang="en-US" sz="2800" dirty="0"/>
              <a:t>=&gt; Can be </a:t>
            </a:r>
            <a:r>
              <a:rPr lang="en-US" sz="2800" b="1" dirty="0"/>
              <a:t>Stateless or Stateful</a:t>
            </a:r>
            <a:endParaRPr lang="en-US" sz="2800" dirty="0"/>
          </a:p>
          <a:p>
            <a:r>
              <a:rPr lang="en-US" sz="2800" dirty="0"/>
              <a:t>=&gt; </a:t>
            </a:r>
            <a:r>
              <a:rPr lang="en-US" sz="2800" b="1" dirty="0"/>
              <a:t>Presentational </a:t>
            </a:r>
            <a:r>
              <a:rPr lang="en-US" sz="2800" dirty="0"/>
              <a:t>because all they do is output UI elements</a:t>
            </a:r>
            <a:endParaRPr lang="en-US" dirty="0"/>
          </a:p>
          <a:p>
            <a:endParaRPr lang="en-US" sz="2800" dirty="0"/>
          </a:p>
        </p:txBody>
      </p:sp>
      <p:sp>
        <p:nvSpPr>
          <p:cNvPr id="5" name="Slide Number Placeholder 4">
            <a:extLst>
              <a:ext uri="{FF2B5EF4-FFF2-40B4-BE49-F238E27FC236}">
                <a16:creationId xmlns:a16="http://schemas.microsoft.com/office/drawing/2014/main" id="{2E4324A4-E43C-454B-B886-B68D3A2CF00E}"/>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24</a:t>
            </a:fld>
            <a:endParaRPr lang="en-US">
              <a:solidFill>
                <a:prstClr val="black">
                  <a:tint val="75000"/>
                </a:prstClr>
              </a:solidFill>
            </a:endParaRPr>
          </a:p>
        </p:txBody>
      </p:sp>
    </p:spTree>
    <p:extLst>
      <p:ext uri="{BB962C8B-B14F-4D97-AF65-F5344CB8AC3E}">
        <p14:creationId xmlns:p14="http://schemas.microsoft.com/office/powerpoint/2010/main" val="2269526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Component Examples</a:t>
            </a:r>
          </a:p>
        </p:txBody>
      </p:sp>
      <p:pic>
        <p:nvPicPr>
          <p:cNvPr id="4" name="Content Placeholder 3"/>
          <p:cNvPicPr>
            <a:picLocks noGrp="1" noChangeAspect="1"/>
          </p:cNvPicPr>
          <p:nvPr>
            <p:ph idx="1"/>
          </p:nvPr>
        </p:nvPicPr>
        <p:blipFill>
          <a:blip r:embed="rId2"/>
          <a:stretch>
            <a:fillRect/>
          </a:stretch>
        </p:blipFill>
        <p:spPr>
          <a:xfrm>
            <a:off x="1348609" y="2150962"/>
            <a:ext cx="6446782" cy="3695362"/>
          </a:xfrm>
          <a:prstGeom prst="rect">
            <a:avLst/>
          </a:prstGeom>
        </p:spPr>
      </p:pic>
      <p:sp>
        <p:nvSpPr>
          <p:cNvPr id="5" name="Slide Number Placeholder 4">
            <a:extLst>
              <a:ext uri="{FF2B5EF4-FFF2-40B4-BE49-F238E27FC236}">
                <a16:creationId xmlns:a16="http://schemas.microsoft.com/office/drawing/2014/main" id="{7994A5FF-02BE-4D24-BAAC-5DE03F8D0101}"/>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25</a:t>
            </a:fld>
            <a:endParaRPr lang="en-US">
              <a:solidFill>
                <a:prstClr val="black">
                  <a:tint val="75000"/>
                </a:prstClr>
              </a:solidFill>
            </a:endParaRPr>
          </a:p>
        </p:txBody>
      </p:sp>
    </p:spTree>
    <p:extLst>
      <p:ext uri="{BB962C8B-B14F-4D97-AF65-F5344CB8AC3E}">
        <p14:creationId xmlns:p14="http://schemas.microsoft.com/office/powerpoint/2010/main" val="1665226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Component</a:t>
            </a:r>
          </a:p>
        </p:txBody>
      </p:sp>
      <p:sp>
        <p:nvSpPr>
          <p:cNvPr id="3" name="Content Placeholder 2"/>
          <p:cNvSpPr>
            <a:spLocks noGrp="1"/>
          </p:cNvSpPr>
          <p:nvPr>
            <p:ph idx="1"/>
          </p:nvPr>
        </p:nvSpPr>
        <p:spPr>
          <a:xfrm>
            <a:off x="628650" y="1643261"/>
            <a:ext cx="7886700" cy="4351338"/>
          </a:xfrm>
        </p:spPr>
        <p:txBody>
          <a:bodyPr>
            <a:normAutofit fontScale="85000" lnSpcReduction="20000"/>
          </a:bodyPr>
          <a:lstStyle/>
          <a:p>
            <a:r>
              <a:rPr lang="en-US" dirty="0"/>
              <a:t>Class components are created using ES6’s class syntax.</a:t>
            </a:r>
          </a:p>
          <a:p>
            <a:r>
              <a:rPr lang="en-US" dirty="0"/>
              <a:t>They are more complex than functional components including </a:t>
            </a:r>
            <a:r>
              <a:rPr lang="en-US" b="1" dirty="0"/>
              <a:t>constructors, life-cycle methods, render( ) function and state (data) management.</a:t>
            </a:r>
          </a:p>
          <a:p>
            <a:r>
              <a:rPr lang="en-US" dirty="0"/>
              <a:t>=&gt; </a:t>
            </a:r>
            <a:r>
              <a:rPr lang="en-US" b="1" dirty="0"/>
              <a:t>Class </a:t>
            </a:r>
            <a:r>
              <a:rPr lang="en-US" dirty="0"/>
              <a:t>because they are basically classes</a:t>
            </a:r>
          </a:p>
          <a:p>
            <a:r>
              <a:rPr lang="en-US" dirty="0"/>
              <a:t>=&gt; </a:t>
            </a:r>
            <a:r>
              <a:rPr lang="en-US" b="1" dirty="0"/>
              <a:t>Smart </a:t>
            </a:r>
            <a:r>
              <a:rPr lang="en-US" dirty="0"/>
              <a:t>because they can contain logic</a:t>
            </a:r>
          </a:p>
          <a:p>
            <a:r>
              <a:rPr lang="en-US" dirty="0"/>
              <a:t>=&gt; </a:t>
            </a:r>
            <a:r>
              <a:rPr lang="en-US" b="1" dirty="0"/>
              <a:t>Stateful </a:t>
            </a:r>
            <a:r>
              <a:rPr lang="en-US" dirty="0"/>
              <a:t>because they can hold and/or manage local state</a:t>
            </a:r>
          </a:p>
          <a:p>
            <a:r>
              <a:rPr lang="en-US" dirty="0"/>
              <a:t>=&gt; </a:t>
            </a:r>
            <a:r>
              <a:rPr lang="en-US" b="1" dirty="0"/>
              <a:t>Container </a:t>
            </a:r>
            <a:r>
              <a:rPr lang="en-US" dirty="0"/>
              <a:t>because they usually hold/contain numerous other (mostly functional) components</a:t>
            </a:r>
          </a:p>
          <a:p>
            <a:endParaRPr lang="en-US" dirty="0"/>
          </a:p>
        </p:txBody>
      </p:sp>
      <p:pic>
        <p:nvPicPr>
          <p:cNvPr id="4" name="Picture 3"/>
          <p:cNvPicPr>
            <a:picLocks noChangeAspect="1"/>
          </p:cNvPicPr>
          <p:nvPr/>
        </p:nvPicPr>
        <p:blipFill rotWithShape="1">
          <a:blip r:embed="rId3"/>
          <a:srcRect t="13050" b="13749"/>
          <a:stretch/>
        </p:blipFill>
        <p:spPr>
          <a:xfrm>
            <a:off x="2764586" y="5924650"/>
            <a:ext cx="3614827" cy="863401"/>
          </a:xfrm>
          <a:prstGeom prst="rect">
            <a:avLst/>
          </a:prstGeom>
        </p:spPr>
      </p:pic>
      <p:sp>
        <p:nvSpPr>
          <p:cNvPr id="6" name="Slide Number Placeholder 5">
            <a:extLst>
              <a:ext uri="{FF2B5EF4-FFF2-40B4-BE49-F238E27FC236}">
                <a16:creationId xmlns:a16="http://schemas.microsoft.com/office/drawing/2014/main" id="{00C679D4-04E1-4CF1-93C1-1AEF83827828}"/>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26</a:t>
            </a:fld>
            <a:endParaRPr lang="en-US">
              <a:solidFill>
                <a:prstClr val="black">
                  <a:tint val="75000"/>
                </a:prstClr>
              </a:solidFill>
            </a:endParaRPr>
          </a:p>
        </p:txBody>
      </p:sp>
    </p:spTree>
    <p:extLst>
      <p:ext uri="{BB962C8B-B14F-4D97-AF65-F5344CB8AC3E}">
        <p14:creationId xmlns:p14="http://schemas.microsoft.com/office/powerpoint/2010/main" val="3173723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Component Example</a:t>
            </a:r>
          </a:p>
        </p:txBody>
      </p:sp>
      <p:pic>
        <p:nvPicPr>
          <p:cNvPr id="4" name="Content Placeholder 3"/>
          <p:cNvPicPr>
            <a:picLocks noGrp="1" noChangeAspect="1"/>
          </p:cNvPicPr>
          <p:nvPr>
            <p:ph idx="1"/>
          </p:nvPr>
        </p:nvPicPr>
        <p:blipFill rotWithShape="1">
          <a:blip r:embed="rId2"/>
          <a:srcRect l="1832" r="3738"/>
          <a:stretch/>
        </p:blipFill>
        <p:spPr>
          <a:xfrm>
            <a:off x="1695045" y="2225465"/>
            <a:ext cx="5753910" cy="3542600"/>
          </a:xfrm>
          <a:prstGeom prst="rect">
            <a:avLst/>
          </a:prstGeom>
        </p:spPr>
      </p:pic>
      <p:sp>
        <p:nvSpPr>
          <p:cNvPr id="5" name="Slide Number Placeholder 4">
            <a:extLst>
              <a:ext uri="{FF2B5EF4-FFF2-40B4-BE49-F238E27FC236}">
                <a16:creationId xmlns:a16="http://schemas.microsoft.com/office/drawing/2014/main" id="{0D4087E1-D236-4C20-A39F-40FACA292364}"/>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27</a:t>
            </a:fld>
            <a:endParaRPr lang="en-US">
              <a:solidFill>
                <a:prstClr val="black">
                  <a:tint val="75000"/>
                </a:prstClr>
              </a:solidFill>
            </a:endParaRPr>
          </a:p>
        </p:txBody>
      </p:sp>
    </p:spTree>
    <p:extLst>
      <p:ext uri="{BB962C8B-B14F-4D97-AF65-F5344CB8AC3E}">
        <p14:creationId xmlns:p14="http://schemas.microsoft.com/office/powerpoint/2010/main" val="3529872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 Component with Props -Example</a:t>
            </a:r>
          </a:p>
        </p:txBody>
      </p:sp>
      <p:sp>
        <p:nvSpPr>
          <p:cNvPr id="4" name="Rectangle 3"/>
          <p:cNvSpPr/>
          <p:nvPr/>
        </p:nvSpPr>
        <p:spPr>
          <a:xfrm>
            <a:off x="509690" y="2049657"/>
            <a:ext cx="4371853" cy="38923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1" dirty="0"/>
              <a:t>App.js</a:t>
            </a:r>
          </a:p>
          <a:p>
            <a:endParaRPr lang="en-US" sz="1600" b="1" dirty="0"/>
          </a:p>
          <a:p>
            <a:r>
              <a:rPr lang="en-US" sz="1600" b="1" dirty="0"/>
              <a:t>import</a:t>
            </a:r>
            <a:r>
              <a:rPr lang="en-US" sz="1600" dirty="0"/>
              <a:t> React, { Component } from 'react';  </a:t>
            </a:r>
          </a:p>
          <a:p>
            <a:r>
              <a:rPr lang="en-US" sz="1600" b="1" dirty="0"/>
              <a:t>class</a:t>
            </a:r>
            <a:r>
              <a:rPr lang="en-US" sz="1600" dirty="0"/>
              <a:t> App </a:t>
            </a:r>
            <a:r>
              <a:rPr lang="en-US" sz="1600" b="1" dirty="0"/>
              <a:t>extends</a:t>
            </a:r>
            <a:r>
              <a:rPr lang="en-US" sz="1600" dirty="0"/>
              <a:t> </a:t>
            </a:r>
            <a:r>
              <a:rPr lang="en-US" sz="1600" dirty="0" err="1"/>
              <a:t>React.Component</a:t>
            </a:r>
            <a:r>
              <a:rPr lang="en-US" sz="1600" dirty="0"/>
              <a:t> {  </a:t>
            </a:r>
          </a:p>
          <a:p>
            <a:r>
              <a:rPr lang="en-US" sz="1600" dirty="0"/>
              <a:t>   render() {     </a:t>
            </a:r>
          </a:p>
          <a:p>
            <a:r>
              <a:rPr lang="en-US" sz="1600" dirty="0"/>
              <a:t>      </a:t>
            </a:r>
            <a:r>
              <a:rPr lang="en-US" sz="1600" b="1" dirty="0"/>
              <a:t>return</a:t>
            </a:r>
            <a:r>
              <a:rPr lang="en-US" sz="1600" dirty="0"/>
              <a:t> (  </a:t>
            </a:r>
          </a:p>
          <a:p>
            <a:r>
              <a:rPr lang="en-US" sz="1600" dirty="0"/>
              <a:t>          &lt;div&gt;  </a:t>
            </a:r>
          </a:p>
          <a:p>
            <a:r>
              <a:rPr lang="en-US" sz="1600" dirty="0"/>
              <a:t>            &lt;h1&gt; Welcome to { </a:t>
            </a:r>
            <a:r>
              <a:rPr lang="en-US" sz="1600" b="1" dirty="0"/>
              <a:t>this</a:t>
            </a:r>
            <a:r>
              <a:rPr lang="en-US" sz="1600" dirty="0"/>
              <a:t>.props.name } &lt;/h1&gt;</a:t>
            </a:r>
          </a:p>
          <a:p>
            <a:r>
              <a:rPr lang="en-US" sz="1600" dirty="0"/>
              <a:t>            &lt;/div&gt;  </a:t>
            </a:r>
          </a:p>
          <a:p>
            <a:r>
              <a:rPr lang="en-US" sz="1600" dirty="0"/>
              <a:t>      );  </a:t>
            </a:r>
          </a:p>
          <a:p>
            <a:r>
              <a:rPr lang="en-US" sz="1600" dirty="0"/>
              <a:t>   }  </a:t>
            </a:r>
          </a:p>
          <a:p>
            <a:r>
              <a:rPr lang="en-US" sz="1600" dirty="0"/>
              <a:t>}  </a:t>
            </a:r>
          </a:p>
          <a:p>
            <a:r>
              <a:rPr lang="en-US" sz="1600" dirty="0"/>
              <a:t>export </a:t>
            </a:r>
            <a:r>
              <a:rPr lang="en-US" sz="1600" b="1" dirty="0"/>
              <a:t>default</a:t>
            </a:r>
            <a:r>
              <a:rPr lang="en-US" sz="1600" dirty="0"/>
              <a:t> App; </a:t>
            </a:r>
          </a:p>
        </p:txBody>
      </p:sp>
      <p:sp>
        <p:nvSpPr>
          <p:cNvPr id="5" name="Rectangle 4"/>
          <p:cNvSpPr/>
          <p:nvPr/>
        </p:nvSpPr>
        <p:spPr>
          <a:xfrm>
            <a:off x="4999736" y="2672889"/>
            <a:ext cx="3642276" cy="23283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1" dirty="0"/>
              <a:t>import</a:t>
            </a:r>
            <a:r>
              <a:rPr lang="en-US" sz="1600" dirty="0"/>
              <a:t> React from 'react';  </a:t>
            </a:r>
          </a:p>
          <a:p>
            <a:r>
              <a:rPr lang="en-US" sz="1600" b="1" dirty="0"/>
              <a:t>import</a:t>
            </a:r>
            <a:r>
              <a:rPr lang="en-US" sz="1600" dirty="0"/>
              <a:t> ReactDOM from 'react-</a:t>
            </a:r>
            <a:r>
              <a:rPr lang="en-US" sz="1600" dirty="0" err="1"/>
              <a:t>dom</a:t>
            </a:r>
            <a:r>
              <a:rPr lang="en-US" sz="1600" dirty="0"/>
              <a:t>';  </a:t>
            </a:r>
          </a:p>
          <a:p>
            <a:r>
              <a:rPr lang="en-US" sz="1600" b="1" dirty="0"/>
              <a:t>import</a:t>
            </a:r>
            <a:r>
              <a:rPr lang="en-US" sz="1600" dirty="0"/>
              <a:t> App from './App.js';  </a:t>
            </a:r>
          </a:p>
          <a:p>
            <a:r>
              <a:rPr lang="en-US" sz="1600" dirty="0"/>
              <a:t>  </a:t>
            </a:r>
          </a:p>
          <a:p>
            <a:r>
              <a:rPr lang="en-US" sz="1600" dirty="0"/>
              <a:t>ReactDOM.render(</a:t>
            </a:r>
          </a:p>
          <a:p>
            <a:r>
              <a:rPr lang="en-US" sz="1600" dirty="0"/>
              <a:t>&lt;App name = “</a:t>
            </a:r>
            <a:r>
              <a:rPr lang="en-US" sz="1600" dirty="0" err="1"/>
              <a:t>WebProgrammingt</a:t>
            </a:r>
            <a:r>
              <a:rPr lang="en-US" sz="1600" dirty="0"/>
              <a:t>!!" /&gt;,                                                        </a:t>
            </a:r>
            <a:r>
              <a:rPr lang="en-US" sz="1600" dirty="0" err="1"/>
              <a:t>document.getElementById</a:t>
            </a:r>
            <a:r>
              <a:rPr lang="en-US" sz="1600" dirty="0"/>
              <a:t>('app'));  </a:t>
            </a:r>
          </a:p>
        </p:txBody>
      </p:sp>
      <p:sp>
        <p:nvSpPr>
          <p:cNvPr id="3" name="Slide Number Placeholder 2">
            <a:extLst>
              <a:ext uri="{FF2B5EF4-FFF2-40B4-BE49-F238E27FC236}">
                <a16:creationId xmlns:a16="http://schemas.microsoft.com/office/drawing/2014/main" id="{1A626F79-A443-4AE9-8E3C-7BAE47BE782B}"/>
              </a:ext>
            </a:extLst>
          </p:cNvPr>
          <p:cNvSpPr>
            <a:spLocks noGrp="1"/>
          </p:cNvSpPr>
          <p:nvPr>
            <p:ph type="sldNum" sz="quarter" idx="12"/>
          </p:nvPr>
        </p:nvSpPr>
        <p:spPr>
          <a:xfrm>
            <a:off x="8157251" y="6122294"/>
            <a:ext cx="533400" cy="365125"/>
          </a:xfrm>
        </p:spPr>
        <p:txBody>
          <a:bodyPr/>
          <a:lstStyle/>
          <a:p>
            <a:pPr defTabSz="685800">
              <a:defRPr/>
            </a:pPr>
            <a:fld id="{9200A91B-679E-4D42-9871-589C7D773A62}" type="slidenum">
              <a:rPr lang="en-US" smtClean="0">
                <a:solidFill>
                  <a:prstClr val="black">
                    <a:tint val="75000"/>
                  </a:prstClr>
                </a:solidFill>
              </a:rPr>
              <a:pPr defTabSz="685800">
                <a:defRPr/>
              </a:pPr>
              <a:t>28</a:t>
            </a:fld>
            <a:endParaRPr lang="en-US">
              <a:solidFill>
                <a:prstClr val="black">
                  <a:tint val="75000"/>
                </a:prstClr>
              </a:solidFill>
            </a:endParaRPr>
          </a:p>
        </p:txBody>
      </p:sp>
    </p:spTree>
    <p:extLst>
      <p:ext uri="{BB962C8B-B14F-4D97-AF65-F5344CB8AC3E}">
        <p14:creationId xmlns:p14="http://schemas.microsoft.com/office/powerpoint/2010/main" val="1686669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Component with Constructor</a:t>
            </a:r>
          </a:p>
        </p:txBody>
      </p:sp>
      <p:sp>
        <p:nvSpPr>
          <p:cNvPr id="3" name="Content Placeholder 2"/>
          <p:cNvSpPr>
            <a:spLocks noGrp="1"/>
          </p:cNvSpPr>
          <p:nvPr>
            <p:ph idx="1"/>
          </p:nvPr>
        </p:nvSpPr>
        <p:spPr/>
        <p:txBody>
          <a:bodyPr>
            <a:normAutofit/>
          </a:bodyPr>
          <a:lstStyle/>
          <a:p>
            <a:r>
              <a:rPr lang="en-US" sz="2800" dirty="0"/>
              <a:t>If component has a constructor, the props should always be passed to the constructor and also to the React. Component via the super() method.</a:t>
            </a:r>
          </a:p>
        </p:txBody>
      </p:sp>
      <p:sp>
        <p:nvSpPr>
          <p:cNvPr id="5" name="Rounded Rectangle 4"/>
          <p:cNvSpPr/>
          <p:nvPr/>
        </p:nvSpPr>
        <p:spPr>
          <a:xfrm>
            <a:off x="1519763" y="3286862"/>
            <a:ext cx="6104473" cy="289010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class Car extends </a:t>
            </a:r>
            <a:r>
              <a:rPr lang="en-US" sz="1600" dirty="0" err="1"/>
              <a:t>React.Component</a:t>
            </a:r>
            <a:r>
              <a:rPr lang="en-US" sz="1600" dirty="0"/>
              <a:t> {</a:t>
            </a:r>
          </a:p>
          <a:p>
            <a:r>
              <a:rPr lang="en-US" sz="1600" dirty="0"/>
              <a:t>  constructor(props) {</a:t>
            </a:r>
          </a:p>
          <a:p>
            <a:r>
              <a:rPr lang="en-US" sz="1600" dirty="0"/>
              <a:t>    super(props);</a:t>
            </a:r>
          </a:p>
          <a:p>
            <a:r>
              <a:rPr lang="en-US" sz="1600" dirty="0"/>
              <a:t>  }</a:t>
            </a:r>
          </a:p>
          <a:p>
            <a:r>
              <a:rPr lang="en-US" sz="1600" dirty="0"/>
              <a:t>  render() {</a:t>
            </a:r>
          </a:p>
          <a:p>
            <a:r>
              <a:rPr lang="en-US" sz="1600" dirty="0"/>
              <a:t>    return &lt;h2&gt;I am a Car!&lt;/h2&gt;;</a:t>
            </a:r>
          </a:p>
          <a:p>
            <a:r>
              <a:rPr lang="en-US" sz="1600" dirty="0"/>
              <a:t>  }</a:t>
            </a:r>
          </a:p>
          <a:p>
            <a:r>
              <a:rPr lang="en-US" sz="1600" dirty="0"/>
              <a:t>}</a:t>
            </a:r>
          </a:p>
          <a:p>
            <a:endParaRPr lang="en-US" sz="1600" dirty="0"/>
          </a:p>
          <a:p>
            <a:r>
              <a:rPr lang="en-US" sz="1600" dirty="0"/>
              <a:t>ReactDOM.render(</a:t>
            </a:r>
            <a:r>
              <a:rPr lang="en-US" sz="1600" dirty="0" err="1"/>
              <a:t>myelement</a:t>
            </a:r>
            <a:r>
              <a:rPr lang="en-US" sz="1600" dirty="0"/>
              <a:t>, document.getElementById('root'));</a:t>
            </a:r>
          </a:p>
        </p:txBody>
      </p:sp>
      <p:sp>
        <p:nvSpPr>
          <p:cNvPr id="4" name="Slide Number Placeholder 3">
            <a:extLst>
              <a:ext uri="{FF2B5EF4-FFF2-40B4-BE49-F238E27FC236}">
                <a16:creationId xmlns:a16="http://schemas.microsoft.com/office/drawing/2014/main" id="{1963845F-34E8-4144-A305-902114A2422E}"/>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29</a:t>
            </a:fld>
            <a:endParaRPr lang="en-US">
              <a:solidFill>
                <a:prstClr val="black">
                  <a:tint val="75000"/>
                </a:prstClr>
              </a:solidFill>
            </a:endParaRPr>
          </a:p>
        </p:txBody>
      </p:sp>
    </p:spTree>
    <p:extLst>
      <p:ext uri="{BB962C8B-B14F-4D97-AF65-F5344CB8AC3E}">
        <p14:creationId xmlns:p14="http://schemas.microsoft.com/office/powerpoint/2010/main" val="109591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p>
        </p:txBody>
      </p:sp>
      <p:sp>
        <p:nvSpPr>
          <p:cNvPr id="3" name="Content Placeholder 2"/>
          <p:cNvSpPr>
            <a:spLocks noGrp="1"/>
          </p:cNvSpPr>
          <p:nvPr>
            <p:ph idx="1"/>
          </p:nvPr>
        </p:nvSpPr>
        <p:spPr/>
        <p:txBody>
          <a:bodyPr>
            <a:normAutofit fontScale="77500" lnSpcReduction="20000"/>
          </a:bodyPr>
          <a:lstStyle/>
          <a:p>
            <a:r>
              <a:rPr lang="en-US" dirty="0"/>
              <a:t>A JavaScript library created </a:t>
            </a:r>
            <a:r>
              <a:rPr lang="en-US" altLang="en-US" dirty="0"/>
              <a:t>by Jordan </a:t>
            </a:r>
            <a:r>
              <a:rPr lang="en-US" altLang="en-US" dirty="0" err="1"/>
              <a:t>Walke</a:t>
            </a:r>
            <a:r>
              <a:rPr lang="en-US" altLang="en-US" dirty="0"/>
              <a:t> </a:t>
            </a:r>
            <a:r>
              <a:rPr lang="en-US" dirty="0"/>
              <a:t>at Facebook </a:t>
            </a:r>
          </a:p>
          <a:p>
            <a:r>
              <a:rPr lang="en-US" dirty="0"/>
              <a:t>React allows creation of reusable UI components or user interfaces.</a:t>
            </a:r>
          </a:p>
          <a:p>
            <a:r>
              <a:rPr lang="en-US" dirty="0"/>
              <a:t>It is an open-source, component-based front end library which is responsible only for the view layer of the application</a:t>
            </a:r>
          </a:p>
          <a:p>
            <a:r>
              <a:rPr lang="en-US" dirty="0"/>
              <a:t>React is used to build single page applications.</a:t>
            </a:r>
          </a:p>
          <a:p>
            <a:r>
              <a:rPr lang="en-US" altLang="en-US" dirty="0"/>
              <a:t>Moved beyond the web into other environments like mobile apps and VR</a:t>
            </a:r>
          </a:p>
          <a:p>
            <a:r>
              <a:rPr lang="en-US" altLang="en-US" dirty="0"/>
              <a:t>Spawned a host of other libraries and frameworks known as the React Stack or React and Friends</a:t>
            </a:r>
            <a:endParaRPr lang="en-US" dirty="0"/>
          </a:p>
          <a:p>
            <a:r>
              <a:rPr lang="en-US" dirty="0"/>
              <a:t>Latest Version of React.JS is V18 (March 2022).</a:t>
            </a:r>
          </a:p>
        </p:txBody>
      </p:sp>
      <p:sp>
        <p:nvSpPr>
          <p:cNvPr id="5" name="Slide Number Placeholder 4">
            <a:extLst>
              <a:ext uri="{FF2B5EF4-FFF2-40B4-BE49-F238E27FC236}">
                <a16:creationId xmlns:a16="http://schemas.microsoft.com/office/drawing/2014/main" id="{7EBB41B6-F9FF-411B-8640-BE08C4AD2371}"/>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3</a:t>
            </a:fld>
            <a:endParaRPr lang="en-US">
              <a:solidFill>
                <a:prstClr val="black">
                  <a:tint val="75000"/>
                </a:prstClr>
              </a:solidFill>
            </a:endParaRPr>
          </a:p>
        </p:txBody>
      </p:sp>
    </p:spTree>
    <p:extLst>
      <p:ext uri="{BB962C8B-B14F-4D97-AF65-F5344CB8AC3E}">
        <p14:creationId xmlns:p14="http://schemas.microsoft.com/office/powerpoint/2010/main" val="2294186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I choose which component type to use?</a:t>
            </a:r>
          </a:p>
        </p:txBody>
      </p:sp>
      <p:sp>
        <p:nvSpPr>
          <p:cNvPr id="3" name="Content Placeholder 2"/>
          <p:cNvSpPr>
            <a:spLocks noGrp="1"/>
          </p:cNvSpPr>
          <p:nvPr>
            <p:ph idx="1"/>
          </p:nvPr>
        </p:nvSpPr>
        <p:spPr>
          <a:xfrm>
            <a:off x="628650" y="2013625"/>
            <a:ext cx="7886700" cy="3949429"/>
          </a:xfrm>
        </p:spPr>
        <p:txBody>
          <a:bodyPr/>
          <a:lstStyle/>
          <a:p>
            <a:r>
              <a:rPr lang="en-US" dirty="0"/>
              <a:t>Use a class component if you:</a:t>
            </a:r>
          </a:p>
          <a:p>
            <a:r>
              <a:rPr lang="en-US" dirty="0"/>
              <a:t>=&gt; need to manage local state</a:t>
            </a:r>
          </a:p>
          <a:p>
            <a:r>
              <a:rPr lang="en-US" dirty="0"/>
              <a:t>=&gt; need to add lifecycle methods to your component</a:t>
            </a:r>
          </a:p>
          <a:p>
            <a:r>
              <a:rPr lang="en-US" dirty="0"/>
              <a:t>=&gt; need to add logic for event handlers</a:t>
            </a:r>
          </a:p>
          <a:p>
            <a:r>
              <a:rPr lang="en-US" dirty="0"/>
              <a:t>=&gt; want to use lifecycle methods of Component </a:t>
            </a:r>
          </a:p>
        </p:txBody>
      </p:sp>
      <p:sp>
        <p:nvSpPr>
          <p:cNvPr id="5" name="Slide Number Placeholder 4">
            <a:extLst>
              <a:ext uri="{FF2B5EF4-FFF2-40B4-BE49-F238E27FC236}">
                <a16:creationId xmlns:a16="http://schemas.microsoft.com/office/drawing/2014/main" id="{50B21A00-E8DC-4F4B-9619-0D2380C054D7}"/>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30</a:t>
            </a:fld>
            <a:endParaRPr lang="en-US">
              <a:solidFill>
                <a:prstClr val="black">
                  <a:tint val="75000"/>
                </a:prstClr>
              </a:solidFill>
            </a:endParaRPr>
          </a:p>
        </p:txBody>
      </p:sp>
    </p:spTree>
    <p:extLst>
      <p:ext uri="{BB962C8B-B14F-4D97-AF65-F5344CB8AC3E}">
        <p14:creationId xmlns:p14="http://schemas.microsoft.com/office/powerpoint/2010/main" val="1351000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a:t>
            </a:r>
          </a:p>
        </p:txBody>
      </p:sp>
      <p:sp>
        <p:nvSpPr>
          <p:cNvPr id="3" name="Content Placeholder 2"/>
          <p:cNvSpPr>
            <a:spLocks noGrp="1"/>
          </p:cNvSpPr>
          <p:nvPr>
            <p:ph idx="1"/>
          </p:nvPr>
        </p:nvSpPr>
        <p:spPr>
          <a:xfrm>
            <a:off x="628650" y="1690689"/>
            <a:ext cx="7886700" cy="4447463"/>
          </a:xfrm>
        </p:spPr>
        <p:txBody>
          <a:bodyPr>
            <a:normAutofit fontScale="92500" lnSpcReduction="20000"/>
          </a:bodyPr>
          <a:lstStyle/>
          <a:p>
            <a:r>
              <a:rPr lang="en-US" dirty="0"/>
              <a:t>React has another special built-in object called state</a:t>
            </a:r>
          </a:p>
          <a:p>
            <a:r>
              <a:rPr lang="en-US" dirty="0"/>
              <a:t>Allows components to create and manage their own data. So unlike props, components cannot pass data with state, but they can create and manage their state internally.</a:t>
            </a:r>
          </a:p>
          <a:p>
            <a:pPr fontAlgn="base"/>
            <a:r>
              <a:rPr lang="en-US" dirty="0"/>
              <a:t>A change in the state happens based on user-input, triggering an event</a:t>
            </a:r>
          </a:p>
          <a:p>
            <a:pPr fontAlgn="base"/>
            <a:r>
              <a:rPr lang="en-US" dirty="0"/>
              <a:t>React components (with state) are rendered based on the data in the state. State holds the initial information.</a:t>
            </a:r>
          </a:p>
        </p:txBody>
      </p:sp>
      <p:sp>
        <p:nvSpPr>
          <p:cNvPr id="5" name="Slide Number Placeholder 4">
            <a:extLst>
              <a:ext uri="{FF2B5EF4-FFF2-40B4-BE49-F238E27FC236}">
                <a16:creationId xmlns:a16="http://schemas.microsoft.com/office/drawing/2014/main" id="{FA5F545C-E2A8-457E-BE34-B854A0D3CE4E}"/>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31</a:t>
            </a:fld>
            <a:endParaRPr lang="en-US">
              <a:solidFill>
                <a:prstClr val="black">
                  <a:tint val="75000"/>
                </a:prstClr>
              </a:solidFill>
            </a:endParaRPr>
          </a:p>
        </p:txBody>
      </p:sp>
    </p:spTree>
    <p:extLst>
      <p:ext uri="{BB962C8B-B14F-4D97-AF65-F5344CB8AC3E}">
        <p14:creationId xmlns:p14="http://schemas.microsoft.com/office/powerpoint/2010/main" val="3331425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 State</a:t>
            </a:r>
          </a:p>
        </p:txBody>
      </p:sp>
      <p:sp>
        <p:nvSpPr>
          <p:cNvPr id="3" name="Content Placeholder 2"/>
          <p:cNvSpPr>
            <a:spLocks noGrp="1"/>
          </p:cNvSpPr>
          <p:nvPr>
            <p:ph idx="1"/>
          </p:nvPr>
        </p:nvSpPr>
        <p:spPr>
          <a:xfrm>
            <a:off x="628650" y="1690689"/>
            <a:ext cx="7886700" cy="4486274"/>
          </a:xfrm>
        </p:spPr>
        <p:txBody>
          <a:bodyPr>
            <a:normAutofit fontScale="85000" lnSpcReduction="20000"/>
          </a:bodyPr>
          <a:lstStyle/>
          <a:p>
            <a:pPr fontAlgn="base"/>
            <a:r>
              <a:rPr lang="en-US" dirty="0"/>
              <a:t>When state changes, React gets informed and immediately re-renders the DOM – </a:t>
            </a:r>
            <a:r>
              <a:rPr lang="en-US" b="1" dirty="0"/>
              <a:t>not the whole DOM, but only the component with the updated state. </a:t>
            </a:r>
            <a:r>
              <a:rPr lang="en-US" dirty="0"/>
              <a:t>This is one of the reasons why React is fast.</a:t>
            </a:r>
          </a:p>
          <a:p>
            <a:pPr fontAlgn="base"/>
            <a:endParaRPr lang="en-US" dirty="0"/>
          </a:p>
          <a:p>
            <a:r>
              <a:rPr lang="en-US" dirty="0"/>
              <a:t>React get notified on a state change with </a:t>
            </a:r>
            <a:r>
              <a:rPr lang="en-US" b="1" dirty="0" err="1"/>
              <a:t>setState</a:t>
            </a:r>
            <a:r>
              <a:rPr lang="en-US" b="1" dirty="0"/>
              <a:t>( ) </a:t>
            </a:r>
            <a:r>
              <a:rPr lang="en-US" dirty="0"/>
              <a:t>method. </a:t>
            </a:r>
          </a:p>
          <a:p>
            <a:endParaRPr lang="en-US" dirty="0"/>
          </a:p>
          <a:p>
            <a:r>
              <a:rPr lang="en-US" dirty="0"/>
              <a:t>The </a:t>
            </a:r>
            <a:r>
              <a:rPr lang="en-US" b="1" dirty="0" err="1"/>
              <a:t>setState</a:t>
            </a:r>
            <a:r>
              <a:rPr lang="en-US" b="1" dirty="0"/>
              <a:t>( ) </a:t>
            </a:r>
            <a:r>
              <a:rPr lang="en-US" dirty="0"/>
              <a:t>method triggers the re-rendering process for the updated parts. React gets informed, knows which part(s) to change, and does it quickly without re-rendering the whole DOM.</a:t>
            </a:r>
          </a:p>
        </p:txBody>
      </p:sp>
      <p:sp>
        <p:nvSpPr>
          <p:cNvPr id="5" name="Slide Number Placeholder 4">
            <a:extLst>
              <a:ext uri="{FF2B5EF4-FFF2-40B4-BE49-F238E27FC236}">
                <a16:creationId xmlns:a16="http://schemas.microsoft.com/office/drawing/2014/main" id="{BBFA782E-59DB-423C-8311-5F04794C6FC2}"/>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32</a:t>
            </a:fld>
            <a:endParaRPr lang="en-US">
              <a:solidFill>
                <a:prstClr val="black">
                  <a:tint val="75000"/>
                </a:prstClr>
              </a:solidFill>
            </a:endParaRPr>
          </a:p>
        </p:txBody>
      </p:sp>
    </p:spTree>
    <p:extLst>
      <p:ext uri="{BB962C8B-B14F-4D97-AF65-F5344CB8AC3E}">
        <p14:creationId xmlns:p14="http://schemas.microsoft.com/office/powerpoint/2010/main" val="2325985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Example</a:t>
            </a:r>
          </a:p>
        </p:txBody>
      </p:sp>
      <p:pic>
        <p:nvPicPr>
          <p:cNvPr id="4" name="Content Placeholder 3"/>
          <p:cNvPicPr>
            <a:picLocks noGrp="1" noChangeAspect="1"/>
          </p:cNvPicPr>
          <p:nvPr>
            <p:ph idx="1"/>
          </p:nvPr>
        </p:nvPicPr>
        <p:blipFill rotWithShape="1">
          <a:blip r:embed="rId3"/>
          <a:srcRect l="2459" t="3119" r="20380" b="3399"/>
          <a:stretch/>
        </p:blipFill>
        <p:spPr>
          <a:xfrm>
            <a:off x="2441643" y="1694090"/>
            <a:ext cx="4260714" cy="4338183"/>
          </a:xfrm>
          <a:prstGeom prst="rect">
            <a:avLst/>
          </a:prstGeom>
        </p:spPr>
      </p:pic>
      <p:sp>
        <p:nvSpPr>
          <p:cNvPr id="5" name="Slide Number Placeholder 4">
            <a:extLst>
              <a:ext uri="{FF2B5EF4-FFF2-40B4-BE49-F238E27FC236}">
                <a16:creationId xmlns:a16="http://schemas.microsoft.com/office/drawing/2014/main" id="{53A021CE-35D6-4DD5-BE58-924347520D3A}"/>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33</a:t>
            </a:fld>
            <a:endParaRPr lang="en-US">
              <a:solidFill>
                <a:prstClr val="black">
                  <a:tint val="75000"/>
                </a:prstClr>
              </a:solidFill>
            </a:endParaRPr>
          </a:p>
        </p:txBody>
      </p:sp>
    </p:spTree>
    <p:extLst>
      <p:ext uri="{BB962C8B-B14F-4D97-AF65-F5344CB8AC3E}">
        <p14:creationId xmlns:p14="http://schemas.microsoft.com/office/powerpoint/2010/main" val="1227855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0DCA-F623-492A-83B8-D08A9278E7A5}"/>
              </a:ext>
            </a:extLst>
          </p:cNvPr>
          <p:cNvSpPr>
            <a:spLocks noGrp="1"/>
          </p:cNvSpPr>
          <p:nvPr>
            <p:ph type="title"/>
          </p:nvPr>
        </p:nvSpPr>
        <p:spPr/>
        <p:txBody>
          <a:bodyPr/>
          <a:lstStyle/>
          <a:p>
            <a:r>
              <a:rPr lang="en-US" dirty="0"/>
              <a:t>State Hook</a:t>
            </a:r>
          </a:p>
        </p:txBody>
      </p:sp>
      <p:sp>
        <p:nvSpPr>
          <p:cNvPr id="3" name="Content Placeholder 2">
            <a:extLst>
              <a:ext uri="{FF2B5EF4-FFF2-40B4-BE49-F238E27FC236}">
                <a16:creationId xmlns:a16="http://schemas.microsoft.com/office/drawing/2014/main" id="{E62027E6-87DF-4B6A-8E85-2A322B0A4E4F}"/>
              </a:ext>
            </a:extLst>
          </p:cNvPr>
          <p:cNvSpPr>
            <a:spLocks noGrp="1"/>
          </p:cNvSpPr>
          <p:nvPr>
            <p:ph idx="1"/>
          </p:nvPr>
        </p:nvSpPr>
        <p:spPr>
          <a:xfrm>
            <a:off x="628650" y="1477927"/>
            <a:ext cx="7886700" cy="2306890"/>
          </a:xfrm>
        </p:spPr>
        <p:txBody>
          <a:bodyPr>
            <a:normAutofit fontScale="70000" lnSpcReduction="20000"/>
          </a:bodyPr>
          <a:lstStyle/>
          <a:p>
            <a:r>
              <a:rPr lang="en-US" dirty="0"/>
              <a:t>A Hook is a special function that lets you “hook into” React features. </a:t>
            </a:r>
          </a:p>
          <a:p>
            <a:pPr lvl="1"/>
            <a:r>
              <a:rPr lang="en-US" dirty="0"/>
              <a:t>For example, </a:t>
            </a:r>
            <a:r>
              <a:rPr lang="en-US" b="1" dirty="0" err="1"/>
              <a:t>useState</a:t>
            </a:r>
            <a:r>
              <a:rPr lang="en-US" b="1" dirty="0"/>
              <a:t>()</a:t>
            </a:r>
            <a:r>
              <a:rPr lang="en-US" dirty="0"/>
              <a:t> is a Hook that lets you add React state to function components.</a:t>
            </a:r>
          </a:p>
          <a:p>
            <a:r>
              <a:rPr lang="en-US" dirty="0"/>
              <a:t>If you write a function component and realize you need to add some state to it, previously you had to convert it to a class. Now you can use a Hook inside the existing function component. </a:t>
            </a:r>
          </a:p>
        </p:txBody>
      </p:sp>
      <p:pic>
        <p:nvPicPr>
          <p:cNvPr id="6" name="Picture 5">
            <a:extLst>
              <a:ext uri="{FF2B5EF4-FFF2-40B4-BE49-F238E27FC236}">
                <a16:creationId xmlns:a16="http://schemas.microsoft.com/office/drawing/2014/main" id="{2709E5ED-7B3A-4A69-8EF1-DB9DEC4566E4}"/>
              </a:ext>
            </a:extLst>
          </p:cNvPr>
          <p:cNvPicPr>
            <a:picLocks noChangeAspect="1"/>
          </p:cNvPicPr>
          <p:nvPr/>
        </p:nvPicPr>
        <p:blipFill>
          <a:blip r:embed="rId2"/>
          <a:stretch>
            <a:fillRect/>
          </a:stretch>
        </p:blipFill>
        <p:spPr>
          <a:xfrm>
            <a:off x="295792" y="3701753"/>
            <a:ext cx="3873741" cy="2571533"/>
          </a:xfrm>
          <a:prstGeom prst="rect">
            <a:avLst/>
          </a:prstGeom>
        </p:spPr>
      </p:pic>
      <p:pic>
        <p:nvPicPr>
          <p:cNvPr id="7" name="Picture 6">
            <a:extLst>
              <a:ext uri="{FF2B5EF4-FFF2-40B4-BE49-F238E27FC236}">
                <a16:creationId xmlns:a16="http://schemas.microsoft.com/office/drawing/2014/main" id="{CA1E8E30-1F39-4766-9D75-4AECFE856513}"/>
              </a:ext>
            </a:extLst>
          </p:cNvPr>
          <p:cNvPicPr>
            <a:picLocks noChangeAspect="1"/>
          </p:cNvPicPr>
          <p:nvPr/>
        </p:nvPicPr>
        <p:blipFill>
          <a:blip r:embed="rId3"/>
          <a:stretch>
            <a:fillRect/>
          </a:stretch>
        </p:blipFill>
        <p:spPr>
          <a:xfrm>
            <a:off x="4400190" y="3618689"/>
            <a:ext cx="4381393" cy="2737662"/>
          </a:xfrm>
          <a:prstGeom prst="rect">
            <a:avLst/>
          </a:prstGeom>
        </p:spPr>
      </p:pic>
      <p:sp>
        <p:nvSpPr>
          <p:cNvPr id="5" name="Slide Number Placeholder 4">
            <a:extLst>
              <a:ext uri="{FF2B5EF4-FFF2-40B4-BE49-F238E27FC236}">
                <a16:creationId xmlns:a16="http://schemas.microsoft.com/office/drawing/2014/main" id="{A0D0D428-1C5D-4645-BED5-2291B961D073}"/>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34</a:t>
            </a:fld>
            <a:endParaRPr lang="en-US">
              <a:solidFill>
                <a:prstClr val="black">
                  <a:tint val="75000"/>
                </a:prstClr>
              </a:solidFill>
            </a:endParaRPr>
          </a:p>
        </p:txBody>
      </p:sp>
    </p:spTree>
    <p:extLst>
      <p:ext uri="{BB962C8B-B14F-4D97-AF65-F5344CB8AC3E}">
        <p14:creationId xmlns:p14="http://schemas.microsoft.com/office/powerpoint/2010/main" val="42176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Component API</a:t>
            </a:r>
          </a:p>
        </p:txBody>
      </p:sp>
      <p:sp>
        <p:nvSpPr>
          <p:cNvPr id="3" name="Content Placeholder 2"/>
          <p:cNvSpPr>
            <a:spLocks noGrp="1"/>
          </p:cNvSpPr>
          <p:nvPr>
            <p:ph idx="1"/>
          </p:nvPr>
        </p:nvSpPr>
        <p:spPr>
          <a:xfrm>
            <a:off x="628650" y="1690689"/>
            <a:ext cx="7886700" cy="4554468"/>
          </a:xfrm>
        </p:spPr>
        <p:txBody>
          <a:bodyPr>
            <a:normAutofit fontScale="85000" lnSpcReduction="10000"/>
          </a:bodyPr>
          <a:lstStyle/>
          <a:p>
            <a:r>
              <a:rPr lang="en-US" dirty="0"/>
              <a:t>React component is a top-level API. It makes the code completely individual and reusable in the application. </a:t>
            </a:r>
          </a:p>
          <a:p>
            <a:r>
              <a:rPr lang="en-US" dirty="0"/>
              <a:t>It includes various methods for </a:t>
            </a:r>
            <a:r>
              <a:rPr lang="en-US" b="1" dirty="0"/>
              <a:t>Creating elements Transforming elements and Fragments</a:t>
            </a:r>
          </a:p>
          <a:p>
            <a:r>
              <a:rPr lang="en-US" dirty="0"/>
              <a:t>Three most important methods available in the React component API.</a:t>
            </a:r>
          </a:p>
          <a:p>
            <a:pPr marL="728663" lvl="1" indent="-385763">
              <a:buFont typeface="+mj-lt"/>
              <a:buAutoNum type="arabicPeriod"/>
            </a:pPr>
            <a:r>
              <a:rPr lang="en-US" b="1" dirty="0" err="1"/>
              <a:t>setState</a:t>
            </a:r>
            <a:r>
              <a:rPr lang="en-US" b="1" dirty="0"/>
              <a:t>()</a:t>
            </a:r>
          </a:p>
          <a:p>
            <a:pPr marL="728663" lvl="1" indent="-385763">
              <a:buFont typeface="+mj-lt"/>
              <a:buAutoNum type="arabicPeriod"/>
            </a:pPr>
            <a:r>
              <a:rPr lang="en-US" b="1" dirty="0" err="1"/>
              <a:t>forceUpdate</a:t>
            </a:r>
            <a:r>
              <a:rPr lang="en-US" b="1" dirty="0"/>
              <a:t>()</a:t>
            </a:r>
          </a:p>
          <a:p>
            <a:pPr marL="728663" lvl="1" indent="-385763">
              <a:buFont typeface="+mj-lt"/>
              <a:buAutoNum type="arabicPeriod"/>
            </a:pPr>
            <a:r>
              <a:rPr lang="en-US" b="1" dirty="0" err="1"/>
              <a:t>findDOMNode</a:t>
            </a:r>
            <a:r>
              <a:rPr lang="en-US" b="1" dirty="0"/>
              <a:t>()   - </a:t>
            </a:r>
            <a:r>
              <a:rPr lang="en-US" dirty="0" err="1"/>
              <a:t>ReactDOM.findDOMNode</a:t>
            </a:r>
            <a:r>
              <a:rPr lang="en-US" dirty="0"/>
              <a:t>(component);  </a:t>
            </a:r>
          </a:p>
        </p:txBody>
      </p:sp>
      <p:sp>
        <p:nvSpPr>
          <p:cNvPr id="5" name="Slide Number Placeholder 4">
            <a:extLst>
              <a:ext uri="{FF2B5EF4-FFF2-40B4-BE49-F238E27FC236}">
                <a16:creationId xmlns:a16="http://schemas.microsoft.com/office/drawing/2014/main" id="{81635734-1F43-4182-9B61-FA1104ACD17E}"/>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35</a:t>
            </a:fld>
            <a:endParaRPr lang="en-US">
              <a:solidFill>
                <a:prstClr val="black">
                  <a:tint val="75000"/>
                </a:prstClr>
              </a:solidFill>
            </a:endParaRPr>
          </a:p>
        </p:txBody>
      </p:sp>
    </p:spTree>
    <p:extLst>
      <p:ext uri="{BB962C8B-B14F-4D97-AF65-F5344CB8AC3E}">
        <p14:creationId xmlns:p14="http://schemas.microsoft.com/office/powerpoint/2010/main" val="1850209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Components Lifecycle</a:t>
            </a:r>
          </a:p>
        </p:txBody>
      </p:sp>
      <p:sp>
        <p:nvSpPr>
          <p:cNvPr id="3" name="Content Placeholder 2"/>
          <p:cNvSpPr>
            <a:spLocks noGrp="1"/>
          </p:cNvSpPr>
          <p:nvPr>
            <p:ph idx="1"/>
          </p:nvPr>
        </p:nvSpPr>
        <p:spPr>
          <a:xfrm>
            <a:off x="628650" y="1690689"/>
            <a:ext cx="7886700" cy="4486274"/>
          </a:xfrm>
        </p:spPr>
        <p:txBody>
          <a:bodyPr>
            <a:normAutofit/>
          </a:bodyPr>
          <a:lstStyle/>
          <a:p>
            <a:r>
              <a:rPr lang="en-US" dirty="0"/>
              <a:t>Each component in React has a lifecycle which you can monitor and manipulate during its three main phases.</a:t>
            </a:r>
          </a:p>
          <a:p>
            <a:r>
              <a:rPr lang="en-US" dirty="0"/>
              <a:t>The three phases are: </a:t>
            </a:r>
          </a:p>
          <a:p>
            <a:pPr marL="685800" lvl="1" indent="-342900">
              <a:buFont typeface="+mj-lt"/>
              <a:buAutoNum type="arabicPeriod"/>
            </a:pPr>
            <a:r>
              <a:rPr lang="en-US" sz="2800" b="1" dirty="0"/>
              <a:t>Mounting </a:t>
            </a:r>
            <a:r>
              <a:rPr lang="en-US" sz="2800" dirty="0"/>
              <a:t>–</a:t>
            </a:r>
            <a:r>
              <a:rPr lang="en-US" sz="2800" b="1" dirty="0"/>
              <a:t> </a:t>
            </a:r>
            <a:r>
              <a:rPr lang="en-US" sz="2800" dirty="0"/>
              <a:t>Birth of your component</a:t>
            </a:r>
          </a:p>
          <a:p>
            <a:pPr marL="685800" lvl="1" indent="-342900">
              <a:buFont typeface="+mj-lt"/>
              <a:buAutoNum type="arabicPeriod"/>
            </a:pPr>
            <a:r>
              <a:rPr lang="en-US" sz="2800" b="1" dirty="0"/>
              <a:t>Update </a:t>
            </a:r>
            <a:r>
              <a:rPr lang="en-US" sz="2800" dirty="0"/>
              <a:t>– Growth of your component</a:t>
            </a:r>
          </a:p>
          <a:p>
            <a:pPr marL="685800" lvl="1" indent="-342900">
              <a:buFont typeface="+mj-lt"/>
              <a:buAutoNum type="arabicPeriod"/>
            </a:pPr>
            <a:r>
              <a:rPr lang="en-US" sz="2800" b="1" dirty="0"/>
              <a:t>Unmount </a:t>
            </a:r>
            <a:r>
              <a:rPr lang="en-US" sz="2800" dirty="0"/>
              <a:t>– Death of your component</a:t>
            </a:r>
          </a:p>
        </p:txBody>
      </p:sp>
      <p:sp>
        <p:nvSpPr>
          <p:cNvPr id="5" name="Slide Number Placeholder 4">
            <a:extLst>
              <a:ext uri="{FF2B5EF4-FFF2-40B4-BE49-F238E27FC236}">
                <a16:creationId xmlns:a16="http://schemas.microsoft.com/office/drawing/2014/main" id="{1466FD32-7810-48C8-B902-1070B6B30E40}"/>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36</a:t>
            </a:fld>
            <a:endParaRPr lang="en-US">
              <a:solidFill>
                <a:prstClr val="black">
                  <a:tint val="75000"/>
                </a:prstClr>
              </a:solidFill>
            </a:endParaRPr>
          </a:p>
        </p:txBody>
      </p:sp>
    </p:spTree>
    <p:extLst>
      <p:ext uri="{BB962C8B-B14F-4D97-AF65-F5344CB8AC3E}">
        <p14:creationId xmlns:p14="http://schemas.microsoft.com/office/powerpoint/2010/main" val="1940526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D922021-8A8A-4251-BA61-347DD090372F}"/>
              </a:ext>
            </a:extLst>
          </p:cNvPr>
          <p:cNvSpPr>
            <a:spLocks noGrp="1" noChangeArrowheads="1"/>
          </p:cNvSpPr>
          <p:nvPr>
            <p:ph type="title"/>
          </p:nvPr>
        </p:nvSpPr>
        <p:spPr/>
        <p:txBody>
          <a:bodyPr/>
          <a:lstStyle/>
          <a:p>
            <a:r>
              <a:rPr lang="en-US" altLang="en-US"/>
              <a:t>Component Lifecycle Methods</a:t>
            </a:r>
          </a:p>
        </p:txBody>
      </p:sp>
      <p:sp>
        <p:nvSpPr>
          <p:cNvPr id="17411" name="Content Placeholder 2" descr="Rectangle: Click to edit Master text styles&#10;Second level&#10;Third level&#10;Fourth level&#10;Fifth level">
            <a:extLst>
              <a:ext uri="{FF2B5EF4-FFF2-40B4-BE49-F238E27FC236}">
                <a16:creationId xmlns:a16="http://schemas.microsoft.com/office/drawing/2014/main" id="{89963AAB-2FB5-4D92-B6C7-FCC2F6900D1C}"/>
              </a:ext>
            </a:extLst>
          </p:cNvPr>
          <p:cNvSpPr>
            <a:spLocks noGrp="1" noChangeArrowheads="1"/>
          </p:cNvSpPr>
          <p:nvPr>
            <p:ph idx="1"/>
          </p:nvPr>
        </p:nvSpPr>
        <p:spPr>
          <a:xfrm>
            <a:off x="628649" y="1775637"/>
            <a:ext cx="7886700" cy="4197146"/>
          </a:xfrm>
        </p:spPr>
        <p:txBody>
          <a:bodyPr>
            <a:normAutofit fontScale="92500" lnSpcReduction="10000"/>
          </a:bodyPr>
          <a:lstStyle/>
          <a:p>
            <a:r>
              <a:rPr lang="en-US" altLang="en-US" dirty="0"/>
              <a:t>Mounting (invoked only once)</a:t>
            </a:r>
          </a:p>
          <a:p>
            <a:pPr lvl="1"/>
            <a:r>
              <a:rPr lang="en-US" altLang="en-US" dirty="0">
                <a:latin typeface="Courier New" panose="02070309020205020404" pitchFamily="49" charset="0"/>
                <a:cs typeface="Courier New" panose="02070309020205020404" pitchFamily="49" charset="0"/>
              </a:rPr>
              <a:t>constructor()</a:t>
            </a:r>
          </a:p>
          <a:p>
            <a:pPr lvl="1"/>
            <a:r>
              <a:rPr lang="en-US" altLang="en-US" dirty="0">
                <a:latin typeface="Courier New" panose="02070309020205020404" pitchFamily="49" charset="0"/>
                <a:cs typeface="Courier New" panose="02070309020205020404" pitchFamily="49" charset="0"/>
              </a:rPr>
              <a:t>render()</a:t>
            </a:r>
          </a:p>
          <a:p>
            <a:pPr lvl="1"/>
            <a:r>
              <a:rPr lang="en-US" altLang="en-US" dirty="0" err="1">
                <a:latin typeface="Courier New" panose="02070309020205020404" pitchFamily="49" charset="0"/>
                <a:cs typeface="Courier New" panose="02070309020205020404" pitchFamily="49" charset="0"/>
              </a:rPr>
              <a:t>componentDidMount</a:t>
            </a:r>
            <a:r>
              <a:rPr lang="en-US" altLang="en-US" dirty="0">
                <a:latin typeface="Courier New" panose="02070309020205020404" pitchFamily="49" charset="0"/>
                <a:cs typeface="Courier New" panose="02070309020205020404" pitchFamily="49" charset="0"/>
              </a:rPr>
              <a:t>()</a:t>
            </a:r>
          </a:p>
          <a:p>
            <a:r>
              <a:rPr lang="en-US" altLang="en-US" dirty="0"/>
              <a:t>Updating</a:t>
            </a:r>
          </a:p>
          <a:p>
            <a:pPr lvl="1"/>
            <a:r>
              <a:rPr lang="en-US" altLang="en-US" dirty="0">
                <a:latin typeface="Courier New" panose="02070309020205020404" pitchFamily="49" charset="0"/>
                <a:cs typeface="Courier New" panose="02070309020205020404" pitchFamily="49" charset="0"/>
              </a:rPr>
              <a:t>render()</a:t>
            </a:r>
          </a:p>
          <a:p>
            <a:pPr lvl="1"/>
            <a:r>
              <a:rPr lang="en-US" altLang="en-US" dirty="0" err="1">
                <a:latin typeface="Courier New" panose="02070309020205020404" pitchFamily="49" charset="0"/>
                <a:cs typeface="Courier New" panose="02070309020205020404" pitchFamily="49" charset="0"/>
              </a:rPr>
              <a:t>componentDidUpdate</a:t>
            </a:r>
            <a:r>
              <a:rPr lang="en-US" altLang="en-US" dirty="0">
                <a:latin typeface="Courier New" panose="02070309020205020404" pitchFamily="49" charset="0"/>
                <a:cs typeface="Courier New" panose="02070309020205020404" pitchFamily="49" charset="0"/>
              </a:rPr>
              <a:t>()</a:t>
            </a:r>
          </a:p>
          <a:p>
            <a:r>
              <a:rPr lang="en-US" altLang="en-US" dirty="0"/>
              <a:t>Unmounting (invoked only once)</a:t>
            </a:r>
          </a:p>
          <a:p>
            <a:pPr lvl="1"/>
            <a:r>
              <a:rPr lang="en-US" altLang="en-US" dirty="0" err="1">
                <a:latin typeface="Courier New" panose="02070309020205020404" pitchFamily="49" charset="0"/>
                <a:cs typeface="Courier New" panose="02070309020205020404" pitchFamily="49" charset="0"/>
              </a:rPr>
              <a:t>componentWillUnMount</a:t>
            </a:r>
            <a:r>
              <a:rPr lang="en-US" altLang="en-US" dirty="0">
                <a:latin typeface="Courier New" panose="02070309020205020404" pitchFamily="49" charset="0"/>
                <a:cs typeface="Courier New" panose="02070309020205020404" pitchFamily="49" charset="0"/>
              </a:rPr>
              <a:t>()</a:t>
            </a:r>
          </a:p>
        </p:txBody>
      </p:sp>
      <p:sp>
        <p:nvSpPr>
          <p:cNvPr id="3" name="Slide Number Placeholder 2">
            <a:extLst>
              <a:ext uri="{FF2B5EF4-FFF2-40B4-BE49-F238E27FC236}">
                <a16:creationId xmlns:a16="http://schemas.microsoft.com/office/drawing/2014/main" id="{9DB6AB18-822B-459E-99FD-A525A024D848}"/>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37</a:t>
            </a:fld>
            <a:endParaRPr lang="en-US">
              <a:solidFill>
                <a:prstClr val="black">
                  <a:tint val="75000"/>
                </a:prst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Mounting</a:t>
            </a:r>
          </a:p>
        </p:txBody>
      </p:sp>
      <p:sp>
        <p:nvSpPr>
          <p:cNvPr id="3" name="Content Placeholder 2"/>
          <p:cNvSpPr>
            <a:spLocks noGrp="1"/>
          </p:cNvSpPr>
          <p:nvPr>
            <p:ph idx="1"/>
          </p:nvPr>
        </p:nvSpPr>
        <p:spPr>
          <a:xfrm>
            <a:off x="518985" y="1573619"/>
            <a:ext cx="8125286" cy="4632627"/>
          </a:xfrm>
        </p:spPr>
        <p:txBody>
          <a:bodyPr>
            <a:normAutofit fontScale="92500" lnSpcReduction="20000"/>
          </a:bodyPr>
          <a:lstStyle/>
          <a:p>
            <a:r>
              <a:rPr lang="en-US" sz="2400" dirty="0"/>
              <a:t>Mounting means putting elements into the DOM.</a:t>
            </a:r>
          </a:p>
          <a:p>
            <a:r>
              <a:rPr lang="en-US" sz="2400" dirty="0"/>
              <a:t>React has </a:t>
            </a:r>
            <a:r>
              <a:rPr lang="en-US" sz="2400" b="1" dirty="0"/>
              <a:t>four built-in methods that gets called</a:t>
            </a:r>
            <a:r>
              <a:rPr lang="en-US" sz="2400" dirty="0"/>
              <a:t>, in this order, when mounting a component:</a:t>
            </a:r>
          </a:p>
          <a:p>
            <a:pPr marL="728663" lvl="1" indent="-385763">
              <a:buFont typeface="+mj-lt"/>
              <a:buAutoNum type="arabicPeriod"/>
            </a:pPr>
            <a:r>
              <a:rPr lang="en-US" sz="2000" b="1" dirty="0"/>
              <a:t>constructor</a:t>
            </a:r>
            <a:r>
              <a:rPr lang="en-US" sz="2000" dirty="0"/>
              <a:t>() – called every time you make a component by React.</a:t>
            </a:r>
          </a:p>
          <a:p>
            <a:pPr marL="728663" lvl="1" indent="-385763">
              <a:buFont typeface="+mj-lt"/>
              <a:buAutoNum type="arabicPeriod"/>
            </a:pPr>
            <a:r>
              <a:rPr lang="en-US" sz="2000" b="1" dirty="0" err="1"/>
              <a:t>getDerivedStateFromProps</a:t>
            </a:r>
            <a:r>
              <a:rPr lang="en-US" sz="2000" dirty="0"/>
              <a:t>() –  The </a:t>
            </a:r>
            <a:r>
              <a:rPr lang="en-US" sz="2000" dirty="0" err="1"/>
              <a:t>getDerivedStateFromProps</a:t>
            </a:r>
            <a:r>
              <a:rPr lang="en-US" sz="2000" dirty="0"/>
              <a:t>() method is called right before rendering the element(s) in the DOM. </a:t>
            </a:r>
          </a:p>
          <a:p>
            <a:pPr lvl="2"/>
            <a:r>
              <a:rPr lang="en-US" sz="2000" dirty="0"/>
              <a:t>This is the natural place to set the state object based on the initial props.</a:t>
            </a:r>
          </a:p>
          <a:p>
            <a:pPr lvl="2"/>
            <a:r>
              <a:rPr lang="en-US" sz="2000" dirty="0"/>
              <a:t>It takes state as an argument, and returns an object with changes to the state.</a:t>
            </a:r>
          </a:p>
          <a:p>
            <a:pPr marL="728663" lvl="1" indent="-385763">
              <a:buFont typeface="+mj-lt"/>
              <a:buAutoNum type="arabicPeriod"/>
            </a:pPr>
            <a:r>
              <a:rPr lang="en-US" sz="2000" b="1" dirty="0"/>
              <a:t>render</a:t>
            </a:r>
            <a:r>
              <a:rPr lang="en-US" sz="2000" dirty="0"/>
              <a:t>() - This is the method that actual outputs HTML to the DOM.</a:t>
            </a:r>
          </a:p>
          <a:p>
            <a:pPr marL="728663" lvl="1" indent="-385763">
              <a:buFont typeface="+mj-lt"/>
              <a:buAutoNum type="arabicPeriod"/>
            </a:pPr>
            <a:r>
              <a:rPr lang="en-US" sz="2000" b="1" dirty="0" err="1"/>
              <a:t>componentDidMount</a:t>
            </a:r>
            <a:r>
              <a:rPr lang="en-US" sz="2000" dirty="0"/>
              <a:t>() -  called after the component is rendered.</a:t>
            </a:r>
          </a:p>
          <a:p>
            <a:pPr lvl="2"/>
            <a:r>
              <a:rPr lang="en-US" sz="2000" dirty="0"/>
              <a:t>This is where you run statements that requires that the component is already placed in the DOM.</a:t>
            </a:r>
            <a:endParaRPr lang="en-US" sz="2000" dirty="0">
              <a:solidFill>
                <a:schemeClr val="accent1">
                  <a:lumMod val="75000"/>
                </a:schemeClr>
              </a:solidFill>
            </a:endParaRPr>
          </a:p>
          <a:p>
            <a:r>
              <a:rPr lang="en-US" sz="2400" dirty="0"/>
              <a:t>The </a:t>
            </a:r>
            <a:r>
              <a:rPr lang="en-US" sz="2400" b="1" dirty="0"/>
              <a:t>render() method </a:t>
            </a:r>
            <a:r>
              <a:rPr lang="en-US" sz="2400" dirty="0"/>
              <a:t>is required and will always be called, the others are optional and will be called if you define them.</a:t>
            </a:r>
          </a:p>
        </p:txBody>
      </p:sp>
      <p:sp>
        <p:nvSpPr>
          <p:cNvPr id="5" name="Slide Number Placeholder 4">
            <a:extLst>
              <a:ext uri="{FF2B5EF4-FFF2-40B4-BE49-F238E27FC236}">
                <a16:creationId xmlns:a16="http://schemas.microsoft.com/office/drawing/2014/main" id="{C539BEB4-34B9-44F2-B27A-2C772A29267E}"/>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38</a:t>
            </a:fld>
            <a:endParaRPr lang="en-US">
              <a:solidFill>
                <a:prstClr val="black">
                  <a:tint val="75000"/>
                </a:prstClr>
              </a:solidFill>
            </a:endParaRPr>
          </a:p>
        </p:txBody>
      </p:sp>
    </p:spTree>
    <p:extLst>
      <p:ext uri="{BB962C8B-B14F-4D97-AF65-F5344CB8AC3E}">
        <p14:creationId xmlns:p14="http://schemas.microsoft.com/office/powerpoint/2010/main" val="3506516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220" y="346912"/>
            <a:ext cx="8024169" cy="709568"/>
          </a:xfrm>
        </p:spPr>
        <p:txBody>
          <a:bodyPr>
            <a:normAutofit fontScale="90000"/>
          </a:bodyPr>
          <a:lstStyle/>
          <a:p>
            <a:r>
              <a:rPr lang="en-US" dirty="0"/>
              <a:t>Updating</a:t>
            </a:r>
          </a:p>
        </p:txBody>
      </p:sp>
      <p:sp>
        <p:nvSpPr>
          <p:cNvPr id="3" name="Content Placeholder 2"/>
          <p:cNvSpPr>
            <a:spLocks noGrp="1"/>
          </p:cNvSpPr>
          <p:nvPr>
            <p:ph idx="1"/>
          </p:nvPr>
        </p:nvSpPr>
        <p:spPr>
          <a:xfrm>
            <a:off x="583857" y="1305017"/>
            <a:ext cx="7858897" cy="4940140"/>
          </a:xfrm>
        </p:spPr>
        <p:txBody>
          <a:bodyPr>
            <a:normAutofit fontScale="85000" lnSpcReduction="20000"/>
          </a:bodyPr>
          <a:lstStyle/>
          <a:p>
            <a:r>
              <a:rPr lang="en-US" dirty="0"/>
              <a:t>The next phase in the lifecycle is when a component is updated. A component is updated whenever </a:t>
            </a:r>
            <a:r>
              <a:rPr lang="en-US" b="1" dirty="0"/>
              <a:t>there is a change in the component's state or props.</a:t>
            </a:r>
            <a:endParaRPr lang="en-US" dirty="0"/>
          </a:p>
          <a:p>
            <a:r>
              <a:rPr lang="en-US" dirty="0"/>
              <a:t>React has five(5) built-in methods that gets called, in this order, when a component is updated:</a:t>
            </a:r>
          </a:p>
          <a:p>
            <a:pPr marL="728663" lvl="1" indent="-385763">
              <a:buFont typeface="+mj-lt"/>
              <a:buAutoNum type="arabicPeriod"/>
            </a:pPr>
            <a:r>
              <a:rPr lang="en-US" dirty="0" err="1"/>
              <a:t>getDerivedStateFromProps</a:t>
            </a:r>
            <a:r>
              <a:rPr lang="en-US" dirty="0"/>
              <a:t>()</a:t>
            </a:r>
          </a:p>
          <a:p>
            <a:pPr marL="728663" lvl="1" indent="-385763">
              <a:buFont typeface="+mj-lt"/>
              <a:buAutoNum type="arabicPeriod"/>
            </a:pPr>
            <a:r>
              <a:rPr lang="en-US" dirty="0" err="1"/>
              <a:t>shouldComponentUpdate</a:t>
            </a:r>
            <a:r>
              <a:rPr lang="en-US" dirty="0"/>
              <a:t>()</a:t>
            </a:r>
          </a:p>
          <a:p>
            <a:pPr marL="728663" lvl="1" indent="-385763">
              <a:buFont typeface="+mj-lt"/>
              <a:buAutoNum type="arabicPeriod"/>
            </a:pPr>
            <a:r>
              <a:rPr lang="en-US" dirty="0"/>
              <a:t>render()</a:t>
            </a:r>
          </a:p>
          <a:p>
            <a:pPr marL="728663" lvl="1" indent="-385763">
              <a:buFont typeface="+mj-lt"/>
              <a:buAutoNum type="arabicPeriod"/>
            </a:pPr>
            <a:r>
              <a:rPr lang="en-US" dirty="0" err="1"/>
              <a:t>getSnapshotBeforeUpdate</a:t>
            </a:r>
            <a:r>
              <a:rPr lang="en-US" dirty="0"/>
              <a:t>()</a:t>
            </a:r>
          </a:p>
          <a:p>
            <a:pPr marL="728663" lvl="1" indent="-385763">
              <a:buFont typeface="+mj-lt"/>
              <a:buAutoNum type="arabicPeriod"/>
            </a:pPr>
            <a:r>
              <a:rPr lang="en-US" dirty="0" err="1"/>
              <a:t>componentDidUpdate</a:t>
            </a:r>
            <a:r>
              <a:rPr lang="en-US" dirty="0"/>
              <a:t>()</a:t>
            </a:r>
          </a:p>
          <a:p>
            <a:r>
              <a:rPr lang="en-US" dirty="0"/>
              <a:t>The render() method is required and will always be called, the others are optional and will be called if you define them.</a:t>
            </a:r>
          </a:p>
          <a:p>
            <a:endParaRPr lang="en-US" dirty="0"/>
          </a:p>
          <a:p>
            <a:endParaRPr lang="en-US" dirty="0"/>
          </a:p>
        </p:txBody>
      </p:sp>
      <p:sp>
        <p:nvSpPr>
          <p:cNvPr id="5" name="Slide Number Placeholder 4">
            <a:extLst>
              <a:ext uri="{FF2B5EF4-FFF2-40B4-BE49-F238E27FC236}">
                <a16:creationId xmlns:a16="http://schemas.microsoft.com/office/drawing/2014/main" id="{7D7C42CA-93CF-445E-AD20-F82BC889AE0F}"/>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39</a:t>
            </a:fld>
            <a:endParaRPr lang="en-US">
              <a:solidFill>
                <a:prstClr val="black">
                  <a:tint val="75000"/>
                </a:prstClr>
              </a:solidFill>
            </a:endParaRPr>
          </a:p>
        </p:txBody>
      </p:sp>
    </p:spTree>
    <p:extLst>
      <p:ext uri="{BB962C8B-B14F-4D97-AF65-F5344CB8AC3E}">
        <p14:creationId xmlns:p14="http://schemas.microsoft.com/office/powerpoint/2010/main" val="223620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is "V" in "MVC"</a:t>
            </a:r>
          </a:p>
        </p:txBody>
      </p:sp>
      <p:sp>
        <p:nvSpPr>
          <p:cNvPr id="3" name="Content Placeholder 2"/>
          <p:cNvSpPr>
            <a:spLocks noGrp="1"/>
          </p:cNvSpPr>
          <p:nvPr>
            <p:ph idx="1"/>
          </p:nvPr>
        </p:nvSpPr>
        <p:spPr/>
        <p:txBody>
          <a:bodyPr/>
          <a:lstStyle/>
          <a:p>
            <a:r>
              <a:rPr lang="en-US" dirty="0"/>
              <a:t>React is often used as the View in a Model View Controller architecture. </a:t>
            </a:r>
          </a:p>
          <a:p>
            <a:r>
              <a:rPr lang="en-US" dirty="0"/>
              <a:t>It provide an efficient way to update the DOM in response to </a:t>
            </a:r>
            <a:r>
              <a:rPr lang="en-US" b="1" dirty="0"/>
              <a:t>state</a:t>
            </a:r>
            <a:r>
              <a:rPr lang="en-US" dirty="0"/>
              <a:t> changes </a:t>
            </a:r>
          </a:p>
          <a:p>
            <a:r>
              <a:rPr lang="en-US" dirty="0"/>
              <a:t>As it only re-renders things that have changed, rather than just re-rendering everything</a:t>
            </a:r>
          </a:p>
        </p:txBody>
      </p:sp>
      <p:sp>
        <p:nvSpPr>
          <p:cNvPr id="5" name="Slide Number Placeholder 4">
            <a:extLst>
              <a:ext uri="{FF2B5EF4-FFF2-40B4-BE49-F238E27FC236}">
                <a16:creationId xmlns:a16="http://schemas.microsoft.com/office/drawing/2014/main" id="{8C1ADD2E-9C7B-4E6F-9F34-560D0ED5359E}"/>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4</a:t>
            </a:fld>
            <a:endParaRPr lang="en-US">
              <a:solidFill>
                <a:prstClr val="black">
                  <a:tint val="75000"/>
                </a:prstClr>
              </a:solidFill>
            </a:endParaRPr>
          </a:p>
        </p:txBody>
      </p:sp>
    </p:spTree>
    <p:extLst>
      <p:ext uri="{BB962C8B-B14F-4D97-AF65-F5344CB8AC3E}">
        <p14:creationId xmlns:p14="http://schemas.microsoft.com/office/powerpoint/2010/main" val="2094810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Unmounting</a:t>
            </a:r>
          </a:p>
        </p:txBody>
      </p:sp>
      <p:sp>
        <p:nvSpPr>
          <p:cNvPr id="3" name="Content Placeholder 2"/>
          <p:cNvSpPr>
            <a:spLocks noGrp="1"/>
          </p:cNvSpPr>
          <p:nvPr>
            <p:ph idx="1"/>
          </p:nvPr>
        </p:nvSpPr>
        <p:spPr/>
        <p:txBody>
          <a:bodyPr/>
          <a:lstStyle/>
          <a:p>
            <a:r>
              <a:rPr lang="en-US" dirty="0"/>
              <a:t>The next phase in the lifecycle is when a component is removed from the DOM, or unmounting as React likes to call it.</a:t>
            </a:r>
          </a:p>
          <a:p>
            <a:r>
              <a:rPr lang="en-US" dirty="0"/>
              <a:t>React has only one built-in method that gets called when a component is unmounted:</a:t>
            </a:r>
          </a:p>
          <a:p>
            <a:r>
              <a:rPr lang="en-US" b="1" dirty="0" err="1"/>
              <a:t>componentWillUnmount</a:t>
            </a:r>
            <a:r>
              <a:rPr lang="en-US" b="1" dirty="0"/>
              <a:t>() </a:t>
            </a:r>
            <a:r>
              <a:rPr lang="en-US" dirty="0"/>
              <a:t>- is called when the component is about to be removed from the DOM.</a:t>
            </a:r>
          </a:p>
        </p:txBody>
      </p:sp>
      <p:sp>
        <p:nvSpPr>
          <p:cNvPr id="5" name="Slide Number Placeholder 4">
            <a:extLst>
              <a:ext uri="{FF2B5EF4-FFF2-40B4-BE49-F238E27FC236}">
                <a16:creationId xmlns:a16="http://schemas.microsoft.com/office/drawing/2014/main" id="{BF77E2B5-D486-4A3D-8C0F-F9202BBB170A}"/>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40</a:t>
            </a:fld>
            <a:endParaRPr lang="en-US">
              <a:solidFill>
                <a:prstClr val="black">
                  <a:tint val="75000"/>
                </a:prstClr>
              </a:solidFill>
            </a:endParaRPr>
          </a:p>
        </p:txBody>
      </p:sp>
    </p:spTree>
    <p:extLst>
      <p:ext uri="{BB962C8B-B14F-4D97-AF65-F5344CB8AC3E}">
        <p14:creationId xmlns:p14="http://schemas.microsoft.com/office/powerpoint/2010/main" val="388289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Events</a:t>
            </a:r>
          </a:p>
        </p:txBody>
      </p:sp>
      <p:sp>
        <p:nvSpPr>
          <p:cNvPr id="3" name="Content Placeholder 2"/>
          <p:cNvSpPr>
            <a:spLocks noGrp="1"/>
          </p:cNvSpPr>
          <p:nvPr>
            <p:ph idx="1"/>
          </p:nvPr>
        </p:nvSpPr>
        <p:spPr>
          <a:xfrm>
            <a:off x="628650" y="1690690"/>
            <a:ext cx="7886700" cy="2410210"/>
          </a:xfrm>
        </p:spPr>
        <p:txBody>
          <a:bodyPr>
            <a:normAutofit/>
          </a:bodyPr>
          <a:lstStyle/>
          <a:p>
            <a:r>
              <a:rPr lang="en-US" sz="2000" dirty="0"/>
              <a:t>React can perform actions based on user events Just like HTML.</a:t>
            </a:r>
          </a:p>
          <a:p>
            <a:r>
              <a:rPr lang="en-US" sz="2000" dirty="0"/>
              <a:t>React has the same events as HTML: </a:t>
            </a:r>
            <a:r>
              <a:rPr lang="en-US" sz="2000" b="1" dirty="0"/>
              <a:t>click, change, mouseover. </a:t>
            </a:r>
          </a:p>
          <a:p>
            <a:r>
              <a:rPr lang="en-US" sz="2000" dirty="0"/>
              <a:t>React events are written in camelCase syntax.</a:t>
            </a:r>
          </a:p>
          <a:p>
            <a:r>
              <a:rPr lang="en-US" sz="2000" dirty="0"/>
              <a:t>React event handlers are written inside curly{ } braces.</a:t>
            </a:r>
          </a:p>
          <a:p>
            <a:pPr marL="0" indent="0" algn="ctr">
              <a:buNone/>
            </a:pPr>
            <a:r>
              <a:rPr lang="en-US" sz="2000" dirty="0"/>
              <a:t>       </a:t>
            </a:r>
            <a:r>
              <a:rPr lang="en-US" sz="2000" b="1" dirty="0"/>
              <a:t>&lt;button </a:t>
            </a:r>
            <a:r>
              <a:rPr lang="en-US" sz="2000" b="1" dirty="0" err="1"/>
              <a:t>onClick</a:t>
            </a:r>
            <a:r>
              <a:rPr lang="en-US" sz="2000" b="1" dirty="0"/>
              <a:t>={print}&gt; Click me!&lt;/button&gt;</a:t>
            </a:r>
          </a:p>
        </p:txBody>
      </p:sp>
      <p:sp>
        <p:nvSpPr>
          <p:cNvPr id="4" name="Rounded Rectangle 3"/>
          <p:cNvSpPr/>
          <p:nvPr/>
        </p:nvSpPr>
        <p:spPr>
          <a:xfrm>
            <a:off x="721923" y="3704974"/>
            <a:ext cx="7700154" cy="265137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t>import React from 'react';</a:t>
            </a:r>
          </a:p>
          <a:p>
            <a:r>
              <a:rPr lang="en-US" sz="1400" dirty="0"/>
              <a:t>import ReactDOM from 'react-</a:t>
            </a:r>
            <a:r>
              <a:rPr lang="en-US" sz="1400" dirty="0" err="1"/>
              <a:t>dom</a:t>
            </a:r>
            <a:r>
              <a:rPr lang="en-US" sz="1400" dirty="0"/>
              <a:t>';</a:t>
            </a:r>
          </a:p>
          <a:p>
            <a:endParaRPr lang="en-US" sz="1400" dirty="0"/>
          </a:p>
          <a:p>
            <a:r>
              <a:rPr lang="en-US" sz="1400" dirty="0"/>
              <a:t>function shoot() {</a:t>
            </a:r>
          </a:p>
          <a:p>
            <a:r>
              <a:rPr lang="en-US" sz="1400" dirty="0"/>
              <a:t>  alert("Great Shot!");</a:t>
            </a:r>
          </a:p>
          <a:p>
            <a:r>
              <a:rPr lang="en-US" sz="1400" dirty="0"/>
              <a:t>}</a:t>
            </a:r>
          </a:p>
          <a:p>
            <a:r>
              <a:rPr lang="en-US" sz="1400" dirty="0" err="1"/>
              <a:t>const</a:t>
            </a:r>
            <a:r>
              <a:rPr lang="en-US" sz="1400" dirty="0"/>
              <a:t> </a:t>
            </a:r>
            <a:r>
              <a:rPr lang="en-US" sz="1400" dirty="0" err="1"/>
              <a:t>myelement</a:t>
            </a:r>
            <a:r>
              <a:rPr lang="en-US" sz="1400" dirty="0"/>
              <a:t> = (</a:t>
            </a:r>
          </a:p>
          <a:p>
            <a:r>
              <a:rPr lang="en-US" sz="1400" dirty="0"/>
              <a:t>  &lt;button </a:t>
            </a:r>
            <a:r>
              <a:rPr lang="en-US" sz="1400" dirty="0" err="1"/>
              <a:t>onClick</a:t>
            </a:r>
            <a:r>
              <a:rPr lang="en-US" sz="1400" dirty="0"/>
              <a:t>={shoot}&gt;Take the shot!&lt;/button&gt;</a:t>
            </a:r>
          </a:p>
          <a:p>
            <a:r>
              <a:rPr lang="en-US" sz="1400" dirty="0"/>
              <a:t>);</a:t>
            </a:r>
          </a:p>
          <a:p>
            <a:r>
              <a:rPr lang="en-US" sz="1400" dirty="0"/>
              <a:t>ReactDOM.render(</a:t>
            </a:r>
            <a:r>
              <a:rPr lang="en-US" sz="1400" dirty="0" err="1"/>
              <a:t>myelement</a:t>
            </a:r>
            <a:r>
              <a:rPr lang="en-US" sz="1400" dirty="0"/>
              <a:t>, document.getElementById('root'));</a:t>
            </a:r>
          </a:p>
        </p:txBody>
      </p:sp>
      <p:pic>
        <p:nvPicPr>
          <p:cNvPr id="6" name="Picture 5">
            <a:extLst>
              <a:ext uri="{FF2B5EF4-FFF2-40B4-BE49-F238E27FC236}">
                <a16:creationId xmlns:a16="http://schemas.microsoft.com/office/drawing/2014/main" id="{4DF7E4A0-4090-4267-9050-C48CFC59C609}"/>
              </a:ext>
            </a:extLst>
          </p:cNvPr>
          <p:cNvPicPr>
            <a:picLocks noChangeAspect="1"/>
          </p:cNvPicPr>
          <p:nvPr/>
        </p:nvPicPr>
        <p:blipFill rotWithShape="1">
          <a:blip r:embed="rId3"/>
          <a:srcRect l="24762"/>
          <a:stretch/>
        </p:blipFill>
        <p:spPr>
          <a:xfrm>
            <a:off x="5195455" y="4550560"/>
            <a:ext cx="3126221" cy="960203"/>
          </a:xfrm>
          <a:prstGeom prst="rect">
            <a:avLst/>
          </a:prstGeom>
        </p:spPr>
      </p:pic>
      <p:pic>
        <p:nvPicPr>
          <p:cNvPr id="7" name="Picture 6">
            <a:extLst>
              <a:ext uri="{FF2B5EF4-FFF2-40B4-BE49-F238E27FC236}">
                <a16:creationId xmlns:a16="http://schemas.microsoft.com/office/drawing/2014/main" id="{442E951D-2A08-4440-8F4D-0ED21B42C0A7}"/>
              </a:ext>
            </a:extLst>
          </p:cNvPr>
          <p:cNvPicPr>
            <a:picLocks noChangeAspect="1"/>
          </p:cNvPicPr>
          <p:nvPr/>
        </p:nvPicPr>
        <p:blipFill rotWithShape="1">
          <a:blip r:embed="rId3"/>
          <a:srcRect t="52419" r="76993"/>
          <a:stretch/>
        </p:blipFill>
        <p:spPr>
          <a:xfrm>
            <a:off x="6457950" y="3839464"/>
            <a:ext cx="955964" cy="456875"/>
          </a:xfrm>
          <a:prstGeom prst="rect">
            <a:avLst/>
          </a:prstGeom>
        </p:spPr>
      </p:pic>
      <p:sp>
        <p:nvSpPr>
          <p:cNvPr id="8" name="Slide Number Placeholder 7">
            <a:extLst>
              <a:ext uri="{FF2B5EF4-FFF2-40B4-BE49-F238E27FC236}">
                <a16:creationId xmlns:a16="http://schemas.microsoft.com/office/drawing/2014/main" id="{13A9D6C1-2141-4674-A130-744EF298E2F9}"/>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41</a:t>
            </a:fld>
            <a:endParaRPr lang="en-US">
              <a:solidFill>
                <a:prstClr val="black">
                  <a:tint val="75000"/>
                </a:prstClr>
              </a:solidFill>
            </a:endParaRPr>
          </a:p>
        </p:txBody>
      </p:sp>
    </p:spTree>
    <p:extLst>
      <p:ext uri="{BB962C8B-B14F-4D97-AF65-F5344CB8AC3E}">
        <p14:creationId xmlns:p14="http://schemas.microsoft.com/office/powerpoint/2010/main" val="2331263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259" y="444409"/>
            <a:ext cx="8513806" cy="732138"/>
          </a:xfrm>
        </p:spPr>
        <p:txBody>
          <a:bodyPr>
            <a:normAutofit fontScale="90000"/>
          </a:bodyPr>
          <a:lstStyle/>
          <a:p>
            <a:r>
              <a:rPr lang="en-US" dirty="0"/>
              <a:t> Event handler in Class component</a:t>
            </a:r>
          </a:p>
        </p:txBody>
      </p:sp>
      <p:sp>
        <p:nvSpPr>
          <p:cNvPr id="3" name="Content Placeholder 2"/>
          <p:cNvSpPr>
            <a:spLocks noGrp="1"/>
          </p:cNvSpPr>
          <p:nvPr>
            <p:ph idx="1"/>
          </p:nvPr>
        </p:nvSpPr>
        <p:spPr>
          <a:xfrm>
            <a:off x="630193" y="1573055"/>
            <a:ext cx="8275938" cy="3402071"/>
          </a:xfrm>
        </p:spPr>
        <p:txBody>
          <a:bodyPr>
            <a:normAutofit/>
          </a:bodyPr>
          <a:lstStyle/>
          <a:p>
            <a:r>
              <a:rPr lang="en-US" sz="2400" dirty="0"/>
              <a:t>Place the </a:t>
            </a:r>
            <a:r>
              <a:rPr lang="en-US" sz="2400" b="1" dirty="0" err="1"/>
              <a:t>sayHello</a:t>
            </a:r>
            <a:r>
              <a:rPr lang="en-US" sz="2400" dirty="0"/>
              <a:t> function inside the app component</a:t>
            </a:r>
          </a:p>
          <a:p>
            <a:pPr marL="0" indent="0" algn="ctr">
              <a:buNone/>
            </a:pPr>
            <a:r>
              <a:rPr lang="en-US" sz="2400" b="1" dirty="0" err="1"/>
              <a:t>onClick</a:t>
            </a:r>
            <a:r>
              <a:rPr lang="en-US" sz="2400" b="1" dirty="0"/>
              <a:t>={</a:t>
            </a:r>
            <a:r>
              <a:rPr lang="en-US" sz="2400" b="1" dirty="0" err="1"/>
              <a:t>this.sayHello</a:t>
            </a:r>
            <a:r>
              <a:rPr lang="en-US" sz="2400" b="1" dirty="0"/>
              <a:t>}</a:t>
            </a:r>
          </a:p>
          <a:p>
            <a:r>
              <a:rPr lang="en-US" sz="2400" dirty="0"/>
              <a:t>Inline event handlers - Give us lots of new options by using an event handler directly in JSX:</a:t>
            </a:r>
          </a:p>
          <a:p>
            <a:endParaRPr lang="en-US" sz="2400" dirty="0"/>
          </a:p>
        </p:txBody>
      </p:sp>
      <p:pic>
        <p:nvPicPr>
          <p:cNvPr id="6" name="Picture 5"/>
          <p:cNvPicPr>
            <a:picLocks noChangeAspect="1"/>
          </p:cNvPicPr>
          <p:nvPr/>
        </p:nvPicPr>
        <p:blipFill>
          <a:blip r:embed="rId3"/>
          <a:stretch>
            <a:fillRect/>
          </a:stretch>
        </p:blipFill>
        <p:spPr>
          <a:xfrm>
            <a:off x="989765" y="3320671"/>
            <a:ext cx="3718421" cy="2942361"/>
          </a:xfrm>
          <a:prstGeom prst="rect">
            <a:avLst/>
          </a:prstGeom>
        </p:spPr>
      </p:pic>
      <p:pic>
        <p:nvPicPr>
          <p:cNvPr id="9" name="Picture 8"/>
          <p:cNvPicPr>
            <a:picLocks noChangeAspect="1"/>
          </p:cNvPicPr>
          <p:nvPr/>
        </p:nvPicPr>
        <p:blipFill>
          <a:blip r:embed="rId4"/>
          <a:stretch>
            <a:fillRect/>
          </a:stretch>
        </p:blipFill>
        <p:spPr>
          <a:xfrm>
            <a:off x="4843095" y="3681889"/>
            <a:ext cx="3396094" cy="2219924"/>
          </a:xfrm>
          <a:prstGeom prst="rect">
            <a:avLst/>
          </a:prstGeom>
        </p:spPr>
      </p:pic>
      <p:sp>
        <p:nvSpPr>
          <p:cNvPr id="5" name="Slide Number Placeholder 4">
            <a:extLst>
              <a:ext uri="{FF2B5EF4-FFF2-40B4-BE49-F238E27FC236}">
                <a16:creationId xmlns:a16="http://schemas.microsoft.com/office/drawing/2014/main" id="{3D931445-2337-4CD7-A07C-9C28E8A60EC6}"/>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42</a:t>
            </a:fld>
            <a:endParaRPr lang="en-US">
              <a:solidFill>
                <a:prstClr val="black">
                  <a:tint val="75000"/>
                </a:prstClr>
              </a:solidFill>
            </a:endParaRPr>
          </a:p>
        </p:txBody>
      </p:sp>
    </p:spTree>
    <p:extLst>
      <p:ext uri="{BB962C8B-B14F-4D97-AF65-F5344CB8AC3E}">
        <p14:creationId xmlns:p14="http://schemas.microsoft.com/office/powerpoint/2010/main" val="3867009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Synthetic Event</a:t>
            </a:r>
          </a:p>
        </p:txBody>
      </p:sp>
      <p:sp>
        <p:nvSpPr>
          <p:cNvPr id="3" name="Content Placeholder 2"/>
          <p:cNvSpPr>
            <a:spLocks noGrp="1"/>
          </p:cNvSpPr>
          <p:nvPr>
            <p:ph idx="1"/>
          </p:nvPr>
        </p:nvSpPr>
        <p:spPr>
          <a:xfrm>
            <a:off x="628650" y="1642188"/>
            <a:ext cx="7886700" cy="4235635"/>
          </a:xfrm>
        </p:spPr>
        <p:txBody>
          <a:bodyPr>
            <a:normAutofit/>
          </a:bodyPr>
          <a:lstStyle/>
          <a:p>
            <a:r>
              <a:rPr lang="en-US" sz="2400" dirty="0"/>
              <a:t>An object that contains useful metadata related to the event, such as the target element’s value</a:t>
            </a:r>
          </a:p>
          <a:p>
            <a:r>
              <a:rPr lang="en-US" sz="2400" b="1" dirty="0"/>
              <a:t>Example: Pass a Button Value to an Inline Function</a:t>
            </a:r>
          </a:p>
          <a:p>
            <a:r>
              <a:rPr lang="en-US" sz="2400" dirty="0"/>
              <a:t>The value </a:t>
            </a:r>
            <a:r>
              <a:rPr lang="en-US" sz="2400" b="1" i="1" dirty="0"/>
              <a:t>e</a:t>
            </a:r>
            <a:r>
              <a:rPr lang="en-US" sz="2400" dirty="0"/>
              <a:t> that’s returned from the </a:t>
            </a:r>
            <a:r>
              <a:rPr lang="en-US" sz="2400" b="1" dirty="0" err="1"/>
              <a:t>onClick</a:t>
            </a:r>
            <a:r>
              <a:rPr lang="en-US" sz="2400" dirty="0"/>
              <a:t> event handler:</a:t>
            </a:r>
            <a:endParaRPr lang="en-US" sz="2400" b="1" dirty="0"/>
          </a:p>
          <a:p>
            <a:endParaRPr lang="en-US" sz="2400" dirty="0"/>
          </a:p>
        </p:txBody>
      </p:sp>
      <p:pic>
        <p:nvPicPr>
          <p:cNvPr id="4" name="Picture 3"/>
          <p:cNvPicPr>
            <a:picLocks noChangeAspect="1"/>
          </p:cNvPicPr>
          <p:nvPr/>
        </p:nvPicPr>
        <p:blipFill rotWithShape="1">
          <a:blip r:embed="rId3"/>
          <a:srcRect t="5973" b="6182"/>
          <a:stretch/>
        </p:blipFill>
        <p:spPr>
          <a:xfrm>
            <a:off x="1942605" y="3760005"/>
            <a:ext cx="5258789" cy="2389078"/>
          </a:xfrm>
          <a:prstGeom prst="rect">
            <a:avLst/>
          </a:prstGeom>
        </p:spPr>
      </p:pic>
      <p:sp>
        <p:nvSpPr>
          <p:cNvPr id="6" name="Slide Number Placeholder 5">
            <a:extLst>
              <a:ext uri="{FF2B5EF4-FFF2-40B4-BE49-F238E27FC236}">
                <a16:creationId xmlns:a16="http://schemas.microsoft.com/office/drawing/2014/main" id="{EBC301D0-FC08-488E-9A16-ACC3F5925209}"/>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43</a:t>
            </a:fld>
            <a:endParaRPr lang="en-US">
              <a:solidFill>
                <a:prstClr val="black">
                  <a:tint val="75000"/>
                </a:prstClr>
              </a:solidFill>
            </a:endParaRPr>
          </a:p>
        </p:txBody>
      </p:sp>
    </p:spTree>
    <p:extLst>
      <p:ext uri="{BB962C8B-B14F-4D97-AF65-F5344CB8AC3E}">
        <p14:creationId xmlns:p14="http://schemas.microsoft.com/office/powerpoint/2010/main" val="1400523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functions</a:t>
            </a:r>
          </a:p>
        </p:txBody>
      </p:sp>
      <p:sp>
        <p:nvSpPr>
          <p:cNvPr id="3" name="Content Placeholder 2"/>
          <p:cNvSpPr>
            <a:spLocks noGrp="1"/>
          </p:cNvSpPr>
          <p:nvPr>
            <p:ph idx="1"/>
          </p:nvPr>
        </p:nvSpPr>
        <p:spPr>
          <a:xfrm>
            <a:off x="628650" y="1690689"/>
            <a:ext cx="7886700" cy="4486274"/>
          </a:xfrm>
        </p:spPr>
        <p:txBody>
          <a:bodyPr>
            <a:normAutofit/>
          </a:bodyPr>
          <a:lstStyle/>
          <a:p>
            <a:r>
              <a:rPr lang="en-US" sz="2800" dirty="0"/>
              <a:t>Arrow functions are shorthand functions which automatically bind to the surrounding context.</a:t>
            </a:r>
          </a:p>
          <a:p>
            <a:r>
              <a:rPr lang="en-US" sz="2800" dirty="0"/>
              <a:t>A shorter syntax then typical JavaScript functions.</a:t>
            </a:r>
          </a:p>
          <a:p>
            <a:r>
              <a:rPr lang="en-US" sz="2800" dirty="0"/>
              <a:t>No binding of </a:t>
            </a:r>
            <a:r>
              <a:rPr lang="en-US" sz="2800" b="1" dirty="0"/>
              <a:t>this </a:t>
            </a:r>
            <a:r>
              <a:rPr lang="en-US" sz="2800" dirty="0"/>
              <a:t>keyword.</a:t>
            </a:r>
          </a:p>
          <a:p>
            <a:endParaRPr lang="en-US" sz="2800" dirty="0"/>
          </a:p>
        </p:txBody>
      </p:sp>
      <p:sp>
        <p:nvSpPr>
          <p:cNvPr id="4" name="Rectangle 3"/>
          <p:cNvSpPr/>
          <p:nvPr/>
        </p:nvSpPr>
        <p:spPr>
          <a:xfrm>
            <a:off x="1091439" y="3794989"/>
            <a:ext cx="2613607" cy="1602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600" b="1" dirty="0"/>
          </a:p>
          <a:p>
            <a:r>
              <a:rPr lang="en-US" sz="1600" b="1" dirty="0"/>
              <a:t>Normal Function</a:t>
            </a:r>
          </a:p>
          <a:p>
            <a:r>
              <a:rPr lang="en-US" sz="1600" dirty="0"/>
              <a:t>function </a:t>
            </a:r>
            <a:r>
              <a:rPr lang="en-US" sz="1600" dirty="0" err="1"/>
              <a:t>funcName</a:t>
            </a:r>
            <a:r>
              <a:rPr lang="en-US" sz="1600" dirty="0"/>
              <a:t>() {</a:t>
            </a:r>
          </a:p>
          <a:p>
            <a:r>
              <a:rPr lang="en-US" sz="1600" dirty="0"/>
              <a:t>   // </a:t>
            </a:r>
            <a:r>
              <a:rPr lang="en-US" sz="1600" dirty="0" err="1"/>
              <a:t>func</a:t>
            </a:r>
            <a:r>
              <a:rPr lang="en-US" sz="1600" dirty="0"/>
              <a:t> body</a:t>
            </a:r>
          </a:p>
          <a:p>
            <a:r>
              <a:rPr lang="en-US" sz="1600" dirty="0"/>
              <a:t>}</a:t>
            </a:r>
          </a:p>
          <a:p>
            <a:r>
              <a:rPr lang="en-US" sz="1600" dirty="0" err="1"/>
              <a:t>funcName</a:t>
            </a:r>
            <a:r>
              <a:rPr lang="en-US" sz="1600" dirty="0"/>
              <a:t>()</a:t>
            </a:r>
          </a:p>
          <a:p>
            <a:endParaRPr lang="en-US" sz="1600" dirty="0"/>
          </a:p>
        </p:txBody>
      </p:sp>
      <p:sp>
        <p:nvSpPr>
          <p:cNvPr id="6" name="Rectangle 5"/>
          <p:cNvSpPr/>
          <p:nvPr/>
        </p:nvSpPr>
        <p:spPr>
          <a:xfrm>
            <a:off x="5068070" y="3794989"/>
            <a:ext cx="2613607" cy="1567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1" dirty="0"/>
              <a:t>Arrow function</a:t>
            </a:r>
          </a:p>
          <a:p>
            <a:r>
              <a:rPr lang="en-US" sz="1600" dirty="0" err="1"/>
              <a:t>const</a:t>
            </a:r>
            <a:r>
              <a:rPr lang="en-US" sz="1600" dirty="0"/>
              <a:t> </a:t>
            </a:r>
            <a:r>
              <a:rPr lang="en-US" sz="1600" dirty="0" err="1"/>
              <a:t>funcName</a:t>
            </a:r>
            <a:r>
              <a:rPr lang="en-US" sz="1600" dirty="0"/>
              <a:t> = () =&gt; {</a:t>
            </a:r>
          </a:p>
          <a:p>
            <a:r>
              <a:rPr lang="en-US" sz="1600" dirty="0"/>
              <a:t>   // </a:t>
            </a:r>
            <a:r>
              <a:rPr lang="en-US" sz="1600" dirty="0" err="1"/>
              <a:t>func</a:t>
            </a:r>
            <a:r>
              <a:rPr lang="en-US" sz="1600" dirty="0"/>
              <a:t> body</a:t>
            </a:r>
          </a:p>
          <a:p>
            <a:r>
              <a:rPr lang="en-US" sz="1600" dirty="0"/>
              <a:t>}</a:t>
            </a:r>
          </a:p>
          <a:p>
            <a:r>
              <a:rPr lang="en-US" sz="1600" dirty="0" err="1"/>
              <a:t>funcName</a:t>
            </a:r>
            <a:r>
              <a:rPr lang="en-US" sz="1600" dirty="0"/>
              <a:t>()</a:t>
            </a:r>
          </a:p>
        </p:txBody>
      </p:sp>
      <p:sp>
        <p:nvSpPr>
          <p:cNvPr id="7" name="Rectangle 6"/>
          <p:cNvSpPr/>
          <p:nvPr/>
        </p:nvSpPr>
        <p:spPr>
          <a:xfrm>
            <a:off x="1077621" y="5564586"/>
            <a:ext cx="2813997" cy="7441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sz="1600" dirty="0"/>
              <a:t>const square = (x) =&gt; x * x; console.log(square(21));</a:t>
            </a:r>
            <a:endParaRPr lang="en-US" sz="1600" dirty="0"/>
          </a:p>
        </p:txBody>
      </p:sp>
      <p:sp>
        <p:nvSpPr>
          <p:cNvPr id="8" name="Slide Number Placeholder 7">
            <a:extLst>
              <a:ext uri="{FF2B5EF4-FFF2-40B4-BE49-F238E27FC236}">
                <a16:creationId xmlns:a16="http://schemas.microsoft.com/office/drawing/2014/main" id="{45F44A51-23B5-429F-86FC-93B11DB02CEC}"/>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44</a:t>
            </a:fld>
            <a:endParaRPr lang="en-US">
              <a:solidFill>
                <a:prstClr val="black">
                  <a:tint val="75000"/>
                </a:prstClr>
              </a:solidFill>
            </a:endParaRPr>
          </a:p>
        </p:txBody>
      </p:sp>
    </p:spTree>
    <p:extLst>
      <p:ext uri="{BB962C8B-B14F-4D97-AF65-F5344CB8AC3E}">
        <p14:creationId xmlns:p14="http://schemas.microsoft.com/office/powerpoint/2010/main" val="26376037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Vs Normal Functions</a:t>
            </a:r>
          </a:p>
        </p:txBody>
      </p:sp>
      <p:sp>
        <p:nvSpPr>
          <p:cNvPr id="3" name="Content Placeholder 2"/>
          <p:cNvSpPr>
            <a:spLocks noGrp="1"/>
          </p:cNvSpPr>
          <p:nvPr>
            <p:ph idx="1"/>
          </p:nvPr>
        </p:nvSpPr>
        <p:spPr>
          <a:xfrm>
            <a:off x="628650" y="1631259"/>
            <a:ext cx="7886700" cy="4161471"/>
          </a:xfrm>
        </p:spPr>
        <p:txBody>
          <a:bodyPr>
            <a:normAutofit/>
          </a:bodyPr>
          <a:lstStyle/>
          <a:p>
            <a:r>
              <a:rPr lang="en-US" sz="2400" dirty="0"/>
              <a:t>Arrow function do not have their own binding of this, so your </a:t>
            </a:r>
            <a:r>
              <a:rPr lang="en-US" sz="2400" b="1" dirty="0" err="1"/>
              <a:t>this.setState</a:t>
            </a:r>
            <a:r>
              <a:rPr lang="en-US" sz="2400" b="1" dirty="0"/>
              <a:t> </a:t>
            </a:r>
            <a:r>
              <a:rPr lang="en-US" sz="2400" dirty="0"/>
              <a:t>refer to the </a:t>
            </a:r>
            <a:r>
              <a:rPr lang="en-US" sz="2400" b="1" dirty="0" err="1"/>
              <a:t>YourClass.setState</a:t>
            </a:r>
            <a:r>
              <a:rPr lang="en-US" sz="2400" dirty="0"/>
              <a:t>.</a:t>
            </a:r>
          </a:p>
          <a:p>
            <a:r>
              <a:rPr lang="en-US" sz="2400" dirty="0"/>
              <a:t>Using normal function, you need to bind it to the class to obtain Class's this reference. So when you call </a:t>
            </a:r>
            <a:r>
              <a:rPr lang="en-US" sz="2400" b="1" dirty="0" err="1"/>
              <a:t>this.setState</a:t>
            </a:r>
            <a:r>
              <a:rPr lang="en-US" sz="2400" b="1" dirty="0"/>
              <a:t> </a:t>
            </a:r>
            <a:r>
              <a:rPr lang="en-US" sz="2400" dirty="0"/>
              <a:t>actually it refer to </a:t>
            </a:r>
            <a:r>
              <a:rPr lang="en-US" sz="2400" b="1" dirty="0" err="1"/>
              <a:t>YourFunction.setState</a:t>
            </a:r>
            <a:r>
              <a:rPr lang="en-US" sz="2400" b="1" dirty="0"/>
              <a:t>().</a:t>
            </a:r>
          </a:p>
        </p:txBody>
      </p:sp>
      <p:sp>
        <p:nvSpPr>
          <p:cNvPr id="5" name="Rectangle 4"/>
          <p:cNvSpPr/>
          <p:nvPr/>
        </p:nvSpPr>
        <p:spPr>
          <a:xfrm>
            <a:off x="1943705" y="4050868"/>
            <a:ext cx="5256590" cy="1999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t>class </a:t>
            </a:r>
            <a:r>
              <a:rPr lang="en-US" sz="1400" dirty="0" err="1"/>
              <a:t>FancyComponent</a:t>
            </a:r>
            <a:r>
              <a:rPr lang="en-US" sz="1400" dirty="0"/>
              <a:t> extends Component {</a:t>
            </a:r>
          </a:p>
          <a:p>
            <a:r>
              <a:rPr lang="en-US" sz="1400" dirty="0"/>
              <a:t>    </a:t>
            </a:r>
            <a:r>
              <a:rPr lang="en-US" sz="1400" dirty="0" err="1"/>
              <a:t>handleChange</a:t>
            </a:r>
            <a:r>
              <a:rPr lang="en-US" sz="1400" dirty="0"/>
              <a:t>(event) {</a:t>
            </a:r>
          </a:p>
          <a:p>
            <a:r>
              <a:rPr lang="en-US" sz="1400" dirty="0"/>
              <a:t>        </a:t>
            </a:r>
            <a:r>
              <a:rPr lang="en-US" sz="1400" dirty="0" err="1"/>
              <a:t>this.setState</a:t>
            </a:r>
            <a:r>
              <a:rPr lang="en-US" sz="1400" dirty="0"/>
              <a:t>({ event }) // `this` is instance of </a:t>
            </a:r>
            <a:r>
              <a:rPr lang="en-US" sz="1400" dirty="0" err="1"/>
              <a:t>handleChange</a:t>
            </a:r>
            <a:endParaRPr lang="en-US" sz="1400" dirty="0"/>
          </a:p>
          <a:p>
            <a:r>
              <a:rPr lang="en-US" sz="1400" dirty="0"/>
              <a:t>    }</a:t>
            </a:r>
          </a:p>
          <a:p>
            <a:endParaRPr lang="en-US" sz="1400" dirty="0"/>
          </a:p>
          <a:p>
            <a:r>
              <a:rPr lang="en-US" sz="1400" dirty="0"/>
              <a:t>    </a:t>
            </a:r>
            <a:r>
              <a:rPr lang="en-US" sz="1400" dirty="0" err="1"/>
              <a:t>handleChange</a:t>
            </a:r>
            <a:r>
              <a:rPr lang="en-US" sz="1400" dirty="0"/>
              <a:t> = (event) =&gt; {</a:t>
            </a:r>
          </a:p>
          <a:p>
            <a:r>
              <a:rPr lang="en-US" sz="1400" dirty="0"/>
              <a:t>        </a:t>
            </a:r>
            <a:r>
              <a:rPr lang="en-US" sz="1400" dirty="0" err="1"/>
              <a:t>this.setState</a:t>
            </a:r>
            <a:r>
              <a:rPr lang="en-US" sz="1400" dirty="0"/>
              <a:t>({ event }) // `this` is instance of </a:t>
            </a:r>
            <a:r>
              <a:rPr lang="en-US" sz="1400" dirty="0" err="1"/>
              <a:t>FancyComponent</a:t>
            </a:r>
            <a:endParaRPr lang="en-US" sz="1400" dirty="0"/>
          </a:p>
          <a:p>
            <a:r>
              <a:rPr lang="en-US" sz="1400" dirty="0"/>
              <a:t>    }</a:t>
            </a:r>
          </a:p>
          <a:p>
            <a:r>
              <a:rPr lang="en-US" sz="1400" dirty="0"/>
              <a:t>}</a:t>
            </a:r>
          </a:p>
        </p:txBody>
      </p:sp>
      <p:sp>
        <p:nvSpPr>
          <p:cNvPr id="6" name="Slide Number Placeholder 5">
            <a:extLst>
              <a:ext uri="{FF2B5EF4-FFF2-40B4-BE49-F238E27FC236}">
                <a16:creationId xmlns:a16="http://schemas.microsoft.com/office/drawing/2014/main" id="{E50536C5-21D2-4FFB-B859-236ED1E9A9B3}"/>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45</a:t>
            </a:fld>
            <a:endParaRPr lang="en-US">
              <a:solidFill>
                <a:prstClr val="black">
                  <a:tint val="75000"/>
                </a:prstClr>
              </a:solidFill>
            </a:endParaRPr>
          </a:p>
        </p:txBody>
      </p:sp>
    </p:spTree>
    <p:extLst>
      <p:ext uri="{BB962C8B-B14F-4D97-AF65-F5344CB8AC3E}">
        <p14:creationId xmlns:p14="http://schemas.microsoft.com/office/powerpoint/2010/main" val="1019235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functions and React Events</a:t>
            </a:r>
          </a:p>
        </p:txBody>
      </p:sp>
      <p:sp>
        <p:nvSpPr>
          <p:cNvPr id="3" name="Content Placeholder 2"/>
          <p:cNvSpPr>
            <a:spLocks noGrp="1"/>
          </p:cNvSpPr>
          <p:nvPr>
            <p:ph idx="1"/>
          </p:nvPr>
        </p:nvSpPr>
        <p:spPr/>
        <p:txBody>
          <a:bodyPr>
            <a:normAutofit/>
          </a:bodyPr>
          <a:lstStyle/>
          <a:p>
            <a:r>
              <a:rPr lang="en-US" sz="2800" dirty="0"/>
              <a:t>For methods in React, the </a:t>
            </a:r>
            <a:r>
              <a:rPr lang="en-US" sz="2800" b="1" dirty="0"/>
              <a:t>this</a:t>
            </a:r>
            <a:r>
              <a:rPr lang="en-US" sz="2800" dirty="0"/>
              <a:t> keyword should represent the component that owns the method.</a:t>
            </a:r>
          </a:p>
          <a:p>
            <a:endParaRPr lang="en-US" sz="2800" dirty="0"/>
          </a:p>
          <a:p>
            <a:r>
              <a:rPr lang="en-US" sz="2800" dirty="0"/>
              <a:t>That is why we should use arrow functions. With arrow functions, this will always represent the object that defined the arrow function.</a:t>
            </a:r>
          </a:p>
        </p:txBody>
      </p:sp>
      <p:sp>
        <p:nvSpPr>
          <p:cNvPr id="5" name="Slide Number Placeholder 4">
            <a:extLst>
              <a:ext uri="{FF2B5EF4-FFF2-40B4-BE49-F238E27FC236}">
                <a16:creationId xmlns:a16="http://schemas.microsoft.com/office/drawing/2014/main" id="{23D7EF3C-252B-45AF-8481-DDEF5910FEC0}"/>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46</a:t>
            </a:fld>
            <a:endParaRPr lang="en-US">
              <a:solidFill>
                <a:prstClr val="black">
                  <a:tint val="75000"/>
                </a:prstClr>
              </a:solidFill>
            </a:endParaRPr>
          </a:p>
        </p:txBody>
      </p:sp>
    </p:spTree>
    <p:extLst>
      <p:ext uri="{BB962C8B-B14F-4D97-AF65-F5344CB8AC3E}">
        <p14:creationId xmlns:p14="http://schemas.microsoft.com/office/powerpoint/2010/main" val="3475997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 Passing Arguments</a:t>
            </a:r>
          </a:p>
        </p:txBody>
      </p:sp>
      <p:sp>
        <p:nvSpPr>
          <p:cNvPr id="3" name="Content Placeholder 2"/>
          <p:cNvSpPr>
            <a:spLocks noGrp="1"/>
          </p:cNvSpPr>
          <p:nvPr>
            <p:ph idx="1"/>
          </p:nvPr>
        </p:nvSpPr>
        <p:spPr>
          <a:xfrm>
            <a:off x="628650" y="1690689"/>
            <a:ext cx="7886701" cy="1613297"/>
          </a:xfrm>
        </p:spPr>
        <p:txBody>
          <a:bodyPr>
            <a:normAutofit fontScale="85000" lnSpcReduction="20000"/>
          </a:bodyPr>
          <a:lstStyle/>
          <a:p>
            <a:pPr marL="0" indent="0">
              <a:buNone/>
            </a:pPr>
            <a:r>
              <a:rPr lang="en-US" dirty="0"/>
              <a:t>Send parameters into an event handler, you have two options</a:t>
            </a:r>
          </a:p>
          <a:p>
            <a:pPr marL="728663" lvl="1" indent="-385763">
              <a:buAutoNum type="arabicPeriod"/>
            </a:pPr>
            <a:r>
              <a:rPr lang="en-US" dirty="0"/>
              <a:t>Make an anonymous arrow function</a:t>
            </a:r>
          </a:p>
          <a:p>
            <a:pPr marL="728663" lvl="1" indent="-385763">
              <a:buAutoNum type="arabicPeriod"/>
            </a:pPr>
            <a:r>
              <a:rPr lang="en-US" dirty="0"/>
              <a:t>Bind the event handler to this.</a:t>
            </a:r>
          </a:p>
        </p:txBody>
      </p:sp>
      <p:sp>
        <p:nvSpPr>
          <p:cNvPr id="5" name="Rectangle 4"/>
          <p:cNvSpPr/>
          <p:nvPr/>
        </p:nvSpPr>
        <p:spPr>
          <a:xfrm>
            <a:off x="631771" y="3119837"/>
            <a:ext cx="3664870" cy="31888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t>class Football extends </a:t>
            </a:r>
            <a:r>
              <a:rPr lang="en-US" sz="1400" dirty="0" err="1"/>
              <a:t>React.Component</a:t>
            </a:r>
            <a:r>
              <a:rPr lang="en-US" sz="1400" dirty="0"/>
              <a:t> {</a:t>
            </a:r>
          </a:p>
          <a:p>
            <a:r>
              <a:rPr lang="en-US" sz="1400" dirty="0"/>
              <a:t>  shoot = (a) =&gt; {</a:t>
            </a:r>
          </a:p>
          <a:p>
            <a:r>
              <a:rPr lang="en-US" sz="1400" dirty="0"/>
              <a:t>    alert(a);</a:t>
            </a:r>
          </a:p>
          <a:p>
            <a:r>
              <a:rPr lang="en-US" sz="1400" dirty="0"/>
              <a:t>  }</a:t>
            </a:r>
          </a:p>
          <a:p>
            <a:r>
              <a:rPr lang="en-US" sz="1400" dirty="0"/>
              <a:t>  render() {</a:t>
            </a:r>
          </a:p>
          <a:p>
            <a:r>
              <a:rPr lang="en-US" sz="1400" dirty="0"/>
              <a:t>    return (</a:t>
            </a:r>
          </a:p>
          <a:p>
            <a:r>
              <a:rPr lang="en-US" sz="1400" dirty="0"/>
              <a:t>      &lt;button </a:t>
            </a:r>
            <a:r>
              <a:rPr lang="en-US" sz="1400" dirty="0" err="1"/>
              <a:t>onClick</a:t>
            </a:r>
            <a:r>
              <a:rPr lang="en-US" sz="1400" dirty="0"/>
              <a:t>={() =&gt; </a:t>
            </a:r>
            <a:r>
              <a:rPr lang="en-US" sz="1400" dirty="0" err="1"/>
              <a:t>this.shoot</a:t>
            </a:r>
            <a:r>
              <a:rPr lang="en-US" sz="1400" dirty="0"/>
              <a:t>("Goal")}&gt;Take the shot!&lt;/button&gt;</a:t>
            </a:r>
          </a:p>
          <a:p>
            <a:r>
              <a:rPr lang="en-US" sz="1400" dirty="0"/>
              <a:t>    );</a:t>
            </a:r>
          </a:p>
          <a:p>
            <a:r>
              <a:rPr lang="en-US" sz="1400" dirty="0"/>
              <a:t>  }</a:t>
            </a:r>
          </a:p>
          <a:p>
            <a:r>
              <a:rPr lang="en-US" sz="1400" dirty="0"/>
              <a:t>}</a:t>
            </a:r>
          </a:p>
          <a:p>
            <a:endParaRPr lang="en-US" sz="1400" dirty="0"/>
          </a:p>
          <a:p>
            <a:r>
              <a:rPr lang="en-US" sz="1400" dirty="0"/>
              <a:t>ReactDOM.render(&lt;Football /&gt;, document.getElementById('root'));</a:t>
            </a:r>
          </a:p>
        </p:txBody>
      </p:sp>
      <p:sp>
        <p:nvSpPr>
          <p:cNvPr id="9" name="Rectangle 8"/>
          <p:cNvSpPr/>
          <p:nvPr/>
        </p:nvSpPr>
        <p:spPr>
          <a:xfrm>
            <a:off x="4572000" y="3256360"/>
            <a:ext cx="3839441" cy="3052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t>class Football extends </a:t>
            </a:r>
            <a:r>
              <a:rPr lang="en-US" sz="1400" dirty="0" err="1"/>
              <a:t>React.Component</a:t>
            </a:r>
            <a:r>
              <a:rPr lang="en-US" sz="1400" dirty="0"/>
              <a:t> {</a:t>
            </a:r>
          </a:p>
          <a:p>
            <a:r>
              <a:rPr lang="en-US" sz="1400" dirty="0"/>
              <a:t>  shoot(a) {</a:t>
            </a:r>
          </a:p>
          <a:p>
            <a:r>
              <a:rPr lang="en-US" sz="1400" dirty="0"/>
              <a:t>    alert(a);</a:t>
            </a:r>
          </a:p>
          <a:p>
            <a:r>
              <a:rPr lang="en-US" sz="1400" dirty="0"/>
              <a:t>  }</a:t>
            </a:r>
          </a:p>
          <a:p>
            <a:r>
              <a:rPr lang="en-US" sz="1400" dirty="0"/>
              <a:t>  render() {</a:t>
            </a:r>
          </a:p>
          <a:p>
            <a:r>
              <a:rPr lang="en-US" sz="1400" dirty="0"/>
              <a:t>    return (</a:t>
            </a:r>
          </a:p>
          <a:p>
            <a:r>
              <a:rPr lang="en-US" sz="1400" dirty="0"/>
              <a:t>      &lt;button </a:t>
            </a:r>
            <a:r>
              <a:rPr lang="en-US" sz="1400" dirty="0" err="1"/>
              <a:t>onClick</a:t>
            </a:r>
            <a:r>
              <a:rPr lang="en-US" sz="1400" dirty="0"/>
              <a:t>={</a:t>
            </a:r>
            <a:r>
              <a:rPr lang="en-US" sz="1400" dirty="0" err="1"/>
              <a:t>this.shoot.bind</a:t>
            </a:r>
            <a:r>
              <a:rPr lang="en-US" sz="1400" dirty="0"/>
              <a:t>(this, "Goal")}&gt;Take the shot!&lt;/button&gt;</a:t>
            </a:r>
          </a:p>
          <a:p>
            <a:r>
              <a:rPr lang="en-US" sz="1400" dirty="0"/>
              <a:t>    );</a:t>
            </a:r>
          </a:p>
          <a:p>
            <a:r>
              <a:rPr lang="en-US" sz="1400" dirty="0"/>
              <a:t>  }</a:t>
            </a:r>
          </a:p>
          <a:p>
            <a:r>
              <a:rPr lang="en-US" sz="1400" dirty="0"/>
              <a:t>}</a:t>
            </a:r>
          </a:p>
          <a:p>
            <a:endParaRPr lang="en-US" sz="1400" dirty="0"/>
          </a:p>
          <a:p>
            <a:r>
              <a:rPr lang="en-US" sz="1400" dirty="0"/>
              <a:t>ReactDOM.render(&lt;Football /&gt;, document.getElementById('root'));</a:t>
            </a:r>
          </a:p>
        </p:txBody>
      </p:sp>
      <p:sp>
        <p:nvSpPr>
          <p:cNvPr id="6" name="Slide Number Placeholder 5">
            <a:extLst>
              <a:ext uri="{FF2B5EF4-FFF2-40B4-BE49-F238E27FC236}">
                <a16:creationId xmlns:a16="http://schemas.microsoft.com/office/drawing/2014/main" id="{36DC9424-F284-47E1-B7BE-0F00A1A86AC6}"/>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47</a:t>
            </a:fld>
            <a:endParaRPr lang="en-US">
              <a:solidFill>
                <a:prstClr val="black">
                  <a:tint val="75000"/>
                </a:prstClr>
              </a:solidFill>
            </a:endParaRPr>
          </a:p>
        </p:txBody>
      </p:sp>
    </p:spTree>
    <p:extLst>
      <p:ext uri="{BB962C8B-B14F-4D97-AF65-F5344CB8AC3E}">
        <p14:creationId xmlns:p14="http://schemas.microsoft.com/office/powerpoint/2010/main" val="600551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Forms</a:t>
            </a:r>
          </a:p>
        </p:txBody>
      </p:sp>
      <p:sp>
        <p:nvSpPr>
          <p:cNvPr id="3" name="Content Placeholder 2"/>
          <p:cNvSpPr>
            <a:spLocks noGrp="1"/>
          </p:cNvSpPr>
          <p:nvPr>
            <p:ph idx="1"/>
          </p:nvPr>
        </p:nvSpPr>
        <p:spPr/>
        <p:txBody>
          <a:bodyPr/>
          <a:lstStyle/>
          <a:p>
            <a:r>
              <a:rPr lang="en-US" dirty="0"/>
              <a:t>React offers a stateful, reactive approach to build a form to interact with user. </a:t>
            </a:r>
          </a:p>
          <a:p>
            <a:r>
              <a:rPr lang="en-US" dirty="0"/>
              <a:t>Rather than the DOM, </a:t>
            </a:r>
            <a:r>
              <a:rPr lang="en-US" b="1" dirty="0"/>
              <a:t>Component</a:t>
            </a:r>
            <a:r>
              <a:rPr lang="en-US" dirty="0"/>
              <a:t> usually handles the </a:t>
            </a:r>
            <a:r>
              <a:rPr lang="en-US" b="1" dirty="0"/>
              <a:t>React form</a:t>
            </a:r>
            <a:r>
              <a:rPr lang="en-US" dirty="0"/>
              <a:t>.</a:t>
            </a:r>
          </a:p>
          <a:p>
            <a:r>
              <a:rPr lang="en-US" dirty="0"/>
              <a:t>Form is usually implemented by using </a:t>
            </a:r>
            <a:r>
              <a:rPr lang="en-US" b="1" dirty="0"/>
              <a:t>components.</a:t>
            </a:r>
          </a:p>
        </p:txBody>
      </p:sp>
      <p:sp>
        <p:nvSpPr>
          <p:cNvPr id="5" name="Slide Number Placeholder 4">
            <a:extLst>
              <a:ext uri="{FF2B5EF4-FFF2-40B4-BE49-F238E27FC236}">
                <a16:creationId xmlns:a16="http://schemas.microsoft.com/office/drawing/2014/main" id="{AB0371AE-CD93-4BF6-9922-21ECCAFCDD28}"/>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48</a:t>
            </a:fld>
            <a:endParaRPr lang="en-US">
              <a:solidFill>
                <a:prstClr val="black">
                  <a:tint val="75000"/>
                </a:prstClr>
              </a:solidFill>
            </a:endParaRPr>
          </a:p>
        </p:txBody>
      </p:sp>
    </p:spTree>
    <p:extLst>
      <p:ext uri="{BB962C8B-B14F-4D97-AF65-F5344CB8AC3E}">
        <p14:creationId xmlns:p14="http://schemas.microsoft.com/office/powerpoint/2010/main" val="29926799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26751F5-A561-4467-A7A9-48EC2D9BC900}"/>
              </a:ext>
            </a:extLst>
          </p:cNvPr>
          <p:cNvSpPr>
            <a:spLocks noGrp="1" noChangeArrowheads="1"/>
          </p:cNvSpPr>
          <p:nvPr>
            <p:ph type="title"/>
          </p:nvPr>
        </p:nvSpPr>
        <p:spPr/>
        <p:txBody>
          <a:bodyPr/>
          <a:lstStyle/>
          <a:p>
            <a:r>
              <a:rPr lang="en-US" altLang="en-US"/>
              <a:t>Forms Are Special …</a:t>
            </a:r>
          </a:p>
        </p:txBody>
      </p:sp>
      <p:sp>
        <p:nvSpPr>
          <p:cNvPr id="20483" name="TextBox 3">
            <a:extLst>
              <a:ext uri="{FF2B5EF4-FFF2-40B4-BE49-F238E27FC236}">
                <a16:creationId xmlns:a16="http://schemas.microsoft.com/office/drawing/2014/main" id="{4385B576-09BD-465C-A600-35BF5F639B76}"/>
              </a:ext>
            </a:extLst>
          </p:cNvPr>
          <p:cNvSpPr txBox="1">
            <a:spLocks noChangeArrowheads="1"/>
          </p:cNvSpPr>
          <p:nvPr/>
        </p:nvSpPr>
        <p:spPr bwMode="auto">
          <a:xfrm>
            <a:off x="971905" y="2836039"/>
            <a:ext cx="5017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&lt;input type="text" value={this.state.name} /&gt;</a:t>
            </a:r>
          </a:p>
        </p:txBody>
      </p:sp>
      <p:sp>
        <p:nvSpPr>
          <p:cNvPr id="20484" name="TextBox 4">
            <a:extLst>
              <a:ext uri="{FF2B5EF4-FFF2-40B4-BE49-F238E27FC236}">
                <a16:creationId xmlns:a16="http://schemas.microsoft.com/office/drawing/2014/main" id="{E20D4E74-87C6-4A40-9FD1-E132D2229DDC}"/>
              </a:ext>
            </a:extLst>
          </p:cNvPr>
          <p:cNvSpPr txBox="1">
            <a:spLocks noChangeArrowheads="1"/>
          </p:cNvSpPr>
          <p:nvPr/>
        </p:nvSpPr>
        <p:spPr bwMode="auto">
          <a:xfrm>
            <a:off x="1029055" y="2321689"/>
            <a:ext cx="32592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err="1"/>
              <a:t>this.state</a:t>
            </a:r>
            <a:r>
              <a:rPr lang="en-US" altLang="en-US" sz="1800" dirty="0"/>
              <a:t> = { name: "John" };</a:t>
            </a:r>
          </a:p>
        </p:txBody>
      </p:sp>
      <p:sp>
        <p:nvSpPr>
          <p:cNvPr id="20485" name="TextBox 5">
            <a:extLst>
              <a:ext uri="{FF2B5EF4-FFF2-40B4-BE49-F238E27FC236}">
                <a16:creationId xmlns:a16="http://schemas.microsoft.com/office/drawing/2014/main" id="{CC241167-2990-4CA6-8101-263899D5A67D}"/>
              </a:ext>
            </a:extLst>
          </p:cNvPr>
          <p:cNvSpPr txBox="1">
            <a:spLocks noChangeArrowheads="1"/>
          </p:cNvSpPr>
          <p:nvPr/>
        </p:nvSpPr>
        <p:spPr bwMode="auto">
          <a:xfrm>
            <a:off x="1948545" y="3429000"/>
            <a:ext cx="95731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100" b="1"/>
              <a:t>React</a:t>
            </a:r>
          </a:p>
        </p:txBody>
      </p:sp>
      <p:sp>
        <p:nvSpPr>
          <p:cNvPr id="20486" name="TextBox 6">
            <a:extLst>
              <a:ext uri="{FF2B5EF4-FFF2-40B4-BE49-F238E27FC236}">
                <a16:creationId xmlns:a16="http://schemas.microsoft.com/office/drawing/2014/main" id="{3868DA5A-48E5-47E1-863B-2B5C3DF51748}"/>
              </a:ext>
            </a:extLst>
          </p:cNvPr>
          <p:cNvSpPr txBox="1">
            <a:spLocks noChangeArrowheads="1"/>
          </p:cNvSpPr>
          <p:nvPr/>
        </p:nvSpPr>
        <p:spPr bwMode="auto">
          <a:xfrm>
            <a:off x="5323285" y="3486151"/>
            <a:ext cx="83548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100" b="1"/>
              <a:t>DOM</a:t>
            </a:r>
          </a:p>
        </p:txBody>
      </p:sp>
      <p:sp>
        <p:nvSpPr>
          <p:cNvPr id="20487" name="TextBox 7">
            <a:extLst>
              <a:ext uri="{FF2B5EF4-FFF2-40B4-BE49-F238E27FC236}">
                <a16:creationId xmlns:a16="http://schemas.microsoft.com/office/drawing/2014/main" id="{1CBD7B27-BA9F-4620-BB41-8D730F4CB81D}"/>
              </a:ext>
            </a:extLst>
          </p:cNvPr>
          <p:cNvSpPr txBox="1">
            <a:spLocks noChangeArrowheads="1"/>
          </p:cNvSpPr>
          <p:nvPr/>
        </p:nvSpPr>
        <p:spPr bwMode="auto">
          <a:xfrm>
            <a:off x="1204404" y="4114800"/>
            <a:ext cx="25875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state: { name: "John" }</a:t>
            </a:r>
          </a:p>
        </p:txBody>
      </p:sp>
      <p:sp>
        <p:nvSpPr>
          <p:cNvPr id="20488" name="Oval 8">
            <a:extLst>
              <a:ext uri="{FF2B5EF4-FFF2-40B4-BE49-F238E27FC236}">
                <a16:creationId xmlns:a16="http://schemas.microsoft.com/office/drawing/2014/main" id="{81577174-AC72-4854-AD59-1DEB2D68A483}"/>
              </a:ext>
            </a:extLst>
          </p:cNvPr>
          <p:cNvSpPr>
            <a:spLocks noChangeArrowheads="1"/>
          </p:cNvSpPr>
          <p:nvPr/>
        </p:nvSpPr>
        <p:spPr bwMode="auto">
          <a:xfrm>
            <a:off x="5518547" y="4057651"/>
            <a:ext cx="400050" cy="346472"/>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20489" name="Oval 9">
            <a:extLst>
              <a:ext uri="{FF2B5EF4-FFF2-40B4-BE49-F238E27FC236}">
                <a16:creationId xmlns:a16="http://schemas.microsoft.com/office/drawing/2014/main" id="{48B1F17A-4E5F-4DE0-8AEF-12D123AC863C}"/>
              </a:ext>
            </a:extLst>
          </p:cNvPr>
          <p:cNvSpPr>
            <a:spLocks noChangeArrowheads="1"/>
          </p:cNvSpPr>
          <p:nvPr/>
        </p:nvSpPr>
        <p:spPr bwMode="auto">
          <a:xfrm>
            <a:off x="4914900" y="4629151"/>
            <a:ext cx="400050" cy="346472"/>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20490" name="Oval 11">
            <a:extLst>
              <a:ext uri="{FF2B5EF4-FFF2-40B4-BE49-F238E27FC236}">
                <a16:creationId xmlns:a16="http://schemas.microsoft.com/office/drawing/2014/main" id="{B73423F6-25EB-4175-A6DA-195B2084D6D4}"/>
              </a:ext>
            </a:extLst>
          </p:cNvPr>
          <p:cNvSpPr>
            <a:spLocks noChangeArrowheads="1"/>
          </p:cNvSpPr>
          <p:nvPr/>
        </p:nvSpPr>
        <p:spPr bwMode="auto">
          <a:xfrm>
            <a:off x="5738814" y="4629150"/>
            <a:ext cx="1298972" cy="10287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20491" name="TextBox 12">
            <a:extLst>
              <a:ext uri="{FF2B5EF4-FFF2-40B4-BE49-F238E27FC236}">
                <a16:creationId xmlns:a16="http://schemas.microsoft.com/office/drawing/2014/main" id="{700F9AEA-E7BD-4A61-BFCA-F63D1590A71A}"/>
              </a:ext>
            </a:extLst>
          </p:cNvPr>
          <p:cNvSpPr txBox="1">
            <a:spLocks noChangeArrowheads="1"/>
          </p:cNvSpPr>
          <p:nvPr/>
        </p:nvSpPr>
        <p:spPr bwMode="auto">
          <a:xfrm>
            <a:off x="6066235" y="4743451"/>
            <a:ext cx="6992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input</a:t>
            </a:r>
          </a:p>
        </p:txBody>
      </p:sp>
      <p:sp>
        <p:nvSpPr>
          <p:cNvPr id="20492" name="TextBox 13">
            <a:extLst>
              <a:ext uri="{FF2B5EF4-FFF2-40B4-BE49-F238E27FC236}">
                <a16:creationId xmlns:a16="http://schemas.microsoft.com/office/drawing/2014/main" id="{3CD0B392-CCAB-46D2-8D2C-677F9547CC4B}"/>
              </a:ext>
            </a:extLst>
          </p:cNvPr>
          <p:cNvSpPr txBox="1">
            <a:spLocks noChangeArrowheads="1"/>
          </p:cNvSpPr>
          <p:nvPr/>
        </p:nvSpPr>
        <p:spPr bwMode="auto">
          <a:xfrm>
            <a:off x="5870973" y="5143500"/>
            <a:ext cx="119930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350" dirty="0"/>
              <a:t>value: "John"</a:t>
            </a:r>
          </a:p>
        </p:txBody>
      </p:sp>
      <p:cxnSp>
        <p:nvCxnSpPr>
          <p:cNvPr id="20493" name="Straight Connector 15">
            <a:extLst>
              <a:ext uri="{FF2B5EF4-FFF2-40B4-BE49-F238E27FC236}">
                <a16:creationId xmlns:a16="http://schemas.microsoft.com/office/drawing/2014/main" id="{932851DA-3359-4283-AE3A-65B432E4E616}"/>
              </a:ext>
            </a:extLst>
          </p:cNvPr>
          <p:cNvCxnSpPr>
            <a:cxnSpLocks noChangeShapeType="1"/>
            <a:stCxn id="20488" idx="3"/>
            <a:endCxn id="20489" idx="7"/>
          </p:cNvCxnSpPr>
          <p:nvPr/>
        </p:nvCxnSpPr>
        <p:spPr bwMode="auto">
          <a:xfrm flipH="1">
            <a:off x="5256611" y="4352926"/>
            <a:ext cx="320278" cy="32742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494" name="Straight Connector 17">
            <a:extLst>
              <a:ext uri="{FF2B5EF4-FFF2-40B4-BE49-F238E27FC236}">
                <a16:creationId xmlns:a16="http://schemas.microsoft.com/office/drawing/2014/main" id="{E1B474E7-294C-4B2C-B906-AEF2F20E64B9}"/>
              </a:ext>
            </a:extLst>
          </p:cNvPr>
          <p:cNvCxnSpPr>
            <a:cxnSpLocks noChangeShapeType="1"/>
            <a:stCxn id="20488" idx="5"/>
            <a:endCxn id="20490" idx="0"/>
          </p:cNvCxnSpPr>
          <p:nvPr/>
        </p:nvCxnSpPr>
        <p:spPr bwMode="auto">
          <a:xfrm>
            <a:off x="5860256" y="4352925"/>
            <a:ext cx="528638" cy="2762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 name="Rectangle 14">
            <a:extLst>
              <a:ext uri="{FF2B5EF4-FFF2-40B4-BE49-F238E27FC236}">
                <a16:creationId xmlns:a16="http://schemas.microsoft.com/office/drawing/2014/main" id="{67A6CCFB-60D7-4CB3-86FB-F85D5DBE91F2}"/>
              </a:ext>
            </a:extLst>
          </p:cNvPr>
          <p:cNvSpPr>
            <a:spLocks noChangeArrowheads="1"/>
          </p:cNvSpPr>
          <p:nvPr/>
        </p:nvSpPr>
        <p:spPr bwMode="auto">
          <a:xfrm>
            <a:off x="6911038" y="2180148"/>
            <a:ext cx="1771650" cy="2857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eaLnBrk="1" hangingPunct="1">
              <a:spcBef>
                <a:spcPct val="0"/>
              </a:spcBef>
              <a:buClrTx/>
              <a:buSzTx/>
              <a:buFontTx/>
              <a:buNone/>
            </a:pPr>
            <a:endParaRPr lang="en-US" altLang="en-US" sz="1200"/>
          </a:p>
        </p:txBody>
      </p:sp>
      <p:sp>
        <p:nvSpPr>
          <p:cNvPr id="17" name="TextBox 21">
            <a:extLst>
              <a:ext uri="{FF2B5EF4-FFF2-40B4-BE49-F238E27FC236}">
                <a16:creationId xmlns:a16="http://schemas.microsoft.com/office/drawing/2014/main" id="{EBDB07E8-97A4-445E-92A4-758DE84EEB5B}"/>
              </a:ext>
            </a:extLst>
          </p:cNvPr>
          <p:cNvSpPr txBox="1">
            <a:spLocks noChangeArrowheads="1"/>
          </p:cNvSpPr>
          <p:nvPr/>
        </p:nvSpPr>
        <p:spPr bwMode="auto">
          <a:xfrm>
            <a:off x="7160631" y="1774830"/>
            <a:ext cx="68159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eaLnBrk="1" hangingPunct="1">
              <a:spcBef>
                <a:spcPct val="0"/>
              </a:spcBef>
              <a:buClrTx/>
              <a:buSzTx/>
              <a:buFontTx/>
              <a:buNone/>
            </a:pPr>
            <a:r>
              <a:rPr lang="en-US" altLang="en-US" sz="1500" b="1" dirty="0"/>
              <a:t>Form</a:t>
            </a:r>
          </a:p>
        </p:txBody>
      </p:sp>
      <p:sp>
        <p:nvSpPr>
          <p:cNvPr id="18" name="Rectangle 17">
            <a:extLst>
              <a:ext uri="{FF2B5EF4-FFF2-40B4-BE49-F238E27FC236}">
                <a16:creationId xmlns:a16="http://schemas.microsoft.com/office/drawing/2014/main" id="{FCE05BB5-90A4-4AB4-B53C-506F83915E65}"/>
              </a:ext>
            </a:extLst>
          </p:cNvPr>
          <p:cNvSpPr>
            <a:spLocks noChangeArrowheads="1"/>
          </p:cNvSpPr>
          <p:nvPr/>
        </p:nvSpPr>
        <p:spPr bwMode="auto">
          <a:xfrm>
            <a:off x="6192982" y="1765811"/>
            <a:ext cx="2604006" cy="89946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eaLnBrk="1" hangingPunct="1">
              <a:spcBef>
                <a:spcPct val="0"/>
              </a:spcBef>
              <a:buClrTx/>
              <a:buSzTx/>
              <a:buFontTx/>
              <a:buNone/>
            </a:pPr>
            <a:endParaRPr lang="en-US" altLang="en-US" sz="1800"/>
          </a:p>
        </p:txBody>
      </p:sp>
      <p:sp>
        <p:nvSpPr>
          <p:cNvPr id="19" name="Rectangle 18">
            <a:extLst>
              <a:ext uri="{FF2B5EF4-FFF2-40B4-BE49-F238E27FC236}">
                <a16:creationId xmlns:a16="http://schemas.microsoft.com/office/drawing/2014/main" id="{0BC3B069-F551-43A0-9AE3-85B578ACB7D1}"/>
              </a:ext>
            </a:extLst>
          </p:cNvPr>
          <p:cNvSpPr>
            <a:spLocks noChangeArrowheads="1"/>
          </p:cNvSpPr>
          <p:nvPr/>
        </p:nvSpPr>
        <p:spPr bwMode="auto">
          <a:xfrm>
            <a:off x="6296592" y="2162303"/>
            <a:ext cx="6335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eaLnBrk="1" hangingPunct="1">
              <a:spcBef>
                <a:spcPct val="0"/>
              </a:spcBef>
              <a:buClrTx/>
              <a:buSzTx/>
              <a:buFontTx/>
              <a:buNone/>
            </a:pPr>
            <a:r>
              <a:rPr lang="en-US" altLang="en-US" sz="1200" dirty="0"/>
              <a:t>Name:</a:t>
            </a:r>
          </a:p>
        </p:txBody>
      </p:sp>
      <p:sp>
        <p:nvSpPr>
          <p:cNvPr id="21" name="Rectangle 20">
            <a:extLst>
              <a:ext uri="{FF2B5EF4-FFF2-40B4-BE49-F238E27FC236}">
                <a16:creationId xmlns:a16="http://schemas.microsoft.com/office/drawing/2014/main" id="{C7FABCEF-68EA-4234-9E2D-EB56C29BABCC}"/>
              </a:ext>
            </a:extLst>
          </p:cNvPr>
          <p:cNvSpPr>
            <a:spLocks noChangeArrowheads="1"/>
          </p:cNvSpPr>
          <p:nvPr/>
        </p:nvSpPr>
        <p:spPr bwMode="auto">
          <a:xfrm>
            <a:off x="6968457" y="2180809"/>
            <a:ext cx="6568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eaLnBrk="1" hangingPunct="1">
              <a:spcBef>
                <a:spcPct val="0"/>
              </a:spcBef>
              <a:buClrTx/>
              <a:buSzTx/>
              <a:buFontTx/>
              <a:buNone/>
            </a:pPr>
            <a:r>
              <a:rPr lang="en-US" altLang="en-US" sz="1200" dirty="0"/>
              <a:t>John</a:t>
            </a:r>
          </a:p>
        </p:txBody>
      </p:sp>
      <p:sp>
        <p:nvSpPr>
          <p:cNvPr id="3" name="Slide Number Placeholder 2">
            <a:extLst>
              <a:ext uri="{FF2B5EF4-FFF2-40B4-BE49-F238E27FC236}">
                <a16:creationId xmlns:a16="http://schemas.microsoft.com/office/drawing/2014/main" id="{5588E5B5-ADEC-4E68-8AC1-36B52EA82633}"/>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49</a:t>
            </a:fld>
            <a:endParaRPr lang="en-US">
              <a:solidFill>
                <a:prstClr val="black">
                  <a:tint val="75000"/>
                </a:prst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728E5A6-7D78-4BBF-8002-FE19161CCE39}"/>
              </a:ext>
            </a:extLst>
          </p:cNvPr>
          <p:cNvSpPr>
            <a:spLocks noGrp="1" noChangeArrowheads="1"/>
          </p:cNvSpPr>
          <p:nvPr>
            <p:ph type="title"/>
          </p:nvPr>
        </p:nvSpPr>
        <p:spPr/>
        <p:txBody>
          <a:bodyPr/>
          <a:lstStyle/>
          <a:p>
            <a:r>
              <a:rPr lang="en-US" altLang="en-US"/>
              <a:t>Manipulate An HTML Document</a:t>
            </a:r>
          </a:p>
        </p:txBody>
      </p:sp>
      <p:sp>
        <p:nvSpPr>
          <p:cNvPr id="8195" name="Content Placeholder 2" descr="Rectangle: Click to edit Master text styles&#10;Second level&#10;Third level&#10;Fourth level&#10;Fifth level">
            <a:extLst>
              <a:ext uri="{FF2B5EF4-FFF2-40B4-BE49-F238E27FC236}">
                <a16:creationId xmlns:a16="http://schemas.microsoft.com/office/drawing/2014/main" id="{E4F8E568-C102-433A-973C-743565A4D1FB}"/>
              </a:ext>
            </a:extLst>
          </p:cNvPr>
          <p:cNvSpPr>
            <a:spLocks noGrp="1" noChangeArrowheads="1"/>
          </p:cNvSpPr>
          <p:nvPr>
            <p:ph idx="1"/>
          </p:nvPr>
        </p:nvSpPr>
        <p:spPr>
          <a:xfrm>
            <a:off x="628650" y="4400550"/>
            <a:ext cx="6972300" cy="971550"/>
          </a:xfrm>
        </p:spPr>
        <p:txBody>
          <a:bodyPr>
            <a:normAutofit fontScale="92500" lnSpcReduction="20000"/>
          </a:bodyPr>
          <a:lstStyle/>
          <a:p>
            <a:r>
              <a:rPr lang="en-US" altLang="en-US" dirty="0"/>
              <a:t>As a text file – very difficult</a:t>
            </a:r>
          </a:p>
          <a:p>
            <a:r>
              <a:rPr lang="en-US" altLang="en-US" i="1" dirty="0"/>
              <a:t>As an object</a:t>
            </a:r>
          </a:p>
        </p:txBody>
      </p:sp>
      <p:sp>
        <p:nvSpPr>
          <p:cNvPr id="8196" name="Text Box 13">
            <a:extLst>
              <a:ext uri="{FF2B5EF4-FFF2-40B4-BE49-F238E27FC236}">
                <a16:creationId xmlns:a16="http://schemas.microsoft.com/office/drawing/2014/main" id="{9489F3F3-1F5E-4635-AF3E-A79B1549517D}"/>
              </a:ext>
            </a:extLst>
          </p:cNvPr>
          <p:cNvSpPr txBox="1">
            <a:spLocks noChangeArrowheads="1"/>
          </p:cNvSpPr>
          <p:nvPr/>
        </p:nvSpPr>
        <p:spPr bwMode="auto">
          <a:xfrm>
            <a:off x="2039542" y="2185988"/>
            <a:ext cx="543142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t>&lt;html&gt;</a:t>
            </a:r>
            <a:br>
              <a:rPr lang="en-US" altLang="en-US" sz="1800"/>
            </a:br>
            <a:r>
              <a:rPr lang="en-US" altLang="en-US" sz="1800"/>
              <a:t>&lt;head&gt;&lt;title&gt;JavaScript Example&lt;/title&gt;&lt;/head&gt;</a:t>
            </a:r>
          </a:p>
          <a:p>
            <a:pPr eaLnBrk="1" hangingPunct="1">
              <a:spcBef>
                <a:spcPct val="0"/>
              </a:spcBef>
              <a:buClrTx/>
              <a:buSzTx/>
              <a:buFontTx/>
              <a:buNone/>
            </a:pPr>
            <a:r>
              <a:rPr lang="en-US" altLang="en-US" sz="1800"/>
              <a:t>&lt;body&gt;</a:t>
            </a:r>
          </a:p>
          <a:p>
            <a:pPr eaLnBrk="1" hangingPunct="1">
              <a:spcBef>
                <a:spcPct val="0"/>
              </a:spcBef>
              <a:buClrTx/>
              <a:buSzTx/>
              <a:buFontTx/>
              <a:buNone/>
            </a:pPr>
            <a:r>
              <a:rPr lang="en-US" altLang="en-US" sz="1800"/>
              <a:t>     &lt;h1&gt;JavaScript Example&lt;/h1&gt;</a:t>
            </a:r>
          </a:p>
          <a:p>
            <a:pPr eaLnBrk="1" hangingPunct="1">
              <a:spcBef>
                <a:spcPct val="0"/>
              </a:spcBef>
              <a:buClrTx/>
              <a:buSzTx/>
              <a:buFontTx/>
              <a:buNone/>
            </a:pPr>
            <a:r>
              <a:rPr lang="en-US" altLang="en-US" sz="1800"/>
              <a:t>     &lt;p&gt;Some content.&lt;/p&gt;</a:t>
            </a:r>
          </a:p>
          <a:p>
            <a:pPr eaLnBrk="1" hangingPunct="1">
              <a:spcBef>
                <a:spcPct val="0"/>
              </a:spcBef>
              <a:buClrTx/>
              <a:buSzTx/>
              <a:buFontTx/>
              <a:buNone/>
            </a:pPr>
            <a:r>
              <a:rPr lang="en-US" altLang="en-US" sz="1800"/>
              <a:t>&lt;/body&gt;</a:t>
            </a:r>
          </a:p>
          <a:p>
            <a:pPr eaLnBrk="1" hangingPunct="1">
              <a:spcBef>
                <a:spcPct val="0"/>
              </a:spcBef>
              <a:buClrTx/>
              <a:buSzTx/>
              <a:buFontTx/>
              <a:buNone/>
            </a:pPr>
            <a:r>
              <a:rPr lang="en-US" altLang="en-US" sz="1800"/>
              <a:t>&lt;/html&gt;</a:t>
            </a:r>
          </a:p>
        </p:txBody>
      </p:sp>
      <p:sp>
        <p:nvSpPr>
          <p:cNvPr id="3" name="Slide Number Placeholder 2">
            <a:extLst>
              <a:ext uri="{FF2B5EF4-FFF2-40B4-BE49-F238E27FC236}">
                <a16:creationId xmlns:a16="http://schemas.microsoft.com/office/drawing/2014/main" id="{F29A6543-097E-48D2-8990-A4ADFA3853C6}"/>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5</a:t>
            </a:fld>
            <a:endParaRPr lang="en-US">
              <a:solidFill>
                <a:prstClr val="black">
                  <a:tint val="75000"/>
                </a:prst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7D85707-BEF6-4816-9319-BBED5D0495D9}"/>
              </a:ext>
            </a:extLst>
          </p:cNvPr>
          <p:cNvSpPr>
            <a:spLocks noGrp="1" noChangeArrowheads="1"/>
          </p:cNvSpPr>
          <p:nvPr>
            <p:ph type="title"/>
          </p:nvPr>
        </p:nvSpPr>
        <p:spPr/>
        <p:txBody>
          <a:bodyPr/>
          <a:lstStyle/>
          <a:p>
            <a:r>
              <a:rPr lang="en-US" altLang="en-US"/>
              <a:t>… Forms Are Special</a:t>
            </a:r>
          </a:p>
        </p:txBody>
      </p:sp>
      <p:sp>
        <p:nvSpPr>
          <p:cNvPr id="21507" name="Content Placeholder 2" descr="Rectangle: Click to edit Master text styles&#10;Second level&#10;Third level&#10;Fourth level&#10;Fifth level">
            <a:extLst>
              <a:ext uri="{FF2B5EF4-FFF2-40B4-BE49-F238E27FC236}">
                <a16:creationId xmlns:a16="http://schemas.microsoft.com/office/drawing/2014/main" id="{4C7E7F5B-F10A-4FC5-BD1A-C5F89F7AE084}"/>
              </a:ext>
            </a:extLst>
          </p:cNvPr>
          <p:cNvSpPr>
            <a:spLocks noGrp="1" noChangeArrowheads="1"/>
          </p:cNvSpPr>
          <p:nvPr>
            <p:ph idx="1"/>
          </p:nvPr>
        </p:nvSpPr>
        <p:spPr/>
        <p:txBody>
          <a:bodyPr/>
          <a:lstStyle/>
          <a:p>
            <a:r>
              <a:rPr lang="en-US" altLang="en-US" dirty="0"/>
              <a:t>Form elements keep their internal states in DOM (e.g. </a:t>
            </a:r>
            <a:r>
              <a:rPr lang="en-US" altLang="en-US" dirty="0">
                <a:latin typeface="Courier New" panose="02070309020205020404" pitchFamily="49" charset="0"/>
                <a:cs typeface="Courier New" panose="02070309020205020404" pitchFamily="49" charset="0"/>
              </a:rPr>
              <a:t>value</a:t>
            </a:r>
            <a:r>
              <a:rPr lang="en-US" altLang="en-US" dirty="0"/>
              <a:t> for </a:t>
            </a:r>
            <a:r>
              <a:rPr lang="en-US" altLang="en-US" dirty="0">
                <a:latin typeface="Courier New" panose="02070309020205020404" pitchFamily="49" charset="0"/>
                <a:cs typeface="Courier New" panose="02070309020205020404" pitchFamily="49" charset="0"/>
              </a:rPr>
              <a:t>&lt;input&gt;</a:t>
            </a:r>
            <a:r>
              <a:rPr lang="en-US" altLang="en-US" dirty="0"/>
              <a:t>)</a:t>
            </a:r>
          </a:p>
          <a:p>
            <a:r>
              <a:rPr lang="en-US" altLang="en-US" dirty="0"/>
              <a:t>The data kind of goes from view </a:t>
            </a:r>
            <a:r>
              <a:rPr lang="en-US" altLang="en-US" dirty="0">
                <a:sym typeface="Wingdings" panose="05000000000000000000" pitchFamily="2" charset="2"/>
              </a:rPr>
              <a:t> state instead of the state  view</a:t>
            </a:r>
          </a:p>
          <a:p>
            <a:r>
              <a:rPr lang="en-US" altLang="en-US" dirty="0">
                <a:sym typeface="Wingdings" panose="05000000000000000000" pitchFamily="2" charset="2"/>
              </a:rPr>
              <a:t>React only allows </a:t>
            </a:r>
            <a:r>
              <a:rPr lang="en-US" altLang="en-US" i="1" dirty="0">
                <a:sym typeface="Wingdings" panose="05000000000000000000" pitchFamily="2" charset="2"/>
              </a:rPr>
              <a:t>one-way binding</a:t>
            </a:r>
            <a:endParaRPr lang="en-US" altLang="en-US" i="1" dirty="0"/>
          </a:p>
        </p:txBody>
      </p:sp>
      <p:sp>
        <p:nvSpPr>
          <p:cNvPr id="3" name="Slide Number Placeholder 2">
            <a:extLst>
              <a:ext uri="{FF2B5EF4-FFF2-40B4-BE49-F238E27FC236}">
                <a16:creationId xmlns:a16="http://schemas.microsoft.com/office/drawing/2014/main" id="{0871DC72-784F-40C1-B271-5C844390CBFA}"/>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50</a:t>
            </a:fld>
            <a:endParaRPr lang="en-US">
              <a:solidFill>
                <a:prstClr val="black">
                  <a:tint val="75000"/>
                </a:prstClr>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8221B78-A00C-4AFE-8685-F56F96A8F459}"/>
              </a:ext>
            </a:extLst>
          </p:cNvPr>
          <p:cNvSpPr>
            <a:spLocks noGrp="1" noChangeArrowheads="1"/>
          </p:cNvSpPr>
          <p:nvPr>
            <p:ph type="title"/>
          </p:nvPr>
        </p:nvSpPr>
        <p:spPr/>
        <p:txBody>
          <a:bodyPr/>
          <a:lstStyle/>
          <a:p>
            <a:r>
              <a:rPr lang="en-US" altLang="en-US"/>
              <a:t>Two Ways to Deal with Forms</a:t>
            </a:r>
          </a:p>
        </p:txBody>
      </p:sp>
      <p:sp>
        <p:nvSpPr>
          <p:cNvPr id="22531" name="Content Placeholder 2" descr="Rectangle: Click to edit Master text styles&#10;Second level&#10;Third level&#10;Fourth level&#10;Fifth level">
            <a:extLst>
              <a:ext uri="{FF2B5EF4-FFF2-40B4-BE49-F238E27FC236}">
                <a16:creationId xmlns:a16="http://schemas.microsoft.com/office/drawing/2014/main" id="{160A160A-1A8F-43C7-A2ED-536F82CA1911}"/>
              </a:ext>
            </a:extLst>
          </p:cNvPr>
          <p:cNvSpPr>
            <a:spLocks noGrp="1" noChangeArrowheads="1"/>
          </p:cNvSpPr>
          <p:nvPr>
            <p:ph idx="1"/>
          </p:nvPr>
        </p:nvSpPr>
        <p:spPr>
          <a:xfrm>
            <a:off x="628650" y="1865906"/>
            <a:ext cx="7886700" cy="2200255"/>
          </a:xfrm>
        </p:spPr>
        <p:txBody>
          <a:bodyPr>
            <a:normAutofit fontScale="85000" lnSpcReduction="10000"/>
          </a:bodyPr>
          <a:lstStyle/>
          <a:p>
            <a:r>
              <a:rPr lang="en-US" altLang="en-US" b="1" dirty="0"/>
              <a:t>Uncontrolled Components </a:t>
            </a:r>
          </a:p>
          <a:p>
            <a:pPr lvl="1"/>
            <a:r>
              <a:rPr lang="en-US" altLang="en-US" dirty="0"/>
              <a:t>Use ref to reference DOM elements and get their values</a:t>
            </a:r>
          </a:p>
          <a:p>
            <a:r>
              <a:rPr lang="en-US" altLang="en-US" b="1" dirty="0"/>
              <a:t>Controlled Components </a:t>
            </a:r>
            <a:r>
              <a:rPr lang="en-US" altLang="en-US" dirty="0"/>
              <a:t>(recommended)</a:t>
            </a:r>
          </a:p>
          <a:p>
            <a:pPr lvl="1"/>
            <a:r>
              <a:rPr lang="en-US" altLang="en-US" dirty="0"/>
              <a:t>Handle </a:t>
            </a:r>
            <a:r>
              <a:rPr lang="en-US" altLang="en-US" dirty="0" err="1">
                <a:latin typeface="Courier New" panose="02070309020205020404" pitchFamily="49" charset="0"/>
                <a:cs typeface="Courier New" panose="02070309020205020404" pitchFamily="49" charset="0"/>
              </a:rPr>
              <a:t>onChange</a:t>
            </a:r>
            <a:r>
              <a:rPr lang="en-US" altLang="en-US" dirty="0"/>
              <a:t> event</a:t>
            </a:r>
          </a:p>
          <a:p>
            <a:pPr lvl="1"/>
            <a:r>
              <a:rPr lang="en-US" altLang="en-US" dirty="0"/>
              <a:t>Set state in event handler</a:t>
            </a:r>
          </a:p>
        </p:txBody>
      </p:sp>
      <p:sp>
        <p:nvSpPr>
          <p:cNvPr id="22532" name="TextBox 3">
            <a:extLst>
              <a:ext uri="{FF2B5EF4-FFF2-40B4-BE49-F238E27FC236}">
                <a16:creationId xmlns:a16="http://schemas.microsoft.com/office/drawing/2014/main" id="{3BEF14BD-FDCF-4E91-897F-31EF46A1A399}"/>
              </a:ext>
            </a:extLst>
          </p:cNvPr>
          <p:cNvSpPr txBox="1">
            <a:spLocks noChangeArrowheads="1"/>
          </p:cNvSpPr>
          <p:nvPr/>
        </p:nvSpPr>
        <p:spPr bwMode="auto">
          <a:xfrm>
            <a:off x="2025719" y="4569249"/>
            <a:ext cx="50925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t>&lt;input type="text"</a:t>
            </a:r>
          </a:p>
          <a:p>
            <a:pPr>
              <a:spcBef>
                <a:spcPct val="0"/>
              </a:spcBef>
              <a:buClrTx/>
              <a:buSzTx/>
              <a:buFontTx/>
              <a:buNone/>
            </a:pPr>
            <a:r>
              <a:rPr lang="en-US" altLang="en-US" sz="2000" b="1" dirty="0">
                <a:solidFill>
                  <a:schemeClr val="tx2"/>
                </a:solidFill>
              </a:rPr>
              <a:t>    </a:t>
            </a:r>
            <a:r>
              <a:rPr lang="en-US" altLang="en-US" sz="2000" b="1" dirty="0" err="1">
                <a:solidFill>
                  <a:schemeClr val="tx2"/>
                </a:solidFill>
              </a:rPr>
              <a:t>onChange</a:t>
            </a:r>
            <a:r>
              <a:rPr lang="en-US" altLang="en-US" sz="2000" dirty="0"/>
              <a:t>={ event =&gt; </a:t>
            </a:r>
            <a:r>
              <a:rPr lang="en-US" altLang="en-US" sz="2000" dirty="0" err="1"/>
              <a:t>this.setState</a:t>
            </a:r>
            <a:r>
              <a:rPr lang="en-US" altLang="en-US" sz="2000" dirty="0"/>
              <a:t>(</a:t>
            </a:r>
          </a:p>
          <a:p>
            <a:pPr>
              <a:spcBef>
                <a:spcPct val="0"/>
              </a:spcBef>
              <a:buClrTx/>
              <a:buSzTx/>
              <a:buFontTx/>
              <a:buNone/>
            </a:pPr>
            <a:r>
              <a:rPr lang="en-US" altLang="en-US" sz="2000" dirty="0"/>
              <a:t>        {name: </a:t>
            </a:r>
            <a:r>
              <a:rPr lang="en-US" altLang="en-US" sz="2000" dirty="0" err="1"/>
              <a:t>event.target.value</a:t>
            </a:r>
            <a:r>
              <a:rPr lang="en-US" altLang="en-US" sz="2000" dirty="0"/>
              <a:t>}) } /&gt;</a:t>
            </a:r>
          </a:p>
        </p:txBody>
      </p:sp>
      <p:sp>
        <p:nvSpPr>
          <p:cNvPr id="3" name="Slide Number Placeholder 2">
            <a:extLst>
              <a:ext uri="{FF2B5EF4-FFF2-40B4-BE49-F238E27FC236}">
                <a16:creationId xmlns:a16="http://schemas.microsoft.com/office/drawing/2014/main" id="{86A8DFE9-F8C1-4FC0-9AE3-7C31EDB35027}"/>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51</a:t>
            </a:fld>
            <a:endParaRPr lang="en-US">
              <a:solidFill>
                <a:prstClr val="black">
                  <a:tint val="75000"/>
                </a:prst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916" y="365082"/>
            <a:ext cx="8032433" cy="1429632"/>
          </a:xfrm>
        </p:spPr>
        <p:txBody>
          <a:bodyPr>
            <a:normAutofit fontScale="90000"/>
          </a:bodyPr>
          <a:lstStyle/>
          <a:p>
            <a:r>
              <a:rPr lang="en-US" dirty="0"/>
              <a:t>Uncontrolled component</a:t>
            </a:r>
            <a:br>
              <a:rPr lang="en-US" dirty="0"/>
            </a:br>
            <a:endParaRPr lang="en-US" dirty="0"/>
          </a:p>
        </p:txBody>
      </p:sp>
      <p:sp>
        <p:nvSpPr>
          <p:cNvPr id="3" name="Content Placeholder 2"/>
          <p:cNvSpPr>
            <a:spLocks noGrp="1"/>
          </p:cNvSpPr>
          <p:nvPr>
            <p:ph idx="1"/>
          </p:nvPr>
        </p:nvSpPr>
        <p:spPr>
          <a:xfrm>
            <a:off x="482917" y="1562987"/>
            <a:ext cx="8032433" cy="4437764"/>
          </a:xfrm>
        </p:spPr>
        <p:txBody>
          <a:bodyPr>
            <a:normAutofit/>
          </a:bodyPr>
          <a:lstStyle/>
          <a:p>
            <a:r>
              <a:rPr lang="en-US" sz="1800" b="1" dirty="0"/>
              <a:t>DOM itself handles </a:t>
            </a:r>
            <a:r>
              <a:rPr lang="en-US" sz="1800" dirty="0"/>
              <a:t>the form data. </a:t>
            </a:r>
          </a:p>
          <a:p>
            <a:r>
              <a:rPr lang="en-US" sz="1800" dirty="0"/>
              <a:t>HTML elements </a:t>
            </a:r>
            <a:r>
              <a:rPr lang="en-US" sz="1800" b="1" dirty="0">
                <a:ln w="0"/>
                <a:effectLst>
                  <a:outerShdw blurRad="38100" dist="25400" dir="5400000" algn="ctr" rotWithShape="0">
                    <a:srgbClr val="6E747A">
                      <a:alpha val="43000"/>
                    </a:srgbClr>
                  </a:outerShdw>
                </a:effectLst>
              </a:rPr>
              <a:t>maintain their own state </a:t>
            </a:r>
            <a:r>
              <a:rPr lang="en-US" sz="1800" dirty="0"/>
              <a:t>that will be updated when the input value changes.</a:t>
            </a:r>
          </a:p>
          <a:p>
            <a:r>
              <a:rPr lang="en-US" sz="1800" dirty="0"/>
              <a:t>Need to use a </a:t>
            </a:r>
            <a:r>
              <a:rPr lang="en-US" sz="1800" b="1" dirty="0"/>
              <a:t>ref</a:t>
            </a:r>
            <a:r>
              <a:rPr lang="en-US" sz="1800" dirty="0"/>
              <a:t> to the input field </a:t>
            </a:r>
            <a:r>
              <a:rPr lang="en-US" sz="1800"/>
              <a:t>value from </a:t>
            </a:r>
            <a:r>
              <a:rPr lang="en-US" sz="1800" dirty="0"/>
              <a:t>the DOM. </a:t>
            </a:r>
          </a:p>
        </p:txBody>
      </p:sp>
      <p:sp>
        <p:nvSpPr>
          <p:cNvPr id="5" name="Rectangle 4"/>
          <p:cNvSpPr/>
          <p:nvPr/>
        </p:nvSpPr>
        <p:spPr>
          <a:xfrm>
            <a:off x="482917" y="3910323"/>
            <a:ext cx="3794760" cy="23984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200" b="1" dirty="0"/>
              <a:t>import</a:t>
            </a:r>
            <a:r>
              <a:rPr lang="en-US" sz="1200" dirty="0"/>
              <a:t> React, { Component } from 'react';  </a:t>
            </a:r>
          </a:p>
          <a:p>
            <a:r>
              <a:rPr lang="en-US" sz="1200" b="1" dirty="0"/>
              <a:t>class</a:t>
            </a:r>
            <a:r>
              <a:rPr lang="en-US" sz="1200" dirty="0"/>
              <a:t> App </a:t>
            </a:r>
            <a:r>
              <a:rPr lang="en-US" sz="1200" b="1" dirty="0"/>
              <a:t>extends</a:t>
            </a:r>
            <a:r>
              <a:rPr lang="en-US" sz="1200" dirty="0"/>
              <a:t> </a:t>
            </a:r>
            <a:r>
              <a:rPr lang="en-US" sz="1200" dirty="0" err="1"/>
              <a:t>React.Component</a:t>
            </a:r>
            <a:r>
              <a:rPr lang="en-US" sz="1200" dirty="0"/>
              <a:t> {  </a:t>
            </a:r>
          </a:p>
          <a:p>
            <a:r>
              <a:rPr lang="en-US" sz="1200" dirty="0"/>
              <a:t>  constructor(props) {  </a:t>
            </a:r>
          </a:p>
          <a:p>
            <a:r>
              <a:rPr lang="en-US" sz="1200" dirty="0"/>
              <a:t>      </a:t>
            </a:r>
            <a:r>
              <a:rPr lang="en-US" sz="1200" b="1" dirty="0"/>
              <a:t>super</a:t>
            </a:r>
            <a:r>
              <a:rPr lang="en-US" sz="1200" dirty="0"/>
              <a:t>(props);  </a:t>
            </a:r>
          </a:p>
          <a:p>
            <a:r>
              <a:rPr lang="en-US" sz="1200" dirty="0"/>
              <a:t>   </a:t>
            </a:r>
            <a:r>
              <a:rPr lang="en-US" sz="1200" b="1" dirty="0" err="1"/>
              <a:t>this</a:t>
            </a:r>
            <a:r>
              <a:rPr lang="en-US" sz="1200" dirty="0" err="1"/>
              <a:t>.updateSubmit</a:t>
            </a:r>
            <a:r>
              <a:rPr lang="en-US" sz="1200" dirty="0"/>
              <a:t> = </a:t>
            </a:r>
            <a:r>
              <a:rPr lang="en-US" sz="1200" b="1" dirty="0" err="1"/>
              <a:t>this</a:t>
            </a:r>
            <a:r>
              <a:rPr lang="en-US" sz="1200" dirty="0" err="1"/>
              <a:t>.updateSubmit.bind</a:t>
            </a:r>
            <a:r>
              <a:rPr lang="en-US" sz="1200" dirty="0"/>
              <a:t>(</a:t>
            </a:r>
            <a:r>
              <a:rPr lang="en-US" sz="1200" b="1" dirty="0"/>
              <a:t>this</a:t>
            </a:r>
            <a:r>
              <a:rPr lang="en-US" sz="1200" dirty="0"/>
              <a:t>);</a:t>
            </a:r>
          </a:p>
          <a:p>
            <a:r>
              <a:rPr lang="en-US" sz="1200" dirty="0"/>
              <a:t>      </a:t>
            </a:r>
            <a:r>
              <a:rPr lang="en-US" sz="1200" b="1" dirty="0" err="1"/>
              <a:t>this</a:t>
            </a:r>
            <a:r>
              <a:rPr lang="en-US" sz="1200" dirty="0" err="1"/>
              <a:t>.input</a:t>
            </a:r>
            <a:r>
              <a:rPr lang="en-US" sz="1200" dirty="0"/>
              <a:t> = </a:t>
            </a:r>
            <a:r>
              <a:rPr lang="en-US" sz="1200" b="1" dirty="0" err="1">
                <a:solidFill>
                  <a:schemeClr val="bg1"/>
                </a:solidFill>
              </a:rPr>
              <a:t>React.createRef</a:t>
            </a:r>
            <a:r>
              <a:rPr lang="en-US" sz="1200" b="1" dirty="0">
                <a:solidFill>
                  <a:schemeClr val="bg1"/>
                </a:solidFill>
              </a:rPr>
              <a:t>();  </a:t>
            </a:r>
          </a:p>
          <a:p>
            <a:r>
              <a:rPr lang="en-US" sz="1200" dirty="0"/>
              <a:t>  }  </a:t>
            </a:r>
          </a:p>
          <a:p>
            <a:r>
              <a:rPr lang="en-US" sz="1200" dirty="0"/>
              <a:t>  </a:t>
            </a:r>
            <a:r>
              <a:rPr lang="en-US" sz="1200" dirty="0" err="1"/>
              <a:t>updateSubmit</a:t>
            </a:r>
            <a:r>
              <a:rPr lang="en-US" sz="1200" dirty="0"/>
              <a:t>(event) {  </a:t>
            </a:r>
          </a:p>
          <a:p>
            <a:r>
              <a:rPr lang="en-US" sz="1200" dirty="0"/>
              <a:t>      alert('You have entered the </a:t>
            </a:r>
            <a:r>
              <a:rPr lang="en-US" sz="1200" dirty="0" err="1"/>
              <a:t>UserName</a:t>
            </a:r>
            <a:r>
              <a:rPr lang="en-US" sz="1200" dirty="0"/>
              <a:t> and </a:t>
            </a:r>
            <a:r>
              <a:rPr lang="en-US" sz="1200" dirty="0" err="1"/>
              <a:t>CompanyName</a:t>
            </a:r>
            <a:r>
              <a:rPr lang="en-US" sz="1200" dirty="0"/>
              <a:t> successfully.');  </a:t>
            </a:r>
          </a:p>
          <a:p>
            <a:r>
              <a:rPr lang="en-US" sz="1200" dirty="0"/>
              <a:t>      </a:t>
            </a:r>
            <a:r>
              <a:rPr lang="en-US" sz="1200" dirty="0" err="1"/>
              <a:t>event.preventDefault</a:t>
            </a:r>
            <a:r>
              <a:rPr lang="en-US" sz="1200" dirty="0"/>
              <a:t>();  </a:t>
            </a:r>
          </a:p>
          <a:p>
            <a:r>
              <a:rPr lang="en-US" sz="1200" dirty="0"/>
              <a:t>  }</a:t>
            </a:r>
          </a:p>
        </p:txBody>
      </p:sp>
      <p:sp>
        <p:nvSpPr>
          <p:cNvPr id="6" name="Rectangle 5"/>
          <p:cNvSpPr/>
          <p:nvPr/>
        </p:nvSpPr>
        <p:spPr>
          <a:xfrm>
            <a:off x="4767896" y="2939351"/>
            <a:ext cx="3908442" cy="34233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t> render() {  </a:t>
            </a:r>
          </a:p>
          <a:p>
            <a:r>
              <a:rPr lang="en-US" sz="1400" dirty="0"/>
              <a:t>    </a:t>
            </a:r>
            <a:r>
              <a:rPr lang="en-US" sz="1400" b="1" dirty="0"/>
              <a:t>return</a:t>
            </a:r>
            <a:r>
              <a:rPr lang="en-US" sz="1400" dirty="0"/>
              <a:t> (  </a:t>
            </a:r>
          </a:p>
          <a:p>
            <a:r>
              <a:rPr lang="en-US" sz="1400" dirty="0"/>
              <a:t>      &lt;form </a:t>
            </a:r>
            <a:r>
              <a:rPr lang="en-US" sz="1400" dirty="0" err="1"/>
              <a:t>onSubmit</a:t>
            </a:r>
            <a:r>
              <a:rPr lang="en-US" sz="1400" dirty="0"/>
              <a:t>={</a:t>
            </a:r>
            <a:r>
              <a:rPr lang="en-US" sz="1400" b="1" dirty="0" err="1"/>
              <a:t>this</a:t>
            </a:r>
            <a:r>
              <a:rPr lang="en-US" sz="1400" dirty="0" err="1"/>
              <a:t>.updateSubmit</a:t>
            </a:r>
            <a:r>
              <a:rPr lang="en-US" sz="1400" dirty="0"/>
              <a:t>}&gt;  </a:t>
            </a:r>
          </a:p>
          <a:p>
            <a:r>
              <a:rPr lang="en-US" sz="1400" dirty="0"/>
              <a:t>        &lt;h1&gt;Uncontrolled Form Example&lt;/h1&gt;  </a:t>
            </a:r>
          </a:p>
          <a:p>
            <a:r>
              <a:rPr lang="en-US" sz="1400" dirty="0"/>
              <a:t>        &lt;label&gt;Name:  </a:t>
            </a:r>
          </a:p>
          <a:p>
            <a:r>
              <a:rPr lang="en-US" sz="1400" dirty="0"/>
              <a:t>            &lt;input type="text" ref</a:t>
            </a:r>
            <a:r>
              <a:rPr lang="en-US" sz="1400" b="1" dirty="0"/>
              <a:t>={</a:t>
            </a:r>
            <a:r>
              <a:rPr lang="en-US" sz="1400" b="1" dirty="0" err="1"/>
              <a:t>this.input</a:t>
            </a:r>
            <a:r>
              <a:rPr lang="en-US" sz="1400" b="1" dirty="0"/>
              <a:t>}</a:t>
            </a:r>
            <a:r>
              <a:rPr lang="en-US" sz="1400" dirty="0"/>
              <a:t> /&gt;  </a:t>
            </a:r>
          </a:p>
          <a:p>
            <a:r>
              <a:rPr lang="en-US" sz="1400" dirty="0"/>
              <a:t>        &lt;/label&gt;  </a:t>
            </a:r>
          </a:p>
          <a:p>
            <a:r>
              <a:rPr lang="en-US" sz="1400" dirty="0"/>
              <a:t>        &lt;label&gt;  </a:t>
            </a:r>
          </a:p>
          <a:p>
            <a:r>
              <a:rPr lang="en-US" sz="1400" dirty="0"/>
              <a:t>            </a:t>
            </a:r>
            <a:r>
              <a:rPr lang="en-US" sz="1400" dirty="0" err="1"/>
              <a:t>CompanyName</a:t>
            </a:r>
            <a:r>
              <a:rPr lang="en-US" sz="1400" dirty="0"/>
              <a:t>:  </a:t>
            </a:r>
          </a:p>
          <a:p>
            <a:r>
              <a:rPr lang="en-US" sz="1400" dirty="0"/>
              <a:t>            &lt;input type="text" </a:t>
            </a:r>
            <a:r>
              <a:rPr lang="en-US" sz="1400" b="1" dirty="0">
                <a:solidFill>
                  <a:schemeClr val="bg1"/>
                </a:solidFill>
              </a:rPr>
              <a:t>ref={</a:t>
            </a:r>
            <a:r>
              <a:rPr lang="en-US" sz="1400" b="1" dirty="0" err="1">
                <a:solidFill>
                  <a:schemeClr val="bg1"/>
                </a:solidFill>
              </a:rPr>
              <a:t>this.input</a:t>
            </a:r>
            <a:r>
              <a:rPr lang="en-US" sz="1400" b="1" dirty="0">
                <a:solidFill>
                  <a:schemeClr val="bg1"/>
                </a:solidFill>
              </a:rPr>
              <a:t>}</a:t>
            </a:r>
            <a:r>
              <a:rPr lang="en-US" sz="1400" dirty="0">
                <a:solidFill>
                  <a:srgbClr val="FF0000"/>
                </a:solidFill>
              </a:rPr>
              <a:t> </a:t>
            </a:r>
            <a:r>
              <a:rPr lang="en-US" sz="1400" dirty="0"/>
              <a:t>/&gt;  </a:t>
            </a:r>
          </a:p>
          <a:p>
            <a:r>
              <a:rPr lang="en-US" sz="1400" dirty="0"/>
              <a:t>        &lt;/label&gt;  </a:t>
            </a:r>
          </a:p>
          <a:p>
            <a:r>
              <a:rPr lang="en-US" sz="1400" dirty="0"/>
              <a:t>        &lt;input type="submit" value="Submit" /&gt;  </a:t>
            </a:r>
          </a:p>
          <a:p>
            <a:r>
              <a:rPr lang="en-US" sz="1400" dirty="0"/>
              <a:t>      &lt;/form&gt;  </a:t>
            </a:r>
          </a:p>
          <a:p>
            <a:r>
              <a:rPr lang="en-US" sz="1400" dirty="0"/>
              <a:t>    );  </a:t>
            </a:r>
          </a:p>
          <a:p>
            <a:r>
              <a:rPr lang="en-US" sz="1400" dirty="0"/>
              <a:t>  }  }  </a:t>
            </a:r>
          </a:p>
          <a:p>
            <a:r>
              <a:rPr lang="en-US" sz="1400" dirty="0"/>
              <a:t>export </a:t>
            </a:r>
            <a:r>
              <a:rPr lang="en-US" sz="1400" b="1" dirty="0"/>
              <a:t>default</a:t>
            </a:r>
            <a:r>
              <a:rPr lang="en-US" sz="1400" dirty="0"/>
              <a:t> App; </a:t>
            </a:r>
          </a:p>
        </p:txBody>
      </p:sp>
      <p:pic>
        <p:nvPicPr>
          <p:cNvPr id="7" name="Picture 6"/>
          <p:cNvPicPr>
            <a:picLocks noChangeAspect="1"/>
          </p:cNvPicPr>
          <p:nvPr/>
        </p:nvPicPr>
        <p:blipFill>
          <a:blip r:embed="rId3"/>
          <a:stretch>
            <a:fillRect/>
          </a:stretch>
        </p:blipFill>
        <p:spPr>
          <a:xfrm>
            <a:off x="482916" y="2924619"/>
            <a:ext cx="2828925" cy="857250"/>
          </a:xfrm>
          <a:prstGeom prst="rect">
            <a:avLst/>
          </a:prstGeom>
        </p:spPr>
      </p:pic>
      <p:sp>
        <p:nvSpPr>
          <p:cNvPr id="8" name="Slide Number Placeholder 7">
            <a:extLst>
              <a:ext uri="{FF2B5EF4-FFF2-40B4-BE49-F238E27FC236}">
                <a16:creationId xmlns:a16="http://schemas.microsoft.com/office/drawing/2014/main" id="{7F20ED73-6596-418B-89D2-D342EF54DE60}"/>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52</a:t>
            </a:fld>
            <a:endParaRPr lang="en-US">
              <a:solidFill>
                <a:prstClr val="black">
                  <a:tint val="75000"/>
                </a:prstClr>
              </a:solidFill>
            </a:endParaRPr>
          </a:p>
        </p:txBody>
      </p:sp>
    </p:spTree>
    <p:extLst>
      <p:ext uri="{BB962C8B-B14F-4D97-AF65-F5344CB8AC3E}">
        <p14:creationId xmlns:p14="http://schemas.microsoft.com/office/powerpoint/2010/main" val="1812402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Controlled Component</a:t>
            </a:r>
          </a:p>
        </p:txBody>
      </p:sp>
      <p:sp>
        <p:nvSpPr>
          <p:cNvPr id="3" name="Content Placeholder 2"/>
          <p:cNvSpPr>
            <a:spLocks noGrp="1"/>
          </p:cNvSpPr>
          <p:nvPr>
            <p:ph idx="1"/>
          </p:nvPr>
        </p:nvSpPr>
        <p:spPr>
          <a:xfrm>
            <a:off x="628650" y="1690689"/>
            <a:ext cx="7886700" cy="4486274"/>
          </a:xfrm>
        </p:spPr>
        <p:txBody>
          <a:bodyPr>
            <a:normAutofit/>
          </a:bodyPr>
          <a:lstStyle/>
          <a:p>
            <a:r>
              <a:rPr lang="en-US" sz="2800" dirty="0"/>
              <a:t>Form data is usually handled by the components.</a:t>
            </a:r>
          </a:p>
          <a:p>
            <a:r>
              <a:rPr lang="en-US" sz="2800" dirty="0"/>
              <a:t>All the data is </a:t>
            </a:r>
            <a:r>
              <a:rPr lang="en-US" sz="2800" b="1" dirty="0"/>
              <a:t>stored in the component state </a:t>
            </a:r>
            <a:r>
              <a:rPr lang="en-US" sz="2800" dirty="0"/>
              <a:t>and will be updated only with </a:t>
            </a:r>
            <a:r>
              <a:rPr lang="en-US" sz="2800" b="1" dirty="0" err="1"/>
              <a:t>setState</a:t>
            </a:r>
            <a:r>
              <a:rPr lang="en-US" sz="2800" b="1" dirty="0"/>
              <a:t>()</a:t>
            </a:r>
            <a:r>
              <a:rPr lang="en-US" sz="2800" dirty="0"/>
              <a:t> method.</a:t>
            </a:r>
          </a:p>
          <a:p>
            <a:r>
              <a:rPr lang="en-US" sz="2800" dirty="0"/>
              <a:t>You can control changes by adding event handlers in the </a:t>
            </a:r>
            <a:r>
              <a:rPr lang="en-US" sz="2800" dirty="0" err="1"/>
              <a:t>onChange</a:t>
            </a:r>
            <a:r>
              <a:rPr lang="en-US" sz="2800" dirty="0"/>
              <a:t> attribute.</a:t>
            </a:r>
          </a:p>
          <a:p>
            <a:r>
              <a:rPr lang="en-US" sz="2800" dirty="0"/>
              <a:t>A controlled component takes its current value through </a:t>
            </a:r>
            <a:r>
              <a:rPr lang="en-US" sz="2800" b="1" dirty="0"/>
              <a:t>props</a:t>
            </a:r>
            <a:r>
              <a:rPr lang="en-US" sz="2800" dirty="0"/>
              <a:t> and notifies the changes through </a:t>
            </a:r>
            <a:r>
              <a:rPr lang="en-US" sz="2800" b="1" dirty="0"/>
              <a:t>callbacks</a:t>
            </a:r>
            <a:r>
              <a:rPr lang="en-US" sz="2800" dirty="0"/>
              <a:t> like an </a:t>
            </a:r>
            <a:r>
              <a:rPr lang="en-US" sz="2800" dirty="0" err="1"/>
              <a:t>onChange</a:t>
            </a:r>
            <a:r>
              <a:rPr lang="en-US" sz="2800" dirty="0"/>
              <a:t> event.</a:t>
            </a:r>
          </a:p>
          <a:p>
            <a:endParaRPr lang="en-US" sz="2800" dirty="0"/>
          </a:p>
        </p:txBody>
      </p:sp>
      <p:sp>
        <p:nvSpPr>
          <p:cNvPr id="5" name="Slide Number Placeholder 4">
            <a:extLst>
              <a:ext uri="{FF2B5EF4-FFF2-40B4-BE49-F238E27FC236}">
                <a16:creationId xmlns:a16="http://schemas.microsoft.com/office/drawing/2014/main" id="{7C64A250-1B05-4F4D-BF23-17C24BEA2F90}"/>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53</a:t>
            </a:fld>
            <a:endParaRPr lang="en-US">
              <a:solidFill>
                <a:prstClr val="black">
                  <a:tint val="75000"/>
                </a:prstClr>
              </a:solidFill>
            </a:endParaRPr>
          </a:p>
        </p:txBody>
      </p:sp>
    </p:spTree>
    <p:extLst>
      <p:ext uri="{BB962C8B-B14F-4D97-AF65-F5344CB8AC3E}">
        <p14:creationId xmlns:p14="http://schemas.microsoft.com/office/powerpoint/2010/main" val="2773617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Controlled Component - Forms</a:t>
            </a:r>
          </a:p>
        </p:txBody>
      </p:sp>
      <p:sp>
        <p:nvSpPr>
          <p:cNvPr id="4" name="Rectangle 3"/>
          <p:cNvSpPr/>
          <p:nvPr/>
        </p:nvSpPr>
        <p:spPr>
          <a:xfrm>
            <a:off x="321013" y="1964987"/>
            <a:ext cx="4205267" cy="42315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import</a:t>
            </a:r>
            <a:r>
              <a:rPr lang="en-US" sz="1400" dirty="0"/>
              <a:t> React, { Component } from 'react';  </a:t>
            </a:r>
          </a:p>
          <a:p>
            <a:r>
              <a:rPr lang="en-US" sz="1400" b="1" dirty="0"/>
              <a:t>class</a:t>
            </a:r>
            <a:r>
              <a:rPr lang="en-US" sz="1400" dirty="0"/>
              <a:t> App </a:t>
            </a:r>
            <a:r>
              <a:rPr lang="en-US" sz="1400" b="1" dirty="0"/>
              <a:t>extends</a:t>
            </a:r>
            <a:r>
              <a:rPr lang="en-US" sz="1400" dirty="0"/>
              <a:t> </a:t>
            </a:r>
            <a:r>
              <a:rPr lang="en-US" sz="1400" dirty="0" err="1"/>
              <a:t>React.Component</a:t>
            </a:r>
            <a:r>
              <a:rPr lang="en-US" sz="1400" dirty="0"/>
              <a:t> {  </a:t>
            </a:r>
          </a:p>
          <a:p>
            <a:r>
              <a:rPr lang="en-US" sz="1400" dirty="0"/>
              <a:t>  constructor(props) {  </a:t>
            </a:r>
          </a:p>
          <a:p>
            <a:r>
              <a:rPr lang="en-US" sz="1400" dirty="0"/>
              <a:t>      </a:t>
            </a:r>
            <a:r>
              <a:rPr lang="en-US" sz="1400" b="1" dirty="0"/>
              <a:t>super</a:t>
            </a:r>
            <a:r>
              <a:rPr lang="en-US" sz="1400" dirty="0"/>
              <a:t>(props);  </a:t>
            </a:r>
          </a:p>
          <a:p>
            <a:r>
              <a:rPr lang="en-US" sz="1400" dirty="0"/>
              <a:t>      </a:t>
            </a:r>
            <a:r>
              <a:rPr lang="en-US" sz="1400" b="1" dirty="0" err="1"/>
              <a:t>this</a:t>
            </a:r>
            <a:r>
              <a:rPr lang="en-US" sz="1400" dirty="0" err="1"/>
              <a:t>.state</a:t>
            </a:r>
            <a:r>
              <a:rPr lang="en-US" sz="1400" dirty="0"/>
              <a:t> = {value: ''};  </a:t>
            </a:r>
          </a:p>
          <a:p>
            <a:r>
              <a:rPr lang="en-US" sz="1400" dirty="0"/>
              <a:t>      </a:t>
            </a:r>
            <a:r>
              <a:rPr lang="en-US" sz="1400" b="1" dirty="0" err="1"/>
              <a:t>this</a:t>
            </a:r>
            <a:r>
              <a:rPr lang="en-US" sz="1400" dirty="0" err="1"/>
              <a:t>.handleChange</a:t>
            </a:r>
            <a:r>
              <a:rPr lang="en-US" sz="1400" dirty="0"/>
              <a:t> = </a:t>
            </a:r>
            <a:r>
              <a:rPr lang="en-US" sz="1400" b="1" dirty="0" err="1"/>
              <a:t>this</a:t>
            </a:r>
            <a:r>
              <a:rPr lang="en-US" sz="1400" dirty="0" err="1"/>
              <a:t>.handleChange.bind</a:t>
            </a:r>
            <a:r>
              <a:rPr lang="en-US" sz="1400" dirty="0"/>
              <a:t>(</a:t>
            </a:r>
            <a:r>
              <a:rPr lang="en-US" sz="1400" b="1" dirty="0"/>
              <a:t>this</a:t>
            </a:r>
            <a:r>
              <a:rPr lang="en-US" sz="1400" dirty="0"/>
              <a:t>);  </a:t>
            </a:r>
          </a:p>
          <a:p>
            <a:r>
              <a:rPr lang="en-US" sz="1400" dirty="0"/>
              <a:t>      </a:t>
            </a:r>
            <a:r>
              <a:rPr lang="en-US" sz="1400" b="1" dirty="0" err="1"/>
              <a:t>this</a:t>
            </a:r>
            <a:r>
              <a:rPr lang="en-US" sz="1400" dirty="0" err="1"/>
              <a:t>.handleSubmit</a:t>
            </a:r>
            <a:r>
              <a:rPr lang="en-US" sz="1400" dirty="0"/>
              <a:t> = </a:t>
            </a:r>
            <a:r>
              <a:rPr lang="en-US" sz="1400" b="1" dirty="0" err="1"/>
              <a:t>this</a:t>
            </a:r>
            <a:r>
              <a:rPr lang="en-US" sz="1400" dirty="0" err="1"/>
              <a:t>.handleSubmit.bind</a:t>
            </a:r>
            <a:r>
              <a:rPr lang="en-US" sz="1400" dirty="0"/>
              <a:t>(</a:t>
            </a:r>
            <a:r>
              <a:rPr lang="en-US" sz="1400" b="1" dirty="0"/>
              <a:t>this</a:t>
            </a:r>
            <a:r>
              <a:rPr lang="en-US" sz="1400" dirty="0"/>
              <a:t>);  </a:t>
            </a:r>
          </a:p>
          <a:p>
            <a:r>
              <a:rPr lang="en-US" sz="1400" dirty="0"/>
              <a:t>  }  </a:t>
            </a:r>
          </a:p>
          <a:p>
            <a:r>
              <a:rPr lang="en-US" sz="1400" dirty="0"/>
              <a:t>  </a:t>
            </a:r>
            <a:r>
              <a:rPr lang="en-US" sz="1400" dirty="0" err="1"/>
              <a:t>handleChange</a:t>
            </a:r>
            <a:r>
              <a:rPr lang="en-US" sz="1400" dirty="0"/>
              <a:t>(event) {  </a:t>
            </a:r>
          </a:p>
          <a:p>
            <a:r>
              <a:rPr lang="en-US" sz="1400" dirty="0"/>
              <a:t>      </a:t>
            </a:r>
            <a:r>
              <a:rPr lang="en-US" sz="1400" b="1" dirty="0" err="1"/>
              <a:t>this</a:t>
            </a:r>
            <a:r>
              <a:rPr lang="en-US" sz="1400" dirty="0" err="1"/>
              <a:t>.setState</a:t>
            </a:r>
            <a:r>
              <a:rPr lang="en-US" sz="1400" dirty="0"/>
              <a:t>({value: </a:t>
            </a:r>
            <a:r>
              <a:rPr lang="en-US" sz="1400" dirty="0" err="1"/>
              <a:t>event.target.value</a:t>
            </a:r>
            <a:r>
              <a:rPr lang="en-US" sz="1400" dirty="0"/>
              <a:t>});  </a:t>
            </a:r>
          </a:p>
          <a:p>
            <a:r>
              <a:rPr lang="en-US" sz="1400" dirty="0"/>
              <a:t>  }  </a:t>
            </a:r>
          </a:p>
          <a:p>
            <a:r>
              <a:rPr lang="en-US" sz="1400" dirty="0"/>
              <a:t>  </a:t>
            </a:r>
            <a:r>
              <a:rPr lang="en-US" sz="1400" dirty="0" err="1"/>
              <a:t>handleSubmit</a:t>
            </a:r>
            <a:r>
              <a:rPr lang="en-US" sz="1400" dirty="0"/>
              <a:t>(event) {  </a:t>
            </a:r>
          </a:p>
          <a:p>
            <a:r>
              <a:rPr lang="en-US" sz="1400" dirty="0"/>
              <a:t>      alert('You have submitted the input successfully: ' + </a:t>
            </a:r>
            <a:r>
              <a:rPr lang="en-US" sz="1400" b="1" dirty="0" err="1"/>
              <a:t>this</a:t>
            </a:r>
            <a:r>
              <a:rPr lang="en-US" sz="1400" dirty="0" err="1"/>
              <a:t>.state.value</a:t>
            </a:r>
            <a:r>
              <a:rPr lang="en-US" sz="1400" dirty="0"/>
              <a:t>);  </a:t>
            </a:r>
          </a:p>
          <a:p>
            <a:r>
              <a:rPr lang="en-US" sz="1400" dirty="0"/>
              <a:t>      </a:t>
            </a:r>
            <a:r>
              <a:rPr lang="en-US" sz="1400" dirty="0" err="1"/>
              <a:t>event.preventDefault</a:t>
            </a:r>
            <a:r>
              <a:rPr lang="en-US" sz="1400" dirty="0"/>
              <a:t>();  </a:t>
            </a:r>
          </a:p>
          <a:p>
            <a:r>
              <a:rPr lang="en-US" sz="1400" dirty="0"/>
              <a:t>  }  </a:t>
            </a:r>
          </a:p>
        </p:txBody>
      </p:sp>
      <p:sp>
        <p:nvSpPr>
          <p:cNvPr id="5" name="Rectangle 4"/>
          <p:cNvSpPr/>
          <p:nvPr/>
        </p:nvSpPr>
        <p:spPr>
          <a:xfrm>
            <a:off x="4686300" y="2746869"/>
            <a:ext cx="4205266" cy="34496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 render() {  </a:t>
            </a:r>
          </a:p>
          <a:p>
            <a:r>
              <a:rPr lang="en-US" sz="1400" dirty="0"/>
              <a:t>      </a:t>
            </a:r>
            <a:r>
              <a:rPr lang="en-US" sz="1400" b="1" dirty="0"/>
              <a:t>return</a:t>
            </a:r>
            <a:r>
              <a:rPr lang="en-US" sz="1400" dirty="0"/>
              <a:t> (  </a:t>
            </a:r>
          </a:p>
          <a:p>
            <a:r>
              <a:rPr lang="en-US" sz="1400" dirty="0"/>
              <a:t>          &lt;form </a:t>
            </a:r>
            <a:r>
              <a:rPr lang="en-US" sz="1400" dirty="0" err="1"/>
              <a:t>onSubmit</a:t>
            </a:r>
            <a:r>
              <a:rPr lang="en-US" sz="1400" dirty="0"/>
              <a:t>={</a:t>
            </a:r>
            <a:r>
              <a:rPr lang="en-US" sz="1400" b="1" dirty="0" err="1"/>
              <a:t>this</a:t>
            </a:r>
            <a:r>
              <a:rPr lang="en-US" sz="1400" dirty="0" err="1"/>
              <a:t>.handleSubmit</a:t>
            </a:r>
            <a:r>
              <a:rPr lang="en-US" sz="1400" dirty="0"/>
              <a:t>}&gt;  </a:t>
            </a:r>
          </a:p>
          <a:p>
            <a:r>
              <a:rPr lang="en-US" sz="1400" dirty="0"/>
              <a:t>            &lt;h1&gt;Controlled Form Example&lt;/h1&gt;  </a:t>
            </a:r>
          </a:p>
          <a:p>
            <a:r>
              <a:rPr lang="en-US" sz="1400" dirty="0"/>
              <a:t>            &lt;label&gt;  </a:t>
            </a:r>
          </a:p>
          <a:p>
            <a:r>
              <a:rPr lang="en-US" sz="1400" dirty="0"/>
              <a:t>                Name:  </a:t>
            </a:r>
          </a:p>
          <a:p>
            <a:r>
              <a:rPr lang="en-US" sz="1400" dirty="0"/>
              <a:t>                &lt;input type="text" value={</a:t>
            </a:r>
            <a:r>
              <a:rPr lang="en-US" sz="1400" b="1" dirty="0" err="1"/>
              <a:t>this</a:t>
            </a:r>
            <a:r>
              <a:rPr lang="en-US" sz="1400" dirty="0" err="1"/>
              <a:t>.state.value</a:t>
            </a:r>
            <a:r>
              <a:rPr lang="en-US" sz="1400" dirty="0"/>
              <a:t>} </a:t>
            </a:r>
            <a:r>
              <a:rPr lang="en-US" sz="1400" dirty="0" err="1"/>
              <a:t>onChange</a:t>
            </a:r>
            <a:r>
              <a:rPr lang="en-US" sz="1400" dirty="0"/>
              <a:t>={</a:t>
            </a:r>
            <a:r>
              <a:rPr lang="en-US" sz="1400" b="1" dirty="0" err="1"/>
              <a:t>this</a:t>
            </a:r>
            <a:r>
              <a:rPr lang="en-US" sz="1400" dirty="0" err="1"/>
              <a:t>.handleChange</a:t>
            </a:r>
            <a:r>
              <a:rPr lang="en-US" sz="1400" dirty="0"/>
              <a:t>} /&gt;  </a:t>
            </a:r>
          </a:p>
          <a:p>
            <a:r>
              <a:rPr lang="en-US" sz="1400" dirty="0"/>
              <a:t>            &lt;/label&gt;  </a:t>
            </a:r>
          </a:p>
          <a:p>
            <a:r>
              <a:rPr lang="en-US" sz="1400" dirty="0"/>
              <a:t>            &lt;input type="submit" value="Submit" /&gt;  </a:t>
            </a:r>
          </a:p>
          <a:p>
            <a:r>
              <a:rPr lang="en-US" sz="1400" dirty="0"/>
              <a:t>         &lt;/form&gt;  </a:t>
            </a:r>
          </a:p>
          <a:p>
            <a:r>
              <a:rPr lang="en-US" sz="1400" dirty="0"/>
              <a:t>      );  </a:t>
            </a:r>
          </a:p>
          <a:p>
            <a:r>
              <a:rPr lang="en-US" sz="1400" dirty="0"/>
              <a:t>  }  </a:t>
            </a:r>
          </a:p>
          <a:p>
            <a:r>
              <a:rPr lang="en-US" sz="1400" dirty="0"/>
              <a:t>}  </a:t>
            </a:r>
          </a:p>
          <a:p>
            <a:r>
              <a:rPr lang="en-US" sz="1400" dirty="0"/>
              <a:t>export </a:t>
            </a:r>
            <a:r>
              <a:rPr lang="en-US" sz="1400" b="1" dirty="0"/>
              <a:t>default</a:t>
            </a:r>
            <a:r>
              <a:rPr lang="en-US" sz="1400" dirty="0"/>
              <a:t> App;  </a:t>
            </a:r>
          </a:p>
        </p:txBody>
      </p:sp>
      <p:pic>
        <p:nvPicPr>
          <p:cNvPr id="6" name="Picture 5"/>
          <p:cNvPicPr>
            <a:picLocks noChangeAspect="1"/>
          </p:cNvPicPr>
          <p:nvPr/>
        </p:nvPicPr>
        <p:blipFill rotWithShape="1">
          <a:blip r:embed="rId3"/>
          <a:srcRect l="2486" r="1043" b="11737"/>
          <a:stretch/>
        </p:blipFill>
        <p:spPr>
          <a:xfrm>
            <a:off x="5404931" y="1690689"/>
            <a:ext cx="2645954" cy="896348"/>
          </a:xfrm>
          <a:prstGeom prst="rect">
            <a:avLst/>
          </a:prstGeom>
        </p:spPr>
      </p:pic>
      <p:sp>
        <p:nvSpPr>
          <p:cNvPr id="3" name="Slide Number Placeholder 2">
            <a:extLst>
              <a:ext uri="{FF2B5EF4-FFF2-40B4-BE49-F238E27FC236}">
                <a16:creationId xmlns:a16="http://schemas.microsoft.com/office/drawing/2014/main" id="{6255FD38-4001-4F4F-8FDD-B38A7A734B20}"/>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54</a:t>
            </a:fld>
            <a:endParaRPr lang="en-US" dirty="0">
              <a:solidFill>
                <a:prstClr val="black">
                  <a:tint val="75000"/>
                </a:prstClr>
              </a:solidFill>
            </a:endParaRPr>
          </a:p>
        </p:txBody>
      </p:sp>
    </p:spTree>
    <p:extLst>
      <p:ext uri="{BB962C8B-B14F-4D97-AF65-F5344CB8AC3E}">
        <p14:creationId xmlns:p14="http://schemas.microsoft.com/office/powerpoint/2010/main" val="9799684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Conditional Rendering</a:t>
            </a:r>
          </a:p>
        </p:txBody>
      </p:sp>
      <p:sp>
        <p:nvSpPr>
          <p:cNvPr id="3" name="Content Placeholder 2"/>
          <p:cNvSpPr>
            <a:spLocks noGrp="1"/>
          </p:cNvSpPr>
          <p:nvPr>
            <p:ph idx="1"/>
          </p:nvPr>
        </p:nvSpPr>
        <p:spPr>
          <a:xfrm>
            <a:off x="628650" y="1690689"/>
            <a:ext cx="7886700" cy="4486274"/>
          </a:xfrm>
        </p:spPr>
        <p:txBody>
          <a:bodyPr>
            <a:normAutofit fontScale="85000" lnSpcReduction="20000"/>
          </a:bodyPr>
          <a:lstStyle/>
          <a:p>
            <a:r>
              <a:rPr lang="en-US" dirty="0"/>
              <a:t>We can create multiple components which encapsulate behavior that we need. </a:t>
            </a:r>
          </a:p>
          <a:p>
            <a:r>
              <a:rPr lang="en-US" dirty="0"/>
              <a:t>After that, we can </a:t>
            </a:r>
            <a:r>
              <a:rPr lang="en-US" b="1" dirty="0"/>
              <a:t>render</a:t>
            </a:r>
            <a:r>
              <a:rPr lang="en-US" dirty="0"/>
              <a:t> them depending </a:t>
            </a:r>
            <a:r>
              <a:rPr lang="en-US" b="1" dirty="0"/>
              <a:t>on some conditions</a:t>
            </a:r>
            <a:r>
              <a:rPr lang="en-US" dirty="0">
                <a:solidFill>
                  <a:srgbClr val="FF0000"/>
                </a:solidFill>
              </a:rPr>
              <a:t> </a:t>
            </a:r>
            <a:r>
              <a:rPr lang="en-US" dirty="0"/>
              <a:t>or the </a:t>
            </a:r>
            <a:r>
              <a:rPr lang="en-US" b="1" dirty="0"/>
              <a:t>state</a:t>
            </a:r>
            <a:r>
              <a:rPr lang="en-US" dirty="0">
                <a:solidFill>
                  <a:srgbClr val="FF0000"/>
                </a:solidFill>
              </a:rPr>
              <a:t> </a:t>
            </a:r>
            <a:r>
              <a:rPr lang="en-US" dirty="0"/>
              <a:t>of our application.</a:t>
            </a:r>
          </a:p>
          <a:p>
            <a:r>
              <a:rPr lang="en-US" dirty="0"/>
              <a:t>There is more than one way to do conditional rendering in React</a:t>
            </a:r>
          </a:p>
          <a:p>
            <a:pPr lvl="1"/>
            <a:r>
              <a:rPr lang="en-US" dirty="0"/>
              <a:t>if</a:t>
            </a:r>
          </a:p>
          <a:p>
            <a:pPr lvl="1"/>
            <a:r>
              <a:rPr lang="en-US" dirty="0"/>
              <a:t>ternary operator</a:t>
            </a:r>
          </a:p>
          <a:p>
            <a:pPr lvl="1"/>
            <a:r>
              <a:rPr lang="en-US" dirty="0"/>
              <a:t>logical &amp;&amp; operator</a:t>
            </a:r>
          </a:p>
          <a:p>
            <a:pPr lvl="1"/>
            <a:r>
              <a:rPr lang="en-US" dirty="0"/>
              <a:t>switch case operator</a:t>
            </a:r>
          </a:p>
          <a:p>
            <a:pPr lvl="1"/>
            <a:r>
              <a:rPr lang="en-US" dirty="0"/>
              <a:t>Conditional Rendering with </a:t>
            </a:r>
            <a:r>
              <a:rPr lang="en-US" dirty="0" err="1"/>
              <a:t>enums</a:t>
            </a:r>
            <a:endParaRPr lang="en-US" dirty="0"/>
          </a:p>
          <a:p>
            <a:endParaRPr lang="en-US" dirty="0"/>
          </a:p>
        </p:txBody>
      </p:sp>
      <p:sp>
        <p:nvSpPr>
          <p:cNvPr id="5" name="Slide Number Placeholder 4">
            <a:extLst>
              <a:ext uri="{FF2B5EF4-FFF2-40B4-BE49-F238E27FC236}">
                <a16:creationId xmlns:a16="http://schemas.microsoft.com/office/drawing/2014/main" id="{AB4E6085-77FC-4F44-9993-BE2AE32A971D}"/>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55</a:t>
            </a:fld>
            <a:endParaRPr lang="en-US">
              <a:solidFill>
                <a:prstClr val="black">
                  <a:tint val="75000"/>
                </a:prstClr>
              </a:solidFill>
            </a:endParaRPr>
          </a:p>
        </p:txBody>
      </p:sp>
    </p:spTree>
    <p:extLst>
      <p:ext uri="{BB962C8B-B14F-4D97-AF65-F5344CB8AC3E}">
        <p14:creationId xmlns:p14="http://schemas.microsoft.com/office/powerpoint/2010/main" val="28759868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38" y="425038"/>
            <a:ext cx="7886700" cy="994172"/>
          </a:xfrm>
        </p:spPr>
        <p:txBody>
          <a:bodyPr>
            <a:normAutofit/>
          </a:bodyPr>
          <a:lstStyle/>
          <a:p>
            <a:r>
              <a:rPr lang="en-US" dirty="0"/>
              <a:t>Conditional Rendering - Example</a:t>
            </a:r>
          </a:p>
        </p:txBody>
      </p:sp>
      <p:sp>
        <p:nvSpPr>
          <p:cNvPr id="4" name="Rectangle 3"/>
          <p:cNvSpPr/>
          <p:nvPr/>
        </p:nvSpPr>
        <p:spPr>
          <a:xfrm>
            <a:off x="37071" y="1599686"/>
            <a:ext cx="4537710" cy="45761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b="1" dirty="0"/>
              <a:t>import</a:t>
            </a:r>
            <a:r>
              <a:rPr lang="en-US" sz="1400" dirty="0"/>
              <a:t> React, { Component } from 'react';    </a:t>
            </a:r>
          </a:p>
          <a:p>
            <a:r>
              <a:rPr lang="en-US" sz="1400" dirty="0"/>
              <a:t>// Message Component   </a:t>
            </a:r>
          </a:p>
          <a:p>
            <a:r>
              <a:rPr lang="en-US" sz="1400" dirty="0"/>
              <a:t>function Message(props)   </a:t>
            </a:r>
          </a:p>
          <a:p>
            <a:r>
              <a:rPr lang="en-US" sz="1400" dirty="0"/>
              <a:t>{   </a:t>
            </a:r>
          </a:p>
          <a:p>
            <a:r>
              <a:rPr lang="en-US" sz="1400" dirty="0"/>
              <a:t>    </a:t>
            </a:r>
            <a:r>
              <a:rPr lang="en-US" sz="1400" b="1" dirty="0"/>
              <a:t>if</a:t>
            </a:r>
            <a:r>
              <a:rPr lang="en-US" sz="1400" dirty="0"/>
              <a:t> (</a:t>
            </a:r>
            <a:r>
              <a:rPr lang="en-US" sz="1400" dirty="0" err="1"/>
              <a:t>props.isLoggedIn</a:t>
            </a:r>
            <a:r>
              <a:rPr lang="en-US" sz="1400" dirty="0"/>
              <a:t>)   </a:t>
            </a:r>
          </a:p>
          <a:p>
            <a:r>
              <a:rPr lang="en-US" sz="1400" dirty="0"/>
              <a:t>        </a:t>
            </a:r>
            <a:r>
              <a:rPr lang="en-US" sz="1400" b="1" dirty="0"/>
              <a:t>return</a:t>
            </a:r>
            <a:r>
              <a:rPr lang="en-US" sz="1400" dirty="0"/>
              <a:t> &lt;h1&gt;Welcome Back!!!&lt;/h1&gt;;   </a:t>
            </a:r>
          </a:p>
          <a:p>
            <a:r>
              <a:rPr lang="en-US" sz="1400" dirty="0"/>
              <a:t>    </a:t>
            </a:r>
            <a:r>
              <a:rPr lang="en-US" sz="1400" b="1" dirty="0"/>
              <a:t>else</a:t>
            </a:r>
            <a:r>
              <a:rPr lang="en-US" sz="1400" dirty="0"/>
              <a:t>  </a:t>
            </a:r>
          </a:p>
          <a:p>
            <a:r>
              <a:rPr lang="en-US" sz="1400" dirty="0"/>
              <a:t>        </a:t>
            </a:r>
            <a:r>
              <a:rPr lang="en-US" sz="1400" b="1" dirty="0"/>
              <a:t>return</a:t>
            </a:r>
            <a:r>
              <a:rPr lang="en-US" sz="1400" dirty="0"/>
              <a:t> &lt;h1&gt;Please Login First!!!&lt;/h1&gt;;   </a:t>
            </a:r>
          </a:p>
          <a:p>
            <a:r>
              <a:rPr lang="en-US" sz="1400" dirty="0"/>
              <a:t>}   </a:t>
            </a:r>
          </a:p>
          <a:p>
            <a:r>
              <a:rPr lang="en-US" sz="1400" dirty="0"/>
              <a:t>// Login Component   </a:t>
            </a:r>
          </a:p>
          <a:p>
            <a:r>
              <a:rPr lang="en-US" sz="1400" dirty="0"/>
              <a:t>function Login(props)   </a:t>
            </a:r>
          </a:p>
          <a:p>
            <a:r>
              <a:rPr lang="en-US" sz="1400" dirty="0"/>
              <a:t>{    </a:t>
            </a:r>
            <a:r>
              <a:rPr lang="en-US" sz="1400" b="1" dirty="0"/>
              <a:t>return</a:t>
            </a:r>
            <a:r>
              <a:rPr lang="en-US" sz="1400" dirty="0"/>
              <a:t>(   </a:t>
            </a:r>
          </a:p>
          <a:p>
            <a:r>
              <a:rPr lang="en-US" sz="1400" dirty="0"/>
              <a:t>           &lt;button </a:t>
            </a:r>
            <a:r>
              <a:rPr lang="en-US" sz="1400" dirty="0" err="1"/>
              <a:t>onClick</a:t>
            </a:r>
            <a:r>
              <a:rPr lang="en-US" sz="1400" dirty="0"/>
              <a:t> = {</a:t>
            </a:r>
            <a:r>
              <a:rPr lang="en-US" sz="1400" dirty="0" err="1"/>
              <a:t>props.clickInfo</a:t>
            </a:r>
            <a:r>
              <a:rPr lang="en-US" sz="1400" dirty="0"/>
              <a:t>}&gt; Login &lt;/button&gt;   </a:t>
            </a:r>
          </a:p>
          <a:p>
            <a:r>
              <a:rPr lang="en-US" sz="1400" dirty="0"/>
              <a:t>       );   }    </a:t>
            </a:r>
          </a:p>
          <a:p>
            <a:r>
              <a:rPr lang="en-US" sz="1400" dirty="0"/>
              <a:t>// Logout Component   </a:t>
            </a:r>
          </a:p>
          <a:p>
            <a:r>
              <a:rPr lang="en-US" sz="1400" dirty="0"/>
              <a:t>function Logout(props)   </a:t>
            </a:r>
          </a:p>
          <a:p>
            <a:r>
              <a:rPr lang="en-US" sz="1400" dirty="0"/>
              <a:t>{   </a:t>
            </a:r>
          </a:p>
          <a:p>
            <a:r>
              <a:rPr lang="en-US" sz="1400" dirty="0"/>
              <a:t>    </a:t>
            </a:r>
            <a:r>
              <a:rPr lang="en-US" sz="1400" b="1" dirty="0"/>
              <a:t>return</a:t>
            </a:r>
            <a:r>
              <a:rPr lang="en-US" sz="1400" dirty="0"/>
              <a:t>(   </a:t>
            </a:r>
          </a:p>
          <a:p>
            <a:r>
              <a:rPr lang="en-US" sz="1400" dirty="0"/>
              <a:t>           &lt;button </a:t>
            </a:r>
            <a:r>
              <a:rPr lang="en-US" sz="1400" dirty="0" err="1"/>
              <a:t>onClick</a:t>
            </a:r>
            <a:r>
              <a:rPr lang="en-US" sz="1400" dirty="0"/>
              <a:t> = {</a:t>
            </a:r>
            <a:r>
              <a:rPr lang="en-US" sz="1400" dirty="0" err="1"/>
              <a:t>props.clickInfo</a:t>
            </a:r>
            <a:r>
              <a:rPr lang="en-US" sz="1400" dirty="0"/>
              <a:t>}&gt; Logout &lt;/button&gt;  );   }  </a:t>
            </a:r>
          </a:p>
        </p:txBody>
      </p:sp>
      <p:sp>
        <p:nvSpPr>
          <p:cNvPr id="5" name="Rectangle 4"/>
          <p:cNvSpPr/>
          <p:nvPr/>
        </p:nvSpPr>
        <p:spPr>
          <a:xfrm>
            <a:off x="4614939" y="1419210"/>
            <a:ext cx="4491990" cy="49371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t>class App extends Component{    </a:t>
            </a:r>
          </a:p>
          <a:p>
            <a:r>
              <a:rPr lang="en-US" sz="1400" dirty="0"/>
              <a:t>   constructor(props)   </a:t>
            </a:r>
          </a:p>
          <a:p>
            <a:r>
              <a:rPr lang="en-US" sz="1400" dirty="0"/>
              <a:t>    {   </a:t>
            </a:r>
          </a:p>
          <a:p>
            <a:r>
              <a:rPr lang="en-US" sz="1400" dirty="0"/>
              <a:t>        super(props);    </a:t>
            </a:r>
          </a:p>
          <a:p>
            <a:r>
              <a:rPr lang="en-US" sz="1400" dirty="0"/>
              <a:t>        </a:t>
            </a:r>
            <a:r>
              <a:rPr lang="en-US" sz="1400" dirty="0" err="1"/>
              <a:t>this.handleLogin</a:t>
            </a:r>
            <a:r>
              <a:rPr lang="en-US" sz="1400" dirty="0"/>
              <a:t> = </a:t>
            </a:r>
            <a:r>
              <a:rPr lang="en-US" sz="1400" dirty="0" err="1"/>
              <a:t>this.handleLogin.bind</a:t>
            </a:r>
            <a:r>
              <a:rPr lang="en-US" sz="1400" dirty="0"/>
              <a:t>(this);  </a:t>
            </a:r>
          </a:p>
          <a:p>
            <a:r>
              <a:rPr lang="en-US" sz="1400" dirty="0"/>
              <a:t>        </a:t>
            </a:r>
            <a:r>
              <a:rPr lang="en-US" sz="1400" dirty="0" err="1"/>
              <a:t>this.handleLogout</a:t>
            </a:r>
            <a:r>
              <a:rPr lang="en-US" sz="1400" dirty="0"/>
              <a:t> = </a:t>
            </a:r>
            <a:r>
              <a:rPr lang="en-US" sz="1400" dirty="0" err="1"/>
              <a:t>this.handleLogout.bind</a:t>
            </a:r>
            <a:r>
              <a:rPr lang="en-US" sz="1400" dirty="0"/>
              <a:t>(this);   </a:t>
            </a:r>
          </a:p>
          <a:p>
            <a:r>
              <a:rPr lang="en-US" sz="1400" dirty="0"/>
              <a:t>        </a:t>
            </a:r>
            <a:r>
              <a:rPr lang="en-US" sz="1400" dirty="0" err="1"/>
              <a:t>this.state</a:t>
            </a:r>
            <a:r>
              <a:rPr lang="en-US" sz="1400" dirty="0"/>
              <a:t> = {</a:t>
            </a:r>
            <a:r>
              <a:rPr lang="en-US" sz="1400" dirty="0" err="1"/>
              <a:t>isLoggedIn</a:t>
            </a:r>
            <a:r>
              <a:rPr lang="en-US" sz="1400" dirty="0"/>
              <a:t> : false};   </a:t>
            </a:r>
          </a:p>
          <a:p>
            <a:r>
              <a:rPr lang="en-US" sz="1400" dirty="0"/>
              <a:t>    }   </a:t>
            </a:r>
          </a:p>
          <a:p>
            <a:r>
              <a:rPr lang="en-US" sz="1400" dirty="0"/>
              <a:t>   </a:t>
            </a:r>
            <a:r>
              <a:rPr lang="en-US" sz="1400" dirty="0" err="1"/>
              <a:t>handleLogin</a:t>
            </a:r>
            <a:r>
              <a:rPr lang="en-US" sz="1400" dirty="0"/>
              <a:t>()   </a:t>
            </a:r>
          </a:p>
          <a:p>
            <a:r>
              <a:rPr lang="en-US" sz="1400" dirty="0"/>
              <a:t>    {  </a:t>
            </a:r>
            <a:r>
              <a:rPr lang="en-US" sz="1400" dirty="0" err="1"/>
              <a:t>this.setState</a:t>
            </a:r>
            <a:r>
              <a:rPr lang="en-US" sz="1400" dirty="0"/>
              <a:t>({</a:t>
            </a:r>
            <a:r>
              <a:rPr lang="en-US" sz="1400" dirty="0" err="1"/>
              <a:t>isLoggedIn</a:t>
            </a:r>
            <a:r>
              <a:rPr lang="en-US" sz="1400" dirty="0"/>
              <a:t> : true});}   </a:t>
            </a:r>
          </a:p>
          <a:p>
            <a:r>
              <a:rPr lang="en-US" sz="1400" dirty="0"/>
              <a:t>    </a:t>
            </a:r>
            <a:r>
              <a:rPr lang="en-US" sz="1400" dirty="0" err="1"/>
              <a:t>handleLogout</a:t>
            </a:r>
            <a:r>
              <a:rPr lang="en-US" sz="1400" dirty="0"/>
              <a:t>()   </a:t>
            </a:r>
          </a:p>
          <a:p>
            <a:r>
              <a:rPr lang="en-US" sz="1400" dirty="0"/>
              <a:t>    {   </a:t>
            </a:r>
            <a:r>
              <a:rPr lang="en-US" sz="1400" dirty="0" err="1"/>
              <a:t>this.setState</a:t>
            </a:r>
            <a:r>
              <a:rPr lang="en-US" sz="1400" dirty="0"/>
              <a:t>({</a:t>
            </a:r>
            <a:r>
              <a:rPr lang="en-US" sz="1400" dirty="0" err="1"/>
              <a:t>isLoggedIn</a:t>
            </a:r>
            <a:r>
              <a:rPr lang="en-US" sz="1400" dirty="0"/>
              <a:t> : false});}   </a:t>
            </a:r>
          </a:p>
          <a:p>
            <a:r>
              <a:rPr lang="en-US" sz="1400" dirty="0"/>
              <a:t>    render(){   </a:t>
            </a:r>
          </a:p>
          <a:p>
            <a:r>
              <a:rPr lang="en-US" sz="1400" dirty="0"/>
              <a:t>        return(   </a:t>
            </a:r>
          </a:p>
          <a:p>
            <a:r>
              <a:rPr lang="en-US" sz="1400" dirty="0"/>
              <a:t>            &lt;div&gt;   </a:t>
            </a:r>
          </a:p>
          <a:p>
            <a:r>
              <a:rPr lang="en-US" sz="1400" dirty="0"/>
              <a:t>        &lt;h1&gt; Conditional Rendering Example &lt;/h1&gt;  </a:t>
            </a:r>
          </a:p>
          <a:p>
            <a:r>
              <a:rPr lang="en-US" sz="1400" dirty="0"/>
              <a:t>            &lt;Message </a:t>
            </a:r>
            <a:r>
              <a:rPr lang="en-US" sz="1400" dirty="0" err="1"/>
              <a:t>isLoggedIn</a:t>
            </a:r>
            <a:r>
              <a:rPr lang="en-US" sz="1400" dirty="0"/>
              <a:t> = {</a:t>
            </a:r>
            <a:r>
              <a:rPr lang="en-US" sz="1400" dirty="0" err="1"/>
              <a:t>this.state.isLoggedIn</a:t>
            </a:r>
            <a:r>
              <a:rPr lang="en-US" sz="1400" dirty="0"/>
              <a:t>}/&gt; {   </a:t>
            </a:r>
          </a:p>
          <a:p>
            <a:r>
              <a:rPr lang="en-US" sz="1400" dirty="0"/>
              <a:t>            (</a:t>
            </a:r>
            <a:r>
              <a:rPr lang="en-US" sz="1400" dirty="0" err="1"/>
              <a:t>this.state.isLoggedIn</a:t>
            </a:r>
            <a:r>
              <a:rPr lang="en-US" sz="1400" dirty="0"/>
              <a:t>)?(   </a:t>
            </a:r>
          </a:p>
          <a:p>
            <a:r>
              <a:rPr lang="en-US" sz="1400" dirty="0"/>
              <a:t>             &lt;Logout </a:t>
            </a:r>
            <a:r>
              <a:rPr lang="en-US" sz="1400" dirty="0" err="1"/>
              <a:t>clickInfo</a:t>
            </a:r>
            <a:r>
              <a:rPr lang="en-US" sz="1400" dirty="0"/>
              <a:t> = {</a:t>
            </a:r>
            <a:r>
              <a:rPr lang="en-US" sz="1400" dirty="0" err="1"/>
              <a:t>this.handleLogout</a:t>
            </a:r>
            <a:r>
              <a:rPr lang="en-US" sz="1400" dirty="0"/>
              <a:t>} /&gt;   </a:t>
            </a:r>
          </a:p>
          <a:p>
            <a:r>
              <a:rPr lang="en-US" sz="1400" dirty="0"/>
              <a:t>             ) : (   </a:t>
            </a:r>
          </a:p>
          <a:p>
            <a:r>
              <a:rPr lang="en-US" sz="1400" dirty="0"/>
              <a:t>             &lt;Login </a:t>
            </a:r>
            <a:r>
              <a:rPr lang="en-US" sz="1400" dirty="0" err="1"/>
              <a:t>clickInfo</a:t>
            </a:r>
            <a:r>
              <a:rPr lang="en-US" sz="1400" dirty="0"/>
              <a:t> = {</a:t>
            </a:r>
            <a:r>
              <a:rPr lang="en-US" sz="1400" dirty="0" err="1"/>
              <a:t>this.handleLogin</a:t>
            </a:r>
            <a:r>
              <a:rPr lang="en-US" sz="1400" dirty="0"/>
              <a:t>} /&gt; )}   </a:t>
            </a:r>
          </a:p>
          <a:p>
            <a:r>
              <a:rPr lang="en-US" sz="1400" dirty="0"/>
              <a:t>            &lt;/div&gt; ); }   }   </a:t>
            </a:r>
          </a:p>
          <a:p>
            <a:r>
              <a:rPr lang="en-US" sz="1400" dirty="0"/>
              <a:t>export default App;</a:t>
            </a:r>
          </a:p>
        </p:txBody>
      </p:sp>
      <p:sp>
        <p:nvSpPr>
          <p:cNvPr id="6" name="Slide Number Placeholder 5">
            <a:extLst>
              <a:ext uri="{FF2B5EF4-FFF2-40B4-BE49-F238E27FC236}">
                <a16:creationId xmlns:a16="http://schemas.microsoft.com/office/drawing/2014/main" id="{CE17D914-5CC1-4E10-A0B5-98E7C6FF2037}"/>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56</a:t>
            </a:fld>
            <a:endParaRPr lang="en-US">
              <a:solidFill>
                <a:prstClr val="black">
                  <a:tint val="75000"/>
                </a:prstClr>
              </a:solidFill>
            </a:endParaRPr>
          </a:p>
        </p:txBody>
      </p:sp>
    </p:spTree>
    <p:extLst>
      <p:ext uri="{BB962C8B-B14F-4D97-AF65-F5344CB8AC3E}">
        <p14:creationId xmlns:p14="http://schemas.microsoft.com/office/powerpoint/2010/main" val="18983695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p>
        </p:txBody>
      </p:sp>
      <p:pic>
        <p:nvPicPr>
          <p:cNvPr id="4" name="Content Placeholder 3"/>
          <p:cNvPicPr>
            <a:picLocks noGrp="1" noChangeAspect="1"/>
          </p:cNvPicPr>
          <p:nvPr>
            <p:ph idx="1"/>
          </p:nvPr>
        </p:nvPicPr>
        <p:blipFill rotWithShape="1">
          <a:blip r:embed="rId3"/>
          <a:srcRect b="3754"/>
          <a:stretch/>
        </p:blipFill>
        <p:spPr>
          <a:xfrm>
            <a:off x="1327826" y="1417638"/>
            <a:ext cx="6332608" cy="4757584"/>
          </a:xfrm>
          <a:prstGeom prst="rect">
            <a:avLst/>
          </a:prstGeom>
        </p:spPr>
      </p:pic>
      <p:sp>
        <p:nvSpPr>
          <p:cNvPr id="5" name="Slide Number Placeholder 4">
            <a:extLst>
              <a:ext uri="{FF2B5EF4-FFF2-40B4-BE49-F238E27FC236}">
                <a16:creationId xmlns:a16="http://schemas.microsoft.com/office/drawing/2014/main" id="{6544A49B-379E-46D5-B601-7DE5DE644A76}"/>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57</a:t>
            </a:fld>
            <a:endParaRPr lang="en-US">
              <a:solidFill>
                <a:prstClr val="black">
                  <a:tint val="75000"/>
                </a:prstClr>
              </a:solidFill>
            </a:endParaRPr>
          </a:p>
        </p:txBody>
      </p:sp>
    </p:spTree>
    <p:extLst>
      <p:ext uri="{BB962C8B-B14F-4D97-AF65-F5344CB8AC3E}">
        <p14:creationId xmlns:p14="http://schemas.microsoft.com/office/powerpoint/2010/main" val="2524369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Preventing Component form Rendering</a:t>
            </a:r>
          </a:p>
        </p:txBody>
      </p:sp>
      <p:pic>
        <p:nvPicPr>
          <p:cNvPr id="4" name="Content Placeholder 3"/>
          <p:cNvPicPr>
            <a:picLocks noGrp="1" noChangeAspect="1"/>
          </p:cNvPicPr>
          <p:nvPr>
            <p:ph idx="1"/>
          </p:nvPr>
        </p:nvPicPr>
        <p:blipFill rotWithShape="1">
          <a:blip r:embed="rId3"/>
          <a:srcRect l="3080" r="13174"/>
          <a:stretch/>
        </p:blipFill>
        <p:spPr>
          <a:xfrm>
            <a:off x="5632314" y="1523022"/>
            <a:ext cx="3336588" cy="3696286"/>
          </a:xfrm>
          <a:prstGeom prst="rect">
            <a:avLst/>
          </a:prstGeom>
        </p:spPr>
      </p:pic>
      <p:pic>
        <p:nvPicPr>
          <p:cNvPr id="5" name="Picture 4"/>
          <p:cNvPicPr>
            <a:picLocks noChangeAspect="1"/>
          </p:cNvPicPr>
          <p:nvPr/>
        </p:nvPicPr>
        <p:blipFill>
          <a:blip r:embed="rId4"/>
          <a:stretch>
            <a:fillRect/>
          </a:stretch>
        </p:blipFill>
        <p:spPr>
          <a:xfrm>
            <a:off x="5535037" y="5219308"/>
            <a:ext cx="1636701" cy="1331996"/>
          </a:xfrm>
          <a:prstGeom prst="rect">
            <a:avLst/>
          </a:prstGeom>
        </p:spPr>
      </p:pic>
      <p:sp>
        <p:nvSpPr>
          <p:cNvPr id="6" name="Rectangle 5"/>
          <p:cNvSpPr/>
          <p:nvPr/>
        </p:nvSpPr>
        <p:spPr>
          <a:xfrm>
            <a:off x="628650" y="2007393"/>
            <a:ext cx="4546466" cy="3046988"/>
          </a:xfrm>
          <a:prstGeom prst="rect">
            <a:avLst/>
          </a:prstGeom>
        </p:spPr>
        <p:txBody>
          <a:bodyPr wrap="square">
            <a:spAutoFit/>
          </a:bodyPr>
          <a:lstStyle/>
          <a:p>
            <a:pPr marL="257175" indent="-257175">
              <a:buFont typeface="Arial" panose="020B0604020202020204" pitchFamily="34" charset="0"/>
              <a:buChar char="•"/>
            </a:pPr>
            <a:r>
              <a:rPr lang="en-US" sz="2400" dirty="0">
                <a:solidFill>
                  <a:srgbClr val="000000"/>
                </a:solidFill>
              </a:rPr>
              <a:t>Sometimes it might happen that a component hides itself even though another component rendered it. </a:t>
            </a:r>
          </a:p>
          <a:p>
            <a:pPr marL="257175" indent="-257175">
              <a:buFont typeface="Arial" panose="020B0604020202020204" pitchFamily="34" charset="0"/>
              <a:buChar char="•"/>
            </a:pPr>
            <a:r>
              <a:rPr lang="en-US" sz="2400" dirty="0">
                <a:solidFill>
                  <a:srgbClr val="000000"/>
                </a:solidFill>
              </a:rPr>
              <a:t>To do this (prevent a component from rendering), we will have to return </a:t>
            </a:r>
            <a:r>
              <a:rPr lang="en-US" sz="2400" b="1" dirty="0">
                <a:solidFill>
                  <a:srgbClr val="000000"/>
                </a:solidFill>
              </a:rPr>
              <a:t>null</a:t>
            </a:r>
            <a:r>
              <a:rPr lang="en-US" sz="2400" dirty="0">
                <a:solidFill>
                  <a:srgbClr val="000000"/>
                </a:solidFill>
              </a:rPr>
              <a:t> instead of its render output</a:t>
            </a:r>
          </a:p>
        </p:txBody>
      </p:sp>
      <p:sp>
        <p:nvSpPr>
          <p:cNvPr id="7" name="Slide Number Placeholder 6">
            <a:extLst>
              <a:ext uri="{FF2B5EF4-FFF2-40B4-BE49-F238E27FC236}">
                <a16:creationId xmlns:a16="http://schemas.microsoft.com/office/drawing/2014/main" id="{464B27CD-97F2-43E1-BA37-AD4E89FE787C}"/>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58</a:t>
            </a:fld>
            <a:endParaRPr lang="en-US">
              <a:solidFill>
                <a:prstClr val="black">
                  <a:tint val="75000"/>
                </a:prstClr>
              </a:solidFill>
            </a:endParaRPr>
          </a:p>
        </p:txBody>
      </p:sp>
    </p:spTree>
    <p:extLst>
      <p:ext uri="{BB962C8B-B14F-4D97-AF65-F5344CB8AC3E}">
        <p14:creationId xmlns:p14="http://schemas.microsoft.com/office/powerpoint/2010/main" val="22937319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Lists</a:t>
            </a:r>
          </a:p>
        </p:txBody>
      </p:sp>
      <p:sp>
        <p:nvSpPr>
          <p:cNvPr id="3" name="Content Placeholder 2"/>
          <p:cNvSpPr>
            <a:spLocks noGrp="1"/>
          </p:cNvSpPr>
          <p:nvPr>
            <p:ph idx="1"/>
          </p:nvPr>
        </p:nvSpPr>
        <p:spPr>
          <a:xfrm>
            <a:off x="628650" y="1580226"/>
            <a:ext cx="7886700" cy="3909748"/>
          </a:xfrm>
        </p:spPr>
        <p:txBody>
          <a:bodyPr>
            <a:normAutofit/>
          </a:bodyPr>
          <a:lstStyle/>
          <a:p>
            <a:r>
              <a:rPr lang="en-US" sz="2400" dirty="0"/>
              <a:t>The </a:t>
            </a:r>
            <a:r>
              <a:rPr lang="en-US" sz="2400" b="1" dirty="0"/>
              <a:t>map() </a:t>
            </a:r>
            <a:r>
              <a:rPr lang="en-US" sz="2400" dirty="0"/>
              <a:t>function is used for traversing the lists. </a:t>
            </a:r>
          </a:p>
          <a:p>
            <a:r>
              <a:rPr lang="en-US" sz="2400" dirty="0"/>
              <a:t>In the below example, the map() function takes an array of numbers and multiply their values with 5</a:t>
            </a:r>
          </a:p>
          <a:p>
            <a:r>
              <a:rPr lang="en-US" sz="2400" dirty="0"/>
              <a:t>We assign the new array returned by map() to the variable </a:t>
            </a:r>
            <a:r>
              <a:rPr lang="en-US" sz="2400" dirty="0" err="1"/>
              <a:t>multiplyNums</a:t>
            </a:r>
            <a:r>
              <a:rPr lang="en-US" sz="2400" dirty="0"/>
              <a:t> and log it</a:t>
            </a:r>
            <a:r>
              <a:rPr lang="en-US" sz="3600" dirty="0"/>
              <a:t>.</a:t>
            </a:r>
          </a:p>
        </p:txBody>
      </p:sp>
      <p:sp>
        <p:nvSpPr>
          <p:cNvPr id="4" name="Rectangle 3"/>
          <p:cNvSpPr/>
          <p:nvPr/>
        </p:nvSpPr>
        <p:spPr>
          <a:xfrm>
            <a:off x="2311442" y="4300334"/>
            <a:ext cx="4521116" cy="16228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err="1"/>
              <a:t>var</a:t>
            </a:r>
            <a:r>
              <a:rPr lang="en-US" sz="1600" dirty="0"/>
              <a:t> numbers = [1, 2, 3, 4, 5];   </a:t>
            </a:r>
          </a:p>
          <a:p>
            <a:r>
              <a:rPr lang="en-US" sz="1600" b="1" dirty="0" err="1"/>
              <a:t>const</a:t>
            </a:r>
            <a:r>
              <a:rPr lang="en-US" sz="1600" dirty="0"/>
              <a:t> </a:t>
            </a:r>
            <a:r>
              <a:rPr lang="en-US" sz="1600" dirty="0" err="1"/>
              <a:t>multiplyNums</a:t>
            </a:r>
            <a:r>
              <a:rPr lang="en-US" sz="1600" dirty="0"/>
              <a:t> = </a:t>
            </a:r>
            <a:r>
              <a:rPr lang="en-US" sz="1600" dirty="0" err="1"/>
              <a:t>numbers.map</a:t>
            </a:r>
            <a:r>
              <a:rPr lang="en-US" sz="1600" dirty="0"/>
              <a:t>((number)=&gt;{   </a:t>
            </a:r>
          </a:p>
          <a:p>
            <a:r>
              <a:rPr lang="en-US" sz="1600" dirty="0"/>
              <a:t>    </a:t>
            </a:r>
            <a:r>
              <a:rPr lang="en-US" sz="1600" b="1" dirty="0"/>
              <a:t>return</a:t>
            </a:r>
            <a:r>
              <a:rPr lang="en-US" sz="1600" dirty="0"/>
              <a:t> (number * 5);   </a:t>
            </a:r>
          </a:p>
          <a:p>
            <a:r>
              <a:rPr lang="en-US" sz="1600" dirty="0"/>
              <a:t>});   </a:t>
            </a:r>
          </a:p>
          <a:p>
            <a:r>
              <a:rPr lang="en-US" sz="1600" dirty="0"/>
              <a:t>console.log(</a:t>
            </a:r>
            <a:r>
              <a:rPr lang="en-US" sz="1600" dirty="0" err="1"/>
              <a:t>multiplyNums</a:t>
            </a:r>
            <a:r>
              <a:rPr lang="en-US" sz="1600" dirty="0"/>
              <a:t>);  </a:t>
            </a:r>
          </a:p>
        </p:txBody>
      </p:sp>
      <p:sp>
        <p:nvSpPr>
          <p:cNvPr id="6" name="Slide Number Placeholder 5">
            <a:extLst>
              <a:ext uri="{FF2B5EF4-FFF2-40B4-BE49-F238E27FC236}">
                <a16:creationId xmlns:a16="http://schemas.microsoft.com/office/drawing/2014/main" id="{C50A5CA3-9CCF-4637-84A0-46879F3A546D}"/>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59</a:t>
            </a:fld>
            <a:endParaRPr lang="en-US">
              <a:solidFill>
                <a:prstClr val="black">
                  <a:tint val="75000"/>
                </a:prstClr>
              </a:solidFill>
            </a:endParaRPr>
          </a:p>
        </p:txBody>
      </p:sp>
    </p:spTree>
    <p:extLst>
      <p:ext uri="{BB962C8B-B14F-4D97-AF65-F5344CB8AC3E}">
        <p14:creationId xmlns:p14="http://schemas.microsoft.com/office/powerpoint/2010/main" val="428209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3EBC19E-792C-4E50-8B52-DC06EC0757C5}"/>
              </a:ext>
            </a:extLst>
          </p:cNvPr>
          <p:cNvSpPr>
            <a:spLocks noGrp="1" noChangeArrowheads="1"/>
          </p:cNvSpPr>
          <p:nvPr>
            <p:ph type="title"/>
          </p:nvPr>
        </p:nvSpPr>
        <p:spPr/>
        <p:txBody>
          <a:bodyPr/>
          <a:lstStyle/>
          <a:p>
            <a:r>
              <a:rPr lang="en-US" altLang="en-US"/>
              <a:t>Document Object Model (DOM)</a:t>
            </a:r>
          </a:p>
        </p:txBody>
      </p:sp>
      <p:sp>
        <p:nvSpPr>
          <p:cNvPr id="9219" name="Rectangle 5">
            <a:extLst>
              <a:ext uri="{FF2B5EF4-FFF2-40B4-BE49-F238E27FC236}">
                <a16:creationId xmlns:a16="http://schemas.microsoft.com/office/drawing/2014/main" id="{7394AAEF-2827-4BBE-99B1-57E110F7F361}"/>
              </a:ext>
            </a:extLst>
          </p:cNvPr>
          <p:cNvSpPr>
            <a:spLocks noChangeArrowheads="1"/>
          </p:cNvSpPr>
          <p:nvPr/>
        </p:nvSpPr>
        <p:spPr bwMode="auto">
          <a:xfrm>
            <a:off x="3600450" y="2225279"/>
            <a:ext cx="1428750" cy="3429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t>document</a:t>
            </a:r>
          </a:p>
        </p:txBody>
      </p:sp>
      <p:sp>
        <p:nvSpPr>
          <p:cNvPr id="9220" name="Rectangle 7">
            <a:extLst>
              <a:ext uri="{FF2B5EF4-FFF2-40B4-BE49-F238E27FC236}">
                <a16:creationId xmlns:a16="http://schemas.microsoft.com/office/drawing/2014/main" id="{551F31F9-419E-405F-9941-2D939C94D6A8}"/>
              </a:ext>
            </a:extLst>
          </p:cNvPr>
          <p:cNvSpPr>
            <a:spLocks noChangeArrowheads="1"/>
          </p:cNvSpPr>
          <p:nvPr/>
        </p:nvSpPr>
        <p:spPr bwMode="auto">
          <a:xfrm>
            <a:off x="3829050" y="2796779"/>
            <a:ext cx="971550" cy="3429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t>&lt;html&gt;</a:t>
            </a:r>
          </a:p>
        </p:txBody>
      </p:sp>
      <p:sp>
        <p:nvSpPr>
          <p:cNvPr id="9221" name="Rectangle 11">
            <a:extLst>
              <a:ext uri="{FF2B5EF4-FFF2-40B4-BE49-F238E27FC236}">
                <a16:creationId xmlns:a16="http://schemas.microsoft.com/office/drawing/2014/main" id="{C0A8DDF0-0653-43F7-9B05-3C1E99E23603}"/>
              </a:ext>
            </a:extLst>
          </p:cNvPr>
          <p:cNvSpPr>
            <a:spLocks noChangeArrowheads="1"/>
          </p:cNvSpPr>
          <p:nvPr/>
        </p:nvSpPr>
        <p:spPr bwMode="auto">
          <a:xfrm>
            <a:off x="2114550" y="3368279"/>
            <a:ext cx="971550" cy="3429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t>&lt;head&gt;</a:t>
            </a:r>
          </a:p>
        </p:txBody>
      </p:sp>
      <p:sp>
        <p:nvSpPr>
          <p:cNvPr id="9222" name="Rectangle 12">
            <a:extLst>
              <a:ext uri="{FF2B5EF4-FFF2-40B4-BE49-F238E27FC236}">
                <a16:creationId xmlns:a16="http://schemas.microsoft.com/office/drawing/2014/main" id="{AC1DB396-B766-44CE-9999-494259F50CF0}"/>
              </a:ext>
            </a:extLst>
          </p:cNvPr>
          <p:cNvSpPr>
            <a:spLocks noChangeArrowheads="1"/>
          </p:cNvSpPr>
          <p:nvPr/>
        </p:nvSpPr>
        <p:spPr bwMode="auto">
          <a:xfrm>
            <a:off x="5486400" y="3368279"/>
            <a:ext cx="971550" cy="3429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t>&lt;body&gt;</a:t>
            </a:r>
          </a:p>
        </p:txBody>
      </p:sp>
      <p:sp>
        <p:nvSpPr>
          <p:cNvPr id="9223" name="Rectangle 13">
            <a:extLst>
              <a:ext uri="{FF2B5EF4-FFF2-40B4-BE49-F238E27FC236}">
                <a16:creationId xmlns:a16="http://schemas.microsoft.com/office/drawing/2014/main" id="{8E18B3DA-87C7-4AED-AC10-D6BF0A5A1763}"/>
              </a:ext>
            </a:extLst>
          </p:cNvPr>
          <p:cNvSpPr>
            <a:spLocks noChangeArrowheads="1"/>
          </p:cNvSpPr>
          <p:nvPr/>
        </p:nvSpPr>
        <p:spPr bwMode="auto">
          <a:xfrm>
            <a:off x="2114550" y="4054079"/>
            <a:ext cx="971550" cy="3429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t>&lt;title&gt;</a:t>
            </a:r>
          </a:p>
        </p:txBody>
      </p:sp>
      <p:sp>
        <p:nvSpPr>
          <p:cNvPr id="9224" name="Rectangle 15">
            <a:extLst>
              <a:ext uri="{FF2B5EF4-FFF2-40B4-BE49-F238E27FC236}">
                <a16:creationId xmlns:a16="http://schemas.microsoft.com/office/drawing/2014/main" id="{4B37C0B6-6ECC-4D7F-9BBD-4817462E705E}"/>
              </a:ext>
            </a:extLst>
          </p:cNvPr>
          <p:cNvSpPr>
            <a:spLocks noChangeArrowheads="1"/>
          </p:cNvSpPr>
          <p:nvPr/>
        </p:nvSpPr>
        <p:spPr bwMode="auto">
          <a:xfrm>
            <a:off x="1600200" y="4682729"/>
            <a:ext cx="2000250" cy="3429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t>“JavaScript Example”</a:t>
            </a:r>
          </a:p>
        </p:txBody>
      </p:sp>
      <p:sp>
        <p:nvSpPr>
          <p:cNvPr id="9225" name="Rectangle 16">
            <a:extLst>
              <a:ext uri="{FF2B5EF4-FFF2-40B4-BE49-F238E27FC236}">
                <a16:creationId xmlns:a16="http://schemas.microsoft.com/office/drawing/2014/main" id="{A6A58992-B53B-4D9A-AB96-477A7F58E233}"/>
              </a:ext>
            </a:extLst>
          </p:cNvPr>
          <p:cNvSpPr>
            <a:spLocks noChangeArrowheads="1"/>
          </p:cNvSpPr>
          <p:nvPr/>
        </p:nvSpPr>
        <p:spPr bwMode="auto">
          <a:xfrm>
            <a:off x="4686300" y="4054079"/>
            <a:ext cx="742950" cy="3429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t>&lt;h1&gt;</a:t>
            </a:r>
          </a:p>
        </p:txBody>
      </p:sp>
      <p:sp>
        <p:nvSpPr>
          <p:cNvPr id="9226" name="Rectangle 18">
            <a:extLst>
              <a:ext uri="{FF2B5EF4-FFF2-40B4-BE49-F238E27FC236}">
                <a16:creationId xmlns:a16="http://schemas.microsoft.com/office/drawing/2014/main" id="{263C47D9-79F2-4647-A67A-FFA0AEE595B2}"/>
              </a:ext>
            </a:extLst>
          </p:cNvPr>
          <p:cNvSpPr>
            <a:spLocks noChangeArrowheads="1"/>
          </p:cNvSpPr>
          <p:nvPr/>
        </p:nvSpPr>
        <p:spPr bwMode="auto">
          <a:xfrm>
            <a:off x="6629400" y="4054079"/>
            <a:ext cx="742950" cy="3429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t>&lt;p&gt;</a:t>
            </a:r>
          </a:p>
        </p:txBody>
      </p:sp>
      <p:sp>
        <p:nvSpPr>
          <p:cNvPr id="9227" name="Rectangle 20">
            <a:extLst>
              <a:ext uri="{FF2B5EF4-FFF2-40B4-BE49-F238E27FC236}">
                <a16:creationId xmlns:a16="http://schemas.microsoft.com/office/drawing/2014/main" id="{E8B3DA2E-B229-4DC7-A566-CE3CAE63CB3A}"/>
              </a:ext>
            </a:extLst>
          </p:cNvPr>
          <p:cNvSpPr>
            <a:spLocks noChangeArrowheads="1"/>
          </p:cNvSpPr>
          <p:nvPr/>
        </p:nvSpPr>
        <p:spPr bwMode="auto">
          <a:xfrm>
            <a:off x="4000500" y="4682729"/>
            <a:ext cx="2000250" cy="3429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t>“JavaScript Example”</a:t>
            </a:r>
          </a:p>
        </p:txBody>
      </p:sp>
      <p:sp>
        <p:nvSpPr>
          <p:cNvPr id="9228" name="Rectangle 21">
            <a:extLst>
              <a:ext uri="{FF2B5EF4-FFF2-40B4-BE49-F238E27FC236}">
                <a16:creationId xmlns:a16="http://schemas.microsoft.com/office/drawing/2014/main" id="{68B9D2FA-5393-4375-AB0E-DF9F08F72162}"/>
              </a:ext>
            </a:extLst>
          </p:cNvPr>
          <p:cNvSpPr>
            <a:spLocks noChangeArrowheads="1"/>
          </p:cNvSpPr>
          <p:nvPr/>
        </p:nvSpPr>
        <p:spPr bwMode="auto">
          <a:xfrm>
            <a:off x="6229350" y="4682729"/>
            <a:ext cx="1543050" cy="3429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t>“Some content.”</a:t>
            </a:r>
          </a:p>
        </p:txBody>
      </p:sp>
      <p:sp>
        <p:nvSpPr>
          <p:cNvPr id="9229" name="Line 22">
            <a:extLst>
              <a:ext uri="{FF2B5EF4-FFF2-40B4-BE49-F238E27FC236}">
                <a16:creationId xmlns:a16="http://schemas.microsoft.com/office/drawing/2014/main" id="{A458DBDC-DBD1-4E8C-BA1F-87D1FC34CD9B}"/>
              </a:ext>
            </a:extLst>
          </p:cNvPr>
          <p:cNvSpPr>
            <a:spLocks noChangeShapeType="1"/>
          </p:cNvSpPr>
          <p:nvPr/>
        </p:nvSpPr>
        <p:spPr bwMode="auto">
          <a:xfrm>
            <a:off x="4286250" y="2568179"/>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350"/>
          </a:p>
        </p:txBody>
      </p:sp>
      <p:sp>
        <p:nvSpPr>
          <p:cNvPr id="9230" name="Line 23">
            <a:extLst>
              <a:ext uri="{FF2B5EF4-FFF2-40B4-BE49-F238E27FC236}">
                <a16:creationId xmlns:a16="http://schemas.microsoft.com/office/drawing/2014/main" id="{AF8AD248-E835-45A8-8CD9-A8AE700BF634}"/>
              </a:ext>
            </a:extLst>
          </p:cNvPr>
          <p:cNvSpPr>
            <a:spLocks noChangeShapeType="1"/>
          </p:cNvSpPr>
          <p:nvPr/>
        </p:nvSpPr>
        <p:spPr bwMode="auto">
          <a:xfrm flipH="1">
            <a:off x="3086100" y="3139679"/>
            <a:ext cx="1200150" cy="400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350"/>
          </a:p>
        </p:txBody>
      </p:sp>
      <p:sp>
        <p:nvSpPr>
          <p:cNvPr id="9231" name="Line 24">
            <a:extLst>
              <a:ext uri="{FF2B5EF4-FFF2-40B4-BE49-F238E27FC236}">
                <a16:creationId xmlns:a16="http://schemas.microsoft.com/office/drawing/2014/main" id="{8DEDFE68-903F-4243-8E9D-F3589DA90761}"/>
              </a:ext>
            </a:extLst>
          </p:cNvPr>
          <p:cNvSpPr>
            <a:spLocks noChangeShapeType="1"/>
          </p:cNvSpPr>
          <p:nvPr/>
        </p:nvSpPr>
        <p:spPr bwMode="auto">
          <a:xfrm>
            <a:off x="4286250" y="3139679"/>
            <a:ext cx="1200150" cy="400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350"/>
          </a:p>
        </p:txBody>
      </p:sp>
      <p:sp>
        <p:nvSpPr>
          <p:cNvPr id="9232" name="Line 25">
            <a:extLst>
              <a:ext uri="{FF2B5EF4-FFF2-40B4-BE49-F238E27FC236}">
                <a16:creationId xmlns:a16="http://schemas.microsoft.com/office/drawing/2014/main" id="{F677AE6E-0DFD-4D50-BBF0-B7D8028705C3}"/>
              </a:ext>
            </a:extLst>
          </p:cNvPr>
          <p:cNvSpPr>
            <a:spLocks noChangeShapeType="1"/>
          </p:cNvSpPr>
          <p:nvPr/>
        </p:nvSpPr>
        <p:spPr bwMode="auto">
          <a:xfrm>
            <a:off x="2571750" y="3711179"/>
            <a:ext cx="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350"/>
          </a:p>
        </p:txBody>
      </p:sp>
      <p:sp>
        <p:nvSpPr>
          <p:cNvPr id="9233" name="Line 26">
            <a:extLst>
              <a:ext uri="{FF2B5EF4-FFF2-40B4-BE49-F238E27FC236}">
                <a16:creationId xmlns:a16="http://schemas.microsoft.com/office/drawing/2014/main" id="{C04787FA-F2C6-45FC-8B02-B2730559E179}"/>
              </a:ext>
            </a:extLst>
          </p:cNvPr>
          <p:cNvSpPr>
            <a:spLocks noChangeShapeType="1"/>
          </p:cNvSpPr>
          <p:nvPr/>
        </p:nvSpPr>
        <p:spPr bwMode="auto">
          <a:xfrm flipH="1">
            <a:off x="5029200" y="3711179"/>
            <a:ext cx="97155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350"/>
          </a:p>
        </p:txBody>
      </p:sp>
      <p:sp>
        <p:nvSpPr>
          <p:cNvPr id="9234" name="Line 27">
            <a:extLst>
              <a:ext uri="{FF2B5EF4-FFF2-40B4-BE49-F238E27FC236}">
                <a16:creationId xmlns:a16="http://schemas.microsoft.com/office/drawing/2014/main" id="{7B0ED549-658D-464B-AC97-CF3D90809AB5}"/>
              </a:ext>
            </a:extLst>
          </p:cNvPr>
          <p:cNvSpPr>
            <a:spLocks noChangeShapeType="1"/>
          </p:cNvSpPr>
          <p:nvPr/>
        </p:nvSpPr>
        <p:spPr bwMode="auto">
          <a:xfrm>
            <a:off x="5943600" y="3711179"/>
            <a:ext cx="108585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350"/>
          </a:p>
        </p:txBody>
      </p:sp>
      <p:sp>
        <p:nvSpPr>
          <p:cNvPr id="9235" name="Line 28">
            <a:extLst>
              <a:ext uri="{FF2B5EF4-FFF2-40B4-BE49-F238E27FC236}">
                <a16:creationId xmlns:a16="http://schemas.microsoft.com/office/drawing/2014/main" id="{2F705D90-529E-4569-9894-4A02D54BF6E6}"/>
              </a:ext>
            </a:extLst>
          </p:cNvPr>
          <p:cNvSpPr>
            <a:spLocks noChangeShapeType="1"/>
          </p:cNvSpPr>
          <p:nvPr/>
        </p:nvSpPr>
        <p:spPr bwMode="auto">
          <a:xfrm>
            <a:off x="2571750" y="4396979"/>
            <a:ext cx="0" cy="285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350"/>
          </a:p>
        </p:txBody>
      </p:sp>
      <p:sp>
        <p:nvSpPr>
          <p:cNvPr id="9236" name="Line 29">
            <a:extLst>
              <a:ext uri="{FF2B5EF4-FFF2-40B4-BE49-F238E27FC236}">
                <a16:creationId xmlns:a16="http://schemas.microsoft.com/office/drawing/2014/main" id="{7725B9B5-5831-445C-A322-FA2B4325F90D}"/>
              </a:ext>
            </a:extLst>
          </p:cNvPr>
          <p:cNvSpPr>
            <a:spLocks noChangeShapeType="1"/>
          </p:cNvSpPr>
          <p:nvPr/>
        </p:nvSpPr>
        <p:spPr bwMode="auto">
          <a:xfrm>
            <a:off x="5029200" y="4396979"/>
            <a:ext cx="0" cy="285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350"/>
          </a:p>
        </p:txBody>
      </p:sp>
      <p:sp>
        <p:nvSpPr>
          <p:cNvPr id="9237" name="Line 30">
            <a:extLst>
              <a:ext uri="{FF2B5EF4-FFF2-40B4-BE49-F238E27FC236}">
                <a16:creationId xmlns:a16="http://schemas.microsoft.com/office/drawing/2014/main" id="{E833ADC1-B213-4F7B-AED1-69E760F2588D}"/>
              </a:ext>
            </a:extLst>
          </p:cNvPr>
          <p:cNvSpPr>
            <a:spLocks noChangeShapeType="1"/>
          </p:cNvSpPr>
          <p:nvPr/>
        </p:nvSpPr>
        <p:spPr bwMode="auto">
          <a:xfrm>
            <a:off x="7029450" y="4396979"/>
            <a:ext cx="0" cy="285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350"/>
          </a:p>
        </p:txBody>
      </p:sp>
      <p:sp>
        <p:nvSpPr>
          <p:cNvPr id="23" name="TextBox 22">
            <a:extLst>
              <a:ext uri="{FF2B5EF4-FFF2-40B4-BE49-F238E27FC236}">
                <a16:creationId xmlns:a16="http://schemas.microsoft.com/office/drawing/2014/main" id="{C750FE58-EBAF-4710-A30D-3BDBA5EAEB45}"/>
              </a:ext>
            </a:extLst>
          </p:cNvPr>
          <p:cNvSpPr txBox="1"/>
          <p:nvPr/>
        </p:nvSpPr>
        <p:spPr>
          <a:xfrm>
            <a:off x="1388485" y="5495677"/>
            <a:ext cx="6367030" cy="369332"/>
          </a:xfrm>
          <a:prstGeom prst="rect">
            <a:avLst/>
          </a:prstGeom>
          <a:noFill/>
        </p:spPr>
        <p:txBody>
          <a:bodyPr wrap="square">
            <a:spAutoFit/>
          </a:bodyPr>
          <a:lstStyle/>
          <a:p>
            <a:pPr>
              <a:defRPr/>
            </a:pPr>
            <a:r>
              <a:rPr lang="en-US" dirty="0"/>
              <a:t>Common terminology: parent, child, sibling, ancestor, descendant</a:t>
            </a:r>
          </a:p>
        </p:txBody>
      </p:sp>
      <p:sp>
        <p:nvSpPr>
          <p:cNvPr id="3" name="Slide Number Placeholder 2">
            <a:extLst>
              <a:ext uri="{FF2B5EF4-FFF2-40B4-BE49-F238E27FC236}">
                <a16:creationId xmlns:a16="http://schemas.microsoft.com/office/drawing/2014/main" id="{00ADEBEB-357A-4949-B25D-A8AA670E9C0D}"/>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6</a:t>
            </a:fld>
            <a:endParaRPr lang="en-US">
              <a:solidFill>
                <a:prstClr val="black">
                  <a:tint val="75000"/>
                </a:prstClr>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Keys</a:t>
            </a:r>
          </a:p>
        </p:txBody>
      </p:sp>
      <p:sp>
        <p:nvSpPr>
          <p:cNvPr id="3" name="Content Placeholder 2"/>
          <p:cNvSpPr>
            <a:spLocks noGrp="1"/>
          </p:cNvSpPr>
          <p:nvPr>
            <p:ph idx="1"/>
          </p:nvPr>
        </p:nvSpPr>
        <p:spPr/>
        <p:txBody>
          <a:bodyPr/>
          <a:lstStyle/>
          <a:p>
            <a:r>
              <a:rPr lang="en-US" dirty="0"/>
              <a:t>Keys React are utilized to identify specific Virtual DOM Elements that have changed.</a:t>
            </a:r>
          </a:p>
        </p:txBody>
      </p:sp>
      <p:sp>
        <p:nvSpPr>
          <p:cNvPr id="4" name="Rectangle 3"/>
          <p:cNvSpPr/>
          <p:nvPr/>
        </p:nvSpPr>
        <p:spPr>
          <a:xfrm>
            <a:off x="856034" y="3259861"/>
            <a:ext cx="3544516" cy="29171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err="1"/>
              <a:t>const</a:t>
            </a:r>
            <a:r>
              <a:rPr lang="en-US" sz="1600" dirty="0"/>
              <a:t> </a:t>
            </a:r>
            <a:r>
              <a:rPr lang="en-US" sz="1600" b="1" dirty="0" err="1"/>
              <a:t>FruitList</a:t>
            </a:r>
            <a:r>
              <a:rPr lang="en-US" sz="1600" dirty="0"/>
              <a:t> = (props) =&gt;{</a:t>
            </a:r>
            <a:br>
              <a:rPr lang="en-US" sz="1600" dirty="0"/>
            </a:br>
            <a:r>
              <a:rPr lang="en-US" sz="1600" dirty="0" err="1"/>
              <a:t>const</a:t>
            </a:r>
            <a:r>
              <a:rPr lang="en-US" sz="1600" dirty="0"/>
              <a:t> fruits = </a:t>
            </a:r>
            <a:r>
              <a:rPr lang="en-US" sz="1600" dirty="0" err="1"/>
              <a:t>props.fruits.map</a:t>
            </a:r>
            <a:r>
              <a:rPr lang="en-US" sz="1600" dirty="0"/>
              <a:t>((fruit) =&gt;</a:t>
            </a:r>
            <a:br>
              <a:rPr lang="en-US" sz="1600" dirty="0"/>
            </a:br>
            <a:r>
              <a:rPr lang="en-US" sz="1600" b="1" dirty="0"/>
              <a:t>&lt;li&gt;{fruit.name}&lt;/li&gt;</a:t>
            </a:r>
            <a:br>
              <a:rPr lang="en-US" sz="1600" dirty="0"/>
            </a:br>
            <a:r>
              <a:rPr lang="en-US" sz="1600" dirty="0"/>
              <a:t>)</a:t>
            </a:r>
            <a:br>
              <a:rPr lang="en-US" sz="1600" dirty="0"/>
            </a:br>
            <a:r>
              <a:rPr lang="en-US" sz="1600" dirty="0"/>
              <a:t>return(</a:t>
            </a:r>
            <a:br>
              <a:rPr lang="en-US" sz="1600" dirty="0"/>
            </a:br>
            <a:r>
              <a:rPr lang="en-US" sz="1600" dirty="0"/>
              <a:t>  &lt;</a:t>
            </a:r>
            <a:r>
              <a:rPr lang="en-US" sz="1600" dirty="0" err="1"/>
              <a:t>ul</a:t>
            </a:r>
            <a:r>
              <a:rPr lang="en-US" sz="1600" dirty="0"/>
              <a:t>&gt;</a:t>
            </a:r>
            <a:br>
              <a:rPr lang="en-US" sz="1600" dirty="0"/>
            </a:br>
            <a:r>
              <a:rPr lang="en-US" sz="1600" dirty="0"/>
              <a:t>     </a:t>
            </a:r>
            <a:r>
              <a:rPr lang="en-US" sz="1600" b="1" dirty="0"/>
              <a:t>{fruits}</a:t>
            </a:r>
            <a:br>
              <a:rPr lang="en-US" sz="1600" dirty="0"/>
            </a:br>
            <a:r>
              <a:rPr lang="en-US" sz="1600" dirty="0"/>
              <a:t>   &lt;/</a:t>
            </a:r>
            <a:r>
              <a:rPr lang="en-US" sz="1600" dirty="0" err="1"/>
              <a:t>ul</a:t>
            </a:r>
            <a:r>
              <a:rPr lang="en-US" sz="1600" dirty="0"/>
              <a:t>&gt;</a:t>
            </a:r>
            <a:br>
              <a:rPr lang="en-US" sz="1600" dirty="0"/>
            </a:br>
            <a:r>
              <a:rPr lang="en-US" sz="1600" dirty="0"/>
              <a:t>  )</a:t>
            </a:r>
            <a:br>
              <a:rPr lang="en-US" sz="1600" dirty="0"/>
            </a:br>
            <a:r>
              <a:rPr lang="en-US" sz="1600" dirty="0"/>
              <a:t>}</a:t>
            </a:r>
          </a:p>
        </p:txBody>
      </p:sp>
      <p:sp>
        <p:nvSpPr>
          <p:cNvPr id="5" name="Rectangle 4"/>
          <p:cNvSpPr/>
          <p:nvPr/>
        </p:nvSpPr>
        <p:spPr>
          <a:xfrm>
            <a:off x="4650490" y="3259861"/>
            <a:ext cx="3614920" cy="29171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err="1"/>
              <a:t>const</a:t>
            </a:r>
            <a:r>
              <a:rPr lang="en-US" sz="1600" dirty="0"/>
              <a:t> </a:t>
            </a:r>
            <a:r>
              <a:rPr lang="en-US" sz="1600" b="1" dirty="0" err="1"/>
              <a:t>FruitList</a:t>
            </a:r>
            <a:r>
              <a:rPr lang="en-US" sz="1600" dirty="0"/>
              <a:t> = (props) =&gt;{</a:t>
            </a:r>
            <a:br>
              <a:rPr lang="en-US" sz="1600" dirty="0"/>
            </a:br>
            <a:r>
              <a:rPr lang="en-US" sz="1600" dirty="0" err="1"/>
              <a:t>const</a:t>
            </a:r>
            <a:r>
              <a:rPr lang="en-US" sz="1600" dirty="0"/>
              <a:t> fruits = </a:t>
            </a:r>
            <a:r>
              <a:rPr lang="en-US" sz="1600" dirty="0" err="1"/>
              <a:t>props.fruits.map</a:t>
            </a:r>
            <a:r>
              <a:rPr lang="en-US" sz="1600" dirty="0"/>
              <a:t>((fruit) =&gt;</a:t>
            </a:r>
            <a:br>
              <a:rPr lang="en-US" sz="1600" dirty="0"/>
            </a:br>
            <a:r>
              <a:rPr lang="en-US" sz="1600" dirty="0"/>
              <a:t>&lt;li </a:t>
            </a:r>
            <a:r>
              <a:rPr lang="en-US" sz="1600" b="1" dirty="0"/>
              <a:t>key={fruit.id}</a:t>
            </a:r>
            <a:r>
              <a:rPr lang="en-US" sz="1600" dirty="0"/>
              <a:t>&gt;{fruit.name}&lt;/li&gt;</a:t>
            </a:r>
            <a:br>
              <a:rPr lang="en-US" sz="1600" dirty="0"/>
            </a:br>
            <a:r>
              <a:rPr lang="en-US" sz="1600" dirty="0"/>
              <a:t>)</a:t>
            </a:r>
            <a:br>
              <a:rPr lang="en-US" sz="1600" dirty="0"/>
            </a:br>
            <a:r>
              <a:rPr lang="en-US" sz="1600" dirty="0"/>
              <a:t>  return(</a:t>
            </a:r>
            <a:br>
              <a:rPr lang="en-US" sz="1600" dirty="0"/>
            </a:br>
            <a:r>
              <a:rPr lang="en-US" sz="1600" dirty="0"/>
              <a:t>   &lt;</a:t>
            </a:r>
            <a:r>
              <a:rPr lang="en-US" sz="1600" dirty="0" err="1"/>
              <a:t>ul</a:t>
            </a:r>
            <a:r>
              <a:rPr lang="en-US" sz="1600" dirty="0"/>
              <a:t>&gt;</a:t>
            </a:r>
            <a:br>
              <a:rPr lang="en-US" sz="1600" dirty="0"/>
            </a:br>
            <a:r>
              <a:rPr lang="en-US" sz="1600" dirty="0"/>
              <a:t>       {fruits}</a:t>
            </a:r>
            <a:br>
              <a:rPr lang="en-US" sz="1600" dirty="0"/>
            </a:br>
            <a:r>
              <a:rPr lang="en-US" sz="1600" dirty="0"/>
              <a:t>   &lt;/</a:t>
            </a:r>
            <a:r>
              <a:rPr lang="en-US" sz="1600" dirty="0" err="1"/>
              <a:t>ul</a:t>
            </a:r>
            <a:r>
              <a:rPr lang="en-US" sz="1600" dirty="0"/>
              <a:t>&gt;</a:t>
            </a:r>
            <a:br>
              <a:rPr lang="en-US" sz="1600" dirty="0"/>
            </a:br>
            <a:r>
              <a:rPr lang="en-US" sz="1600" dirty="0"/>
              <a:t>  )</a:t>
            </a:r>
            <a:br>
              <a:rPr lang="en-US" sz="1600" dirty="0"/>
            </a:br>
            <a:r>
              <a:rPr lang="en-US" sz="1600" dirty="0"/>
              <a:t>}</a:t>
            </a:r>
          </a:p>
        </p:txBody>
      </p:sp>
      <p:sp>
        <p:nvSpPr>
          <p:cNvPr id="7" name="Slide Number Placeholder 6">
            <a:extLst>
              <a:ext uri="{FF2B5EF4-FFF2-40B4-BE49-F238E27FC236}">
                <a16:creationId xmlns:a16="http://schemas.microsoft.com/office/drawing/2014/main" id="{01503340-A445-4B63-BD4B-06EA4226B441}"/>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60</a:t>
            </a:fld>
            <a:endParaRPr lang="en-US">
              <a:solidFill>
                <a:prstClr val="black">
                  <a:tint val="75000"/>
                </a:prstClr>
              </a:solidFill>
            </a:endParaRPr>
          </a:p>
        </p:txBody>
      </p:sp>
    </p:spTree>
    <p:extLst>
      <p:ext uri="{BB962C8B-B14F-4D97-AF65-F5344CB8AC3E}">
        <p14:creationId xmlns:p14="http://schemas.microsoft.com/office/powerpoint/2010/main" val="40575438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Fragments</a:t>
            </a:r>
          </a:p>
        </p:txBody>
      </p:sp>
      <p:sp>
        <p:nvSpPr>
          <p:cNvPr id="3" name="Content Placeholder 2"/>
          <p:cNvSpPr>
            <a:spLocks noGrp="1"/>
          </p:cNvSpPr>
          <p:nvPr>
            <p:ph idx="1"/>
          </p:nvPr>
        </p:nvSpPr>
        <p:spPr>
          <a:xfrm>
            <a:off x="628650" y="1417638"/>
            <a:ext cx="7886700" cy="4502690"/>
          </a:xfrm>
        </p:spPr>
        <p:txBody>
          <a:bodyPr>
            <a:normAutofit/>
          </a:bodyPr>
          <a:lstStyle/>
          <a:p>
            <a:r>
              <a:rPr lang="en-US" sz="2400" dirty="0"/>
              <a:t>Fragments allow you to group a list of children without adding extra nodes to the DOM.</a:t>
            </a:r>
          </a:p>
          <a:p>
            <a:r>
              <a:rPr lang="en-US" sz="2400" dirty="0"/>
              <a:t>The render method will require a '</a:t>
            </a:r>
            <a:r>
              <a:rPr lang="en-US" sz="2400" b="1" dirty="0"/>
              <a:t>div</a:t>
            </a:r>
            <a:r>
              <a:rPr lang="en-US" sz="2400" dirty="0"/>
              <a:t>' tag and put the entire content or elements inside it.</a:t>
            </a:r>
          </a:p>
          <a:p>
            <a:r>
              <a:rPr lang="en-US" sz="2400" dirty="0"/>
              <a:t>It makes the execution of code faster as compared to the div tag and takes less memory.</a:t>
            </a:r>
          </a:p>
        </p:txBody>
      </p:sp>
      <p:pic>
        <p:nvPicPr>
          <p:cNvPr id="4" name="Picture 3"/>
          <p:cNvPicPr>
            <a:picLocks noChangeAspect="1"/>
          </p:cNvPicPr>
          <p:nvPr/>
        </p:nvPicPr>
        <p:blipFill rotWithShape="1">
          <a:blip r:embed="rId3"/>
          <a:srcRect t="2034" b="1"/>
          <a:stretch/>
        </p:blipFill>
        <p:spPr>
          <a:xfrm>
            <a:off x="2080398" y="3819732"/>
            <a:ext cx="2997701" cy="2854118"/>
          </a:xfrm>
          <a:prstGeom prst="rect">
            <a:avLst/>
          </a:prstGeom>
        </p:spPr>
      </p:pic>
      <p:pic>
        <p:nvPicPr>
          <p:cNvPr id="5" name="Picture 4"/>
          <p:cNvPicPr>
            <a:picLocks noChangeAspect="1"/>
          </p:cNvPicPr>
          <p:nvPr/>
        </p:nvPicPr>
        <p:blipFill rotWithShape="1">
          <a:blip r:embed="rId4"/>
          <a:srcRect t="3616" r="4478"/>
          <a:stretch/>
        </p:blipFill>
        <p:spPr>
          <a:xfrm>
            <a:off x="5333281" y="3657988"/>
            <a:ext cx="3098337" cy="2789576"/>
          </a:xfrm>
          <a:prstGeom prst="rect">
            <a:avLst/>
          </a:prstGeom>
        </p:spPr>
      </p:pic>
      <p:sp>
        <p:nvSpPr>
          <p:cNvPr id="7" name="Slide Number Placeholder 6">
            <a:extLst>
              <a:ext uri="{FF2B5EF4-FFF2-40B4-BE49-F238E27FC236}">
                <a16:creationId xmlns:a16="http://schemas.microsoft.com/office/drawing/2014/main" id="{1D82A497-1C5B-4FA2-947B-66AA9AAD63B4}"/>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61</a:t>
            </a:fld>
            <a:endParaRPr lang="en-US">
              <a:solidFill>
                <a:prstClr val="black">
                  <a:tint val="75000"/>
                </a:prstClr>
              </a:solidFill>
            </a:endParaRPr>
          </a:p>
        </p:txBody>
      </p:sp>
    </p:spTree>
    <p:extLst>
      <p:ext uri="{BB962C8B-B14F-4D97-AF65-F5344CB8AC3E}">
        <p14:creationId xmlns:p14="http://schemas.microsoft.com/office/powerpoint/2010/main" val="25926834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E955EF6-D835-4531-B08D-D725BAAA4F57}"/>
              </a:ext>
            </a:extLst>
          </p:cNvPr>
          <p:cNvSpPr>
            <a:spLocks noGrp="1" noChangeArrowheads="1"/>
          </p:cNvSpPr>
          <p:nvPr>
            <p:ph type="title"/>
          </p:nvPr>
        </p:nvSpPr>
        <p:spPr/>
        <p:txBody>
          <a:bodyPr/>
          <a:lstStyle/>
          <a:p>
            <a:r>
              <a:rPr lang="en-US" altLang="en-US" dirty="0"/>
              <a:t>The Need for Routing</a:t>
            </a:r>
          </a:p>
        </p:txBody>
      </p:sp>
      <p:sp>
        <p:nvSpPr>
          <p:cNvPr id="10243" name="Content Placeholder 2" descr="Rectangle: Click to edit Master text styles&#10;Second level&#10;Third level&#10;Fourth level&#10;Fifth level">
            <a:extLst>
              <a:ext uri="{FF2B5EF4-FFF2-40B4-BE49-F238E27FC236}">
                <a16:creationId xmlns:a16="http://schemas.microsoft.com/office/drawing/2014/main" id="{60E729FB-F689-4EB5-A416-723926DE7C07}"/>
              </a:ext>
            </a:extLst>
          </p:cNvPr>
          <p:cNvSpPr>
            <a:spLocks noGrp="1" noChangeArrowheads="1"/>
          </p:cNvSpPr>
          <p:nvPr>
            <p:ph idx="1"/>
          </p:nvPr>
        </p:nvSpPr>
        <p:spPr>
          <a:xfrm>
            <a:off x="628649" y="1875236"/>
            <a:ext cx="7886699" cy="1200150"/>
          </a:xfrm>
        </p:spPr>
        <p:txBody>
          <a:bodyPr>
            <a:normAutofit fontScale="85000" lnSpcReduction="10000"/>
          </a:bodyPr>
          <a:lstStyle/>
          <a:p>
            <a:r>
              <a:rPr lang="en-US" altLang="en-US" dirty="0"/>
              <a:t>Usually we have different pages in a web application</a:t>
            </a:r>
          </a:p>
          <a:p>
            <a:r>
              <a:rPr lang="en-US" altLang="en-US" dirty="0"/>
              <a:t>How do we have different "pages" in a SPA?</a:t>
            </a:r>
          </a:p>
        </p:txBody>
      </p:sp>
      <p:sp>
        <p:nvSpPr>
          <p:cNvPr id="10244" name="Rectangle 3">
            <a:extLst>
              <a:ext uri="{FF2B5EF4-FFF2-40B4-BE49-F238E27FC236}">
                <a16:creationId xmlns:a16="http://schemas.microsoft.com/office/drawing/2014/main" id="{D1978392-5A68-4532-AE0C-A34E01BD9A72}"/>
              </a:ext>
            </a:extLst>
          </p:cNvPr>
          <p:cNvSpPr>
            <a:spLocks noChangeArrowheads="1"/>
          </p:cNvSpPr>
          <p:nvPr/>
        </p:nvSpPr>
        <p:spPr bwMode="auto">
          <a:xfrm>
            <a:off x="2971800" y="3558883"/>
            <a:ext cx="2743200" cy="1828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0245" name="TextBox 4">
            <a:extLst>
              <a:ext uri="{FF2B5EF4-FFF2-40B4-BE49-F238E27FC236}">
                <a16:creationId xmlns:a16="http://schemas.microsoft.com/office/drawing/2014/main" id="{1F74AD28-29BE-4103-90FA-B41EE32A8939}"/>
              </a:ext>
            </a:extLst>
          </p:cNvPr>
          <p:cNvSpPr txBox="1">
            <a:spLocks noChangeArrowheads="1"/>
          </p:cNvSpPr>
          <p:nvPr/>
        </p:nvSpPr>
        <p:spPr bwMode="auto">
          <a:xfrm>
            <a:off x="3314700" y="3844633"/>
            <a:ext cx="68159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500" u="sng"/>
              <a:t>Home</a:t>
            </a:r>
            <a:endParaRPr lang="en-US" altLang="en-US" sz="1800" u="sng"/>
          </a:p>
        </p:txBody>
      </p:sp>
      <p:sp>
        <p:nvSpPr>
          <p:cNvPr id="10246" name="TextBox 5">
            <a:extLst>
              <a:ext uri="{FF2B5EF4-FFF2-40B4-BE49-F238E27FC236}">
                <a16:creationId xmlns:a16="http://schemas.microsoft.com/office/drawing/2014/main" id="{48178439-50BC-4BB7-8202-ADA5765101AF}"/>
              </a:ext>
            </a:extLst>
          </p:cNvPr>
          <p:cNvSpPr txBox="1">
            <a:spLocks noChangeArrowheads="1"/>
          </p:cNvSpPr>
          <p:nvPr/>
        </p:nvSpPr>
        <p:spPr bwMode="auto">
          <a:xfrm>
            <a:off x="4025504" y="3844633"/>
            <a:ext cx="68159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500" u="sng"/>
              <a:t>About</a:t>
            </a:r>
            <a:endParaRPr lang="en-US" altLang="en-US" sz="1800" u="sng"/>
          </a:p>
        </p:txBody>
      </p:sp>
      <p:sp>
        <p:nvSpPr>
          <p:cNvPr id="10247" name="TextBox 6">
            <a:extLst>
              <a:ext uri="{FF2B5EF4-FFF2-40B4-BE49-F238E27FC236}">
                <a16:creationId xmlns:a16="http://schemas.microsoft.com/office/drawing/2014/main" id="{B802A54C-9F08-4BA3-90B4-01022DC9D5BE}"/>
              </a:ext>
            </a:extLst>
          </p:cNvPr>
          <p:cNvSpPr txBox="1">
            <a:spLocks noChangeArrowheads="1"/>
          </p:cNvSpPr>
          <p:nvPr/>
        </p:nvSpPr>
        <p:spPr bwMode="auto">
          <a:xfrm>
            <a:off x="4798219" y="3844633"/>
            <a:ext cx="6415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500" u="sng"/>
              <a:t>Login</a:t>
            </a:r>
            <a:endParaRPr lang="en-US" altLang="en-US" sz="1800" u="sng"/>
          </a:p>
        </p:txBody>
      </p:sp>
      <p:cxnSp>
        <p:nvCxnSpPr>
          <p:cNvPr id="10248" name="Straight Connector 9">
            <a:extLst>
              <a:ext uri="{FF2B5EF4-FFF2-40B4-BE49-F238E27FC236}">
                <a16:creationId xmlns:a16="http://schemas.microsoft.com/office/drawing/2014/main" id="{9CD422CA-5FDD-473F-87F8-D7A66D0BA5E1}"/>
              </a:ext>
            </a:extLst>
          </p:cNvPr>
          <p:cNvCxnSpPr>
            <a:cxnSpLocks/>
          </p:cNvCxnSpPr>
          <p:nvPr/>
        </p:nvCxnSpPr>
        <p:spPr bwMode="auto">
          <a:xfrm>
            <a:off x="3486150" y="4343505"/>
            <a:ext cx="16573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249" name="Straight Connector 12">
            <a:extLst>
              <a:ext uri="{FF2B5EF4-FFF2-40B4-BE49-F238E27FC236}">
                <a16:creationId xmlns:a16="http://schemas.microsoft.com/office/drawing/2014/main" id="{1BE55262-120D-44A4-A62F-9E03B31ECA3E}"/>
              </a:ext>
            </a:extLst>
          </p:cNvPr>
          <p:cNvCxnSpPr>
            <a:cxnSpLocks/>
          </p:cNvCxnSpPr>
          <p:nvPr/>
        </p:nvCxnSpPr>
        <p:spPr bwMode="auto">
          <a:xfrm>
            <a:off x="3486150" y="4514955"/>
            <a:ext cx="16573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250" name="Straight Connector 13">
            <a:extLst>
              <a:ext uri="{FF2B5EF4-FFF2-40B4-BE49-F238E27FC236}">
                <a16:creationId xmlns:a16="http://schemas.microsoft.com/office/drawing/2014/main" id="{2DC72712-3DA8-468B-BC3E-045F52F2577E}"/>
              </a:ext>
            </a:extLst>
          </p:cNvPr>
          <p:cNvCxnSpPr>
            <a:cxnSpLocks/>
          </p:cNvCxnSpPr>
          <p:nvPr/>
        </p:nvCxnSpPr>
        <p:spPr bwMode="auto">
          <a:xfrm>
            <a:off x="3486150" y="4686405"/>
            <a:ext cx="16573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251" name="Straight Connector 14">
            <a:extLst>
              <a:ext uri="{FF2B5EF4-FFF2-40B4-BE49-F238E27FC236}">
                <a16:creationId xmlns:a16="http://schemas.microsoft.com/office/drawing/2014/main" id="{F41CFF1C-1032-45CA-B758-7C534F3230AA}"/>
              </a:ext>
            </a:extLst>
          </p:cNvPr>
          <p:cNvCxnSpPr>
            <a:cxnSpLocks/>
          </p:cNvCxnSpPr>
          <p:nvPr/>
        </p:nvCxnSpPr>
        <p:spPr bwMode="auto">
          <a:xfrm>
            <a:off x="3486150" y="4857855"/>
            <a:ext cx="16573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252" name="Straight Connector 15">
            <a:extLst>
              <a:ext uri="{FF2B5EF4-FFF2-40B4-BE49-F238E27FC236}">
                <a16:creationId xmlns:a16="http://schemas.microsoft.com/office/drawing/2014/main" id="{3B4FEE69-6299-4ADF-8041-15C85EBEBB6B}"/>
              </a:ext>
            </a:extLst>
          </p:cNvPr>
          <p:cNvCxnSpPr>
            <a:cxnSpLocks/>
          </p:cNvCxnSpPr>
          <p:nvPr/>
        </p:nvCxnSpPr>
        <p:spPr bwMode="auto">
          <a:xfrm>
            <a:off x="3486150" y="5029305"/>
            <a:ext cx="16573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 name="Slide Number Placeholder 2">
            <a:extLst>
              <a:ext uri="{FF2B5EF4-FFF2-40B4-BE49-F238E27FC236}">
                <a16:creationId xmlns:a16="http://schemas.microsoft.com/office/drawing/2014/main" id="{02E0CA69-AEE2-45A9-A548-8473B5A0CB38}"/>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62</a:t>
            </a:fld>
            <a:endParaRPr lang="en-US">
              <a:solidFill>
                <a:prstClr val="black">
                  <a:tint val="75000"/>
                </a:prstClr>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6178254-C7E5-4DC6-87D7-8E4E8F6397B9}"/>
              </a:ext>
            </a:extLst>
          </p:cNvPr>
          <p:cNvSpPr>
            <a:spLocks noGrp="1" noChangeArrowheads="1"/>
          </p:cNvSpPr>
          <p:nvPr>
            <p:ph type="title"/>
          </p:nvPr>
        </p:nvSpPr>
        <p:spPr/>
        <p:txBody>
          <a:bodyPr/>
          <a:lstStyle/>
          <a:p>
            <a:r>
              <a:rPr lang="en-US" altLang="en-US"/>
              <a:t>Routing</a:t>
            </a:r>
          </a:p>
        </p:txBody>
      </p:sp>
      <p:sp>
        <p:nvSpPr>
          <p:cNvPr id="11267" name="Content Placeholder 2" descr="Rectangle: Click to edit Master text styles&#10;Second level&#10;Third level&#10;Fourth level&#10;Fifth level">
            <a:extLst>
              <a:ext uri="{FF2B5EF4-FFF2-40B4-BE49-F238E27FC236}">
                <a16:creationId xmlns:a16="http://schemas.microsoft.com/office/drawing/2014/main" id="{D7B5C5E4-6143-47C0-949C-8E811AE6DBAC}"/>
              </a:ext>
            </a:extLst>
          </p:cNvPr>
          <p:cNvSpPr>
            <a:spLocks noGrp="1" noChangeArrowheads="1"/>
          </p:cNvSpPr>
          <p:nvPr>
            <p:ph sz="half" idx="1"/>
          </p:nvPr>
        </p:nvSpPr>
        <p:spPr>
          <a:xfrm>
            <a:off x="628649" y="1806823"/>
            <a:ext cx="4455319" cy="1172766"/>
          </a:xfrm>
        </p:spPr>
        <p:txBody>
          <a:bodyPr>
            <a:normAutofit fontScale="85000" lnSpcReduction="10000"/>
          </a:bodyPr>
          <a:lstStyle/>
          <a:p>
            <a:r>
              <a:rPr lang="en-US" altLang="en-US" dirty="0"/>
              <a:t>Load different components based on different URL</a:t>
            </a:r>
          </a:p>
        </p:txBody>
      </p:sp>
      <p:sp>
        <p:nvSpPr>
          <p:cNvPr id="11268" name="Rectangle 4">
            <a:extLst>
              <a:ext uri="{FF2B5EF4-FFF2-40B4-BE49-F238E27FC236}">
                <a16:creationId xmlns:a16="http://schemas.microsoft.com/office/drawing/2014/main" id="{3FD5115A-F3C6-4ACB-8591-50A7FB189547}"/>
              </a:ext>
            </a:extLst>
          </p:cNvPr>
          <p:cNvSpPr>
            <a:spLocks noChangeArrowheads="1"/>
          </p:cNvSpPr>
          <p:nvPr/>
        </p:nvSpPr>
        <p:spPr bwMode="auto">
          <a:xfrm>
            <a:off x="3257550" y="3293914"/>
            <a:ext cx="2743200" cy="21145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1269" name="TextBox 5">
            <a:extLst>
              <a:ext uri="{FF2B5EF4-FFF2-40B4-BE49-F238E27FC236}">
                <a16:creationId xmlns:a16="http://schemas.microsoft.com/office/drawing/2014/main" id="{C24AB28F-9102-4274-9074-9EE9B71A008F}"/>
              </a:ext>
            </a:extLst>
          </p:cNvPr>
          <p:cNvSpPr txBox="1">
            <a:spLocks noChangeArrowheads="1"/>
          </p:cNvSpPr>
          <p:nvPr/>
        </p:nvSpPr>
        <p:spPr bwMode="auto">
          <a:xfrm>
            <a:off x="3600450" y="3465364"/>
            <a:ext cx="68159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500" u="sng"/>
              <a:t>Home</a:t>
            </a:r>
            <a:endParaRPr lang="en-US" altLang="en-US" sz="1800" u="sng"/>
          </a:p>
        </p:txBody>
      </p:sp>
      <p:sp>
        <p:nvSpPr>
          <p:cNvPr id="11270" name="TextBox 6">
            <a:extLst>
              <a:ext uri="{FF2B5EF4-FFF2-40B4-BE49-F238E27FC236}">
                <a16:creationId xmlns:a16="http://schemas.microsoft.com/office/drawing/2014/main" id="{0E4C0D14-0A2D-4AE8-A1B2-C8B213C8FE89}"/>
              </a:ext>
            </a:extLst>
          </p:cNvPr>
          <p:cNvSpPr txBox="1">
            <a:spLocks noChangeArrowheads="1"/>
          </p:cNvSpPr>
          <p:nvPr/>
        </p:nvSpPr>
        <p:spPr bwMode="auto">
          <a:xfrm>
            <a:off x="4311254" y="3465364"/>
            <a:ext cx="68159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500" u="sng"/>
              <a:t>About</a:t>
            </a:r>
            <a:endParaRPr lang="en-US" altLang="en-US" sz="1800" u="sng"/>
          </a:p>
        </p:txBody>
      </p:sp>
      <p:sp>
        <p:nvSpPr>
          <p:cNvPr id="11271" name="TextBox 7">
            <a:extLst>
              <a:ext uri="{FF2B5EF4-FFF2-40B4-BE49-F238E27FC236}">
                <a16:creationId xmlns:a16="http://schemas.microsoft.com/office/drawing/2014/main" id="{4C935905-EE33-477B-AEFE-16224D43C6E4}"/>
              </a:ext>
            </a:extLst>
          </p:cNvPr>
          <p:cNvSpPr txBox="1">
            <a:spLocks noChangeArrowheads="1"/>
          </p:cNvSpPr>
          <p:nvPr/>
        </p:nvSpPr>
        <p:spPr bwMode="auto">
          <a:xfrm>
            <a:off x="5083969" y="3465364"/>
            <a:ext cx="6415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500" u="sng"/>
              <a:t>Login</a:t>
            </a:r>
            <a:endParaRPr lang="en-US" altLang="en-US" sz="1800" u="sng"/>
          </a:p>
        </p:txBody>
      </p:sp>
      <p:cxnSp>
        <p:nvCxnSpPr>
          <p:cNvPr id="11272" name="Straight Connector 8">
            <a:extLst>
              <a:ext uri="{FF2B5EF4-FFF2-40B4-BE49-F238E27FC236}">
                <a16:creationId xmlns:a16="http://schemas.microsoft.com/office/drawing/2014/main" id="{813892B5-A253-4AE4-80DA-D6E7A7514DC4}"/>
              </a:ext>
            </a:extLst>
          </p:cNvPr>
          <p:cNvCxnSpPr>
            <a:cxnSpLocks/>
          </p:cNvCxnSpPr>
          <p:nvPr/>
        </p:nvCxnSpPr>
        <p:spPr bwMode="auto">
          <a:xfrm>
            <a:off x="3771900" y="4030911"/>
            <a:ext cx="16573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273" name="Straight Connector 9">
            <a:extLst>
              <a:ext uri="{FF2B5EF4-FFF2-40B4-BE49-F238E27FC236}">
                <a16:creationId xmlns:a16="http://schemas.microsoft.com/office/drawing/2014/main" id="{0B3F0A77-E055-4543-AA0A-4D7F0D97967E}"/>
              </a:ext>
            </a:extLst>
          </p:cNvPr>
          <p:cNvCxnSpPr>
            <a:cxnSpLocks/>
          </p:cNvCxnSpPr>
          <p:nvPr/>
        </p:nvCxnSpPr>
        <p:spPr bwMode="auto">
          <a:xfrm>
            <a:off x="3771900" y="4202361"/>
            <a:ext cx="16573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274" name="Straight Connector 10">
            <a:extLst>
              <a:ext uri="{FF2B5EF4-FFF2-40B4-BE49-F238E27FC236}">
                <a16:creationId xmlns:a16="http://schemas.microsoft.com/office/drawing/2014/main" id="{03E24E8A-5351-471A-BB39-EE1D2789B2AF}"/>
              </a:ext>
            </a:extLst>
          </p:cNvPr>
          <p:cNvCxnSpPr>
            <a:cxnSpLocks/>
          </p:cNvCxnSpPr>
          <p:nvPr/>
        </p:nvCxnSpPr>
        <p:spPr bwMode="auto">
          <a:xfrm>
            <a:off x="3771900" y="4373811"/>
            <a:ext cx="16573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1275" name="Rectangle 13">
            <a:extLst>
              <a:ext uri="{FF2B5EF4-FFF2-40B4-BE49-F238E27FC236}">
                <a16:creationId xmlns:a16="http://schemas.microsoft.com/office/drawing/2014/main" id="{A9F79FA5-664D-456D-9499-757A59832E17}"/>
              </a:ext>
            </a:extLst>
          </p:cNvPr>
          <p:cNvSpPr>
            <a:spLocks noChangeArrowheads="1"/>
          </p:cNvSpPr>
          <p:nvPr/>
        </p:nvSpPr>
        <p:spPr bwMode="auto">
          <a:xfrm>
            <a:off x="3486150" y="3838030"/>
            <a:ext cx="2286000" cy="1041797"/>
          </a:xfrm>
          <a:prstGeom prst="rect">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1276" name="TextBox 14">
            <a:extLst>
              <a:ext uri="{FF2B5EF4-FFF2-40B4-BE49-F238E27FC236}">
                <a16:creationId xmlns:a16="http://schemas.microsoft.com/office/drawing/2014/main" id="{D42F3C81-2AD3-4437-9861-DEED065E3058}"/>
              </a:ext>
            </a:extLst>
          </p:cNvPr>
          <p:cNvSpPr txBox="1">
            <a:spLocks noChangeArrowheads="1"/>
          </p:cNvSpPr>
          <p:nvPr/>
        </p:nvSpPr>
        <p:spPr bwMode="auto">
          <a:xfrm>
            <a:off x="5520339" y="2265214"/>
            <a:ext cx="115608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500"/>
              <a:t>About</a:t>
            </a:r>
          </a:p>
          <a:p>
            <a:pPr algn="ctr">
              <a:spcBef>
                <a:spcPct val="0"/>
              </a:spcBef>
              <a:buClrTx/>
              <a:buSzTx/>
              <a:buFontTx/>
              <a:buNone/>
            </a:pPr>
            <a:r>
              <a:rPr lang="en-US" altLang="en-US" sz="1500"/>
              <a:t>Component</a:t>
            </a:r>
            <a:endParaRPr lang="en-US" altLang="en-US" sz="1800"/>
          </a:p>
        </p:txBody>
      </p:sp>
      <p:sp>
        <p:nvSpPr>
          <p:cNvPr id="11277" name="TextBox 15">
            <a:extLst>
              <a:ext uri="{FF2B5EF4-FFF2-40B4-BE49-F238E27FC236}">
                <a16:creationId xmlns:a16="http://schemas.microsoft.com/office/drawing/2014/main" id="{E6873383-0DA2-4548-A520-141C84F5EE23}"/>
              </a:ext>
            </a:extLst>
          </p:cNvPr>
          <p:cNvSpPr txBox="1">
            <a:spLocks noChangeArrowheads="1"/>
          </p:cNvSpPr>
          <p:nvPr/>
        </p:nvSpPr>
        <p:spPr bwMode="auto">
          <a:xfrm>
            <a:off x="6422238" y="3397499"/>
            <a:ext cx="115608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500"/>
              <a:t>Login</a:t>
            </a:r>
          </a:p>
          <a:p>
            <a:pPr algn="ctr">
              <a:spcBef>
                <a:spcPct val="0"/>
              </a:spcBef>
              <a:buClrTx/>
              <a:buSzTx/>
              <a:buFontTx/>
              <a:buNone/>
            </a:pPr>
            <a:r>
              <a:rPr lang="en-US" altLang="en-US" sz="1500"/>
              <a:t>Component</a:t>
            </a:r>
            <a:endParaRPr lang="en-US" altLang="en-US" sz="1800"/>
          </a:p>
        </p:txBody>
      </p:sp>
      <p:sp>
        <p:nvSpPr>
          <p:cNvPr id="11278" name="TextBox 16">
            <a:extLst>
              <a:ext uri="{FF2B5EF4-FFF2-40B4-BE49-F238E27FC236}">
                <a16:creationId xmlns:a16="http://schemas.microsoft.com/office/drawing/2014/main" id="{0F460E90-88A2-4022-A656-CD3388ABD574}"/>
              </a:ext>
            </a:extLst>
          </p:cNvPr>
          <p:cNvSpPr txBox="1">
            <a:spLocks noChangeArrowheads="1"/>
          </p:cNvSpPr>
          <p:nvPr/>
        </p:nvSpPr>
        <p:spPr bwMode="auto">
          <a:xfrm>
            <a:off x="3886200" y="4994127"/>
            <a:ext cx="154401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500"/>
              <a:t>App Component</a:t>
            </a:r>
          </a:p>
        </p:txBody>
      </p:sp>
      <p:sp>
        <p:nvSpPr>
          <p:cNvPr id="11279" name="Rectangle 17">
            <a:extLst>
              <a:ext uri="{FF2B5EF4-FFF2-40B4-BE49-F238E27FC236}">
                <a16:creationId xmlns:a16="http://schemas.microsoft.com/office/drawing/2014/main" id="{B74988EE-0D3A-4BC4-B51B-E74AD9E1E0B0}"/>
              </a:ext>
            </a:extLst>
          </p:cNvPr>
          <p:cNvSpPr>
            <a:spLocks noChangeArrowheads="1"/>
          </p:cNvSpPr>
          <p:nvPr/>
        </p:nvSpPr>
        <p:spPr bwMode="auto">
          <a:xfrm>
            <a:off x="5486400" y="2150914"/>
            <a:ext cx="1257300" cy="800100"/>
          </a:xfrm>
          <a:prstGeom prst="rect">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11280" name="Rectangle 18">
            <a:extLst>
              <a:ext uri="{FF2B5EF4-FFF2-40B4-BE49-F238E27FC236}">
                <a16:creationId xmlns:a16="http://schemas.microsoft.com/office/drawing/2014/main" id="{39C3C6FA-BDBC-443A-80F1-E32773347E1D}"/>
              </a:ext>
            </a:extLst>
          </p:cNvPr>
          <p:cNvSpPr>
            <a:spLocks noChangeArrowheads="1"/>
          </p:cNvSpPr>
          <p:nvPr/>
        </p:nvSpPr>
        <p:spPr bwMode="auto">
          <a:xfrm>
            <a:off x="6371035" y="3293914"/>
            <a:ext cx="1257300" cy="800100"/>
          </a:xfrm>
          <a:prstGeom prst="rect">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cxnSp>
        <p:nvCxnSpPr>
          <p:cNvPr id="11281" name="Straight Arrow Connector 19">
            <a:extLst>
              <a:ext uri="{FF2B5EF4-FFF2-40B4-BE49-F238E27FC236}">
                <a16:creationId xmlns:a16="http://schemas.microsoft.com/office/drawing/2014/main" id="{CF929325-2A8F-421A-9724-0C7ED96826E5}"/>
              </a:ext>
            </a:extLst>
          </p:cNvPr>
          <p:cNvCxnSpPr>
            <a:cxnSpLocks/>
            <a:stCxn id="11270" idx="0"/>
            <a:endCxn id="11279" idx="1"/>
          </p:cNvCxnSpPr>
          <p:nvPr/>
        </p:nvCxnSpPr>
        <p:spPr bwMode="auto">
          <a:xfrm flipV="1">
            <a:off x="4652053" y="2550964"/>
            <a:ext cx="834347" cy="9144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282" name="Straight Arrow Connector 20">
            <a:extLst>
              <a:ext uri="{FF2B5EF4-FFF2-40B4-BE49-F238E27FC236}">
                <a16:creationId xmlns:a16="http://schemas.microsoft.com/office/drawing/2014/main" id="{80D00B76-5838-401E-8B78-7A5D25A48CA1}"/>
              </a:ext>
            </a:extLst>
          </p:cNvPr>
          <p:cNvCxnSpPr>
            <a:cxnSpLocks noChangeShapeType="1"/>
          </p:cNvCxnSpPr>
          <p:nvPr/>
        </p:nvCxnSpPr>
        <p:spPr bwMode="auto">
          <a:xfrm>
            <a:off x="5772151" y="3693964"/>
            <a:ext cx="588169"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283" name="TextBox 16">
            <a:extLst>
              <a:ext uri="{FF2B5EF4-FFF2-40B4-BE49-F238E27FC236}">
                <a16:creationId xmlns:a16="http://schemas.microsoft.com/office/drawing/2014/main" id="{9D4A7048-BF59-4E9C-AA9E-8AB277B7D162}"/>
              </a:ext>
            </a:extLst>
          </p:cNvPr>
          <p:cNvSpPr txBox="1">
            <a:spLocks noChangeArrowheads="1"/>
          </p:cNvSpPr>
          <p:nvPr/>
        </p:nvSpPr>
        <p:spPr bwMode="auto">
          <a:xfrm>
            <a:off x="3829051" y="4494064"/>
            <a:ext cx="17139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500"/>
              <a:t>Home Component</a:t>
            </a:r>
          </a:p>
        </p:txBody>
      </p:sp>
      <p:sp>
        <p:nvSpPr>
          <p:cNvPr id="3" name="Slide Number Placeholder 2">
            <a:extLst>
              <a:ext uri="{FF2B5EF4-FFF2-40B4-BE49-F238E27FC236}">
                <a16:creationId xmlns:a16="http://schemas.microsoft.com/office/drawing/2014/main" id="{3F8EDBE3-15ED-429C-B8B5-C4D94A41C259}"/>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63</a:t>
            </a:fld>
            <a:endParaRPr lang="en-US">
              <a:solidFill>
                <a:prstClr val="black">
                  <a:tint val="75000"/>
                </a:prstClr>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a:t>
            </a:r>
          </a:p>
        </p:txBody>
      </p:sp>
      <p:sp>
        <p:nvSpPr>
          <p:cNvPr id="3" name="Content Placeholder 2"/>
          <p:cNvSpPr>
            <a:spLocks noGrp="1"/>
          </p:cNvSpPr>
          <p:nvPr>
            <p:ph idx="1"/>
          </p:nvPr>
        </p:nvSpPr>
        <p:spPr>
          <a:xfrm>
            <a:off x="628650" y="1690689"/>
            <a:ext cx="7886700" cy="4486274"/>
          </a:xfrm>
        </p:spPr>
        <p:txBody>
          <a:bodyPr>
            <a:normAutofit fontScale="85000" lnSpcReduction="10000"/>
          </a:bodyPr>
          <a:lstStyle/>
          <a:p>
            <a:r>
              <a:rPr lang="en-US" dirty="0"/>
              <a:t>Routing is a process in which a user is directed to different pages based on their action or request. </a:t>
            </a:r>
          </a:p>
          <a:p>
            <a:r>
              <a:rPr lang="en-US" b="1" dirty="0"/>
              <a:t>React Router</a:t>
            </a:r>
            <a:r>
              <a:rPr lang="en-US" dirty="0"/>
              <a:t> is the standard </a:t>
            </a:r>
            <a:r>
              <a:rPr lang="en-US" b="1" dirty="0"/>
              <a:t>routing</a:t>
            </a:r>
            <a:r>
              <a:rPr lang="en-US" dirty="0"/>
              <a:t> library for </a:t>
            </a:r>
            <a:r>
              <a:rPr lang="en-US" b="1" dirty="0"/>
              <a:t>React</a:t>
            </a:r>
            <a:r>
              <a:rPr lang="en-US" dirty="0"/>
              <a:t>. It keeps your UI in sync with the URL.</a:t>
            </a:r>
          </a:p>
          <a:p>
            <a:r>
              <a:rPr lang="en-US" dirty="0"/>
              <a:t>When a user types a specific URL into the browser, and if this URL path matches any 'route' inside the router file, the user will be redirected to that particular route.</a:t>
            </a:r>
          </a:p>
          <a:p>
            <a:r>
              <a:rPr lang="en-US" dirty="0"/>
              <a:t>Need to install react router by using this command:</a:t>
            </a:r>
          </a:p>
          <a:p>
            <a:pPr marL="0" indent="0">
              <a:buNone/>
            </a:pPr>
            <a:r>
              <a:rPr lang="en-US" dirty="0"/>
              <a:t>  </a:t>
            </a:r>
          </a:p>
        </p:txBody>
      </p:sp>
      <p:sp>
        <p:nvSpPr>
          <p:cNvPr id="4" name="Rectangle 3"/>
          <p:cNvSpPr/>
          <p:nvPr/>
        </p:nvSpPr>
        <p:spPr>
          <a:xfrm>
            <a:off x="1110507" y="5559440"/>
            <a:ext cx="4663440" cy="3886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err="1"/>
              <a:t>npm</a:t>
            </a:r>
            <a:r>
              <a:rPr lang="en-US" sz="1600" dirty="0"/>
              <a:t> install react-router-</a:t>
            </a:r>
            <a:r>
              <a:rPr lang="en-US" sz="1600" dirty="0" err="1"/>
              <a:t>dom</a:t>
            </a:r>
            <a:r>
              <a:rPr lang="en-US" sz="1600" dirty="0"/>
              <a:t> --save </a:t>
            </a:r>
          </a:p>
        </p:txBody>
      </p:sp>
      <p:sp>
        <p:nvSpPr>
          <p:cNvPr id="6" name="Slide Number Placeholder 5">
            <a:extLst>
              <a:ext uri="{FF2B5EF4-FFF2-40B4-BE49-F238E27FC236}">
                <a16:creationId xmlns:a16="http://schemas.microsoft.com/office/drawing/2014/main" id="{01DBBE92-B2CA-43B1-A1B4-A2D6CE0DDC86}"/>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64</a:t>
            </a:fld>
            <a:endParaRPr lang="en-US">
              <a:solidFill>
                <a:prstClr val="black">
                  <a:tint val="75000"/>
                </a:prstClr>
              </a:solidFill>
            </a:endParaRPr>
          </a:p>
        </p:txBody>
      </p:sp>
    </p:spTree>
    <p:extLst>
      <p:ext uri="{BB962C8B-B14F-4D97-AF65-F5344CB8AC3E}">
        <p14:creationId xmlns:p14="http://schemas.microsoft.com/office/powerpoint/2010/main" val="2294470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1B55A12-B777-4795-8A18-1E28629C9FD3}"/>
              </a:ext>
            </a:extLst>
          </p:cNvPr>
          <p:cNvSpPr>
            <a:spLocks noGrp="1" noChangeArrowheads="1"/>
          </p:cNvSpPr>
          <p:nvPr>
            <p:ph type="title"/>
          </p:nvPr>
        </p:nvSpPr>
        <p:spPr/>
        <p:txBody>
          <a:bodyPr/>
          <a:lstStyle/>
          <a:p>
            <a:r>
              <a:rPr lang="en-US" altLang="en-US"/>
              <a:t>Basic Usage of React Router …</a:t>
            </a:r>
          </a:p>
        </p:txBody>
      </p:sp>
      <p:sp>
        <p:nvSpPr>
          <p:cNvPr id="13315" name="TextBox 3">
            <a:extLst>
              <a:ext uri="{FF2B5EF4-FFF2-40B4-BE49-F238E27FC236}">
                <a16:creationId xmlns:a16="http://schemas.microsoft.com/office/drawing/2014/main" id="{27E0495B-98EF-4840-AC7F-2C03F8CF6ED7}"/>
              </a:ext>
            </a:extLst>
          </p:cNvPr>
          <p:cNvSpPr txBox="1">
            <a:spLocks noChangeArrowheads="1"/>
          </p:cNvSpPr>
          <p:nvPr/>
        </p:nvSpPr>
        <p:spPr bwMode="auto">
          <a:xfrm>
            <a:off x="656947" y="2280802"/>
            <a:ext cx="783010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b="1" dirty="0">
                <a:solidFill>
                  <a:schemeClr val="tx2"/>
                </a:solidFill>
              </a:rPr>
              <a:t>&lt;Router&gt;</a:t>
            </a:r>
          </a:p>
          <a:p>
            <a:pPr lvl="1">
              <a:spcBef>
                <a:spcPct val="0"/>
              </a:spcBef>
              <a:buClrTx/>
              <a:buSzTx/>
              <a:buNone/>
            </a:pPr>
            <a:r>
              <a:rPr lang="en-US" altLang="en-US" sz="1800" b="1" dirty="0">
                <a:solidFill>
                  <a:schemeClr val="tx2"/>
                </a:solidFill>
              </a:rPr>
              <a:t>&lt;</a:t>
            </a:r>
            <a:r>
              <a:rPr lang="en-US" altLang="en-US" sz="1800" b="1" dirty="0" err="1">
                <a:solidFill>
                  <a:schemeClr val="tx2"/>
                </a:solidFill>
              </a:rPr>
              <a:t>React.Fragment</a:t>
            </a:r>
            <a:r>
              <a:rPr lang="en-US" altLang="en-US" sz="1800" b="1" dirty="0">
                <a:solidFill>
                  <a:schemeClr val="tx2"/>
                </a:solidFill>
              </a:rPr>
              <a:t>&gt;</a:t>
            </a:r>
          </a:p>
          <a:p>
            <a:pPr lvl="1">
              <a:spcBef>
                <a:spcPct val="0"/>
              </a:spcBef>
              <a:buClrTx/>
              <a:buSzTx/>
              <a:buNone/>
            </a:pPr>
            <a:r>
              <a:rPr lang="en-US" altLang="en-US" sz="1800" dirty="0"/>
              <a:t>    &lt;</a:t>
            </a:r>
            <a:r>
              <a:rPr lang="en-US" altLang="en-US" sz="1800" dirty="0" err="1"/>
              <a:t>ul</a:t>
            </a:r>
            <a:r>
              <a:rPr lang="en-US" altLang="en-US" sz="1800" dirty="0"/>
              <a:t>&gt;</a:t>
            </a:r>
          </a:p>
          <a:p>
            <a:pPr lvl="1">
              <a:spcBef>
                <a:spcPct val="0"/>
              </a:spcBef>
              <a:buClrTx/>
              <a:buSzTx/>
              <a:buNone/>
            </a:pPr>
            <a:r>
              <a:rPr lang="en-US" altLang="en-US" sz="1800" dirty="0"/>
              <a:t>        &lt;li&gt;</a:t>
            </a:r>
            <a:r>
              <a:rPr lang="en-US" altLang="en-US" sz="1800" b="1" dirty="0">
                <a:solidFill>
                  <a:schemeClr val="tx2"/>
                </a:solidFill>
              </a:rPr>
              <a:t>&lt;Link</a:t>
            </a:r>
            <a:r>
              <a:rPr lang="en-US" altLang="en-US" sz="1800" dirty="0"/>
              <a:t> to="/"&gt;Home</a:t>
            </a:r>
            <a:r>
              <a:rPr lang="en-US" altLang="en-US" sz="1800" b="1" dirty="0">
                <a:solidFill>
                  <a:schemeClr val="tx2"/>
                </a:solidFill>
              </a:rPr>
              <a:t>&lt;/Link&gt;</a:t>
            </a:r>
            <a:r>
              <a:rPr lang="en-US" altLang="en-US" sz="1800" dirty="0"/>
              <a:t>&lt;/li&gt;</a:t>
            </a:r>
          </a:p>
          <a:p>
            <a:pPr lvl="1">
              <a:spcBef>
                <a:spcPct val="0"/>
              </a:spcBef>
              <a:buClrTx/>
              <a:buSzTx/>
              <a:buNone/>
            </a:pPr>
            <a:r>
              <a:rPr lang="en-US" altLang="en-US" sz="1800" dirty="0"/>
              <a:t>        &lt;li&gt;</a:t>
            </a:r>
            <a:r>
              <a:rPr lang="en-US" altLang="en-US" sz="1800" b="1" dirty="0">
                <a:solidFill>
                  <a:schemeClr val="tx2"/>
                </a:solidFill>
              </a:rPr>
              <a:t>&lt;Link</a:t>
            </a:r>
            <a:r>
              <a:rPr lang="en-US" altLang="en-US" sz="1800" dirty="0"/>
              <a:t> to="/about"&gt;About</a:t>
            </a:r>
            <a:r>
              <a:rPr lang="en-US" altLang="en-US" sz="1800" b="1" dirty="0">
                <a:solidFill>
                  <a:schemeClr val="tx2"/>
                </a:solidFill>
              </a:rPr>
              <a:t>&lt;/Link&gt;</a:t>
            </a:r>
            <a:r>
              <a:rPr lang="en-US" altLang="en-US" sz="1800" dirty="0"/>
              <a:t>&lt;/li&gt;</a:t>
            </a:r>
          </a:p>
          <a:p>
            <a:pPr lvl="1">
              <a:spcBef>
                <a:spcPct val="0"/>
              </a:spcBef>
              <a:buClrTx/>
              <a:buSzTx/>
              <a:buNone/>
            </a:pPr>
            <a:r>
              <a:rPr lang="en-US" altLang="en-US" sz="1800" dirty="0"/>
              <a:t>   &lt;/</a:t>
            </a:r>
            <a:r>
              <a:rPr lang="en-US" altLang="en-US" sz="1800" dirty="0" err="1"/>
              <a:t>ul</a:t>
            </a:r>
            <a:r>
              <a:rPr lang="en-US" altLang="en-US" sz="1800" dirty="0"/>
              <a:t>&gt;</a:t>
            </a:r>
          </a:p>
          <a:p>
            <a:pPr lvl="1">
              <a:spcBef>
                <a:spcPct val="0"/>
              </a:spcBef>
              <a:buClrTx/>
              <a:buSzTx/>
              <a:buNone/>
            </a:pPr>
            <a:r>
              <a:rPr lang="en-US" altLang="en-US" sz="1800" dirty="0"/>
              <a:t>    </a:t>
            </a:r>
            <a:r>
              <a:rPr lang="en-US" altLang="en-US" sz="1800" b="1" dirty="0">
                <a:solidFill>
                  <a:schemeClr val="tx2"/>
                </a:solidFill>
              </a:rPr>
              <a:t>&lt;Routes&gt;</a:t>
            </a:r>
            <a:endParaRPr lang="en-US" altLang="en-US" sz="1800" dirty="0"/>
          </a:p>
          <a:p>
            <a:pPr lvl="1">
              <a:spcBef>
                <a:spcPct val="0"/>
              </a:spcBef>
              <a:buClrTx/>
              <a:buSzTx/>
              <a:buNone/>
            </a:pPr>
            <a:r>
              <a:rPr lang="en-US" altLang="en-US" sz="1800" dirty="0"/>
              <a:t>        </a:t>
            </a:r>
            <a:r>
              <a:rPr lang="en-US" altLang="en-US" sz="1800" b="1" dirty="0">
                <a:solidFill>
                  <a:schemeClr val="tx2"/>
                </a:solidFill>
              </a:rPr>
              <a:t>&lt;Route</a:t>
            </a:r>
            <a:r>
              <a:rPr lang="en-US" altLang="en-US" sz="1800" dirty="0"/>
              <a:t> path="/" exact element={&lt;Home /&gt;}</a:t>
            </a:r>
            <a:r>
              <a:rPr lang="en-US" altLang="en-US" sz="1800" b="1" dirty="0">
                <a:solidFill>
                  <a:schemeClr val="tx2"/>
                </a:solidFill>
              </a:rPr>
              <a:t>&gt; &lt;/Route&gt;</a:t>
            </a:r>
          </a:p>
          <a:p>
            <a:pPr lvl="1">
              <a:spcBef>
                <a:spcPct val="0"/>
              </a:spcBef>
              <a:buClrTx/>
              <a:buSzTx/>
              <a:buNone/>
            </a:pPr>
            <a:r>
              <a:rPr lang="en-US" altLang="en-US" sz="1800" dirty="0"/>
              <a:t>        </a:t>
            </a:r>
            <a:r>
              <a:rPr lang="en-US" altLang="en-US" sz="1800" b="1" dirty="0">
                <a:solidFill>
                  <a:schemeClr val="tx2"/>
                </a:solidFill>
              </a:rPr>
              <a:t>&lt;Route</a:t>
            </a:r>
            <a:r>
              <a:rPr lang="en-US" altLang="en-US" sz="1800" dirty="0"/>
              <a:t> path=“about" element={&lt; About /&gt;}</a:t>
            </a:r>
            <a:r>
              <a:rPr lang="en-US" altLang="en-US" sz="1800" b="1" dirty="0">
                <a:solidFill>
                  <a:schemeClr val="tx2"/>
                </a:solidFill>
              </a:rPr>
              <a:t>&gt; &lt;/Route&gt;</a:t>
            </a:r>
          </a:p>
          <a:p>
            <a:pPr lvl="1">
              <a:spcBef>
                <a:spcPct val="0"/>
              </a:spcBef>
              <a:buClrTx/>
              <a:buSzTx/>
              <a:buNone/>
            </a:pPr>
            <a:r>
              <a:rPr lang="en-US" altLang="en-US" sz="1800" dirty="0"/>
              <a:t>    </a:t>
            </a:r>
            <a:r>
              <a:rPr lang="en-US" altLang="en-US" sz="1800" b="1" dirty="0">
                <a:solidFill>
                  <a:schemeClr val="tx2"/>
                </a:solidFill>
              </a:rPr>
              <a:t>&lt;/Routes&gt;</a:t>
            </a:r>
          </a:p>
          <a:p>
            <a:pPr lvl="1">
              <a:spcBef>
                <a:spcPct val="0"/>
              </a:spcBef>
              <a:buClrTx/>
              <a:buSzTx/>
              <a:buNone/>
            </a:pPr>
            <a:r>
              <a:rPr lang="en-US" altLang="en-US" sz="1800" b="1" dirty="0">
                <a:solidFill>
                  <a:schemeClr val="tx2"/>
                </a:solidFill>
              </a:rPr>
              <a:t>&lt;/</a:t>
            </a:r>
            <a:r>
              <a:rPr lang="en-US" altLang="en-US" sz="1800" b="1" dirty="0" err="1">
                <a:solidFill>
                  <a:schemeClr val="tx2"/>
                </a:solidFill>
              </a:rPr>
              <a:t>React.Fragment</a:t>
            </a:r>
            <a:r>
              <a:rPr lang="en-US" altLang="en-US" sz="1800" b="1" dirty="0">
                <a:solidFill>
                  <a:schemeClr val="tx2"/>
                </a:solidFill>
              </a:rPr>
              <a:t>&gt;</a:t>
            </a:r>
          </a:p>
          <a:p>
            <a:pPr>
              <a:spcBef>
                <a:spcPct val="0"/>
              </a:spcBef>
              <a:buClrTx/>
              <a:buSzTx/>
              <a:buFontTx/>
              <a:buNone/>
            </a:pPr>
            <a:r>
              <a:rPr lang="en-US" altLang="en-US" sz="1800" b="1" dirty="0">
                <a:solidFill>
                  <a:schemeClr val="tx2"/>
                </a:solidFill>
              </a:rPr>
              <a:t>&lt;/Router&gt;</a:t>
            </a:r>
          </a:p>
        </p:txBody>
      </p:sp>
      <p:sp>
        <p:nvSpPr>
          <p:cNvPr id="3" name="Slide Number Placeholder 2">
            <a:extLst>
              <a:ext uri="{FF2B5EF4-FFF2-40B4-BE49-F238E27FC236}">
                <a16:creationId xmlns:a16="http://schemas.microsoft.com/office/drawing/2014/main" id="{08901A14-5FD9-4D88-B08E-E392DB4EA12C}"/>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65</a:t>
            </a:fld>
            <a:endParaRPr lang="en-US">
              <a:solidFill>
                <a:prstClr val="black">
                  <a:tint val="75000"/>
                </a:prstClr>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2D229E7-0CED-4E34-A18E-38F4C3507A4A}"/>
              </a:ext>
            </a:extLst>
          </p:cNvPr>
          <p:cNvSpPr>
            <a:spLocks noGrp="1" noChangeArrowheads="1"/>
          </p:cNvSpPr>
          <p:nvPr>
            <p:ph type="title"/>
          </p:nvPr>
        </p:nvSpPr>
        <p:spPr/>
        <p:txBody>
          <a:bodyPr/>
          <a:lstStyle/>
          <a:p>
            <a:r>
              <a:rPr lang="en-US" altLang="en-US"/>
              <a:t>… Basic Usage of React Router</a:t>
            </a:r>
          </a:p>
        </p:txBody>
      </p:sp>
      <p:sp>
        <p:nvSpPr>
          <p:cNvPr id="14339" name="Content Placeholder 2" descr="Rectangle: Click to edit Master text styles&#10;Second level&#10;Third level&#10;Fourth level&#10;Fifth level">
            <a:extLst>
              <a:ext uri="{FF2B5EF4-FFF2-40B4-BE49-F238E27FC236}">
                <a16:creationId xmlns:a16="http://schemas.microsoft.com/office/drawing/2014/main" id="{D23EADFF-218F-4FD1-8DE9-C628D3A3DCCA}"/>
              </a:ext>
            </a:extLst>
          </p:cNvPr>
          <p:cNvSpPr>
            <a:spLocks noGrp="1" noChangeArrowheads="1"/>
          </p:cNvSpPr>
          <p:nvPr>
            <p:ph idx="1"/>
          </p:nvPr>
        </p:nvSpPr>
        <p:spPr/>
        <p:txBody>
          <a:bodyPr>
            <a:normAutofit fontScale="85000" lnSpcReduction="10000"/>
          </a:bodyPr>
          <a:lstStyle/>
          <a:p>
            <a:r>
              <a:rPr lang="en-US" altLang="en-US" dirty="0">
                <a:latin typeface="Courier New" panose="02070309020205020404" pitchFamily="49" charset="0"/>
                <a:cs typeface="Courier New" panose="02070309020205020404" pitchFamily="49" charset="0"/>
              </a:rPr>
              <a:t>&lt;Router&gt;</a:t>
            </a:r>
            <a:r>
              <a:rPr lang="en-US" altLang="en-US" dirty="0"/>
              <a:t> </a:t>
            </a:r>
            <a:r>
              <a:rPr lang="en-US" dirty="0"/>
              <a:t>aliased as BrowserRouter </a:t>
            </a:r>
            <a:r>
              <a:rPr lang="en-US" altLang="en-US" dirty="0"/>
              <a:t>component listens to URL changes and loads/unloads components.</a:t>
            </a:r>
            <a:r>
              <a:rPr lang="en-US" b="1" dirty="0"/>
              <a:t> BrowserRouter</a:t>
            </a:r>
            <a:r>
              <a:rPr lang="en-US" dirty="0"/>
              <a:t> wraps all your Route components.</a:t>
            </a:r>
            <a:endParaRPr lang="en-US" altLang="en-US" dirty="0"/>
          </a:p>
          <a:p>
            <a:r>
              <a:rPr lang="en-US" altLang="en-US" dirty="0">
                <a:latin typeface="Courier New" panose="02070309020205020404" pitchFamily="49" charset="0"/>
                <a:cs typeface="Courier New" panose="02070309020205020404" pitchFamily="49" charset="0"/>
              </a:rPr>
              <a:t>&lt;Route&gt;</a:t>
            </a:r>
            <a:r>
              <a:rPr lang="en-US" altLang="en-US" dirty="0"/>
              <a:t> maps a path to a component</a:t>
            </a:r>
          </a:p>
          <a:p>
            <a:pPr lvl="1"/>
            <a:r>
              <a:rPr lang="en-US" altLang="en-US" dirty="0">
                <a:latin typeface="Courier New" panose="02070309020205020404" pitchFamily="49" charset="0"/>
                <a:cs typeface="Courier New" panose="02070309020205020404" pitchFamily="49" charset="0"/>
              </a:rPr>
              <a:t>exact</a:t>
            </a:r>
            <a:r>
              <a:rPr lang="en-US" altLang="en-US" dirty="0"/>
              <a:t> matches the full path instead of just the prefix</a:t>
            </a:r>
          </a:p>
          <a:p>
            <a:pPr lvl="1"/>
            <a:r>
              <a:rPr lang="en-US" dirty="0"/>
              <a:t>responsible for showing - or hiding - the components they contain.</a:t>
            </a:r>
            <a:endParaRPr lang="en-US" altLang="en-US" dirty="0"/>
          </a:p>
          <a:p>
            <a:r>
              <a:rPr lang="en-US" altLang="en-US" dirty="0">
                <a:latin typeface="Courier New" panose="02070309020205020404" pitchFamily="49" charset="0"/>
                <a:cs typeface="Courier New" panose="02070309020205020404" pitchFamily="49" charset="0"/>
              </a:rPr>
              <a:t>&lt;Link&gt;</a:t>
            </a:r>
            <a:r>
              <a:rPr lang="en-US" altLang="en-US" dirty="0"/>
              <a:t> replaces </a:t>
            </a:r>
            <a:r>
              <a:rPr lang="en-US" altLang="en-US" dirty="0">
                <a:latin typeface="Courier New" panose="02070309020205020404" pitchFamily="49" charset="0"/>
                <a:cs typeface="Courier New" panose="02070309020205020404" pitchFamily="49" charset="0"/>
              </a:rPr>
              <a:t>&lt;a&gt;</a:t>
            </a:r>
            <a:r>
              <a:rPr lang="en-US" altLang="en-US" dirty="0"/>
              <a:t> so the requests do not go back to the server</a:t>
            </a:r>
          </a:p>
          <a:p>
            <a:pPr marL="557213" lvl="1" indent="-214313"/>
            <a:r>
              <a:rPr lang="en-US" dirty="0"/>
              <a:t>as you can imagine - used to generate links to your routes</a:t>
            </a:r>
          </a:p>
        </p:txBody>
      </p:sp>
      <p:sp>
        <p:nvSpPr>
          <p:cNvPr id="3" name="Slide Number Placeholder 2">
            <a:extLst>
              <a:ext uri="{FF2B5EF4-FFF2-40B4-BE49-F238E27FC236}">
                <a16:creationId xmlns:a16="http://schemas.microsoft.com/office/drawing/2014/main" id="{2A6A9017-FBC2-4E37-916A-641D24E0B5A4}"/>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66</a:t>
            </a:fld>
            <a:endParaRPr lang="en-US">
              <a:solidFill>
                <a:prstClr val="black">
                  <a:tint val="75000"/>
                </a:prstClr>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BrowserRouter</a:t>
            </a:r>
          </a:p>
        </p:txBody>
      </p:sp>
      <p:sp>
        <p:nvSpPr>
          <p:cNvPr id="3" name="Content Placeholder 2"/>
          <p:cNvSpPr>
            <a:spLocks noGrp="1"/>
          </p:cNvSpPr>
          <p:nvPr>
            <p:ph idx="1"/>
          </p:nvPr>
        </p:nvSpPr>
        <p:spPr>
          <a:xfrm>
            <a:off x="628650" y="1491449"/>
            <a:ext cx="7886700" cy="4220521"/>
          </a:xfrm>
        </p:spPr>
        <p:txBody>
          <a:bodyPr>
            <a:normAutofit/>
          </a:bodyPr>
          <a:lstStyle/>
          <a:p>
            <a:r>
              <a:rPr lang="en-US" sz="2400" dirty="0"/>
              <a:t>Import </a:t>
            </a:r>
            <a:r>
              <a:rPr lang="en-US" sz="2400" b="1" dirty="0"/>
              <a:t>BrowserRouter </a:t>
            </a:r>
            <a:r>
              <a:rPr lang="en-US" sz="2400" dirty="0"/>
              <a:t>from react-router-</a:t>
            </a:r>
            <a:r>
              <a:rPr lang="en-US" sz="2400" dirty="0" err="1"/>
              <a:t>dom</a:t>
            </a:r>
            <a:r>
              <a:rPr lang="en-US" sz="2400" dirty="0"/>
              <a:t>, and you use it to wrap all your app:</a:t>
            </a:r>
          </a:p>
          <a:p>
            <a:r>
              <a:rPr lang="en-US" sz="2400" dirty="0"/>
              <a:t>A BrowserRouter component can only have one child element, so we wrap all we’re going to add in a div element.</a:t>
            </a:r>
          </a:p>
        </p:txBody>
      </p:sp>
      <p:pic>
        <p:nvPicPr>
          <p:cNvPr id="5" name="Picture 4"/>
          <p:cNvPicPr>
            <a:picLocks noChangeAspect="1"/>
          </p:cNvPicPr>
          <p:nvPr/>
        </p:nvPicPr>
        <p:blipFill rotWithShape="1">
          <a:blip r:embed="rId3"/>
          <a:srcRect r="7667"/>
          <a:stretch/>
        </p:blipFill>
        <p:spPr>
          <a:xfrm>
            <a:off x="2267338" y="3536763"/>
            <a:ext cx="4689583" cy="2771961"/>
          </a:xfrm>
          <a:prstGeom prst="rect">
            <a:avLst/>
          </a:prstGeom>
        </p:spPr>
      </p:pic>
      <p:sp>
        <p:nvSpPr>
          <p:cNvPr id="6" name="Slide Number Placeholder 5">
            <a:extLst>
              <a:ext uri="{FF2B5EF4-FFF2-40B4-BE49-F238E27FC236}">
                <a16:creationId xmlns:a16="http://schemas.microsoft.com/office/drawing/2014/main" id="{26F27214-B0F2-4BEE-85C1-7760194D4EDA}"/>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67</a:t>
            </a:fld>
            <a:endParaRPr lang="en-US">
              <a:solidFill>
                <a:prstClr val="black">
                  <a:tint val="75000"/>
                </a:prstClr>
              </a:solidFill>
            </a:endParaRPr>
          </a:p>
        </p:txBody>
      </p:sp>
    </p:spTree>
    <p:extLst>
      <p:ext uri="{BB962C8B-B14F-4D97-AF65-F5344CB8AC3E}">
        <p14:creationId xmlns:p14="http://schemas.microsoft.com/office/powerpoint/2010/main" val="317700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23746"/>
            <a:ext cx="7886700" cy="777716"/>
          </a:xfrm>
        </p:spPr>
        <p:txBody>
          <a:bodyPr>
            <a:normAutofit/>
          </a:bodyPr>
          <a:lstStyle/>
          <a:p>
            <a:r>
              <a:rPr lang="en-US" dirty="0"/>
              <a:t>Link</a:t>
            </a:r>
          </a:p>
        </p:txBody>
      </p:sp>
      <p:sp>
        <p:nvSpPr>
          <p:cNvPr id="3" name="Content Placeholder 2"/>
          <p:cNvSpPr>
            <a:spLocks noGrp="1"/>
          </p:cNvSpPr>
          <p:nvPr>
            <p:ph idx="1"/>
          </p:nvPr>
        </p:nvSpPr>
        <p:spPr>
          <a:xfrm>
            <a:off x="628650" y="1393794"/>
            <a:ext cx="7886700" cy="4288843"/>
          </a:xfrm>
        </p:spPr>
        <p:txBody>
          <a:bodyPr>
            <a:normAutofit/>
          </a:bodyPr>
          <a:lstStyle/>
          <a:p>
            <a:r>
              <a:rPr lang="en-US" sz="2400" dirty="0"/>
              <a:t>The Link component is used to trigger new routes.</a:t>
            </a:r>
          </a:p>
          <a:p>
            <a:r>
              <a:rPr lang="en-US" sz="2400" dirty="0"/>
              <a:t>Import it from react-router-</a:t>
            </a:r>
            <a:r>
              <a:rPr lang="en-US" sz="2400" dirty="0" err="1"/>
              <a:t>dom</a:t>
            </a:r>
            <a:r>
              <a:rPr lang="en-US" sz="2400" dirty="0"/>
              <a:t>, and you can add the Link components to point at different routes, with the to attribute.</a:t>
            </a:r>
          </a:p>
          <a:p>
            <a:endParaRPr lang="en-US" sz="2400" dirty="0"/>
          </a:p>
        </p:txBody>
      </p:sp>
      <p:pic>
        <p:nvPicPr>
          <p:cNvPr id="5" name="Picture 4"/>
          <p:cNvPicPr>
            <a:picLocks noChangeAspect="1"/>
          </p:cNvPicPr>
          <p:nvPr/>
        </p:nvPicPr>
        <p:blipFill rotWithShape="1">
          <a:blip r:embed="rId3"/>
          <a:srcRect t="4440"/>
          <a:stretch/>
        </p:blipFill>
        <p:spPr>
          <a:xfrm>
            <a:off x="2259216" y="2958002"/>
            <a:ext cx="5036062" cy="3439753"/>
          </a:xfrm>
          <a:prstGeom prst="rect">
            <a:avLst/>
          </a:prstGeom>
        </p:spPr>
      </p:pic>
      <p:sp>
        <p:nvSpPr>
          <p:cNvPr id="6" name="Slide Number Placeholder 5">
            <a:extLst>
              <a:ext uri="{FF2B5EF4-FFF2-40B4-BE49-F238E27FC236}">
                <a16:creationId xmlns:a16="http://schemas.microsoft.com/office/drawing/2014/main" id="{6B03D346-835E-4110-AE6D-CCF38BC24250}"/>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68</a:t>
            </a:fld>
            <a:endParaRPr lang="en-US">
              <a:solidFill>
                <a:prstClr val="black">
                  <a:tint val="75000"/>
                </a:prstClr>
              </a:solidFill>
            </a:endParaRPr>
          </a:p>
        </p:txBody>
      </p:sp>
    </p:spTree>
    <p:extLst>
      <p:ext uri="{BB962C8B-B14F-4D97-AF65-F5344CB8AC3E}">
        <p14:creationId xmlns:p14="http://schemas.microsoft.com/office/powerpoint/2010/main" val="39594857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9087"/>
            <a:ext cx="7886700" cy="971630"/>
          </a:xfrm>
        </p:spPr>
        <p:txBody>
          <a:bodyPr>
            <a:normAutofit/>
          </a:bodyPr>
          <a:lstStyle/>
          <a:p>
            <a:r>
              <a:rPr lang="en-US" dirty="0"/>
              <a:t>Router</a:t>
            </a:r>
          </a:p>
        </p:txBody>
      </p:sp>
      <p:sp>
        <p:nvSpPr>
          <p:cNvPr id="3" name="Content Placeholder 2"/>
          <p:cNvSpPr>
            <a:spLocks noGrp="1"/>
          </p:cNvSpPr>
          <p:nvPr>
            <p:ph idx="1"/>
          </p:nvPr>
        </p:nvSpPr>
        <p:spPr>
          <a:xfrm>
            <a:off x="628650" y="1548882"/>
            <a:ext cx="8182841" cy="4299216"/>
          </a:xfrm>
        </p:spPr>
        <p:txBody>
          <a:bodyPr>
            <a:normAutofit/>
          </a:bodyPr>
          <a:lstStyle/>
          <a:p>
            <a:r>
              <a:rPr lang="en-US" sz="2800" dirty="0"/>
              <a:t>Now let’s add the Route component in the above snippet to make things actually work as we want:</a:t>
            </a:r>
          </a:p>
        </p:txBody>
      </p:sp>
      <p:sp>
        <p:nvSpPr>
          <p:cNvPr id="5" name="Rectangle 4"/>
          <p:cNvSpPr/>
          <p:nvPr/>
        </p:nvSpPr>
        <p:spPr>
          <a:xfrm>
            <a:off x="354309" y="2569458"/>
            <a:ext cx="4491990" cy="37392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t>import React from 'react'</a:t>
            </a:r>
          </a:p>
          <a:p>
            <a:r>
              <a:rPr lang="en-US" sz="1400" dirty="0"/>
              <a:t>import ReactDOM from 'react-</a:t>
            </a:r>
            <a:r>
              <a:rPr lang="en-US" sz="1400" dirty="0" err="1"/>
              <a:t>dom</a:t>
            </a:r>
            <a:r>
              <a:rPr lang="en-US" sz="1400" dirty="0"/>
              <a:t>'</a:t>
            </a:r>
          </a:p>
          <a:p>
            <a:r>
              <a:rPr lang="en-US" sz="1400" dirty="0"/>
              <a:t>import { BrowserRouter as Router, Link, Route } from 'react-router-</a:t>
            </a:r>
            <a:r>
              <a:rPr lang="en-US" sz="1400" dirty="0" err="1"/>
              <a:t>dom</a:t>
            </a:r>
            <a:r>
              <a:rPr lang="en-US" sz="1400" dirty="0"/>
              <a:t>'</a:t>
            </a:r>
          </a:p>
          <a:p>
            <a:endParaRPr lang="en-US" sz="1400" dirty="0"/>
          </a:p>
          <a:p>
            <a:r>
              <a:rPr lang="en-US" sz="1400" dirty="0" err="1"/>
              <a:t>const</a:t>
            </a:r>
            <a:r>
              <a:rPr lang="en-US" sz="1400" dirty="0"/>
              <a:t> Dashboard = () =&gt; (</a:t>
            </a:r>
          </a:p>
          <a:p>
            <a:r>
              <a:rPr lang="en-US" sz="1400" dirty="0"/>
              <a:t>  &lt;div&gt;</a:t>
            </a:r>
          </a:p>
          <a:p>
            <a:r>
              <a:rPr lang="en-US" sz="1400" dirty="0"/>
              <a:t>    &lt;h2&gt;Dashboard&lt;/h2&gt;</a:t>
            </a:r>
          </a:p>
          <a:p>
            <a:r>
              <a:rPr lang="en-US" sz="1400" dirty="0"/>
              <a:t>    ...</a:t>
            </a:r>
          </a:p>
          <a:p>
            <a:r>
              <a:rPr lang="en-US" sz="1400" dirty="0"/>
              <a:t>  &lt;/div&gt;</a:t>
            </a:r>
          </a:p>
          <a:p>
            <a:r>
              <a:rPr lang="en-US" sz="1400" dirty="0"/>
              <a:t>)</a:t>
            </a:r>
          </a:p>
          <a:p>
            <a:r>
              <a:rPr lang="en-US" sz="1400" dirty="0" err="1"/>
              <a:t>const</a:t>
            </a:r>
            <a:r>
              <a:rPr lang="en-US" sz="1400" dirty="0"/>
              <a:t> About = () =&gt; (</a:t>
            </a:r>
          </a:p>
          <a:p>
            <a:r>
              <a:rPr lang="en-US" sz="1400" dirty="0"/>
              <a:t>  &lt;div&gt;</a:t>
            </a:r>
          </a:p>
          <a:p>
            <a:r>
              <a:rPr lang="en-US" sz="1400" dirty="0"/>
              <a:t>    &lt;h2&gt;About&lt;/h2&gt;</a:t>
            </a:r>
          </a:p>
          <a:p>
            <a:r>
              <a:rPr lang="en-US" sz="1400" dirty="0"/>
              <a:t>    ...</a:t>
            </a:r>
          </a:p>
          <a:p>
            <a:r>
              <a:rPr lang="en-US" sz="1400" dirty="0"/>
              <a:t>  &lt;/div&gt;</a:t>
            </a:r>
          </a:p>
          <a:p>
            <a:r>
              <a:rPr lang="en-US" sz="1400" dirty="0"/>
              <a:t>)</a:t>
            </a:r>
          </a:p>
        </p:txBody>
      </p:sp>
      <p:pic>
        <p:nvPicPr>
          <p:cNvPr id="8" name="Picture 7"/>
          <p:cNvPicPr>
            <a:picLocks noChangeAspect="1"/>
          </p:cNvPicPr>
          <p:nvPr/>
        </p:nvPicPr>
        <p:blipFill>
          <a:blip r:embed="rId3"/>
          <a:stretch>
            <a:fillRect/>
          </a:stretch>
        </p:blipFill>
        <p:spPr>
          <a:xfrm>
            <a:off x="4957072" y="2569457"/>
            <a:ext cx="3965192" cy="3191496"/>
          </a:xfrm>
          <a:prstGeom prst="rect">
            <a:avLst/>
          </a:prstGeom>
        </p:spPr>
      </p:pic>
      <p:sp>
        <p:nvSpPr>
          <p:cNvPr id="6" name="Slide Number Placeholder 5">
            <a:extLst>
              <a:ext uri="{FF2B5EF4-FFF2-40B4-BE49-F238E27FC236}">
                <a16:creationId xmlns:a16="http://schemas.microsoft.com/office/drawing/2014/main" id="{E621CB53-B035-4A27-82D0-E9EF147A5A8E}"/>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69</a:t>
            </a:fld>
            <a:endParaRPr lang="en-US">
              <a:solidFill>
                <a:prstClr val="black">
                  <a:tint val="75000"/>
                </a:prstClr>
              </a:solidFill>
            </a:endParaRPr>
          </a:p>
        </p:txBody>
      </p:sp>
    </p:spTree>
    <p:extLst>
      <p:ext uri="{BB962C8B-B14F-4D97-AF65-F5344CB8AC3E}">
        <p14:creationId xmlns:p14="http://schemas.microsoft.com/office/powerpoint/2010/main" val="420009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React Work</a:t>
            </a:r>
            <a:br>
              <a:rPr lang="en-US" dirty="0"/>
            </a:br>
            <a:endParaRPr lang="en-US" dirty="0"/>
          </a:p>
        </p:txBody>
      </p:sp>
      <p:sp>
        <p:nvSpPr>
          <p:cNvPr id="3" name="Content Placeholder 2"/>
          <p:cNvSpPr>
            <a:spLocks noGrp="1"/>
          </p:cNvSpPr>
          <p:nvPr>
            <p:ph idx="1"/>
          </p:nvPr>
        </p:nvSpPr>
        <p:spPr>
          <a:xfrm>
            <a:off x="628650" y="1449421"/>
            <a:ext cx="7886700" cy="4727542"/>
          </a:xfrm>
        </p:spPr>
        <p:txBody>
          <a:bodyPr>
            <a:normAutofit fontScale="92500" lnSpcReduction="10000"/>
          </a:bodyPr>
          <a:lstStyle/>
          <a:p>
            <a:r>
              <a:rPr lang="en-US" dirty="0"/>
              <a:t>React creates a VIRTUAL DOM in memory.</a:t>
            </a:r>
          </a:p>
          <a:p>
            <a:r>
              <a:rPr lang="en-US" dirty="0"/>
              <a:t>Instead of manipulating the browser's DOM directly, React </a:t>
            </a:r>
            <a:r>
              <a:rPr lang="en-US" dirty="0">
                <a:solidFill>
                  <a:srgbClr val="FF0000"/>
                </a:solidFill>
              </a:rPr>
              <a:t>creates a virtual DOM in memory</a:t>
            </a:r>
            <a:r>
              <a:rPr lang="en-US" dirty="0"/>
              <a:t>, where it </a:t>
            </a:r>
            <a:r>
              <a:rPr lang="en-US" dirty="0">
                <a:solidFill>
                  <a:srgbClr val="FF0000"/>
                </a:solidFill>
              </a:rPr>
              <a:t>does all the necessary manipulating</a:t>
            </a:r>
            <a:r>
              <a:rPr lang="en-US" dirty="0"/>
              <a:t>, before making the changes in the browser DOM.</a:t>
            </a:r>
          </a:p>
          <a:p>
            <a:r>
              <a:rPr lang="en-US" dirty="0"/>
              <a:t>React finds out what changes have been made, and change </a:t>
            </a:r>
            <a:r>
              <a:rPr lang="en-US" b="1" dirty="0"/>
              <a:t>only</a:t>
            </a:r>
            <a:r>
              <a:rPr lang="en-US" dirty="0"/>
              <a:t> what needs to be changed.</a:t>
            </a:r>
          </a:p>
          <a:p>
            <a:r>
              <a:rPr lang="en-US" altLang="en-US" dirty="0"/>
              <a:t>A </a:t>
            </a:r>
            <a:r>
              <a:rPr lang="en-US" altLang="en-US" i="1" dirty="0"/>
              <a:t>reconciliation</a:t>
            </a:r>
            <a:r>
              <a:rPr lang="en-US" altLang="en-US" dirty="0"/>
              <a:t> process reflects the changes in virtual DOM in the real DOM</a:t>
            </a:r>
          </a:p>
        </p:txBody>
      </p:sp>
      <p:sp>
        <p:nvSpPr>
          <p:cNvPr id="5" name="Slide Number Placeholder 4">
            <a:extLst>
              <a:ext uri="{FF2B5EF4-FFF2-40B4-BE49-F238E27FC236}">
                <a16:creationId xmlns:a16="http://schemas.microsoft.com/office/drawing/2014/main" id="{AC709F86-4A7B-4B62-9DD7-F3599DFDC616}"/>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7</a:t>
            </a:fld>
            <a:endParaRPr lang="en-US">
              <a:solidFill>
                <a:prstClr val="black">
                  <a:tint val="75000"/>
                </a:prstClr>
              </a:solidFill>
            </a:endParaRPr>
          </a:p>
        </p:txBody>
      </p:sp>
    </p:spTree>
    <p:extLst>
      <p:ext uri="{BB962C8B-B14F-4D97-AF65-F5344CB8AC3E}">
        <p14:creationId xmlns:p14="http://schemas.microsoft.com/office/powerpoint/2010/main" val="19249706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 Switch</a:t>
            </a:r>
          </a:p>
        </p:txBody>
      </p:sp>
      <p:sp>
        <p:nvSpPr>
          <p:cNvPr id="3" name="Content Placeholder 2"/>
          <p:cNvSpPr>
            <a:spLocks noGrp="1"/>
          </p:cNvSpPr>
          <p:nvPr>
            <p:ph idx="1"/>
          </p:nvPr>
        </p:nvSpPr>
        <p:spPr>
          <a:xfrm>
            <a:off x="628650" y="1690689"/>
            <a:ext cx="7886700" cy="4486274"/>
          </a:xfrm>
        </p:spPr>
        <p:txBody>
          <a:bodyPr>
            <a:normAutofit/>
          </a:bodyPr>
          <a:lstStyle/>
          <a:p>
            <a:r>
              <a:rPr lang="en-US" sz="2800" dirty="0"/>
              <a:t>The &lt;</a:t>
            </a:r>
            <a:r>
              <a:rPr lang="en-US" sz="2800" b="1" dirty="0"/>
              <a:t>Switch</a:t>
            </a:r>
            <a:r>
              <a:rPr lang="en-US" sz="2800" dirty="0"/>
              <a:t>&gt; component is used to render components only when the path will be </a:t>
            </a:r>
            <a:r>
              <a:rPr lang="en-US" sz="2800" b="1" dirty="0"/>
              <a:t>matched</a:t>
            </a:r>
            <a:r>
              <a:rPr lang="en-US" sz="2800" dirty="0"/>
              <a:t>. Otherwise, it returns to the </a:t>
            </a:r>
            <a:r>
              <a:rPr lang="en-US" sz="2800" b="1" dirty="0"/>
              <a:t>not found</a:t>
            </a:r>
            <a:r>
              <a:rPr lang="en-US" sz="2800" dirty="0"/>
              <a:t> component.</a:t>
            </a:r>
          </a:p>
          <a:p>
            <a:pPr marL="0" indent="0">
              <a:buNone/>
            </a:pPr>
            <a:endParaRPr lang="en-US" sz="2800" dirty="0"/>
          </a:p>
        </p:txBody>
      </p:sp>
      <p:pic>
        <p:nvPicPr>
          <p:cNvPr id="4" name="Picture 3"/>
          <p:cNvPicPr>
            <a:picLocks noChangeAspect="1"/>
          </p:cNvPicPr>
          <p:nvPr/>
        </p:nvPicPr>
        <p:blipFill rotWithShape="1">
          <a:blip r:embed="rId3"/>
          <a:srcRect l="2178" t="1734" r="198" b="4090"/>
          <a:stretch/>
        </p:blipFill>
        <p:spPr>
          <a:xfrm>
            <a:off x="1903387" y="3346316"/>
            <a:ext cx="5337226" cy="2747388"/>
          </a:xfrm>
          <a:prstGeom prst="rect">
            <a:avLst/>
          </a:prstGeom>
        </p:spPr>
      </p:pic>
      <p:sp>
        <p:nvSpPr>
          <p:cNvPr id="6" name="Slide Number Placeholder 5">
            <a:extLst>
              <a:ext uri="{FF2B5EF4-FFF2-40B4-BE49-F238E27FC236}">
                <a16:creationId xmlns:a16="http://schemas.microsoft.com/office/drawing/2014/main" id="{3BB2D5CA-B414-476A-9519-896CF839DB7B}"/>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70</a:t>
            </a:fld>
            <a:endParaRPr lang="en-US">
              <a:solidFill>
                <a:prstClr val="black">
                  <a:tint val="75000"/>
                </a:prstClr>
              </a:solidFill>
            </a:endParaRPr>
          </a:p>
        </p:txBody>
      </p:sp>
    </p:spTree>
    <p:extLst>
      <p:ext uri="{BB962C8B-B14F-4D97-AF65-F5344CB8AC3E}">
        <p14:creationId xmlns:p14="http://schemas.microsoft.com/office/powerpoint/2010/main" val="34635616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3FE9867-0DF3-4616-A662-463F1EC163E6}"/>
              </a:ext>
            </a:extLst>
          </p:cNvPr>
          <p:cNvSpPr>
            <a:spLocks noGrp="1" noChangeArrowheads="1"/>
          </p:cNvSpPr>
          <p:nvPr>
            <p:ph type="title"/>
          </p:nvPr>
        </p:nvSpPr>
        <p:spPr/>
        <p:txBody>
          <a:bodyPr/>
          <a:lstStyle/>
          <a:p>
            <a:r>
              <a:rPr lang="en-US" altLang="en-US"/>
              <a:t>Other React Router Components</a:t>
            </a:r>
          </a:p>
        </p:txBody>
      </p:sp>
      <p:sp>
        <p:nvSpPr>
          <p:cNvPr id="15363" name="Content Placeholder 2" descr="Rectangle: Click to edit Master text styles&#10;Second level&#10;Third level&#10;Fourth level&#10;Fifth level">
            <a:extLst>
              <a:ext uri="{FF2B5EF4-FFF2-40B4-BE49-F238E27FC236}">
                <a16:creationId xmlns:a16="http://schemas.microsoft.com/office/drawing/2014/main" id="{3B40D54D-0A12-42DA-8403-5127FB6B1ED4}"/>
              </a:ext>
            </a:extLst>
          </p:cNvPr>
          <p:cNvSpPr>
            <a:spLocks noGrp="1" noChangeArrowheads="1"/>
          </p:cNvSpPr>
          <p:nvPr>
            <p:ph idx="1"/>
          </p:nvPr>
        </p:nvSpPr>
        <p:spPr>
          <a:xfrm>
            <a:off x="628649" y="1713390"/>
            <a:ext cx="7962457" cy="4444219"/>
          </a:xfrm>
        </p:spPr>
        <p:txBody>
          <a:bodyPr>
            <a:normAutofit lnSpcReduction="10000"/>
          </a:bodyPr>
          <a:lstStyle/>
          <a:p>
            <a:r>
              <a:rPr lang="en-US" altLang="en-US" sz="2800" dirty="0">
                <a:latin typeface="Courier New" panose="02070309020205020404" pitchFamily="49" charset="0"/>
                <a:cs typeface="Courier New" panose="02070309020205020404" pitchFamily="49" charset="0"/>
              </a:rPr>
              <a:t>&lt;BrowserRouter&gt;</a:t>
            </a:r>
            <a:r>
              <a:rPr lang="en-US" altLang="en-US" sz="2800" dirty="0"/>
              <a:t> vs </a:t>
            </a:r>
            <a:r>
              <a:rPr lang="en-US" altLang="en-US" sz="2800" dirty="0">
                <a:latin typeface="Courier New" panose="02070309020205020404" pitchFamily="49" charset="0"/>
                <a:cs typeface="Courier New" panose="02070309020205020404" pitchFamily="49" charset="0"/>
              </a:rPr>
              <a:t>&lt;</a:t>
            </a:r>
            <a:r>
              <a:rPr lang="en-US" altLang="en-US" sz="2800" dirty="0" err="1">
                <a:latin typeface="Courier New" panose="02070309020205020404" pitchFamily="49" charset="0"/>
                <a:cs typeface="Courier New" panose="02070309020205020404" pitchFamily="49" charset="0"/>
              </a:rPr>
              <a:t>HashRouter</a:t>
            </a:r>
            <a:r>
              <a:rPr lang="en-US" altLang="en-US" sz="2800" dirty="0">
                <a:latin typeface="Courier New" panose="02070309020205020404" pitchFamily="49" charset="0"/>
                <a:cs typeface="Courier New" panose="02070309020205020404" pitchFamily="49" charset="0"/>
              </a:rPr>
              <a:t>&gt;</a:t>
            </a:r>
          </a:p>
          <a:p>
            <a:pPr lvl="1"/>
            <a:r>
              <a:rPr lang="en-US" altLang="en-US" sz="2400" dirty="0"/>
              <a:t>BrowserRouter relies on HTML 5 History API which may not be available on older browsers</a:t>
            </a:r>
          </a:p>
          <a:p>
            <a:pPr lvl="1"/>
            <a:r>
              <a:rPr lang="en-US" altLang="en-US" sz="2400" dirty="0"/>
              <a:t>BrowserRouter also relies on the web server configured to serve index.html regardless of the path</a:t>
            </a:r>
          </a:p>
          <a:p>
            <a:pPr lvl="1"/>
            <a:r>
              <a:rPr lang="en-US" altLang="en-US" sz="2400" dirty="0" err="1"/>
              <a:t>HashRouter</a:t>
            </a:r>
            <a:r>
              <a:rPr lang="en-US" altLang="en-US" sz="2400" dirty="0"/>
              <a:t> has # in URLs which is aesthetically unpleasing</a:t>
            </a:r>
          </a:p>
          <a:p>
            <a:r>
              <a:rPr lang="en-US" altLang="en-US" sz="2800" dirty="0">
                <a:latin typeface="Courier New" panose="02070309020205020404" pitchFamily="49" charset="0"/>
                <a:cs typeface="Courier New" panose="02070309020205020404" pitchFamily="49" charset="0"/>
              </a:rPr>
              <a:t>&lt;Link&gt;</a:t>
            </a:r>
            <a:r>
              <a:rPr lang="en-US" altLang="en-US" sz="2800" dirty="0"/>
              <a:t> vs </a:t>
            </a:r>
            <a:r>
              <a:rPr lang="en-US" altLang="en-US" sz="2800" dirty="0">
                <a:latin typeface="Courier New" panose="02070309020205020404" pitchFamily="49" charset="0"/>
                <a:cs typeface="Courier New" panose="02070309020205020404" pitchFamily="49" charset="0"/>
              </a:rPr>
              <a:t>&lt;</a:t>
            </a:r>
            <a:r>
              <a:rPr lang="en-US" altLang="en-US" sz="2800" dirty="0" err="1">
                <a:latin typeface="Courier New" panose="02070309020205020404" pitchFamily="49" charset="0"/>
                <a:cs typeface="Courier New" panose="02070309020205020404" pitchFamily="49" charset="0"/>
              </a:rPr>
              <a:t>NavLink</a:t>
            </a:r>
            <a:r>
              <a:rPr lang="en-US" altLang="en-US" sz="2800" dirty="0">
                <a:latin typeface="Courier New" panose="02070309020205020404" pitchFamily="49" charset="0"/>
                <a:cs typeface="Courier New" panose="02070309020205020404" pitchFamily="49" charset="0"/>
              </a:rPr>
              <a:t>&gt;</a:t>
            </a:r>
          </a:p>
          <a:p>
            <a:pPr lvl="1"/>
            <a:r>
              <a:rPr lang="en-US" altLang="en-US" sz="2400" dirty="0" err="1"/>
              <a:t>NavLink</a:t>
            </a:r>
            <a:r>
              <a:rPr lang="en-US" altLang="en-US" sz="2400" dirty="0"/>
              <a:t> allow more styling (e.g. activated link)</a:t>
            </a:r>
          </a:p>
          <a:p>
            <a:r>
              <a:rPr lang="en-US" altLang="en-US" sz="2800" dirty="0">
                <a:latin typeface="Courier New" panose="02070309020205020404" pitchFamily="49" charset="0"/>
                <a:cs typeface="Courier New" panose="02070309020205020404" pitchFamily="49" charset="0"/>
              </a:rPr>
              <a:t>&lt;Switch&gt;</a:t>
            </a:r>
            <a:r>
              <a:rPr lang="en-US" altLang="en-US" sz="2800" dirty="0"/>
              <a:t> renders the first matched </a:t>
            </a:r>
            <a:r>
              <a:rPr lang="en-US" altLang="en-US" sz="2800" dirty="0">
                <a:latin typeface="Courier New" panose="02070309020205020404" pitchFamily="49" charset="0"/>
                <a:cs typeface="Courier New" panose="02070309020205020404" pitchFamily="49" charset="0"/>
              </a:rPr>
              <a:t>&lt;Route&gt;</a:t>
            </a:r>
            <a:r>
              <a:rPr lang="en-US" altLang="en-US" sz="2800" dirty="0"/>
              <a:t> in its children</a:t>
            </a:r>
          </a:p>
        </p:txBody>
      </p:sp>
      <p:sp>
        <p:nvSpPr>
          <p:cNvPr id="3" name="Slide Number Placeholder 2">
            <a:extLst>
              <a:ext uri="{FF2B5EF4-FFF2-40B4-BE49-F238E27FC236}">
                <a16:creationId xmlns:a16="http://schemas.microsoft.com/office/drawing/2014/main" id="{46DEAF47-BD57-4446-9B56-87D88BA6573E}"/>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71</a:t>
            </a:fld>
            <a:endParaRPr lang="en-US">
              <a:solidFill>
                <a:prstClr val="black">
                  <a:tint val="75000"/>
                </a:prstClr>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in React Router</a:t>
            </a:r>
          </a:p>
        </p:txBody>
      </p:sp>
      <p:sp>
        <p:nvSpPr>
          <p:cNvPr id="3" name="Content Placeholder 2"/>
          <p:cNvSpPr>
            <a:spLocks noGrp="1"/>
          </p:cNvSpPr>
          <p:nvPr>
            <p:ph idx="1"/>
          </p:nvPr>
        </p:nvSpPr>
        <p:spPr>
          <a:xfrm>
            <a:off x="776622" y="1690689"/>
            <a:ext cx="7886700" cy="3893377"/>
          </a:xfrm>
        </p:spPr>
        <p:txBody>
          <a:bodyPr>
            <a:normAutofit fontScale="92500" lnSpcReduction="20000"/>
          </a:bodyPr>
          <a:lstStyle/>
          <a:p>
            <a:r>
              <a:rPr lang="en-US" dirty="0"/>
              <a:t>There are two types of router components:</a:t>
            </a:r>
          </a:p>
          <a:p>
            <a:pPr marL="342900" lvl="1" indent="0">
              <a:buNone/>
            </a:pPr>
            <a:r>
              <a:rPr lang="en-US" b="1" dirty="0"/>
              <a:t>&lt;BrowserRouter&gt;:</a:t>
            </a:r>
            <a:r>
              <a:rPr lang="en-US" dirty="0"/>
              <a:t> It is used for handling the dynamic URL.</a:t>
            </a:r>
          </a:p>
          <a:p>
            <a:pPr marL="342900" lvl="1" indent="0">
              <a:buNone/>
            </a:pPr>
            <a:r>
              <a:rPr lang="en-US" b="1" dirty="0"/>
              <a:t>&lt;</a:t>
            </a:r>
            <a:r>
              <a:rPr lang="en-US" b="1" dirty="0" err="1"/>
              <a:t>HashRouter</a:t>
            </a:r>
            <a:r>
              <a:rPr lang="en-US" b="1" dirty="0"/>
              <a:t>&gt;:</a:t>
            </a:r>
            <a:r>
              <a:rPr lang="en-US" dirty="0"/>
              <a:t> It is used for handling the static request.</a:t>
            </a:r>
          </a:p>
          <a:p>
            <a:pPr marL="342900" lvl="1" indent="0">
              <a:buNone/>
            </a:pPr>
            <a:endParaRPr lang="en-US" dirty="0"/>
          </a:p>
          <a:p>
            <a:r>
              <a:rPr lang="en-US" dirty="0"/>
              <a:t>&lt;</a:t>
            </a:r>
            <a:r>
              <a:rPr lang="en-US" b="1" dirty="0" err="1"/>
              <a:t>BrowserRouter</a:t>
            </a:r>
            <a:r>
              <a:rPr lang="en-US" dirty="0"/>
              <a:t>&gt; builds the classic URL as </a:t>
            </a:r>
          </a:p>
          <a:p>
            <a:endParaRPr lang="en-US" dirty="0"/>
          </a:p>
          <a:p>
            <a:r>
              <a:rPr lang="en-US" dirty="0"/>
              <a:t>&lt;</a:t>
            </a:r>
            <a:r>
              <a:rPr lang="en-US" b="1" dirty="0"/>
              <a:t> </a:t>
            </a:r>
            <a:r>
              <a:rPr lang="en-US" b="1" dirty="0" err="1"/>
              <a:t>HashRouter</a:t>
            </a:r>
            <a:r>
              <a:rPr lang="en-US" dirty="0"/>
              <a:t>&gt; builds the URL with Hash</a:t>
            </a:r>
          </a:p>
        </p:txBody>
      </p:sp>
      <p:sp>
        <p:nvSpPr>
          <p:cNvPr id="7" name="Rounded Rectangle 6"/>
          <p:cNvSpPr/>
          <p:nvPr/>
        </p:nvSpPr>
        <p:spPr>
          <a:xfrm>
            <a:off x="1097280" y="5438120"/>
            <a:ext cx="6949440" cy="377191"/>
          </a:xfrm>
          <a:prstGeom prst="roundRect">
            <a:avLst>
              <a:gd name="adj"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a:t>https://application.com/#/dashboard /* </a:t>
            </a:r>
            <a:r>
              <a:rPr lang="en-US" sz="1600" dirty="0" err="1"/>
              <a:t>HashRouter</a:t>
            </a:r>
            <a:r>
              <a:rPr lang="en-US" sz="1600" dirty="0"/>
              <a:t>    */</a:t>
            </a:r>
          </a:p>
        </p:txBody>
      </p:sp>
      <p:sp>
        <p:nvSpPr>
          <p:cNvPr id="8" name="Rectangle 7"/>
          <p:cNvSpPr/>
          <p:nvPr/>
        </p:nvSpPr>
        <p:spPr>
          <a:xfrm>
            <a:off x="1097280" y="4406836"/>
            <a:ext cx="6949440" cy="3771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a:t>https://application.com/dashboard   /* BrowserRouter */</a:t>
            </a:r>
          </a:p>
        </p:txBody>
      </p:sp>
      <p:sp>
        <p:nvSpPr>
          <p:cNvPr id="5" name="Slide Number Placeholder 4">
            <a:extLst>
              <a:ext uri="{FF2B5EF4-FFF2-40B4-BE49-F238E27FC236}">
                <a16:creationId xmlns:a16="http://schemas.microsoft.com/office/drawing/2014/main" id="{D4C6BA9A-164B-478C-ADB2-237786811565}"/>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72</a:t>
            </a:fld>
            <a:endParaRPr lang="en-US">
              <a:solidFill>
                <a:prstClr val="black">
                  <a:tint val="75000"/>
                </a:prstClr>
              </a:solidFill>
            </a:endParaRPr>
          </a:p>
        </p:txBody>
      </p:sp>
    </p:spTree>
    <p:extLst>
      <p:ext uri="{BB962C8B-B14F-4D97-AF65-F5344CB8AC3E}">
        <p14:creationId xmlns:p14="http://schemas.microsoft.com/office/powerpoint/2010/main" val="25101958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Styling React Using CSS</a:t>
            </a:r>
            <a:br>
              <a:rPr lang="en-US" dirty="0"/>
            </a:br>
            <a:endParaRPr lang="en-US" dirty="0"/>
          </a:p>
        </p:txBody>
      </p:sp>
      <p:sp>
        <p:nvSpPr>
          <p:cNvPr id="4" name="Rectangle 3"/>
          <p:cNvSpPr/>
          <p:nvPr/>
        </p:nvSpPr>
        <p:spPr>
          <a:xfrm>
            <a:off x="234194" y="1439693"/>
            <a:ext cx="4491990" cy="36500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a:t>import React from 'react';</a:t>
            </a:r>
          </a:p>
          <a:p>
            <a:r>
              <a:rPr lang="en-US" sz="1600" dirty="0"/>
              <a:t>import ReactDOM from 'react-</a:t>
            </a:r>
            <a:r>
              <a:rPr lang="en-US" sz="1600" dirty="0" err="1"/>
              <a:t>dom</a:t>
            </a:r>
            <a:r>
              <a:rPr lang="en-US" sz="1600" dirty="0"/>
              <a:t>';</a:t>
            </a:r>
          </a:p>
          <a:p>
            <a:endParaRPr lang="en-US" sz="1600" dirty="0"/>
          </a:p>
          <a:p>
            <a:r>
              <a:rPr lang="en-US" sz="1600" dirty="0"/>
              <a:t>class </a:t>
            </a:r>
            <a:r>
              <a:rPr lang="en-US" sz="1600" dirty="0" err="1"/>
              <a:t>MyHeader</a:t>
            </a:r>
            <a:r>
              <a:rPr lang="en-US" sz="1600" dirty="0"/>
              <a:t> extends </a:t>
            </a:r>
            <a:r>
              <a:rPr lang="en-US" sz="1600" dirty="0" err="1"/>
              <a:t>React.Component</a:t>
            </a:r>
            <a:r>
              <a:rPr lang="en-US" sz="1600" dirty="0"/>
              <a:t> {</a:t>
            </a:r>
          </a:p>
          <a:p>
            <a:r>
              <a:rPr lang="en-US" sz="1600" dirty="0"/>
              <a:t>  render() {</a:t>
            </a:r>
          </a:p>
          <a:p>
            <a:r>
              <a:rPr lang="en-US" sz="1600" dirty="0"/>
              <a:t>    return (</a:t>
            </a:r>
          </a:p>
          <a:p>
            <a:r>
              <a:rPr lang="en-US" sz="1600" dirty="0"/>
              <a:t>      &lt;div&gt;</a:t>
            </a:r>
          </a:p>
          <a:p>
            <a:r>
              <a:rPr lang="en-US" sz="1600" dirty="0"/>
              <a:t>      &lt;h1 style={{color: "red"}}&gt;Hello Style!&lt;/h1&gt;</a:t>
            </a:r>
          </a:p>
          <a:p>
            <a:r>
              <a:rPr lang="en-US" sz="1600" dirty="0"/>
              <a:t>      &lt;p&gt;Add a little style!&lt;/p&gt;</a:t>
            </a:r>
          </a:p>
          <a:p>
            <a:r>
              <a:rPr lang="en-US" sz="1600" dirty="0"/>
              <a:t>      &lt;/div&gt;</a:t>
            </a:r>
          </a:p>
          <a:p>
            <a:r>
              <a:rPr lang="en-US" sz="1600" dirty="0"/>
              <a:t>    );</a:t>
            </a:r>
          </a:p>
          <a:p>
            <a:r>
              <a:rPr lang="en-US" sz="1600" dirty="0"/>
              <a:t>  }</a:t>
            </a:r>
          </a:p>
          <a:p>
            <a:r>
              <a:rPr lang="en-US" sz="1600" dirty="0"/>
              <a:t>}</a:t>
            </a:r>
          </a:p>
        </p:txBody>
      </p:sp>
      <p:sp>
        <p:nvSpPr>
          <p:cNvPr id="5" name="Rectangle 4"/>
          <p:cNvSpPr/>
          <p:nvPr/>
        </p:nvSpPr>
        <p:spPr>
          <a:xfrm>
            <a:off x="4909306" y="1439693"/>
            <a:ext cx="4000500" cy="36500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t>class </a:t>
            </a:r>
            <a:r>
              <a:rPr lang="en-US" sz="1400" dirty="0" err="1"/>
              <a:t>MyHeader</a:t>
            </a:r>
            <a:r>
              <a:rPr lang="en-US" sz="1400" dirty="0"/>
              <a:t> extends </a:t>
            </a:r>
            <a:r>
              <a:rPr lang="en-US" sz="1400" dirty="0" err="1"/>
              <a:t>React.Component</a:t>
            </a:r>
            <a:r>
              <a:rPr lang="en-US" sz="1400" dirty="0"/>
              <a:t> {</a:t>
            </a:r>
          </a:p>
          <a:p>
            <a:r>
              <a:rPr lang="en-US" sz="1400" dirty="0"/>
              <a:t>  render() {</a:t>
            </a:r>
          </a:p>
          <a:p>
            <a:r>
              <a:rPr lang="en-US" sz="1400" dirty="0"/>
              <a:t>    const </a:t>
            </a:r>
            <a:r>
              <a:rPr lang="en-US" sz="1400" dirty="0" err="1"/>
              <a:t>mystyle</a:t>
            </a:r>
            <a:r>
              <a:rPr lang="en-US" sz="1400" dirty="0"/>
              <a:t> = {</a:t>
            </a:r>
          </a:p>
          <a:p>
            <a:r>
              <a:rPr lang="en-US" sz="1400" dirty="0"/>
              <a:t>      color: "white",</a:t>
            </a:r>
          </a:p>
          <a:p>
            <a:r>
              <a:rPr lang="en-US" sz="1400" dirty="0"/>
              <a:t>      </a:t>
            </a:r>
            <a:r>
              <a:rPr lang="en-US" sz="1400" dirty="0" err="1"/>
              <a:t>backgroundColor</a:t>
            </a:r>
            <a:r>
              <a:rPr lang="en-US" sz="1400" dirty="0"/>
              <a:t>: "</a:t>
            </a:r>
            <a:r>
              <a:rPr lang="en-US" sz="1400" dirty="0" err="1"/>
              <a:t>DodgerBlue</a:t>
            </a:r>
            <a:r>
              <a:rPr lang="en-US" sz="1400" dirty="0"/>
              <a:t>",</a:t>
            </a:r>
          </a:p>
          <a:p>
            <a:r>
              <a:rPr lang="en-US" sz="1400" dirty="0"/>
              <a:t>      padding: "10px",</a:t>
            </a:r>
          </a:p>
          <a:p>
            <a:r>
              <a:rPr lang="en-US" sz="1400" dirty="0"/>
              <a:t>      </a:t>
            </a:r>
            <a:r>
              <a:rPr lang="en-US" sz="1400" dirty="0" err="1"/>
              <a:t>fontFamily</a:t>
            </a:r>
            <a:r>
              <a:rPr lang="en-US" sz="1400" dirty="0"/>
              <a:t>: "Arial"</a:t>
            </a:r>
          </a:p>
          <a:p>
            <a:r>
              <a:rPr lang="en-US" sz="1400" dirty="0"/>
              <a:t>    };</a:t>
            </a:r>
          </a:p>
          <a:p>
            <a:r>
              <a:rPr lang="en-US" sz="1400" dirty="0"/>
              <a:t>    return (</a:t>
            </a:r>
          </a:p>
          <a:p>
            <a:r>
              <a:rPr lang="en-US" sz="1400" dirty="0"/>
              <a:t>      &lt;div&gt;</a:t>
            </a:r>
          </a:p>
          <a:p>
            <a:r>
              <a:rPr lang="en-US" sz="1400" dirty="0"/>
              <a:t>      &lt;h1 style={</a:t>
            </a:r>
            <a:r>
              <a:rPr lang="en-US" sz="1400" dirty="0" err="1"/>
              <a:t>mystyle</a:t>
            </a:r>
            <a:r>
              <a:rPr lang="en-US" sz="1400" dirty="0"/>
              <a:t>}&gt;Hello Style!&lt;/h1&gt;</a:t>
            </a:r>
          </a:p>
          <a:p>
            <a:r>
              <a:rPr lang="en-US" sz="1400" dirty="0"/>
              <a:t>      &lt;p&gt;Add a little style!&lt;/p&gt;</a:t>
            </a:r>
          </a:p>
          <a:p>
            <a:r>
              <a:rPr lang="en-US" sz="1400" dirty="0"/>
              <a:t>      &lt;/div&gt;</a:t>
            </a:r>
          </a:p>
          <a:p>
            <a:r>
              <a:rPr lang="en-US" sz="1400" dirty="0"/>
              <a:t>    );</a:t>
            </a:r>
          </a:p>
          <a:p>
            <a:r>
              <a:rPr lang="en-US" sz="1400" dirty="0"/>
              <a:t>  }</a:t>
            </a:r>
          </a:p>
          <a:p>
            <a:r>
              <a:rPr lang="en-US" sz="1400" dirty="0"/>
              <a:t>}</a:t>
            </a:r>
          </a:p>
        </p:txBody>
      </p:sp>
      <p:pic>
        <p:nvPicPr>
          <p:cNvPr id="9" name="Picture 8"/>
          <p:cNvPicPr>
            <a:picLocks noChangeAspect="1"/>
          </p:cNvPicPr>
          <p:nvPr/>
        </p:nvPicPr>
        <p:blipFill>
          <a:blip r:embed="rId2"/>
          <a:stretch>
            <a:fillRect/>
          </a:stretch>
        </p:blipFill>
        <p:spPr>
          <a:xfrm>
            <a:off x="1444345" y="5355908"/>
            <a:ext cx="2071688" cy="808413"/>
          </a:xfrm>
          <a:prstGeom prst="rect">
            <a:avLst/>
          </a:prstGeom>
        </p:spPr>
      </p:pic>
      <p:pic>
        <p:nvPicPr>
          <p:cNvPr id="10" name="Picture 9"/>
          <p:cNvPicPr>
            <a:picLocks noChangeAspect="1"/>
          </p:cNvPicPr>
          <p:nvPr/>
        </p:nvPicPr>
        <p:blipFill>
          <a:blip r:embed="rId3"/>
          <a:stretch>
            <a:fillRect/>
          </a:stretch>
        </p:blipFill>
        <p:spPr>
          <a:xfrm>
            <a:off x="5870140" y="5242192"/>
            <a:ext cx="2078831" cy="1035844"/>
          </a:xfrm>
          <a:prstGeom prst="rect">
            <a:avLst/>
          </a:prstGeom>
        </p:spPr>
      </p:pic>
      <p:sp>
        <p:nvSpPr>
          <p:cNvPr id="3" name="Slide Number Placeholder 2">
            <a:extLst>
              <a:ext uri="{FF2B5EF4-FFF2-40B4-BE49-F238E27FC236}">
                <a16:creationId xmlns:a16="http://schemas.microsoft.com/office/drawing/2014/main" id="{EE053D92-1541-4805-A600-AF643773E246}"/>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73</a:t>
            </a:fld>
            <a:endParaRPr lang="en-US">
              <a:solidFill>
                <a:prstClr val="black">
                  <a:tint val="75000"/>
                </a:prstClr>
              </a:solidFill>
            </a:endParaRPr>
          </a:p>
        </p:txBody>
      </p:sp>
    </p:spTree>
    <p:extLst>
      <p:ext uri="{BB962C8B-B14F-4D97-AF65-F5344CB8AC3E}">
        <p14:creationId xmlns:p14="http://schemas.microsoft.com/office/powerpoint/2010/main" val="34464762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Contact List  --  Display Contacts from  REST API</a:t>
            </a:r>
          </a:p>
        </p:txBody>
      </p:sp>
      <p:sp>
        <p:nvSpPr>
          <p:cNvPr id="5" name="Slide Number Placeholder 4">
            <a:extLst>
              <a:ext uri="{FF2B5EF4-FFF2-40B4-BE49-F238E27FC236}">
                <a16:creationId xmlns:a16="http://schemas.microsoft.com/office/drawing/2014/main" id="{4C0649A0-76C3-4417-8D8E-0027414B45C4}"/>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74</a:t>
            </a:fld>
            <a:endParaRPr lang="en-US">
              <a:solidFill>
                <a:prstClr val="black">
                  <a:tint val="75000"/>
                </a:prstClr>
              </a:solidFill>
            </a:endParaRPr>
          </a:p>
        </p:txBody>
      </p:sp>
    </p:spTree>
    <p:extLst>
      <p:ext uri="{BB962C8B-B14F-4D97-AF65-F5344CB8AC3E}">
        <p14:creationId xmlns:p14="http://schemas.microsoft.com/office/powerpoint/2010/main" val="8564475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049" y="415997"/>
            <a:ext cx="7886700" cy="994172"/>
          </a:xfrm>
        </p:spPr>
        <p:txBody>
          <a:bodyPr>
            <a:normAutofit fontScale="90000"/>
          </a:bodyPr>
          <a:lstStyle/>
          <a:p>
            <a:br>
              <a:rPr lang="en-US" dirty="0"/>
            </a:br>
            <a:r>
              <a:rPr lang="en-US" dirty="0"/>
              <a:t>Example – Setting up bootstrap</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3200" dirty="0"/>
              <a:t>// public/index.html ... </a:t>
            </a:r>
          </a:p>
          <a:p>
            <a:pPr marL="0" indent="0">
              <a:buNone/>
            </a:pPr>
            <a:endParaRPr lang="en-US" sz="3200" dirty="0"/>
          </a:p>
          <a:p>
            <a:pPr marL="0" indent="0">
              <a:buNone/>
            </a:pPr>
            <a:r>
              <a:rPr lang="en-US" sz="2000" b="1" dirty="0"/>
              <a:t>&lt;head&gt; </a:t>
            </a:r>
            <a:r>
              <a:rPr lang="en-US" sz="2000" dirty="0"/>
              <a:t>... </a:t>
            </a:r>
          </a:p>
          <a:p>
            <a:pPr marL="0" indent="0">
              <a:buNone/>
            </a:pPr>
            <a:r>
              <a:rPr lang="en-US" sz="2000" dirty="0"/>
              <a:t>&lt;link </a:t>
            </a:r>
            <a:r>
              <a:rPr lang="en-US" sz="2000" dirty="0" err="1"/>
              <a:t>rel</a:t>
            </a:r>
            <a:r>
              <a:rPr lang="en-US" sz="2000" dirty="0"/>
              <a:t>="stylesheet" </a:t>
            </a:r>
            <a:r>
              <a:rPr lang="en-US" sz="2000" dirty="0" err="1"/>
              <a:t>href</a:t>
            </a:r>
            <a:r>
              <a:rPr lang="en-US" sz="2000" dirty="0"/>
              <a:t>="https://stackpath.bootstrapcdn.com/bootstrap/4.1.3/</a:t>
            </a:r>
            <a:r>
              <a:rPr lang="en-US" sz="2000" dirty="0" err="1"/>
              <a:t>css</a:t>
            </a:r>
            <a:r>
              <a:rPr lang="en-US" sz="2000" dirty="0"/>
              <a:t>/bootstrap.min.css" integrity="sha384-MCw98/SFnGE8fJT3GXwEOngsV7Zt27NXFoaoApmYm81iuXoPkFOJwJ8ERdknLPMO" </a:t>
            </a:r>
            <a:r>
              <a:rPr lang="en-US" sz="2000" dirty="0" err="1"/>
              <a:t>crossorigin</a:t>
            </a:r>
            <a:r>
              <a:rPr lang="en-US" sz="2000" dirty="0"/>
              <a:t>="anonymous"&gt; ... </a:t>
            </a:r>
          </a:p>
          <a:p>
            <a:pPr marL="0" indent="0">
              <a:buNone/>
            </a:pPr>
            <a:r>
              <a:rPr lang="en-US" sz="2000" b="1" dirty="0"/>
              <a:t>&lt;/head&gt;</a:t>
            </a:r>
          </a:p>
        </p:txBody>
      </p:sp>
      <p:sp>
        <p:nvSpPr>
          <p:cNvPr id="5" name="Slide Number Placeholder 4">
            <a:extLst>
              <a:ext uri="{FF2B5EF4-FFF2-40B4-BE49-F238E27FC236}">
                <a16:creationId xmlns:a16="http://schemas.microsoft.com/office/drawing/2014/main" id="{1D30DB96-4AA7-4A8C-908E-3ABA8BF02AC9}"/>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75</a:t>
            </a:fld>
            <a:endParaRPr lang="en-US">
              <a:solidFill>
                <a:prstClr val="black">
                  <a:tint val="75000"/>
                </a:prstClr>
              </a:solidFill>
            </a:endParaRPr>
          </a:p>
        </p:txBody>
      </p:sp>
    </p:spTree>
    <p:extLst>
      <p:ext uri="{BB962C8B-B14F-4D97-AF65-F5344CB8AC3E}">
        <p14:creationId xmlns:p14="http://schemas.microsoft.com/office/powerpoint/2010/main" val="31879067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6" name="Picture 5"/>
          <p:cNvPicPr>
            <a:picLocks noChangeAspect="1"/>
          </p:cNvPicPr>
          <p:nvPr/>
        </p:nvPicPr>
        <p:blipFill rotWithShape="1">
          <a:blip r:embed="rId2"/>
          <a:srcRect l="5677" t="1570" r="9825"/>
          <a:stretch/>
        </p:blipFill>
        <p:spPr>
          <a:xfrm>
            <a:off x="982921" y="1690689"/>
            <a:ext cx="7178157" cy="4389009"/>
          </a:xfrm>
          <a:prstGeom prst="rect">
            <a:avLst/>
          </a:prstGeom>
        </p:spPr>
      </p:pic>
      <p:sp>
        <p:nvSpPr>
          <p:cNvPr id="5" name="Slide Number Placeholder 4">
            <a:extLst>
              <a:ext uri="{FF2B5EF4-FFF2-40B4-BE49-F238E27FC236}">
                <a16:creationId xmlns:a16="http://schemas.microsoft.com/office/drawing/2014/main" id="{E2179AD1-87E6-4424-BF31-D8F66E411F94}"/>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76</a:t>
            </a:fld>
            <a:endParaRPr lang="en-US">
              <a:solidFill>
                <a:prstClr val="black">
                  <a:tint val="75000"/>
                </a:prstClr>
              </a:solidFill>
            </a:endParaRPr>
          </a:p>
        </p:txBody>
      </p:sp>
    </p:spTree>
    <p:extLst>
      <p:ext uri="{BB962C8B-B14F-4D97-AF65-F5344CB8AC3E}">
        <p14:creationId xmlns:p14="http://schemas.microsoft.com/office/powerpoint/2010/main" val="30634031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D84B563-F26B-472F-8FD5-812754729F53}"/>
              </a:ext>
            </a:extLst>
          </p:cNvPr>
          <p:cNvSpPr>
            <a:spLocks noGrp="1" noChangeArrowheads="1"/>
          </p:cNvSpPr>
          <p:nvPr>
            <p:ph type="title"/>
          </p:nvPr>
        </p:nvSpPr>
        <p:spPr/>
        <p:txBody>
          <a:bodyPr/>
          <a:lstStyle/>
          <a:p>
            <a:pPr eaLnBrk="1" hangingPunct="1"/>
            <a:r>
              <a:rPr lang="en-US" altLang="en-US" dirty="0"/>
              <a:t>Guest Book Example</a:t>
            </a:r>
          </a:p>
        </p:txBody>
      </p:sp>
      <p:sp>
        <p:nvSpPr>
          <p:cNvPr id="8195" name="Rectangle 4">
            <a:extLst>
              <a:ext uri="{FF2B5EF4-FFF2-40B4-BE49-F238E27FC236}">
                <a16:creationId xmlns:a16="http://schemas.microsoft.com/office/drawing/2014/main" id="{C41CD248-D790-46AD-8BDA-BCD0A47EC214}"/>
              </a:ext>
            </a:extLst>
          </p:cNvPr>
          <p:cNvSpPr>
            <a:spLocks noChangeArrowheads="1"/>
          </p:cNvSpPr>
          <p:nvPr/>
        </p:nvSpPr>
        <p:spPr bwMode="auto">
          <a:xfrm>
            <a:off x="2400300" y="2557186"/>
            <a:ext cx="971550" cy="2857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John says:</a:t>
            </a:r>
          </a:p>
        </p:txBody>
      </p:sp>
      <p:sp>
        <p:nvSpPr>
          <p:cNvPr id="8196" name="Rectangle 7">
            <a:extLst>
              <a:ext uri="{FF2B5EF4-FFF2-40B4-BE49-F238E27FC236}">
                <a16:creationId xmlns:a16="http://schemas.microsoft.com/office/drawing/2014/main" id="{CC776036-9632-4F62-AE5C-2AD3037EFFC0}"/>
              </a:ext>
            </a:extLst>
          </p:cNvPr>
          <p:cNvSpPr>
            <a:spLocks noChangeArrowheads="1"/>
          </p:cNvSpPr>
          <p:nvPr/>
        </p:nvSpPr>
        <p:spPr bwMode="auto">
          <a:xfrm>
            <a:off x="3371850" y="2557186"/>
            <a:ext cx="2628900" cy="2857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dirty="0"/>
              <a:t>Hello!</a:t>
            </a:r>
          </a:p>
        </p:txBody>
      </p:sp>
      <p:sp>
        <p:nvSpPr>
          <p:cNvPr id="8197" name="Rectangle 8">
            <a:extLst>
              <a:ext uri="{FF2B5EF4-FFF2-40B4-BE49-F238E27FC236}">
                <a16:creationId xmlns:a16="http://schemas.microsoft.com/office/drawing/2014/main" id="{5BBF70E1-503D-461A-99FB-EC2B1A845537}"/>
              </a:ext>
            </a:extLst>
          </p:cNvPr>
          <p:cNvSpPr>
            <a:spLocks noChangeArrowheads="1"/>
          </p:cNvSpPr>
          <p:nvPr/>
        </p:nvSpPr>
        <p:spPr bwMode="auto">
          <a:xfrm>
            <a:off x="2400300" y="2842936"/>
            <a:ext cx="971550" cy="2857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Jane says:</a:t>
            </a:r>
          </a:p>
        </p:txBody>
      </p:sp>
      <p:sp>
        <p:nvSpPr>
          <p:cNvPr id="8198" name="Rectangle 9">
            <a:extLst>
              <a:ext uri="{FF2B5EF4-FFF2-40B4-BE49-F238E27FC236}">
                <a16:creationId xmlns:a16="http://schemas.microsoft.com/office/drawing/2014/main" id="{08E3C292-BC7D-448B-970F-6056F8122F45}"/>
              </a:ext>
            </a:extLst>
          </p:cNvPr>
          <p:cNvSpPr>
            <a:spLocks noChangeArrowheads="1"/>
          </p:cNvSpPr>
          <p:nvPr/>
        </p:nvSpPr>
        <p:spPr bwMode="auto">
          <a:xfrm>
            <a:off x="3371850" y="2842936"/>
            <a:ext cx="2628900" cy="2857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Your website looks nice.</a:t>
            </a:r>
          </a:p>
        </p:txBody>
      </p:sp>
      <p:sp>
        <p:nvSpPr>
          <p:cNvPr id="8199" name="Rectangle 10">
            <a:extLst>
              <a:ext uri="{FF2B5EF4-FFF2-40B4-BE49-F238E27FC236}">
                <a16:creationId xmlns:a16="http://schemas.microsoft.com/office/drawing/2014/main" id="{AECA1382-18DE-4958-9257-33146CB58A31}"/>
              </a:ext>
            </a:extLst>
          </p:cNvPr>
          <p:cNvSpPr>
            <a:spLocks noChangeArrowheads="1"/>
          </p:cNvSpPr>
          <p:nvPr/>
        </p:nvSpPr>
        <p:spPr bwMode="auto">
          <a:xfrm>
            <a:off x="2400300" y="3128686"/>
            <a:ext cx="971550" cy="2857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Joe says:</a:t>
            </a:r>
          </a:p>
        </p:txBody>
      </p:sp>
      <p:sp>
        <p:nvSpPr>
          <p:cNvPr id="8200" name="Rectangle 11">
            <a:extLst>
              <a:ext uri="{FF2B5EF4-FFF2-40B4-BE49-F238E27FC236}">
                <a16:creationId xmlns:a16="http://schemas.microsoft.com/office/drawing/2014/main" id="{699C8152-C347-4CA4-8A63-DC42499800B3}"/>
              </a:ext>
            </a:extLst>
          </p:cNvPr>
          <p:cNvSpPr>
            <a:spLocks noChangeArrowheads="1"/>
          </p:cNvSpPr>
          <p:nvPr/>
        </p:nvSpPr>
        <p:spPr bwMode="auto">
          <a:xfrm>
            <a:off x="3371850" y="3128686"/>
            <a:ext cx="2628900" cy="2857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Nice to meet you. I’m from China.</a:t>
            </a:r>
          </a:p>
        </p:txBody>
      </p:sp>
      <p:sp>
        <p:nvSpPr>
          <p:cNvPr id="8201" name="TextBox 12">
            <a:extLst>
              <a:ext uri="{FF2B5EF4-FFF2-40B4-BE49-F238E27FC236}">
                <a16:creationId xmlns:a16="http://schemas.microsoft.com/office/drawing/2014/main" id="{82CEFDC0-8236-45C6-9D45-4375595F7DE9}"/>
              </a:ext>
            </a:extLst>
          </p:cNvPr>
          <p:cNvSpPr txBox="1">
            <a:spLocks noChangeArrowheads="1"/>
          </p:cNvSpPr>
          <p:nvPr/>
        </p:nvSpPr>
        <p:spPr bwMode="auto">
          <a:xfrm>
            <a:off x="3563542" y="2142849"/>
            <a:ext cx="162256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500" b="1"/>
              <a:t>My Guest Book</a:t>
            </a:r>
          </a:p>
        </p:txBody>
      </p:sp>
      <p:sp>
        <p:nvSpPr>
          <p:cNvPr id="8202" name="TextBox 13">
            <a:extLst>
              <a:ext uri="{FF2B5EF4-FFF2-40B4-BE49-F238E27FC236}">
                <a16:creationId xmlns:a16="http://schemas.microsoft.com/office/drawing/2014/main" id="{94FE9A66-3508-4AA1-AC6F-2690BE0FF71B}"/>
              </a:ext>
            </a:extLst>
          </p:cNvPr>
          <p:cNvSpPr txBox="1">
            <a:spLocks noChangeArrowheads="1"/>
          </p:cNvSpPr>
          <p:nvPr/>
        </p:nvSpPr>
        <p:spPr bwMode="auto">
          <a:xfrm>
            <a:off x="2378869" y="3528736"/>
            <a:ext cx="127150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350" u="sng"/>
              <a:t>Add Comment</a:t>
            </a:r>
          </a:p>
        </p:txBody>
      </p:sp>
      <p:sp>
        <p:nvSpPr>
          <p:cNvPr id="8203" name="Rectangle 14">
            <a:extLst>
              <a:ext uri="{FF2B5EF4-FFF2-40B4-BE49-F238E27FC236}">
                <a16:creationId xmlns:a16="http://schemas.microsoft.com/office/drawing/2014/main" id="{958274E0-96EA-4156-A1D1-ED5736C1282B}"/>
              </a:ext>
            </a:extLst>
          </p:cNvPr>
          <p:cNvSpPr>
            <a:spLocks noChangeArrowheads="1"/>
          </p:cNvSpPr>
          <p:nvPr/>
        </p:nvSpPr>
        <p:spPr bwMode="auto">
          <a:xfrm>
            <a:off x="2343150" y="2142848"/>
            <a:ext cx="4686300" cy="17145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8204" name="Rectangle 16">
            <a:extLst>
              <a:ext uri="{FF2B5EF4-FFF2-40B4-BE49-F238E27FC236}">
                <a16:creationId xmlns:a16="http://schemas.microsoft.com/office/drawing/2014/main" id="{97B8329C-7DA4-4CEE-BD8B-6B18E1380301}"/>
              </a:ext>
            </a:extLst>
          </p:cNvPr>
          <p:cNvSpPr>
            <a:spLocks noChangeArrowheads="1"/>
          </p:cNvSpPr>
          <p:nvPr/>
        </p:nvSpPr>
        <p:spPr bwMode="auto">
          <a:xfrm>
            <a:off x="2571750" y="4485998"/>
            <a:ext cx="1771650" cy="2857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200"/>
          </a:p>
        </p:txBody>
      </p:sp>
      <p:sp>
        <p:nvSpPr>
          <p:cNvPr id="8205" name="Rectangle 20">
            <a:extLst>
              <a:ext uri="{FF2B5EF4-FFF2-40B4-BE49-F238E27FC236}">
                <a16:creationId xmlns:a16="http://schemas.microsoft.com/office/drawing/2014/main" id="{3C13C2CB-339B-4DB1-A6FE-3EFD55E5A6A8}"/>
              </a:ext>
            </a:extLst>
          </p:cNvPr>
          <p:cNvSpPr>
            <a:spLocks noChangeArrowheads="1"/>
          </p:cNvSpPr>
          <p:nvPr/>
        </p:nvSpPr>
        <p:spPr bwMode="auto">
          <a:xfrm>
            <a:off x="1714500" y="4886048"/>
            <a:ext cx="26289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200"/>
          </a:p>
        </p:txBody>
      </p:sp>
      <p:sp>
        <p:nvSpPr>
          <p:cNvPr id="8206" name="TextBox 21">
            <a:extLst>
              <a:ext uri="{FF2B5EF4-FFF2-40B4-BE49-F238E27FC236}">
                <a16:creationId xmlns:a16="http://schemas.microsoft.com/office/drawing/2014/main" id="{E5DF7C81-3EA1-4C07-82B0-BE6F04108CA6}"/>
              </a:ext>
            </a:extLst>
          </p:cNvPr>
          <p:cNvSpPr txBox="1">
            <a:spLocks noChangeArrowheads="1"/>
          </p:cNvSpPr>
          <p:nvPr/>
        </p:nvSpPr>
        <p:spPr bwMode="auto">
          <a:xfrm>
            <a:off x="2169320" y="4071662"/>
            <a:ext cx="15456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500" b="1"/>
              <a:t>Add Comment</a:t>
            </a:r>
          </a:p>
        </p:txBody>
      </p:sp>
      <p:sp>
        <p:nvSpPr>
          <p:cNvPr id="8207" name="Rectangle 23">
            <a:extLst>
              <a:ext uri="{FF2B5EF4-FFF2-40B4-BE49-F238E27FC236}">
                <a16:creationId xmlns:a16="http://schemas.microsoft.com/office/drawing/2014/main" id="{4684549C-4FBB-4BB5-968D-B216C8815EAF}"/>
              </a:ext>
            </a:extLst>
          </p:cNvPr>
          <p:cNvSpPr>
            <a:spLocks noChangeArrowheads="1"/>
          </p:cNvSpPr>
          <p:nvPr/>
        </p:nvSpPr>
        <p:spPr bwMode="auto">
          <a:xfrm>
            <a:off x="1543050" y="4085948"/>
            <a:ext cx="2914650" cy="17145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8208" name="Rectangle 24">
            <a:extLst>
              <a:ext uri="{FF2B5EF4-FFF2-40B4-BE49-F238E27FC236}">
                <a16:creationId xmlns:a16="http://schemas.microsoft.com/office/drawing/2014/main" id="{6D923BBD-FA2D-4518-8A85-D1B19E02E390}"/>
              </a:ext>
            </a:extLst>
          </p:cNvPr>
          <p:cNvSpPr>
            <a:spLocks noChangeArrowheads="1"/>
          </p:cNvSpPr>
          <p:nvPr/>
        </p:nvSpPr>
        <p:spPr bwMode="auto">
          <a:xfrm>
            <a:off x="1600201" y="4518147"/>
            <a:ext cx="9705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Your name:</a:t>
            </a:r>
          </a:p>
        </p:txBody>
      </p:sp>
      <p:sp>
        <p:nvSpPr>
          <p:cNvPr id="8209" name="Rounded Rectangle 25">
            <a:extLst>
              <a:ext uri="{FF2B5EF4-FFF2-40B4-BE49-F238E27FC236}">
                <a16:creationId xmlns:a16="http://schemas.microsoft.com/office/drawing/2014/main" id="{FCAD689E-6D2A-418E-AA14-99B71B05A078}"/>
              </a:ext>
            </a:extLst>
          </p:cNvPr>
          <p:cNvSpPr>
            <a:spLocks noChangeArrowheads="1"/>
          </p:cNvSpPr>
          <p:nvPr/>
        </p:nvSpPr>
        <p:spPr bwMode="auto">
          <a:xfrm>
            <a:off x="1714500" y="5457548"/>
            <a:ext cx="457200" cy="28575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Add</a:t>
            </a:r>
          </a:p>
        </p:txBody>
      </p:sp>
      <p:sp>
        <p:nvSpPr>
          <p:cNvPr id="8210" name="Rectangle 4">
            <a:extLst>
              <a:ext uri="{FF2B5EF4-FFF2-40B4-BE49-F238E27FC236}">
                <a16:creationId xmlns:a16="http://schemas.microsoft.com/office/drawing/2014/main" id="{A58D20A3-25B0-4611-AEB0-4BD4465B44CB}"/>
              </a:ext>
            </a:extLst>
          </p:cNvPr>
          <p:cNvSpPr>
            <a:spLocks noChangeArrowheads="1"/>
          </p:cNvSpPr>
          <p:nvPr/>
        </p:nvSpPr>
        <p:spPr bwMode="auto">
          <a:xfrm>
            <a:off x="6000750" y="2557186"/>
            <a:ext cx="985838" cy="2857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u="sng"/>
              <a:t>Edit</a:t>
            </a:r>
            <a:r>
              <a:rPr lang="en-US" altLang="en-US" sz="1200"/>
              <a:t> | </a:t>
            </a:r>
            <a:r>
              <a:rPr lang="en-US" altLang="en-US" sz="1200" u="sng"/>
              <a:t>Delete</a:t>
            </a:r>
          </a:p>
        </p:txBody>
      </p:sp>
      <p:sp>
        <p:nvSpPr>
          <p:cNvPr id="8211" name="Rectangle 4">
            <a:extLst>
              <a:ext uri="{FF2B5EF4-FFF2-40B4-BE49-F238E27FC236}">
                <a16:creationId xmlns:a16="http://schemas.microsoft.com/office/drawing/2014/main" id="{764A6949-19BF-4409-8B36-DB1A5A3CE269}"/>
              </a:ext>
            </a:extLst>
          </p:cNvPr>
          <p:cNvSpPr>
            <a:spLocks noChangeArrowheads="1"/>
          </p:cNvSpPr>
          <p:nvPr/>
        </p:nvSpPr>
        <p:spPr bwMode="auto">
          <a:xfrm>
            <a:off x="6000750" y="2841745"/>
            <a:ext cx="985838" cy="2857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u="sng"/>
              <a:t>Edit</a:t>
            </a:r>
            <a:r>
              <a:rPr lang="en-US" altLang="en-US" sz="1200"/>
              <a:t> | </a:t>
            </a:r>
            <a:r>
              <a:rPr lang="en-US" altLang="en-US" sz="1200" u="sng"/>
              <a:t>Delete</a:t>
            </a:r>
          </a:p>
        </p:txBody>
      </p:sp>
      <p:sp>
        <p:nvSpPr>
          <p:cNvPr id="8212" name="Rectangle 4">
            <a:extLst>
              <a:ext uri="{FF2B5EF4-FFF2-40B4-BE49-F238E27FC236}">
                <a16:creationId xmlns:a16="http://schemas.microsoft.com/office/drawing/2014/main" id="{EAFEEB20-743C-4DF7-8987-A9F2709884A9}"/>
              </a:ext>
            </a:extLst>
          </p:cNvPr>
          <p:cNvSpPr>
            <a:spLocks noChangeArrowheads="1"/>
          </p:cNvSpPr>
          <p:nvPr/>
        </p:nvSpPr>
        <p:spPr bwMode="auto">
          <a:xfrm>
            <a:off x="6000750" y="3121542"/>
            <a:ext cx="985838" cy="2857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u="sng"/>
              <a:t>Edit</a:t>
            </a:r>
            <a:r>
              <a:rPr lang="en-US" altLang="en-US" sz="1200"/>
              <a:t> | </a:t>
            </a:r>
            <a:r>
              <a:rPr lang="en-US" altLang="en-US" sz="1200" u="sng"/>
              <a:t>Delete</a:t>
            </a:r>
          </a:p>
        </p:txBody>
      </p:sp>
      <p:sp>
        <p:nvSpPr>
          <p:cNvPr id="8213" name="Rectangle 16">
            <a:extLst>
              <a:ext uri="{FF2B5EF4-FFF2-40B4-BE49-F238E27FC236}">
                <a16:creationId xmlns:a16="http://schemas.microsoft.com/office/drawing/2014/main" id="{67A6CCFB-60D7-4CB3-86FB-F85D5DBE91F2}"/>
              </a:ext>
            </a:extLst>
          </p:cNvPr>
          <p:cNvSpPr>
            <a:spLocks noChangeArrowheads="1"/>
          </p:cNvSpPr>
          <p:nvPr/>
        </p:nvSpPr>
        <p:spPr bwMode="auto">
          <a:xfrm>
            <a:off x="5772150" y="4485998"/>
            <a:ext cx="1771650" cy="2857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200"/>
          </a:p>
        </p:txBody>
      </p:sp>
      <p:sp>
        <p:nvSpPr>
          <p:cNvPr id="8214" name="Rectangle 20">
            <a:extLst>
              <a:ext uri="{FF2B5EF4-FFF2-40B4-BE49-F238E27FC236}">
                <a16:creationId xmlns:a16="http://schemas.microsoft.com/office/drawing/2014/main" id="{1FBE2550-DE17-4229-A18C-CA48838F0D2E}"/>
              </a:ext>
            </a:extLst>
          </p:cNvPr>
          <p:cNvSpPr>
            <a:spLocks noChangeArrowheads="1"/>
          </p:cNvSpPr>
          <p:nvPr/>
        </p:nvSpPr>
        <p:spPr bwMode="auto">
          <a:xfrm>
            <a:off x="4914900" y="4886048"/>
            <a:ext cx="26289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200"/>
          </a:p>
        </p:txBody>
      </p:sp>
      <p:sp>
        <p:nvSpPr>
          <p:cNvPr id="8215" name="TextBox 21">
            <a:extLst>
              <a:ext uri="{FF2B5EF4-FFF2-40B4-BE49-F238E27FC236}">
                <a16:creationId xmlns:a16="http://schemas.microsoft.com/office/drawing/2014/main" id="{EBDB07E8-97A4-445E-92A4-758DE84EEB5B}"/>
              </a:ext>
            </a:extLst>
          </p:cNvPr>
          <p:cNvSpPr txBox="1">
            <a:spLocks noChangeArrowheads="1"/>
          </p:cNvSpPr>
          <p:nvPr/>
        </p:nvSpPr>
        <p:spPr bwMode="auto">
          <a:xfrm>
            <a:off x="5611417" y="4071662"/>
            <a:ext cx="11352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500" b="1"/>
              <a:t>Edit Entry</a:t>
            </a:r>
          </a:p>
        </p:txBody>
      </p:sp>
      <p:sp>
        <p:nvSpPr>
          <p:cNvPr id="8216" name="Rectangle 23">
            <a:extLst>
              <a:ext uri="{FF2B5EF4-FFF2-40B4-BE49-F238E27FC236}">
                <a16:creationId xmlns:a16="http://schemas.microsoft.com/office/drawing/2014/main" id="{FCE05BB5-90A4-4AB4-B53C-506F83915E65}"/>
              </a:ext>
            </a:extLst>
          </p:cNvPr>
          <p:cNvSpPr>
            <a:spLocks noChangeArrowheads="1"/>
          </p:cNvSpPr>
          <p:nvPr/>
        </p:nvSpPr>
        <p:spPr bwMode="auto">
          <a:xfrm>
            <a:off x="4743450" y="4085948"/>
            <a:ext cx="2914650" cy="17145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p>
        </p:txBody>
      </p:sp>
      <p:sp>
        <p:nvSpPr>
          <p:cNvPr id="8217" name="Rectangle 24">
            <a:extLst>
              <a:ext uri="{FF2B5EF4-FFF2-40B4-BE49-F238E27FC236}">
                <a16:creationId xmlns:a16="http://schemas.microsoft.com/office/drawing/2014/main" id="{0BC3B069-F551-43A0-9AE3-85B578ACB7D1}"/>
              </a:ext>
            </a:extLst>
          </p:cNvPr>
          <p:cNvSpPr>
            <a:spLocks noChangeArrowheads="1"/>
          </p:cNvSpPr>
          <p:nvPr/>
        </p:nvSpPr>
        <p:spPr bwMode="auto">
          <a:xfrm>
            <a:off x="4800601" y="4518147"/>
            <a:ext cx="9705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Your name:</a:t>
            </a:r>
          </a:p>
        </p:txBody>
      </p:sp>
      <p:sp>
        <p:nvSpPr>
          <p:cNvPr id="8218" name="Rounded Rectangle 25">
            <a:extLst>
              <a:ext uri="{FF2B5EF4-FFF2-40B4-BE49-F238E27FC236}">
                <a16:creationId xmlns:a16="http://schemas.microsoft.com/office/drawing/2014/main" id="{7D5177EE-8F5B-4ECD-8924-92C27B08F318}"/>
              </a:ext>
            </a:extLst>
          </p:cNvPr>
          <p:cNvSpPr>
            <a:spLocks noChangeArrowheads="1"/>
          </p:cNvSpPr>
          <p:nvPr/>
        </p:nvSpPr>
        <p:spPr bwMode="auto">
          <a:xfrm>
            <a:off x="4914900" y="5457548"/>
            <a:ext cx="457200" cy="28575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Save</a:t>
            </a:r>
          </a:p>
        </p:txBody>
      </p:sp>
      <p:sp>
        <p:nvSpPr>
          <p:cNvPr id="8219" name="Rectangle 24">
            <a:extLst>
              <a:ext uri="{FF2B5EF4-FFF2-40B4-BE49-F238E27FC236}">
                <a16:creationId xmlns:a16="http://schemas.microsoft.com/office/drawing/2014/main" id="{C7FABCEF-68EA-4234-9E2D-EB56C29BABCC}"/>
              </a:ext>
            </a:extLst>
          </p:cNvPr>
          <p:cNvSpPr>
            <a:spLocks noChangeArrowheads="1"/>
          </p:cNvSpPr>
          <p:nvPr/>
        </p:nvSpPr>
        <p:spPr bwMode="auto">
          <a:xfrm>
            <a:off x="5784057" y="4518146"/>
            <a:ext cx="4972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Jane</a:t>
            </a:r>
          </a:p>
        </p:txBody>
      </p:sp>
      <p:sp>
        <p:nvSpPr>
          <p:cNvPr id="8220" name="Rectangle 24">
            <a:extLst>
              <a:ext uri="{FF2B5EF4-FFF2-40B4-BE49-F238E27FC236}">
                <a16:creationId xmlns:a16="http://schemas.microsoft.com/office/drawing/2014/main" id="{CFE7F8AB-FF9B-4215-A48C-7B7B8FEA0E33}"/>
              </a:ext>
            </a:extLst>
          </p:cNvPr>
          <p:cNvSpPr>
            <a:spLocks noChangeArrowheads="1"/>
          </p:cNvSpPr>
          <p:nvPr/>
        </p:nvSpPr>
        <p:spPr bwMode="auto">
          <a:xfrm>
            <a:off x="4972050" y="4943199"/>
            <a:ext cx="2400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Your website looks nice.</a:t>
            </a:r>
          </a:p>
        </p:txBody>
      </p:sp>
      <p:sp>
        <p:nvSpPr>
          <p:cNvPr id="3" name="Slide Number Placeholder 2">
            <a:extLst>
              <a:ext uri="{FF2B5EF4-FFF2-40B4-BE49-F238E27FC236}">
                <a16:creationId xmlns:a16="http://schemas.microsoft.com/office/drawing/2014/main" id="{28CA7793-7317-4392-B8C6-F5E9E45FFD4F}"/>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77</a:t>
            </a:fld>
            <a:endParaRPr lang="en-US">
              <a:solidFill>
                <a:prstClr val="black">
                  <a:tint val="75000"/>
                </a:prstClr>
              </a:solidFill>
            </a:endParaRPr>
          </a:p>
        </p:txBody>
      </p:sp>
    </p:spTree>
    <p:extLst>
      <p:ext uri="{BB962C8B-B14F-4D97-AF65-F5344CB8AC3E}">
        <p14:creationId xmlns:p14="http://schemas.microsoft.com/office/powerpoint/2010/main" val="23440133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5478712-7F7B-4898-A845-EE5A2BCDA21E}"/>
              </a:ext>
            </a:extLst>
          </p:cNvPr>
          <p:cNvSpPr>
            <a:spLocks noGrp="1" noChangeArrowheads="1"/>
          </p:cNvSpPr>
          <p:nvPr>
            <p:ph type="title"/>
          </p:nvPr>
        </p:nvSpPr>
        <p:spPr/>
        <p:txBody>
          <a:bodyPr/>
          <a:lstStyle/>
          <a:p>
            <a:r>
              <a:rPr lang="en-US" altLang="en-US"/>
              <a:t>Load Data from Server</a:t>
            </a:r>
          </a:p>
        </p:txBody>
      </p:sp>
      <p:sp>
        <p:nvSpPr>
          <p:cNvPr id="16387" name="Content Placeholder 2" descr="Rectangle: Click to edit Master text styles&#10;Second level&#10;Third level&#10;Fourth level&#10;Fifth level">
            <a:extLst>
              <a:ext uri="{FF2B5EF4-FFF2-40B4-BE49-F238E27FC236}">
                <a16:creationId xmlns:a16="http://schemas.microsoft.com/office/drawing/2014/main" id="{CA456759-A6D0-47A7-9008-CF14AFA2BCCD}"/>
              </a:ext>
            </a:extLst>
          </p:cNvPr>
          <p:cNvSpPr>
            <a:spLocks noGrp="1" noChangeArrowheads="1"/>
          </p:cNvSpPr>
          <p:nvPr>
            <p:ph idx="1"/>
          </p:nvPr>
        </p:nvSpPr>
        <p:spPr/>
        <p:txBody>
          <a:bodyPr/>
          <a:lstStyle/>
          <a:p>
            <a:r>
              <a:rPr lang="en-US" altLang="en-US"/>
              <a:t>When?</a:t>
            </a:r>
          </a:p>
          <a:p>
            <a:r>
              <a:rPr lang="en-US" altLang="en-US"/>
              <a:t>How?</a:t>
            </a:r>
          </a:p>
        </p:txBody>
      </p:sp>
      <p:sp>
        <p:nvSpPr>
          <p:cNvPr id="3" name="Slide Number Placeholder 2">
            <a:extLst>
              <a:ext uri="{FF2B5EF4-FFF2-40B4-BE49-F238E27FC236}">
                <a16:creationId xmlns:a16="http://schemas.microsoft.com/office/drawing/2014/main" id="{B6E2ACDF-8576-485D-BDE6-103C3189F97E}"/>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78</a:t>
            </a:fld>
            <a:endParaRPr lang="en-US">
              <a:solidFill>
                <a:prstClr val="black">
                  <a:tint val="75000"/>
                </a:prstClr>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A2F3022-3CE5-4B74-A2A7-BD2DAECA9FE8}"/>
              </a:ext>
            </a:extLst>
          </p:cNvPr>
          <p:cNvSpPr>
            <a:spLocks noGrp="1" noChangeArrowheads="1"/>
          </p:cNvSpPr>
          <p:nvPr>
            <p:ph type="title"/>
          </p:nvPr>
        </p:nvSpPr>
        <p:spPr/>
        <p:txBody>
          <a:bodyPr/>
          <a:lstStyle/>
          <a:p>
            <a:r>
              <a:rPr lang="en-US" altLang="en-US" dirty="0"/>
              <a:t>Fetch vs Axios</a:t>
            </a:r>
          </a:p>
        </p:txBody>
      </p:sp>
      <p:sp>
        <p:nvSpPr>
          <p:cNvPr id="18435" name="Content Placeholder 2" descr="Rectangle: Click to edit Master text styles&#10;Second level&#10;Third level&#10;Fourth level&#10;Fifth level">
            <a:extLst>
              <a:ext uri="{FF2B5EF4-FFF2-40B4-BE49-F238E27FC236}">
                <a16:creationId xmlns:a16="http://schemas.microsoft.com/office/drawing/2014/main" id="{C6DCC39E-CBC9-447C-A082-D915972B0ECB}"/>
              </a:ext>
            </a:extLst>
          </p:cNvPr>
          <p:cNvSpPr>
            <a:spLocks noGrp="1" noChangeArrowheads="1"/>
          </p:cNvSpPr>
          <p:nvPr>
            <p:ph idx="1"/>
          </p:nvPr>
        </p:nvSpPr>
        <p:spPr>
          <a:xfrm>
            <a:off x="628650" y="1690689"/>
            <a:ext cx="8058150" cy="3795711"/>
          </a:xfrm>
        </p:spPr>
        <p:txBody>
          <a:bodyPr>
            <a:normAutofit fontScale="92500"/>
          </a:bodyPr>
          <a:lstStyle/>
          <a:p>
            <a:r>
              <a:rPr lang="en-US" altLang="en-US" dirty="0"/>
              <a:t>Both are Promise-based</a:t>
            </a:r>
          </a:p>
          <a:p>
            <a:r>
              <a:rPr lang="en-US" altLang="en-US" dirty="0"/>
              <a:t>Fetch is a standard Web API</a:t>
            </a:r>
          </a:p>
          <a:p>
            <a:pPr lvl="1"/>
            <a:r>
              <a:rPr lang="en-US" altLang="en-US" dirty="0"/>
              <a:t>May not be available on older browsers</a:t>
            </a:r>
          </a:p>
          <a:p>
            <a:pPr lvl="1"/>
            <a:r>
              <a:rPr lang="en-US" altLang="en-US" dirty="0"/>
              <a:t>Available for React Native</a:t>
            </a:r>
          </a:p>
          <a:p>
            <a:r>
              <a:rPr lang="en-US" altLang="en-US" dirty="0"/>
              <a:t>Axios is a popular JavaScript HTTP client library</a:t>
            </a:r>
          </a:p>
          <a:p>
            <a:pPr lvl="1"/>
            <a:r>
              <a:rPr lang="en-US" altLang="en-US" dirty="0"/>
              <a:t>Treat error status codes as error so it can be handled in </a:t>
            </a:r>
            <a:r>
              <a:rPr lang="en-US" altLang="en-US" dirty="0">
                <a:latin typeface="Courier New" panose="02070309020205020404" pitchFamily="49" charset="0"/>
                <a:cs typeface="Courier New" panose="02070309020205020404" pitchFamily="49" charset="0"/>
              </a:rPr>
              <a:t>catch()</a:t>
            </a:r>
            <a:r>
              <a:rPr lang="en-US" altLang="en-US" dirty="0"/>
              <a:t> instead of </a:t>
            </a:r>
            <a:r>
              <a:rPr lang="en-US" altLang="en-US" dirty="0">
                <a:latin typeface="Courier New" panose="02070309020205020404" pitchFamily="49" charset="0"/>
                <a:cs typeface="Courier New" panose="02070309020205020404" pitchFamily="49" charset="0"/>
              </a:rPr>
              <a:t>then()</a:t>
            </a:r>
          </a:p>
        </p:txBody>
      </p:sp>
      <p:sp>
        <p:nvSpPr>
          <p:cNvPr id="3" name="Slide Number Placeholder 2">
            <a:extLst>
              <a:ext uri="{FF2B5EF4-FFF2-40B4-BE49-F238E27FC236}">
                <a16:creationId xmlns:a16="http://schemas.microsoft.com/office/drawing/2014/main" id="{278BEFB5-9793-4BE8-AC8D-EBCA4745AD6C}"/>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79</a:t>
            </a:fld>
            <a:endParaRPr lang="en-US" dirty="0">
              <a:solidFill>
                <a:prstClr val="black">
                  <a:tint val="75000"/>
                </a:prst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React JS</a:t>
            </a:r>
            <a:br>
              <a:rPr lang="en-US" dirty="0"/>
            </a:br>
            <a:endParaRPr lang="en-US" dirty="0"/>
          </a:p>
        </p:txBody>
      </p:sp>
      <p:sp>
        <p:nvSpPr>
          <p:cNvPr id="3" name="Content Placeholder 2"/>
          <p:cNvSpPr>
            <a:spLocks noGrp="1"/>
          </p:cNvSpPr>
          <p:nvPr>
            <p:ph idx="1"/>
          </p:nvPr>
        </p:nvSpPr>
        <p:spPr>
          <a:xfrm>
            <a:off x="628650" y="1478604"/>
            <a:ext cx="7886700" cy="4698359"/>
          </a:xfrm>
        </p:spPr>
        <p:txBody>
          <a:bodyPr>
            <a:normAutofit fontScale="85000" lnSpcReduction="10000"/>
          </a:bodyPr>
          <a:lstStyle/>
          <a:p>
            <a:r>
              <a:rPr lang="en-US" dirty="0"/>
              <a:t>The main objective of React is to develop User Interfaces (UI) that improves the speed of the apps. </a:t>
            </a:r>
          </a:p>
          <a:p>
            <a:r>
              <a:rPr lang="en-US" dirty="0"/>
              <a:t>It uses virtual DOM (JavaScript object), which improves the performance of the app. </a:t>
            </a:r>
          </a:p>
          <a:p>
            <a:r>
              <a:rPr lang="en-US" dirty="0"/>
              <a:t>The JavaScript virtual DOM is faster than the regular DOM. </a:t>
            </a:r>
          </a:p>
          <a:p>
            <a:r>
              <a:rPr lang="en-US" dirty="0"/>
              <a:t>We can use React JS on the client and server-side as well as with other frameworks.</a:t>
            </a:r>
          </a:p>
          <a:p>
            <a:r>
              <a:rPr lang="en-US" dirty="0"/>
              <a:t>It uses component and data patterns that improve readability and helps to maintain larger apps.</a:t>
            </a:r>
          </a:p>
        </p:txBody>
      </p:sp>
      <p:sp>
        <p:nvSpPr>
          <p:cNvPr id="5" name="Slide Number Placeholder 4">
            <a:extLst>
              <a:ext uri="{FF2B5EF4-FFF2-40B4-BE49-F238E27FC236}">
                <a16:creationId xmlns:a16="http://schemas.microsoft.com/office/drawing/2014/main" id="{1F681DE9-7E94-40E0-ACBE-4F83A8A86FC8}"/>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8</a:t>
            </a:fld>
            <a:endParaRPr lang="en-US">
              <a:solidFill>
                <a:prstClr val="black">
                  <a:tint val="75000"/>
                </a:prstClr>
              </a:solidFill>
            </a:endParaRPr>
          </a:p>
        </p:txBody>
      </p:sp>
    </p:spTree>
    <p:extLst>
      <p:ext uri="{BB962C8B-B14F-4D97-AF65-F5344CB8AC3E}">
        <p14:creationId xmlns:p14="http://schemas.microsoft.com/office/powerpoint/2010/main" val="38736248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906C-5D60-4AC6-AE2C-A3D4753BCAE5}"/>
              </a:ext>
            </a:extLst>
          </p:cNvPr>
          <p:cNvSpPr>
            <a:spLocks noGrp="1"/>
          </p:cNvSpPr>
          <p:nvPr>
            <p:ph type="title"/>
          </p:nvPr>
        </p:nvSpPr>
        <p:spPr/>
        <p:txBody>
          <a:bodyPr/>
          <a:lstStyle/>
          <a:p>
            <a:r>
              <a:rPr lang="en-US" dirty="0"/>
              <a:t>Submit a Form</a:t>
            </a:r>
          </a:p>
        </p:txBody>
      </p:sp>
      <p:sp>
        <p:nvSpPr>
          <p:cNvPr id="3" name="Content Placeholder 2">
            <a:extLst>
              <a:ext uri="{FF2B5EF4-FFF2-40B4-BE49-F238E27FC236}">
                <a16:creationId xmlns:a16="http://schemas.microsoft.com/office/drawing/2014/main" id="{C3CD3A47-CAF9-4BF7-96A5-D16C6AEF105A}"/>
              </a:ext>
            </a:extLst>
          </p:cNvPr>
          <p:cNvSpPr>
            <a:spLocks noGrp="1"/>
          </p:cNvSpPr>
          <p:nvPr>
            <p:ph idx="1"/>
          </p:nvPr>
        </p:nvSpPr>
        <p:spPr>
          <a:xfrm>
            <a:off x="628649" y="1871237"/>
            <a:ext cx="7157067" cy="457200"/>
          </a:xfrm>
        </p:spPr>
        <p:txBody>
          <a:bodyPr>
            <a:normAutofit fontScale="85000" lnSpcReduction="20000"/>
          </a:bodyPr>
          <a:lstStyle/>
          <a:p>
            <a:r>
              <a:rPr lang="en-US" dirty="0"/>
              <a:t>Handle the </a:t>
            </a:r>
            <a:r>
              <a:rPr lang="en-US" dirty="0" err="1">
                <a:latin typeface="Courier New" panose="02070309020205020404" pitchFamily="49" charset="0"/>
                <a:cs typeface="Courier New" panose="02070309020205020404" pitchFamily="49" charset="0"/>
              </a:rPr>
              <a:t>onSubmit</a:t>
            </a:r>
            <a:r>
              <a:rPr lang="en-US" dirty="0"/>
              <a:t> event of the form, e.g.,</a:t>
            </a:r>
          </a:p>
        </p:txBody>
      </p:sp>
      <p:sp>
        <p:nvSpPr>
          <p:cNvPr id="5" name="TextBox 4">
            <a:extLst>
              <a:ext uri="{FF2B5EF4-FFF2-40B4-BE49-F238E27FC236}">
                <a16:creationId xmlns:a16="http://schemas.microsoft.com/office/drawing/2014/main" id="{FDC33716-D4A9-403F-A4FE-D9407C7CE02E}"/>
              </a:ext>
            </a:extLst>
          </p:cNvPr>
          <p:cNvSpPr txBox="1"/>
          <p:nvPr/>
        </p:nvSpPr>
        <p:spPr>
          <a:xfrm>
            <a:off x="2509724" y="2955493"/>
            <a:ext cx="3911858" cy="2631490"/>
          </a:xfrm>
          <a:prstGeom prst="rect">
            <a:avLst/>
          </a:prstGeom>
          <a:noFill/>
        </p:spPr>
        <p:txBody>
          <a:bodyPr wrap="square" rtlCol="0">
            <a:spAutoFit/>
          </a:bodyPr>
          <a:lstStyle/>
          <a:p>
            <a:r>
              <a:rPr lang="en-US" sz="1500" dirty="0"/>
              <a:t>&lt;form </a:t>
            </a:r>
            <a:r>
              <a:rPr lang="en-US" sz="1500" dirty="0" err="1"/>
              <a:t>onSubmit</a:t>
            </a:r>
            <a:r>
              <a:rPr lang="en-US" sz="1500" dirty="0"/>
              <a:t>={</a:t>
            </a:r>
          </a:p>
          <a:p>
            <a:r>
              <a:rPr lang="en-US" sz="1500" dirty="0"/>
              <a:t>    event =&gt; {</a:t>
            </a:r>
          </a:p>
          <a:p>
            <a:r>
              <a:rPr lang="en-US" sz="1500" dirty="0"/>
              <a:t>        </a:t>
            </a:r>
            <a:r>
              <a:rPr lang="en-US" sz="1500" dirty="0" err="1">
                <a:solidFill>
                  <a:schemeClr val="tx2"/>
                </a:solidFill>
              </a:rPr>
              <a:t>event.preventDefault</a:t>
            </a:r>
            <a:r>
              <a:rPr lang="en-US" sz="1500" dirty="0">
                <a:solidFill>
                  <a:schemeClr val="tx2"/>
                </a:solidFill>
              </a:rPr>
              <a:t>();</a:t>
            </a:r>
          </a:p>
          <a:p>
            <a:r>
              <a:rPr lang="en-US" sz="1500" dirty="0"/>
              <a:t>        </a:t>
            </a:r>
            <a:r>
              <a:rPr lang="en-US" sz="1500" dirty="0" err="1"/>
              <a:t>axios.post</a:t>
            </a:r>
            <a:r>
              <a:rPr lang="en-US" sz="1500" dirty="0"/>
              <a:t>("/</a:t>
            </a:r>
            <a:r>
              <a:rPr lang="en-US" sz="1500" dirty="0" err="1"/>
              <a:t>api</a:t>
            </a:r>
            <a:r>
              <a:rPr lang="en-US" sz="1500" dirty="0"/>
              <a:t>", {</a:t>
            </a:r>
          </a:p>
          <a:p>
            <a:r>
              <a:rPr lang="en-US" sz="1500" dirty="0"/>
              <a:t>            this.state.name,</a:t>
            </a:r>
          </a:p>
          <a:p>
            <a:r>
              <a:rPr lang="en-US" sz="1500" dirty="0"/>
              <a:t>            </a:t>
            </a:r>
            <a:r>
              <a:rPr lang="en-US" sz="1500" dirty="0" err="1"/>
              <a:t>this.state.message</a:t>
            </a:r>
            <a:endParaRPr lang="en-US" sz="1500" dirty="0"/>
          </a:p>
          <a:p>
            <a:r>
              <a:rPr lang="en-US" sz="1500" dirty="0"/>
              <a:t>        })</a:t>
            </a:r>
          </a:p>
          <a:p>
            <a:r>
              <a:rPr lang="en-US" sz="1500" dirty="0"/>
              <a:t>        .then( ()=&gt;</a:t>
            </a:r>
            <a:r>
              <a:rPr lang="en-US" sz="1500" dirty="0" err="1">
                <a:solidFill>
                  <a:schemeClr val="tx2"/>
                </a:solidFill>
              </a:rPr>
              <a:t>history.push</a:t>
            </a:r>
            <a:r>
              <a:rPr lang="en-US" sz="1500" dirty="0">
                <a:solidFill>
                  <a:schemeClr val="tx2"/>
                </a:solidFill>
              </a:rPr>
              <a:t>("/")</a:t>
            </a:r>
            <a:r>
              <a:rPr lang="en-US" sz="1500" dirty="0"/>
              <a:t> );</a:t>
            </a:r>
          </a:p>
          <a:p>
            <a:r>
              <a:rPr lang="en-US" sz="1500" dirty="0"/>
              <a:t>    </a:t>
            </a:r>
          </a:p>
          <a:p>
            <a:r>
              <a:rPr lang="en-US" sz="1500" dirty="0"/>
              <a:t>     }</a:t>
            </a:r>
          </a:p>
          <a:p>
            <a:r>
              <a:rPr lang="en-US" sz="1500" dirty="0"/>
              <a:t>}&gt;</a:t>
            </a:r>
          </a:p>
        </p:txBody>
      </p:sp>
      <p:sp>
        <p:nvSpPr>
          <p:cNvPr id="6" name="TextBox 4">
            <a:extLst>
              <a:ext uri="{FF2B5EF4-FFF2-40B4-BE49-F238E27FC236}">
                <a16:creationId xmlns:a16="http://schemas.microsoft.com/office/drawing/2014/main" id="{0D2645ED-CF95-4970-966D-F7485CC997D5}"/>
              </a:ext>
            </a:extLst>
          </p:cNvPr>
          <p:cNvSpPr txBox="1">
            <a:spLocks noChangeArrowheads="1"/>
          </p:cNvSpPr>
          <p:nvPr/>
        </p:nvSpPr>
        <p:spPr bwMode="auto">
          <a:xfrm rot="16200000">
            <a:off x="1187048" y="4098114"/>
            <a:ext cx="13549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500" dirty="0"/>
              <a:t>Event handler</a:t>
            </a:r>
          </a:p>
        </p:txBody>
      </p:sp>
      <p:cxnSp>
        <p:nvCxnSpPr>
          <p:cNvPr id="8" name="Straight Arrow Connector 7">
            <a:extLst>
              <a:ext uri="{FF2B5EF4-FFF2-40B4-BE49-F238E27FC236}">
                <a16:creationId xmlns:a16="http://schemas.microsoft.com/office/drawing/2014/main" id="{F7427772-838B-43FD-BE23-C9947D7E6199}"/>
              </a:ext>
            </a:extLst>
          </p:cNvPr>
          <p:cNvCxnSpPr>
            <a:stCxn id="6" idx="2"/>
          </p:cNvCxnSpPr>
          <p:nvPr/>
        </p:nvCxnSpPr>
        <p:spPr bwMode="auto">
          <a:xfrm flipV="1">
            <a:off x="2026124" y="3371853"/>
            <a:ext cx="502809" cy="887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A7F162BA-1833-4367-9A00-E87320396DF6}"/>
              </a:ext>
            </a:extLst>
          </p:cNvPr>
          <p:cNvCxnSpPr>
            <a:stCxn id="6" idx="2"/>
          </p:cNvCxnSpPr>
          <p:nvPr/>
        </p:nvCxnSpPr>
        <p:spPr bwMode="auto">
          <a:xfrm>
            <a:off x="2026124" y="4259697"/>
            <a:ext cx="502809" cy="8838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9FE4835D-3AD7-4CA3-BD95-FC359AE3F287}"/>
              </a:ext>
            </a:extLst>
          </p:cNvPr>
          <p:cNvSpPr txBox="1"/>
          <p:nvPr/>
        </p:nvSpPr>
        <p:spPr>
          <a:xfrm>
            <a:off x="5145155" y="2883480"/>
            <a:ext cx="1344984" cy="715581"/>
          </a:xfrm>
          <a:prstGeom prst="rect">
            <a:avLst/>
          </a:prstGeom>
          <a:noFill/>
        </p:spPr>
        <p:txBody>
          <a:bodyPr wrap="none" rtlCol="0">
            <a:spAutoFit/>
          </a:bodyPr>
          <a:lstStyle/>
          <a:p>
            <a:r>
              <a:rPr lang="en-US" sz="1350" dirty="0"/>
              <a:t>Prevent browser</a:t>
            </a:r>
          </a:p>
          <a:p>
            <a:r>
              <a:rPr lang="en-US" sz="1350" dirty="0"/>
              <a:t>from submitting</a:t>
            </a:r>
          </a:p>
          <a:p>
            <a:r>
              <a:rPr lang="en-US" sz="1350" dirty="0"/>
              <a:t>the form</a:t>
            </a:r>
          </a:p>
        </p:txBody>
      </p:sp>
      <p:sp>
        <p:nvSpPr>
          <p:cNvPr id="12" name="TextBox 11">
            <a:extLst>
              <a:ext uri="{FF2B5EF4-FFF2-40B4-BE49-F238E27FC236}">
                <a16:creationId xmlns:a16="http://schemas.microsoft.com/office/drawing/2014/main" id="{0D2B3240-7863-4ACF-868F-B62FEC7495EC}"/>
              </a:ext>
            </a:extLst>
          </p:cNvPr>
          <p:cNvSpPr txBox="1"/>
          <p:nvPr/>
        </p:nvSpPr>
        <p:spPr>
          <a:xfrm>
            <a:off x="5226603" y="3937577"/>
            <a:ext cx="1200393" cy="300082"/>
          </a:xfrm>
          <a:prstGeom prst="rect">
            <a:avLst/>
          </a:prstGeom>
          <a:noFill/>
        </p:spPr>
        <p:txBody>
          <a:bodyPr wrap="none" rtlCol="0">
            <a:spAutoFit/>
          </a:bodyPr>
          <a:lstStyle/>
          <a:p>
            <a:r>
              <a:rPr lang="en-US" sz="1350" dirty="0"/>
              <a:t>"Redirect" to /</a:t>
            </a:r>
          </a:p>
        </p:txBody>
      </p:sp>
      <p:cxnSp>
        <p:nvCxnSpPr>
          <p:cNvPr id="14" name="Straight Arrow Connector 13">
            <a:extLst>
              <a:ext uri="{FF2B5EF4-FFF2-40B4-BE49-F238E27FC236}">
                <a16:creationId xmlns:a16="http://schemas.microsoft.com/office/drawing/2014/main" id="{C76A7A53-4256-4E30-A5F1-41538E093493}"/>
              </a:ext>
            </a:extLst>
          </p:cNvPr>
          <p:cNvCxnSpPr>
            <a:stCxn id="11" idx="1"/>
          </p:cNvCxnSpPr>
          <p:nvPr/>
        </p:nvCxnSpPr>
        <p:spPr bwMode="auto">
          <a:xfrm flipH="1">
            <a:off x="4826578" y="3241271"/>
            <a:ext cx="318577" cy="3280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40800179-AF8B-4CE8-A66F-6DD7B1F0E630}"/>
              </a:ext>
            </a:extLst>
          </p:cNvPr>
          <p:cNvCxnSpPr>
            <a:cxnSpLocks/>
            <a:stCxn id="12" idx="1"/>
          </p:cNvCxnSpPr>
          <p:nvPr/>
        </p:nvCxnSpPr>
        <p:spPr bwMode="auto">
          <a:xfrm flipH="1">
            <a:off x="4926183" y="4087618"/>
            <a:ext cx="300420" cy="4140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a:extLst>
              <a:ext uri="{FF2B5EF4-FFF2-40B4-BE49-F238E27FC236}">
                <a16:creationId xmlns:a16="http://schemas.microsoft.com/office/drawing/2014/main" id="{2FA54DA2-6D31-4FED-BE21-C29B08537E99}"/>
              </a:ext>
            </a:extLst>
          </p:cNvPr>
          <p:cNvSpPr txBox="1"/>
          <p:nvPr/>
        </p:nvSpPr>
        <p:spPr>
          <a:xfrm>
            <a:off x="3481948" y="5238361"/>
            <a:ext cx="2404826" cy="300082"/>
          </a:xfrm>
          <a:prstGeom prst="rect">
            <a:avLst/>
          </a:prstGeom>
          <a:noFill/>
        </p:spPr>
        <p:txBody>
          <a:bodyPr wrap="none" rtlCol="0">
            <a:spAutoFit/>
          </a:bodyPr>
          <a:lstStyle/>
          <a:p>
            <a:r>
              <a:rPr lang="en-US" sz="1350" dirty="0"/>
              <a:t>A hook provide by React Router</a:t>
            </a:r>
          </a:p>
        </p:txBody>
      </p:sp>
      <p:cxnSp>
        <p:nvCxnSpPr>
          <p:cNvPr id="20" name="Straight Arrow Connector 19">
            <a:extLst>
              <a:ext uri="{FF2B5EF4-FFF2-40B4-BE49-F238E27FC236}">
                <a16:creationId xmlns:a16="http://schemas.microsoft.com/office/drawing/2014/main" id="{8462609D-519D-4C37-9FB5-DD4FB4C65536}"/>
              </a:ext>
            </a:extLst>
          </p:cNvPr>
          <p:cNvCxnSpPr/>
          <p:nvPr/>
        </p:nvCxnSpPr>
        <p:spPr bwMode="auto">
          <a:xfrm flipV="1">
            <a:off x="4018396" y="4937700"/>
            <a:ext cx="0" cy="3006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Slide Number Placeholder 6">
            <a:extLst>
              <a:ext uri="{FF2B5EF4-FFF2-40B4-BE49-F238E27FC236}">
                <a16:creationId xmlns:a16="http://schemas.microsoft.com/office/drawing/2014/main" id="{B5EC0959-71A7-4CF5-AB6A-596182AA4469}"/>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80</a:t>
            </a:fld>
            <a:endParaRPr lang="en-US">
              <a:solidFill>
                <a:prstClr val="black">
                  <a:tint val="75000"/>
                </a:prstClr>
              </a:solidFill>
            </a:endParaRPr>
          </a:p>
        </p:txBody>
      </p:sp>
    </p:spTree>
    <p:extLst>
      <p:ext uri="{BB962C8B-B14F-4D97-AF65-F5344CB8AC3E}">
        <p14:creationId xmlns:p14="http://schemas.microsoft.com/office/powerpoint/2010/main" val="14879741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A308-53B4-4B58-A397-778BDE362781}"/>
              </a:ext>
            </a:extLst>
          </p:cNvPr>
          <p:cNvSpPr>
            <a:spLocks noGrp="1"/>
          </p:cNvSpPr>
          <p:nvPr>
            <p:ph type="title"/>
          </p:nvPr>
        </p:nvSpPr>
        <p:spPr/>
        <p:txBody>
          <a:bodyPr/>
          <a:lstStyle/>
          <a:p>
            <a:r>
              <a:rPr lang="en-US" dirty="0"/>
              <a:t>Keeping Data in SPA …</a:t>
            </a:r>
          </a:p>
        </p:txBody>
      </p:sp>
      <p:sp>
        <p:nvSpPr>
          <p:cNvPr id="3" name="Content Placeholder 2">
            <a:extLst>
              <a:ext uri="{FF2B5EF4-FFF2-40B4-BE49-F238E27FC236}">
                <a16:creationId xmlns:a16="http://schemas.microsoft.com/office/drawing/2014/main" id="{824BFBF1-830F-4FDA-B24C-4D424118461E}"/>
              </a:ext>
            </a:extLst>
          </p:cNvPr>
          <p:cNvSpPr>
            <a:spLocks noGrp="1"/>
          </p:cNvSpPr>
          <p:nvPr>
            <p:ph idx="1"/>
          </p:nvPr>
        </p:nvSpPr>
        <p:spPr/>
        <p:txBody>
          <a:bodyPr/>
          <a:lstStyle/>
          <a:p>
            <a:r>
              <a:rPr lang="en-US" dirty="0"/>
              <a:t>It's inefficient to query the server every time the </a:t>
            </a:r>
            <a:r>
              <a:rPr lang="en-US" dirty="0" err="1"/>
              <a:t>GuestBook</a:t>
            </a:r>
            <a:r>
              <a:rPr lang="en-US" dirty="0"/>
              <a:t> component is mounted</a:t>
            </a:r>
          </a:p>
          <a:p>
            <a:r>
              <a:rPr lang="en-US" dirty="0"/>
              <a:t>Maybe we want to keep a local copy of </a:t>
            </a:r>
            <a:r>
              <a:rPr lang="en-US" dirty="0" err="1"/>
              <a:t>GuestBook</a:t>
            </a:r>
            <a:r>
              <a:rPr lang="en-US" dirty="0"/>
              <a:t> in the SPA (the data may get stale but it's more efficient)</a:t>
            </a:r>
          </a:p>
        </p:txBody>
      </p:sp>
      <p:sp>
        <p:nvSpPr>
          <p:cNvPr id="5" name="Slide Number Placeholder 4">
            <a:extLst>
              <a:ext uri="{FF2B5EF4-FFF2-40B4-BE49-F238E27FC236}">
                <a16:creationId xmlns:a16="http://schemas.microsoft.com/office/drawing/2014/main" id="{B7011931-CD0B-48B1-ADA8-23B10F91CA99}"/>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81</a:t>
            </a:fld>
            <a:endParaRPr lang="en-US">
              <a:solidFill>
                <a:prstClr val="black">
                  <a:tint val="75000"/>
                </a:prstClr>
              </a:solidFill>
            </a:endParaRPr>
          </a:p>
        </p:txBody>
      </p:sp>
    </p:spTree>
    <p:extLst>
      <p:ext uri="{BB962C8B-B14F-4D97-AF65-F5344CB8AC3E}">
        <p14:creationId xmlns:p14="http://schemas.microsoft.com/office/powerpoint/2010/main" val="41994255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1DC0-67C4-4691-ACC1-D8D87A5E2A0F}"/>
              </a:ext>
            </a:extLst>
          </p:cNvPr>
          <p:cNvSpPr>
            <a:spLocks noGrp="1"/>
          </p:cNvSpPr>
          <p:nvPr>
            <p:ph type="title"/>
          </p:nvPr>
        </p:nvSpPr>
        <p:spPr/>
        <p:txBody>
          <a:bodyPr/>
          <a:lstStyle/>
          <a:p>
            <a:r>
              <a:rPr lang="en-US" dirty="0"/>
              <a:t>… Keeping Data in SPA</a:t>
            </a:r>
          </a:p>
        </p:txBody>
      </p:sp>
      <p:sp>
        <p:nvSpPr>
          <p:cNvPr id="3" name="Content Placeholder 2">
            <a:extLst>
              <a:ext uri="{FF2B5EF4-FFF2-40B4-BE49-F238E27FC236}">
                <a16:creationId xmlns:a16="http://schemas.microsoft.com/office/drawing/2014/main" id="{36F6685A-31C4-48AE-A989-5AD6375D9A27}"/>
              </a:ext>
            </a:extLst>
          </p:cNvPr>
          <p:cNvSpPr>
            <a:spLocks noGrp="1"/>
          </p:cNvSpPr>
          <p:nvPr>
            <p:ph idx="1"/>
          </p:nvPr>
        </p:nvSpPr>
        <p:spPr>
          <a:xfrm>
            <a:off x="628650" y="2016255"/>
            <a:ext cx="6972300" cy="514350"/>
          </a:xfrm>
        </p:spPr>
        <p:txBody>
          <a:bodyPr>
            <a:normAutofit fontScale="92500" lnSpcReduction="10000"/>
          </a:bodyPr>
          <a:lstStyle/>
          <a:p>
            <a:r>
              <a:rPr lang="en-US" dirty="0"/>
              <a:t>Where the data should be stored?</a:t>
            </a:r>
          </a:p>
        </p:txBody>
      </p:sp>
      <p:sp>
        <p:nvSpPr>
          <p:cNvPr id="4" name="Oval 3">
            <a:extLst>
              <a:ext uri="{FF2B5EF4-FFF2-40B4-BE49-F238E27FC236}">
                <a16:creationId xmlns:a16="http://schemas.microsoft.com/office/drawing/2014/main" id="{413F5BC8-AE3B-4928-965A-3B1B5EBB39ED}"/>
              </a:ext>
            </a:extLst>
          </p:cNvPr>
          <p:cNvSpPr/>
          <p:nvPr/>
        </p:nvSpPr>
        <p:spPr bwMode="auto">
          <a:xfrm>
            <a:off x="3714750" y="3143250"/>
            <a:ext cx="1371600" cy="85725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5" name="TextBox 4">
            <a:extLst>
              <a:ext uri="{FF2B5EF4-FFF2-40B4-BE49-F238E27FC236}">
                <a16:creationId xmlns:a16="http://schemas.microsoft.com/office/drawing/2014/main" id="{1E3C34BA-1B70-4BE0-8580-C1316D0EE9A3}"/>
              </a:ext>
            </a:extLst>
          </p:cNvPr>
          <p:cNvSpPr txBox="1"/>
          <p:nvPr/>
        </p:nvSpPr>
        <p:spPr>
          <a:xfrm>
            <a:off x="4190035" y="3398848"/>
            <a:ext cx="518091" cy="338554"/>
          </a:xfrm>
          <a:prstGeom prst="rect">
            <a:avLst/>
          </a:prstGeom>
          <a:noFill/>
        </p:spPr>
        <p:txBody>
          <a:bodyPr wrap="none" rtlCol="0">
            <a:spAutoFit/>
          </a:bodyPr>
          <a:lstStyle/>
          <a:p>
            <a:r>
              <a:rPr lang="en-US" sz="1600" dirty="0"/>
              <a:t>App</a:t>
            </a:r>
          </a:p>
        </p:txBody>
      </p:sp>
      <p:sp>
        <p:nvSpPr>
          <p:cNvPr id="8" name="Oval 7">
            <a:extLst>
              <a:ext uri="{FF2B5EF4-FFF2-40B4-BE49-F238E27FC236}">
                <a16:creationId xmlns:a16="http://schemas.microsoft.com/office/drawing/2014/main" id="{EE71F2CF-958C-4AF5-95E0-3509CA4F2840}"/>
              </a:ext>
            </a:extLst>
          </p:cNvPr>
          <p:cNvSpPr/>
          <p:nvPr/>
        </p:nvSpPr>
        <p:spPr bwMode="auto">
          <a:xfrm>
            <a:off x="4686300" y="4457700"/>
            <a:ext cx="1885950" cy="85725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9" name="TextBox 8">
            <a:extLst>
              <a:ext uri="{FF2B5EF4-FFF2-40B4-BE49-F238E27FC236}">
                <a16:creationId xmlns:a16="http://schemas.microsoft.com/office/drawing/2014/main" id="{4AE22CD7-3247-4080-BF39-5E14995C8B9B}"/>
              </a:ext>
            </a:extLst>
          </p:cNvPr>
          <p:cNvSpPr txBox="1"/>
          <p:nvPr/>
        </p:nvSpPr>
        <p:spPr>
          <a:xfrm>
            <a:off x="5000049" y="4740101"/>
            <a:ext cx="1340110" cy="338554"/>
          </a:xfrm>
          <a:prstGeom prst="rect">
            <a:avLst/>
          </a:prstGeom>
          <a:noFill/>
        </p:spPr>
        <p:txBody>
          <a:bodyPr wrap="none" rtlCol="0">
            <a:spAutoFit/>
          </a:bodyPr>
          <a:lstStyle/>
          <a:p>
            <a:pPr algn="ctr"/>
            <a:r>
              <a:rPr lang="en-US" sz="1600" dirty="0" err="1"/>
              <a:t>AddComment</a:t>
            </a:r>
            <a:endParaRPr lang="en-US" sz="1600" dirty="0"/>
          </a:p>
        </p:txBody>
      </p:sp>
      <p:sp>
        <p:nvSpPr>
          <p:cNvPr id="10" name="Oval 9">
            <a:extLst>
              <a:ext uri="{FF2B5EF4-FFF2-40B4-BE49-F238E27FC236}">
                <a16:creationId xmlns:a16="http://schemas.microsoft.com/office/drawing/2014/main" id="{0BC8DAE6-2D32-4701-B8B9-2DCE0B661504}"/>
              </a:ext>
            </a:extLst>
          </p:cNvPr>
          <p:cNvSpPr/>
          <p:nvPr/>
        </p:nvSpPr>
        <p:spPr bwMode="auto">
          <a:xfrm>
            <a:off x="2228850" y="4457700"/>
            <a:ext cx="1885950" cy="85725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11" name="TextBox 10">
            <a:extLst>
              <a:ext uri="{FF2B5EF4-FFF2-40B4-BE49-F238E27FC236}">
                <a16:creationId xmlns:a16="http://schemas.microsoft.com/office/drawing/2014/main" id="{C07D9C9A-2FF7-4F99-AC65-8FCAC1EF4CB7}"/>
              </a:ext>
            </a:extLst>
          </p:cNvPr>
          <p:cNvSpPr txBox="1"/>
          <p:nvPr/>
        </p:nvSpPr>
        <p:spPr>
          <a:xfrm>
            <a:off x="2640108" y="4747825"/>
            <a:ext cx="1094467" cy="338554"/>
          </a:xfrm>
          <a:prstGeom prst="rect">
            <a:avLst/>
          </a:prstGeom>
          <a:noFill/>
        </p:spPr>
        <p:txBody>
          <a:bodyPr wrap="none" rtlCol="0">
            <a:spAutoFit/>
          </a:bodyPr>
          <a:lstStyle/>
          <a:p>
            <a:r>
              <a:rPr lang="en-US" sz="1600" dirty="0" err="1"/>
              <a:t>GuestBook</a:t>
            </a:r>
            <a:endParaRPr lang="en-US" sz="1600" dirty="0"/>
          </a:p>
        </p:txBody>
      </p:sp>
      <p:cxnSp>
        <p:nvCxnSpPr>
          <p:cNvPr id="13" name="Straight Connector 12">
            <a:extLst>
              <a:ext uri="{FF2B5EF4-FFF2-40B4-BE49-F238E27FC236}">
                <a16:creationId xmlns:a16="http://schemas.microsoft.com/office/drawing/2014/main" id="{5ACC4FD0-EDF6-4F53-ACAA-B2318F280C0D}"/>
              </a:ext>
            </a:extLst>
          </p:cNvPr>
          <p:cNvCxnSpPr>
            <a:stCxn id="4" idx="3"/>
            <a:endCxn id="10" idx="0"/>
          </p:cNvCxnSpPr>
          <p:nvPr/>
        </p:nvCxnSpPr>
        <p:spPr bwMode="auto">
          <a:xfrm flipH="1">
            <a:off x="3171825" y="3874959"/>
            <a:ext cx="743792" cy="5827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7E2A3AEA-E257-4BCD-9615-29503FE9B1A0}"/>
              </a:ext>
            </a:extLst>
          </p:cNvPr>
          <p:cNvCxnSpPr>
            <a:stCxn id="4" idx="5"/>
            <a:endCxn id="8" idx="0"/>
          </p:cNvCxnSpPr>
          <p:nvPr/>
        </p:nvCxnSpPr>
        <p:spPr bwMode="auto">
          <a:xfrm>
            <a:off x="4885483" y="3874959"/>
            <a:ext cx="743792" cy="58274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Slide Number Placeholder 6">
            <a:extLst>
              <a:ext uri="{FF2B5EF4-FFF2-40B4-BE49-F238E27FC236}">
                <a16:creationId xmlns:a16="http://schemas.microsoft.com/office/drawing/2014/main" id="{BC9C2E91-E713-481B-8986-D9C9A24DD150}"/>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82</a:t>
            </a:fld>
            <a:endParaRPr lang="en-US">
              <a:solidFill>
                <a:prstClr val="black">
                  <a:tint val="75000"/>
                </a:prstClr>
              </a:solidFill>
            </a:endParaRPr>
          </a:p>
        </p:txBody>
      </p:sp>
    </p:spTree>
    <p:extLst>
      <p:ext uri="{BB962C8B-B14F-4D97-AF65-F5344CB8AC3E}">
        <p14:creationId xmlns:p14="http://schemas.microsoft.com/office/powerpoint/2010/main" val="37861310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9255-5EAE-4F31-9A88-12626DC25E8E}"/>
              </a:ext>
            </a:extLst>
          </p:cNvPr>
          <p:cNvSpPr>
            <a:spLocks noGrp="1"/>
          </p:cNvSpPr>
          <p:nvPr>
            <p:ph type="title"/>
          </p:nvPr>
        </p:nvSpPr>
        <p:spPr/>
        <p:txBody>
          <a:bodyPr/>
          <a:lstStyle/>
          <a:p>
            <a:r>
              <a:rPr lang="en-US" dirty="0"/>
              <a:t>Basic State Management in React</a:t>
            </a:r>
          </a:p>
        </p:txBody>
      </p:sp>
      <p:sp>
        <p:nvSpPr>
          <p:cNvPr id="3" name="Content Placeholder 2">
            <a:extLst>
              <a:ext uri="{FF2B5EF4-FFF2-40B4-BE49-F238E27FC236}">
                <a16:creationId xmlns:a16="http://schemas.microsoft.com/office/drawing/2014/main" id="{20901D63-7087-49B4-84A1-FF1380903A37}"/>
              </a:ext>
            </a:extLst>
          </p:cNvPr>
          <p:cNvSpPr>
            <a:spLocks noGrp="1"/>
          </p:cNvSpPr>
          <p:nvPr>
            <p:ph sz="half" idx="1"/>
          </p:nvPr>
        </p:nvSpPr>
        <p:spPr>
          <a:xfrm>
            <a:off x="628649" y="2091446"/>
            <a:ext cx="4154019" cy="4036979"/>
          </a:xfrm>
        </p:spPr>
        <p:txBody>
          <a:bodyPr>
            <a:normAutofit/>
          </a:bodyPr>
          <a:lstStyle/>
          <a:p>
            <a:r>
              <a:rPr lang="en-US" sz="2400" dirty="0"/>
              <a:t>States stored in </a:t>
            </a:r>
            <a:r>
              <a:rPr lang="en-US" sz="2400" i="1" dirty="0"/>
              <a:t>root component</a:t>
            </a:r>
          </a:p>
          <a:p>
            <a:r>
              <a:rPr lang="en-US" sz="2400" dirty="0"/>
              <a:t>Parent passes data down to children as </a:t>
            </a:r>
            <a:r>
              <a:rPr lang="en-US" sz="2400" i="1" dirty="0"/>
              <a:t>properties</a:t>
            </a:r>
          </a:p>
          <a:p>
            <a:r>
              <a:rPr lang="en-US" sz="2400" dirty="0"/>
              <a:t>Parent also passes callback functions to children as properties, and children can use those callbacks to send changes back up</a:t>
            </a:r>
          </a:p>
        </p:txBody>
      </p:sp>
      <p:pic>
        <p:nvPicPr>
          <p:cNvPr id="5" name="Graphic 4" descr="Database">
            <a:extLst>
              <a:ext uri="{FF2B5EF4-FFF2-40B4-BE49-F238E27FC236}">
                <a16:creationId xmlns:a16="http://schemas.microsoft.com/office/drawing/2014/main" id="{94ABC603-C4C1-4970-83A3-A7F92DC225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600" y="2457450"/>
            <a:ext cx="457200" cy="457200"/>
          </a:xfrm>
          <a:prstGeom prst="rect">
            <a:avLst/>
          </a:prstGeom>
        </p:spPr>
      </p:pic>
      <p:sp>
        <p:nvSpPr>
          <p:cNvPr id="6" name="Oval 5">
            <a:extLst>
              <a:ext uri="{FF2B5EF4-FFF2-40B4-BE49-F238E27FC236}">
                <a16:creationId xmlns:a16="http://schemas.microsoft.com/office/drawing/2014/main" id="{1F34E0D4-98BE-43FD-982A-6E55B2388905}"/>
              </a:ext>
            </a:extLst>
          </p:cNvPr>
          <p:cNvSpPr/>
          <p:nvPr/>
        </p:nvSpPr>
        <p:spPr bwMode="auto">
          <a:xfrm>
            <a:off x="5715000" y="2343150"/>
            <a:ext cx="914400" cy="6858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7" name="Oval 6">
            <a:extLst>
              <a:ext uri="{FF2B5EF4-FFF2-40B4-BE49-F238E27FC236}">
                <a16:creationId xmlns:a16="http://schemas.microsoft.com/office/drawing/2014/main" id="{0E0B90BA-F29F-49E0-BE12-533C0ACCFEE9}"/>
              </a:ext>
            </a:extLst>
          </p:cNvPr>
          <p:cNvSpPr/>
          <p:nvPr/>
        </p:nvSpPr>
        <p:spPr bwMode="auto">
          <a:xfrm>
            <a:off x="4972050" y="3543300"/>
            <a:ext cx="914400" cy="6858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8" name="Oval 7">
            <a:extLst>
              <a:ext uri="{FF2B5EF4-FFF2-40B4-BE49-F238E27FC236}">
                <a16:creationId xmlns:a16="http://schemas.microsoft.com/office/drawing/2014/main" id="{D550F55B-22F3-4C9E-B87D-F8386B05A087}"/>
              </a:ext>
            </a:extLst>
          </p:cNvPr>
          <p:cNvSpPr/>
          <p:nvPr/>
        </p:nvSpPr>
        <p:spPr bwMode="auto">
          <a:xfrm>
            <a:off x="6515100" y="3543300"/>
            <a:ext cx="914400" cy="6858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9" name="Oval 8">
            <a:extLst>
              <a:ext uri="{FF2B5EF4-FFF2-40B4-BE49-F238E27FC236}">
                <a16:creationId xmlns:a16="http://schemas.microsoft.com/office/drawing/2014/main" id="{1E690223-50FB-45DC-B457-CBC56B1F5486}"/>
              </a:ext>
            </a:extLst>
          </p:cNvPr>
          <p:cNvSpPr/>
          <p:nvPr/>
        </p:nvSpPr>
        <p:spPr bwMode="auto">
          <a:xfrm>
            <a:off x="6515100" y="4800600"/>
            <a:ext cx="914400" cy="6858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cxnSp>
        <p:nvCxnSpPr>
          <p:cNvPr id="11" name="Straight Connector 10">
            <a:extLst>
              <a:ext uri="{FF2B5EF4-FFF2-40B4-BE49-F238E27FC236}">
                <a16:creationId xmlns:a16="http://schemas.microsoft.com/office/drawing/2014/main" id="{7DB3C8D7-A5E1-450E-9DBC-0EA0536CAB37}"/>
              </a:ext>
            </a:extLst>
          </p:cNvPr>
          <p:cNvCxnSpPr>
            <a:stCxn id="6" idx="3"/>
            <a:endCxn id="7" idx="0"/>
          </p:cNvCxnSpPr>
          <p:nvPr/>
        </p:nvCxnSpPr>
        <p:spPr bwMode="auto">
          <a:xfrm flipH="1">
            <a:off x="5429250" y="2928518"/>
            <a:ext cx="419661" cy="6147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EF1F6FA1-5CE8-4518-B6F1-36C9CA572308}"/>
              </a:ext>
            </a:extLst>
          </p:cNvPr>
          <p:cNvCxnSpPr>
            <a:stCxn id="6" idx="5"/>
            <a:endCxn id="8" idx="0"/>
          </p:cNvCxnSpPr>
          <p:nvPr/>
        </p:nvCxnSpPr>
        <p:spPr bwMode="auto">
          <a:xfrm>
            <a:off x="6495489" y="2928518"/>
            <a:ext cx="476811" cy="6147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FCCAA0BB-3379-4C13-A0F3-05C77D948392}"/>
              </a:ext>
            </a:extLst>
          </p:cNvPr>
          <p:cNvCxnSpPr>
            <a:stCxn id="8" idx="4"/>
            <a:endCxn id="9" idx="0"/>
          </p:cNvCxnSpPr>
          <p:nvPr/>
        </p:nvCxnSpPr>
        <p:spPr bwMode="auto">
          <a:xfrm>
            <a:off x="6972300" y="4229100"/>
            <a:ext cx="0" cy="5715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Arrow Connector 16">
            <a:extLst>
              <a:ext uri="{FF2B5EF4-FFF2-40B4-BE49-F238E27FC236}">
                <a16:creationId xmlns:a16="http://schemas.microsoft.com/office/drawing/2014/main" id="{D72EBEBE-818C-4AB5-A639-B07F724AE499}"/>
              </a:ext>
            </a:extLst>
          </p:cNvPr>
          <p:cNvCxnSpPr/>
          <p:nvPr/>
        </p:nvCxnSpPr>
        <p:spPr bwMode="auto">
          <a:xfrm flipH="1">
            <a:off x="5314950" y="2914650"/>
            <a:ext cx="285750" cy="400050"/>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009E29C6-7AD1-4212-8822-7D56E52ED943}"/>
              </a:ext>
            </a:extLst>
          </p:cNvPr>
          <p:cNvCxnSpPr/>
          <p:nvPr/>
        </p:nvCxnSpPr>
        <p:spPr bwMode="auto">
          <a:xfrm>
            <a:off x="6357938" y="3086100"/>
            <a:ext cx="314325" cy="400050"/>
          </a:xfrm>
          <a:prstGeom prst="straightConnector1">
            <a:avLst/>
          </a:prstGeom>
          <a:solidFill>
            <a:schemeClr val="accent1"/>
          </a:solidFill>
          <a:ln w="28575" cap="flat" cmpd="sng" algn="ctr">
            <a:solidFill>
              <a:srgbClr val="FF0000"/>
            </a:solidFill>
            <a:prstDash val="solid"/>
            <a:round/>
            <a:headEnd type="triangle" w="med" len="med"/>
            <a:tailEnd type="none" w="med" len="med"/>
          </a:ln>
          <a:effectLst/>
        </p:spPr>
      </p:cxnSp>
      <p:cxnSp>
        <p:nvCxnSpPr>
          <p:cNvPr id="21" name="Straight Arrow Connector 20">
            <a:extLst>
              <a:ext uri="{FF2B5EF4-FFF2-40B4-BE49-F238E27FC236}">
                <a16:creationId xmlns:a16="http://schemas.microsoft.com/office/drawing/2014/main" id="{33B09DCB-F079-4793-B47B-95EC75D69AF9}"/>
              </a:ext>
            </a:extLst>
          </p:cNvPr>
          <p:cNvCxnSpPr/>
          <p:nvPr/>
        </p:nvCxnSpPr>
        <p:spPr bwMode="auto">
          <a:xfrm>
            <a:off x="6800850" y="4314825"/>
            <a:ext cx="0" cy="400050"/>
          </a:xfrm>
          <a:prstGeom prst="straightConnector1">
            <a:avLst/>
          </a:prstGeom>
          <a:solidFill>
            <a:schemeClr val="accent1"/>
          </a:solidFill>
          <a:ln w="28575" cap="flat" cmpd="sng" algn="ctr">
            <a:solidFill>
              <a:srgbClr val="FF0000"/>
            </a:solidFill>
            <a:prstDash val="solid"/>
            <a:round/>
            <a:headEnd type="triangle" w="med" len="med"/>
            <a:tailEnd type="none" w="med" len="med"/>
          </a:ln>
          <a:effectLst/>
        </p:spPr>
      </p:cxnSp>
      <p:cxnSp>
        <p:nvCxnSpPr>
          <p:cNvPr id="23" name="Straight Arrow Connector 22">
            <a:extLst>
              <a:ext uri="{FF2B5EF4-FFF2-40B4-BE49-F238E27FC236}">
                <a16:creationId xmlns:a16="http://schemas.microsoft.com/office/drawing/2014/main" id="{30AAAB39-581F-4BCF-BB56-AD62D46B9D7A}"/>
              </a:ext>
            </a:extLst>
          </p:cNvPr>
          <p:cNvCxnSpPr>
            <a:cxnSpLocks/>
          </p:cNvCxnSpPr>
          <p:nvPr/>
        </p:nvCxnSpPr>
        <p:spPr bwMode="auto">
          <a:xfrm flipV="1">
            <a:off x="7200574" y="4314825"/>
            <a:ext cx="0" cy="400050"/>
          </a:xfrm>
          <a:prstGeom prst="straightConnector1">
            <a:avLst/>
          </a:prstGeom>
          <a:solidFill>
            <a:schemeClr val="accent1"/>
          </a:solidFill>
          <a:ln w="28575" cap="flat" cmpd="sng" algn="ctr">
            <a:solidFill>
              <a:srgbClr val="00B050"/>
            </a:solidFill>
            <a:prstDash val="solid"/>
            <a:round/>
            <a:headEnd type="triangle" w="med" len="med"/>
            <a:tailEnd type="none" w="med" len="med"/>
          </a:ln>
          <a:effectLst/>
        </p:spPr>
      </p:cxnSp>
      <p:cxnSp>
        <p:nvCxnSpPr>
          <p:cNvPr id="25" name="Straight Arrow Connector 24">
            <a:extLst>
              <a:ext uri="{FF2B5EF4-FFF2-40B4-BE49-F238E27FC236}">
                <a16:creationId xmlns:a16="http://schemas.microsoft.com/office/drawing/2014/main" id="{6F028EFA-33EA-4764-99D3-D97F4E970F64}"/>
              </a:ext>
            </a:extLst>
          </p:cNvPr>
          <p:cNvCxnSpPr/>
          <p:nvPr/>
        </p:nvCxnSpPr>
        <p:spPr bwMode="auto">
          <a:xfrm flipH="1" flipV="1">
            <a:off x="6738140" y="2914324"/>
            <a:ext cx="467006" cy="514350"/>
          </a:xfrm>
          <a:prstGeom prst="straightConnector1">
            <a:avLst/>
          </a:prstGeom>
          <a:solidFill>
            <a:schemeClr val="accent1"/>
          </a:solidFill>
          <a:ln w="28575" cap="flat" cmpd="sng" algn="ctr">
            <a:solidFill>
              <a:srgbClr val="00B050"/>
            </a:solidFill>
            <a:prstDash val="solid"/>
            <a:round/>
            <a:headEnd type="triangle" w="med" len="med"/>
            <a:tailEnd type="none" w="med" len="med"/>
          </a:ln>
          <a:effectLst/>
        </p:spPr>
      </p:cxnSp>
      <p:sp>
        <p:nvSpPr>
          <p:cNvPr id="10" name="Slide Number Placeholder 9">
            <a:extLst>
              <a:ext uri="{FF2B5EF4-FFF2-40B4-BE49-F238E27FC236}">
                <a16:creationId xmlns:a16="http://schemas.microsoft.com/office/drawing/2014/main" id="{785644B3-056F-4993-A57E-723327D34AB9}"/>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83</a:t>
            </a:fld>
            <a:endParaRPr lang="en-US">
              <a:solidFill>
                <a:prstClr val="black">
                  <a:tint val="75000"/>
                </a:prstClr>
              </a:solidFill>
            </a:endParaRPr>
          </a:p>
        </p:txBody>
      </p:sp>
    </p:spTree>
    <p:extLst>
      <p:ext uri="{BB962C8B-B14F-4D97-AF65-F5344CB8AC3E}">
        <p14:creationId xmlns:p14="http://schemas.microsoft.com/office/powerpoint/2010/main" val="2450104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4914-404C-4E1B-9A73-972DAA218CAE}"/>
              </a:ext>
            </a:extLst>
          </p:cNvPr>
          <p:cNvSpPr>
            <a:spLocks noGrp="1"/>
          </p:cNvSpPr>
          <p:nvPr>
            <p:ph type="title"/>
          </p:nvPr>
        </p:nvSpPr>
        <p:spPr/>
        <p:txBody>
          <a:bodyPr>
            <a:normAutofit fontScale="90000"/>
          </a:bodyPr>
          <a:lstStyle/>
          <a:p>
            <a:r>
              <a:rPr lang="en-US" dirty="0"/>
              <a:t>State Management Can Get Difficult and Messy</a:t>
            </a:r>
          </a:p>
        </p:txBody>
      </p:sp>
      <p:pic>
        <p:nvPicPr>
          <p:cNvPr id="4" name="Graphic 3" descr="Database">
            <a:extLst>
              <a:ext uri="{FF2B5EF4-FFF2-40B4-BE49-F238E27FC236}">
                <a16:creationId xmlns:a16="http://schemas.microsoft.com/office/drawing/2014/main" id="{E5811893-9E83-4327-979C-673A65159A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86225" y="2286000"/>
            <a:ext cx="400050" cy="400050"/>
          </a:xfrm>
          <a:prstGeom prst="rect">
            <a:avLst/>
          </a:prstGeom>
        </p:spPr>
      </p:pic>
      <p:sp>
        <p:nvSpPr>
          <p:cNvPr id="5" name="Oval 4">
            <a:extLst>
              <a:ext uri="{FF2B5EF4-FFF2-40B4-BE49-F238E27FC236}">
                <a16:creationId xmlns:a16="http://schemas.microsoft.com/office/drawing/2014/main" id="{5153A0C1-3C58-4C56-A8DA-0D377C77C8E4}"/>
              </a:ext>
            </a:extLst>
          </p:cNvPr>
          <p:cNvSpPr/>
          <p:nvPr/>
        </p:nvSpPr>
        <p:spPr bwMode="auto">
          <a:xfrm>
            <a:off x="3886200" y="2228850"/>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7" name="Oval 6">
            <a:extLst>
              <a:ext uri="{FF2B5EF4-FFF2-40B4-BE49-F238E27FC236}">
                <a16:creationId xmlns:a16="http://schemas.microsoft.com/office/drawing/2014/main" id="{13CD666D-C99A-4BA8-A2B0-EAD1A764F4D6}"/>
              </a:ext>
            </a:extLst>
          </p:cNvPr>
          <p:cNvSpPr/>
          <p:nvPr/>
        </p:nvSpPr>
        <p:spPr bwMode="auto">
          <a:xfrm>
            <a:off x="2800350" y="3086100"/>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9" name="Oval 8">
            <a:extLst>
              <a:ext uri="{FF2B5EF4-FFF2-40B4-BE49-F238E27FC236}">
                <a16:creationId xmlns:a16="http://schemas.microsoft.com/office/drawing/2014/main" id="{B5A457B3-1EA8-4474-94C7-7A791FCEA94B}"/>
              </a:ext>
            </a:extLst>
          </p:cNvPr>
          <p:cNvSpPr/>
          <p:nvPr/>
        </p:nvSpPr>
        <p:spPr bwMode="auto">
          <a:xfrm>
            <a:off x="4857750" y="3086100"/>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pic>
        <p:nvPicPr>
          <p:cNvPr id="10" name="Graphic 9" descr="Database">
            <a:extLst>
              <a:ext uri="{FF2B5EF4-FFF2-40B4-BE49-F238E27FC236}">
                <a16:creationId xmlns:a16="http://schemas.microsoft.com/office/drawing/2014/main" id="{E6C97EF2-9E98-4891-8F84-0E8264A7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7775" y="4057650"/>
            <a:ext cx="400050" cy="400050"/>
          </a:xfrm>
          <a:prstGeom prst="rect">
            <a:avLst/>
          </a:prstGeom>
        </p:spPr>
      </p:pic>
      <p:sp>
        <p:nvSpPr>
          <p:cNvPr id="11" name="Oval 10">
            <a:extLst>
              <a:ext uri="{FF2B5EF4-FFF2-40B4-BE49-F238E27FC236}">
                <a16:creationId xmlns:a16="http://schemas.microsoft.com/office/drawing/2014/main" id="{B1A9EFB0-F380-43A5-9419-D3B15D90734F}"/>
              </a:ext>
            </a:extLst>
          </p:cNvPr>
          <p:cNvSpPr/>
          <p:nvPr/>
        </p:nvSpPr>
        <p:spPr bwMode="auto">
          <a:xfrm>
            <a:off x="4857750" y="4000500"/>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13" name="Oval 12">
            <a:extLst>
              <a:ext uri="{FF2B5EF4-FFF2-40B4-BE49-F238E27FC236}">
                <a16:creationId xmlns:a16="http://schemas.microsoft.com/office/drawing/2014/main" id="{7041EBA1-915A-4D34-BC3E-54D22643F5B0}"/>
              </a:ext>
            </a:extLst>
          </p:cNvPr>
          <p:cNvSpPr/>
          <p:nvPr/>
        </p:nvSpPr>
        <p:spPr bwMode="auto">
          <a:xfrm>
            <a:off x="6000750" y="4000500"/>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15" name="Oval 14">
            <a:extLst>
              <a:ext uri="{FF2B5EF4-FFF2-40B4-BE49-F238E27FC236}">
                <a16:creationId xmlns:a16="http://schemas.microsoft.com/office/drawing/2014/main" id="{F6AE4630-D502-48F8-B4B2-6D18EBFFFF46}"/>
              </a:ext>
            </a:extLst>
          </p:cNvPr>
          <p:cNvSpPr/>
          <p:nvPr/>
        </p:nvSpPr>
        <p:spPr bwMode="auto">
          <a:xfrm>
            <a:off x="6858000" y="4914900"/>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pic>
        <p:nvPicPr>
          <p:cNvPr id="16" name="Graphic 15" descr="Database">
            <a:extLst>
              <a:ext uri="{FF2B5EF4-FFF2-40B4-BE49-F238E27FC236}">
                <a16:creationId xmlns:a16="http://schemas.microsoft.com/office/drawing/2014/main" id="{5916E963-DF5C-4A7A-8FAA-13837AEF65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00375" y="4057650"/>
            <a:ext cx="400050" cy="400050"/>
          </a:xfrm>
          <a:prstGeom prst="rect">
            <a:avLst/>
          </a:prstGeom>
        </p:spPr>
      </p:pic>
      <p:sp>
        <p:nvSpPr>
          <p:cNvPr id="17" name="Oval 16">
            <a:extLst>
              <a:ext uri="{FF2B5EF4-FFF2-40B4-BE49-F238E27FC236}">
                <a16:creationId xmlns:a16="http://schemas.microsoft.com/office/drawing/2014/main" id="{F13D362F-12A5-47AF-8799-7F4095825A98}"/>
              </a:ext>
            </a:extLst>
          </p:cNvPr>
          <p:cNvSpPr/>
          <p:nvPr/>
        </p:nvSpPr>
        <p:spPr bwMode="auto">
          <a:xfrm>
            <a:off x="2800350" y="4000500"/>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19" name="Oval 18">
            <a:extLst>
              <a:ext uri="{FF2B5EF4-FFF2-40B4-BE49-F238E27FC236}">
                <a16:creationId xmlns:a16="http://schemas.microsoft.com/office/drawing/2014/main" id="{2D7C0062-EED6-42C2-BD8A-FA6E3FF82CFB}"/>
              </a:ext>
            </a:extLst>
          </p:cNvPr>
          <p:cNvSpPr/>
          <p:nvPr/>
        </p:nvSpPr>
        <p:spPr bwMode="auto">
          <a:xfrm>
            <a:off x="1943100" y="4800600"/>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21" name="Oval 20">
            <a:extLst>
              <a:ext uri="{FF2B5EF4-FFF2-40B4-BE49-F238E27FC236}">
                <a16:creationId xmlns:a16="http://schemas.microsoft.com/office/drawing/2014/main" id="{2CA7A49A-7E39-4258-88F7-A99517772E31}"/>
              </a:ext>
            </a:extLst>
          </p:cNvPr>
          <p:cNvSpPr/>
          <p:nvPr/>
        </p:nvSpPr>
        <p:spPr bwMode="auto">
          <a:xfrm>
            <a:off x="3543300" y="4800600"/>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cxnSp>
        <p:nvCxnSpPr>
          <p:cNvPr id="23" name="Straight Connector 22">
            <a:extLst>
              <a:ext uri="{FF2B5EF4-FFF2-40B4-BE49-F238E27FC236}">
                <a16:creationId xmlns:a16="http://schemas.microsoft.com/office/drawing/2014/main" id="{89206469-065B-4E03-BCA2-6032E284BFD6}"/>
              </a:ext>
            </a:extLst>
          </p:cNvPr>
          <p:cNvCxnSpPr>
            <a:stCxn id="5" idx="3"/>
            <a:endCxn id="7" idx="0"/>
          </p:cNvCxnSpPr>
          <p:nvPr/>
        </p:nvCxnSpPr>
        <p:spPr bwMode="auto">
          <a:xfrm flipH="1">
            <a:off x="3200401" y="2716656"/>
            <a:ext cx="802972" cy="3694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8F56F180-62EB-433C-96D0-60ED0D7B4D2A}"/>
              </a:ext>
            </a:extLst>
          </p:cNvPr>
          <p:cNvCxnSpPr>
            <a:stCxn id="5" idx="5"/>
            <a:endCxn id="9" idx="0"/>
          </p:cNvCxnSpPr>
          <p:nvPr/>
        </p:nvCxnSpPr>
        <p:spPr bwMode="auto">
          <a:xfrm>
            <a:off x="4569129" y="2716656"/>
            <a:ext cx="688672" cy="3694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38AAAB93-C4B7-45E9-83E0-EF5E5622E408}"/>
              </a:ext>
            </a:extLst>
          </p:cNvPr>
          <p:cNvCxnSpPr>
            <a:stCxn id="7" idx="4"/>
            <a:endCxn id="17" idx="0"/>
          </p:cNvCxnSpPr>
          <p:nvPr/>
        </p:nvCxnSpPr>
        <p:spPr bwMode="auto">
          <a:xfrm>
            <a:off x="3200400" y="3657600"/>
            <a:ext cx="0" cy="3429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5560870B-E511-4F0C-BA43-0BDE5B138650}"/>
              </a:ext>
            </a:extLst>
          </p:cNvPr>
          <p:cNvCxnSpPr>
            <a:stCxn id="9" idx="4"/>
            <a:endCxn id="11" idx="0"/>
          </p:cNvCxnSpPr>
          <p:nvPr/>
        </p:nvCxnSpPr>
        <p:spPr bwMode="auto">
          <a:xfrm>
            <a:off x="5257800" y="3657600"/>
            <a:ext cx="0" cy="3429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47260111-F562-4D82-A4D5-611CD00A0B03}"/>
              </a:ext>
            </a:extLst>
          </p:cNvPr>
          <p:cNvCxnSpPr>
            <a:stCxn id="9" idx="5"/>
            <a:endCxn id="13" idx="0"/>
          </p:cNvCxnSpPr>
          <p:nvPr/>
        </p:nvCxnSpPr>
        <p:spPr bwMode="auto">
          <a:xfrm>
            <a:off x="5540679" y="3573906"/>
            <a:ext cx="860122" cy="4265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CC6AB0BC-7C04-458A-818A-36B78D1C0454}"/>
              </a:ext>
            </a:extLst>
          </p:cNvPr>
          <p:cNvCxnSpPr>
            <a:stCxn id="17" idx="3"/>
            <a:endCxn id="19" idx="0"/>
          </p:cNvCxnSpPr>
          <p:nvPr/>
        </p:nvCxnSpPr>
        <p:spPr bwMode="auto">
          <a:xfrm flipH="1">
            <a:off x="2343151" y="4488306"/>
            <a:ext cx="574372" cy="3122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C861FB49-5FCD-4AE2-8689-2A90D19A526C}"/>
              </a:ext>
            </a:extLst>
          </p:cNvPr>
          <p:cNvCxnSpPr>
            <a:stCxn id="17" idx="5"/>
            <a:endCxn id="21" idx="0"/>
          </p:cNvCxnSpPr>
          <p:nvPr/>
        </p:nvCxnSpPr>
        <p:spPr bwMode="auto">
          <a:xfrm>
            <a:off x="3483279" y="4488306"/>
            <a:ext cx="460072" cy="3122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3AB1C95-D926-4CC0-A7D2-73BDD80F25E7}"/>
              </a:ext>
            </a:extLst>
          </p:cNvPr>
          <p:cNvCxnSpPr>
            <a:stCxn id="13" idx="5"/>
            <a:endCxn id="15" idx="0"/>
          </p:cNvCxnSpPr>
          <p:nvPr/>
        </p:nvCxnSpPr>
        <p:spPr bwMode="auto">
          <a:xfrm>
            <a:off x="6683679" y="4488306"/>
            <a:ext cx="574372" cy="4265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Arrow Connector 42">
            <a:extLst>
              <a:ext uri="{FF2B5EF4-FFF2-40B4-BE49-F238E27FC236}">
                <a16:creationId xmlns:a16="http://schemas.microsoft.com/office/drawing/2014/main" id="{BB65C3B6-1341-435A-8F3B-76836C9C7AF8}"/>
              </a:ext>
            </a:extLst>
          </p:cNvPr>
          <p:cNvCxnSpPr/>
          <p:nvPr/>
        </p:nvCxnSpPr>
        <p:spPr bwMode="auto">
          <a:xfrm>
            <a:off x="3028950" y="3714750"/>
            <a:ext cx="0" cy="228600"/>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D938F6C1-E36C-4DC6-818F-3DFE9C5A22E9}"/>
              </a:ext>
            </a:extLst>
          </p:cNvPr>
          <p:cNvCxnSpPr/>
          <p:nvPr/>
        </p:nvCxnSpPr>
        <p:spPr bwMode="auto">
          <a:xfrm flipH="1">
            <a:off x="3072532" y="2576138"/>
            <a:ext cx="712939" cy="386778"/>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9CB890FE-DC98-4507-950E-1EBF50EF3566}"/>
              </a:ext>
            </a:extLst>
          </p:cNvPr>
          <p:cNvCxnSpPr/>
          <p:nvPr/>
        </p:nvCxnSpPr>
        <p:spPr bwMode="auto">
          <a:xfrm flipH="1">
            <a:off x="2171700" y="4400550"/>
            <a:ext cx="458636" cy="301053"/>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cxnSp>
        <p:nvCxnSpPr>
          <p:cNvPr id="51" name="Straight Arrow Connector 50">
            <a:extLst>
              <a:ext uri="{FF2B5EF4-FFF2-40B4-BE49-F238E27FC236}">
                <a16:creationId xmlns:a16="http://schemas.microsoft.com/office/drawing/2014/main" id="{17DB7D8D-6E87-456D-AF69-E5679C385DC9}"/>
              </a:ext>
            </a:extLst>
          </p:cNvPr>
          <p:cNvCxnSpPr/>
          <p:nvPr/>
        </p:nvCxnSpPr>
        <p:spPr bwMode="auto">
          <a:xfrm>
            <a:off x="4800600" y="2620233"/>
            <a:ext cx="514350" cy="329628"/>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cxnSp>
        <p:nvCxnSpPr>
          <p:cNvPr id="53" name="Straight Arrow Connector 52">
            <a:extLst>
              <a:ext uri="{FF2B5EF4-FFF2-40B4-BE49-F238E27FC236}">
                <a16:creationId xmlns:a16="http://schemas.microsoft.com/office/drawing/2014/main" id="{D1340E9A-4A14-4B01-AACB-B414CB5E254D}"/>
              </a:ext>
            </a:extLst>
          </p:cNvPr>
          <p:cNvCxnSpPr/>
          <p:nvPr/>
        </p:nvCxnSpPr>
        <p:spPr bwMode="auto">
          <a:xfrm>
            <a:off x="5739887" y="3429000"/>
            <a:ext cx="685800" cy="400050"/>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cxnSp>
        <p:nvCxnSpPr>
          <p:cNvPr id="55" name="Straight Arrow Connector 54">
            <a:extLst>
              <a:ext uri="{FF2B5EF4-FFF2-40B4-BE49-F238E27FC236}">
                <a16:creationId xmlns:a16="http://schemas.microsoft.com/office/drawing/2014/main" id="{866F4855-6F57-40B3-BFEE-371227E3CD4D}"/>
              </a:ext>
            </a:extLst>
          </p:cNvPr>
          <p:cNvCxnSpPr/>
          <p:nvPr/>
        </p:nvCxnSpPr>
        <p:spPr bwMode="auto">
          <a:xfrm>
            <a:off x="6915150" y="4400550"/>
            <a:ext cx="457200" cy="342900"/>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443CBD92-AC0E-44EE-B100-68AD311DE940}"/>
              </a:ext>
            </a:extLst>
          </p:cNvPr>
          <p:cNvCxnSpPr/>
          <p:nvPr/>
        </p:nvCxnSpPr>
        <p:spPr bwMode="auto">
          <a:xfrm flipH="1" flipV="1">
            <a:off x="4514850" y="2909216"/>
            <a:ext cx="342900" cy="241872"/>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61EE28DC-96A3-404F-89D6-78614AD16239}"/>
              </a:ext>
            </a:extLst>
          </p:cNvPr>
          <p:cNvCxnSpPr/>
          <p:nvPr/>
        </p:nvCxnSpPr>
        <p:spPr bwMode="auto">
          <a:xfrm flipH="1" flipV="1">
            <a:off x="5540679" y="3714750"/>
            <a:ext cx="460072" cy="285750"/>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61" name="Straight Arrow Connector 60">
            <a:extLst>
              <a:ext uri="{FF2B5EF4-FFF2-40B4-BE49-F238E27FC236}">
                <a16:creationId xmlns:a16="http://schemas.microsoft.com/office/drawing/2014/main" id="{94DD9B0E-4685-4A0E-B7FF-53D44E6C75D5}"/>
              </a:ext>
            </a:extLst>
          </p:cNvPr>
          <p:cNvCxnSpPr/>
          <p:nvPr/>
        </p:nvCxnSpPr>
        <p:spPr bwMode="auto">
          <a:xfrm flipH="1" flipV="1">
            <a:off x="6572250" y="4644453"/>
            <a:ext cx="285750" cy="270447"/>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
        <p:nvSpPr>
          <p:cNvPr id="6" name="Slide Number Placeholder 5">
            <a:extLst>
              <a:ext uri="{FF2B5EF4-FFF2-40B4-BE49-F238E27FC236}">
                <a16:creationId xmlns:a16="http://schemas.microsoft.com/office/drawing/2014/main" id="{369961E4-74F1-4A33-AE2B-246157A05064}"/>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84</a:t>
            </a:fld>
            <a:endParaRPr lang="en-US">
              <a:solidFill>
                <a:prstClr val="black">
                  <a:tint val="75000"/>
                </a:prstClr>
              </a:solidFill>
            </a:endParaRPr>
          </a:p>
        </p:txBody>
      </p:sp>
    </p:spTree>
    <p:extLst>
      <p:ext uri="{BB962C8B-B14F-4D97-AF65-F5344CB8AC3E}">
        <p14:creationId xmlns:p14="http://schemas.microsoft.com/office/powerpoint/2010/main" val="4073289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D78D-8C4E-4ED7-A197-B54246D57D49}"/>
              </a:ext>
            </a:extLst>
          </p:cNvPr>
          <p:cNvSpPr>
            <a:spLocks noGrp="1"/>
          </p:cNvSpPr>
          <p:nvPr>
            <p:ph type="title"/>
          </p:nvPr>
        </p:nvSpPr>
        <p:spPr/>
        <p:txBody>
          <a:bodyPr/>
          <a:lstStyle/>
          <a:p>
            <a:r>
              <a:rPr lang="en-US" dirty="0"/>
              <a:t>Store States in One Place</a:t>
            </a:r>
          </a:p>
        </p:txBody>
      </p:sp>
      <p:sp>
        <p:nvSpPr>
          <p:cNvPr id="5" name="Oval 4">
            <a:extLst>
              <a:ext uri="{FF2B5EF4-FFF2-40B4-BE49-F238E27FC236}">
                <a16:creationId xmlns:a16="http://schemas.microsoft.com/office/drawing/2014/main" id="{3BB234B7-C0A5-4E6B-88E4-8628AEA768F8}"/>
              </a:ext>
            </a:extLst>
          </p:cNvPr>
          <p:cNvSpPr/>
          <p:nvPr/>
        </p:nvSpPr>
        <p:spPr bwMode="auto">
          <a:xfrm>
            <a:off x="3771900" y="2354999"/>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6" name="Oval 5">
            <a:extLst>
              <a:ext uri="{FF2B5EF4-FFF2-40B4-BE49-F238E27FC236}">
                <a16:creationId xmlns:a16="http://schemas.microsoft.com/office/drawing/2014/main" id="{BCFC1E05-0687-4E96-8BC1-8DD6E3BEA21C}"/>
              </a:ext>
            </a:extLst>
          </p:cNvPr>
          <p:cNvSpPr/>
          <p:nvPr/>
        </p:nvSpPr>
        <p:spPr bwMode="auto">
          <a:xfrm>
            <a:off x="2686050" y="3212249"/>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7" name="Oval 6">
            <a:extLst>
              <a:ext uri="{FF2B5EF4-FFF2-40B4-BE49-F238E27FC236}">
                <a16:creationId xmlns:a16="http://schemas.microsoft.com/office/drawing/2014/main" id="{2694E1EE-E9B0-4145-BA80-6A0F30C1B4AE}"/>
              </a:ext>
            </a:extLst>
          </p:cNvPr>
          <p:cNvSpPr/>
          <p:nvPr/>
        </p:nvSpPr>
        <p:spPr bwMode="auto">
          <a:xfrm>
            <a:off x="4743450" y="3212249"/>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pic>
        <p:nvPicPr>
          <p:cNvPr id="8" name="Graphic 7" descr="Database">
            <a:extLst>
              <a:ext uri="{FF2B5EF4-FFF2-40B4-BE49-F238E27FC236}">
                <a16:creationId xmlns:a16="http://schemas.microsoft.com/office/drawing/2014/main" id="{6B38ACD2-44C9-4FD2-8448-925837CB54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600" y="2228850"/>
            <a:ext cx="1143000" cy="1143000"/>
          </a:xfrm>
          <a:prstGeom prst="rect">
            <a:avLst/>
          </a:prstGeom>
        </p:spPr>
      </p:pic>
      <p:sp>
        <p:nvSpPr>
          <p:cNvPr id="9" name="Oval 8">
            <a:extLst>
              <a:ext uri="{FF2B5EF4-FFF2-40B4-BE49-F238E27FC236}">
                <a16:creationId xmlns:a16="http://schemas.microsoft.com/office/drawing/2014/main" id="{FFC70DC0-54CA-4660-A6E9-886EA6A1BFB9}"/>
              </a:ext>
            </a:extLst>
          </p:cNvPr>
          <p:cNvSpPr/>
          <p:nvPr/>
        </p:nvSpPr>
        <p:spPr bwMode="auto">
          <a:xfrm>
            <a:off x="4743450" y="4126649"/>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10" name="Oval 9">
            <a:extLst>
              <a:ext uri="{FF2B5EF4-FFF2-40B4-BE49-F238E27FC236}">
                <a16:creationId xmlns:a16="http://schemas.microsoft.com/office/drawing/2014/main" id="{37A23FFD-6378-42FE-8FD4-2572A34A0B85}"/>
              </a:ext>
            </a:extLst>
          </p:cNvPr>
          <p:cNvSpPr/>
          <p:nvPr/>
        </p:nvSpPr>
        <p:spPr bwMode="auto">
          <a:xfrm>
            <a:off x="5886450" y="4126649"/>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11" name="Oval 10">
            <a:extLst>
              <a:ext uri="{FF2B5EF4-FFF2-40B4-BE49-F238E27FC236}">
                <a16:creationId xmlns:a16="http://schemas.microsoft.com/office/drawing/2014/main" id="{494A5F48-1B71-46FB-8089-C4904BA58176}"/>
              </a:ext>
            </a:extLst>
          </p:cNvPr>
          <p:cNvSpPr/>
          <p:nvPr/>
        </p:nvSpPr>
        <p:spPr bwMode="auto">
          <a:xfrm>
            <a:off x="6743700" y="5041049"/>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13" name="Oval 12">
            <a:extLst>
              <a:ext uri="{FF2B5EF4-FFF2-40B4-BE49-F238E27FC236}">
                <a16:creationId xmlns:a16="http://schemas.microsoft.com/office/drawing/2014/main" id="{34BA190E-9DD2-4A51-B226-A2D352D27D00}"/>
              </a:ext>
            </a:extLst>
          </p:cNvPr>
          <p:cNvSpPr/>
          <p:nvPr/>
        </p:nvSpPr>
        <p:spPr bwMode="auto">
          <a:xfrm>
            <a:off x="2686050" y="4126649"/>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14" name="Oval 13">
            <a:extLst>
              <a:ext uri="{FF2B5EF4-FFF2-40B4-BE49-F238E27FC236}">
                <a16:creationId xmlns:a16="http://schemas.microsoft.com/office/drawing/2014/main" id="{7E74A83C-0987-467A-8F2F-0BB65443E0F1}"/>
              </a:ext>
            </a:extLst>
          </p:cNvPr>
          <p:cNvSpPr/>
          <p:nvPr/>
        </p:nvSpPr>
        <p:spPr bwMode="auto">
          <a:xfrm>
            <a:off x="1828800" y="4926749"/>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sp>
        <p:nvSpPr>
          <p:cNvPr id="15" name="Oval 14">
            <a:extLst>
              <a:ext uri="{FF2B5EF4-FFF2-40B4-BE49-F238E27FC236}">
                <a16:creationId xmlns:a16="http://schemas.microsoft.com/office/drawing/2014/main" id="{9AADE9AB-1588-4CB3-A922-4201889713FB}"/>
              </a:ext>
            </a:extLst>
          </p:cNvPr>
          <p:cNvSpPr/>
          <p:nvPr/>
        </p:nvSpPr>
        <p:spPr bwMode="auto">
          <a:xfrm>
            <a:off x="3429000" y="4926749"/>
            <a:ext cx="800100" cy="571500"/>
          </a:xfrm>
          <a:prstGeom prst="ellipse">
            <a:avLst/>
          </a:prstGeom>
          <a:no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cxnSp>
        <p:nvCxnSpPr>
          <p:cNvPr id="16" name="Straight Connector 15">
            <a:extLst>
              <a:ext uri="{FF2B5EF4-FFF2-40B4-BE49-F238E27FC236}">
                <a16:creationId xmlns:a16="http://schemas.microsoft.com/office/drawing/2014/main" id="{62EABD58-38F1-4830-9B11-86C821CF48CB}"/>
              </a:ext>
            </a:extLst>
          </p:cNvPr>
          <p:cNvCxnSpPr>
            <a:stCxn id="5" idx="3"/>
            <a:endCxn id="6" idx="0"/>
          </p:cNvCxnSpPr>
          <p:nvPr/>
        </p:nvCxnSpPr>
        <p:spPr bwMode="auto">
          <a:xfrm flipH="1">
            <a:off x="3086101" y="2842805"/>
            <a:ext cx="802972" cy="3694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8EB3B576-B91D-4D27-B8B4-E209E653EDD9}"/>
              </a:ext>
            </a:extLst>
          </p:cNvPr>
          <p:cNvCxnSpPr>
            <a:stCxn id="5" idx="5"/>
            <a:endCxn id="7" idx="0"/>
          </p:cNvCxnSpPr>
          <p:nvPr/>
        </p:nvCxnSpPr>
        <p:spPr bwMode="auto">
          <a:xfrm>
            <a:off x="4454829" y="2842805"/>
            <a:ext cx="688672" cy="3694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06BBA978-1FF9-4883-91FE-EAC2AB357B9C}"/>
              </a:ext>
            </a:extLst>
          </p:cNvPr>
          <p:cNvCxnSpPr>
            <a:stCxn id="6" idx="4"/>
            <a:endCxn id="13" idx="0"/>
          </p:cNvCxnSpPr>
          <p:nvPr/>
        </p:nvCxnSpPr>
        <p:spPr bwMode="auto">
          <a:xfrm>
            <a:off x="3086100" y="3783749"/>
            <a:ext cx="0" cy="3429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9B0A09C-08C5-4D41-9011-0FCC04E349B6}"/>
              </a:ext>
            </a:extLst>
          </p:cNvPr>
          <p:cNvCxnSpPr>
            <a:stCxn id="7" idx="4"/>
            <a:endCxn id="9" idx="0"/>
          </p:cNvCxnSpPr>
          <p:nvPr/>
        </p:nvCxnSpPr>
        <p:spPr bwMode="auto">
          <a:xfrm>
            <a:off x="5143500" y="3783749"/>
            <a:ext cx="0" cy="3429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AC1AF4AB-47B1-4DCF-8784-1EB54BA4946C}"/>
              </a:ext>
            </a:extLst>
          </p:cNvPr>
          <p:cNvCxnSpPr>
            <a:stCxn id="7" idx="5"/>
            <a:endCxn id="10" idx="0"/>
          </p:cNvCxnSpPr>
          <p:nvPr/>
        </p:nvCxnSpPr>
        <p:spPr bwMode="auto">
          <a:xfrm>
            <a:off x="5426379" y="3700055"/>
            <a:ext cx="860122" cy="4265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D7ACCA75-D6CC-4CCF-A8F1-3C5AAAF1F4F8}"/>
              </a:ext>
            </a:extLst>
          </p:cNvPr>
          <p:cNvCxnSpPr>
            <a:stCxn id="13" idx="3"/>
            <a:endCxn id="14" idx="0"/>
          </p:cNvCxnSpPr>
          <p:nvPr/>
        </p:nvCxnSpPr>
        <p:spPr bwMode="auto">
          <a:xfrm flipH="1">
            <a:off x="2228851" y="4614455"/>
            <a:ext cx="574372" cy="3122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306FA320-7827-47E0-9C41-9C1653D342E2}"/>
              </a:ext>
            </a:extLst>
          </p:cNvPr>
          <p:cNvCxnSpPr>
            <a:stCxn id="13" idx="5"/>
            <a:endCxn id="15" idx="0"/>
          </p:cNvCxnSpPr>
          <p:nvPr/>
        </p:nvCxnSpPr>
        <p:spPr bwMode="auto">
          <a:xfrm>
            <a:off x="3368979" y="4614455"/>
            <a:ext cx="460072" cy="3122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3456A617-A4B2-49D7-A7B5-6D2A4B75629A}"/>
              </a:ext>
            </a:extLst>
          </p:cNvPr>
          <p:cNvCxnSpPr>
            <a:stCxn id="10" idx="5"/>
            <a:endCxn id="11" idx="0"/>
          </p:cNvCxnSpPr>
          <p:nvPr/>
        </p:nvCxnSpPr>
        <p:spPr bwMode="auto">
          <a:xfrm>
            <a:off x="6569379" y="4614455"/>
            <a:ext cx="574372" cy="4265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B67CFA7E-FFD1-4F61-810F-210C1B541EA6}"/>
              </a:ext>
            </a:extLst>
          </p:cNvPr>
          <p:cNvCxnSpPr>
            <a:cxnSpLocks/>
          </p:cNvCxnSpPr>
          <p:nvPr/>
        </p:nvCxnSpPr>
        <p:spPr bwMode="auto">
          <a:xfrm>
            <a:off x="4686300" y="2640749"/>
            <a:ext cx="1314450" cy="0"/>
          </a:xfrm>
          <a:prstGeom prst="line">
            <a:avLst/>
          </a:prstGeom>
          <a:solidFill>
            <a:schemeClr val="accent1"/>
          </a:solidFill>
          <a:ln w="28575" cap="flat" cmpd="sng" algn="ctr">
            <a:solidFill>
              <a:srgbClr val="00B050"/>
            </a:solidFill>
            <a:prstDash val="solid"/>
            <a:round/>
            <a:headEnd type="none" w="med" len="med"/>
            <a:tailEnd type="none" w="med" len="med"/>
          </a:ln>
          <a:effectLst/>
        </p:spPr>
      </p:cxnSp>
      <p:sp>
        <p:nvSpPr>
          <p:cNvPr id="45" name="Freeform: Shape 44">
            <a:extLst>
              <a:ext uri="{FF2B5EF4-FFF2-40B4-BE49-F238E27FC236}">
                <a16:creationId xmlns:a16="http://schemas.microsoft.com/office/drawing/2014/main" id="{B03002B6-F6D5-4384-A7F0-EC1911D6B73A}"/>
              </a:ext>
            </a:extLst>
          </p:cNvPr>
          <p:cNvSpPr/>
          <p:nvPr/>
        </p:nvSpPr>
        <p:spPr bwMode="auto">
          <a:xfrm>
            <a:off x="3513256" y="2860531"/>
            <a:ext cx="2441448" cy="1336331"/>
          </a:xfrm>
          <a:custGeom>
            <a:avLst/>
            <a:gdLst>
              <a:gd name="connsiteX0" fmla="*/ 0 w 3255264"/>
              <a:gd name="connsiteY0" fmla="*/ 1781774 h 1781774"/>
              <a:gd name="connsiteX1" fmla="*/ 945750 w 3255264"/>
              <a:gd name="connsiteY1" fmla="*/ 475488 h 1781774"/>
              <a:gd name="connsiteX2" fmla="*/ 3255264 w 3255264"/>
              <a:gd name="connsiteY2" fmla="*/ 0 h 1781774"/>
            </a:gdLst>
            <a:ahLst/>
            <a:cxnLst>
              <a:cxn ang="0">
                <a:pos x="connsiteX0" y="connsiteY0"/>
              </a:cxn>
              <a:cxn ang="0">
                <a:pos x="connsiteX1" y="connsiteY1"/>
              </a:cxn>
              <a:cxn ang="0">
                <a:pos x="connsiteX2" y="connsiteY2"/>
              </a:cxn>
            </a:cxnLst>
            <a:rect l="l" t="t" r="r" b="b"/>
            <a:pathLst>
              <a:path w="3255264" h="1781774">
                <a:moveTo>
                  <a:pt x="0" y="1781774"/>
                </a:moveTo>
                <a:cubicBezTo>
                  <a:pt x="201603" y="1277112"/>
                  <a:pt x="403206" y="772450"/>
                  <a:pt x="945750" y="475488"/>
                </a:cubicBezTo>
                <a:cubicBezTo>
                  <a:pt x="1488294" y="178526"/>
                  <a:pt x="2954818" y="60960"/>
                  <a:pt x="3255264" y="0"/>
                </a:cubicBezTo>
              </a:path>
            </a:pathLst>
          </a:custGeom>
          <a:noFill/>
          <a:ln w="28575" cap="flat" cmpd="sng" algn="ctr">
            <a:solidFill>
              <a:srgbClr val="00B050"/>
            </a:solidFill>
            <a:prstDash val="solid"/>
            <a:round/>
            <a:headEnd type="none" w="med" len="med"/>
            <a:tailEnd type="none" w="med" len="med"/>
          </a:ln>
          <a:effectLst/>
        </p:spPr>
        <p:txBody>
          <a:bodyPr vert="horz" wrap="none" lIns="68580" tIns="34290" rIns="68580" bIns="34290" numCol="1" rtlCol="0" anchor="t" anchorCtr="0" compatLnSpc="1">
            <a:prstTxWarp prst="textNoShape">
              <a:avLst/>
            </a:prstTxWarp>
          </a:bodyPr>
          <a:lstStyle/>
          <a:p>
            <a:pPr fontAlgn="base">
              <a:spcBef>
                <a:spcPct val="0"/>
              </a:spcBef>
              <a:spcAft>
                <a:spcPct val="0"/>
              </a:spcAft>
            </a:pPr>
            <a:endParaRPr lang="en-US">
              <a:latin typeface="Tahoma" pitchFamily="34" charset="0"/>
            </a:endParaRPr>
          </a:p>
        </p:txBody>
      </p:sp>
      <p:cxnSp>
        <p:nvCxnSpPr>
          <p:cNvPr id="47" name="Straight Connector 46">
            <a:extLst>
              <a:ext uri="{FF2B5EF4-FFF2-40B4-BE49-F238E27FC236}">
                <a16:creationId xmlns:a16="http://schemas.microsoft.com/office/drawing/2014/main" id="{A7E48F58-8EE0-4D51-9070-10C6449CB929}"/>
              </a:ext>
            </a:extLst>
          </p:cNvPr>
          <p:cNvCxnSpPr>
            <a:cxnSpLocks/>
          </p:cNvCxnSpPr>
          <p:nvPr/>
        </p:nvCxnSpPr>
        <p:spPr bwMode="auto">
          <a:xfrm flipV="1">
            <a:off x="5429251" y="3097949"/>
            <a:ext cx="525454" cy="1028700"/>
          </a:xfrm>
          <a:prstGeom prst="line">
            <a:avLst/>
          </a:prstGeom>
          <a:solidFill>
            <a:schemeClr val="accent1"/>
          </a:solidFill>
          <a:ln w="28575" cap="flat" cmpd="sng" algn="ctr">
            <a:solidFill>
              <a:srgbClr val="00B050"/>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14E9A67F-C827-4300-BDB7-CAE596655286}"/>
              </a:ext>
            </a:extLst>
          </p:cNvPr>
          <p:cNvCxnSpPr/>
          <p:nvPr/>
        </p:nvCxnSpPr>
        <p:spPr bwMode="auto">
          <a:xfrm flipH="1" flipV="1">
            <a:off x="6572250" y="3410242"/>
            <a:ext cx="742950" cy="1471205"/>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4" name="Slide Number Placeholder 3">
            <a:extLst>
              <a:ext uri="{FF2B5EF4-FFF2-40B4-BE49-F238E27FC236}">
                <a16:creationId xmlns:a16="http://schemas.microsoft.com/office/drawing/2014/main" id="{8D972948-5574-4EB7-AFB8-38684D505F35}"/>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85</a:t>
            </a:fld>
            <a:endParaRPr lang="en-US">
              <a:solidFill>
                <a:prstClr val="black">
                  <a:tint val="75000"/>
                </a:prstClr>
              </a:solidFill>
            </a:endParaRPr>
          </a:p>
        </p:txBody>
      </p:sp>
    </p:spTree>
    <p:extLst>
      <p:ext uri="{BB962C8B-B14F-4D97-AF65-F5344CB8AC3E}">
        <p14:creationId xmlns:p14="http://schemas.microsoft.com/office/powerpoint/2010/main" val="41109657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6B7A-16DA-4BA1-8903-144B2B791254}"/>
              </a:ext>
            </a:extLst>
          </p:cNvPr>
          <p:cNvSpPr>
            <a:spLocks noGrp="1"/>
          </p:cNvSpPr>
          <p:nvPr>
            <p:ph type="title"/>
          </p:nvPr>
        </p:nvSpPr>
        <p:spPr/>
        <p:txBody>
          <a:bodyPr/>
          <a:lstStyle/>
          <a:p>
            <a:r>
              <a:rPr lang="en-US" dirty="0"/>
              <a:t>State Management Solutions</a:t>
            </a:r>
          </a:p>
        </p:txBody>
      </p:sp>
      <p:sp>
        <p:nvSpPr>
          <p:cNvPr id="3" name="Content Placeholder 2">
            <a:extLst>
              <a:ext uri="{FF2B5EF4-FFF2-40B4-BE49-F238E27FC236}">
                <a16:creationId xmlns:a16="http://schemas.microsoft.com/office/drawing/2014/main" id="{9D402A75-05A5-4FC4-A9BF-C0E53433D4F8}"/>
              </a:ext>
            </a:extLst>
          </p:cNvPr>
          <p:cNvSpPr>
            <a:spLocks noGrp="1"/>
          </p:cNvSpPr>
          <p:nvPr>
            <p:ph idx="1"/>
          </p:nvPr>
        </p:nvSpPr>
        <p:spPr/>
        <p:txBody>
          <a:bodyPr/>
          <a:lstStyle/>
          <a:p>
            <a:r>
              <a:rPr lang="en-US" dirty="0"/>
              <a:t>React Context API</a:t>
            </a:r>
          </a:p>
          <a:p>
            <a:r>
              <a:rPr lang="en-US" dirty="0"/>
              <a:t>Redux</a:t>
            </a:r>
          </a:p>
          <a:p>
            <a:pPr lvl="1"/>
            <a:r>
              <a:rPr lang="en-US" dirty="0"/>
              <a:t>More mature and performant</a:t>
            </a:r>
          </a:p>
          <a:p>
            <a:pPr lvl="1"/>
            <a:r>
              <a:rPr lang="en-US" dirty="0"/>
              <a:t>More features and tool support</a:t>
            </a:r>
          </a:p>
        </p:txBody>
      </p:sp>
      <p:sp>
        <p:nvSpPr>
          <p:cNvPr id="5" name="Slide Number Placeholder 4">
            <a:extLst>
              <a:ext uri="{FF2B5EF4-FFF2-40B4-BE49-F238E27FC236}">
                <a16:creationId xmlns:a16="http://schemas.microsoft.com/office/drawing/2014/main" id="{70DBEF2C-D701-4CDF-9960-4FD77A37F5A1}"/>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86</a:t>
            </a:fld>
            <a:endParaRPr lang="en-US">
              <a:solidFill>
                <a:prstClr val="black">
                  <a:tint val="75000"/>
                </a:prstClr>
              </a:solidFill>
            </a:endParaRPr>
          </a:p>
        </p:txBody>
      </p:sp>
    </p:spTree>
    <p:extLst>
      <p:ext uri="{BB962C8B-B14F-4D97-AF65-F5344CB8AC3E}">
        <p14:creationId xmlns:p14="http://schemas.microsoft.com/office/powerpoint/2010/main" val="10919721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6B7A-16DA-4BA1-8903-144B2B791254}"/>
              </a:ext>
            </a:extLst>
          </p:cNvPr>
          <p:cNvSpPr>
            <a:spLocks noGrp="1"/>
          </p:cNvSpPr>
          <p:nvPr>
            <p:ph type="title"/>
          </p:nvPr>
        </p:nvSpPr>
        <p:spPr>
          <a:xfrm>
            <a:off x="628650" y="311285"/>
            <a:ext cx="3755081" cy="2227634"/>
          </a:xfrm>
        </p:spPr>
        <p:txBody>
          <a:bodyPr>
            <a:normAutofit fontScale="90000"/>
          </a:bodyPr>
          <a:lstStyle/>
          <a:p>
            <a:r>
              <a:rPr lang="en-US" dirty="0"/>
              <a:t>State Management React Context-Example</a:t>
            </a:r>
          </a:p>
        </p:txBody>
      </p:sp>
      <p:pic>
        <p:nvPicPr>
          <p:cNvPr id="4" name="Picture 3">
            <a:extLst>
              <a:ext uri="{FF2B5EF4-FFF2-40B4-BE49-F238E27FC236}">
                <a16:creationId xmlns:a16="http://schemas.microsoft.com/office/drawing/2014/main" id="{9D3F17DB-028D-4A69-9FD4-016CCAED9703}"/>
              </a:ext>
            </a:extLst>
          </p:cNvPr>
          <p:cNvPicPr>
            <a:picLocks noChangeAspect="1"/>
          </p:cNvPicPr>
          <p:nvPr/>
        </p:nvPicPr>
        <p:blipFill rotWithShape="1">
          <a:blip r:embed="rId3"/>
          <a:srcRect l="3465" t="3212"/>
          <a:stretch/>
        </p:blipFill>
        <p:spPr>
          <a:xfrm>
            <a:off x="748186" y="2684834"/>
            <a:ext cx="3757139" cy="3594966"/>
          </a:xfrm>
          <a:prstGeom prst="rect">
            <a:avLst/>
          </a:prstGeom>
        </p:spPr>
      </p:pic>
      <p:grpSp>
        <p:nvGrpSpPr>
          <p:cNvPr id="9" name="Group 8">
            <a:extLst>
              <a:ext uri="{FF2B5EF4-FFF2-40B4-BE49-F238E27FC236}">
                <a16:creationId xmlns:a16="http://schemas.microsoft.com/office/drawing/2014/main" id="{0B5C7F8F-B9C1-4291-837D-BFF5E0F20BAA}"/>
              </a:ext>
            </a:extLst>
          </p:cNvPr>
          <p:cNvGrpSpPr/>
          <p:nvPr/>
        </p:nvGrpSpPr>
        <p:grpSpPr>
          <a:xfrm>
            <a:off x="4638677" y="600075"/>
            <a:ext cx="4157191" cy="5679725"/>
            <a:chOff x="6584911" y="138545"/>
            <a:chExt cx="5171265" cy="6747197"/>
          </a:xfrm>
        </p:grpSpPr>
        <p:pic>
          <p:nvPicPr>
            <p:cNvPr id="7" name="Picture 6">
              <a:extLst>
                <a:ext uri="{FF2B5EF4-FFF2-40B4-BE49-F238E27FC236}">
                  <a16:creationId xmlns:a16="http://schemas.microsoft.com/office/drawing/2014/main" id="{8930BB88-9896-48F0-9BB1-96EDD2D287C5}"/>
                </a:ext>
              </a:extLst>
            </p:cNvPr>
            <p:cNvPicPr>
              <a:picLocks noChangeAspect="1"/>
            </p:cNvPicPr>
            <p:nvPr/>
          </p:nvPicPr>
          <p:blipFill>
            <a:blip r:embed="rId4"/>
            <a:stretch>
              <a:fillRect/>
            </a:stretch>
          </p:blipFill>
          <p:spPr>
            <a:xfrm>
              <a:off x="6584912" y="138545"/>
              <a:ext cx="5171264" cy="5001946"/>
            </a:xfrm>
            <a:prstGeom prst="rect">
              <a:avLst/>
            </a:prstGeom>
          </p:spPr>
        </p:pic>
        <p:pic>
          <p:nvPicPr>
            <p:cNvPr id="8" name="Picture 7">
              <a:extLst>
                <a:ext uri="{FF2B5EF4-FFF2-40B4-BE49-F238E27FC236}">
                  <a16:creationId xmlns:a16="http://schemas.microsoft.com/office/drawing/2014/main" id="{C692306D-58F6-45F8-AF7B-A2FF2A044005}"/>
                </a:ext>
              </a:extLst>
            </p:cNvPr>
            <p:cNvPicPr>
              <a:picLocks noChangeAspect="1"/>
            </p:cNvPicPr>
            <p:nvPr/>
          </p:nvPicPr>
          <p:blipFill rotWithShape="1">
            <a:blip r:embed="rId5"/>
            <a:srcRect r="4682"/>
            <a:stretch/>
          </p:blipFill>
          <p:spPr>
            <a:xfrm>
              <a:off x="6584911" y="5122009"/>
              <a:ext cx="5171265" cy="1763733"/>
            </a:xfrm>
            <a:prstGeom prst="rect">
              <a:avLst/>
            </a:prstGeom>
          </p:spPr>
        </p:pic>
      </p:grpSp>
      <p:sp>
        <p:nvSpPr>
          <p:cNvPr id="5" name="Slide Number Placeholder 4">
            <a:extLst>
              <a:ext uri="{FF2B5EF4-FFF2-40B4-BE49-F238E27FC236}">
                <a16:creationId xmlns:a16="http://schemas.microsoft.com/office/drawing/2014/main" id="{54B7B3AB-7B1C-44D4-8782-87847FD0D063}"/>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87</a:t>
            </a:fld>
            <a:endParaRPr lang="en-US">
              <a:solidFill>
                <a:prstClr val="black">
                  <a:tint val="75000"/>
                </a:prstClr>
              </a:solidFill>
            </a:endParaRPr>
          </a:p>
        </p:txBody>
      </p:sp>
    </p:spTree>
    <p:extLst>
      <p:ext uri="{BB962C8B-B14F-4D97-AF65-F5344CB8AC3E}">
        <p14:creationId xmlns:p14="http://schemas.microsoft.com/office/powerpoint/2010/main" val="33434621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A RESTful API in React</a:t>
            </a:r>
          </a:p>
        </p:txBody>
      </p:sp>
      <p:pic>
        <p:nvPicPr>
          <p:cNvPr id="5" name="Content Placeholder 4"/>
          <p:cNvPicPr>
            <a:picLocks noGrp="1" noChangeAspect="1"/>
          </p:cNvPicPr>
          <p:nvPr>
            <p:ph idx="1"/>
          </p:nvPr>
        </p:nvPicPr>
        <p:blipFill rotWithShape="1">
          <a:blip r:embed="rId2"/>
          <a:srcRect l="8307" r="17625" b="5084"/>
          <a:stretch/>
        </p:blipFill>
        <p:spPr>
          <a:xfrm>
            <a:off x="124102" y="2035313"/>
            <a:ext cx="5012600" cy="3285717"/>
          </a:xfrm>
          <a:prstGeom prst="rect">
            <a:avLst/>
          </a:prstGeom>
        </p:spPr>
      </p:pic>
      <p:sp>
        <p:nvSpPr>
          <p:cNvPr id="6" name="Rectangle 5"/>
          <p:cNvSpPr/>
          <p:nvPr/>
        </p:nvSpPr>
        <p:spPr>
          <a:xfrm>
            <a:off x="5161623" y="2239594"/>
            <a:ext cx="3858275" cy="2701311"/>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a:ln w="0"/>
                <a:solidFill>
                  <a:schemeClr val="tx1"/>
                </a:solidFill>
              </a:rPr>
              <a:t>fetch('http://jsonplaceholder.typicode.com/users') </a:t>
            </a:r>
            <a:r>
              <a:rPr lang="en-US" sz="1400" dirty="0"/>
              <a:t>will make a GET request to the endpoint </a:t>
            </a:r>
          </a:p>
          <a:p>
            <a:pPr algn="ctr"/>
            <a:r>
              <a:rPr lang="en-US" sz="1400" b="1" dirty="0">
                <a:solidFill>
                  <a:schemeClr val="tx1"/>
                </a:solidFill>
              </a:rPr>
              <a:t>.</a:t>
            </a:r>
            <a:r>
              <a:rPr lang="en-US" sz="1400" b="1" dirty="0">
                <a:ln w="0"/>
                <a:solidFill>
                  <a:schemeClr val="tx1"/>
                </a:solidFill>
              </a:rPr>
              <a:t>then(res =&gt; </a:t>
            </a:r>
            <a:r>
              <a:rPr lang="en-US" sz="1400" b="1" dirty="0" err="1">
                <a:ln w="0"/>
                <a:solidFill>
                  <a:schemeClr val="tx1"/>
                </a:solidFill>
              </a:rPr>
              <a:t>res.json</a:t>
            </a:r>
            <a:r>
              <a:rPr lang="en-US" sz="1400" b="1" dirty="0">
                <a:ln w="0"/>
                <a:solidFill>
                  <a:schemeClr val="tx1"/>
                </a:solidFill>
              </a:rPr>
              <a:t>()) </a:t>
            </a:r>
            <a:r>
              <a:rPr lang="en-US" sz="1400" dirty="0"/>
              <a:t>parses the output to JSON, </a:t>
            </a:r>
          </a:p>
          <a:p>
            <a:pPr algn="ctr"/>
            <a:r>
              <a:rPr lang="en-US" sz="1400" b="1" dirty="0">
                <a:solidFill>
                  <a:schemeClr val="tx1"/>
                </a:solidFill>
              </a:rPr>
              <a:t>.</a:t>
            </a:r>
            <a:r>
              <a:rPr lang="en-US" sz="1400" b="1" dirty="0">
                <a:ln w="0"/>
                <a:solidFill>
                  <a:schemeClr val="tx1"/>
                </a:solidFill>
              </a:rPr>
              <a:t>then((data) =&gt; {</a:t>
            </a:r>
            <a:r>
              <a:rPr lang="en-US" sz="1400" b="1" dirty="0" err="1">
                <a:ln w="0"/>
                <a:solidFill>
                  <a:schemeClr val="tx1"/>
                </a:solidFill>
              </a:rPr>
              <a:t>this.setState</a:t>
            </a:r>
            <a:r>
              <a:rPr lang="en-US" sz="1400" b="1" dirty="0">
                <a:ln w="0"/>
                <a:solidFill>
                  <a:schemeClr val="tx1"/>
                </a:solidFill>
              </a:rPr>
              <a:t>({ contacts: data })}) </a:t>
            </a:r>
            <a:r>
              <a:rPr lang="en-US" sz="1400" dirty="0"/>
              <a:t>sets the value of our state to the output from the API call and finally </a:t>
            </a:r>
            <a:r>
              <a:rPr lang="en-US" sz="1400" b="1" dirty="0">
                <a:solidFill>
                  <a:schemeClr val="tx1"/>
                </a:solidFill>
              </a:rPr>
              <a:t>.</a:t>
            </a:r>
            <a:r>
              <a:rPr lang="en-US" sz="1400" b="1" dirty="0">
                <a:ln w="0"/>
                <a:solidFill>
                  <a:schemeClr val="tx1"/>
                </a:solidFill>
              </a:rPr>
              <a:t>catch(console.log)</a:t>
            </a:r>
            <a:r>
              <a:rPr lang="en-US" sz="1400" b="1" dirty="0">
                <a:solidFill>
                  <a:schemeClr val="tx1"/>
                </a:solidFill>
              </a:rPr>
              <a:t> </a:t>
            </a:r>
            <a:r>
              <a:rPr lang="en-US" sz="1400" dirty="0"/>
              <a:t>logs any error we get to the console.</a:t>
            </a:r>
          </a:p>
        </p:txBody>
      </p:sp>
      <p:sp>
        <p:nvSpPr>
          <p:cNvPr id="3" name="Slide Number Placeholder 2">
            <a:extLst>
              <a:ext uri="{FF2B5EF4-FFF2-40B4-BE49-F238E27FC236}">
                <a16:creationId xmlns:a16="http://schemas.microsoft.com/office/drawing/2014/main" id="{0F3FF4F5-E8B4-44C1-9BA2-D3F3E2CCE8E2}"/>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88</a:t>
            </a:fld>
            <a:endParaRPr lang="en-US">
              <a:solidFill>
                <a:prstClr val="black">
                  <a:tint val="75000"/>
                </a:prstClr>
              </a:solidFill>
            </a:endParaRPr>
          </a:p>
        </p:txBody>
      </p:sp>
    </p:spTree>
    <p:extLst>
      <p:ext uri="{BB962C8B-B14F-4D97-AF65-F5344CB8AC3E}">
        <p14:creationId xmlns:p14="http://schemas.microsoft.com/office/powerpoint/2010/main" val="39782787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App.js</a:t>
            </a:r>
          </a:p>
        </p:txBody>
      </p:sp>
      <p:sp>
        <p:nvSpPr>
          <p:cNvPr id="7" name="Rectangle 6"/>
          <p:cNvSpPr/>
          <p:nvPr/>
        </p:nvSpPr>
        <p:spPr>
          <a:xfrm>
            <a:off x="1842462" y="1699172"/>
            <a:ext cx="5459075" cy="43676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dirty="0"/>
              <a:t>class App extends Component {</a:t>
            </a:r>
          </a:p>
          <a:p>
            <a:r>
              <a:rPr lang="en-US" sz="1600" dirty="0"/>
              <a:t>  state = {</a:t>
            </a:r>
          </a:p>
          <a:p>
            <a:r>
              <a:rPr lang="en-US" sz="1600" dirty="0"/>
              <a:t>    contacts: []</a:t>
            </a:r>
          </a:p>
          <a:p>
            <a:r>
              <a:rPr lang="en-US" sz="1600" dirty="0"/>
              <a:t>  }</a:t>
            </a:r>
          </a:p>
          <a:p>
            <a:r>
              <a:rPr lang="en-US" sz="1600" dirty="0"/>
              <a:t>  </a:t>
            </a:r>
            <a:r>
              <a:rPr lang="en-US" sz="1600" dirty="0" err="1"/>
              <a:t>componentDidMount</a:t>
            </a:r>
            <a:r>
              <a:rPr lang="en-US" sz="1600" dirty="0"/>
              <a:t>() {</a:t>
            </a:r>
          </a:p>
          <a:p>
            <a:r>
              <a:rPr lang="en-US" sz="1600" dirty="0"/>
              <a:t>    fetch('http://jsonplaceholder.typicode.com/users')</a:t>
            </a:r>
          </a:p>
          <a:p>
            <a:r>
              <a:rPr lang="en-US" sz="1600" dirty="0"/>
              <a:t>    .then(res =&gt; </a:t>
            </a:r>
            <a:r>
              <a:rPr lang="en-US" sz="1600" dirty="0" err="1"/>
              <a:t>res.json</a:t>
            </a:r>
            <a:r>
              <a:rPr lang="en-US" sz="1600" dirty="0"/>
              <a:t>())</a:t>
            </a:r>
          </a:p>
          <a:p>
            <a:r>
              <a:rPr lang="en-US" sz="1600" dirty="0"/>
              <a:t>    .then((data) =&gt; {</a:t>
            </a:r>
          </a:p>
          <a:p>
            <a:r>
              <a:rPr lang="en-US" sz="1600" dirty="0"/>
              <a:t>      </a:t>
            </a:r>
            <a:r>
              <a:rPr lang="en-US" sz="1600" dirty="0" err="1"/>
              <a:t>this.setState</a:t>
            </a:r>
            <a:r>
              <a:rPr lang="en-US" sz="1600" dirty="0"/>
              <a:t>({ contacts: data })</a:t>
            </a:r>
          </a:p>
          <a:p>
            <a:r>
              <a:rPr lang="en-US" sz="1600" dirty="0"/>
              <a:t>    })</a:t>
            </a:r>
          </a:p>
          <a:p>
            <a:r>
              <a:rPr lang="en-US" sz="1600" dirty="0"/>
              <a:t>    .catch(console.log)</a:t>
            </a:r>
          </a:p>
          <a:p>
            <a:r>
              <a:rPr lang="en-US" sz="1600" dirty="0"/>
              <a:t>  }</a:t>
            </a:r>
          </a:p>
          <a:p>
            <a:r>
              <a:rPr lang="en-US" sz="1600" dirty="0"/>
              <a:t>  render() {</a:t>
            </a:r>
          </a:p>
          <a:p>
            <a:r>
              <a:rPr lang="en-US" sz="1600" dirty="0"/>
              <a:t>    return (</a:t>
            </a:r>
          </a:p>
          <a:p>
            <a:r>
              <a:rPr lang="en-US" sz="1600" dirty="0"/>
              <a:t>      &lt;Contacts contacts={</a:t>
            </a:r>
            <a:r>
              <a:rPr lang="en-US" sz="1600" dirty="0" err="1"/>
              <a:t>this.state.contacts</a:t>
            </a:r>
            <a:r>
              <a:rPr lang="en-US" sz="1600" dirty="0"/>
              <a:t>} /&gt;</a:t>
            </a:r>
          </a:p>
          <a:p>
            <a:r>
              <a:rPr lang="en-US" sz="1600" dirty="0"/>
              <a:t>    );}}</a:t>
            </a:r>
            <a:br>
              <a:rPr lang="en-US" sz="1600" dirty="0"/>
            </a:br>
            <a:r>
              <a:rPr lang="en-US" sz="1600" dirty="0"/>
              <a:t>export default App;</a:t>
            </a:r>
          </a:p>
        </p:txBody>
      </p:sp>
      <p:sp>
        <p:nvSpPr>
          <p:cNvPr id="3" name="Slide Number Placeholder 2">
            <a:extLst>
              <a:ext uri="{FF2B5EF4-FFF2-40B4-BE49-F238E27FC236}">
                <a16:creationId xmlns:a16="http://schemas.microsoft.com/office/drawing/2014/main" id="{6FA56BB6-FD79-4ACF-813B-CC64D27C26BF}"/>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89</a:t>
            </a:fld>
            <a:endParaRPr lang="en-US">
              <a:solidFill>
                <a:prstClr val="black">
                  <a:tint val="75000"/>
                </a:prstClr>
              </a:solidFill>
            </a:endParaRPr>
          </a:p>
        </p:txBody>
      </p:sp>
    </p:spTree>
    <p:extLst>
      <p:ext uri="{BB962C8B-B14F-4D97-AF65-F5344CB8AC3E}">
        <p14:creationId xmlns:p14="http://schemas.microsoft.com/office/powerpoint/2010/main" val="366071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React Features</a:t>
            </a:r>
            <a:br>
              <a:rPr lang="en-US" dirty="0"/>
            </a:br>
            <a:endParaRPr lang="en-US" dirty="0"/>
          </a:p>
        </p:txBody>
      </p:sp>
      <p:sp>
        <p:nvSpPr>
          <p:cNvPr id="3" name="Content Placeholder 2"/>
          <p:cNvSpPr>
            <a:spLocks noGrp="1"/>
          </p:cNvSpPr>
          <p:nvPr>
            <p:ph idx="1"/>
          </p:nvPr>
        </p:nvSpPr>
        <p:spPr>
          <a:xfrm>
            <a:off x="628650" y="1391055"/>
            <a:ext cx="7886700" cy="4785908"/>
          </a:xfrm>
        </p:spPr>
        <p:txBody>
          <a:bodyPr>
            <a:normAutofit fontScale="92500" lnSpcReduction="10000"/>
          </a:bodyPr>
          <a:lstStyle/>
          <a:p>
            <a:pPr marL="0" indent="0">
              <a:buNone/>
            </a:pPr>
            <a:r>
              <a:rPr lang="en-US" dirty="0"/>
              <a:t>The important features of React are as following.</a:t>
            </a:r>
          </a:p>
          <a:p>
            <a:endParaRPr lang="en-US" dirty="0"/>
          </a:p>
          <a:p>
            <a:r>
              <a:rPr lang="en-US" b="1" dirty="0"/>
              <a:t>JSX </a:t>
            </a:r>
            <a:r>
              <a:rPr lang="en-US" dirty="0"/>
              <a:t>- JavaScript Extension (Its an XML or HTML like syntax) </a:t>
            </a:r>
          </a:p>
          <a:p>
            <a:r>
              <a:rPr lang="en-US" b="1" dirty="0"/>
              <a:t>Components</a:t>
            </a:r>
          </a:p>
          <a:p>
            <a:r>
              <a:rPr lang="en-US" b="1" dirty="0"/>
              <a:t>One-way Data Binding </a:t>
            </a:r>
          </a:p>
          <a:p>
            <a:r>
              <a:rPr lang="en-US" b="1" dirty="0"/>
              <a:t>Virtual DOM</a:t>
            </a:r>
          </a:p>
          <a:p>
            <a:r>
              <a:rPr lang="en-US" b="1" dirty="0"/>
              <a:t>Simplicity</a:t>
            </a:r>
          </a:p>
          <a:p>
            <a:r>
              <a:rPr lang="en-US" b="1" dirty="0"/>
              <a:t>Performance</a:t>
            </a:r>
          </a:p>
        </p:txBody>
      </p:sp>
      <p:sp>
        <p:nvSpPr>
          <p:cNvPr id="5" name="Slide Number Placeholder 4">
            <a:extLst>
              <a:ext uri="{FF2B5EF4-FFF2-40B4-BE49-F238E27FC236}">
                <a16:creationId xmlns:a16="http://schemas.microsoft.com/office/drawing/2014/main" id="{44434979-1375-4948-8F3F-75D4EFDF32F6}"/>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9</a:t>
            </a:fld>
            <a:endParaRPr lang="en-US">
              <a:solidFill>
                <a:prstClr val="black">
                  <a:tint val="75000"/>
                </a:prstClr>
              </a:solidFill>
            </a:endParaRPr>
          </a:p>
        </p:txBody>
      </p:sp>
    </p:spTree>
    <p:extLst>
      <p:ext uri="{BB962C8B-B14F-4D97-AF65-F5344CB8AC3E}">
        <p14:creationId xmlns:p14="http://schemas.microsoft.com/office/powerpoint/2010/main" val="31122770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a:t>- Output</a:t>
            </a:r>
          </a:p>
        </p:txBody>
      </p:sp>
      <p:pic>
        <p:nvPicPr>
          <p:cNvPr id="5" name="Content Placeholder 4"/>
          <p:cNvPicPr>
            <a:picLocks noGrp="1" noChangeAspect="1"/>
          </p:cNvPicPr>
          <p:nvPr>
            <p:ph idx="1"/>
          </p:nvPr>
        </p:nvPicPr>
        <p:blipFill>
          <a:blip r:embed="rId2"/>
          <a:stretch>
            <a:fillRect/>
          </a:stretch>
        </p:blipFill>
        <p:spPr>
          <a:xfrm>
            <a:off x="1089249" y="1573957"/>
            <a:ext cx="6965501" cy="4665662"/>
          </a:xfrm>
          <a:prstGeom prst="rect">
            <a:avLst/>
          </a:prstGeom>
        </p:spPr>
      </p:pic>
      <p:sp>
        <p:nvSpPr>
          <p:cNvPr id="3" name="Slide Number Placeholder 2">
            <a:extLst>
              <a:ext uri="{FF2B5EF4-FFF2-40B4-BE49-F238E27FC236}">
                <a16:creationId xmlns:a16="http://schemas.microsoft.com/office/drawing/2014/main" id="{C4B18BB2-9475-431E-89A8-04E6DDC9CA94}"/>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90</a:t>
            </a:fld>
            <a:endParaRPr lang="en-US">
              <a:solidFill>
                <a:prstClr val="black">
                  <a:tint val="75000"/>
                </a:prstClr>
              </a:solidFill>
            </a:endParaRPr>
          </a:p>
        </p:txBody>
      </p:sp>
    </p:spTree>
    <p:extLst>
      <p:ext uri="{BB962C8B-B14F-4D97-AF65-F5344CB8AC3E}">
        <p14:creationId xmlns:p14="http://schemas.microsoft.com/office/powerpoint/2010/main" val="18768649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5245FC4-2E2C-485E-AA47-A769608B6750}"/>
              </a:ext>
            </a:extLst>
          </p:cNvPr>
          <p:cNvSpPr>
            <a:spLocks noGrp="1" noChangeArrowheads="1"/>
          </p:cNvSpPr>
          <p:nvPr>
            <p:ph type="title"/>
          </p:nvPr>
        </p:nvSpPr>
        <p:spPr/>
        <p:txBody>
          <a:bodyPr/>
          <a:lstStyle/>
          <a:p>
            <a:r>
              <a:rPr lang="en-US" altLang="en-US"/>
              <a:t>Some React Resources</a:t>
            </a:r>
          </a:p>
        </p:txBody>
      </p:sp>
      <p:sp>
        <p:nvSpPr>
          <p:cNvPr id="23555" name="Content Placeholder 2" descr="Rectangle: Click to edit Master text styles&#10;Second level&#10;Third level&#10;Fourth level&#10;Fifth level">
            <a:extLst>
              <a:ext uri="{FF2B5EF4-FFF2-40B4-BE49-F238E27FC236}">
                <a16:creationId xmlns:a16="http://schemas.microsoft.com/office/drawing/2014/main" id="{6EF06D30-4068-47AB-BE46-DB2DD9332C93}"/>
              </a:ext>
            </a:extLst>
          </p:cNvPr>
          <p:cNvSpPr>
            <a:spLocks noGrp="1" noChangeArrowheads="1"/>
          </p:cNvSpPr>
          <p:nvPr>
            <p:ph idx="1"/>
          </p:nvPr>
        </p:nvSpPr>
        <p:spPr/>
        <p:txBody>
          <a:bodyPr/>
          <a:lstStyle/>
          <a:p>
            <a:r>
              <a:rPr lang="en-US" altLang="en-US" dirty="0">
                <a:hlinkClick r:id="rId2"/>
              </a:rPr>
              <a:t>React Bootstrap</a:t>
            </a:r>
            <a:endParaRPr lang="en-US" altLang="en-US" dirty="0"/>
          </a:p>
          <a:p>
            <a:r>
              <a:rPr lang="en-US" altLang="en-US" dirty="0">
                <a:hlinkClick r:id="rId3"/>
              </a:rPr>
              <a:t>React Icons</a:t>
            </a:r>
            <a:endParaRPr lang="en-US" altLang="en-US" dirty="0">
              <a:hlinkClick r:id="" action="ppaction://noaction"/>
            </a:endParaRPr>
          </a:p>
          <a:p>
            <a:r>
              <a:rPr lang="en-US" altLang="en-US" dirty="0">
                <a:hlinkClick r:id="" action="ppaction://noaction"/>
              </a:rPr>
              <a:t>Awesome React Components</a:t>
            </a:r>
            <a:endParaRPr lang="en-US" altLang="en-US" dirty="0"/>
          </a:p>
          <a:p>
            <a:r>
              <a:rPr lang="en-US" altLang="en-US" dirty="0" err="1">
                <a:hlinkClick r:id="rId4"/>
              </a:rPr>
              <a:t>bit.dev</a:t>
            </a:r>
            <a:r>
              <a:rPr lang="en-US" altLang="en-US" dirty="0"/>
              <a:t> for publishing, sharing, and searching components</a:t>
            </a:r>
          </a:p>
        </p:txBody>
      </p:sp>
      <p:sp>
        <p:nvSpPr>
          <p:cNvPr id="3" name="Slide Number Placeholder 2">
            <a:extLst>
              <a:ext uri="{FF2B5EF4-FFF2-40B4-BE49-F238E27FC236}">
                <a16:creationId xmlns:a16="http://schemas.microsoft.com/office/drawing/2014/main" id="{F7E84BD7-A601-4B0C-9978-1532A5563ADC}"/>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91</a:t>
            </a:fld>
            <a:endParaRPr lang="en-US">
              <a:solidFill>
                <a:prstClr val="black">
                  <a:tint val="75000"/>
                </a:prstClr>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EBE59E4-C687-4E75-A050-3E80B3A527C0}"/>
              </a:ext>
            </a:extLst>
          </p:cNvPr>
          <p:cNvSpPr>
            <a:spLocks noGrp="1" noChangeArrowheads="1"/>
          </p:cNvSpPr>
          <p:nvPr>
            <p:ph type="title"/>
          </p:nvPr>
        </p:nvSpPr>
        <p:spPr/>
        <p:txBody>
          <a:bodyPr/>
          <a:lstStyle/>
          <a:p>
            <a:r>
              <a:rPr lang="en-US" altLang="en-US"/>
              <a:t>Readings</a:t>
            </a:r>
          </a:p>
        </p:txBody>
      </p:sp>
      <p:sp>
        <p:nvSpPr>
          <p:cNvPr id="25603" name="Content Placeholder 2" descr="Rectangle: Click to edit Master text styles&#10;Second level&#10;Third level&#10;Fourth level&#10;Fifth level">
            <a:extLst>
              <a:ext uri="{FF2B5EF4-FFF2-40B4-BE49-F238E27FC236}">
                <a16:creationId xmlns:a16="http://schemas.microsoft.com/office/drawing/2014/main" id="{115D21EF-EEE8-4C4C-8A29-05F48BE65167}"/>
              </a:ext>
            </a:extLst>
          </p:cNvPr>
          <p:cNvSpPr>
            <a:spLocks noGrp="1" noChangeArrowheads="1"/>
          </p:cNvSpPr>
          <p:nvPr>
            <p:ph idx="1"/>
          </p:nvPr>
        </p:nvSpPr>
        <p:spPr>
          <a:xfrm>
            <a:off x="628650" y="1839432"/>
            <a:ext cx="7886700" cy="4019107"/>
          </a:xfrm>
        </p:spPr>
        <p:txBody>
          <a:bodyPr/>
          <a:lstStyle/>
          <a:p>
            <a:r>
              <a:rPr lang="en-US" altLang="en-US" dirty="0">
                <a:hlinkClick r:id="rId2"/>
              </a:rPr>
              <a:t>React</a:t>
            </a:r>
            <a:endParaRPr lang="en-US" altLang="en-US" dirty="0">
              <a:hlinkClick r:id="" action="ppaction://noaction"/>
            </a:endParaRPr>
          </a:p>
          <a:p>
            <a:r>
              <a:rPr lang="en-US" altLang="en-US" dirty="0">
                <a:hlinkClick r:id="" action="ppaction://noaction"/>
              </a:rPr>
              <a:t>React Router</a:t>
            </a:r>
            <a:endParaRPr lang="en-US" altLang="en-US" dirty="0"/>
          </a:p>
          <a:p>
            <a:r>
              <a:rPr lang="en-US" altLang="en-US" dirty="0">
                <a:hlinkClick r:id="rId3"/>
              </a:rPr>
              <a:t>Redux</a:t>
            </a:r>
            <a:r>
              <a:rPr lang="en-US" altLang="en-US" dirty="0"/>
              <a:t> and </a:t>
            </a:r>
            <a:r>
              <a:rPr lang="en-US" altLang="en-US" dirty="0">
                <a:hlinkClick r:id="rId4"/>
              </a:rPr>
              <a:t>React Redux</a:t>
            </a:r>
            <a:endParaRPr lang="en-US" altLang="en-US" dirty="0"/>
          </a:p>
        </p:txBody>
      </p:sp>
      <p:sp>
        <p:nvSpPr>
          <p:cNvPr id="3" name="Slide Number Placeholder 2">
            <a:extLst>
              <a:ext uri="{FF2B5EF4-FFF2-40B4-BE49-F238E27FC236}">
                <a16:creationId xmlns:a16="http://schemas.microsoft.com/office/drawing/2014/main" id="{7FEE7C14-592C-4DA9-A1FC-FD404A799910}"/>
              </a:ext>
            </a:extLst>
          </p:cNvPr>
          <p:cNvSpPr>
            <a:spLocks noGrp="1"/>
          </p:cNvSpPr>
          <p:nvPr>
            <p:ph type="sldNum" sz="quarter" idx="12"/>
          </p:nvPr>
        </p:nvSpPr>
        <p:spPr/>
        <p:txBody>
          <a:bodyPr/>
          <a:lstStyle/>
          <a:p>
            <a:pPr defTabSz="685800">
              <a:defRPr/>
            </a:pPr>
            <a:fld id="{9200A91B-679E-4D42-9871-589C7D773A62}" type="slidenum">
              <a:rPr lang="en-US" smtClean="0">
                <a:solidFill>
                  <a:prstClr val="black">
                    <a:tint val="75000"/>
                  </a:prstClr>
                </a:solidFill>
              </a:rPr>
              <a:pPr defTabSz="685800">
                <a:defRPr/>
              </a:pPr>
              <a:t>92</a:t>
            </a:fld>
            <a:endParaRPr lang="en-US">
              <a:solidFill>
                <a:prstClr val="black">
                  <a:tint val="75000"/>
                </a:prstClr>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05194" y="2623416"/>
            <a:ext cx="7772400" cy="1023624"/>
          </a:xfrm>
        </p:spPr>
        <p:txBody>
          <a:bodyPr>
            <a:normAutofit/>
          </a:bodyPr>
          <a:lstStyle/>
          <a:p>
            <a:r>
              <a:rPr lang="en-US" sz="3600" dirty="0"/>
              <a:t>Thank you!</a:t>
            </a:r>
            <a:endParaRPr lang="en-US" sz="3600" b="1" dirty="0"/>
          </a:p>
        </p:txBody>
      </p:sp>
    </p:spTree>
    <p:extLst>
      <p:ext uri="{BB962C8B-B14F-4D97-AF65-F5344CB8AC3E}">
        <p14:creationId xmlns:p14="http://schemas.microsoft.com/office/powerpoint/2010/main" val="595960545"/>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VV_Template">
  <a:themeElements>
    <a:clrScheme name="Custom 2">
      <a:dk1>
        <a:sysClr val="windowText" lastClr="000000"/>
      </a:dk1>
      <a:lt1>
        <a:sysClr val="window" lastClr="FFFFFF"/>
      </a:lt1>
      <a:dk2>
        <a:srgbClr val="000000"/>
      </a:dk2>
      <a:lt2>
        <a:srgbClr val="F8F8F8"/>
      </a:lt2>
      <a:accent1>
        <a:srgbClr val="DDDDDD"/>
      </a:accent1>
      <a:accent2>
        <a:srgbClr val="006EC6"/>
      </a:accent2>
      <a:accent3>
        <a:srgbClr val="969696"/>
      </a:accent3>
      <a:accent4>
        <a:srgbClr val="808080"/>
      </a:accent4>
      <a:accent5>
        <a:srgbClr val="5F5F5F"/>
      </a:accent5>
      <a:accent6>
        <a:srgbClr val="4D4D4D"/>
      </a:accent6>
      <a:hlink>
        <a:srgbClr val="5F5F5F"/>
      </a:hlink>
      <a:folHlink>
        <a:srgbClr val="919191"/>
      </a:folHlink>
    </a:clrScheme>
    <a:fontScheme name="Leere Prä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6953</TotalTime>
  <Words>7748</Words>
  <Application>Microsoft Office PowerPoint</Application>
  <PresentationFormat>On-screen Show (4:3)</PresentationFormat>
  <Paragraphs>996</Paragraphs>
  <Slides>93</Slides>
  <Notes>45</Notes>
  <HiddenSlides>0</HiddenSlides>
  <MMClips>0</MMClips>
  <ScaleCrop>false</ScaleCrop>
  <HeadingPairs>
    <vt:vector size="8" baseType="variant">
      <vt:variant>
        <vt:lpstr>Fonts Used</vt:lpstr>
      </vt:variant>
      <vt:variant>
        <vt:i4>6</vt:i4>
      </vt:variant>
      <vt:variant>
        <vt:lpstr>Theme</vt:lpstr>
      </vt:variant>
      <vt:variant>
        <vt:i4>2</vt:i4>
      </vt:variant>
      <vt:variant>
        <vt:lpstr>Slide Titles</vt:lpstr>
      </vt:variant>
      <vt:variant>
        <vt:i4>93</vt:i4>
      </vt:variant>
      <vt:variant>
        <vt:lpstr>Custom Shows</vt:lpstr>
      </vt:variant>
      <vt:variant>
        <vt:i4>1</vt:i4>
      </vt:variant>
    </vt:vector>
  </HeadingPairs>
  <TitlesOfParts>
    <vt:vector size="102" baseType="lpstr">
      <vt:lpstr>Arial</vt:lpstr>
      <vt:lpstr>Calibri</vt:lpstr>
      <vt:lpstr>Courier New</vt:lpstr>
      <vt:lpstr>Roboto</vt:lpstr>
      <vt:lpstr>Tahoma</vt:lpstr>
      <vt:lpstr>Wingdings</vt:lpstr>
      <vt:lpstr>template</vt:lpstr>
      <vt:lpstr>SVV_Template</vt:lpstr>
      <vt:lpstr>CS 4032 – Web Programming</vt:lpstr>
      <vt:lpstr>PowerPoint Presentation</vt:lpstr>
      <vt:lpstr>React</vt:lpstr>
      <vt:lpstr>React is "V" in "MVC"</vt:lpstr>
      <vt:lpstr>Manipulate An HTML Document</vt:lpstr>
      <vt:lpstr>Document Object Model (DOM)</vt:lpstr>
      <vt:lpstr>How does React Work </vt:lpstr>
      <vt:lpstr>Why React JS </vt:lpstr>
      <vt:lpstr>React Features </vt:lpstr>
      <vt:lpstr>Technical requirements</vt:lpstr>
      <vt:lpstr>Folder Structure</vt:lpstr>
      <vt:lpstr>Basic App Structure</vt:lpstr>
      <vt:lpstr>React Directly in HTML </vt:lpstr>
      <vt:lpstr>Render HTML - React v17</vt:lpstr>
      <vt:lpstr>Render HTML - React v18</vt:lpstr>
      <vt:lpstr>JSX</vt:lpstr>
      <vt:lpstr>JSX- Example</vt:lpstr>
      <vt:lpstr>JSX – Display List</vt:lpstr>
      <vt:lpstr>JSX –Display an input field</vt:lpstr>
      <vt:lpstr>React Components</vt:lpstr>
      <vt:lpstr>Props</vt:lpstr>
      <vt:lpstr>Props -Example</vt:lpstr>
      <vt:lpstr>Component Types</vt:lpstr>
      <vt:lpstr>Functional Component</vt:lpstr>
      <vt:lpstr>Functional Component Examples</vt:lpstr>
      <vt:lpstr>Class Component</vt:lpstr>
      <vt:lpstr>Class Component Example</vt:lpstr>
      <vt:lpstr>Class Component with Props -Example</vt:lpstr>
      <vt:lpstr>Class Component with Constructor</vt:lpstr>
      <vt:lpstr>How do I choose which component type to use?</vt:lpstr>
      <vt:lpstr>State</vt:lpstr>
      <vt:lpstr>Change in State</vt:lpstr>
      <vt:lpstr>State Example</vt:lpstr>
      <vt:lpstr>State Hook</vt:lpstr>
      <vt:lpstr>React Component API</vt:lpstr>
      <vt:lpstr>React Components Lifecycle</vt:lpstr>
      <vt:lpstr>Component Lifecycle Methods</vt:lpstr>
      <vt:lpstr>Mounting</vt:lpstr>
      <vt:lpstr>Updating</vt:lpstr>
      <vt:lpstr>Unmounting</vt:lpstr>
      <vt:lpstr>React Events</vt:lpstr>
      <vt:lpstr> Event handler in Class component</vt:lpstr>
      <vt:lpstr>Synthetic Event</vt:lpstr>
      <vt:lpstr>Arrow functions</vt:lpstr>
      <vt:lpstr>Arrow Vs Normal Functions</vt:lpstr>
      <vt:lpstr>Arrow functions and React Events</vt:lpstr>
      <vt:lpstr>Events - Passing Arguments</vt:lpstr>
      <vt:lpstr>React Forms</vt:lpstr>
      <vt:lpstr>Forms Are Special …</vt:lpstr>
      <vt:lpstr>… Forms Are Special</vt:lpstr>
      <vt:lpstr>Two Ways to Deal with Forms</vt:lpstr>
      <vt:lpstr>Uncontrolled component </vt:lpstr>
      <vt:lpstr>Controlled Component</vt:lpstr>
      <vt:lpstr>Controlled Component - Forms</vt:lpstr>
      <vt:lpstr>React Conditional Rendering</vt:lpstr>
      <vt:lpstr>Conditional Rendering - Example</vt:lpstr>
      <vt:lpstr>Output </vt:lpstr>
      <vt:lpstr>Preventing Component form Rendering</vt:lpstr>
      <vt:lpstr>React Lists</vt:lpstr>
      <vt:lpstr>React Keys</vt:lpstr>
      <vt:lpstr>React Fragments</vt:lpstr>
      <vt:lpstr>The Need for Routing</vt:lpstr>
      <vt:lpstr>Routing</vt:lpstr>
      <vt:lpstr>React Router</vt:lpstr>
      <vt:lpstr>Basic Usage of React Router …</vt:lpstr>
      <vt:lpstr>… Basic Usage of React Router</vt:lpstr>
      <vt:lpstr>BrowserRouter</vt:lpstr>
      <vt:lpstr>Link</vt:lpstr>
      <vt:lpstr>Router</vt:lpstr>
      <vt:lpstr>React Router Switch</vt:lpstr>
      <vt:lpstr>Other React Router Components</vt:lpstr>
      <vt:lpstr>Components in React Router</vt:lpstr>
      <vt:lpstr>Styling React Using CSS </vt:lpstr>
      <vt:lpstr>Example</vt:lpstr>
      <vt:lpstr> Example – Setting up bootstrap </vt:lpstr>
      <vt:lpstr>Example</vt:lpstr>
      <vt:lpstr>Guest Book Example</vt:lpstr>
      <vt:lpstr>Load Data from Server</vt:lpstr>
      <vt:lpstr>Fetch vs Axios</vt:lpstr>
      <vt:lpstr>Submit a Form</vt:lpstr>
      <vt:lpstr>Keeping Data in SPA …</vt:lpstr>
      <vt:lpstr>… Keeping Data in SPA</vt:lpstr>
      <vt:lpstr>Basic State Management in React</vt:lpstr>
      <vt:lpstr>State Management Can Get Difficult and Messy</vt:lpstr>
      <vt:lpstr>Store States in One Place</vt:lpstr>
      <vt:lpstr>State Management Solutions</vt:lpstr>
      <vt:lpstr>State Management React Context-Example</vt:lpstr>
      <vt:lpstr>Call A RESTful API in React</vt:lpstr>
      <vt:lpstr>Example – App.js</vt:lpstr>
      <vt:lpstr>Example - Output</vt:lpstr>
      <vt:lpstr>Some React Resources</vt:lpstr>
      <vt:lpstr>Readings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406 – Web Programming</dc:title>
  <dc:creator>ATIF JILANI</dc:creator>
  <cp:lastModifiedBy>Hassan</cp:lastModifiedBy>
  <cp:revision>391</cp:revision>
  <dcterms:created xsi:type="dcterms:W3CDTF">2020-01-19T18:42:10Z</dcterms:created>
  <dcterms:modified xsi:type="dcterms:W3CDTF">2022-05-26T16:39:56Z</dcterms:modified>
</cp:coreProperties>
</file>