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1"/>
    <p:sldMasterId id="2147483856" r:id="rId2"/>
  </p:sldMasterIdLst>
  <p:notesMasterIdLst>
    <p:notesMasterId r:id="rId30"/>
  </p:notesMasterIdLst>
  <p:handoutMasterIdLst>
    <p:handoutMasterId r:id="rId31"/>
  </p:handoutMasterIdLst>
  <p:sldIdLst>
    <p:sldId id="516" r:id="rId3"/>
    <p:sldId id="320" r:id="rId4"/>
    <p:sldId id="783" r:id="rId5"/>
    <p:sldId id="782" r:id="rId6"/>
    <p:sldId id="293" r:id="rId7"/>
    <p:sldId id="789" r:id="rId8"/>
    <p:sldId id="794" r:id="rId9"/>
    <p:sldId id="791" r:id="rId10"/>
    <p:sldId id="792" r:id="rId11"/>
    <p:sldId id="793" r:id="rId12"/>
    <p:sldId id="797" r:id="rId13"/>
    <p:sldId id="790" r:id="rId14"/>
    <p:sldId id="795" r:id="rId15"/>
    <p:sldId id="798" r:id="rId16"/>
    <p:sldId id="799" r:id="rId17"/>
    <p:sldId id="796" r:id="rId18"/>
    <p:sldId id="786" r:id="rId19"/>
    <p:sldId id="801" r:id="rId20"/>
    <p:sldId id="800" r:id="rId21"/>
    <p:sldId id="785" r:id="rId22"/>
    <p:sldId id="787" r:id="rId23"/>
    <p:sldId id="788" r:id="rId24"/>
    <p:sldId id="802" r:id="rId25"/>
    <p:sldId id="803" r:id="rId26"/>
    <p:sldId id="784" r:id="rId27"/>
    <p:sldId id="378" r:id="rId28"/>
    <p:sldId id="780" r:id="rId29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ohaib Iqbal" initials="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B9"/>
    <a:srgbClr val="007CE2"/>
    <a:srgbClr val="006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BE442-DBDE-47A9-8AB9-910D4B3E0C07}" v="6" dt="2021-03-01T16:55:14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6017" autoAdjust="0"/>
  </p:normalViewPr>
  <p:slideViewPr>
    <p:cSldViewPr snapToGrid="0" snapToObjects="1">
      <p:cViewPr varScale="1">
        <p:scale>
          <a:sx n="74" d="100"/>
          <a:sy n="74" d="100"/>
        </p:scale>
        <p:origin x="17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if Jilani" userId="2373ff79-7915-410a-a6df-6859728fab16" providerId="ADAL" clId="{8F3FA461-50D0-45E3-B713-4B4324E61470}"/>
    <pc:docChg chg="modSld">
      <pc:chgData name="Atif Jilani" userId="2373ff79-7915-410a-a6df-6859728fab16" providerId="ADAL" clId="{8F3FA461-50D0-45E3-B713-4B4324E61470}" dt="2021-03-01T16:28:05.514" v="0" actId="20577"/>
      <pc:docMkLst>
        <pc:docMk/>
      </pc:docMkLst>
      <pc:sldChg chg="modSp mod">
        <pc:chgData name="Atif Jilani" userId="2373ff79-7915-410a-a6df-6859728fab16" providerId="ADAL" clId="{8F3FA461-50D0-45E3-B713-4B4324E61470}" dt="2021-03-01T16:28:05.514" v="0" actId="20577"/>
        <pc:sldMkLst>
          <pc:docMk/>
          <pc:sldMk cId="718970717" sldId="846"/>
        </pc:sldMkLst>
        <pc:spChg chg="mod">
          <ac:chgData name="Atif Jilani" userId="2373ff79-7915-410a-a6df-6859728fab16" providerId="ADAL" clId="{8F3FA461-50D0-45E3-B713-4B4324E61470}" dt="2021-03-01T16:28:05.514" v="0" actId="20577"/>
          <ac:spMkLst>
            <pc:docMk/>
            <pc:sldMk cId="718970717" sldId="846"/>
            <ac:spMk id="3" creationId="{00000000-0000-0000-0000-000000000000}"/>
          </ac:spMkLst>
        </pc:spChg>
      </pc:sldChg>
    </pc:docChg>
  </pc:docChgLst>
  <pc:docChgLst>
    <pc:chgData name="Atif Jilani" userId="2373ff79-7915-410a-a6df-6859728fab16" providerId="ADAL" clId="{179BE442-DBDE-47A9-8AB9-910D4B3E0C07}"/>
    <pc:docChg chg="undo custSel addSld delSld modSld sldOrd">
      <pc:chgData name="Atif Jilani" userId="2373ff79-7915-410a-a6df-6859728fab16" providerId="ADAL" clId="{179BE442-DBDE-47A9-8AB9-910D4B3E0C07}" dt="2021-03-03T03:30:00.433" v="536" actId="207"/>
      <pc:docMkLst>
        <pc:docMk/>
      </pc:docMkLst>
      <pc:sldChg chg="add">
        <pc:chgData name="Atif Jilani" userId="2373ff79-7915-410a-a6df-6859728fab16" providerId="ADAL" clId="{179BE442-DBDE-47A9-8AB9-910D4B3E0C07}" dt="2021-03-01T16:40:23.743" v="69"/>
        <pc:sldMkLst>
          <pc:docMk/>
          <pc:sldMk cId="3194361072" sldId="302"/>
        </pc:sldMkLst>
      </pc:sldChg>
      <pc:sldChg chg="add">
        <pc:chgData name="Atif Jilani" userId="2373ff79-7915-410a-a6df-6859728fab16" providerId="ADAL" clId="{179BE442-DBDE-47A9-8AB9-910D4B3E0C07}" dt="2021-03-01T16:40:23.743" v="69"/>
        <pc:sldMkLst>
          <pc:docMk/>
          <pc:sldMk cId="181240239" sldId="311"/>
        </pc:sldMkLst>
      </pc:sldChg>
      <pc:sldChg chg="del">
        <pc:chgData name="Atif Jilani" userId="2373ff79-7915-410a-a6df-6859728fab16" providerId="ADAL" clId="{179BE442-DBDE-47A9-8AB9-910D4B3E0C07}" dt="2021-03-01T16:33:10.572" v="3" actId="47"/>
        <pc:sldMkLst>
          <pc:docMk/>
          <pc:sldMk cId="3376788369" sldId="797"/>
        </pc:sldMkLst>
      </pc:sldChg>
      <pc:sldChg chg="modSp add mod">
        <pc:chgData name="Atif Jilani" userId="2373ff79-7915-410a-a6df-6859728fab16" providerId="ADAL" clId="{179BE442-DBDE-47A9-8AB9-910D4B3E0C07}" dt="2021-03-01T16:45:39.857" v="370" actId="20577"/>
        <pc:sldMkLst>
          <pc:docMk/>
          <pc:sldMk cId="29807526" sldId="798"/>
        </pc:sldMkLst>
        <pc:spChg chg="mod">
          <ac:chgData name="Atif Jilani" userId="2373ff79-7915-410a-a6df-6859728fab16" providerId="ADAL" clId="{179BE442-DBDE-47A9-8AB9-910D4B3E0C07}" dt="2021-03-01T16:45:39.857" v="370" actId="20577"/>
          <ac:spMkLst>
            <pc:docMk/>
            <pc:sldMk cId="29807526" sldId="798"/>
            <ac:spMk id="7171" creationId="{00000000-0000-0000-0000-000000000000}"/>
          </ac:spMkLst>
        </pc:spChg>
      </pc:sldChg>
      <pc:sldChg chg="modSp del mod">
        <pc:chgData name="Atif Jilani" userId="2373ff79-7915-410a-a6df-6859728fab16" providerId="ADAL" clId="{179BE442-DBDE-47A9-8AB9-910D4B3E0C07}" dt="2021-03-01T16:37:59.849" v="67" actId="2696"/>
        <pc:sldMkLst>
          <pc:docMk/>
          <pc:sldMk cId="3549918324" sldId="798"/>
        </pc:sldMkLst>
        <pc:spChg chg="mod">
          <ac:chgData name="Atif Jilani" userId="2373ff79-7915-410a-a6df-6859728fab16" providerId="ADAL" clId="{179BE442-DBDE-47A9-8AB9-910D4B3E0C07}" dt="2021-03-01T16:37:49.028" v="66" actId="33524"/>
          <ac:spMkLst>
            <pc:docMk/>
            <pc:sldMk cId="3549918324" sldId="798"/>
            <ac:spMk id="7170" creationId="{00000000-0000-0000-0000-000000000000}"/>
          </ac:spMkLst>
        </pc:spChg>
        <pc:spChg chg="mod">
          <ac:chgData name="Atif Jilani" userId="2373ff79-7915-410a-a6df-6859728fab16" providerId="ADAL" clId="{179BE442-DBDE-47A9-8AB9-910D4B3E0C07}" dt="2021-03-01T16:37:21.018" v="63" actId="255"/>
          <ac:spMkLst>
            <pc:docMk/>
            <pc:sldMk cId="3549918324" sldId="798"/>
            <ac:spMk id="7171" creationId="{00000000-0000-0000-0000-000000000000}"/>
          </ac:spMkLst>
        </pc:spChg>
      </pc:sldChg>
      <pc:sldChg chg="del">
        <pc:chgData name="Atif Jilani" userId="2373ff79-7915-410a-a6df-6859728fab16" providerId="ADAL" clId="{179BE442-DBDE-47A9-8AB9-910D4B3E0C07}" dt="2021-03-01T16:37:59.849" v="67" actId="2696"/>
        <pc:sldMkLst>
          <pc:docMk/>
          <pc:sldMk cId="474476136" sldId="799"/>
        </pc:sldMkLst>
      </pc:sldChg>
      <pc:sldChg chg="add">
        <pc:chgData name="Atif Jilani" userId="2373ff79-7915-410a-a6df-6859728fab16" providerId="ADAL" clId="{179BE442-DBDE-47A9-8AB9-910D4B3E0C07}" dt="2021-03-01T16:38:09.191" v="68"/>
        <pc:sldMkLst>
          <pc:docMk/>
          <pc:sldMk cId="2185193645" sldId="799"/>
        </pc:sldMkLst>
      </pc:sldChg>
      <pc:sldChg chg="del">
        <pc:chgData name="Atif Jilani" userId="2373ff79-7915-410a-a6df-6859728fab16" providerId="ADAL" clId="{179BE442-DBDE-47A9-8AB9-910D4B3E0C07}" dt="2021-03-01T16:41:06.245" v="81" actId="47"/>
        <pc:sldMkLst>
          <pc:docMk/>
          <pc:sldMk cId="2648876072" sldId="800"/>
        </pc:sldMkLst>
      </pc:sldChg>
      <pc:sldChg chg="modSp mod">
        <pc:chgData name="Atif Jilani" userId="2373ff79-7915-410a-a6df-6859728fab16" providerId="ADAL" clId="{179BE442-DBDE-47A9-8AB9-910D4B3E0C07}" dt="2021-03-03T03:30:00.433" v="536" actId="207"/>
        <pc:sldMkLst>
          <pc:docMk/>
          <pc:sldMk cId="1229721373" sldId="820"/>
        </pc:sldMkLst>
        <pc:spChg chg="mod">
          <ac:chgData name="Atif Jilani" userId="2373ff79-7915-410a-a6df-6859728fab16" providerId="ADAL" clId="{179BE442-DBDE-47A9-8AB9-910D4B3E0C07}" dt="2021-03-03T03:30:00.433" v="536" actId="207"/>
          <ac:spMkLst>
            <pc:docMk/>
            <pc:sldMk cId="1229721373" sldId="820"/>
            <ac:spMk id="6145" creationId="{00000000-0000-0000-0000-000000000000}"/>
          </ac:spMkLst>
        </pc:spChg>
        <pc:spChg chg="mod">
          <ac:chgData name="Atif Jilani" userId="2373ff79-7915-410a-a6df-6859728fab16" providerId="ADAL" clId="{179BE442-DBDE-47A9-8AB9-910D4B3E0C07}" dt="2021-03-03T03:29:57.137" v="535" actId="207"/>
          <ac:spMkLst>
            <pc:docMk/>
            <pc:sldMk cId="1229721373" sldId="820"/>
            <ac:spMk id="6146" creationId="{00000000-0000-0000-0000-000000000000}"/>
          </ac:spMkLst>
        </pc:spChg>
      </pc:sldChg>
      <pc:sldChg chg="addSp delSp modSp mod">
        <pc:chgData name="Atif Jilani" userId="2373ff79-7915-410a-a6df-6859728fab16" providerId="ADAL" clId="{179BE442-DBDE-47A9-8AB9-910D4B3E0C07}" dt="2021-03-01T16:56:29.243" v="523" actId="1076"/>
        <pc:sldMkLst>
          <pc:docMk/>
          <pc:sldMk cId="3296354080" sldId="823"/>
        </pc:sldMkLst>
        <pc:spChg chg="add del mod">
          <ac:chgData name="Atif Jilani" userId="2373ff79-7915-410a-a6df-6859728fab16" providerId="ADAL" clId="{179BE442-DBDE-47A9-8AB9-910D4B3E0C07}" dt="2021-03-01T16:54:49.882" v="496" actId="478"/>
          <ac:spMkLst>
            <pc:docMk/>
            <pc:sldMk cId="3296354080" sldId="823"/>
            <ac:spMk id="2" creationId="{2078931D-BDEF-44C2-A111-6E69501CDCDF}"/>
          </ac:spMkLst>
        </pc:spChg>
        <pc:spChg chg="mod">
          <ac:chgData name="Atif Jilani" userId="2373ff79-7915-410a-a6df-6859728fab16" providerId="ADAL" clId="{179BE442-DBDE-47A9-8AB9-910D4B3E0C07}" dt="2021-03-01T16:56:03.965" v="518" actId="6549"/>
          <ac:spMkLst>
            <pc:docMk/>
            <pc:sldMk cId="3296354080" sldId="823"/>
            <ac:spMk id="3" creationId="{00000000-0000-0000-0000-000000000000}"/>
          </ac:spMkLst>
        </pc:spChg>
        <pc:spChg chg="add mod">
          <ac:chgData name="Atif Jilani" userId="2373ff79-7915-410a-a6df-6859728fab16" providerId="ADAL" clId="{179BE442-DBDE-47A9-8AB9-910D4B3E0C07}" dt="2021-03-01T16:56:29.243" v="523" actId="1076"/>
          <ac:spMkLst>
            <pc:docMk/>
            <pc:sldMk cId="3296354080" sldId="823"/>
            <ac:spMk id="7" creationId="{95677F54-4025-41A4-A200-23125D56EF66}"/>
          </ac:spMkLst>
        </pc:spChg>
      </pc:sldChg>
      <pc:sldChg chg="modSp mod">
        <pc:chgData name="Atif Jilani" userId="2373ff79-7915-410a-a6df-6859728fab16" providerId="ADAL" clId="{179BE442-DBDE-47A9-8AB9-910D4B3E0C07}" dt="2021-03-01T16:57:31.477" v="534" actId="20577"/>
        <pc:sldMkLst>
          <pc:docMk/>
          <pc:sldMk cId="3754174687" sldId="828"/>
        </pc:sldMkLst>
        <pc:spChg chg="mod">
          <ac:chgData name="Atif Jilani" userId="2373ff79-7915-410a-a6df-6859728fab16" providerId="ADAL" clId="{179BE442-DBDE-47A9-8AB9-910D4B3E0C07}" dt="2021-03-01T16:57:31.477" v="534" actId="20577"/>
          <ac:spMkLst>
            <pc:docMk/>
            <pc:sldMk cId="3754174687" sldId="828"/>
            <ac:spMk id="20482" creationId="{00000000-0000-0000-0000-000000000000}"/>
          </ac:spMkLst>
        </pc:spChg>
      </pc:sldChg>
      <pc:sldChg chg="del">
        <pc:chgData name="Atif Jilani" userId="2373ff79-7915-410a-a6df-6859728fab16" providerId="ADAL" clId="{179BE442-DBDE-47A9-8AB9-910D4B3E0C07}" dt="2021-03-01T16:32:22.700" v="1" actId="47"/>
        <pc:sldMkLst>
          <pc:docMk/>
          <pc:sldMk cId="718970717" sldId="846"/>
        </pc:sldMkLst>
      </pc:sldChg>
      <pc:sldChg chg="ord">
        <pc:chgData name="Atif Jilani" userId="2373ff79-7915-410a-a6df-6859728fab16" providerId="ADAL" clId="{179BE442-DBDE-47A9-8AB9-910D4B3E0C07}" dt="2021-03-01T16:45:07.107" v="363"/>
        <pc:sldMkLst>
          <pc:docMk/>
          <pc:sldMk cId="1623564552" sldId="847"/>
        </pc:sldMkLst>
      </pc:sldChg>
      <pc:sldChg chg="add">
        <pc:chgData name="Atif Jilani" userId="2373ff79-7915-410a-a6df-6859728fab16" providerId="ADAL" clId="{179BE442-DBDE-47A9-8AB9-910D4B3E0C07}" dt="2021-03-01T16:32:12.505" v="0"/>
        <pc:sldMkLst>
          <pc:docMk/>
          <pc:sldMk cId="537471028" sldId="848"/>
        </pc:sldMkLst>
      </pc:sldChg>
      <pc:sldChg chg="modSp add mod ord">
        <pc:chgData name="Atif Jilani" userId="2373ff79-7915-410a-a6df-6859728fab16" providerId="ADAL" clId="{179BE442-DBDE-47A9-8AB9-910D4B3E0C07}" dt="2021-03-01T16:46:34.717" v="393" actId="20577"/>
        <pc:sldMkLst>
          <pc:docMk/>
          <pc:sldMk cId="1963758001" sldId="850"/>
        </pc:sldMkLst>
        <pc:spChg chg="mod">
          <ac:chgData name="Atif Jilani" userId="2373ff79-7915-410a-a6df-6859728fab16" providerId="ADAL" clId="{179BE442-DBDE-47A9-8AB9-910D4B3E0C07}" dt="2021-03-01T16:46:34.717" v="393" actId="20577"/>
          <ac:spMkLst>
            <pc:docMk/>
            <pc:sldMk cId="1963758001" sldId="850"/>
            <ac:spMk id="28675" creationId="{00000000-0000-0000-0000-000000000000}"/>
          </ac:spMkLst>
        </pc:spChg>
      </pc:sldChg>
      <pc:sldChg chg="add del">
        <pc:chgData name="Atif Jilani" userId="2373ff79-7915-410a-a6df-6859728fab16" providerId="ADAL" clId="{179BE442-DBDE-47A9-8AB9-910D4B3E0C07}" dt="2021-03-01T16:47:01.669" v="394" actId="47"/>
        <pc:sldMkLst>
          <pc:docMk/>
          <pc:sldMk cId="3680116587" sldId="851"/>
        </pc:sldMkLst>
      </pc:sldChg>
      <pc:sldChg chg="add del">
        <pc:chgData name="Atif Jilani" userId="2373ff79-7915-410a-a6df-6859728fab16" providerId="ADAL" clId="{179BE442-DBDE-47A9-8AB9-910D4B3E0C07}" dt="2021-03-01T16:47:04.912" v="395" actId="47"/>
        <pc:sldMkLst>
          <pc:docMk/>
          <pc:sldMk cId="3641719462" sldId="852"/>
        </pc:sldMkLst>
      </pc:sldChg>
      <pc:sldChg chg="modSp add mod setBg">
        <pc:chgData name="Atif Jilani" userId="2373ff79-7915-410a-a6df-6859728fab16" providerId="ADAL" clId="{179BE442-DBDE-47A9-8AB9-910D4B3E0C07}" dt="2021-03-01T16:48:19.770" v="459" actId="20577"/>
        <pc:sldMkLst>
          <pc:docMk/>
          <pc:sldMk cId="1340292555" sldId="853"/>
        </pc:sldMkLst>
        <pc:spChg chg="mod">
          <ac:chgData name="Atif Jilani" userId="2373ff79-7915-410a-a6df-6859728fab16" providerId="ADAL" clId="{179BE442-DBDE-47A9-8AB9-910D4B3E0C07}" dt="2021-03-01T16:48:19.770" v="459" actId="20577"/>
          <ac:spMkLst>
            <pc:docMk/>
            <pc:sldMk cId="1340292555" sldId="853"/>
            <ac:spMk id="34819" creationId="{00000000-0000-0000-0000-000000000000}"/>
          </ac:spMkLst>
        </pc:spChg>
      </pc:sldChg>
      <pc:sldChg chg="modSp add mod">
        <pc:chgData name="Atif Jilani" userId="2373ff79-7915-410a-a6df-6859728fab16" providerId="ADAL" clId="{179BE442-DBDE-47A9-8AB9-910D4B3E0C07}" dt="2021-03-01T16:48:46.034" v="472" actId="20577"/>
        <pc:sldMkLst>
          <pc:docMk/>
          <pc:sldMk cId="3680367521" sldId="873"/>
        </pc:sldMkLst>
        <pc:graphicFrameChg chg="modGraphic">
          <ac:chgData name="Atif Jilani" userId="2373ff79-7915-410a-a6df-6859728fab16" providerId="ADAL" clId="{179BE442-DBDE-47A9-8AB9-910D4B3E0C07}" dt="2021-03-01T16:48:46.034" v="472" actId="20577"/>
          <ac:graphicFrameMkLst>
            <pc:docMk/>
            <pc:sldMk cId="3680367521" sldId="873"/>
            <ac:graphicFrameMk id="17" creationId="{00000000-0000-0000-0000-000000000000}"/>
          </ac:graphicFrameMkLst>
        </pc:graphicFrameChg>
      </pc:sldChg>
      <pc:sldChg chg="modSp add mod">
        <pc:chgData name="Atif Jilani" userId="2373ff79-7915-410a-a6df-6859728fab16" providerId="ADAL" clId="{179BE442-DBDE-47A9-8AB9-910D4B3E0C07}" dt="2021-03-01T16:44:52.893" v="361" actId="20577"/>
        <pc:sldMkLst>
          <pc:docMk/>
          <pc:sldMk cId="3078642371" sldId="926"/>
        </pc:sldMkLst>
        <pc:spChg chg="mod">
          <ac:chgData name="Atif Jilani" userId="2373ff79-7915-410a-a6df-6859728fab16" providerId="ADAL" clId="{179BE442-DBDE-47A9-8AB9-910D4B3E0C07}" dt="2021-03-01T16:44:52.893" v="361" actId="20577"/>
          <ac:spMkLst>
            <pc:docMk/>
            <pc:sldMk cId="3078642371" sldId="926"/>
            <ac:spMk id="5123" creationId="{00000000-0000-0000-0000-000000000000}"/>
          </ac:spMkLst>
        </pc:spChg>
      </pc:sldChg>
      <pc:sldChg chg="modSp add mod">
        <pc:chgData name="Atif Jilani" userId="2373ff79-7915-410a-a6df-6859728fab16" providerId="ADAL" clId="{179BE442-DBDE-47A9-8AB9-910D4B3E0C07}" dt="2021-03-01T16:49:21.660" v="473" actId="33524"/>
        <pc:sldMkLst>
          <pc:docMk/>
          <pc:sldMk cId="1193277551" sldId="927"/>
        </pc:sldMkLst>
        <pc:spChg chg="mod">
          <ac:chgData name="Atif Jilani" userId="2373ff79-7915-410a-a6df-6859728fab16" providerId="ADAL" clId="{179BE442-DBDE-47A9-8AB9-910D4B3E0C07}" dt="2021-03-01T16:49:21.660" v="473" actId="33524"/>
          <ac:spMkLst>
            <pc:docMk/>
            <pc:sldMk cId="1193277551" sldId="927"/>
            <ac:spMk id="1024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28062-27E4-8C4A-8648-8FD775CF42E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9154E-77B1-3F4D-8139-FC1DDEF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660F0-2F10-1C44-A944-FE3C6C8A47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DB365-6C69-5B43-85B8-1D43CF3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B365-6C69-5B43-85B8-1D43CF3895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DB365-6C69-5B43-85B8-1D43CF3895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1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Maintenance: </a:t>
            </a: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No need to </a:t>
            </a:r>
            <a:r>
              <a:rPr lang="en-US" sz="2800" b="0" i="0" dirty="0">
                <a:solidFill>
                  <a:srgbClr val="383736"/>
                </a:solidFill>
                <a:effectLst/>
                <a:latin typeface="Source Sans Pro" panose="020B0503030403020204" pitchFamily="34" charset="0"/>
              </a:rPr>
              <a:t>maintain server and all its resources</a:t>
            </a:r>
            <a:endParaRPr lang="en-US" sz="2800" b="0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Scalability: </a:t>
            </a:r>
            <a:r>
              <a:rPr lang="en-US" sz="1800" b="0" i="0" dirty="0">
                <a:solidFill>
                  <a:srgbClr val="383736"/>
                </a:solidFill>
                <a:effectLst/>
                <a:latin typeface="Source Sans Pro" panose="020B0503030403020204" pitchFamily="34" charset="0"/>
              </a:rPr>
              <a:t>As usage scales, scale up server and scale it down when we don’t have as much usage.</a:t>
            </a:r>
            <a:endParaRPr lang="en-US" sz="1800" b="1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1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Cost Reduction: </a:t>
            </a: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Pay only for execution, not for idle, and reduce ops costs</a:t>
            </a:r>
          </a:p>
          <a:p>
            <a:r>
              <a:rPr lang="en-US" sz="1800" b="1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Reliability: </a:t>
            </a: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Increase reliability of critical apps using modern architectures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DB365-6C69-5B43-85B8-1D43CF3895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91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Amazon S3 </a:t>
            </a:r>
            <a:r>
              <a:rPr lang="en-US" dirty="0"/>
              <a:t>or Amazon Simple Storage Service is a service offered by Amazon Web Services that provides object storage through a web service interface. </a:t>
            </a:r>
          </a:p>
          <a:p>
            <a:r>
              <a:rPr lang="en-US" b="1" dirty="0"/>
              <a:t>Amazon Cognito </a:t>
            </a:r>
            <a:r>
              <a:rPr lang="en-US" dirty="0"/>
              <a:t>lets you easily add user sign-up and authentication to your mobile and web apps.</a:t>
            </a:r>
          </a:p>
          <a:p>
            <a:r>
              <a:rPr lang="en-US" b="1" dirty="0"/>
              <a:t>Amazon API Gateway</a:t>
            </a:r>
            <a:r>
              <a:rPr lang="en-US" dirty="0"/>
              <a:t> is a fully managed service that makes it easy for developers to create, publish, maintain, monitor, and secure APIs at any scale.</a:t>
            </a:r>
            <a:endParaRPr lang="en-US" b="1" dirty="0"/>
          </a:p>
          <a:p>
            <a:r>
              <a:rPr lang="en-US" b="1" dirty="0"/>
              <a:t>Amazon DynamoDB </a:t>
            </a:r>
            <a:r>
              <a:rPr lang="en-US" dirty="0"/>
              <a:t>is a fully managed proprietary NoSQL database service that supports key–value and document data structures.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DB365-6C69-5B43-85B8-1D43CF3895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0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IAM: </a:t>
            </a:r>
            <a:r>
              <a:rPr lang="en-US" b="0" i="0" dirty="0">
                <a:solidFill>
                  <a:srgbClr val="353535"/>
                </a:solidFill>
                <a:effectLst/>
                <a:latin typeface="-apple-system"/>
              </a:rPr>
              <a:t>Identity and Access Management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DB365-6C69-5B43-85B8-1D43CF3895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9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B365-6C69-5B43-85B8-1D43CF3895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7168" y="0"/>
            <a:ext cx="9181167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48633" y="2042275"/>
            <a:ext cx="7772400" cy="14700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2558716" y="3933699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1A4A1-D2B8-4BA2-95F1-42C02A0AA2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470"/>
          <a:stretch/>
        </p:blipFill>
        <p:spPr>
          <a:xfrm>
            <a:off x="648633" y="6022876"/>
            <a:ext cx="2212257" cy="784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E34D82-8ACC-444D-9A70-92F325E98B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109" y="6163311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5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53400" y="6356350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10703" y="6400800"/>
            <a:ext cx="533400" cy="29014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6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41964" y="631612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7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29348" y="6248400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5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C2A04A-DAF5-6D4C-9D4C-E206767FB7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7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51B781-19CC-8848-B2F0-1E58C75B1A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10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3552092" y="6362700"/>
            <a:ext cx="2209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b="0">
                <a:solidFill>
                  <a:srgbClr val="FFFFFF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4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55000" y="6400800"/>
            <a:ext cx="533400" cy="37252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8013" y="6330462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91500" y="631612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53400" y="6354762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0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55000" y="631612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6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37079" y="6330462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image" Target="../media/image2.tiff"/><Relationship Id="rId2" Type="http://schemas.openxmlformats.org/officeDocument/2006/relationships/slideLayout" Target="../slideLayouts/slideLayout4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0872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7EBE-FB8C-E847-8A31-370C34F283A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4FA365-9582-4BA4-9FB6-2A151FB980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470"/>
          <a:stretch/>
        </p:blipFill>
        <p:spPr>
          <a:xfrm>
            <a:off x="922228" y="6308725"/>
            <a:ext cx="1403826" cy="417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7ABBCD-2116-4A8F-848E-0A98D2BF0F4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7200" y="6339675"/>
            <a:ext cx="355269" cy="3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3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71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2456" y="84677"/>
            <a:ext cx="8525944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2456" y="1456266"/>
            <a:ext cx="8525944" cy="458893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2000" y="6387102"/>
            <a:ext cx="406400" cy="31852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fld id="{4E64EF48-182C-7C47-A231-DEA5E3B0FF2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0" y="6239943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3D746C1-DA6E-495D-8113-9151CEA865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470"/>
          <a:stretch/>
        </p:blipFill>
        <p:spPr>
          <a:xfrm>
            <a:off x="727484" y="6356152"/>
            <a:ext cx="1403826" cy="417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78FB26-4EC7-40A8-BB94-3605FF168EC6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262456" y="6387102"/>
            <a:ext cx="355269" cy="3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9" r:id="rId12"/>
    <p:sldLayoutId id="2147483870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ysClr val="windowText" lastClr="000000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pp.serverlessworkshops.io/" TargetMode="External"/><Relationship Id="rId2" Type="http://schemas.openxmlformats.org/officeDocument/2006/relationships/hyperlink" Target="https://serverless-stac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ws-samples/lambda-refarch-webapp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1224" y="1694696"/>
            <a:ext cx="8701549" cy="1618430"/>
          </a:xfrm>
        </p:spPr>
        <p:txBody>
          <a:bodyPr>
            <a:normAutofit/>
          </a:bodyPr>
          <a:lstStyle/>
          <a:p>
            <a:r>
              <a:rPr lang="en-US" sz="4000" dirty="0"/>
              <a:t>CS 4032 </a:t>
            </a:r>
            <a:r>
              <a:rPr lang="mr-IN" sz="4000" dirty="0"/>
              <a:t>–</a:t>
            </a:r>
            <a:r>
              <a:rPr lang="en-US" sz="4000" dirty="0"/>
              <a:t> Web Programming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82779" y="4160238"/>
            <a:ext cx="2578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Dr. Hassan Sartaj</a:t>
            </a:r>
          </a:p>
        </p:txBody>
      </p:sp>
    </p:spTree>
    <p:extLst>
      <p:ext uri="{BB962C8B-B14F-4D97-AF65-F5344CB8AC3E}">
        <p14:creationId xmlns:p14="http://schemas.microsoft.com/office/powerpoint/2010/main" val="79425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D1B6-A793-7F35-6600-8FD85209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359E-A19F-F36A-3AFB-05B287E23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 need to be packaged and sent to AWS</a:t>
            </a:r>
          </a:p>
          <a:p>
            <a:r>
              <a:rPr lang="en-US" dirty="0"/>
              <a:t>A process of compressing the function and all its dependencies and uploading it to an S3 bucket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06905-914B-750A-2C32-C59809BB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93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3BC5-3C03-2A09-3B92-CFF3855E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9120-A08D-14CE-7AB9-F186868B8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container is brought up to serve a request</a:t>
            </a:r>
          </a:p>
          <a:p>
            <a:r>
              <a:rPr lang="en-US" dirty="0"/>
              <a:t>The cloud provider simply creates multiple instances of the container with our function to serve those requests</a:t>
            </a:r>
          </a:p>
          <a:p>
            <a:r>
              <a:rPr lang="en-US" dirty="0"/>
              <a:t>Cannot handle concurrent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62EB8-3662-1D1E-5F54-836EE7D3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0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247B-2CA2-722C-5732-C44CBACB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99E-7D4A-5DFC-9445-FF0C9C705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Functions are typically run inside secure (almost) stateless containers</a:t>
            </a:r>
          </a:p>
          <a:p>
            <a:r>
              <a:rPr lang="en-US" sz="2800" dirty="0"/>
              <a:t>A function is invoked in a new container every single time</a:t>
            </a:r>
          </a:p>
          <a:p>
            <a:r>
              <a:rPr lang="en-US" sz="2800" dirty="0"/>
              <a:t>Functions running inside a container that is brought up on demand to respond to an event. This is referred to as a </a:t>
            </a:r>
            <a:r>
              <a:rPr lang="en-US" sz="2800" i="1" dirty="0"/>
              <a:t>Cold Start</a:t>
            </a:r>
            <a:r>
              <a:rPr lang="en-US" sz="2800" dirty="0"/>
              <a:t>.</a:t>
            </a:r>
          </a:p>
          <a:p>
            <a:r>
              <a:rPr lang="en-US" sz="2800" dirty="0"/>
              <a:t>Container may keep up after function has complete execution. If another event is triggered during this time it responds far more quickly and this is typically known as a </a:t>
            </a:r>
            <a:r>
              <a:rPr lang="en-US" sz="2800" i="1" dirty="0"/>
              <a:t>Warm Start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98C73-9D26-AB95-5EA4-88987A2C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3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9D30-9651-DD11-7522-C06CA4C4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Stack Framework (SST)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BA1D-E1F5-C72F-C517-814B2960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 framework that makes it easy to build serverless apps</a:t>
            </a:r>
          </a:p>
          <a:p>
            <a:r>
              <a:rPr lang="en-US" sz="2800" dirty="0"/>
              <a:t>SST makes it easy to build serverless applications by allowing developers to: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Define their infrastructure using AWS CDK (Cloud Development Kit)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Test their applications live using Live Lambda Development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Set breakpoints and debug in Visual Studio Code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Web-based dashboard to manage your apps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Deploy to multiple environments and regions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Use higher-level constructs designed specifically for serverless apps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Configure Lambda functions with JS and TS, Python, C#,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C37C2-E9AF-856F-BF6F-2AC48804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3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25CE-9930-DC8A-323F-B7799B3B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82F0-B5BC-66F8-0FCD-06B414F59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4476"/>
            <a:ext cx="8229600" cy="4611688"/>
          </a:xfrm>
        </p:spPr>
        <p:txBody>
          <a:bodyPr>
            <a:normAutofit/>
          </a:bodyPr>
          <a:lstStyle/>
          <a:p>
            <a:r>
              <a:rPr lang="en-US" sz="2400" dirty="0"/>
              <a:t>SST converts infrastructure code into a CloudFormation template</a:t>
            </a:r>
          </a:p>
          <a:p>
            <a:r>
              <a:rPr lang="en-US" sz="2400" dirty="0"/>
              <a:t>CloudFormation is an AWS service that takes a template (written in JSON or YAML), and provisions resources based on that.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DE69C-2044-13AF-C40C-263A5C3B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ow CloudFormation works">
            <a:extLst>
              <a:ext uri="{FF2B5EF4-FFF2-40B4-BE49-F238E27FC236}">
                <a16:creationId xmlns:a16="http://schemas.microsoft.com/office/drawing/2014/main" id="{0C7E0BDE-1FC1-FA14-752E-F4197BAEB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83" y="3361009"/>
            <a:ext cx="6057833" cy="285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29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1963-E5C4-A2C6-D577-B42654E0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CDK (Cloud Development Kit)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9D14-8D6D-F22D-311D-BA137CC9B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Converts code into a CloudFormation template</a:t>
            </a:r>
          </a:p>
          <a:p>
            <a:r>
              <a:rPr lang="en-US" sz="2800" dirty="0"/>
              <a:t>Uses CloudFormation internally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D32C7-5F9D-ED67-11BE-6410C606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How CDK works">
            <a:extLst>
              <a:ext uri="{FF2B5EF4-FFF2-40B4-BE49-F238E27FC236}">
                <a16:creationId xmlns:a16="http://schemas.microsoft.com/office/drawing/2014/main" id="{520EDF77-F112-ED36-13DA-95842AE0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251220"/>
            <a:ext cx="7258050" cy="286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6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507D-E3F8-24C7-FFAB-71550535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in Serverless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692D-259E-912B-356D-E6DD3266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Cognito User Pool</a:t>
            </a:r>
          </a:p>
          <a:p>
            <a:pPr lvl="1"/>
            <a:r>
              <a:rPr lang="en-US" dirty="0"/>
              <a:t>An AWS service to manage sign up and login functionality for users</a:t>
            </a:r>
          </a:p>
          <a:p>
            <a:pPr lvl="1"/>
            <a:r>
              <a:rPr lang="en-US" dirty="0"/>
              <a:t>It will store user’s login info</a:t>
            </a:r>
          </a:p>
          <a:p>
            <a:pPr lvl="1"/>
            <a:r>
              <a:rPr lang="en-US" dirty="0"/>
              <a:t>It will also be managing user sessions in React app</a:t>
            </a:r>
          </a:p>
          <a:p>
            <a:r>
              <a:rPr lang="en-US" sz="3000" dirty="0"/>
              <a:t>Cognito Identity Pool</a:t>
            </a:r>
          </a:p>
          <a:p>
            <a:pPr lvl="1"/>
            <a:r>
              <a:rPr lang="en-US" dirty="0"/>
              <a:t>An AWS service to manage access control to our AWS infrastructure</a:t>
            </a:r>
          </a:p>
          <a:p>
            <a:pPr lvl="1"/>
            <a:r>
              <a:rPr lang="en-US" dirty="0"/>
              <a:t>This service decides if previously authenticated user has access to the resources he/she is trying to connect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BA2AD-C9DD-7B28-A6EA-B14EF17C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9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5283-CF83-F8AD-BA1F-6A2D400D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9A71-AFD2-9023-48FA-19173A8A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Cognito Identity Pool has a set of rules (called an IAM Role) attached to it</a:t>
            </a:r>
          </a:p>
          <a:p>
            <a:r>
              <a:rPr lang="en-US" dirty="0"/>
              <a:t>It will list out the resources an authenticated user is allowed to access. These resources are listed using an ID called ARN (Amazon Resource Names).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6746C-5B0D-2A5F-EBDB-FB3FE256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31AE-9C37-6F1F-7E12-5430CA97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Authenticated API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DAB89-C328-AF1A-008B-0198F1BF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connect to API:</a:t>
            </a:r>
          </a:p>
          <a:p>
            <a:pPr lvl="1"/>
            <a:r>
              <a:rPr lang="en-US" sz="2400" dirty="0"/>
              <a:t>The React client makes a request to API Gateway secured using IAM Auth.</a:t>
            </a:r>
          </a:p>
          <a:p>
            <a:pPr lvl="1"/>
            <a:r>
              <a:rPr lang="en-US" sz="2400" dirty="0"/>
              <a:t>API Gateway will check with Identity Pool if the user has authenticated with User Pool.</a:t>
            </a:r>
          </a:p>
          <a:p>
            <a:pPr lvl="1"/>
            <a:r>
              <a:rPr lang="en-US" sz="2400" dirty="0"/>
              <a:t>It will use the Auth Role to figure out if this user can access this API.</a:t>
            </a:r>
          </a:p>
          <a:p>
            <a:pPr lvl="1"/>
            <a:r>
              <a:rPr lang="en-US" sz="2400" dirty="0"/>
              <a:t>If everything looks good, then our Lambda function is invoked and it will pass in an Identity Pool user id.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D2C30-7C4E-C3A8-7C8F-8E4B3A4F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33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0E7D-626A-DF0F-919D-F55367F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Alternative Authentication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1A72-C3E0-9BC1-F372-D1FB6C19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Facebook or Google as an authentication provider</a:t>
            </a:r>
          </a:p>
          <a:p>
            <a:r>
              <a:rPr lang="en-US" dirty="0"/>
              <a:t>Manage users and authentication yourself</a:t>
            </a:r>
          </a:p>
          <a:p>
            <a:r>
              <a:rPr lang="en-US" dirty="0"/>
              <a:t>You might not be able to manage access control centrally to the S3 bucket (or any other AWS resources in the future).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3AB59-F412-DDAB-ADD2-6911DF3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0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E6AA3-1341-41B7-8F47-A15052DF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0" name="Picture 6" descr="GitHub - AnomalyInnovations/serverless-stack-com: An open source guide for  building and deploying full-stack apps using Serverless and React on AWS.">
            <a:extLst>
              <a:ext uri="{FF2B5EF4-FFF2-40B4-BE49-F238E27FC236}">
                <a16:creationId xmlns:a16="http://schemas.microsoft.com/office/drawing/2014/main" id="{71DED37A-AD43-7589-D2DB-8B963CD3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282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969C-7392-6BD6-59EC-DCF32EB0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in Practice -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32B6E-A0E5-381A-4AAF-B4BB76AC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B61B2-B939-8DEA-D8E4-01CB4C525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2"/>
          <a:stretch/>
        </p:blipFill>
        <p:spPr>
          <a:xfrm>
            <a:off x="402396" y="1506414"/>
            <a:ext cx="8339208" cy="457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1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4588-14A0-CAFC-F86B-7DD205C5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11A0-4FEA-29BA-73E0-5D5A09B7E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SST you will need:</a:t>
            </a:r>
          </a:p>
          <a:p>
            <a:pPr lvl="1"/>
            <a:r>
              <a:rPr lang="en-US" dirty="0"/>
              <a:t>Node.js &gt;= 10.15.1</a:t>
            </a:r>
          </a:p>
          <a:p>
            <a:pPr lvl="1"/>
            <a:r>
              <a:rPr lang="en-US" dirty="0"/>
              <a:t>An AWS account with the AWS CLI configured locally</a:t>
            </a:r>
          </a:p>
          <a:p>
            <a:r>
              <a:rPr lang="en-US" dirty="0"/>
              <a:t>Install the AWS Toolkit for Visual Studio Code</a:t>
            </a:r>
          </a:p>
          <a:p>
            <a:pPr lvl="1"/>
            <a:r>
              <a:rPr lang="en-US" dirty="0"/>
              <a:t>As an extension</a:t>
            </a:r>
          </a:p>
          <a:p>
            <a:r>
              <a:rPr lang="en-US" dirty="0"/>
              <a:t>Install AWS SAM CLI</a:t>
            </a:r>
          </a:p>
          <a:p>
            <a:pPr lvl="1"/>
            <a:r>
              <a:rPr lang="en-US" dirty="0"/>
              <a:t>https://aws.amazon.com/serverless/sam/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A2A76-142F-0CF6-57F5-F694DC10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46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7184-D0B9-4930-B589-C58A70FE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SST CLI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4B50-C3DE-D78F-A849-B725A9F2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command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@serverless-stack/cli -g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create-</a:t>
            </a:r>
            <a:r>
              <a:rPr lang="en-US" dirty="0" err="1"/>
              <a:t>sst</a:t>
            </a:r>
            <a:r>
              <a:rPr lang="en-US" dirty="0"/>
              <a:t> -g</a:t>
            </a:r>
          </a:p>
          <a:p>
            <a:r>
              <a:rPr lang="en-US" dirty="0"/>
              <a:t>Create your first SST app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sst</a:t>
            </a:r>
            <a:r>
              <a:rPr lang="en-US" dirty="0"/>
              <a:t> 		# Create a new SST app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4B5E0-AB43-AC20-874A-BBBB8A69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60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3434-2132-E4DD-A3F9-3D867488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C592-0C4A-A8B1-C44C-850C44C4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0748"/>
            <a:ext cx="8229600" cy="4615415"/>
          </a:xfrm>
        </p:spPr>
        <p:txBody>
          <a:bodyPr>
            <a:normAutofit/>
          </a:bodyPr>
          <a:lstStyle/>
          <a:p>
            <a:r>
              <a:rPr lang="en-US" sz="3000" dirty="0"/>
              <a:t>An SST app is made up of three parts:</a:t>
            </a:r>
          </a:p>
          <a:p>
            <a:pPr lvl="1"/>
            <a:r>
              <a:rPr lang="en-US" dirty="0"/>
              <a:t>stacks/ — App Infrastructure</a:t>
            </a:r>
          </a:p>
          <a:p>
            <a:pPr lvl="2"/>
            <a:r>
              <a:rPr lang="en-US" dirty="0"/>
              <a:t>The code that describes the infrastructure of serverless app is placed in the stacks/directory of the project. SST uses AWS CDK, to create the infrastructure.</a:t>
            </a:r>
          </a:p>
          <a:p>
            <a:pPr lvl="1"/>
            <a:r>
              <a:rPr lang="en-US" dirty="0"/>
              <a:t>backend/ — App Code</a:t>
            </a:r>
          </a:p>
          <a:p>
            <a:pPr lvl="2"/>
            <a:r>
              <a:rPr lang="en-US" dirty="0"/>
              <a:t>The Lambda function code that’s run when the API is invoked is placed in the backend/ directory of the project.</a:t>
            </a:r>
          </a:p>
          <a:p>
            <a:pPr lvl="1"/>
            <a:r>
              <a:rPr lang="en-US" dirty="0"/>
              <a:t>frontend/ — directory for frontend React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2DD2F-D6CB-C687-6F1E-FC4DF3E3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6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5190-95C2-A6A6-209C-CB0705B8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API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C90AB-89AB-780C-33C2-29F004FE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AutoShape 2" descr="Serverless Hello World API architecture">
            <a:extLst>
              <a:ext uri="{FF2B5EF4-FFF2-40B4-BE49-F238E27FC236}">
                <a16:creationId xmlns:a16="http://schemas.microsoft.com/office/drawing/2014/main" id="{B1116B22-00E9-D77D-3CA7-74E5CBE1A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A2A135-5429-9035-91AC-C44E23150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60" y="2101330"/>
            <a:ext cx="8123679" cy="352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72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0433-23D3-6D49-6A16-7063C20F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0" i="0" dirty="0">
                <a:solidFill>
                  <a:srgbClr val="000000"/>
                </a:solidFill>
                <a:effectLst/>
              </a:rPr>
              <a:t>Serverless is </a:t>
            </a:r>
            <a:r>
              <a:rPr lang="en-US" sz="4400" b="0" i="0" dirty="0">
                <a:solidFill>
                  <a:srgbClr val="00B050"/>
                </a:solidFill>
                <a:effectLst/>
              </a:rPr>
              <a:t>Good </a:t>
            </a:r>
            <a:r>
              <a:rPr lang="en-US" sz="4400" b="0" i="0" dirty="0">
                <a:solidFill>
                  <a:srgbClr val="000000"/>
                </a:solidFill>
                <a:effectLst/>
              </a:rPr>
              <a:t>and </a:t>
            </a:r>
            <a:r>
              <a:rPr lang="en-US" sz="4400" b="0" i="0" dirty="0">
                <a:solidFill>
                  <a:srgbClr val="FF0000"/>
                </a:solidFill>
                <a:effectLst/>
              </a:rPr>
              <a:t>Not Good </a:t>
            </a:r>
            <a:r>
              <a:rPr lang="en-US" sz="4400" b="0" i="0" dirty="0">
                <a:solidFill>
                  <a:srgbClr val="000000"/>
                </a:solidFill>
                <a:effectLst/>
              </a:rPr>
              <a:t>for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3D23B-4228-9E07-25CE-8E8DAA052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614791"/>
            <a:ext cx="3810000" cy="4481209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  <a:ea typeface="+mj-ea"/>
              </a:rPr>
              <a:t>Short-running</a:t>
            </a:r>
          </a:p>
          <a:p>
            <a:r>
              <a:rPr lang="en-US" sz="2400" dirty="0">
                <a:solidFill>
                  <a:srgbClr val="00B050"/>
                </a:solidFill>
                <a:ea typeface="+mj-ea"/>
              </a:rPr>
              <a:t>Stateless</a:t>
            </a:r>
          </a:p>
          <a:p>
            <a:r>
              <a:rPr lang="en-US" sz="2400" dirty="0">
                <a:solidFill>
                  <a:srgbClr val="00B050"/>
                </a:solidFill>
                <a:ea typeface="+mj-ea"/>
              </a:rPr>
              <a:t>Event-driven</a:t>
            </a:r>
          </a:p>
          <a:p>
            <a:endParaRPr lang="en-US" sz="2400" dirty="0">
              <a:solidFill>
                <a:srgbClr val="00B050"/>
              </a:solidFill>
              <a:ea typeface="+mj-ea"/>
            </a:endParaRPr>
          </a:p>
          <a:p>
            <a:pPr lvl="1"/>
            <a:r>
              <a:rPr lang="en-US" sz="2000" dirty="0"/>
              <a:t>Microservices</a:t>
            </a:r>
          </a:p>
          <a:p>
            <a:pPr lvl="1"/>
            <a:r>
              <a:rPr lang="en-US" sz="2000" dirty="0"/>
              <a:t>Mobile Backends</a:t>
            </a:r>
          </a:p>
          <a:p>
            <a:pPr lvl="1"/>
            <a:r>
              <a:rPr lang="en-US" sz="2000" dirty="0"/>
              <a:t>Bots</a:t>
            </a:r>
          </a:p>
          <a:p>
            <a:pPr lvl="1"/>
            <a:r>
              <a:rPr lang="en-US" sz="2000" dirty="0"/>
              <a:t>IoT</a:t>
            </a:r>
          </a:p>
          <a:p>
            <a:pPr lvl="1"/>
            <a:r>
              <a:rPr lang="en-US" sz="2000" dirty="0"/>
              <a:t>Service Integration</a:t>
            </a:r>
          </a:p>
          <a:p>
            <a:pPr lvl="1"/>
            <a:r>
              <a:rPr lang="en-US" sz="2000" dirty="0"/>
              <a:t>Stream 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29711-5D86-C7CA-63E3-606716E69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14791"/>
            <a:ext cx="3810000" cy="4481209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Long-running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Stateful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Number crunching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Databases</a:t>
            </a:r>
          </a:p>
          <a:p>
            <a:pPr lvl="1"/>
            <a:r>
              <a:rPr lang="en-US" sz="2000" dirty="0"/>
              <a:t>DL training</a:t>
            </a:r>
          </a:p>
          <a:p>
            <a:pPr lvl="1"/>
            <a:r>
              <a:rPr lang="en-US" sz="2000" dirty="0"/>
              <a:t>Heavy-duty stream analytics</a:t>
            </a:r>
          </a:p>
          <a:p>
            <a:pPr lvl="1"/>
            <a:r>
              <a:rPr lang="en-US" sz="2000" dirty="0"/>
              <a:t>Numeric simulation</a:t>
            </a:r>
          </a:p>
          <a:p>
            <a:pPr lvl="1"/>
            <a:r>
              <a:rPr lang="en-US" sz="2000" dirty="0"/>
              <a:t>Video streaming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0089B-4A1B-A5B0-0DDE-AF909438C1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42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5245FC4-2E2C-485E-AA47-A769608B6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Resources</a:t>
            </a:r>
          </a:p>
        </p:txBody>
      </p:sp>
      <p:sp>
        <p:nvSpPr>
          <p:cNvPr id="2355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EF06D30-4068-47AB-BE46-DB2DD9332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hlinkClick r:id="rId2"/>
              </a:rPr>
              <a:t>https://serverless-stack.com/</a:t>
            </a:r>
            <a:endParaRPr lang="en-US" altLang="en-US" sz="2800" dirty="0"/>
          </a:p>
          <a:p>
            <a:r>
              <a:rPr lang="en-US" altLang="en-US" sz="2800" dirty="0">
                <a:hlinkClick r:id="rId3"/>
              </a:rPr>
              <a:t>https://webapp.serverlessworkshops.io/</a:t>
            </a:r>
            <a:endParaRPr lang="en-US" altLang="en-US" sz="2800" dirty="0"/>
          </a:p>
          <a:p>
            <a:r>
              <a:rPr lang="en-US" altLang="en-US" sz="2800" dirty="0">
                <a:hlinkClick r:id="rId4"/>
              </a:rPr>
              <a:t>https://github.com/aws-samples/lambda-refarch-webapp</a:t>
            </a:r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E84BD7-A601-4B0C-9978-1532A556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05194" y="2623416"/>
            <a:ext cx="7772400" cy="1023624"/>
          </a:xfrm>
        </p:spPr>
        <p:txBody>
          <a:bodyPr>
            <a:normAutofit/>
          </a:bodyPr>
          <a:lstStyle/>
          <a:p>
            <a:r>
              <a:rPr lang="en-US" sz="3600" dirty="0"/>
              <a:t>Thank you!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9596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33D8-AC33-43C6-24BC-FB66B64A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switch to Serverless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7B5B8-271A-31B9-7182-AB4B39B1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431C921F-9C20-F31B-5F1D-CF245B7CDD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C0CD2AF-8BBF-8DE1-A661-D71405A99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1DC83-3C4E-5E38-E135-52847F1E9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" y="2552597"/>
            <a:ext cx="9116788" cy="294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4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2687-3007-492E-3BDE-410CE58D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Serverless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C29D9-1632-4DB1-0680-E8FDA541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2ABFA-6A33-D23C-55B1-6ACF0920D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23" y="1600200"/>
            <a:ext cx="8339754" cy="44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9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Serverless?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Serverless</a:t>
            </a:r>
            <a:r>
              <a:rPr lang="en-US" sz="2800" dirty="0"/>
              <a:t> is an execution model where the cloud provider is responsible for executing a piece of code by dynamically allocating the resources.</a:t>
            </a:r>
          </a:p>
          <a:p>
            <a:r>
              <a:rPr lang="en-US" sz="2800" b="1" dirty="0"/>
              <a:t>Functions-as-a-Service (</a:t>
            </a:r>
            <a:r>
              <a:rPr lang="en-US" sz="2800" b="1" dirty="0" err="1"/>
              <a:t>FaaS</a:t>
            </a:r>
            <a:r>
              <a:rPr lang="en-US" sz="2800" b="1" dirty="0"/>
              <a:t>)</a:t>
            </a:r>
          </a:p>
          <a:p>
            <a:pPr lvl="1"/>
            <a:r>
              <a:rPr lang="en-US" sz="2400" dirty="0"/>
              <a:t>The code that is sent to the cloud provider for execution is usually in the form of </a:t>
            </a:r>
            <a:r>
              <a:rPr lang="en-US" sz="2400" i="1" dirty="0"/>
              <a:t>a function</a:t>
            </a:r>
          </a:p>
          <a:p>
            <a:pPr lvl="1"/>
            <a:r>
              <a:rPr lang="en-US" sz="2400" dirty="0" err="1"/>
              <a:t>FaaS</a:t>
            </a:r>
            <a:r>
              <a:rPr lang="en-US" sz="2400" dirty="0"/>
              <a:t> offered by the major cloud providers:</a:t>
            </a:r>
          </a:p>
          <a:p>
            <a:pPr lvl="2"/>
            <a:r>
              <a:rPr lang="en-US" sz="2000" dirty="0"/>
              <a:t>AWS: AWS Lambda</a:t>
            </a:r>
          </a:p>
          <a:p>
            <a:pPr lvl="2"/>
            <a:r>
              <a:rPr lang="en-US" sz="2000" dirty="0"/>
              <a:t>Microsoft Azure: Azure Functions</a:t>
            </a:r>
          </a:p>
          <a:p>
            <a:pPr lvl="2"/>
            <a:r>
              <a:rPr lang="en-US" sz="2000" dirty="0"/>
              <a:t>Google Cloud: Cloud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B41B6-F9FF-411B-8640-BE08C4AD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8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2905-7180-413E-C0F4-28AADAC5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3EDA-BC24-C6B0-D4E6-915A6C7B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transitioning to a serverless world, our application needs to be </a:t>
            </a:r>
            <a:r>
              <a:rPr lang="en-US" dirty="0" err="1"/>
              <a:t>architectured</a:t>
            </a:r>
            <a:r>
              <a:rPr lang="en-US" dirty="0"/>
              <a:t> in the form of functions</a:t>
            </a:r>
          </a:p>
          <a:p>
            <a:r>
              <a:rPr lang="en-US" dirty="0"/>
              <a:t>Adopt a more microservice based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81D63-5E7F-8BC2-812E-27ABBEE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7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F310-3EBE-7AA8-0659-B037DCFD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Serverless Architecture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EB2DEA-AECE-6F71-CCAA-CAD704C26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8641" y="1727229"/>
            <a:ext cx="7526717" cy="41791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27C7C-BBB8-7FD1-1A6A-F1A2B7B5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8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71E5-31AC-CABB-0194-712FC75D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C656-CA48-A746-29A8-24C65010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96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AWS Lambda (or Lambda for short) is a serverless computing service provided by AWS </a:t>
            </a:r>
          </a:p>
          <a:p>
            <a:r>
              <a:rPr lang="en-US" dirty="0"/>
              <a:t>Lambda specifications:</a:t>
            </a:r>
          </a:p>
          <a:p>
            <a:pPr lvl="1"/>
            <a:r>
              <a:rPr lang="en-US" dirty="0"/>
              <a:t>A container with a 64-bit Amazon Linux AMI</a:t>
            </a:r>
          </a:p>
          <a:p>
            <a:pPr lvl="1"/>
            <a:r>
              <a:rPr lang="en-US" dirty="0"/>
              <a:t>Memory: 128MB - 10240MB, in 1 MB increments</a:t>
            </a:r>
          </a:p>
          <a:p>
            <a:pPr lvl="1"/>
            <a:r>
              <a:rPr lang="en-US" dirty="0"/>
              <a:t>Ephemeral disk space: 512MB - 10240MB, in 1 MB increments</a:t>
            </a:r>
          </a:p>
          <a:p>
            <a:pPr lvl="1"/>
            <a:r>
              <a:rPr lang="en-US" dirty="0"/>
              <a:t>Max execution duration: 900 seconds (15 minutes)</a:t>
            </a:r>
          </a:p>
          <a:p>
            <a:pPr lvl="1"/>
            <a:r>
              <a:rPr lang="en-US" dirty="0"/>
              <a:t>Compressed package size: 50MB</a:t>
            </a:r>
          </a:p>
          <a:p>
            <a:pPr lvl="1"/>
            <a:r>
              <a:rPr lang="en-US" dirty="0"/>
              <a:t>Uncompressed package size: 250MB</a:t>
            </a:r>
          </a:p>
          <a:p>
            <a:pPr lvl="1"/>
            <a:r>
              <a:rPr lang="en-US" dirty="0"/>
              <a:t>Container image package size: 10GB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E5500-B7DB-FDC8-8F03-32DA6882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9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E302-FD0F-64D6-DBDE-3D88DF24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795A-98B5-253A-2F67-A820A1A83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64B31-CFD9-FEA6-966A-0909F8D9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200A91B-679E-4D42-9871-589C7D773A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Anatomy of a Lambda Function image">
            <a:extLst>
              <a:ext uri="{FF2B5EF4-FFF2-40B4-BE49-F238E27FC236}">
                <a16:creationId xmlns:a16="http://schemas.microsoft.com/office/drawing/2014/main" id="{73F5AD9A-1C0E-C6DC-641B-D9F9B9953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7493"/>
            <a:ext cx="9144000" cy="465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760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VV_Templat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006EC6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</TotalTime>
  <Words>1134</Words>
  <Application>Microsoft Office PowerPoint</Application>
  <PresentationFormat>On-screen Show (4:3)</PresentationFormat>
  <Paragraphs>165</Paragraphs>
  <Slides>27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  <vt:variant>
        <vt:lpstr>Custom Shows</vt:lpstr>
      </vt:variant>
      <vt:variant>
        <vt:i4>1</vt:i4>
      </vt:variant>
    </vt:vector>
  </HeadingPairs>
  <TitlesOfParts>
    <vt:vector size="35" baseType="lpstr">
      <vt:lpstr>-apple-system</vt:lpstr>
      <vt:lpstr>Arial</vt:lpstr>
      <vt:lpstr>Calibri</vt:lpstr>
      <vt:lpstr>Roboto</vt:lpstr>
      <vt:lpstr>Source Sans Pro</vt:lpstr>
      <vt:lpstr>template</vt:lpstr>
      <vt:lpstr>SVV_Template</vt:lpstr>
      <vt:lpstr>CS 4032 – Web Programming</vt:lpstr>
      <vt:lpstr>PowerPoint Presentation</vt:lpstr>
      <vt:lpstr>Making switch to Serverless</vt:lpstr>
      <vt:lpstr>Benefits of Serverless </vt:lpstr>
      <vt:lpstr>What is Serverless?</vt:lpstr>
      <vt:lpstr>Microservices</vt:lpstr>
      <vt:lpstr>AWS Serverless Architecture </vt:lpstr>
      <vt:lpstr>AWS Lambda</vt:lpstr>
      <vt:lpstr>Lambda Function</vt:lpstr>
      <vt:lpstr>Packaging Functions</vt:lpstr>
      <vt:lpstr>Execution Model</vt:lpstr>
      <vt:lpstr>Stateless Functions</vt:lpstr>
      <vt:lpstr>Serverless Stack Framework (SST)</vt:lpstr>
      <vt:lpstr>AWS CloudFormation</vt:lpstr>
      <vt:lpstr>AWS CDK (Cloud Development Kit)</vt:lpstr>
      <vt:lpstr>Authentication in Serverless Apps</vt:lpstr>
      <vt:lpstr>Authentication Role</vt:lpstr>
      <vt:lpstr>Authenticated API Requests</vt:lpstr>
      <vt:lpstr>Alternative Authentication Methods</vt:lpstr>
      <vt:lpstr>Serverless in Practice - Architecture</vt:lpstr>
      <vt:lpstr>Installation</vt:lpstr>
      <vt:lpstr>SST CLI </vt:lpstr>
      <vt:lpstr>Project layout</vt:lpstr>
      <vt:lpstr>Hello World API Architecture</vt:lpstr>
      <vt:lpstr>Serverless is Good and Not Good for </vt:lpstr>
      <vt:lpstr>Some Resources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406 – Web Programming</dc:title>
  <dc:creator>ATIF JILANI</dc:creator>
  <cp:lastModifiedBy>Hassan</cp:lastModifiedBy>
  <cp:revision>435</cp:revision>
  <dcterms:created xsi:type="dcterms:W3CDTF">2020-01-19T18:42:10Z</dcterms:created>
  <dcterms:modified xsi:type="dcterms:W3CDTF">2022-05-31T03:27:12Z</dcterms:modified>
</cp:coreProperties>
</file>